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2.xml" ContentType="application/vnd.openxmlformats-officedocument.presentationml.notesSlid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1.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Override PartName="/customXml/itemProps2.xml" ContentType="application/vnd.openxmlformats-officedocument.customXmlProperties+xml"/>
  <Override PartName="/docProps/app.xml" ContentType="application/vnd.openxmlformats-officedocument.extended-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0" r:id="rId3"/>
  </p:sldMasterIdLst>
  <p:notesMasterIdLst>
    <p:notesMasterId r:id="rId18"/>
  </p:notesMasterIdLst>
  <p:handoutMasterIdLst>
    <p:handoutMasterId r:id="rId19"/>
  </p:handoutMasterIdLst>
  <p:sldIdLst>
    <p:sldId id="284" r:id="rId4"/>
    <p:sldId id="288" r:id="rId5"/>
    <p:sldId id="308" r:id="rId6"/>
    <p:sldId id="256" r:id="rId7"/>
    <p:sldId id="258" r:id="rId8"/>
    <p:sldId id="293" r:id="rId9"/>
    <p:sldId id="259" r:id="rId10"/>
    <p:sldId id="294" r:id="rId11"/>
    <p:sldId id="295" r:id="rId12"/>
    <p:sldId id="296" r:id="rId13"/>
    <p:sldId id="298" r:id="rId14"/>
    <p:sldId id="307" r:id="rId15"/>
    <p:sldId id="290" r:id="rId16"/>
    <p:sldId id="292" r:id="rId17"/>
  </p:sldIdLst>
  <p:sldSz cx="9144000" cy="5143500" type="screen16x9"/>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BEF"/>
    <a:srgbClr val="57C579"/>
    <a:srgbClr val="F95207"/>
    <a:srgbClr val="E405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86088" autoAdjust="0"/>
  </p:normalViewPr>
  <p:slideViewPr>
    <p:cSldViewPr>
      <p:cViewPr>
        <p:scale>
          <a:sx n="88" d="100"/>
          <a:sy n="88" d="100"/>
        </p:scale>
        <p:origin x="684" y="-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17" d="100"/>
          <a:sy n="117" d="100"/>
        </p:scale>
        <p:origin x="5480"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3C05D3-1398-82FA-F191-1C43CC96F16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charset="0"/>
                <a:ea typeface="ＭＳ Ｐゴシック" charset="0"/>
                <a:cs typeface="+mn-cs"/>
              </a:defRPr>
            </a:lvl1pPr>
          </a:lstStyle>
          <a:p>
            <a:pPr>
              <a:defRPr/>
            </a:pPr>
            <a:endParaRPr lang="en-US"/>
          </a:p>
        </p:txBody>
      </p:sp>
      <p:sp>
        <p:nvSpPr>
          <p:cNvPr id="3" name="Date Placeholder 2">
            <a:extLst>
              <a:ext uri="{FF2B5EF4-FFF2-40B4-BE49-F238E27FC236}">
                <a16:creationId xmlns:a16="http://schemas.microsoft.com/office/drawing/2014/main" id="{FAA7522F-E197-6677-E81E-05950F6E7882}"/>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Times" pitchFamily="2" charset="0"/>
              </a:defRPr>
            </a:lvl1pPr>
          </a:lstStyle>
          <a:p>
            <a:pPr>
              <a:defRPr/>
            </a:pPr>
            <a:fld id="{332111FA-FE94-0648-B733-C5ECDF9C05AB}" type="datetimeFigureOut">
              <a:rPr lang="en-US" altLang="en-US"/>
              <a:pPr>
                <a:defRPr/>
              </a:pPr>
              <a:t>9/28/2026</a:t>
            </a:fld>
            <a:endParaRPr lang="en-US" altLang="en-US"/>
          </a:p>
        </p:txBody>
      </p:sp>
      <p:sp>
        <p:nvSpPr>
          <p:cNvPr id="4" name="Footer Placeholder 3">
            <a:extLst>
              <a:ext uri="{FF2B5EF4-FFF2-40B4-BE49-F238E27FC236}">
                <a16:creationId xmlns:a16="http://schemas.microsoft.com/office/drawing/2014/main" id="{B6520790-E393-A44B-6B72-7CC9A609F6F3}"/>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imes" charset="0"/>
                <a:ea typeface="ＭＳ Ｐゴシック" charset="0"/>
                <a:cs typeface="+mn-cs"/>
              </a:defRPr>
            </a:lvl1pPr>
          </a:lstStyle>
          <a:p>
            <a:pPr>
              <a:defRPr/>
            </a:pPr>
            <a:endParaRPr lang="en-US"/>
          </a:p>
        </p:txBody>
      </p:sp>
      <p:sp>
        <p:nvSpPr>
          <p:cNvPr id="5" name="Slide Number Placeholder 4">
            <a:extLst>
              <a:ext uri="{FF2B5EF4-FFF2-40B4-BE49-F238E27FC236}">
                <a16:creationId xmlns:a16="http://schemas.microsoft.com/office/drawing/2014/main" id="{CA460636-A59A-2126-871A-C408C35C3919}"/>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Times" pitchFamily="2" charset="0"/>
              </a:defRPr>
            </a:lvl1pPr>
          </a:lstStyle>
          <a:p>
            <a:pPr>
              <a:defRPr/>
            </a:pPr>
            <a:fld id="{D5C9183E-8369-304E-A5A3-0D1F496A4D8A}"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7659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EPS Critical Incident Response log and user-supplied annual figures.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185450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7FF2874-7737-794D-834D-0A82162649F1}" type="slidenum">
              <a:rPr lang="en-US" altLang="en-US" smtClean="0"/>
              <a:pPr>
                <a:defRPr/>
              </a:pPr>
              <a:t>13</a:t>
            </a:fld>
            <a:endParaRPr lang="en-US" altLang="en-US"/>
          </a:p>
        </p:txBody>
      </p:sp>
    </p:spTree>
    <p:extLst>
      <p:ext uri="{BB962C8B-B14F-4D97-AF65-F5344CB8AC3E}">
        <p14:creationId xmlns:p14="http://schemas.microsoft.com/office/powerpoint/2010/main" val="414754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7FF2874-7737-794D-834D-0A82162649F1}" type="slidenum">
              <a:rPr lang="en-US" altLang="en-US" smtClean="0"/>
              <a:pPr>
                <a:defRPr/>
              </a:pPr>
              <a:t>14</a:t>
            </a:fld>
            <a:endParaRPr lang="en-US" altLang="en-US"/>
          </a:p>
        </p:txBody>
      </p:sp>
    </p:spTree>
    <p:extLst>
      <p:ext uri="{BB962C8B-B14F-4D97-AF65-F5344CB8AC3E}">
        <p14:creationId xmlns:p14="http://schemas.microsoft.com/office/powerpoint/2010/main" val="3148840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wrap="square"/>
          <a:lstStyle/>
          <a:p>
            <a:r>
              <a:rPr lang="en-GB">
                <a:latin typeface="Arial"/>
                <a:ea typeface="Arial"/>
                <a:cs typeface="Arial"/>
              </a:rPr>
              <a:t>Click to edit Master title style</a:t>
            </a:r>
            <a:endParaRPr lang="en-US">
              <a:latin typeface="Arial"/>
              <a:ea typeface="Arial"/>
              <a:cs typeface="Arial"/>
            </a:endParaRPr>
          </a:p>
        </p:txBody>
      </p:sp>
      <p:sp>
        <p:nvSpPr>
          <p:cNvPr id="3" name="Subtitle 2"/>
          <p:cNvSpPr>
            <a:spLocks noGrp="1"/>
          </p:cNvSpPr>
          <p:nvPr>
            <p:ph type="subTitle" idx="1"/>
          </p:nvPr>
        </p:nvSpPr>
        <p:spPr>
          <a:xfrm>
            <a:off x="1371600" y="2914650"/>
            <a:ext cx="6400800" cy="1314450"/>
          </a:xfrm>
        </p:spPr>
        <p:txBody>
          <a:bodyPr wrap="square"/>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GB">
                <a:latin typeface="Arial"/>
                <a:ea typeface="Arial"/>
                <a:cs typeface="Arial"/>
              </a:rPr>
              <a:t>Click to edit Master subtitle style</a:t>
            </a:r>
            <a:endParaRPr lang="en-US">
              <a:latin typeface="Arial"/>
              <a:ea typeface="Arial"/>
              <a:cs typeface="Arial"/>
            </a:endParaRPr>
          </a:p>
        </p:txBody>
      </p:sp>
    </p:spTree>
    <p:extLst>
      <p:ext uri="{BB962C8B-B14F-4D97-AF65-F5344CB8AC3E}">
        <p14:creationId xmlns:p14="http://schemas.microsoft.com/office/powerpoint/2010/main" val="2501450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lang="en-GB">
                <a:latin typeface="Arial"/>
                <a:ea typeface="Arial"/>
                <a:cs typeface="Arial"/>
              </a:rPr>
              <a:t>Click to edit Master title style</a:t>
            </a:r>
            <a:endParaRPr lang="en-US">
              <a:latin typeface="Arial"/>
              <a:ea typeface="Arial"/>
              <a:cs typeface="Arial"/>
            </a:endParaRPr>
          </a:p>
        </p:txBody>
      </p:sp>
      <p:sp>
        <p:nvSpPr>
          <p:cNvPr id="3" name="Content Placeholder 2"/>
          <p:cNvSpPr>
            <a:spLocks noGrp="1"/>
          </p:cNvSpPr>
          <p:nvPr>
            <p:ph idx="1"/>
          </p:nvPr>
        </p:nvSpPr>
        <p:spPr/>
        <p:txBody>
          <a:bodyPr wrap="square"/>
          <a:lstStyle/>
          <a:p>
            <a:pPr lvl="0"/>
            <a:r>
              <a:rPr lang="en-GB">
                <a:latin typeface="Arial"/>
                <a:ea typeface="Arial"/>
                <a:cs typeface="Arial"/>
              </a:rPr>
              <a:t>Click to edit Master text styles</a:t>
            </a:r>
            <a:endParaRPr>
              <a:latin typeface="Arial"/>
              <a:ea typeface="Arial"/>
              <a:cs typeface="Arial"/>
            </a:endParaRPr>
          </a:p>
          <a:p>
            <a:pPr lvl="1"/>
            <a:r>
              <a:rPr lang="en-GB">
                <a:latin typeface="Arial"/>
                <a:ea typeface="Arial"/>
                <a:cs typeface="Arial"/>
              </a:rPr>
              <a:t>Second level</a:t>
            </a:r>
            <a:endParaRPr>
              <a:latin typeface="Arial"/>
              <a:ea typeface="Arial"/>
              <a:cs typeface="Arial"/>
            </a:endParaRPr>
          </a:p>
          <a:p>
            <a:pPr lvl="2"/>
            <a:r>
              <a:rPr lang="en-GB">
                <a:latin typeface="Arial"/>
                <a:ea typeface="Arial"/>
                <a:cs typeface="Arial"/>
              </a:rPr>
              <a:t>Third level</a:t>
            </a:r>
            <a:endParaRPr>
              <a:latin typeface="Arial"/>
              <a:ea typeface="Arial"/>
              <a:cs typeface="Arial"/>
            </a:endParaRPr>
          </a:p>
          <a:p>
            <a:pPr lvl="3"/>
            <a:r>
              <a:rPr lang="en-GB">
                <a:latin typeface="Arial"/>
                <a:ea typeface="Arial"/>
                <a:cs typeface="Arial"/>
              </a:rPr>
              <a:t>Fourth level</a:t>
            </a:r>
            <a:endParaRPr>
              <a:latin typeface="Arial"/>
              <a:ea typeface="Arial"/>
              <a:cs typeface="Arial"/>
            </a:endParaRPr>
          </a:p>
          <a:p>
            <a:pPr lvl="4"/>
            <a:r>
              <a:rPr lang="en-GB">
                <a:latin typeface="Arial"/>
                <a:ea typeface="Arial"/>
                <a:cs typeface="Arial"/>
              </a:rPr>
              <a:t>Fifth level</a:t>
            </a:r>
            <a:endParaRPr lang="en-US">
              <a:latin typeface="Arial"/>
              <a:ea typeface="Arial"/>
              <a:cs typeface="Arial"/>
            </a:endParaRPr>
          </a:p>
        </p:txBody>
      </p:sp>
    </p:spTree>
    <p:extLst>
      <p:ext uri="{BB962C8B-B14F-4D97-AF65-F5344CB8AC3E}">
        <p14:creationId xmlns:p14="http://schemas.microsoft.com/office/powerpoint/2010/main" val="3401278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descr="A pink dragon with a shadow&#10;&#10;Description automatically generated with medium confidence">
            <a:extLst>
              <a:ext uri="{FF2B5EF4-FFF2-40B4-BE49-F238E27FC236}">
                <a16:creationId xmlns:a16="http://schemas.microsoft.com/office/drawing/2014/main" id="{F40D03E8-DAFB-D5E3-183E-185F6FCC0F47}"/>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2" name="Title 1"/>
          <p:cNvSpPr>
            <a:spLocks noGrp="1"/>
          </p:cNvSpPr>
          <p:nvPr>
            <p:ph type="title"/>
          </p:nvPr>
        </p:nvSpPr>
        <p:spPr>
          <a:xfrm>
            <a:off x="395536" y="1752675"/>
            <a:ext cx="4464496" cy="1021556"/>
          </a:xfrm>
        </p:spPr>
        <p:txBody>
          <a:bodyPr wrap="square"/>
          <a:lstStyle>
            <a:lvl1pPr algn="l">
              <a:defRPr sz="3000" b="1" cap="all">
                <a:solidFill>
                  <a:srgbClr val="FF0000"/>
                </a:solidFill>
              </a:defRPr>
            </a:lvl1pPr>
          </a:lstStyle>
          <a:p>
            <a:r>
              <a:rPr lang="en-GB">
                <a:latin typeface="Arial"/>
                <a:ea typeface="Arial"/>
                <a:cs typeface="Arial"/>
              </a:rPr>
              <a:t>Click to edit Master title style</a:t>
            </a:r>
            <a:endParaRPr lang="en-US">
              <a:latin typeface="Arial"/>
              <a:ea typeface="Arial"/>
              <a:cs typeface="Arial"/>
            </a:endParaRPr>
          </a:p>
        </p:txBody>
      </p:sp>
      <p:sp>
        <p:nvSpPr>
          <p:cNvPr id="3" name="Text Placeholder 2"/>
          <p:cNvSpPr>
            <a:spLocks noGrp="1"/>
          </p:cNvSpPr>
          <p:nvPr>
            <p:ph type="body" idx="1"/>
          </p:nvPr>
        </p:nvSpPr>
        <p:spPr>
          <a:xfrm>
            <a:off x="395536" y="627534"/>
            <a:ext cx="4464496" cy="1125140"/>
          </a:xfrm>
        </p:spPr>
        <p:txBody>
          <a:bodyPr wrap="square" anchor="b"/>
          <a:lstStyle>
            <a:lvl1pPr marL="0" indent="0">
              <a:buNone/>
              <a:defRPr sz="1500">
                <a:solidFill>
                  <a:srgbClr val="FF0000"/>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a:latin typeface="Arial"/>
                <a:ea typeface="Arial"/>
                <a:cs typeface="Arial"/>
              </a:rPr>
              <a:t>Click to edit Master text styles</a:t>
            </a:r>
            <a:endParaRPr>
              <a:latin typeface="Arial"/>
              <a:ea typeface="Arial"/>
              <a:cs typeface="Arial"/>
            </a:endParaRPr>
          </a:p>
        </p:txBody>
      </p:sp>
    </p:spTree>
    <p:extLst>
      <p:ext uri="{BB962C8B-B14F-4D97-AF65-F5344CB8AC3E}">
        <p14:creationId xmlns:p14="http://schemas.microsoft.com/office/powerpoint/2010/main" val="56129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lang="en-GB">
                <a:latin typeface="Arial"/>
                <a:ea typeface="Arial"/>
                <a:cs typeface="Arial"/>
              </a:rPr>
              <a:t>Click to edit Master title style</a:t>
            </a:r>
            <a:endParaRPr lang="en-US">
              <a:latin typeface="Arial"/>
              <a:ea typeface="Arial"/>
              <a:cs typeface="Arial"/>
            </a:endParaRPr>
          </a:p>
        </p:txBody>
      </p:sp>
      <p:sp>
        <p:nvSpPr>
          <p:cNvPr id="3" name="Content Placeholder 2"/>
          <p:cNvSpPr>
            <a:spLocks noGrp="1"/>
          </p:cNvSpPr>
          <p:nvPr>
            <p:ph sz="half" idx="1"/>
          </p:nvPr>
        </p:nvSpPr>
        <p:spPr>
          <a:xfrm>
            <a:off x="251520" y="1143000"/>
            <a:ext cx="4176464" cy="3771900"/>
          </a:xfrm>
        </p:spPr>
        <p:txBody>
          <a:bodyPr wrap="square"/>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latin typeface="Arial"/>
                <a:ea typeface="Arial"/>
                <a:cs typeface="Arial"/>
              </a:rPr>
              <a:t>Click to edit Master text styles</a:t>
            </a:r>
            <a:endParaRPr>
              <a:latin typeface="Arial"/>
              <a:ea typeface="Arial"/>
              <a:cs typeface="Arial"/>
            </a:endParaRPr>
          </a:p>
          <a:p>
            <a:pPr lvl="1"/>
            <a:r>
              <a:rPr lang="en-GB">
                <a:latin typeface="Arial"/>
                <a:ea typeface="Arial"/>
                <a:cs typeface="Arial"/>
              </a:rPr>
              <a:t>Second level</a:t>
            </a:r>
            <a:endParaRPr>
              <a:latin typeface="Arial"/>
              <a:ea typeface="Arial"/>
              <a:cs typeface="Arial"/>
            </a:endParaRPr>
          </a:p>
          <a:p>
            <a:pPr lvl="2"/>
            <a:r>
              <a:rPr lang="en-GB">
                <a:latin typeface="Arial"/>
                <a:ea typeface="Arial"/>
                <a:cs typeface="Arial"/>
              </a:rPr>
              <a:t>Third level</a:t>
            </a:r>
            <a:endParaRPr>
              <a:latin typeface="Arial"/>
              <a:ea typeface="Arial"/>
              <a:cs typeface="Arial"/>
            </a:endParaRPr>
          </a:p>
          <a:p>
            <a:pPr lvl="3"/>
            <a:r>
              <a:rPr lang="en-GB">
                <a:latin typeface="Arial"/>
                <a:ea typeface="Arial"/>
                <a:cs typeface="Arial"/>
              </a:rPr>
              <a:t>Fourth level</a:t>
            </a:r>
            <a:endParaRPr>
              <a:latin typeface="Arial"/>
              <a:ea typeface="Arial"/>
              <a:cs typeface="Arial"/>
            </a:endParaRPr>
          </a:p>
          <a:p>
            <a:pPr lvl="4"/>
            <a:r>
              <a:rPr lang="en-GB">
                <a:latin typeface="Arial"/>
                <a:ea typeface="Arial"/>
                <a:cs typeface="Arial"/>
              </a:rPr>
              <a:t>Fifth level</a:t>
            </a:r>
            <a:endParaRPr lang="en-US">
              <a:latin typeface="Arial"/>
              <a:ea typeface="Arial"/>
              <a:cs typeface="Arial"/>
            </a:endParaRPr>
          </a:p>
        </p:txBody>
      </p:sp>
      <p:sp>
        <p:nvSpPr>
          <p:cNvPr id="4" name="Content Placeholder 3"/>
          <p:cNvSpPr>
            <a:spLocks noGrp="1"/>
          </p:cNvSpPr>
          <p:nvPr>
            <p:ph sz="half" idx="2"/>
          </p:nvPr>
        </p:nvSpPr>
        <p:spPr>
          <a:xfrm>
            <a:off x="4662736" y="1143000"/>
            <a:ext cx="4229744" cy="3771900"/>
          </a:xfrm>
        </p:spPr>
        <p:txBody>
          <a:bodyPr wrap="square"/>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latin typeface="Arial"/>
                <a:ea typeface="Arial"/>
                <a:cs typeface="Arial"/>
              </a:rPr>
              <a:t>Click to edit Master text styles</a:t>
            </a:r>
            <a:endParaRPr>
              <a:latin typeface="Arial"/>
              <a:ea typeface="Arial"/>
              <a:cs typeface="Arial"/>
            </a:endParaRPr>
          </a:p>
          <a:p>
            <a:pPr lvl="1"/>
            <a:r>
              <a:rPr lang="en-GB">
                <a:latin typeface="Arial"/>
                <a:ea typeface="Arial"/>
                <a:cs typeface="Arial"/>
              </a:rPr>
              <a:t>Second level</a:t>
            </a:r>
            <a:endParaRPr>
              <a:latin typeface="Arial"/>
              <a:ea typeface="Arial"/>
              <a:cs typeface="Arial"/>
            </a:endParaRPr>
          </a:p>
          <a:p>
            <a:pPr lvl="2"/>
            <a:r>
              <a:rPr lang="en-GB">
                <a:latin typeface="Arial"/>
                <a:ea typeface="Arial"/>
                <a:cs typeface="Arial"/>
              </a:rPr>
              <a:t>Third level</a:t>
            </a:r>
            <a:endParaRPr>
              <a:latin typeface="Arial"/>
              <a:ea typeface="Arial"/>
              <a:cs typeface="Arial"/>
            </a:endParaRPr>
          </a:p>
          <a:p>
            <a:pPr lvl="3"/>
            <a:r>
              <a:rPr lang="en-GB">
                <a:latin typeface="Arial"/>
                <a:ea typeface="Arial"/>
                <a:cs typeface="Arial"/>
              </a:rPr>
              <a:t>Fourth level</a:t>
            </a:r>
            <a:endParaRPr>
              <a:latin typeface="Arial"/>
              <a:ea typeface="Arial"/>
              <a:cs typeface="Arial"/>
            </a:endParaRPr>
          </a:p>
          <a:p>
            <a:pPr lvl="4"/>
            <a:r>
              <a:rPr lang="en-GB">
                <a:latin typeface="Arial"/>
                <a:ea typeface="Arial"/>
                <a:cs typeface="Arial"/>
              </a:rPr>
              <a:t>Fifth level</a:t>
            </a:r>
            <a:endParaRPr lang="en-US">
              <a:latin typeface="Arial"/>
              <a:ea typeface="Arial"/>
              <a:cs typeface="Arial"/>
            </a:endParaRPr>
          </a:p>
        </p:txBody>
      </p:sp>
    </p:spTree>
    <p:extLst>
      <p:ext uri="{BB962C8B-B14F-4D97-AF65-F5344CB8AC3E}">
        <p14:creationId xmlns:p14="http://schemas.microsoft.com/office/powerpoint/2010/main" val="592557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wrap="square"/>
          <a:lstStyle>
            <a:lvl1pPr>
              <a:defRPr/>
            </a:lvl1pPr>
          </a:lstStyle>
          <a:p>
            <a:r>
              <a:rPr lang="en-GB">
                <a:latin typeface="Arial"/>
                <a:ea typeface="Arial"/>
                <a:cs typeface="Arial"/>
              </a:rPr>
              <a:t>Click to edit Master title style</a:t>
            </a:r>
            <a:endParaRPr lang="en-US">
              <a:latin typeface="Arial"/>
              <a:ea typeface="Arial"/>
              <a:cs typeface="Arial"/>
            </a:endParaRPr>
          </a:p>
        </p:txBody>
      </p:sp>
      <p:sp>
        <p:nvSpPr>
          <p:cNvPr id="3" name="Text Placeholder 2"/>
          <p:cNvSpPr>
            <a:spLocks noGrp="1"/>
          </p:cNvSpPr>
          <p:nvPr>
            <p:ph type="body" idx="1"/>
          </p:nvPr>
        </p:nvSpPr>
        <p:spPr>
          <a:xfrm>
            <a:off x="457200" y="1151335"/>
            <a:ext cx="4040188" cy="479822"/>
          </a:xfrm>
        </p:spPr>
        <p:txBody>
          <a:bodyPr wrap="square"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latin typeface="Arial"/>
                <a:ea typeface="Arial"/>
                <a:cs typeface="Arial"/>
              </a:rPr>
              <a:t>Click to edit Master text styles</a:t>
            </a:r>
            <a:endParaRPr>
              <a:latin typeface="Arial"/>
              <a:ea typeface="Arial"/>
              <a:cs typeface="Arial"/>
            </a:endParaRPr>
          </a:p>
        </p:txBody>
      </p:sp>
      <p:sp>
        <p:nvSpPr>
          <p:cNvPr id="4" name="Content Placeholder 3"/>
          <p:cNvSpPr>
            <a:spLocks noGrp="1"/>
          </p:cNvSpPr>
          <p:nvPr>
            <p:ph sz="half" idx="2"/>
          </p:nvPr>
        </p:nvSpPr>
        <p:spPr>
          <a:xfrm>
            <a:off x="457200" y="1631156"/>
            <a:ext cx="4040188" cy="2963466"/>
          </a:xfrm>
        </p:spPr>
        <p:txBody>
          <a:bodyPr wrap="square"/>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latin typeface="Arial"/>
                <a:ea typeface="Arial"/>
                <a:cs typeface="Arial"/>
              </a:rPr>
              <a:t>Click to edit Master text styles</a:t>
            </a:r>
            <a:endParaRPr>
              <a:latin typeface="Arial"/>
              <a:ea typeface="Arial"/>
              <a:cs typeface="Arial"/>
            </a:endParaRPr>
          </a:p>
          <a:p>
            <a:pPr lvl="1"/>
            <a:r>
              <a:rPr lang="en-GB">
                <a:latin typeface="Arial"/>
                <a:ea typeface="Arial"/>
                <a:cs typeface="Arial"/>
              </a:rPr>
              <a:t>Second level</a:t>
            </a:r>
            <a:endParaRPr>
              <a:latin typeface="Arial"/>
              <a:ea typeface="Arial"/>
              <a:cs typeface="Arial"/>
            </a:endParaRPr>
          </a:p>
          <a:p>
            <a:pPr lvl="2"/>
            <a:r>
              <a:rPr lang="en-GB">
                <a:latin typeface="Arial"/>
                <a:ea typeface="Arial"/>
                <a:cs typeface="Arial"/>
              </a:rPr>
              <a:t>Third level</a:t>
            </a:r>
            <a:endParaRPr>
              <a:latin typeface="Arial"/>
              <a:ea typeface="Arial"/>
              <a:cs typeface="Arial"/>
            </a:endParaRPr>
          </a:p>
          <a:p>
            <a:pPr lvl="3"/>
            <a:r>
              <a:rPr lang="en-GB">
                <a:latin typeface="Arial"/>
                <a:ea typeface="Arial"/>
                <a:cs typeface="Arial"/>
              </a:rPr>
              <a:t>Fourth level</a:t>
            </a:r>
            <a:endParaRPr>
              <a:latin typeface="Arial"/>
              <a:ea typeface="Arial"/>
              <a:cs typeface="Arial"/>
            </a:endParaRPr>
          </a:p>
          <a:p>
            <a:pPr lvl="4"/>
            <a:r>
              <a:rPr lang="en-GB">
                <a:latin typeface="Arial"/>
                <a:ea typeface="Arial"/>
                <a:cs typeface="Arial"/>
              </a:rPr>
              <a:t>Fifth level</a:t>
            </a:r>
            <a:endParaRPr lang="en-US">
              <a:latin typeface="Arial"/>
              <a:ea typeface="Arial"/>
              <a:cs typeface="Arial"/>
            </a:endParaRPr>
          </a:p>
        </p:txBody>
      </p:sp>
      <p:sp>
        <p:nvSpPr>
          <p:cNvPr id="5" name="Text Placeholder 4"/>
          <p:cNvSpPr>
            <a:spLocks noGrp="1"/>
          </p:cNvSpPr>
          <p:nvPr>
            <p:ph type="body" sz="quarter" idx="3"/>
          </p:nvPr>
        </p:nvSpPr>
        <p:spPr>
          <a:xfrm>
            <a:off x="4645026" y="1151335"/>
            <a:ext cx="4041775" cy="479822"/>
          </a:xfrm>
        </p:spPr>
        <p:txBody>
          <a:bodyPr wrap="square"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latin typeface="Arial"/>
                <a:ea typeface="Arial"/>
                <a:cs typeface="Arial"/>
              </a:rPr>
              <a:t>Click to edit Master text styles</a:t>
            </a:r>
            <a:endParaRPr>
              <a:latin typeface="Arial"/>
              <a:ea typeface="Arial"/>
              <a:cs typeface="Arial"/>
            </a:endParaRPr>
          </a:p>
        </p:txBody>
      </p:sp>
      <p:sp>
        <p:nvSpPr>
          <p:cNvPr id="6" name="Content Placeholder 5"/>
          <p:cNvSpPr>
            <a:spLocks noGrp="1"/>
          </p:cNvSpPr>
          <p:nvPr>
            <p:ph sz="quarter" idx="4"/>
          </p:nvPr>
        </p:nvSpPr>
        <p:spPr>
          <a:xfrm>
            <a:off x="4645026" y="1631156"/>
            <a:ext cx="4041775" cy="2963466"/>
          </a:xfrm>
        </p:spPr>
        <p:txBody>
          <a:bodyPr wrap="square"/>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latin typeface="Arial"/>
                <a:ea typeface="Arial"/>
                <a:cs typeface="Arial"/>
              </a:rPr>
              <a:t>Click to edit Master text styles</a:t>
            </a:r>
            <a:endParaRPr>
              <a:latin typeface="Arial"/>
              <a:ea typeface="Arial"/>
              <a:cs typeface="Arial"/>
            </a:endParaRPr>
          </a:p>
          <a:p>
            <a:pPr lvl="1"/>
            <a:r>
              <a:rPr lang="en-GB">
                <a:latin typeface="Arial"/>
                <a:ea typeface="Arial"/>
                <a:cs typeface="Arial"/>
              </a:rPr>
              <a:t>Second level</a:t>
            </a:r>
            <a:endParaRPr>
              <a:latin typeface="Arial"/>
              <a:ea typeface="Arial"/>
              <a:cs typeface="Arial"/>
            </a:endParaRPr>
          </a:p>
          <a:p>
            <a:pPr lvl="2"/>
            <a:r>
              <a:rPr lang="en-GB">
                <a:latin typeface="Arial"/>
                <a:ea typeface="Arial"/>
                <a:cs typeface="Arial"/>
              </a:rPr>
              <a:t>Third level</a:t>
            </a:r>
            <a:endParaRPr>
              <a:latin typeface="Arial"/>
              <a:ea typeface="Arial"/>
              <a:cs typeface="Arial"/>
            </a:endParaRPr>
          </a:p>
          <a:p>
            <a:pPr lvl="3"/>
            <a:r>
              <a:rPr lang="en-GB">
                <a:latin typeface="Arial"/>
                <a:ea typeface="Arial"/>
                <a:cs typeface="Arial"/>
              </a:rPr>
              <a:t>Fourth level</a:t>
            </a:r>
            <a:endParaRPr>
              <a:latin typeface="Arial"/>
              <a:ea typeface="Arial"/>
              <a:cs typeface="Arial"/>
            </a:endParaRPr>
          </a:p>
          <a:p>
            <a:pPr lvl="4"/>
            <a:r>
              <a:rPr lang="en-GB">
                <a:latin typeface="Arial"/>
                <a:ea typeface="Arial"/>
                <a:cs typeface="Arial"/>
              </a:rPr>
              <a:t>Fifth level</a:t>
            </a:r>
            <a:endParaRPr lang="en-US">
              <a:latin typeface="Arial"/>
              <a:ea typeface="Arial"/>
              <a:cs typeface="Arial"/>
            </a:endParaRPr>
          </a:p>
        </p:txBody>
      </p:sp>
    </p:spTree>
    <p:extLst>
      <p:ext uri="{BB962C8B-B14F-4D97-AF65-F5344CB8AC3E}">
        <p14:creationId xmlns:p14="http://schemas.microsoft.com/office/powerpoint/2010/main" val="2968617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lang="en-GB">
                <a:latin typeface="Arial"/>
                <a:ea typeface="Arial"/>
                <a:cs typeface="Arial"/>
              </a:rPr>
              <a:t>Click to edit Master title style</a:t>
            </a:r>
            <a:endParaRPr lang="en-US">
              <a:latin typeface="Arial"/>
              <a:ea typeface="Arial"/>
              <a:cs typeface="Arial"/>
            </a:endParaRPr>
          </a:p>
        </p:txBody>
      </p:sp>
    </p:spTree>
    <p:extLst>
      <p:ext uri="{BB962C8B-B14F-4D97-AF65-F5344CB8AC3E}">
        <p14:creationId xmlns:p14="http://schemas.microsoft.com/office/powerpoint/2010/main" val="3768081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248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wrap="square" anchor="b"/>
          <a:lstStyle>
            <a:lvl1pPr algn="l">
              <a:defRPr sz="1500" b="1"/>
            </a:lvl1pPr>
          </a:lstStyle>
          <a:p>
            <a:r>
              <a:rPr lang="en-GB">
                <a:latin typeface="Arial"/>
                <a:ea typeface="Arial"/>
                <a:cs typeface="Arial"/>
              </a:rPr>
              <a:t>Click to edit Master title style</a:t>
            </a:r>
            <a:endParaRPr lang="en-US">
              <a:latin typeface="Arial"/>
              <a:ea typeface="Arial"/>
              <a:cs typeface="Arial"/>
            </a:endParaRPr>
          </a:p>
        </p:txBody>
      </p:sp>
      <p:sp>
        <p:nvSpPr>
          <p:cNvPr id="3" name="Content Placeholder 2"/>
          <p:cNvSpPr>
            <a:spLocks noGrp="1"/>
          </p:cNvSpPr>
          <p:nvPr>
            <p:ph idx="1"/>
          </p:nvPr>
        </p:nvSpPr>
        <p:spPr>
          <a:xfrm>
            <a:off x="3575050" y="204788"/>
            <a:ext cx="5111750" cy="4389835"/>
          </a:xfrm>
        </p:spPr>
        <p:txBody>
          <a:bodyPr wrap="square"/>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latin typeface="Arial"/>
                <a:ea typeface="Arial"/>
                <a:cs typeface="Arial"/>
              </a:rPr>
              <a:t>Click to edit Master text styles</a:t>
            </a:r>
            <a:endParaRPr>
              <a:latin typeface="Arial"/>
              <a:ea typeface="Arial"/>
              <a:cs typeface="Arial"/>
            </a:endParaRPr>
          </a:p>
          <a:p>
            <a:pPr lvl="1"/>
            <a:r>
              <a:rPr lang="en-GB">
                <a:latin typeface="Arial"/>
                <a:ea typeface="Arial"/>
                <a:cs typeface="Arial"/>
              </a:rPr>
              <a:t>Second level</a:t>
            </a:r>
            <a:endParaRPr>
              <a:latin typeface="Arial"/>
              <a:ea typeface="Arial"/>
              <a:cs typeface="Arial"/>
            </a:endParaRPr>
          </a:p>
          <a:p>
            <a:pPr lvl="2"/>
            <a:r>
              <a:rPr lang="en-GB">
                <a:latin typeface="Arial"/>
                <a:ea typeface="Arial"/>
                <a:cs typeface="Arial"/>
              </a:rPr>
              <a:t>Third level</a:t>
            </a:r>
            <a:endParaRPr>
              <a:latin typeface="Arial"/>
              <a:ea typeface="Arial"/>
              <a:cs typeface="Arial"/>
            </a:endParaRPr>
          </a:p>
          <a:p>
            <a:pPr lvl="3"/>
            <a:r>
              <a:rPr lang="en-GB">
                <a:latin typeface="Arial"/>
                <a:ea typeface="Arial"/>
                <a:cs typeface="Arial"/>
              </a:rPr>
              <a:t>Fourth level</a:t>
            </a:r>
            <a:endParaRPr>
              <a:latin typeface="Arial"/>
              <a:ea typeface="Arial"/>
              <a:cs typeface="Arial"/>
            </a:endParaRPr>
          </a:p>
          <a:p>
            <a:pPr lvl="4"/>
            <a:r>
              <a:rPr lang="en-GB">
                <a:latin typeface="Arial"/>
                <a:ea typeface="Arial"/>
                <a:cs typeface="Arial"/>
              </a:rPr>
              <a:t>Fifth level</a:t>
            </a:r>
            <a:endParaRPr lang="en-US">
              <a:latin typeface="Arial"/>
              <a:ea typeface="Arial"/>
              <a:cs typeface="Arial"/>
            </a:endParaRPr>
          </a:p>
        </p:txBody>
      </p:sp>
      <p:sp>
        <p:nvSpPr>
          <p:cNvPr id="4" name="Text Placeholder 3"/>
          <p:cNvSpPr>
            <a:spLocks noGrp="1"/>
          </p:cNvSpPr>
          <p:nvPr>
            <p:ph type="body" sz="half" idx="2"/>
          </p:nvPr>
        </p:nvSpPr>
        <p:spPr>
          <a:xfrm>
            <a:off x="457201" y="1076326"/>
            <a:ext cx="3008313" cy="3518297"/>
          </a:xfrm>
        </p:spPr>
        <p:txBody>
          <a:bodyPr wrap="square"/>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latin typeface="Arial"/>
                <a:ea typeface="Arial"/>
                <a:cs typeface="Arial"/>
              </a:rPr>
              <a:t>Click to edit Master text styles</a:t>
            </a:r>
            <a:endParaRPr>
              <a:latin typeface="Arial"/>
              <a:ea typeface="Arial"/>
              <a:cs typeface="Arial"/>
            </a:endParaRPr>
          </a:p>
        </p:txBody>
      </p:sp>
    </p:spTree>
    <p:extLst>
      <p:ext uri="{BB962C8B-B14F-4D97-AF65-F5344CB8AC3E}">
        <p14:creationId xmlns:p14="http://schemas.microsoft.com/office/powerpoint/2010/main" val="3403147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0" name="Picture 9" descr="A pink dragon with a shadow&#10;&#10;Description automatically generated with medium confidence">
            <a:extLst>
              <a:ext uri="{FF2B5EF4-FFF2-40B4-BE49-F238E27FC236}">
                <a16:creationId xmlns:a16="http://schemas.microsoft.com/office/drawing/2014/main" id="{54C5AA3C-A063-22DE-411A-D14BE12BA092}"/>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3" name="Picture Placeholder 2"/>
          <p:cNvSpPr>
            <a:spLocks noGrp="1"/>
          </p:cNvSpPr>
          <p:nvPr>
            <p:ph type="pic" idx="1"/>
          </p:nvPr>
        </p:nvSpPr>
        <p:spPr>
          <a:xfrm>
            <a:off x="4283968" y="0"/>
            <a:ext cx="4860032" cy="5143500"/>
          </a:xfrm>
        </p:spPr>
        <p:txBody>
          <a:bodyPr wrap="square"/>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GB" noProof="0">
                <a:latin typeface="Arial"/>
                <a:ea typeface="Arial"/>
                <a:cs typeface="Arial"/>
              </a:rPr>
              <a:t>Click icon to add picture</a:t>
            </a:r>
            <a:endParaRPr lang="en-US" noProof="0">
              <a:latin typeface="Arial"/>
              <a:ea typeface="Arial"/>
              <a:cs typeface="Arial"/>
            </a:endParaRPr>
          </a:p>
        </p:txBody>
      </p:sp>
      <p:sp>
        <p:nvSpPr>
          <p:cNvPr id="8" name="Title 1">
            <a:extLst>
              <a:ext uri="{FF2B5EF4-FFF2-40B4-BE49-F238E27FC236}">
                <a16:creationId xmlns:a16="http://schemas.microsoft.com/office/drawing/2014/main" id="{EDF10290-B5AE-017F-086F-109E0234ED7B}"/>
              </a:ext>
            </a:extLst>
          </p:cNvPr>
          <p:cNvSpPr>
            <a:spLocks noGrp="1"/>
          </p:cNvSpPr>
          <p:nvPr>
            <p:ph type="title"/>
          </p:nvPr>
        </p:nvSpPr>
        <p:spPr>
          <a:xfrm>
            <a:off x="395536" y="1752675"/>
            <a:ext cx="3672408" cy="1021556"/>
          </a:xfrm>
        </p:spPr>
        <p:txBody>
          <a:bodyPr wrap="square"/>
          <a:lstStyle>
            <a:lvl1pPr algn="l">
              <a:defRPr sz="3000" b="1" cap="all">
                <a:solidFill>
                  <a:srgbClr val="FF0000"/>
                </a:solidFill>
              </a:defRPr>
            </a:lvl1pPr>
          </a:lstStyle>
          <a:p>
            <a:r>
              <a:rPr lang="en-GB">
                <a:latin typeface="Arial"/>
                <a:ea typeface="Arial"/>
                <a:cs typeface="Arial"/>
              </a:rPr>
              <a:t>Click to edit Master title style</a:t>
            </a:r>
            <a:endParaRPr lang="en-US">
              <a:latin typeface="Arial"/>
              <a:ea typeface="Arial"/>
              <a:cs typeface="Arial"/>
            </a:endParaRPr>
          </a:p>
        </p:txBody>
      </p:sp>
      <p:sp>
        <p:nvSpPr>
          <p:cNvPr id="9" name="Text Placeholder 2">
            <a:extLst>
              <a:ext uri="{FF2B5EF4-FFF2-40B4-BE49-F238E27FC236}">
                <a16:creationId xmlns:a16="http://schemas.microsoft.com/office/drawing/2014/main" id="{83858759-A6F9-4D99-A443-ADFC9905968E}"/>
              </a:ext>
            </a:extLst>
          </p:cNvPr>
          <p:cNvSpPr>
            <a:spLocks noGrp="1"/>
          </p:cNvSpPr>
          <p:nvPr>
            <p:ph type="body" idx="10"/>
          </p:nvPr>
        </p:nvSpPr>
        <p:spPr>
          <a:xfrm>
            <a:off x="395536" y="627534"/>
            <a:ext cx="3672408" cy="1125140"/>
          </a:xfrm>
        </p:spPr>
        <p:txBody>
          <a:bodyPr wrap="square" anchor="b"/>
          <a:lstStyle>
            <a:lvl1pPr marL="0" indent="0">
              <a:buNone/>
              <a:defRPr sz="1500">
                <a:solidFill>
                  <a:srgbClr val="FF0000"/>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GB">
                <a:latin typeface="Arial"/>
                <a:ea typeface="Arial"/>
                <a:cs typeface="Arial"/>
              </a:rPr>
              <a:t>Click to edit Master text styles</a:t>
            </a:r>
            <a:endParaRPr>
              <a:latin typeface="Arial"/>
              <a:ea typeface="Arial"/>
              <a:cs typeface="Arial"/>
            </a:endParaRPr>
          </a:p>
        </p:txBody>
      </p:sp>
    </p:spTree>
    <p:extLst>
      <p:ext uri="{BB962C8B-B14F-4D97-AF65-F5344CB8AC3E}">
        <p14:creationId xmlns:p14="http://schemas.microsoft.com/office/powerpoint/2010/main" val="1379005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lang="en-GB">
                <a:latin typeface="Arial"/>
                <a:ea typeface="Arial"/>
                <a:cs typeface="Arial"/>
              </a:rPr>
              <a:t>Click to edit Master title style</a:t>
            </a:r>
            <a:endParaRPr lang="en-US">
              <a:latin typeface="Arial"/>
              <a:ea typeface="Arial"/>
              <a:cs typeface="Arial"/>
            </a:endParaRPr>
          </a:p>
        </p:txBody>
      </p:sp>
      <p:sp>
        <p:nvSpPr>
          <p:cNvPr id="3" name="Vertical Text Placeholder 2"/>
          <p:cNvSpPr>
            <a:spLocks noGrp="1"/>
          </p:cNvSpPr>
          <p:nvPr>
            <p:ph type="body" orient="vert" idx="1"/>
          </p:nvPr>
        </p:nvSpPr>
        <p:spPr/>
        <p:txBody>
          <a:bodyPr vert="eaVert" wrap="square"/>
          <a:lstStyle/>
          <a:p>
            <a:pPr lvl="0"/>
            <a:r>
              <a:rPr lang="en-GB">
                <a:latin typeface="Arial"/>
                <a:ea typeface="Arial"/>
                <a:cs typeface="Arial"/>
              </a:rPr>
              <a:t>Click to edit Master text styles</a:t>
            </a:r>
            <a:endParaRPr>
              <a:latin typeface="Arial"/>
              <a:ea typeface="Arial"/>
              <a:cs typeface="Arial"/>
            </a:endParaRPr>
          </a:p>
          <a:p>
            <a:pPr lvl="1"/>
            <a:r>
              <a:rPr lang="en-GB">
                <a:latin typeface="Arial"/>
                <a:ea typeface="Arial"/>
                <a:cs typeface="Arial"/>
              </a:rPr>
              <a:t>Second level</a:t>
            </a:r>
            <a:endParaRPr>
              <a:latin typeface="Arial"/>
              <a:ea typeface="Arial"/>
              <a:cs typeface="Arial"/>
            </a:endParaRPr>
          </a:p>
          <a:p>
            <a:pPr lvl="2"/>
            <a:r>
              <a:rPr lang="en-GB">
                <a:latin typeface="Arial"/>
                <a:ea typeface="Arial"/>
                <a:cs typeface="Arial"/>
              </a:rPr>
              <a:t>Third level</a:t>
            </a:r>
            <a:endParaRPr>
              <a:latin typeface="Arial"/>
              <a:ea typeface="Arial"/>
              <a:cs typeface="Arial"/>
            </a:endParaRPr>
          </a:p>
          <a:p>
            <a:pPr lvl="3"/>
            <a:r>
              <a:rPr lang="en-GB">
                <a:latin typeface="Arial"/>
                <a:ea typeface="Arial"/>
                <a:cs typeface="Arial"/>
              </a:rPr>
              <a:t>Fourth level</a:t>
            </a:r>
            <a:endParaRPr>
              <a:latin typeface="Arial"/>
              <a:ea typeface="Arial"/>
              <a:cs typeface="Arial"/>
            </a:endParaRPr>
          </a:p>
          <a:p>
            <a:pPr lvl="4"/>
            <a:r>
              <a:rPr lang="en-GB">
                <a:latin typeface="Arial"/>
                <a:ea typeface="Arial"/>
                <a:cs typeface="Arial"/>
              </a:rPr>
              <a:t>Fifth level</a:t>
            </a:r>
            <a:endParaRPr lang="en-US">
              <a:latin typeface="Arial"/>
              <a:ea typeface="Arial"/>
              <a:cs typeface="Arial"/>
            </a:endParaRPr>
          </a:p>
        </p:txBody>
      </p:sp>
    </p:spTree>
    <p:extLst>
      <p:ext uri="{BB962C8B-B14F-4D97-AF65-F5344CB8AC3E}">
        <p14:creationId xmlns:p14="http://schemas.microsoft.com/office/powerpoint/2010/main" val="1993179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228600"/>
            <a:ext cx="2038350" cy="4057650"/>
          </a:xfrm>
        </p:spPr>
        <p:txBody>
          <a:bodyPr vert="eaVert" wrap="square"/>
          <a:lstStyle/>
          <a:p>
            <a:r>
              <a:rPr lang="en-GB">
                <a:latin typeface="Arial"/>
                <a:ea typeface="Arial"/>
                <a:cs typeface="Arial"/>
              </a:rPr>
              <a:t>Click to edit Master title style</a:t>
            </a:r>
            <a:endParaRPr lang="en-US">
              <a:latin typeface="Arial"/>
              <a:ea typeface="Arial"/>
              <a:cs typeface="Arial"/>
            </a:endParaRPr>
          </a:p>
        </p:txBody>
      </p:sp>
      <p:sp>
        <p:nvSpPr>
          <p:cNvPr id="3" name="Vertical Text Placeholder 2"/>
          <p:cNvSpPr>
            <a:spLocks noGrp="1"/>
          </p:cNvSpPr>
          <p:nvPr>
            <p:ph type="body" orient="vert" idx="1"/>
          </p:nvPr>
        </p:nvSpPr>
        <p:spPr>
          <a:xfrm>
            <a:off x="685800" y="228600"/>
            <a:ext cx="5962650" cy="4057650"/>
          </a:xfrm>
        </p:spPr>
        <p:txBody>
          <a:bodyPr vert="eaVert" wrap="square"/>
          <a:lstStyle/>
          <a:p>
            <a:pPr lvl="0"/>
            <a:r>
              <a:rPr lang="en-GB">
                <a:latin typeface="Arial"/>
                <a:ea typeface="Arial"/>
                <a:cs typeface="Arial"/>
              </a:rPr>
              <a:t>Click to edit Master text styles</a:t>
            </a:r>
            <a:endParaRPr>
              <a:latin typeface="Arial"/>
              <a:ea typeface="Arial"/>
              <a:cs typeface="Arial"/>
            </a:endParaRPr>
          </a:p>
          <a:p>
            <a:pPr lvl="1"/>
            <a:r>
              <a:rPr lang="en-GB">
                <a:latin typeface="Arial"/>
                <a:ea typeface="Arial"/>
                <a:cs typeface="Arial"/>
              </a:rPr>
              <a:t>Second level</a:t>
            </a:r>
            <a:endParaRPr>
              <a:latin typeface="Arial"/>
              <a:ea typeface="Arial"/>
              <a:cs typeface="Arial"/>
            </a:endParaRPr>
          </a:p>
          <a:p>
            <a:pPr lvl="2"/>
            <a:r>
              <a:rPr lang="en-GB">
                <a:latin typeface="Arial"/>
                <a:ea typeface="Arial"/>
                <a:cs typeface="Arial"/>
              </a:rPr>
              <a:t>Third level</a:t>
            </a:r>
            <a:endParaRPr>
              <a:latin typeface="Arial"/>
              <a:ea typeface="Arial"/>
              <a:cs typeface="Arial"/>
            </a:endParaRPr>
          </a:p>
          <a:p>
            <a:pPr lvl="3"/>
            <a:r>
              <a:rPr lang="en-GB">
                <a:latin typeface="Arial"/>
                <a:ea typeface="Arial"/>
                <a:cs typeface="Arial"/>
              </a:rPr>
              <a:t>Fourth level</a:t>
            </a:r>
            <a:endParaRPr>
              <a:latin typeface="Arial"/>
              <a:ea typeface="Arial"/>
              <a:cs typeface="Arial"/>
            </a:endParaRPr>
          </a:p>
          <a:p>
            <a:pPr lvl="4"/>
            <a:r>
              <a:rPr lang="en-GB">
                <a:latin typeface="Arial"/>
                <a:ea typeface="Arial"/>
                <a:cs typeface="Arial"/>
              </a:rPr>
              <a:t>Fifth level</a:t>
            </a:r>
            <a:endParaRPr lang="en-US">
              <a:latin typeface="Arial"/>
              <a:ea typeface="Arial"/>
              <a:cs typeface="Arial"/>
            </a:endParaRPr>
          </a:p>
        </p:txBody>
      </p:sp>
    </p:spTree>
    <p:extLst>
      <p:ext uri="{BB962C8B-B14F-4D97-AF65-F5344CB8AC3E}">
        <p14:creationId xmlns:p14="http://schemas.microsoft.com/office/powerpoint/2010/main" val="1744537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1" y="0"/>
            <a:ext cx="9143771" cy="82296"/>
          </a:xfrm>
          <a:prstGeom prst="rect">
            <a:avLst/>
          </a:prstGeom>
          <a:solidFill>
            <a:srgbClr val="2F5D62"/>
          </a:solidFill>
          <a:ln w="12700">
            <a:solidFill>
              <a:srgbClr val="2F5D62"/>
            </a:solidFill>
            <a:prstDash val="solid"/>
          </a:ln>
        </p:spPr>
        <p:txBody>
          <a:bodyPr wrap="square"/>
          <a:lstStyle/>
          <a:p>
            <a:endParaRPr lang="en-GB" sz="1800">
              <a:latin typeface="Arial"/>
              <a:ea typeface="Arial"/>
              <a:cs typeface="Arial"/>
            </a:endParaRPr>
          </a:p>
        </p:txBody>
      </p:sp>
      <p:sp>
        <p:nvSpPr>
          <p:cNvPr id="3" name="Text 1"/>
          <p:cNvSpPr/>
          <p:nvPr/>
        </p:nvSpPr>
        <p:spPr>
          <a:xfrm>
            <a:off x="377190" y="4882896"/>
            <a:ext cx="3771900" cy="123444"/>
          </a:xfrm>
          <a:prstGeom prst="rect">
            <a:avLst/>
          </a:prstGeom>
          <a:noFill/>
          <a:ln/>
        </p:spPr>
        <p:txBody>
          <a:bodyPr wrap="square" lIns="0" tIns="0" rIns="0" bIns="0" rtlCol="0" anchor="ctr"/>
          <a:lstStyle/>
          <a:p>
            <a:pPr marL="0" indent="0">
              <a:buNone/>
            </a:pPr>
            <a:r>
              <a:rPr lang="en-US" sz="600" b="1">
                <a:solidFill>
                  <a:srgbClr val="6B7280"/>
                </a:solidFill>
                <a:latin typeface="Arial"/>
                <a:ea typeface="Arial"/>
                <a:cs typeface="Arial"/>
              </a:rPr>
              <a:t>ENFIELD EDUCATIONAL PSYCHOLOGY SERVICE</a:t>
            </a:r>
            <a:endParaRPr lang="en-US" sz="600">
              <a:latin typeface="Arial"/>
              <a:ea typeface="Arial"/>
              <a:cs typeface="Arial"/>
            </a:endParaRPr>
          </a:p>
        </p:txBody>
      </p:sp>
      <p:sp>
        <p:nvSpPr>
          <p:cNvPr id="4" name="Text 2"/>
          <p:cNvSpPr/>
          <p:nvPr/>
        </p:nvSpPr>
        <p:spPr>
          <a:xfrm>
            <a:off x="7818120" y="4882896"/>
            <a:ext cx="925830" cy="123444"/>
          </a:xfrm>
          <a:prstGeom prst="rect">
            <a:avLst/>
          </a:prstGeom>
          <a:noFill/>
          <a:ln/>
        </p:spPr>
        <p:txBody>
          <a:bodyPr wrap="square" lIns="0" tIns="0" rIns="0" bIns="0" rtlCol="0" anchor="ctr"/>
          <a:lstStyle/>
          <a:p>
            <a:pPr marL="0" indent="0" algn="r">
              <a:buNone/>
            </a:pPr>
            <a:r>
              <a:rPr lang="en-US" sz="600" b="1">
                <a:solidFill>
                  <a:srgbClr val="6B7280"/>
                </a:solidFill>
                <a:latin typeface="Arial"/>
                <a:ea typeface="Arial"/>
                <a:cs typeface="Arial"/>
              </a:rPr>
              <a:t>DSL NETWORK</a:t>
            </a:r>
            <a:endParaRPr lang="en-US" sz="600">
              <a:latin typeface="Arial"/>
              <a:ea typeface="Arial"/>
              <a:cs typeface="Arial"/>
            </a:endParaRPr>
          </a:p>
        </p:txBody>
      </p:sp>
    </p:spTree>
    <p:extLst>
      <p:ext uri="{BB962C8B-B14F-4D97-AF65-F5344CB8AC3E}">
        <p14:creationId xmlns:p14="http://schemas.microsoft.com/office/powerpoint/2010/main" val="628203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nk dragon with a white background&#10;&#10;Description automatically generated">
            <a:extLst>
              <a:ext uri="{FF2B5EF4-FFF2-40B4-BE49-F238E27FC236}">
                <a16:creationId xmlns:a16="http://schemas.microsoft.com/office/drawing/2014/main" id="{B09FBC18-138F-B164-B606-31D8FDC053AE}"/>
              </a:ext>
            </a:extLst>
          </p:cNvPr>
          <p:cNvPicPr>
            <a:picLocks noChangeAspect="1"/>
          </p:cNvPicPr>
          <p:nvPr userDrawn="1"/>
        </p:nvPicPr>
        <p:blipFill>
          <a:blip r:embed="rId14"/>
          <a:stretch>
            <a:fillRect/>
          </a:stretch>
        </p:blipFill>
        <p:spPr>
          <a:xfrm>
            <a:off x="0" y="0"/>
            <a:ext cx="9144000" cy="5143500"/>
          </a:xfrm>
          <a:prstGeom prst="rect">
            <a:avLst/>
          </a:prstGeom>
        </p:spPr>
      </p:pic>
      <p:sp>
        <p:nvSpPr>
          <p:cNvPr id="1027" name="Rectangle 2">
            <a:extLst>
              <a:ext uri="{FF2B5EF4-FFF2-40B4-BE49-F238E27FC236}">
                <a16:creationId xmlns:a16="http://schemas.microsoft.com/office/drawing/2014/main" id="{D555CFA0-99F4-23EA-D20F-C0B2FE916EE7}"/>
              </a:ext>
            </a:extLst>
          </p:cNvPr>
          <p:cNvSpPr>
            <a:spLocks noGrp="1" noChangeArrowheads="1"/>
          </p:cNvSpPr>
          <p:nvPr>
            <p:ph type="title"/>
          </p:nvPr>
        </p:nvSpPr>
        <p:spPr bwMode="auto">
          <a:xfrm>
            <a:off x="251520" y="228600"/>
            <a:ext cx="864096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latin typeface="Arial"/>
                <a:ea typeface="Arial"/>
                <a:cs typeface="Arial"/>
              </a:rPr>
              <a:t>Click to edit Master title style</a:t>
            </a:r>
            <a:endParaRPr lang="en-US" altLang="en-US">
              <a:latin typeface="Arial"/>
              <a:ea typeface="Arial"/>
              <a:cs typeface="Arial"/>
            </a:endParaRPr>
          </a:p>
        </p:txBody>
      </p:sp>
      <p:sp>
        <p:nvSpPr>
          <p:cNvPr id="1028" name="Rectangle 3">
            <a:extLst>
              <a:ext uri="{FF2B5EF4-FFF2-40B4-BE49-F238E27FC236}">
                <a16:creationId xmlns:a16="http://schemas.microsoft.com/office/drawing/2014/main" id="{E9C2CFC3-5CA2-3B81-7A52-CE79A80EB393}"/>
              </a:ext>
            </a:extLst>
          </p:cNvPr>
          <p:cNvSpPr>
            <a:spLocks noGrp="1" noChangeArrowheads="1"/>
          </p:cNvSpPr>
          <p:nvPr>
            <p:ph type="body" idx="1"/>
          </p:nvPr>
        </p:nvSpPr>
        <p:spPr bwMode="auto">
          <a:xfrm>
            <a:off x="251520" y="1143000"/>
            <a:ext cx="864096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latin typeface="Arial"/>
                <a:ea typeface="Arial"/>
                <a:cs typeface="Arial"/>
              </a:rPr>
              <a:t>Click to edit Master text styles</a:t>
            </a:r>
            <a:endParaRPr>
              <a:latin typeface="Arial"/>
              <a:ea typeface="Arial"/>
              <a:cs typeface="Arial"/>
            </a:endParaRPr>
          </a:p>
          <a:p>
            <a:pPr lvl="1"/>
            <a:r>
              <a:rPr lang="en-GB" altLang="en-US">
                <a:latin typeface="Arial"/>
                <a:ea typeface="Arial"/>
                <a:cs typeface="Arial"/>
              </a:rPr>
              <a:t>Second level</a:t>
            </a:r>
            <a:endParaRPr>
              <a:latin typeface="Arial"/>
              <a:ea typeface="Arial"/>
              <a:cs typeface="Arial"/>
            </a:endParaRPr>
          </a:p>
          <a:p>
            <a:pPr lvl="2"/>
            <a:r>
              <a:rPr lang="en-GB" altLang="en-US">
                <a:latin typeface="Arial"/>
                <a:ea typeface="Arial"/>
                <a:cs typeface="Arial"/>
              </a:rPr>
              <a:t>Third level</a:t>
            </a:r>
            <a:endParaRPr>
              <a:latin typeface="Arial"/>
              <a:ea typeface="Arial"/>
              <a:cs typeface="Arial"/>
            </a:endParaRPr>
          </a:p>
          <a:p>
            <a:pPr lvl="3"/>
            <a:r>
              <a:rPr lang="en-GB" altLang="en-US">
                <a:latin typeface="Arial"/>
                <a:ea typeface="Arial"/>
                <a:cs typeface="Arial"/>
              </a:rPr>
              <a:t>Fourth level</a:t>
            </a:r>
            <a:endParaRPr>
              <a:latin typeface="Arial"/>
              <a:ea typeface="Arial"/>
              <a:cs typeface="Arial"/>
            </a:endParaRPr>
          </a:p>
          <a:p>
            <a:pPr lvl="4"/>
            <a:r>
              <a:rPr lang="en-GB" altLang="en-US">
                <a:latin typeface="Arial"/>
                <a:ea typeface="Arial"/>
                <a:cs typeface="Arial"/>
              </a:rPr>
              <a:t>Fifth level</a:t>
            </a:r>
            <a:endParaRPr lang="en-US" altLang="en-US">
              <a:latin typeface="Arial"/>
              <a:ea typeface="Arial"/>
              <a:cs typeface="Arial"/>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12" r:id="rId3"/>
    <p:sldLayoutId id="2147483705" r:id="rId4"/>
    <p:sldLayoutId id="2147483706" r:id="rId5"/>
    <p:sldLayoutId id="2147483707" r:id="rId6"/>
    <p:sldLayoutId id="2147483708" r:id="rId7"/>
    <p:sldLayoutId id="2147483709" r:id="rId8"/>
    <p:sldLayoutId id="2147483713" r:id="rId9"/>
    <p:sldLayoutId id="2147483710" r:id="rId10"/>
    <p:sldLayoutId id="2147483711" r:id="rId11"/>
    <p:sldLayoutId id="2147483714" r:id="rId12"/>
  </p:sldLayoutIdLst>
  <p:hf hdr="0" ftr="0" dt="0"/>
  <p:txStyles>
    <p:titleStyle>
      <a:lvl1pPr algn="l" rtl="0" eaLnBrk="1" fontAlgn="base" hangingPunct="1">
        <a:spcBef>
          <a:spcPct val="0"/>
        </a:spcBef>
        <a:spcAft>
          <a:spcPct val="0"/>
        </a:spcAft>
        <a:defRPr sz="2400" b="1">
          <a:solidFill>
            <a:srgbClr val="E40520"/>
          </a:solidFill>
          <a:latin typeface="+mj-lt"/>
          <a:ea typeface="+mj-ea"/>
          <a:cs typeface="ＭＳ Ｐゴシック" charset="0"/>
        </a:defRPr>
      </a:lvl1pPr>
      <a:lvl2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2pPr>
      <a:lvl3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3pPr>
      <a:lvl4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4pPr>
      <a:lvl5pPr algn="l" rtl="0" eaLnBrk="1" fontAlgn="base" hangingPunct="1">
        <a:spcBef>
          <a:spcPct val="0"/>
        </a:spcBef>
        <a:spcAft>
          <a:spcPct val="0"/>
        </a:spcAft>
        <a:defRPr sz="2400" b="1">
          <a:solidFill>
            <a:srgbClr val="CD0921"/>
          </a:solidFill>
          <a:latin typeface="Arial" charset="0"/>
          <a:ea typeface="ＭＳ Ｐゴシック" charset="0"/>
          <a:cs typeface="ＭＳ Ｐゴシック" charset="0"/>
        </a:defRPr>
      </a:lvl5pPr>
      <a:lvl6pPr marL="342900" algn="l" rtl="0" eaLnBrk="1" fontAlgn="base" hangingPunct="1">
        <a:spcBef>
          <a:spcPct val="0"/>
        </a:spcBef>
        <a:spcAft>
          <a:spcPct val="0"/>
        </a:spcAft>
        <a:defRPr sz="2400" b="1">
          <a:solidFill>
            <a:srgbClr val="CD0921"/>
          </a:solidFill>
          <a:latin typeface="Arial" charset="0"/>
          <a:ea typeface="ＭＳ Ｐゴシック" charset="0"/>
        </a:defRPr>
      </a:lvl6pPr>
      <a:lvl7pPr marL="685800" algn="l" rtl="0" eaLnBrk="1" fontAlgn="base" hangingPunct="1">
        <a:spcBef>
          <a:spcPct val="0"/>
        </a:spcBef>
        <a:spcAft>
          <a:spcPct val="0"/>
        </a:spcAft>
        <a:defRPr sz="2400" b="1">
          <a:solidFill>
            <a:srgbClr val="CD0921"/>
          </a:solidFill>
          <a:latin typeface="Arial" charset="0"/>
          <a:ea typeface="ＭＳ Ｐゴシック" charset="0"/>
        </a:defRPr>
      </a:lvl7pPr>
      <a:lvl8pPr marL="1028700" algn="l" rtl="0" eaLnBrk="1" fontAlgn="base" hangingPunct="1">
        <a:spcBef>
          <a:spcPct val="0"/>
        </a:spcBef>
        <a:spcAft>
          <a:spcPct val="0"/>
        </a:spcAft>
        <a:defRPr sz="2400" b="1">
          <a:solidFill>
            <a:srgbClr val="CD0921"/>
          </a:solidFill>
          <a:latin typeface="Arial" charset="0"/>
          <a:ea typeface="ＭＳ Ｐゴシック" charset="0"/>
        </a:defRPr>
      </a:lvl8pPr>
      <a:lvl9pPr marL="1371600" algn="l" rtl="0" eaLnBrk="1" fontAlgn="base" hangingPunct="1">
        <a:spcBef>
          <a:spcPct val="0"/>
        </a:spcBef>
        <a:spcAft>
          <a:spcPct val="0"/>
        </a:spcAft>
        <a:defRPr sz="2400" b="1">
          <a:solidFill>
            <a:srgbClr val="CD0921"/>
          </a:solidFill>
          <a:latin typeface="Arial" charset="0"/>
          <a:ea typeface="ＭＳ Ｐゴシック" charset="0"/>
        </a:defRPr>
      </a:lvl9pPr>
    </p:titleStyle>
    <p:bodyStyle>
      <a:lvl1pPr marL="257175" indent="-257175" algn="l" rtl="0" eaLnBrk="1" fontAlgn="base" hangingPunct="1">
        <a:spcBef>
          <a:spcPct val="20000"/>
        </a:spcBef>
        <a:spcAft>
          <a:spcPct val="0"/>
        </a:spcAft>
        <a:buClr>
          <a:srgbClr val="E40520"/>
        </a:buClr>
        <a:buChar char="•"/>
        <a:defRPr sz="2200">
          <a:solidFill>
            <a:schemeClr val="tx1"/>
          </a:solidFill>
          <a:latin typeface="+mn-lt"/>
          <a:ea typeface="+mn-ea"/>
          <a:cs typeface="ＭＳ Ｐゴシック" charset="0"/>
        </a:defRPr>
      </a:lvl1pPr>
      <a:lvl2pPr marL="557213" indent="-214313" algn="l" rtl="0" eaLnBrk="1" fontAlgn="base" hangingPunct="1">
        <a:spcBef>
          <a:spcPct val="20000"/>
        </a:spcBef>
        <a:spcAft>
          <a:spcPct val="0"/>
        </a:spcAft>
        <a:buClr>
          <a:srgbClr val="E40520"/>
        </a:buClr>
        <a:buChar char="–"/>
        <a:defRPr sz="2000">
          <a:solidFill>
            <a:schemeClr val="tx1"/>
          </a:solidFill>
          <a:latin typeface="+mn-lt"/>
          <a:ea typeface="+mn-ea"/>
        </a:defRPr>
      </a:lvl2pPr>
      <a:lvl3pPr marL="857250" indent="-171450" algn="l" rtl="0" eaLnBrk="1" fontAlgn="base" hangingPunct="1">
        <a:spcBef>
          <a:spcPct val="20000"/>
        </a:spcBef>
        <a:spcAft>
          <a:spcPct val="0"/>
        </a:spcAft>
        <a:buClr>
          <a:srgbClr val="E40520"/>
        </a:buClr>
        <a:buChar char="•"/>
        <a:defRPr sz="1800">
          <a:solidFill>
            <a:schemeClr val="tx1"/>
          </a:solidFill>
          <a:latin typeface="+mn-lt"/>
          <a:ea typeface="+mn-ea"/>
        </a:defRPr>
      </a:lvl3pPr>
      <a:lvl4pPr marL="1200150" indent="-171450" algn="l" rtl="0" eaLnBrk="1" fontAlgn="base" hangingPunct="1">
        <a:spcBef>
          <a:spcPct val="20000"/>
        </a:spcBef>
        <a:spcAft>
          <a:spcPct val="0"/>
        </a:spcAft>
        <a:buClr>
          <a:srgbClr val="E40520"/>
        </a:buClr>
        <a:buChar char="–"/>
        <a:defRPr sz="1600">
          <a:solidFill>
            <a:schemeClr val="tx1"/>
          </a:solidFill>
          <a:latin typeface="+mn-lt"/>
          <a:ea typeface="+mn-ea"/>
        </a:defRPr>
      </a:lvl4pPr>
      <a:lvl5pPr marL="1543050" indent="-171450" algn="l" rtl="0" eaLnBrk="1" fontAlgn="base" hangingPunct="1">
        <a:spcBef>
          <a:spcPct val="20000"/>
        </a:spcBef>
        <a:spcAft>
          <a:spcPct val="0"/>
        </a:spcAft>
        <a:buClr>
          <a:srgbClr val="E40520"/>
        </a:buClr>
        <a:buChar char="»"/>
        <a:defRPr sz="1400">
          <a:solidFill>
            <a:schemeClr val="tx1"/>
          </a:solidFill>
          <a:latin typeface="+mn-lt"/>
          <a:ea typeface="+mn-ea"/>
        </a:defRPr>
      </a:lvl5pPr>
      <a:lvl6pPr marL="1885950" indent="-171450" algn="l" rtl="0" eaLnBrk="1" fontAlgn="base" hangingPunct="1">
        <a:spcBef>
          <a:spcPct val="20000"/>
        </a:spcBef>
        <a:spcAft>
          <a:spcPct val="0"/>
        </a:spcAft>
        <a:buChar char="»"/>
        <a:defRPr>
          <a:solidFill>
            <a:schemeClr val="tx1"/>
          </a:solidFill>
          <a:latin typeface="+mn-lt"/>
          <a:ea typeface="+mn-ea"/>
        </a:defRPr>
      </a:lvl6pPr>
      <a:lvl7pPr marL="2228850" indent="-171450" algn="l" rtl="0" eaLnBrk="1" fontAlgn="base" hangingPunct="1">
        <a:spcBef>
          <a:spcPct val="20000"/>
        </a:spcBef>
        <a:spcAft>
          <a:spcPct val="0"/>
        </a:spcAft>
        <a:buChar char="»"/>
        <a:defRPr>
          <a:solidFill>
            <a:schemeClr val="tx1"/>
          </a:solidFill>
          <a:latin typeface="+mn-lt"/>
          <a:ea typeface="+mn-ea"/>
        </a:defRPr>
      </a:lvl7pPr>
      <a:lvl8pPr marL="2571750" indent="-171450" algn="l" rtl="0" eaLnBrk="1" fontAlgn="base" hangingPunct="1">
        <a:spcBef>
          <a:spcPct val="20000"/>
        </a:spcBef>
        <a:spcAft>
          <a:spcPct val="0"/>
        </a:spcAft>
        <a:buChar char="»"/>
        <a:defRPr>
          <a:solidFill>
            <a:schemeClr val="tx1"/>
          </a:solidFill>
          <a:latin typeface="+mn-lt"/>
          <a:ea typeface="+mn-ea"/>
        </a:defRPr>
      </a:lvl8pPr>
      <a:lvl9pPr marL="2914650" indent="-17145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www.enfield.gov.uk/educationalpsychologyservice/educational-psychology-support-for-critical-incident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ed flag with a lion and a dragon&#10;&#10;Description automatically generated">
            <a:extLst>
              <a:ext uri="{FF2B5EF4-FFF2-40B4-BE49-F238E27FC236}">
                <a16:creationId xmlns:a16="http://schemas.microsoft.com/office/drawing/2014/main" id="{A11016D3-B575-F288-322D-2F8CC4DF5F0A}"/>
              </a:ext>
            </a:extLst>
          </p:cNvPr>
          <p:cNvPicPr>
            <a:picLocks noChangeAspect="1"/>
          </p:cNvPicPr>
          <p:nvPr/>
        </p:nvPicPr>
        <p:blipFill>
          <a:blip r:embed="rId2"/>
          <a:stretch>
            <a:fillRect/>
          </a:stretch>
        </p:blipFill>
        <p:spPr>
          <a:xfrm>
            <a:off x="0" y="30035"/>
            <a:ext cx="9144000" cy="5143500"/>
          </a:xfrm>
          <a:prstGeom prst="rect">
            <a:avLst/>
          </a:prstGeom>
        </p:spPr>
      </p:pic>
      <p:sp>
        <p:nvSpPr>
          <p:cNvPr id="6146" name="Rectangle 36">
            <a:extLst>
              <a:ext uri="{FF2B5EF4-FFF2-40B4-BE49-F238E27FC236}">
                <a16:creationId xmlns:a16="http://schemas.microsoft.com/office/drawing/2014/main" id="{EA8A2CFA-D4B4-9656-FF5A-D8EBB799CD05}"/>
              </a:ext>
            </a:extLst>
          </p:cNvPr>
          <p:cNvSpPr>
            <a:spLocks noChangeArrowheads="1"/>
          </p:cNvSpPr>
          <p:nvPr/>
        </p:nvSpPr>
        <p:spPr bwMode="auto">
          <a:xfrm>
            <a:off x="7370763" y="437038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D52B1E"/>
              </a:buClr>
              <a:buChar char="•"/>
              <a:defRPr sz="2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D52B1E"/>
              </a:buClr>
              <a:buChar char="•"/>
              <a:defRPr sz="15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endParaRPr lang="en-GB" altLang="en-US" sz="1800">
              <a:latin typeface="Arial" charset="0"/>
              <a:ea typeface="Arial"/>
              <a:cs typeface="Arial"/>
            </a:endParaRPr>
          </a:p>
        </p:txBody>
      </p:sp>
      <p:sp>
        <p:nvSpPr>
          <p:cNvPr id="6147" name="Rectangle 38">
            <a:extLst>
              <a:ext uri="{FF2B5EF4-FFF2-40B4-BE49-F238E27FC236}">
                <a16:creationId xmlns:a16="http://schemas.microsoft.com/office/drawing/2014/main" id="{A0B2EC4B-92A5-6A5C-23C4-B30951C5AAEB}"/>
              </a:ext>
            </a:extLst>
          </p:cNvPr>
          <p:cNvSpPr>
            <a:spLocks noGrp="1" noChangeArrowheads="1"/>
          </p:cNvSpPr>
          <p:nvPr/>
        </p:nvSpPr>
        <p:spPr bwMode="auto">
          <a:xfrm>
            <a:off x="1657350" y="1401763"/>
            <a:ext cx="58293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a:spcBef>
                <a:spcPct val="20000"/>
              </a:spcBef>
              <a:buClr>
                <a:srgbClr val="D52B1E"/>
              </a:buClr>
              <a:buChar char="•"/>
              <a:defRPr sz="2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D52B1E"/>
              </a:buClr>
              <a:buChar char="•"/>
              <a:defRPr sz="15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endParaRPr lang="en-US" altLang="en-US" sz="3300">
              <a:solidFill>
                <a:schemeClr val="bg1"/>
              </a:solidFill>
              <a:latin typeface="Arial"/>
              <a:ea typeface="Arial"/>
              <a:cs typeface="Arial"/>
            </a:endParaRPr>
          </a:p>
        </p:txBody>
      </p:sp>
      <p:sp>
        <p:nvSpPr>
          <p:cNvPr id="6148" name="Rectangle 39">
            <a:extLst>
              <a:ext uri="{FF2B5EF4-FFF2-40B4-BE49-F238E27FC236}">
                <a16:creationId xmlns:a16="http://schemas.microsoft.com/office/drawing/2014/main" id="{A75970F8-9A93-8AF1-6A55-BF64B7572F4B}"/>
              </a:ext>
            </a:extLst>
          </p:cNvPr>
          <p:cNvSpPr>
            <a:spLocks noGrp="1" noChangeArrowheads="1"/>
          </p:cNvSpPr>
          <p:nvPr/>
        </p:nvSpPr>
        <p:spPr bwMode="auto">
          <a:xfrm>
            <a:off x="983452" y="3347513"/>
            <a:ext cx="4800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a:spcBef>
                <a:spcPct val="20000"/>
              </a:spcBef>
              <a:buClr>
                <a:srgbClr val="D52B1E"/>
              </a:buClr>
              <a:buChar char="•"/>
              <a:defRPr sz="2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D52B1E"/>
              </a:buClr>
              <a:buChar char="•"/>
              <a:defRPr sz="15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endParaRPr lang="en-US" altLang="en-US" sz="2400">
              <a:solidFill>
                <a:schemeClr val="bg1"/>
              </a:solidFill>
              <a:latin typeface="Arial"/>
              <a:ea typeface="Arial"/>
              <a:cs typeface="Arial"/>
            </a:endParaRPr>
          </a:p>
        </p:txBody>
      </p:sp>
      <p:sp>
        <p:nvSpPr>
          <p:cNvPr id="6149" name="Rectangle 41">
            <a:extLst>
              <a:ext uri="{FF2B5EF4-FFF2-40B4-BE49-F238E27FC236}">
                <a16:creationId xmlns:a16="http://schemas.microsoft.com/office/drawing/2014/main" id="{696D7D26-453F-AAF5-1CB9-2386E18456FE}"/>
              </a:ext>
            </a:extLst>
          </p:cNvPr>
          <p:cNvSpPr>
            <a:spLocks noChangeArrowheads="1"/>
          </p:cNvSpPr>
          <p:nvPr/>
        </p:nvSpPr>
        <p:spPr bwMode="auto">
          <a:xfrm>
            <a:off x="411480" y="4773168"/>
            <a:ext cx="4389120" cy="207749"/>
          </a:xfrm>
          <a:prstGeom prst="rect">
            <a:avLst/>
          </a:prstGeom>
          <a:noFill/>
          <a:ln>
            <a:noFill/>
          </a:ln>
        </p:spPr>
        <p:txBody>
          <a:bodyPr wrap="square">
            <a:spAutoFit/>
          </a:bodyPr>
          <a:lstStyle>
            <a:lvl1pPr>
              <a:spcBef>
                <a:spcPct val="20000"/>
              </a:spcBef>
              <a:buClr>
                <a:srgbClr val="D52B1E"/>
              </a:buClr>
              <a:buChar char="•"/>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D52B1E"/>
              </a:buClr>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D52B1E"/>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defRPr/>
            </a:pPr>
            <a:r>
              <a:rPr lang="en-US" altLang="en-US" sz="750" b="1" i="0">
                <a:solidFill>
                  <a:srgbClr val="E31B2D"/>
                </a:solidFill>
                <a:latin typeface="Arial"/>
                <a:ea typeface="Arial"/>
                <a:cs typeface="Arial"/>
              </a:rPr>
              <a:t>www.enfield.gov.uk/educationalpsychologyservice</a:t>
            </a:r>
            <a:endParaRPr lang="en-US">
              <a:latin typeface="Arial"/>
              <a:ea typeface="Arial"/>
              <a:cs typeface="Arial"/>
            </a:endParaRPr>
          </a:p>
        </p:txBody>
      </p:sp>
      <p:sp>
        <p:nvSpPr>
          <p:cNvPr id="4" name="Oval 3">
            <a:extLst>
              <a:ext uri="{FF2B5EF4-FFF2-40B4-BE49-F238E27FC236}">
                <a16:creationId xmlns:a16="http://schemas.microsoft.com/office/drawing/2014/main" id="{ECFFE952-B4AE-523C-2B96-4712D091C8FC}"/>
              </a:ext>
            </a:extLst>
          </p:cNvPr>
          <p:cNvSpPr/>
          <p:nvPr/>
        </p:nvSpPr>
        <p:spPr bwMode="auto">
          <a:xfrm>
            <a:off x="-2376" y="30035"/>
            <a:ext cx="2376264" cy="2234533"/>
          </a:xfrm>
          <a:prstGeom prst="ellipse">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Arial" charset="0"/>
              <a:cs typeface="Arial"/>
            </a:endParaRPr>
          </a:p>
        </p:txBody>
      </p:sp>
      <p:pic>
        <p:nvPicPr>
          <p:cNvPr id="2" name="Picture 1">
            <a:extLst>
              <a:ext uri="{FF2B5EF4-FFF2-40B4-BE49-F238E27FC236}">
                <a16:creationId xmlns:a16="http://schemas.microsoft.com/office/drawing/2014/main" id="{F8E6C32D-37DD-E9C6-F8C6-2A974EAB92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400232"/>
            <a:ext cx="1282080" cy="1358055"/>
          </a:xfrm>
          <a:prstGeom prst="rect">
            <a:avLst/>
          </a:prstGeom>
        </p:spPr>
      </p:pic>
      <p:sp>
        <p:nvSpPr>
          <p:cNvPr id="5" name="Rectangle 38">
            <a:extLst>
              <a:ext uri="{FF2B5EF4-FFF2-40B4-BE49-F238E27FC236}">
                <a16:creationId xmlns:a16="http://schemas.microsoft.com/office/drawing/2014/main" id="{041AEC90-431A-778D-5210-9313C2C7E06A}"/>
              </a:ext>
            </a:extLst>
          </p:cNvPr>
          <p:cNvSpPr>
            <a:spLocks noGrp="1" noChangeArrowheads="1"/>
          </p:cNvSpPr>
          <p:nvPr/>
        </p:nvSpPr>
        <p:spPr bwMode="auto">
          <a:xfrm>
            <a:off x="1508760" y="1143000"/>
            <a:ext cx="6126480" cy="123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lvl1pPr>
              <a:spcBef>
                <a:spcPct val="20000"/>
              </a:spcBef>
              <a:buClr>
                <a:srgbClr val="D52B1E"/>
              </a:buClr>
              <a:buChar char="•"/>
              <a:defRPr sz="2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D52B1E"/>
              </a:buClr>
              <a:buChar char="•"/>
              <a:defRPr sz="15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lang="en-US" altLang="en-US" sz="2300" b="1" i="0">
                <a:solidFill>
                  <a:srgbClr val="FFFFFF"/>
                </a:solidFill>
                <a:latin typeface="Arial"/>
                <a:ea typeface="Arial"/>
                <a:cs typeface="Arial"/>
              </a:rPr>
              <a:t>Educational Psychology Service</a:t>
            </a:r>
            <a:endParaRPr lang="en-US">
              <a:latin typeface="Arial"/>
              <a:ea typeface="Arial"/>
              <a:cs typeface="Arial"/>
            </a:endParaRPr>
          </a:p>
          <a:p>
            <a:pPr algn="ctr">
              <a:spcBef>
                <a:spcPct val="0"/>
              </a:spcBef>
              <a:buClrTx/>
              <a:buFontTx/>
              <a:buNone/>
            </a:pPr>
            <a:endParaRPr lang="en-US" altLang="en-US" sz="2800" b="1">
              <a:solidFill>
                <a:schemeClr val="bg1"/>
              </a:solidFill>
              <a:latin typeface="Arial"/>
              <a:ea typeface="Arial"/>
              <a:cs typeface="Arial"/>
            </a:endParaRPr>
          </a:p>
          <a:p>
            <a:pPr algn="ctr">
              <a:spcBef>
                <a:spcPct val="0"/>
              </a:spcBef>
              <a:buClrTx/>
              <a:buFontTx/>
              <a:buNone/>
            </a:pPr>
            <a:r>
              <a:rPr lang="en-US" altLang="en-US" sz="2900" b="1" i="0">
                <a:solidFill>
                  <a:srgbClr val="FFFFFF"/>
                </a:solidFill>
                <a:latin typeface="Arial"/>
                <a:ea typeface="Arial"/>
                <a:cs typeface="Arial"/>
              </a:rPr>
              <a:t>Critical Incident Response</a:t>
            </a:r>
            <a:endParaRPr lang="en-US" altLang="en-US" sz="2000">
              <a:solidFill>
                <a:schemeClr val="bg1"/>
              </a:solidFill>
              <a:latin typeface="Arial"/>
              <a:ea typeface="Arial"/>
              <a:cs typeface="Arial"/>
            </a:endParaRPr>
          </a:p>
        </p:txBody>
      </p:sp>
      <p:sp>
        <p:nvSpPr>
          <p:cNvPr id="6" name="Rectangle 39">
            <a:extLst>
              <a:ext uri="{FF2B5EF4-FFF2-40B4-BE49-F238E27FC236}">
                <a16:creationId xmlns:a16="http://schemas.microsoft.com/office/drawing/2014/main" id="{3D11A29F-F1CC-8299-E911-CD3C71EC9E23}"/>
              </a:ext>
            </a:extLst>
          </p:cNvPr>
          <p:cNvSpPr>
            <a:spLocks noGrp="1" noChangeArrowheads="1"/>
          </p:cNvSpPr>
          <p:nvPr/>
        </p:nvSpPr>
        <p:spPr bwMode="auto">
          <a:xfrm>
            <a:off x="2331720" y="2514600"/>
            <a:ext cx="448056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a:spcBef>
                <a:spcPct val="20000"/>
              </a:spcBef>
              <a:buClr>
                <a:srgbClr val="D52B1E"/>
              </a:buClr>
              <a:buChar char="•"/>
              <a:defRPr sz="2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D52B1E"/>
              </a:buClr>
              <a:buChar char="•"/>
              <a:defRPr sz="15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rgbClr val="D52B1E"/>
              </a:buClr>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D52B1E"/>
              </a:buClr>
              <a:buChar char="»"/>
              <a:defRPr>
                <a:solidFill>
                  <a:schemeClr val="tx1"/>
                </a:solidFill>
                <a:latin typeface="Arial" panose="020B0604020202020204" pitchFamily="34" charset="0"/>
                <a:ea typeface="ＭＳ Ｐゴシック" panose="020B0600070205080204" pitchFamily="34" charset="-128"/>
              </a:defRPr>
            </a:lvl9pPr>
          </a:lstStyle>
          <a:p>
            <a:pPr algn="ctr"/>
            <a:r>
              <a:rPr lang="en-GB" sz="1500" b="1" i="0">
                <a:solidFill>
                  <a:srgbClr val="FFFFFF"/>
                </a:solidFill>
                <a:latin typeface="Arial"/>
                <a:ea typeface="Arial"/>
                <a:cs typeface="Arial"/>
              </a:rPr>
              <a:t>Suzy Francis</a:t>
            </a:r>
            <a:endParaRPr lang="en-GB">
              <a:latin typeface="Arial"/>
              <a:ea typeface="Arial"/>
              <a:cs typeface="Arial"/>
            </a:endParaRPr>
          </a:p>
          <a:p>
            <a:pPr algn="ctr"/>
            <a:r>
              <a:rPr lang="en-GB" sz="1350" b="0" i="0">
                <a:solidFill>
                  <a:srgbClr val="FFFFFF"/>
                </a:solidFill>
                <a:latin typeface="Arial"/>
                <a:ea typeface="Arial"/>
                <a:cs typeface="Arial"/>
              </a:rPr>
              <a:t>Principal EP/Head of Service</a:t>
            </a:r>
            <a:endParaRPr lang="en-GB">
              <a:latin typeface="Arial"/>
              <a:ea typeface="Arial"/>
              <a:cs typeface="Arial"/>
            </a:endParaRPr>
          </a:p>
          <a:p>
            <a:pPr algn="ctr"/>
            <a:r>
              <a:rPr lang="en-GB" sz="1350" b="0" i="0">
                <a:solidFill>
                  <a:srgbClr val="FFFFFF"/>
                </a:solidFill>
                <a:latin typeface="Arial"/>
                <a:ea typeface="Arial"/>
                <a:cs typeface="Arial"/>
              </a:rPr>
              <a:t>Emotional Wellbeing &amp; Mental Health</a:t>
            </a:r>
            <a:endParaRPr lang="en-GB">
              <a:latin typeface="Arial"/>
              <a:ea typeface="Arial"/>
              <a:cs typeface="Arial"/>
            </a:endParaRPr>
          </a:p>
          <a:p>
            <a:pPr algn="ctr"/>
            <a:r>
              <a:rPr lang="en-GB" sz="1350" b="0" i="0">
                <a:solidFill>
                  <a:srgbClr val="FFFFFF"/>
                </a:solidFill>
                <a:latin typeface="Arial"/>
                <a:ea typeface="Arial"/>
                <a:cs typeface="Arial"/>
              </a:rPr>
              <a:t>Neurodiversity</a:t>
            </a:r>
            <a:endParaRPr lang="en-GB">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85EA2-CA31-B754-4A78-6782ED1E007E}"/>
              </a:ext>
            </a:extLst>
          </p:cNvPr>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a:solidFill>
                  <a:srgbClr val="183E43"/>
                </a:solidFill>
                <a:latin typeface="Arial"/>
              </a:rPr>
              <a:t>Critical Incident Response: a practical refresh</a:t>
            </a:r>
            <a:endParaRPr lang="en-GB">
              <a:latin typeface="Arial"/>
              <a:ea typeface="Arial"/>
              <a:cs typeface="Arial"/>
            </a:endParaRPr>
          </a:p>
        </p:txBody>
      </p:sp>
      <p:pic>
        <p:nvPicPr>
          <p:cNvPr id="5" name="Content Placeholder 4">
            <a:extLst>
              <a:ext uri="{FF2B5EF4-FFF2-40B4-BE49-F238E27FC236}">
                <a16:creationId xmlns:a16="http://schemas.microsoft.com/office/drawing/2014/main" id="{C0F43DA5-84EC-73FB-3F0A-067B864BDCD7}"/>
              </a:ext>
            </a:extLst>
          </p:cNvPr>
          <p:cNvPicPr>
            <a:picLocks noGrp="1" noChangeAspect="1"/>
          </p:cNvPicPr>
          <p:nvPr>
            <p:ph idx="1"/>
          </p:nvPr>
        </p:nvPicPr>
        <p:blipFill>
          <a:blip r:embed="rId2"/>
          <a:stretch>
            <a:fillRect/>
          </a:stretch>
        </p:blipFill>
        <p:spPr>
          <a:xfrm>
            <a:off x="5555203" y="1078992"/>
            <a:ext cx="2468433" cy="3520440"/>
          </a:xfrm>
          <a:prstGeom prst="rect">
            <a:avLst/>
          </a:prstGeom>
          <a:ln w="8890">
            <a:solidFill>
              <a:srgbClr val="CBD5D2"/>
            </a:solid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64115080-E723-8580-2C2B-9B6475D1041C}"/>
              </a:ext>
            </a:extLst>
          </p:cNvPr>
          <p:cNvPicPr>
            <a:picLocks noChangeAspect="1"/>
          </p:cNvPicPr>
          <p:nvPr/>
        </p:nvPicPr>
        <p:blipFill>
          <a:blip r:embed="rId3"/>
          <a:stretch>
            <a:fillRect/>
          </a:stretch>
        </p:blipFill>
        <p:spPr>
          <a:xfrm>
            <a:off x="832425" y="1207008"/>
            <a:ext cx="2358509" cy="3246120"/>
          </a:xfrm>
          <a:prstGeom prst="rect">
            <a:avLst/>
          </a:prstGeom>
          <a:ln w="8890">
            <a:solidFill>
              <a:srgbClr val="CBD5D2"/>
            </a:solid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814C3767-C474-E020-4219-84C8867D142B}"/>
              </a:ext>
            </a:extLst>
          </p:cNvPr>
          <p:cNvSpPr txBox="1"/>
          <p:nvPr/>
        </p:nvSpPr>
        <p:spPr>
          <a:xfrm>
            <a:off x="-252536" y="4846320"/>
            <a:ext cx="9396536" cy="353943"/>
          </a:xfrm>
          <a:prstGeom prst="rect">
            <a:avLst/>
          </a:prstGeom>
          <a:noFill/>
        </p:spPr>
        <p:txBody>
          <a:bodyPr wrap="square" lIns="0" tIns="0" rIns="0" bIns="0" anchor="t">
            <a:spAutoFit/>
          </a:bodyPr>
          <a:lstStyle/>
          <a:p>
            <a:pPr algn="ctr">
              <a:lnSpc>
                <a:spcPct val="100000"/>
              </a:lnSpc>
            </a:pPr>
            <a:r>
              <a:rPr lang="en-GB" sz="1400" b="0" i="0" dirty="0">
                <a:solidFill>
                  <a:srgbClr val="5B686B"/>
                </a:solidFill>
                <a:latin typeface="Arial"/>
                <a:hlinkClick r:id="rId4"/>
              </a:rPr>
              <a:t>https://www.enfield.gov.uk/educationalpsychologyservice/educational-psychology-support-for-critical-incidents</a:t>
            </a:r>
            <a:endParaRPr lang="en-GB" sz="1400" b="0" i="0" dirty="0">
              <a:solidFill>
                <a:srgbClr val="5B686B"/>
              </a:solidFill>
              <a:latin typeface="Arial"/>
            </a:endParaRPr>
          </a:p>
          <a:p>
            <a:pPr algn="ctr">
              <a:lnSpc>
                <a:spcPct val="100000"/>
              </a:lnSpc>
            </a:pPr>
            <a:endParaRPr lang="en-GB" sz="900" dirty="0">
              <a:latin typeface="Arial"/>
              <a:ea typeface="Arial"/>
              <a:cs typeface="Arial"/>
            </a:endParaRPr>
          </a:p>
        </p:txBody>
      </p:sp>
      <p:sp>
        <p:nvSpPr>
          <p:cNvPr id="10" name="Arrow: Right 9">
            <a:extLst>
              <a:ext uri="{FF2B5EF4-FFF2-40B4-BE49-F238E27FC236}">
                <a16:creationId xmlns:a16="http://schemas.microsoft.com/office/drawing/2014/main" id="{2103446F-5D6B-74FE-6840-34FBE5A86644}"/>
              </a:ext>
            </a:extLst>
          </p:cNvPr>
          <p:cNvSpPr/>
          <p:nvPr/>
        </p:nvSpPr>
        <p:spPr bwMode="auto">
          <a:xfrm>
            <a:off x="3822191" y="2331720"/>
            <a:ext cx="1078992" cy="475488"/>
          </a:xfrm>
          <a:prstGeom prst="rightArrow">
            <a:avLst/>
          </a:prstGeom>
          <a:solidFill>
            <a:srgbClr val="E31B2D"/>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C00000"/>
              </a:solidFill>
              <a:effectLst/>
              <a:latin typeface="Arial" charset="0"/>
              <a:ea typeface="Arial" charset="0"/>
              <a:cs typeface="Arial"/>
            </a:endParaRPr>
          </a:p>
        </p:txBody>
      </p:sp>
      <p:sp>
        <p:nvSpPr>
          <p:cNvPr id="11" name="Rectangle 10"/>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From safeguarding protocol to a coordinated, psychologically informed response</a:t>
            </a:r>
          </a:p>
        </p:txBody>
      </p:sp>
      <p:sp>
        <p:nvSpPr>
          <p:cNvPr id="13" name="TextBox 12"/>
          <p:cNvSpPr txBox="1"/>
          <p:nvPr/>
        </p:nvSpPr>
        <p:spPr>
          <a:xfrm>
            <a:off x="1325880" y="960120"/>
            <a:ext cx="1280160" cy="201168"/>
          </a:xfrm>
          <a:prstGeom prst="rect">
            <a:avLst/>
          </a:prstGeom>
          <a:noFill/>
        </p:spPr>
        <p:txBody>
          <a:bodyPr wrap="square" lIns="0" tIns="0" rIns="0" bIns="0" anchor="t">
            <a:spAutoFit/>
          </a:bodyPr>
          <a:lstStyle/>
          <a:p>
            <a:pPr algn="ctr">
              <a:lnSpc>
                <a:spcPct val="100000"/>
              </a:lnSpc>
            </a:pPr>
            <a:r>
              <a:rPr sz="900" b="1" i="0">
                <a:solidFill>
                  <a:srgbClr val="183E43"/>
                </a:solidFill>
                <a:latin typeface="Arial"/>
              </a:rPr>
              <a:t>PROTOCOL</a:t>
            </a:r>
          </a:p>
        </p:txBody>
      </p:sp>
      <p:sp>
        <p:nvSpPr>
          <p:cNvPr id="14" name="TextBox 13"/>
          <p:cNvSpPr txBox="1"/>
          <p:nvPr/>
        </p:nvSpPr>
        <p:spPr>
          <a:xfrm>
            <a:off x="6144768" y="914400"/>
            <a:ext cx="1280160" cy="201168"/>
          </a:xfrm>
          <a:prstGeom prst="rect">
            <a:avLst/>
          </a:prstGeom>
          <a:noFill/>
        </p:spPr>
        <p:txBody>
          <a:bodyPr wrap="square" lIns="0" tIns="0" rIns="0" bIns="0" anchor="t">
            <a:spAutoFit/>
          </a:bodyPr>
          <a:lstStyle/>
          <a:p>
            <a:pPr algn="ctr">
              <a:lnSpc>
                <a:spcPct val="100000"/>
              </a:lnSpc>
            </a:pPr>
            <a:r>
              <a:rPr sz="900" b="1" i="0">
                <a:solidFill>
                  <a:srgbClr val="183E43"/>
                </a:solidFill>
                <a:latin typeface="Arial"/>
              </a:rPr>
              <a:t>PRACTICE</a:t>
            </a:r>
          </a:p>
        </p:txBody>
      </p:sp>
      <p:sp>
        <p:nvSpPr>
          <p:cNvPr id="17" name="TextBox 16"/>
          <p:cNvSpPr txBox="1"/>
          <p:nvPr/>
        </p:nvSpPr>
        <p:spPr>
          <a:xfrm>
            <a:off x="8508492" y="4978908"/>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02</a:t>
            </a:r>
          </a:p>
        </p:txBody>
      </p:sp>
    </p:spTree>
    <p:extLst>
      <p:ext uri="{BB962C8B-B14F-4D97-AF65-F5344CB8AC3E}">
        <p14:creationId xmlns:p14="http://schemas.microsoft.com/office/powerpoint/2010/main" val="808046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377190" y="260604"/>
            <a:ext cx="5966460" cy="288036"/>
          </a:xfrm>
          <a:prstGeom prst="rect">
            <a:avLst/>
          </a:prstGeom>
          <a:noFill/>
          <a:ln/>
        </p:spPr>
        <p:txBody>
          <a:bodyPr wrap="square" lIns="0" tIns="0" rIns="0" bIns="0" rtlCol="0" anchor="ctr"/>
          <a:lstStyle/>
          <a:p>
            <a:r>
              <a:rPr lang="en-US" sz="1950" b="1">
                <a:solidFill>
                  <a:srgbClr val="20343A"/>
                </a:solidFill>
                <a:latin typeface="Arial"/>
                <a:ea typeface="Arial"/>
                <a:cs typeface="Arial"/>
              </a:rPr>
              <a:t>Critical incidents: what the EPS log tells us</a:t>
            </a:r>
            <a:endParaRPr lang="en-US" sz="1950">
              <a:latin typeface="Arial"/>
              <a:ea typeface="Arial"/>
              <a:cs typeface="Arial"/>
            </a:endParaRPr>
          </a:p>
        </p:txBody>
      </p:sp>
      <p:sp>
        <p:nvSpPr>
          <p:cNvPr id="3" name="Text 1"/>
          <p:cNvSpPr/>
          <p:nvPr/>
        </p:nvSpPr>
        <p:spPr>
          <a:xfrm>
            <a:off x="384048" y="589788"/>
            <a:ext cx="5966460" cy="185166"/>
          </a:xfrm>
          <a:prstGeom prst="rect">
            <a:avLst/>
          </a:prstGeom>
          <a:noFill/>
          <a:ln/>
        </p:spPr>
        <p:txBody>
          <a:bodyPr wrap="square" lIns="0" tIns="0" rIns="0" bIns="0" rtlCol="0" anchor="ctr"/>
          <a:lstStyle/>
          <a:p>
            <a:r>
              <a:rPr lang="en-US" sz="1050">
                <a:solidFill>
                  <a:srgbClr val="53616A"/>
                </a:solidFill>
                <a:latin typeface="Arial"/>
                <a:ea typeface="Arial"/>
                <a:cs typeface="Arial"/>
              </a:rPr>
              <a:t>Service reach, patterns of concern and the role of Educational Psychology</a:t>
            </a:r>
            <a:endParaRPr lang="en-US" sz="1050">
              <a:latin typeface="Arial"/>
              <a:ea typeface="Arial"/>
              <a:cs typeface="Arial"/>
            </a:endParaRPr>
          </a:p>
        </p:txBody>
      </p:sp>
      <p:sp>
        <p:nvSpPr>
          <p:cNvPr id="4" name="Shape 2"/>
          <p:cNvSpPr/>
          <p:nvPr/>
        </p:nvSpPr>
        <p:spPr>
          <a:xfrm>
            <a:off x="6549390" y="329184"/>
            <a:ext cx="1" cy="480060"/>
          </a:xfrm>
          <a:prstGeom prst="line">
            <a:avLst/>
          </a:prstGeom>
          <a:noFill/>
          <a:ln w="15240">
            <a:solidFill>
              <a:srgbClr val="D5DCDF"/>
            </a:solidFill>
            <a:prstDash val="solid"/>
          </a:ln>
        </p:spPr>
        <p:txBody>
          <a:bodyPr wrap="square"/>
          <a:lstStyle/>
          <a:p>
            <a:endParaRPr lang="en-GB" sz="1800">
              <a:latin typeface="Arial"/>
              <a:ea typeface="Arial"/>
              <a:cs typeface="Arial"/>
            </a:endParaRPr>
          </a:p>
        </p:txBody>
      </p:sp>
      <p:sp>
        <p:nvSpPr>
          <p:cNvPr id="5" name="Text 3"/>
          <p:cNvSpPr/>
          <p:nvPr/>
        </p:nvSpPr>
        <p:spPr>
          <a:xfrm>
            <a:off x="6734556" y="322326"/>
            <a:ext cx="2023110" cy="137160"/>
          </a:xfrm>
          <a:prstGeom prst="rect">
            <a:avLst/>
          </a:prstGeom>
          <a:noFill/>
          <a:ln/>
        </p:spPr>
        <p:txBody>
          <a:bodyPr wrap="square" lIns="0" tIns="0" rIns="0" bIns="0" rtlCol="0" anchor="ctr"/>
          <a:lstStyle/>
          <a:p>
            <a:pPr algn="r"/>
            <a:r>
              <a:rPr lang="en-US" sz="788" b="1">
                <a:solidFill>
                  <a:srgbClr val="2F5D62"/>
                </a:solidFill>
                <a:latin typeface="Arial"/>
                <a:ea typeface="Arial"/>
                <a:cs typeface="Arial"/>
              </a:rPr>
              <a:t>APR 2023 – SEP 2026</a:t>
            </a:r>
            <a:endParaRPr lang="en-US" sz="788">
              <a:latin typeface="Arial"/>
              <a:ea typeface="Arial"/>
              <a:cs typeface="Arial"/>
            </a:endParaRPr>
          </a:p>
        </p:txBody>
      </p:sp>
      <p:sp>
        <p:nvSpPr>
          <p:cNvPr id="6" name="Text 4"/>
          <p:cNvSpPr/>
          <p:nvPr/>
        </p:nvSpPr>
        <p:spPr>
          <a:xfrm>
            <a:off x="6734556" y="493776"/>
            <a:ext cx="2023110" cy="233172"/>
          </a:xfrm>
          <a:prstGeom prst="rect">
            <a:avLst/>
          </a:prstGeom>
          <a:noFill/>
          <a:ln/>
        </p:spPr>
        <p:txBody>
          <a:bodyPr wrap="square" lIns="0" tIns="0" rIns="0" bIns="0" rtlCol="0" anchor="ctr"/>
          <a:lstStyle/>
          <a:p>
            <a:pPr algn="r"/>
            <a:r>
              <a:rPr lang="en-US" sz="1500" b="1">
                <a:solidFill>
                  <a:srgbClr val="20343A"/>
                </a:solidFill>
                <a:latin typeface="Arial"/>
                <a:ea typeface="Arial"/>
                <a:cs typeface="Arial"/>
              </a:rPr>
              <a:t>49 logged situations</a:t>
            </a:r>
            <a:endParaRPr lang="en-US" sz="1500">
              <a:latin typeface="Arial"/>
              <a:ea typeface="Arial"/>
              <a:cs typeface="Arial"/>
            </a:endParaRPr>
          </a:p>
        </p:txBody>
      </p:sp>
      <p:sp>
        <p:nvSpPr>
          <p:cNvPr id="7" name="Shape 5"/>
          <p:cNvSpPr/>
          <p:nvPr/>
        </p:nvSpPr>
        <p:spPr>
          <a:xfrm>
            <a:off x="377190" y="946404"/>
            <a:ext cx="8387334" cy="925830"/>
          </a:xfrm>
          <a:prstGeom prst="roundRect">
            <a:avLst>
              <a:gd name="adj" fmla="val 4444"/>
            </a:avLst>
          </a:prstGeom>
          <a:solidFill>
            <a:srgbClr val="FFFFFF"/>
          </a:solidFill>
          <a:ln w="12700">
            <a:solidFill>
              <a:srgbClr val="DEE5E7"/>
            </a:solidFill>
            <a:prstDash val="solid"/>
          </a:ln>
          <a:effectLst>
            <a:outerShdw blurRad="12700" dist="3810" dir="2700000" algn="bl" rotWithShape="0">
              <a:srgbClr val="000000">
                <a:alpha val="8000"/>
              </a:srgbClr>
            </a:outerShdw>
          </a:effectLst>
        </p:spPr>
        <p:txBody>
          <a:bodyPr wrap="square"/>
          <a:lstStyle/>
          <a:p>
            <a:endParaRPr lang="en-GB" sz="1800">
              <a:latin typeface="Arial"/>
              <a:ea typeface="Arial"/>
              <a:cs typeface="Arial"/>
            </a:endParaRPr>
          </a:p>
        </p:txBody>
      </p:sp>
      <p:sp>
        <p:nvSpPr>
          <p:cNvPr id="8" name="Text 6"/>
          <p:cNvSpPr/>
          <p:nvPr/>
        </p:nvSpPr>
        <p:spPr>
          <a:xfrm>
            <a:off x="576072" y="1131570"/>
            <a:ext cx="1714500" cy="171450"/>
          </a:xfrm>
          <a:prstGeom prst="rect">
            <a:avLst/>
          </a:prstGeom>
          <a:noFill/>
          <a:ln/>
        </p:spPr>
        <p:txBody>
          <a:bodyPr wrap="square" lIns="0" tIns="0" rIns="0" bIns="0" rtlCol="0" anchor="ctr"/>
          <a:lstStyle/>
          <a:p>
            <a:r>
              <a:rPr lang="en-US" sz="1275" b="1">
                <a:solidFill>
                  <a:srgbClr val="20343A"/>
                </a:solidFill>
                <a:latin typeface="Arial"/>
                <a:ea typeface="Arial"/>
                <a:cs typeface="Arial"/>
              </a:rPr>
              <a:t>Typical service volume</a:t>
            </a:r>
            <a:endParaRPr lang="en-US" sz="1275">
              <a:latin typeface="Arial"/>
              <a:ea typeface="Arial"/>
              <a:cs typeface="Arial"/>
            </a:endParaRPr>
          </a:p>
        </p:txBody>
      </p:sp>
      <p:sp>
        <p:nvSpPr>
          <p:cNvPr id="9" name="Text 7"/>
          <p:cNvSpPr/>
          <p:nvPr/>
        </p:nvSpPr>
        <p:spPr>
          <a:xfrm>
            <a:off x="576072" y="1543050"/>
            <a:ext cx="2434590" cy="205740"/>
          </a:xfrm>
          <a:prstGeom prst="rect">
            <a:avLst/>
          </a:prstGeom>
          <a:noFill/>
          <a:ln/>
        </p:spPr>
        <p:txBody>
          <a:bodyPr wrap="square" lIns="0" tIns="0" rIns="0" bIns="0" rtlCol="0" anchor="ctr"/>
          <a:lstStyle/>
          <a:p>
            <a:r>
              <a:rPr lang="en-US" sz="915" dirty="0">
                <a:solidFill>
                  <a:srgbClr val="43525A"/>
                </a:solidFill>
                <a:latin typeface="Arial"/>
                <a:ea typeface="Arial"/>
                <a:cs typeface="Arial"/>
              </a:rPr>
              <a:t>The EPS typically responds to 10–15 critical incidents each year.</a:t>
            </a:r>
            <a:endParaRPr lang="en-US" sz="915" dirty="0">
              <a:latin typeface="Arial"/>
              <a:ea typeface="Arial"/>
              <a:cs typeface="Arial"/>
            </a:endParaRPr>
          </a:p>
        </p:txBody>
      </p:sp>
      <p:sp>
        <p:nvSpPr>
          <p:cNvPr id="10" name="Shape 8"/>
          <p:cNvSpPr/>
          <p:nvPr/>
        </p:nvSpPr>
        <p:spPr>
          <a:xfrm>
            <a:off x="3463290" y="1110996"/>
            <a:ext cx="1495044" cy="534924"/>
          </a:xfrm>
          <a:prstGeom prst="roundRect">
            <a:avLst>
              <a:gd name="adj" fmla="val 5128"/>
            </a:avLst>
          </a:prstGeom>
          <a:solidFill>
            <a:srgbClr val="E5F0EF"/>
          </a:solidFill>
          <a:ln w="12700">
            <a:solidFill>
              <a:srgbClr val="D0E2E0"/>
            </a:solidFill>
            <a:prstDash val="solid"/>
          </a:ln>
        </p:spPr>
        <p:txBody>
          <a:bodyPr wrap="square"/>
          <a:lstStyle/>
          <a:p>
            <a:endParaRPr lang="en-GB" sz="1800">
              <a:latin typeface="Arial"/>
              <a:ea typeface="Arial"/>
              <a:cs typeface="Arial"/>
            </a:endParaRPr>
          </a:p>
        </p:txBody>
      </p:sp>
      <p:sp>
        <p:nvSpPr>
          <p:cNvPr id="11" name="Text 9"/>
          <p:cNvSpPr/>
          <p:nvPr/>
        </p:nvSpPr>
        <p:spPr>
          <a:xfrm>
            <a:off x="3545586" y="1179576"/>
            <a:ext cx="397764" cy="246888"/>
          </a:xfrm>
          <a:prstGeom prst="rect">
            <a:avLst/>
          </a:prstGeom>
          <a:noFill/>
          <a:ln/>
        </p:spPr>
        <p:txBody>
          <a:bodyPr wrap="square" lIns="0" tIns="0" rIns="0" bIns="0" rtlCol="0" anchor="ctr"/>
          <a:lstStyle/>
          <a:p>
            <a:pPr algn="ctr"/>
            <a:r>
              <a:rPr lang="en-US" sz="1800" b="1">
                <a:solidFill>
                  <a:srgbClr val="2F5D62"/>
                </a:solidFill>
                <a:latin typeface="Arial"/>
                <a:ea typeface="Arial"/>
                <a:cs typeface="Arial"/>
              </a:rPr>
              <a:t>10</a:t>
            </a:r>
            <a:endParaRPr lang="en-US" sz="1800">
              <a:latin typeface="Arial"/>
              <a:ea typeface="Arial"/>
              <a:cs typeface="Arial"/>
            </a:endParaRPr>
          </a:p>
        </p:txBody>
      </p:sp>
      <p:sp>
        <p:nvSpPr>
          <p:cNvPr id="12" name="Text 10"/>
          <p:cNvSpPr/>
          <p:nvPr/>
        </p:nvSpPr>
        <p:spPr>
          <a:xfrm>
            <a:off x="4011930" y="1186434"/>
            <a:ext cx="809244" cy="260604"/>
          </a:xfrm>
          <a:prstGeom prst="rect">
            <a:avLst/>
          </a:prstGeom>
          <a:noFill/>
          <a:ln/>
        </p:spPr>
        <p:txBody>
          <a:bodyPr wrap="square" lIns="0" tIns="0" rIns="0" bIns="0" rtlCol="0" anchor="ctr">
            <a:normAutofit/>
          </a:bodyPr>
          <a:lstStyle/>
          <a:p>
            <a:r>
              <a:rPr lang="en-US" sz="840" b="1">
                <a:solidFill>
                  <a:srgbClr val="20343A"/>
                </a:solidFill>
                <a:latin typeface="Arial"/>
                <a:ea typeface="Arial"/>
                <a:cs typeface="Arial"/>
              </a:rPr>
              <a:t>2023/24 school year</a:t>
            </a:r>
            <a:endParaRPr lang="en-US" sz="840">
              <a:latin typeface="Arial"/>
              <a:ea typeface="Arial"/>
              <a:cs typeface="Arial"/>
            </a:endParaRPr>
          </a:p>
        </p:txBody>
      </p:sp>
      <p:sp>
        <p:nvSpPr>
          <p:cNvPr id="13" name="Shape 11"/>
          <p:cNvSpPr/>
          <p:nvPr/>
        </p:nvSpPr>
        <p:spPr>
          <a:xfrm>
            <a:off x="5122926" y="1110996"/>
            <a:ext cx="1495044" cy="534924"/>
          </a:xfrm>
          <a:prstGeom prst="roundRect">
            <a:avLst>
              <a:gd name="adj" fmla="val 5128"/>
            </a:avLst>
          </a:prstGeom>
          <a:solidFill>
            <a:srgbClr val="F8EFEA"/>
          </a:solidFill>
          <a:ln w="12700">
            <a:solidFill>
              <a:srgbClr val="F0D8CD"/>
            </a:solidFill>
            <a:prstDash val="solid"/>
          </a:ln>
        </p:spPr>
        <p:txBody>
          <a:bodyPr wrap="square"/>
          <a:lstStyle/>
          <a:p>
            <a:endParaRPr lang="en-GB" sz="1800">
              <a:latin typeface="Arial"/>
              <a:ea typeface="Arial"/>
              <a:cs typeface="Arial"/>
            </a:endParaRPr>
          </a:p>
        </p:txBody>
      </p:sp>
      <p:sp>
        <p:nvSpPr>
          <p:cNvPr id="14" name="Text 12"/>
          <p:cNvSpPr/>
          <p:nvPr/>
        </p:nvSpPr>
        <p:spPr>
          <a:xfrm>
            <a:off x="5205222" y="1179576"/>
            <a:ext cx="397764" cy="246888"/>
          </a:xfrm>
          <a:prstGeom prst="rect">
            <a:avLst/>
          </a:prstGeom>
          <a:noFill/>
          <a:ln/>
        </p:spPr>
        <p:txBody>
          <a:bodyPr wrap="square" lIns="0" tIns="0" rIns="0" bIns="0" rtlCol="0" anchor="ctr"/>
          <a:lstStyle/>
          <a:p>
            <a:pPr algn="ctr"/>
            <a:r>
              <a:rPr lang="en-US" sz="1800" b="1">
                <a:solidFill>
                  <a:srgbClr val="C56845"/>
                </a:solidFill>
                <a:latin typeface="Arial"/>
                <a:ea typeface="Arial"/>
                <a:cs typeface="Arial"/>
              </a:rPr>
              <a:t>14</a:t>
            </a:r>
            <a:endParaRPr lang="en-US" sz="1800">
              <a:latin typeface="Arial"/>
              <a:ea typeface="Arial"/>
              <a:cs typeface="Arial"/>
            </a:endParaRPr>
          </a:p>
        </p:txBody>
      </p:sp>
      <p:sp>
        <p:nvSpPr>
          <p:cNvPr id="15" name="Text 13"/>
          <p:cNvSpPr/>
          <p:nvPr/>
        </p:nvSpPr>
        <p:spPr>
          <a:xfrm>
            <a:off x="5671566" y="1186434"/>
            <a:ext cx="809244" cy="260604"/>
          </a:xfrm>
          <a:prstGeom prst="rect">
            <a:avLst/>
          </a:prstGeom>
          <a:noFill/>
          <a:ln/>
        </p:spPr>
        <p:txBody>
          <a:bodyPr wrap="square" lIns="0" tIns="0" rIns="0" bIns="0" rtlCol="0" anchor="ctr">
            <a:normAutofit/>
          </a:bodyPr>
          <a:lstStyle/>
          <a:p>
            <a:r>
              <a:rPr lang="en-US" sz="840" b="1">
                <a:solidFill>
                  <a:srgbClr val="20343A"/>
                </a:solidFill>
                <a:latin typeface="Arial"/>
                <a:ea typeface="Arial"/>
                <a:cs typeface="Arial"/>
              </a:rPr>
              <a:t>2024/25</a:t>
            </a:r>
            <a:endParaRPr lang="en-US" sz="840">
              <a:latin typeface="Arial"/>
              <a:ea typeface="Arial"/>
              <a:cs typeface="Arial"/>
            </a:endParaRPr>
          </a:p>
        </p:txBody>
      </p:sp>
      <p:sp>
        <p:nvSpPr>
          <p:cNvPr id="16" name="Shape 14"/>
          <p:cNvSpPr/>
          <p:nvPr/>
        </p:nvSpPr>
        <p:spPr>
          <a:xfrm>
            <a:off x="6782562" y="1110996"/>
            <a:ext cx="1495044" cy="534924"/>
          </a:xfrm>
          <a:prstGeom prst="roundRect">
            <a:avLst>
              <a:gd name="adj" fmla="val 5128"/>
            </a:avLst>
          </a:prstGeom>
          <a:solidFill>
            <a:srgbClr val="E5F0EF"/>
          </a:solidFill>
          <a:ln w="12700">
            <a:solidFill>
              <a:srgbClr val="D0E2E0"/>
            </a:solidFill>
            <a:prstDash val="solid"/>
          </a:ln>
        </p:spPr>
        <p:txBody>
          <a:bodyPr wrap="square"/>
          <a:lstStyle/>
          <a:p>
            <a:endParaRPr lang="en-GB" sz="1800">
              <a:latin typeface="Arial"/>
              <a:ea typeface="Arial"/>
              <a:cs typeface="Arial"/>
            </a:endParaRPr>
          </a:p>
        </p:txBody>
      </p:sp>
      <p:sp>
        <p:nvSpPr>
          <p:cNvPr id="17" name="Text 15"/>
          <p:cNvSpPr/>
          <p:nvPr/>
        </p:nvSpPr>
        <p:spPr>
          <a:xfrm>
            <a:off x="6864858" y="1179576"/>
            <a:ext cx="397764" cy="246888"/>
          </a:xfrm>
          <a:prstGeom prst="rect">
            <a:avLst/>
          </a:prstGeom>
          <a:noFill/>
          <a:ln/>
        </p:spPr>
        <p:txBody>
          <a:bodyPr wrap="square" lIns="0" tIns="0" rIns="0" bIns="0" rtlCol="0" anchor="ctr"/>
          <a:lstStyle/>
          <a:p>
            <a:pPr algn="ctr"/>
            <a:r>
              <a:rPr lang="en-US" sz="1800" b="1">
                <a:solidFill>
                  <a:srgbClr val="2F5D62"/>
                </a:solidFill>
                <a:latin typeface="Arial"/>
                <a:ea typeface="Arial"/>
                <a:cs typeface="Arial"/>
              </a:rPr>
              <a:t>7</a:t>
            </a:r>
            <a:endParaRPr lang="en-US" sz="1800">
              <a:latin typeface="Arial"/>
              <a:ea typeface="Arial"/>
              <a:cs typeface="Arial"/>
            </a:endParaRPr>
          </a:p>
        </p:txBody>
      </p:sp>
      <p:sp>
        <p:nvSpPr>
          <p:cNvPr id="18" name="Text 16"/>
          <p:cNvSpPr/>
          <p:nvPr/>
        </p:nvSpPr>
        <p:spPr>
          <a:xfrm>
            <a:off x="7331202" y="1186434"/>
            <a:ext cx="809244" cy="260604"/>
          </a:xfrm>
          <a:prstGeom prst="rect">
            <a:avLst/>
          </a:prstGeom>
          <a:noFill/>
          <a:ln/>
        </p:spPr>
        <p:txBody>
          <a:bodyPr wrap="square" lIns="0" tIns="0" rIns="0" bIns="0" rtlCol="0" anchor="ctr">
            <a:normAutofit/>
          </a:bodyPr>
          <a:lstStyle/>
          <a:p>
            <a:r>
              <a:rPr lang="en-US" sz="840" b="1">
                <a:solidFill>
                  <a:srgbClr val="20343A"/>
                </a:solidFill>
                <a:latin typeface="Arial"/>
                <a:ea typeface="Arial"/>
                <a:cs typeface="Arial"/>
              </a:rPr>
              <a:t>since 1 April 2026</a:t>
            </a:r>
            <a:endParaRPr lang="en-US" sz="840">
              <a:latin typeface="Arial"/>
              <a:ea typeface="Arial"/>
              <a:cs typeface="Arial"/>
            </a:endParaRPr>
          </a:p>
        </p:txBody>
      </p:sp>
      <p:sp>
        <p:nvSpPr>
          <p:cNvPr id="19" name="Shape 17"/>
          <p:cNvSpPr/>
          <p:nvPr/>
        </p:nvSpPr>
        <p:spPr>
          <a:xfrm>
            <a:off x="377190" y="2043684"/>
            <a:ext cx="3429000" cy="2592324"/>
          </a:xfrm>
          <a:prstGeom prst="roundRect">
            <a:avLst>
              <a:gd name="adj" fmla="val 1587"/>
            </a:avLst>
          </a:prstGeom>
          <a:solidFill>
            <a:srgbClr val="FFFFFF"/>
          </a:solidFill>
          <a:ln w="12700">
            <a:solidFill>
              <a:srgbClr val="DEE5E7"/>
            </a:solidFill>
            <a:prstDash val="solid"/>
          </a:ln>
          <a:effectLst>
            <a:outerShdw blurRad="12700" dist="3810" dir="2700000" algn="bl" rotWithShape="0">
              <a:srgbClr val="000000">
                <a:alpha val="8000"/>
              </a:srgbClr>
            </a:outerShdw>
          </a:effectLst>
        </p:spPr>
        <p:txBody>
          <a:bodyPr wrap="square"/>
          <a:lstStyle/>
          <a:p>
            <a:endParaRPr lang="en-GB" sz="1800">
              <a:latin typeface="Arial"/>
              <a:ea typeface="Arial"/>
              <a:cs typeface="Arial"/>
            </a:endParaRPr>
          </a:p>
        </p:txBody>
      </p:sp>
      <p:sp>
        <p:nvSpPr>
          <p:cNvPr id="20" name="Text 18"/>
          <p:cNvSpPr/>
          <p:nvPr/>
        </p:nvSpPr>
        <p:spPr>
          <a:xfrm>
            <a:off x="576072" y="2249424"/>
            <a:ext cx="2743200" cy="171450"/>
          </a:xfrm>
          <a:prstGeom prst="rect">
            <a:avLst/>
          </a:prstGeom>
          <a:noFill/>
          <a:ln/>
        </p:spPr>
        <p:txBody>
          <a:bodyPr wrap="square" lIns="0" tIns="0" rIns="0" bIns="0" rtlCol="0" anchor="ctr"/>
          <a:lstStyle/>
          <a:p>
            <a:r>
              <a:rPr lang="en-US" sz="1275" b="1">
                <a:solidFill>
                  <a:srgbClr val="20343A"/>
                </a:solidFill>
                <a:latin typeface="Arial"/>
                <a:ea typeface="Arial"/>
                <a:cs typeface="Arial"/>
              </a:rPr>
              <a:t>Where support has been provided</a:t>
            </a:r>
            <a:endParaRPr lang="en-US" sz="1275">
              <a:latin typeface="Arial"/>
              <a:ea typeface="Arial"/>
              <a:cs typeface="Arial"/>
            </a:endParaRPr>
          </a:p>
        </p:txBody>
      </p:sp>
      <p:sp>
        <p:nvSpPr>
          <p:cNvPr id="21" name="Text 19"/>
          <p:cNvSpPr/>
          <p:nvPr/>
        </p:nvSpPr>
        <p:spPr>
          <a:xfrm>
            <a:off x="576072" y="2592324"/>
            <a:ext cx="1508760" cy="150876"/>
          </a:xfrm>
          <a:prstGeom prst="rect">
            <a:avLst/>
          </a:prstGeom>
          <a:noFill/>
          <a:ln/>
        </p:spPr>
        <p:txBody>
          <a:bodyPr wrap="square" lIns="0" tIns="0" rIns="0" bIns="0" rtlCol="0" anchor="ctr"/>
          <a:lstStyle/>
          <a:p>
            <a:r>
              <a:rPr lang="en-US" sz="923">
                <a:solidFill>
                  <a:srgbClr val="43525A"/>
                </a:solidFill>
                <a:latin typeface="Arial"/>
                <a:ea typeface="Arial"/>
                <a:cs typeface="Arial"/>
              </a:rPr>
              <a:t>The service has supported:</a:t>
            </a:r>
            <a:endParaRPr lang="en-US" sz="923">
              <a:latin typeface="Arial"/>
              <a:ea typeface="Arial"/>
              <a:cs typeface="Arial"/>
            </a:endParaRPr>
          </a:p>
        </p:txBody>
      </p:sp>
      <p:sp>
        <p:nvSpPr>
          <p:cNvPr id="22" name="Shape 20"/>
          <p:cNvSpPr/>
          <p:nvPr/>
        </p:nvSpPr>
        <p:spPr>
          <a:xfrm>
            <a:off x="596646" y="2887218"/>
            <a:ext cx="89154" cy="89154"/>
          </a:xfrm>
          <a:prstGeom prst="ellipse">
            <a:avLst/>
          </a:prstGeom>
          <a:solidFill>
            <a:srgbClr val="2F5D62"/>
          </a:solidFill>
          <a:ln w="12700">
            <a:solidFill>
              <a:srgbClr val="2F5D62"/>
            </a:solidFill>
            <a:prstDash val="solid"/>
          </a:ln>
        </p:spPr>
        <p:txBody>
          <a:bodyPr wrap="square"/>
          <a:lstStyle/>
          <a:p>
            <a:endParaRPr lang="en-GB" sz="1800">
              <a:latin typeface="Arial"/>
              <a:ea typeface="Arial"/>
              <a:cs typeface="Arial"/>
            </a:endParaRPr>
          </a:p>
        </p:txBody>
      </p:sp>
      <p:sp>
        <p:nvSpPr>
          <p:cNvPr id="23" name="Text 21"/>
          <p:cNvSpPr/>
          <p:nvPr/>
        </p:nvSpPr>
        <p:spPr>
          <a:xfrm>
            <a:off x="768096" y="2866644"/>
            <a:ext cx="1200150" cy="150876"/>
          </a:xfrm>
          <a:prstGeom prst="rect">
            <a:avLst/>
          </a:prstGeom>
          <a:noFill/>
          <a:ln/>
        </p:spPr>
        <p:txBody>
          <a:bodyPr wrap="square" lIns="0" tIns="0" rIns="0" bIns="0" rtlCol="0" anchor="ctr"/>
          <a:lstStyle/>
          <a:p>
            <a:r>
              <a:rPr lang="en-US" sz="915" b="1">
                <a:solidFill>
                  <a:srgbClr val="20343A"/>
                </a:solidFill>
                <a:latin typeface="Arial"/>
                <a:ea typeface="Arial"/>
                <a:cs typeface="Arial"/>
              </a:rPr>
              <a:t>Primary schools</a:t>
            </a:r>
            <a:endParaRPr lang="en-US" sz="915">
              <a:latin typeface="Arial"/>
              <a:ea typeface="Arial"/>
              <a:cs typeface="Arial"/>
            </a:endParaRPr>
          </a:p>
        </p:txBody>
      </p:sp>
      <p:sp>
        <p:nvSpPr>
          <p:cNvPr id="24" name="Shape 22"/>
          <p:cNvSpPr/>
          <p:nvPr/>
        </p:nvSpPr>
        <p:spPr>
          <a:xfrm>
            <a:off x="596646" y="3182112"/>
            <a:ext cx="89154" cy="89154"/>
          </a:xfrm>
          <a:prstGeom prst="ellipse">
            <a:avLst/>
          </a:prstGeom>
          <a:solidFill>
            <a:srgbClr val="2F5D62"/>
          </a:solidFill>
          <a:ln w="12700">
            <a:solidFill>
              <a:srgbClr val="2F5D62"/>
            </a:solidFill>
            <a:prstDash val="solid"/>
          </a:ln>
        </p:spPr>
        <p:txBody>
          <a:bodyPr wrap="square"/>
          <a:lstStyle/>
          <a:p>
            <a:endParaRPr lang="en-GB" sz="1800">
              <a:latin typeface="Arial"/>
              <a:ea typeface="Arial"/>
              <a:cs typeface="Arial"/>
            </a:endParaRPr>
          </a:p>
        </p:txBody>
      </p:sp>
      <p:sp>
        <p:nvSpPr>
          <p:cNvPr id="25" name="Text 23"/>
          <p:cNvSpPr/>
          <p:nvPr/>
        </p:nvSpPr>
        <p:spPr>
          <a:xfrm>
            <a:off x="768096" y="3161538"/>
            <a:ext cx="1200150" cy="150876"/>
          </a:xfrm>
          <a:prstGeom prst="rect">
            <a:avLst/>
          </a:prstGeom>
          <a:noFill/>
          <a:ln/>
        </p:spPr>
        <p:txBody>
          <a:bodyPr wrap="square" lIns="0" tIns="0" rIns="0" bIns="0" rtlCol="0" anchor="ctr"/>
          <a:lstStyle/>
          <a:p>
            <a:r>
              <a:rPr lang="en-US" sz="915" b="1">
                <a:solidFill>
                  <a:srgbClr val="20343A"/>
                </a:solidFill>
                <a:latin typeface="Arial"/>
                <a:ea typeface="Arial"/>
                <a:cs typeface="Arial"/>
              </a:rPr>
              <a:t>Secondary schools</a:t>
            </a:r>
            <a:endParaRPr lang="en-US" sz="915">
              <a:latin typeface="Arial"/>
              <a:ea typeface="Arial"/>
              <a:cs typeface="Arial"/>
            </a:endParaRPr>
          </a:p>
        </p:txBody>
      </p:sp>
      <p:sp>
        <p:nvSpPr>
          <p:cNvPr id="26" name="Shape 24"/>
          <p:cNvSpPr/>
          <p:nvPr/>
        </p:nvSpPr>
        <p:spPr>
          <a:xfrm>
            <a:off x="596646" y="3477006"/>
            <a:ext cx="89154" cy="89154"/>
          </a:xfrm>
          <a:prstGeom prst="ellipse">
            <a:avLst/>
          </a:prstGeom>
          <a:solidFill>
            <a:srgbClr val="2F5D62"/>
          </a:solidFill>
          <a:ln w="12700">
            <a:solidFill>
              <a:srgbClr val="2F5D62"/>
            </a:solidFill>
            <a:prstDash val="solid"/>
          </a:ln>
        </p:spPr>
        <p:txBody>
          <a:bodyPr wrap="square"/>
          <a:lstStyle/>
          <a:p>
            <a:endParaRPr lang="en-GB" sz="1800">
              <a:latin typeface="Arial"/>
              <a:ea typeface="Arial"/>
              <a:cs typeface="Arial"/>
            </a:endParaRPr>
          </a:p>
        </p:txBody>
      </p:sp>
      <p:sp>
        <p:nvSpPr>
          <p:cNvPr id="27" name="Text 25"/>
          <p:cNvSpPr/>
          <p:nvPr/>
        </p:nvSpPr>
        <p:spPr>
          <a:xfrm>
            <a:off x="768096" y="3456432"/>
            <a:ext cx="1200150" cy="150876"/>
          </a:xfrm>
          <a:prstGeom prst="rect">
            <a:avLst/>
          </a:prstGeom>
          <a:noFill/>
          <a:ln/>
        </p:spPr>
        <p:txBody>
          <a:bodyPr wrap="square" lIns="0" tIns="0" rIns="0" bIns="0" rtlCol="0" anchor="ctr"/>
          <a:lstStyle/>
          <a:p>
            <a:r>
              <a:rPr lang="en-US" sz="915" b="1">
                <a:solidFill>
                  <a:srgbClr val="20343A"/>
                </a:solidFill>
                <a:latin typeface="Arial"/>
                <a:ea typeface="Arial"/>
                <a:cs typeface="Arial"/>
              </a:rPr>
              <a:t>Special schools</a:t>
            </a:r>
            <a:endParaRPr lang="en-US" sz="915">
              <a:latin typeface="Arial"/>
              <a:ea typeface="Arial"/>
              <a:cs typeface="Arial"/>
            </a:endParaRPr>
          </a:p>
        </p:txBody>
      </p:sp>
      <p:sp>
        <p:nvSpPr>
          <p:cNvPr id="28" name="Shape 26"/>
          <p:cNvSpPr/>
          <p:nvPr/>
        </p:nvSpPr>
        <p:spPr>
          <a:xfrm>
            <a:off x="596646" y="3771900"/>
            <a:ext cx="89154" cy="89154"/>
          </a:xfrm>
          <a:prstGeom prst="ellipse">
            <a:avLst/>
          </a:prstGeom>
          <a:solidFill>
            <a:srgbClr val="C56845"/>
          </a:solidFill>
          <a:ln w="12700">
            <a:solidFill>
              <a:srgbClr val="C56845"/>
            </a:solidFill>
            <a:prstDash val="solid"/>
          </a:ln>
        </p:spPr>
        <p:txBody>
          <a:bodyPr wrap="square"/>
          <a:lstStyle/>
          <a:p>
            <a:endParaRPr lang="en-GB" sz="1800">
              <a:latin typeface="Arial"/>
              <a:ea typeface="Arial"/>
              <a:cs typeface="Arial"/>
            </a:endParaRPr>
          </a:p>
        </p:txBody>
      </p:sp>
      <p:sp>
        <p:nvSpPr>
          <p:cNvPr id="29" name="Text 27"/>
          <p:cNvSpPr/>
          <p:nvPr/>
        </p:nvSpPr>
        <p:spPr>
          <a:xfrm>
            <a:off x="768096" y="3751326"/>
            <a:ext cx="1200150" cy="150876"/>
          </a:xfrm>
          <a:prstGeom prst="rect">
            <a:avLst/>
          </a:prstGeom>
          <a:noFill/>
          <a:ln/>
        </p:spPr>
        <p:txBody>
          <a:bodyPr wrap="square" lIns="0" tIns="0" rIns="0" bIns="0" rtlCol="0" anchor="ctr"/>
          <a:lstStyle/>
          <a:p>
            <a:r>
              <a:rPr lang="en-US" sz="915" b="1">
                <a:solidFill>
                  <a:srgbClr val="20343A"/>
                </a:solidFill>
                <a:latin typeface="Arial"/>
                <a:ea typeface="Arial"/>
                <a:cs typeface="Arial"/>
              </a:rPr>
              <a:t>Community services</a:t>
            </a:r>
            <a:endParaRPr lang="en-US" sz="915">
              <a:latin typeface="Arial"/>
              <a:ea typeface="Arial"/>
              <a:cs typeface="Arial"/>
            </a:endParaRPr>
          </a:p>
        </p:txBody>
      </p:sp>
      <p:sp>
        <p:nvSpPr>
          <p:cNvPr id="30" name="Shape 28"/>
          <p:cNvSpPr/>
          <p:nvPr/>
        </p:nvSpPr>
        <p:spPr>
          <a:xfrm>
            <a:off x="2091690" y="2606040"/>
            <a:ext cx="1" cy="1680210"/>
          </a:xfrm>
          <a:prstGeom prst="line">
            <a:avLst/>
          </a:prstGeom>
          <a:noFill/>
          <a:ln w="12700">
            <a:solidFill>
              <a:srgbClr val="E3E8EA"/>
            </a:solidFill>
            <a:prstDash val="solid"/>
          </a:ln>
        </p:spPr>
        <p:txBody>
          <a:bodyPr wrap="square"/>
          <a:lstStyle/>
          <a:p>
            <a:endParaRPr lang="en-GB" sz="1800">
              <a:latin typeface="Arial"/>
              <a:ea typeface="Arial"/>
              <a:cs typeface="Arial"/>
            </a:endParaRPr>
          </a:p>
        </p:txBody>
      </p:sp>
      <p:sp>
        <p:nvSpPr>
          <p:cNvPr id="31" name="Text 29"/>
          <p:cNvSpPr/>
          <p:nvPr/>
        </p:nvSpPr>
        <p:spPr>
          <a:xfrm>
            <a:off x="2290572" y="2606040"/>
            <a:ext cx="1165860" cy="150876"/>
          </a:xfrm>
          <a:prstGeom prst="rect">
            <a:avLst/>
          </a:prstGeom>
          <a:noFill/>
          <a:ln/>
        </p:spPr>
        <p:txBody>
          <a:bodyPr wrap="square" lIns="0" tIns="0" rIns="0" bIns="0" rtlCol="0" anchor="ctr"/>
          <a:lstStyle/>
          <a:p>
            <a:r>
              <a:rPr lang="en-US" sz="1125" b="1">
                <a:solidFill>
                  <a:srgbClr val="20343A"/>
                </a:solidFill>
                <a:latin typeface="Arial"/>
                <a:ea typeface="Arial"/>
                <a:cs typeface="Arial"/>
              </a:rPr>
              <a:t>Types of concern</a:t>
            </a:r>
            <a:endParaRPr lang="en-US" sz="1125">
              <a:latin typeface="Arial"/>
              <a:ea typeface="Arial"/>
              <a:cs typeface="Arial"/>
            </a:endParaRPr>
          </a:p>
        </p:txBody>
      </p:sp>
      <p:sp>
        <p:nvSpPr>
          <p:cNvPr id="32" name="Text 30"/>
          <p:cNvSpPr/>
          <p:nvPr/>
        </p:nvSpPr>
        <p:spPr>
          <a:xfrm>
            <a:off x="2290572" y="2880360"/>
            <a:ext cx="1062990" cy="137160"/>
          </a:xfrm>
          <a:prstGeom prst="rect">
            <a:avLst/>
          </a:prstGeom>
          <a:noFill/>
          <a:ln/>
        </p:spPr>
        <p:txBody>
          <a:bodyPr wrap="square" lIns="0" tIns="0" rIns="0" bIns="0" rtlCol="0" anchor="ctr"/>
          <a:lstStyle/>
          <a:p>
            <a:r>
              <a:rPr lang="en-US" sz="840">
                <a:solidFill>
                  <a:srgbClr val="5C6970"/>
                </a:solidFill>
                <a:latin typeface="Arial"/>
                <a:ea typeface="Arial"/>
                <a:cs typeface="Arial"/>
              </a:rPr>
              <a:t>Most entries relate to:</a:t>
            </a:r>
            <a:endParaRPr lang="en-US" sz="840">
              <a:latin typeface="Arial"/>
              <a:ea typeface="Arial"/>
              <a:cs typeface="Arial"/>
            </a:endParaRPr>
          </a:p>
        </p:txBody>
      </p:sp>
      <p:sp>
        <p:nvSpPr>
          <p:cNvPr id="33" name="Text 31"/>
          <p:cNvSpPr/>
          <p:nvPr/>
        </p:nvSpPr>
        <p:spPr>
          <a:xfrm>
            <a:off x="2290572" y="3120390"/>
            <a:ext cx="123444" cy="137160"/>
          </a:xfrm>
          <a:prstGeom prst="rect">
            <a:avLst/>
          </a:prstGeom>
          <a:noFill/>
          <a:ln/>
        </p:spPr>
        <p:txBody>
          <a:bodyPr wrap="square" lIns="0" tIns="0" rIns="0" bIns="0" rtlCol="0" anchor="ctr"/>
          <a:lstStyle/>
          <a:p>
            <a:r>
              <a:rPr lang="en-US" sz="975" b="1">
                <a:solidFill>
                  <a:srgbClr val="C56845"/>
                </a:solidFill>
                <a:latin typeface="Arial"/>
                <a:ea typeface="Arial"/>
                <a:cs typeface="Arial"/>
              </a:rPr>
              <a:t>•</a:t>
            </a:r>
            <a:endParaRPr lang="en-US" sz="975">
              <a:latin typeface="Arial"/>
              <a:ea typeface="Arial"/>
              <a:cs typeface="Arial"/>
            </a:endParaRPr>
          </a:p>
        </p:txBody>
      </p:sp>
      <p:sp>
        <p:nvSpPr>
          <p:cNvPr id="34" name="Text 32"/>
          <p:cNvSpPr/>
          <p:nvPr/>
        </p:nvSpPr>
        <p:spPr>
          <a:xfrm>
            <a:off x="2455164" y="3120390"/>
            <a:ext cx="1083564" cy="205740"/>
          </a:xfrm>
          <a:prstGeom prst="rect">
            <a:avLst/>
          </a:prstGeom>
          <a:noFill/>
          <a:ln/>
        </p:spPr>
        <p:txBody>
          <a:bodyPr wrap="square" lIns="0" tIns="0" rIns="0" bIns="0" rtlCol="0" anchor="ctr">
            <a:normAutofit/>
          </a:bodyPr>
          <a:lstStyle/>
          <a:p>
            <a:r>
              <a:rPr lang="en-US" sz="810" b="1">
                <a:solidFill>
                  <a:srgbClr val="20343A"/>
                </a:solidFill>
                <a:latin typeface="Arial"/>
                <a:ea typeface="Arial"/>
                <a:cs typeface="Arial"/>
              </a:rPr>
              <a:t>Bereavement</a:t>
            </a:r>
            <a:endParaRPr lang="en-US" sz="810">
              <a:latin typeface="Arial"/>
              <a:ea typeface="Arial"/>
              <a:cs typeface="Arial"/>
            </a:endParaRPr>
          </a:p>
        </p:txBody>
      </p:sp>
      <p:sp>
        <p:nvSpPr>
          <p:cNvPr id="35" name="Text 33"/>
          <p:cNvSpPr/>
          <p:nvPr/>
        </p:nvSpPr>
        <p:spPr>
          <a:xfrm>
            <a:off x="2290572" y="3422142"/>
            <a:ext cx="123444" cy="137160"/>
          </a:xfrm>
          <a:prstGeom prst="rect">
            <a:avLst/>
          </a:prstGeom>
          <a:noFill/>
          <a:ln/>
        </p:spPr>
        <p:txBody>
          <a:bodyPr wrap="square" lIns="0" tIns="0" rIns="0" bIns="0" rtlCol="0" anchor="ctr"/>
          <a:lstStyle/>
          <a:p>
            <a:r>
              <a:rPr lang="en-US" sz="975" b="1">
                <a:solidFill>
                  <a:srgbClr val="C56845"/>
                </a:solidFill>
                <a:latin typeface="Arial"/>
                <a:ea typeface="Arial"/>
                <a:cs typeface="Arial"/>
              </a:rPr>
              <a:t>•</a:t>
            </a:r>
            <a:endParaRPr lang="en-US" sz="975">
              <a:latin typeface="Arial"/>
              <a:ea typeface="Arial"/>
              <a:cs typeface="Arial"/>
            </a:endParaRPr>
          </a:p>
        </p:txBody>
      </p:sp>
      <p:sp>
        <p:nvSpPr>
          <p:cNvPr id="36" name="Text 34"/>
          <p:cNvSpPr/>
          <p:nvPr/>
        </p:nvSpPr>
        <p:spPr>
          <a:xfrm>
            <a:off x="2455164" y="3422142"/>
            <a:ext cx="1083564" cy="205740"/>
          </a:xfrm>
          <a:prstGeom prst="rect">
            <a:avLst/>
          </a:prstGeom>
          <a:noFill/>
          <a:ln/>
        </p:spPr>
        <p:txBody>
          <a:bodyPr wrap="square" lIns="0" tIns="0" rIns="0" bIns="0" rtlCol="0" anchor="ctr">
            <a:normAutofit fontScale="92500" lnSpcReduction="10000"/>
          </a:bodyPr>
          <a:lstStyle/>
          <a:p>
            <a:r>
              <a:rPr lang="en-US" sz="810" b="1">
                <a:solidFill>
                  <a:srgbClr val="20343A"/>
                </a:solidFill>
                <a:latin typeface="Arial"/>
                <a:ea typeface="Arial"/>
                <a:cs typeface="Arial"/>
              </a:rPr>
              <a:t>Sudden or expected death</a:t>
            </a:r>
            <a:endParaRPr lang="en-US" sz="810">
              <a:latin typeface="Arial"/>
              <a:ea typeface="Arial"/>
              <a:cs typeface="Arial"/>
            </a:endParaRPr>
          </a:p>
        </p:txBody>
      </p:sp>
      <p:sp>
        <p:nvSpPr>
          <p:cNvPr id="37" name="Text 35"/>
          <p:cNvSpPr/>
          <p:nvPr/>
        </p:nvSpPr>
        <p:spPr>
          <a:xfrm>
            <a:off x="2290572" y="3723894"/>
            <a:ext cx="123444" cy="137160"/>
          </a:xfrm>
          <a:prstGeom prst="rect">
            <a:avLst/>
          </a:prstGeom>
          <a:noFill/>
          <a:ln/>
        </p:spPr>
        <p:txBody>
          <a:bodyPr wrap="square" lIns="0" tIns="0" rIns="0" bIns="0" rtlCol="0" anchor="ctr"/>
          <a:lstStyle/>
          <a:p>
            <a:r>
              <a:rPr lang="en-US" sz="975" b="1">
                <a:solidFill>
                  <a:srgbClr val="C56845"/>
                </a:solidFill>
                <a:latin typeface="Arial"/>
                <a:ea typeface="Arial"/>
                <a:cs typeface="Arial"/>
              </a:rPr>
              <a:t>•</a:t>
            </a:r>
            <a:endParaRPr lang="en-US" sz="975">
              <a:latin typeface="Arial"/>
              <a:ea typeface="Arial"/>
              <a:cs typeface="Arial"/>
            </a:endParaRPr>
          </a:p>
        </p:txBody>
      </p:sp>
      <p:sp>
        <p:nvSpPr>
          <p:cNvPr id="38" name="Text 36"/>
          <p:cNvSpPr/>
          <p:nvPr/>
        </p:nvSpPr>
        <p:spPr>
          <a:xfrm>
            <a:off x="2455164" y="3723894"/>
            <a:ext cx="1083564" cy="205740"/>
          </a:xfrm>
          <a:prstGeom prst="rect">
            <a:avLst/>
          </a:prstGeom>
          <a:noFill/>
          <a:ln/>
        </p:spPr>
        <p:txBody>
          <a:bodyPr wrap="square" lIns="0" tIns="0" rIns="0" bIns="0" rtlCol="0" anchor="ctr">
            <a:normAutofit fontScale="92500"/>
          </a:bodyPr>
          <a:lstStyle/>
          <a:p>
            <a:r>
              <a:rPr lang="en-US" sz="810" b="1">
                <a:solidFill>
                  <a:srgbClr val="20343A"/>
                </a:solidFill>
                <a:latin typeface="Arial"/>
                <a:ea typeface="Arial"/>
                <a:cs typeface="Arial"/>
              </a:rPr>
              <a:t>Serious harm or violence</a:t>
            </a:r>
            <a:endParaRPr lang="en-US" sz="810">
              <a:latin typeface="Arial"/>
              <a:ea typeface="Arial"/>
              <a:cs typeface="Arial"/>
            </a:endParaRPr>
          </a:p>
        </p:txBody>
      </p:sp>
      <p:sp>
        <p:nvSpPr>
          <p:cNvPr id="39" name="Text 37"/>
          <p:cNvSpPr/>
          <p:nvPr/>
        </p:nvSpPr>
        <p:spPr>
          <a:xfrm>
            <a:off x="2290572" y="4025646"/>
            <a:ext cx="123444" cy="137160"/>
          </a:xfrm>
          <a:prstGeom prst="rect">
            <a:avLst/>
          </a:prstGeom>
          <a:noFill/>
          <a:ln/>
        </p:spPr>
        <p:txBody>
          <a:bodyPr wrap="square" lIns="0" tIns="0" rIns="0" bIns="0" rtlCol="0" anchor="ctr"/>
          <a:lstStyle/>
          <a:p>
            <a:r>
              <a:rPr lang="en-US" sz="975" b="1">
                <a:solidFill>
                  <a:srgbClr val="C56845"/>
                </a:solidFill>
                <a:latin typeface="Arial"/>
                <a:ea typeface="Arial"/>
                <a:cs typeface="Arial"/>
              </a:rPr>
              <a:t>•</a:t>
            </a:r>
            <a:endParaRPr lang="en-US" sz="975">
              <a:latin typeface="Arial"/>
              <a:ea typeface="Arial"/>
              <a:cs typeface="Arial"/>
            </a:endParaRPr>
          </a:p>
        </p:txBody>
      </p:sp>
      <p:sp>
        <p:nvSpPr>
          <p:cNvPr id="40" name="Text 38"/>
          <p:cNvSpPr/>
          <p:nvPr/>
        </p:nvSpPr>
        <p:spPr>
          <a:xfrm>
            <a:off x="2455164" y="4025646"/>
            <a:ext cx="1083564" cy="205740"/>
          </a:xfrm>
          <a:prstGeom prst="rect">
            <a:avLst/>
          </a:prstGeom>
          <a:noFill/>
          <a:ln/>
        </p:spPr>
        <p:txBody>
          <a:bodyPr wrap="square" lIns="0" tIns="0" rIns="0" bIns="0" rtlCol="0" anchor="ctr">
            <a:normAutofit fontScale="92500" lnSpcReduction="10000"/>
          </a:bodyPr>
          <a:lstStyle/>
          <a:p>
            <a:r>
              <a:rPr lang="en-US" sz="810" b="1">
                <a:solidFill>
                  <a:srgbClr val="20343A"/>
                </a:solidFill>
                <a:latin typeface="Arial"/>
                <a:ea typeface="Arial"/>
                <a:cs typeface="Arial"/>
              </a:rPr>
              <a:t>Suicide or attempted suicide</a:t>
            </a:r>
            <a:endParaRPr lang="en-US" sz="810">
              <a:latin typeface="Arial"/>
              <a:ea typeface="Arial"/>
              <a:cs typeface="Arial"/>
            </a:endParaRPr>
          </a:p>
        </p:txBody>
      </p:sp>
      <p:sp>
        <p:nvSpPr>
          <p:cNvPr id="41" name="Shape 39"/>
          <p:cNvSpPr/>
          <p:nvPr/>
        </p:nvSpPr>
        <p:spPr>
          <a:xfrm>
            <a:off x="3963924" y="2043684"/>
            <a:ext cx="4800600" cy="2592324"/>
          </a:xfrm>
          <a:prstGeom prst="roundRect">
            <a:avLst>
              <a:gd name="adj" fmla="val 1587"/>
            </a:avLst>
          </a:prstGeom>
          <a:solidFill>
            <a:srgbClr val="20343A"/>
          </a:solidFill>
          <a:ln w="12700">
            <a:solidFill>
              <a:srgbClr val="20343A"/>
            </a:solidFill>
            <a:prstDash val="solid"/>
          </a:ln>
          <a:effectLst>
            <a:outerShdw blurRad="12700" dist="3810" dir="2700000" algn="bl" rotWithShape="0">
              <a:srgbClr val="000000">
                <a:alpha val="8000"/>
              </a:srgbClr>
            </a:outerShdw>
          </a:effectLst>
        </p:spPr>
        <p:txBody>
          <a:bodyPr wrap="square"/>
          <a:lstStyle/>
          <a:p>
            <a:endParaRPr lang="en-GB" sz="1800">
              <a:latin typeface="Arial"/>
              <a:ea typeface="Arial"/>
              <a:cs typeface="Arial"/>
            </a:endParaRPr>
          </a:p>
        </p:txBody>
      </p:sp>
      <p:sp>
        <p:nvSpPr>
          <p:cNvPr id="42" name="Text 40"/>
          <p:cNvSpPr/>
          <p:nvPr/>
        </p:nvSpPr>
        <p:spPr>
          <a:xfrm>
            <a:off x="4183380" y="2242566"/>
            <a:ext cx="4183380" cy="192024"/>
          </a:xfrm>
          <a:prstGeom prst="rect">
            <a:avLst/>
          </a:prstGeom>
          <a:noFill/>
          <a:ln/>
        </p:spPr>
        <p:txBody>
          <a:bodyPr wrap="square" lIns="0" tIns="0" rIns="0" bIns="0" rtlCol="0" anchor="ctr"/>
          <a:lstStyle/>
          <a:p>
            <a:r>
              <a:rPr lang="en-US" sz="1275" b="1">
                <a:solidFill>
                  <a:srgbClr val="FFFFFF"/>
                </a:solidFill>
                <a:latin typeface="Arial"/>
                <a:ea typeface="Arial"/>
                <a:cs typeface="Arial"/>
              </a:rPr>
              <a:t>The EPS role: leading co-ordination across the network</a:t>
            </a:r>
            <a:endParaRPr lang="en-US" sz="1275">
              <a:latin typeface="Arial"/>
              <a:ea typeface="Arial"/>
              <a:cs typeface="Arial"/>
            </a:endParaRPr>
          </a:p>
        </p:txBody>
      </p:sp>
      <p:sp>
        <p:nvSpPr>
          <p:cNvPr id="43" name="Text 41"/>
          <p:cNvSpPr/>
          <p:nvPr/>
        </p:nvSpPr>
        <p:spPr>
          <a:xfrm>
            <a:off x="4183380" y="2592324"/>
            <a:ext cx="4080510" cy="233172"/>
          </a:xfrm>
          <a:prstGeom prst="rect">
            <a:avLst/>
          </a:prstGeom>
          <a:noFill/>
          <a:ln/>
        </p:spPr>
        <p:txBody>
          <a:bodyPr wrap="square" lIns="0" tIns="0" rIns="0" bIns="0" rtlCol="0" anchor="ctr"/>
          <a:lstStyle/>
          <a:p>
            <a:r>
              <a:rPr lang="en-US" sz="900">
                <a:solidFill>
                  <a:srgbClr val="D7E0E2"/>
                </a:solidFill>
                <a:latin typeface="Arial"/>
                <a:ea typeface="Arial"/>
                <a:cs typeface="Arial"/>
              </a:rPr>
              <a:t>The EPS helps schools establish a calm, coherent and proportionate response by:</a:t>
            </a:r>
            <a:endParaRPr lang="en-US" sz="900">
              <a:latin typeface="Arial"/>
              <a:ea typeface="Arial"/>
              <a:cs typeface="Arial"/>
            </a:endParaRPr>
          </a:p>
        </p:txBody>
      </p:sp>
      <p:sp>
        <p:nvSpPr>
          <p:cNvPr id="44" name="Shape 42"/>
          <p:cNvSpPr/>
          <p:nvPr/>
        </p:nvSpPr>
        <p:spPr>
          <a:xfrm>
            <a:off x="4197096" y="2983230"/>
            <a:ext cx="198882" cy="198882"/>
          </a:xfrm>
          <a:prstGeom prst="ellipse">
            <a:avLst/>
          </a:prstGeom>
          <a:solidFill>
            <a:srgbClr val="C56845"/>
          </a:solidFill>
          <a:ln w="12700">
            <a:solidFill>
              <a:srgbClr val="C56845"/>
            </a:solidFill>
            <a:prstDash val="solid"/>
          </a:ln>
        </p:spPr>
        <p:txBody>
          <a:bodyPr wrap="square"/>
          <a:lstStyle/>
          <a:p>
            <a:endParaRPr lang="en-GB" sz="1800">
              <a:latin typeface="Arial"/>
              <a:ea typeface="Arial"/>
              <a:cs typeface="Arial"/>
            </a:endParaRPr>
          </a:p>
        </p:txBody>
      </p:sp>
      <p:sp>
        <p:nvSpPr>
          <p:cNvPr id="45" name="Text 43"/>
          <p:cNvSpPr/>
          <p:nvPr/>
        </p:nvSpPr>
        <p:spPr>
          <a:xfrm>
            <a:off x="4197096" y="3020949"/>
            <a:ext cx="198882" cy="89154"/>
          </a:xfrm>
          <a:prstGeom prst="rect">
            <a:avLst/>
          </a:prstGeom>
          <a:noFill/>
          <a:ln/>
        </p:spPr>
        <p:txBody>
          <a:bodyPr wrap="square" lIns="0" tIns="0" rIns="0" bIns="0" rtlCol="0" anchor="ctr"/>
          <a:lstStyle/>
          <a:p>
            <a:pPr algn="ctr"/>
            <a:r>
              <a:rPr lang="en-US" sz="660" b="1">
                <a:solidFill>
                  <a:srgbClr val="FFFFFF"/>
                </a:solidFill>
                <a:latin typeface="Arial"/>
                <a:ea typeface="Arial"/>
                <a:cs typeface="Arial"/>
              </a:rPr>
              <a:t>1</a:t>
            </a:r>
            <a:endParaRPr lang="en-US" sz="660">
              <a:latin typeface="Arial"/>
              <a:ea typeface="Arial"/>
              <a:cs typeface="Arial"/>
            </a:endParaRPr>
          </a:p>
        </p:txBody>
      </p:sp>
      <p:sp>
        <p:nvSpPr>
          <p:cNvPr id="46" name="Text 44"/>
          <p:cNvSpPr/>
          <p:nvPr/>
        </p:nvSpPr>
        <p:spPr>
          <a:xfrm>
            <a:off x="4491990" y="2976372"/>
            <a:ext cx="1700784" cy="137160"/>
          </a:xfrm>
          <a:prstGeom prst="rect">
            <a:avLst/>
          </a:prstGeom>
          <a:noFill/>
          <a:ln/>
        </p:spPr>
        <p:txBody>
          <a:bodyPr wrap="square" lIns="0" tIns="0" rIns="0" bIns="0" rtlCol="0" anchor="ctr"/>
          <a:lstStyle/>
          <a:p>
            <a:r>
              <a:rPr lang="en-US" sz="878" b="1">
                <a:solidFill>
                  <a:srgbClr val="FFFFFF"/>
                </a:solidFill>
                <a:latin typeface="Arial"/>
                <a:ea typeface="Arial"/>
                <a:cs typeface="Arial"/>
              </a:rPr>
              <a:t>Co-ordinating the professional network</a:t>
            </a:r>
            <a:endParaRPr lang="en-US" sz="878">
              <a:latin typeface="Arial"/>
              <a:ea typeface="Arial"/>
              <a:cs typeface="Arial"/>
            </a:endParaRPr>
          </a:p>
        </p:txBody>
      </p:sp>
      <p:sp>
        <p:nvSpPr>
          <p:cNvPr id="47" name="Text 45"/>
          <p:cNvSpPr/>
          <p:nvPr/>
        </p:nvSpPr>
        <p:spPr>
          <a:xfrm>
            <a:off x="6254496" y="2969514"/>
            <a:ext cx="2091690" cy="274320"/>
          </a:xfrm>
          <a:prstGeom prst="rect">
            <a:avLst/>
          </a:prstGeom>
          <a:noFill/>
          <a:ln/>
        </p:spPr>
        <p:txBody>
          <a:bodyPr wrap="square" lIns="0" tIns="0" rIns="0" bIns="0" rtlCol="0" anchor="ctr">
            <a:normAutofit/>
          </a:bodyPr>
          <a:lstStyle/>
          <a:p>
            <a:r>
              <a:rPr lang="en-US" sz="765">
                <a:solidFill>
                  <a:srgbClr val="D7E0E2"/>
                </a:solidFill>
                <a:latin typeface="Arial"/>
                <a:ea typeface="Arial"/>
                <a:cs typeface="Arial"/>
              </a:rPr>
              <a:t>Linking school leaders with safeguarding, families and relevant partner agencies.</a:t>
            </a:r>
            <a:endParaRPr lang="en-US" sz="765">
              <a:latin typeface="Arial"/>
              <a:ea typeface="Arial"/>
              <a:cs typeface="Arial"/>
            </a:endParaRPr>
          </a:p>
        </p:txBody>
      </p:sp>
      <p:sp>
        <p:nvSpPr>
          <p:cNvPr id="48" name="Shape 46"/>
          <p:cNvSpPr/>
          <p:nvPr/>
        </p:nvSpPr>
        <p:spPr>
          <a:xfrm>
            <a:off x="4197096" y="3360420"/>
            <a:ext cx="198882" cy="198882"/>
          </a:xfrm>
          <a:prstGeom prst="ellipse">
            <a:avLst/>
          </a:prstGeom>
          <a:solidFill>
            <a:srgbClr val="2F5D62"/>
          </a:solidFill>
          <a:ln w="12700">
            <a:solidFill>
              <a:srgbClr val="759194"/>
            </a:solidFill>
            <a:prstDash val="solid"/>
          </a:ln>
        </p:spPr>
        <p:txBody>
          <a:bodyPr wrap="square"/>
          <a:lstStyle/>
          <a:p>
            <a:endParaRPr lang="en-GB" sz="1800">
              <a:latin typeface="Arial"/>
              <a:ea typeface="Arial"/>
              <a:cs typeface="Arial"/>
            </a:endParaRPr>
          </a:p>
        </p:txBody>
      </p:sp>
      <p:sp>
        <p:nvSpPr>
          <p:cNvPr id="49" name="Text 47"/>
          <p:cNvSpPr/>
          <p:nvPr/>
        </p:nvSpPr>
        <p:spPr>
          <a:xfrm>
            <a:off x="4197096" y="3398139"/>
            <a:ext cx="198882" cy="89154"/>
          </a:xfrm>
          <a:prstGeom prst="rect">
            <a:avLst/>
          </a:prstGeom>
          <a:noFill/>
          <a:ln/>
        </p:spPr>
        <p:txBody>
          <a:bodyPr wrap="square" lIns="0" tIns="0" rIns="0" bIns="0" rtlCol="0" anchor="ctr"/>
          <a:lstStyle/>
          <a:p>
            <a:pPr algn="ctr"/>
            <a:r>
              <a:rPr lang="en-US" sz="660" b="1">
                <a:solidFill>
                  <a:srgbClr val="FFFFFF"/>
                </a:solidFill>
                <a:latin typeface="Arial"/>
                <a:ea typeface="Arial"/>
                <a:cs typeface="Arial"/>
              </a:rPr>
              <a:t>2</a:t>
            </a:r>
            <a:endParaRPr lang="en-US" sz="660">
              <a:latin typeface="Arial"/>
              <a:ea typeface="Arial"/>
              <a:cs typeface="Arial"/>
            </a:endParaRPr>
          </a:p>
        </p:txBody>
      </p:sp>
      <p:sp>
        <p:nvSpPr>
          <p:cNvPr id="50" name="Text 48"/>
          <p:cNvSpPr/>
          <p:nvPr/>
        </p:nvSpPr>
        <p:spPr>
          <a:xfrm>
            <a:off x="4491990" y="3353562"/>
            <a:ext cx="1700784" cy="137160"/>
          </a:xfrm>
          <a:prstGeom prst="rect">
            <a:avLst/>
          </a:prstGeom>
          <a:noFill/>
          <a:ln/>
        </p:spPr>
        <p:txBody>
          <a:bodyPr wrap="square" lIns="0" tIns="0" rIns="0" bIns="0" rtlCol="0" anchor="ctr"/>
          <a:lstStyle/>
          <a:p>
            <a:r>
              <a:rPr lang="en-US" sz="878" b="1">
                <a:solidFill>
                  <a:srgbClr val="FFFFFF"/>
                </a:solidFill>
                <a:latin typeface="Arial"/>
                <a:ea typeface="Arial"/>
                <a:cs typeface="Arial"/>
              </a:rPr>
              <a:t>Supporting clear communication</a:t>
            </a:r>
            <a:endParaRPr lang="en-US" sz="878">
              <a:latin typeface="Arial"/>
              <a:ea typeface="Arial"/>
              <a:cs typeface="Arial"/>
            </a:endParaRPr>
          </a:p>
        </p:txBody>
      </p:sp>
      <p:sp>
        <p:nvSpPr>
          <p:cNvPr id="51" name="Text 49"/>
          <p:cNvSpPr/>
          <p:nvPr/>
        </p:nvSpPr>
        <p:spPr>
          <a:xfrm>
            <a:off x="6254496" y="3346704"/>
            <a:ext cx="2091690" cy="274320"/>
          </a:xfrm>
          <a:prstGeom prst="rect">
            <a:avLst/>
          </a:prstGeom>
          <a:noFill/>
          <a:ln/>
        </p:spPr>
        <p:txBody>
          <a:bodyPr wrap="square" lIns="0" tIns="0" rIns="0" bIns="0" rtlCol="0" anchor="ctr">
            <a:normAutofit/>
          </a:bodyPr>
          <a:lstStyle/>
          <a:p>
            <a:r>
              <a:rPr lang="en-US" sz="765">
                <a:solidFill>
                  <a:srgbClr val="D7E0E2"/>
                </a:solidFill>
                <a:latin typeface="Arial"/>
                <a:ea typeface="Arial"/>
                <a:cs typeface="Arial"/>
              </a:rPr>
              <a:t>Helping schools agree factual, age-appropriate messages for staff, pupils and families.</a:t>
            </a:r>
            <a:endParaRPr lang="en-US" sz="765">
              <a:latin typeface="Arial"/>
              <a:ea typeface="Arial"/>
              <a:cs typeface="Arial"/>
            </a:endParaRPr>
          </a:p>
        </p:txBody>
      </p:sp>
      <p:sp>
        <p:nvSpPr>
          <p:cNvPr id="52" name="Shape 50"/>
          <p:cNvSpPr/>
          <p:nvPr/>
        </p:nvSpPr>
        <p:spPr>
          <a:xfrm>
            <a:off x="4197096" y="3737610"/>
            <a:ext cx="198882" cy="198882"/>
          </a:xfrm>
          <a:prstGeom prst="ellipse">
            <a:avLst/>
          </a:prstGeom>
          <a:solidFill>
            <a:srgbClr val="2F5D62"/>
          </a:solidFill>
          <a:ln w="12700">
            <a:solidFill>
              <a:srgbClr val="759194"/>
            </a:solidFill>
            <a:prstDash val="solid"/>
          </a:ln>
        </p:spPr>
        <p:txBody>
          <a:bodyPr wrap="square"/>
          <a:lstStyle/>
          <a:p>
            <a:endParaRPr lang="en-GB" sz="1800">
              <a:latin typeface="Arial"/>
              <a:ea typeface="Arial"/>
              <a:cs typeface="Arial"/>
            </a:endParaRPr>
          </a:p>
        </p:txBody>
      </p:sp>
      <p:sp>
        <p:nvSpPr>
          <p:cNvPr id="53" name="Text 51"/>
          <p:cNvSpPr/>
          <p:nvPr/>
        </p:nvSpPr>
        <p:spPr>
          <a:xfrm>
            <a:off x="4197096" y="3775329"/>
            <a:ext cx="198882" cy="89154"/>
          </a:xfrm>
          <a:prstGeom prst="rect">
            <a:avLst/>
          </a:prstGeom>
          <a:noFill/>
          <a:ln/>
        </p:spPr>
        <p:txBody>
          <a:bodyPr wrap="square" lIns="0" tIns="0" rIns="0" bIns="0" rtlCol="0" anchor="ctr"/>
          <a:lstStyle/>
          <a:p>
            <a:pPr algn="ctr"/>
            <a:r>
              <a:rPr lang="en-US" sz="660" b="1">
                <a:solidFill>
                  <a:srgbClr val="FFFFFF"/>
                </a:solidFill>
                <a:latin typeface="Arial"/>
                <a:ea typeface="Arial"/>
                <a:cs typeface="Arial"/>
              </a:rPr>
              <a:t>3</a:t>
            </a:r>
            <a:endParaRPr lang="en-US" sz="660">
              <a:latin typeface="Arial"/>
              <a:ea typeface="Arial"/>
              <a:cs typeface="Arial"/>
            </a:endParaRPr>
          </a:p>
        </p:txBody>
      </p:sp>
      <p:sp>
        <p:nvSpPr>
          <p:cNvPr id="54" name="Text 52"/>
          <p:cNvSpPr/>
          <p:nvPr/>
        </p:nvSpPr>
        <p:spPr>
          <a:xfrm>
            <a:off x="4491990" y="3730752"/>
            <a:ext cx="1700784" cy="137160"/>
          </a:xfrm>
          <a:prstGeom prst="rect">
            <a:avLst/>
          </a:prstGeom>
          <a:noFill/>
          <a:ln/>
        </p:spPr>
        <p:txBody>
          <a:bodyPr wrap="square" lIns="0" tIns="0" rIns="0" bIns="0" rtlCol="0" anchor="ctr"/>
          <a:lstStyle/>
          <a:p>
            <a:r>
              <a:rPr lang="en-US" sz="878" b="1">
                <a:solidFill>
                  <a:srgbClr val="FFFFFF"/>
                </a:solidFill>
                <a:latin typeface="Arial"/>
                <a:ea typeface="Arial"/>
                <a:cs typeface="Arial"/>
              </a:rPr>
              <a:t>Mapping impact and vulnerability</a:t>
            </a:r>
            <a:endParaRPr lang="en-US" sz="878">
              <a:latin typeface="Arial"/>
              <a:ea typeface="Arial"/>
              <a:cs typeface="Arial"/>
            </a:endParaRPr>
          </a:p>
        </p:txBody>
      </p:sp>
      <p:sp>
        <p:nvSpPr>
          <p:cNvPr id="55" name="Text 53"/>
          <p:cNvSpPr/>
          <p:nvPr/>
        </p:nvSpPr>
        <p:spPr>
          <a:xfrm>
            <a:off x="6254496" y="3723894"/>
            <a:ext cx="2091690" cy="274320"/>
          </a:xfrm>
          <a:prstGeom prst="rect">
            <a:avLst/>
          </a:prstGeom>
          <a:noFill/>
          <a:ln/>
        </p:spPr>
        <p:txBody>
          <a:bodyPr wrap="square" lIns="0" tIns="0" rIns="0" bIns="0" rtlCol="0" anchor="ctr">
            <a:normAutofit/>
          </a:bodyPr>
          <a:lstStyle/>
          <a:p>
            <a:r>
              <a:rPr lang="en-US" sz="765">
                <a:solidFill>
                  <a:srgbClr val="D7E0E2"/>
                </a:solidFill>
                <a:latin typeface="Arial"/>
                <a:ea typeface="Arial"/>
                <a:cs typeface="Arial"/>
              </a:rPr>
              <a:t>Identifying close peers, siblings, vulnerable pupils and directly affected staff.</a:t>
            </a:r>
            <a:endParaRPr lang="en-US" sz="765">
              <a:latin typeface="Arial"/>
              <a:ea typeface="Arial"/>
              <a:cs typeface="Arial"/>
            </a:endParaRPr>
          </a:p>
        </p:txBody>
      </p:sp>
      <p:sp>
        <p:nvSpPr>
          <p:cNvPr id="56" name="Shape 54"/>
          <p:cNvSpPr/>
          <p:nvPr/>
        </p:nvSpPr>
        <p:spPr>
          <a:xfrm>
            <a:off x="4197096" y="4114800"/>
            <a:ext cx="198882" cy="198882"/>
          </a:xfrm>
          <a:prstGeom prst="ellipse">
            <a:avLst/>
          </a:prstGeom>
          <a:solidFill>
            <a:srgbClr val="2F5D62"/>
          </a:solidFill>
          <a:ln w="12700">
            <a:solidFill>
              <a:srgbClr val="759194"/>
            </a:solidFill>
            <a:prstDash val="solid"/>
          </a:ln>
        </p:spPr>
        <p:txBody>
          <a:bodyPr wrap="square"/>
          <a:lstStyle/>
          <a:p>
            <a:endParaRPr lang="en-GB" sz="1800">
              <a:latin typeface="Arial"/>
              <a:ea typeface="Arial"/>
              <a:cs typeface="Arial"/>
            </a:endParaRPr>
          </a:p>
        </p:txBody>
      </p:sp>
      <p:sp>
        <p:nvSpPr>
          <p:cNvPr id="57" name="Text 55"/>
          <p:cNvSpPr/>
          <p:nvPr/>
        </p:nvSpPr>
        <p:spPr>
          <a:xfrm>
            <a:off x="4197096" y="4152519"/>
            <a:ext cx="198882" cy="89154"/>
          </a:xfrm>
          <a:prstGeom prst="rect">
            <a:avLst/>
          </a:prstGeom>
          <a:noFill/>
          <a:ln/>
        </p:spPr>
        <p:txBody>
          <a:bodyPr wrap="square" lIns="0" tIns="0" rIns="0" bIns="0" rtlCol="0" anchor="ctr"/>
          <a:lstStyle/>
          <a:p>
            <a:pPr algn="ctr"/>
            <a:r>
              <a:rPr lang="en-US" sz="660" b="1">
                <a:solidFill>
                  <a:srgbClr val="FFFFFF"/>
                </a:solidFill>
                <a:latin typeface="Arial"/>
                <a:ea typeface="Arial"/>
                <a:cs typeface="Arial"/>
              </a:rPr>
              <a:t>4</a:t>
            </a:r>
            <a:endParaRPr lang="en-US" sz="660">
              <a:latin typeface="Arial"/>
              <a:ea typeface="Arial"/>
              <a:cs typeface="Arial"/>
            </a:endParaRPr>
          </a:p>
        </p:txBody>
      </p:sp>
      <p:sp>
        <p:nvSpPr>
          <p:cNvPr id="58" name="Text 56"/>
          <p:cNvSpPr/>
          <p:nvPr/>
        </p:nvSpPr>
        <p:spPr>
          <a:xfrm>
            <a:off x="4491990" y="4107942"/>
            <a:ext cx="1700784" cy="137160"/>
          </a:xfrm>
          <a:prstGeom prst="rect">
            <a:avLst/>
          </a:prstGeom>
          <a:noFill/>
          <a:ln/>
        </p:spPr>
        <p:txBody>
          <a:bodyPr wrap="square" lIns="0" tIns="0" rIns="0" bIns="0" rtlCol="0" anchor="ctr"/>
          <a:lstStyle/>
          <a:p>
            <a:r>
              <a:rPr lang="en-US" sz="878" b="1">
                <a:solidFill>
                  <a:srgbClr val="FFFFFF"/>
                </a:solidFill>
                <a:latin typeface="Arial"/>
                <a:ea typeface="Arial"/>
                <a:cs typeface="Arial"/>
              </a:rPr>
              <a:t>Providing consultation and follow-up</a:t>
            </a:r>
            <a:endParaRPr lang="en-US" sz="878">
              <a:latin typeface="Arial"/>
              <a:ea typeface="Arial"/>
              <a:cs typeface="Arial"/>
            </a:endParaRPr>
          </a:p>
        </p:txBody>
      </p:sp>
      <p:sp>
        <p:nvSpPr>
          <p:cNvPr id="59" name="Text 57"/>
          <p:cNvSpPr/>
          <p:nvPr/>
        </p:nvSpPr>
        <p:spPr>
          <a:xfrm>
            <a:off x="6254496" y="4101084"/>
            <a:ext cx="2091690" cy="274320"/>
          </a:xfrm>
          <a:prstGeom prst="rect">
            <a:avLst/>
          </a:prstGeom>
          <a:noFill/>
          <a:ln/>
        </p:spPr>
        <p:txBody>
          <a:bodyPr wrap="square" lIns="0" tIns="0" rIns="0" bIns="0" rtlCol="0" anchor="ctr">
            <a:normAutofit/>
          </a:bodyPr>
          <a:lstStyle/>
          <a:p>
            <a:r>
              <a:rPr lang="en-US" sz="765">
                <a:solidFill>
                  <a:srgbClr val="D7E0E2"/>
                </a:solidFill>
                <a:latin typeface="Arial"/>
                <a:ea typeface="Arial"/>
                <a:cs typeface="Arial"/>
              </a:rPr>
              <a:t>Offering resources, reflective spaces, targeted sessions and review as needs emerge.</a:t>
            </a:r>
            <a:endParaRPr lang="en-US" sz="765">
              <a:latin typeface="Arial"/>
              <a:ea typeface="Arial"/>
              <a:cs typeface="Arial"/>
            </a:endParaRPr>
          </a:p>
        </p:txBody>
      </p:sp>
      <p:sp>
        <p:nvSpPr>
          <p:cNvPr id="60" name="Shape 58"/>
          <p:cNvSpPr/>
          <p:nvPr/>
        </p:nvSpPr>
        <p:spPr>
          <a:xfrm>
            <a:off x="4183380" y="4437126"/>
            <a:ext cx="4197096" cy="123444"/>
          </a:xfrm>
          <a:prstGeom prst="roundRect">
            <a:avLst/>
          </a:prstGeom>
          <a:solidFill>
            <a:srgbClr val="2F5D62"/>
          </a:solidFill>
          <a:ln w="12700">
            <a:solidFill>
              <a:srgbClr val="2F5D62"/>
            </a:solidFill>
            <a:prstDash val="solid"/>
          </a:ln>
        </p:spPr>
        <p:txBody>
          <a:bodyPr wrap="square"/>
          <a:lstStyle/>
          <a:p>
            <a:endParaRPr lang="en-GB" sz="1800">
              <a:latin typeface="Arial"/>
              <a:ea typeface="Arial"/>
              <a:cs typeface="Arial"/>
            </a:endParaRPr>
          </a:p>
        </p:txBody>
      </p:sp>
      <p:sp>
        <p:nvSpPr>
          <p:cNvPr id="61" name="Text 59"/>
          <p:cNvSpPr/>
          <p:nvPr/>
        </p:nvSpPr>
        <p:spPr>
          <a:xfrm>
            <a:off x="4265676" y="4450842"/>
            <a:ext cx="4032504" cy="75438"/>
          </a:xfrm>
          <a:prstGeom prst="rect">
            <a:avLst/>
          </a:prstGeom>
          <a:noFill/>
          <a:ln/>
        </p:spPr>
        <p:txBody>
          <a:bodyPr wrap="square" lIns="0" tIns="0" rIns="0" bIns="0" rtlCol="0" anchor="ctr"/>
          <a:lstStyle/>
          <a:p>
            <a:pPr algn="ctr"/>
            <a:r>
              <a:rPr lang="en-US" sz="653" b="1">
                <a:solidFill>
                  <a:srgbClr val="FFFFFF"/>
                </a:solidFill>
                <a:latin typeface="Arial"/>
                <a:ea typeface="Arial"/>
                <a:cs typeface="Arial"/>
              </a:rPr>
              <a:t>A containing response that normalises varied grief and stress reactions without pathologising them.</a:t>
            </a:r>
            <a:endParaRPr lang="en-US" sz="653">
              <a:latin typeface="Arial"/>
              <a:ea typeface="Arial"/>
              <a:cs typeface="Arial"/>
            </a:endParaRPr>
          </a:p>
        </p:txBody>
      </p:sp>
      <p:sp>
        <p:nvSpPr>
          <p:cNvPr id="62" name="Rectangle 61"/>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3" name="Rectangle 62"/>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5" name="TextBox 64"/>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a:solidFill>
                  <a:srgbClr val="183E43"/>
                </a:solidFill>
                <a:latin typeface="Arial"/>
              </a:rPr>
              <a:t>A critical incident overwhelms usual coping systems</a:t>
            </a:r>
          </a:p>
        </p:txBody>
      </p:sp>
      <p:sp>
        <p:nvSpPr>
          <p:cNvPr id="3" name="Rectangle 2"/>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The defining feature is not the event alone, but its impact on people and the organisation</a:t>
            </a:r>
          </a:p>
        </p:txBody>
      </p:sp>
      <p:sp>
        <p:nvSpPr>
          <p:cNvPr id="5" name="TextBox 4"/>
          <p:cNvSpPr txBox="1"/>
          <p:nvPr/>
        </p:nvSpPr>
        <p:spPr>
          <a:xfrm>
            <a:off x="566928" y="1188720"/>
            <a:ext cx="502920" cy="457200"/>
          </a:xfrm>
          <a:prstGeom prst="rect">
            <a:avLst/>
          </a:prstGeom>
          <a:noFill/>
        </p:spPr>
        <p:txBody>
          <a:bodyPr wrap="square" lIns="0" tIns="0" rIns="0" bIns="0" anchor="t">
            <a:spAutoFit/>
          </a:bodyPr>
          <a:lstStyle/>
          <a:p>
            <a:pPr algn="l">
              <a:lnSpc>
                <a:spcPct val="100000"/>
              </a:lnSpc>
            </a:pPr>
            <a:r>
              <a:rPr sz="2600" b="1" i="0">
                <a:solidFill>
                  <a:srgbClr val="E31B2D"/>
                </a:solidFill>
                <a:latin typeface="Arial"/>
              </a:rPr>
              <a:t>01</a:t>
            </a:r>
          </a:p>
        </p:txBody>
      </p:sp>
      <p:sp>
        <p:nvSpPr>
          <p:cNvPr id="6" name="TextBox 5"/>
          <p:cNvSpPr txBox="1"/>
          <p:nvPr/>
        </p:nvSpPr>
        <p:spPr>
          <a:xfrm>
            <a:off x="1298448" y="1207008"/>
            <a:ext cx="1417320" cy="201168"/>
          </a:xfrm>
          <a:prstGeom prst="rect">
            <a:avLst/>
          </a:prstGeom>
          <a:noFill/>
        </p:spPr>
        <p:txBody>
          <a:bodyPr wrap="square" lIns="0" tIns="0" rIns="0" bIns="0" anchor="t">
            <a:spAutoFit/>
          </a:bodyPr>
          <a:lstStyle/>
          <a:p>
            <a:pPr algn="l">
              <a:lnSpc>
                <a:spcPct val="100000"/>
              </a:lnSpc>
            </a:pPr>
            <a:r>
              <a:rPr sz="1000" b="1" i="0">
                <a:solidFill>
                  <a:srgbClr val="183E43"/>
                </a:solidFill>
                <a:latin typeface="Arial"/>
              </a:rPr>
              <a:t>HARM</a:t>
            </a:r>
          </a:p>
        </p:txBody>
      </p:sp>
      <p:sp>
        <p:nvSpPr>
          <p:cNvPr id="7" name="TextBox 6"/>
          <p:cNvSpPr txBox="1"/>
          <p:nvPr/>
        </p:nvSpPr>
        <p:spPr>
          <a:xfrm>
            <a:off x="2743200" y="1170432"/>
            <a:ext cx="5715000" cy="566928"/>
          </a:xfrm>
          <a:prstGeom prst="rect">
            <a:avLst/>
          </a:prstGeom>
          <a:noFill/>
        </p:spPr>
        <p:txBody>
          <a:bodyPr wrap="square" lIns="0" tIns="0" rIns="0" bIns="0" anchor="t">
            <a:spAutoFit/>
          </a:bodyPr>
          <a:lstStyle/>
          <a:p>
            <a:pPr algn="l">
              <a:lnSpc>
                <a:spcPct val="95000"/>
              </a:lnSpc>
            </a:pPr>
            <a:r>
              <a:rPr sz="1700" b="0" i="0">
                <a:solidFill>
                  <a:srgbClr val="222A2C"/>
                </a:solidFill>
                <a:latin typeface="Arial"/>
              </a:rPr>
              <a:t>Physical, emotional, psychological or social harm.</a:t>
            </a:r>
          </a:p>
        </p:txBody>
      </p:sp>
      <p:sp>
        <p:nvSpPr>
          <p:cNvPr id="8" name="Rectangle 7"/>
          <p:cNvSpPr/>
          <p:nvPr/>
        </p:nvSpPr>
        <p:spPr>
          <a:xfrm>
            <a:off x="1298448" y="1938528"/>
            <a:ext cx="7168896" cy="10972"/>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566928" y="2240280"/>
            <a:ext cx="502920" cy="457200"/>
          </a:xfrm>
          <a:prstGeom prst="rect">
            <a:avLst/>
          </a:prstGeom>
          <a:noFill/>
        </p:spPr>
        <p:txBody>
          <a:bodyPr wrap="square" lIns="0" tIns="0" rIns="0" bIns="0" anchor="t">
            <a:spAutoFit/>
          </a:bodyPr>
          <a:lstStyle/>
          <a:p>
            <a:pPr algn="l">
              <a:lnSpc>
                <a:spcPct val="100000"/>
              </a:lnSpc>
            </a:pPr>
            <a:r>
              <a:rPr sz="2600" b="1" i="0">
                <a:solidFill>
                  <a:srgbClr val="E31B2D"/>
                </a:solidFill>
                <a:latin typeface="Arial"/>
              </a:rPr>
              <a:t>02</a:t>
            </a:r>
          </a:p>
        </p:txBody>
      </p:sp>
      <p:sp>
        <p:nvSpPr>
          <p:cNvPr id="10" name="TextBox 9"/>
          <p:cNvSpPr txBox="1"/>
          <p:nvPr/>
        </p:nvSpPr>
        <p:spPr>
          <a:xfrm>
            <a:off x="1298448" y="2258568"/>
            <a:ext cx="1417320" cy="201168"/>
          </a:xfrm>
          <a:prstGeom prst="rect">
            <a:avLst/>
          </a:prstGeom>
          <a:noFill/>
        </p:spPr>
        <p:txBody>
          <a:bodyPr wrap="square" lIns="0" tIns="0" rIns="0" bIns="0" anchor="t">
            <a:spAutoFit/>
          </a:bodyPr>
          <a:lstStyle/>
          <a:p>
            <a:pPr algn="l">
              <a:lnSpc>
                <a:spcPct val="100000"/>
              </a:lnSpc>
            </a:pPr>
            <a:r>
              <a:rPr sz="1000" b="1" i="0">
                <a:solidFill>
                  <a:srgbClr val="183E43"/>
                </a:solidFill>
                <a:latin typeface="Arial"/>
              </a:rPr>
              <a:t>DISRUPTION</a:t>
            </a:r>
          </a:p>
        </p:txBody>
      </p:sp>
      <p:sp>
        <p:nvSpPr>
          <p:cNvPr id="11" name="TextBox 10"/>
          <p:cNvSpPr txBox="1"/>
          <p:nvPr/>
        </p:nvSpPr>
        <p:spPr>
          <a:xfrm>
            <a:off x="2743200" y="2221992"/>
            <a:ext cx="5715000" cy="566928"/>
          </a:xfrm>
          <a:prstGeom prst="rect">
            <a:avLst/>
          </a:prstGeom>
          <a:noFill/>
        </p:spPr>
        <p:txBody>
          <a:bodyPr wrap="square" lIns="0" tIns="0" rIns="0" bIns="0" anchor="t">
            <a:spAutoFit/>
          </a:bodyPr>
          <a:lstStyle/>
          <a:p>
            <a:pPr algn="l">
              <a:lnSpc>
                <a:spcPct val="95000"/>
              </a:lnSpc>
            </a:pPr>
            <a:r>
              <a:rPr sz="1700" b="0" i="0">
                <a:solidFill>
                  <a:srgbClr val="222A2C"/>
                </a:solidFill>
                <a:latin typeface="Arial"/>
              </a:rPr>
              <a:t>Sudden death, local disaster or violence can disrupt everyday life and established routines.</a:t>
            </a:r>
          </a:p>
        </p:txBody>
      </p:sp>
      <p:sp>
        <p:nvSpPr>
          <p:cNvPr id="12" name="Rectangle 11"/>
          <p:cNvSpPr/>
          <p:nvPr/>
        </p:nvSpPr>
        <p:spPr>
          <a:xfrm>
            <a:off x="1298448" y="2990088"/>
            <a:ext cx="7168896" cy="10972"/>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566928" y="3291840"/>
            <a:ext cx="502920" cy="457200"/>
          </a:xfrm>
          <a:prstGeom prst="rect">
            <a:avLst/>
          </a:prstGeom>
          <a:noFill/>
        </p:spPr>
        <p:txBody>
          <a:bodyPr wrap="square" lIns="0" tIns="0" rIns="0" bIns="0" anchor="t">
            <a:spAutoFit/>
          </a:bodyPr>
          <a:lstStyle/>
          <a:p>
            <a:pPr algn="l">
              <a:lnSpc>
                <a:spcPct val="100000"/>
              </a:lnSpc>
            </a:pPr>
            <a:r>
              <a:rPr sz="2600" b="1" i="0">
                <a:solidFill>
                  <a:srgbClr val="E31B2D"/>
                </a:solidFill>
                <a:latin typeface="Arial"/>
              </a:rPr>
              <a:t>03</a:t>
            </a:r>
          </a:p>
        </p:txBody>
      </p:sp>
      <p:sp>
        <p:nvSpPr>
          <p:cNvPr id="14" name="TextBox 13"/>
          <p:cNvSpPr txBox="1"/>
          <p:nvPr/>
        </p:nvSpPr>
        <p:spPr>
          <a:xfrm>
            <a:off x="1298448" y="3310128"/>
            <a:ext cx="1417320" cy="201168"/>
          </a:xfrm>
          <a:prstGeom prst="rect">
            <a:avLst/>
          </a:prstGeom>
          <a:noFill/>
        </p:spPr>
        <p:txBody>
          <a:bodyPr wrap="square" lIns="0" tIns="0" rIns="0" bIns="0" anchor="t">
            <a:spAutoFit/>
          </a:bodyPr>
          <a:lstStyle/>
          <a:p>
            <a:pPr algn="l">
              <a:lnSpc>
                <a:spcPct val="100000"/>
              </a:lnSpc>
            </a:pPr>
            <a:r>
              <a:rPr sz="1000" b="1" i="0">
                <a:solidFill>
                  <a:srgbClr val="183E43"/>
                </a:solidFill>
                <a:latin typeface="Arial"/>
              </a:rPr>
              <a:t>SYSTEM IMPACT</a:t>
            </a:r>
          </a:p>
        </p:txBody>
      </p:sp>
      <p:sp>
        <p:nvSpPr>
          <p:cNvPr id="15" name="TextBox 14"/>
          <p:cNvSpPr txBox="1"/>
          <p:nvPr/>
        </p:nvSpPr>
        <p:spPr>
          <a:xfrm>
            <a:off x="2743200" y="3273552"/>
            <a:ext cx="5715000" cy="497059"/>
          </a:xfrm>
          <a:prstGeom prst="rect">
            <a:avLst/>
          </a:prstGeom>
          <a:noFill/>
        </p:spPr>
        <p:txBody>
          <a:bodyPr wrap="square" lIns="0" tIns="0" rIns="0" bIns="0" anchor="t">
            <a:spAutoFit/>
          </a:bodyPr>
          <a:lstStyle/>
          <a:p>
            <a:pPr algn="l">
              <a:lnSpc>
                <a:spcPct val="95000"/>
              </a:lnSpc>
            </a:pPr>
            <a:r>
              <a:rPr sz="1700" b="0" i="0" dirty="0">
                <a:solidFill>
                  <a:srgbClr val="222A2C"/>
                </a:solidFill>
                <a:latin typeface="Arial"/>
              </a:rPr>
              <a:t>Pupils, staff and families may experience distress and grief</a:t>
            </a:r>
            <a:r>
              <a:rPr lang="en-GB" sz="1700" b="0" i="0" dirty="0">
                <a:solidFill>
                  <a:srgbClr val="222A2C"/>
                </a:solidFill>
                <a:latin typeface="Arial"/>
              </a:rPr>
              <a:t> - </a:t>
            </a:r>
            <a:r>
              <a:rPr sz="1700" b="0" i="0" dirty="0">
                <a:solidFill>
                  <a:srgbClr val="222A2C"/>
                </a:solidFill>
                <a:latin typeface="Arial"/>
              </a:rPr>
              <a:t>requiring a coordinated, sensitive response.</a:t>
            </a:r>
          </a:p>
        </p:txBody>
      </p:sp>
      <p:sp>
        <p:nvSpPr>
          <p:cNvPr id="16" name="Rectangle 15"/>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228600"/>
            <a:ext cx="8138160" cy="438912"/>
          </a:xfrm>
        </p:spPr>
        <p:txBody>
          <a:bodyPr wrap="square" lIns="0" tIns="0" rIns="0" bIns="0" anchor="ctr">
            <a:normAutofit fontScale="90000"/>
          </a:bodyPr>
          <a:lstStyle/>
          <a:p>
            <a:pPr algn="l">
              <a:lnSpc>
                <a:spcPct val="100000"/>
              </a:lnSpc>
            </a:pPr>
            <a:r>
              <a:rPr lang="en-GB" sz="2500" b="1" i="0" dirty="0">
                <a:solidFill>
                  <a:srgbClr val="183E43"/>
                </a:solidFill>
                <a:latin typeface="Arial"/>
              </a:rPr>
              <a:t>The EPS helps schools move from shock to a contained response</a:t>
            </a:r>
          </a:p>
        </p:txBody>
      </p:sp>
      <p:sp>
        <p:nvSpPr>
          <p:cNvPr id="3" name="Rectangle 2"/>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48640" y="1188720"/>
            <a:ext cx="502920" cy="320040"/>
          </a:xfrm>
          <a:prstGeom prst="rect">
            <a:avLst/>
          </a:prstGeom>
          <a:noFill/>
        </p:spPr>
        <p:txBody>
          <a:bodyPr wrap="square" lIns="0" tIns="0" rIns="0" bIns="0" anchor="t">
            <a:spAutoFit/>
          </a:bodyPr>
          <a:lstStyle/>
          <a:p>
            <a:pPr algn="l">
              <a:lnSpc>
                <a:spcPct val="100000"/>
              </a:lnSpc>
            </a:pPr>
            <a:r>
              <a:rPr sz="2000" b="1" i="0">
                <a:solidFill>
                  <a:srgbClr val="E31B2D"/>
                </a:solidFill>
                <a:latin typeface="Arial"/>
              </a:rPr>
              <a:t>01</a:t>
            </a:r>
          </a:p>
        </p:txBody>
      </p:sp>
      <p:sp>
        <p:nvSpPr>
          <p:cNvPr id="5" name="TextBox 4"/>
          <p:cNvSpPr txBox="1"/>
          <p:nvPr/>
        </p:nvSpPr>
        <p:spPr>
          <a:xfrm>
            <a:off x="548640" y="1609344"/>
            <a:ext cx="2212848" cy="228600"/>
          </a:xfrm>
          <a:prstGeom prst="rect">
            <a:avLst/>
          </a:prstGeom>
          <a:noFill/>
        </p:spPr>
        <p:txBody>
          <a:bodyPr wrap="square" lIns="0" tIns="0" rIns="0" bIns="0" anchor="t">
            <a:spAutoFit/>
          </a:bodyPr>
          <a:lstStyle/>
          <a:p>
            <a:pPr algn="l">
              <a:lnSpc>
                <a:spcPct val="100000"/>
              </a:lnSpc>
            </a:pPr>
            <a:r>
              <a:rPr sz="1000" b="1" i="0">
                <a:solidFill>
                  <a:srgbClr val="183E43"/>
                </a:solidFill>
                <a:latin typeface="Arial"/>
              </a:rPr>
              <a:t>CREATE SAFETY</a:t>
            </a:r>
          </a:p>
        </p:txBody>
      </p:sp>
      <p:sp>
        <p:nvSpPr>
          <p:cNvPr id="6" name="TextBox 5"/>
          <p:cNvSpPr txBox="1"/>
          <p:nvPr/>
        </p:nvSpPr>
        <p:spPr>
          <a:xfrm>
            <a:off x="548640" y="1965960"/>
            <a:ext cx="2240280" cy="713232"/>
          </a:xfrm>
          <a:prstGeom prst="rect">
            <a:avLst/>
          </a:prstGeom>
          <a:noFill/>
        </p:spPr>
        <p:txBody>
          <a:bodyPr wrap="square" lIns="0" tIns="0" rIns="0" bIns="0" anchor="t">
            <a:spAutoFit/>
          </a:bodyPr>
          <a:lstStyle/>
          <a:p>
            <a:pPr algn="l">
              <a:lnSpc>
                <a:spcPct val="100000"/>
              </a:lnSpc>
            </a:pPr>
            <a:r>
              <a:rPr sz="2000" b="1" i="0">
                <a:solidFill>
                  <a:srgbClr val="222A2C"/>
                </a:solidFill>
                <a:latin typeface="Arial"/>
              </a:rPr>
              <a:t>Psychological safety</a:t>
            </a:r>
          </a:p>
        </p:txBody>
      </p:sp>
      <p:sp>
        <p:nvSpPr>
          <p:cNvPr id="7" name="Rectangle 6"/>
          <p:cNvSpPr/>
          <p:nvPr/>
        </p:nvSpPr>
        <p:spPr>
          <a:xfrm>
            <a:off x="3090672" y="1170432"/>
            <a:ext cx="10972" cy="1682496"/>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3310128" y="1188720"/>
            <a:ext cx="502920" cy="320040"/>
          </a:xfrm>
          <a:prstGeom prst="rect">
            <a:avLst/>
          </a:prstGeom>
          <a:noFill/>
        </p:spPr>
        <p:txBody>
          <a:bodyPr wrap="square" lIns="0" tIns="0" rIns="0" bIns="0" anchor="t">
            <a:spAutoFit/>
          </a:bodyPr>
          <a:lstStyle/>
          <a:p>
            <a:pPr algn="l">
              <a:lnSpc>
                <a:spcPct val="100000"/>
              </a:lnSpc>
            </a:pPr>
            <a:r>
              <a:rPr sz="2000" b="1" i="0">
                <a:solidFill>
                  <a:srgbClr val="E31B2D"/>
                </a:solidFill>
                <a:latin typeface="Arial"/>
              </a:rPr>
              <a:t>02</a:t>
            </a:r>
          </a:p>
        </p:txBody>
      </p:sp>
      <p:sp>
        <p:nvSpPr>
          <p:cNvPr id="9" name="TextBox 8"/>
          <p:cNvSpPr txBox="1"/>
          <p:nvPr/>
        </p:nvSpPr>
        <p:spPr>
          <a:xfrm>
            <a:off x="3310128" y="1609344"/>
            <a:ext cx="2212848" cy="228600"/>
          </a:xfrm>
          <a:prstGeom prst="rect">
            <a:avLst/>
          </a:prstGeom>
          <a:noFill/>
        </p:spPr>
        <p:txBody>
          <a:bodyPr wrap="square" lIns="0" tIns="0" rIns="0" bIns="0" anchor="t">
            <a:spAutoFit/>
          </a:bodyPr>
          <a:lstStyle/>
          <a:p>
            <a:pPr algn="l">
              <a:lnSpc>
                <a:spcPct val="100000"/>
              </a:lnSpc>
            </a:pPr>
            <a:r>
              <a:rPr sz="1000" b="1" i="0">
                <a:solidFill>
                  <a:srgbClr val="183E43"/>
                </a:solidFill>
                <a:latin typeface="Arial"/>
              </a:rPr>
              <a:t>MAKE SENSE</a:t>
            </a:r>
          </a:p>
        </p:txBody>
      </p:sp>
      <p:sp>
        <p:nvSpPr>
          <p:cNvPr id="10" name="TextBox 9"/>
          <p:cNvSpPr txBox="1"/>
          <p:nvPr/>
        </p:nvSpPr>
        <p:spPr>
          <a:xfrm>
            <a:off x="3310128" y="1965960"/>
            <a:ext cx="2240280" cy="713232"/>
          </a:xfrm>
          <a:prstGeom prst="rect">
            <a:avLst/>
          </a:prstGeom>
          <a:noFill/>
        </p:spPr>
        <p:txBody>
          <a:bodyPr wrap="square" lIns="0" tIns="0" rIns="0" bIns="0" anchor="t">
            <a:spAutoFit/>
          </a:bodyPr>
          <a:lstStyle/>
          <a:p>
            <a:pPr algn="l">
              <a:lnSpc>
                <a:spcPct val="100000"/>
              </a:lnSpc>
            </a:pPr>
            <a:r>
              <a:rPr sz="2000" b="1" i="0">
                <a:solidFill>
                  <a:srgbClr val="222A2C"/>
                </a:solidFill>
                <a:latin typeface="Arial"/>
              </a:rPr>
              <a:t>Critical thinking</a:t>
            </a:r>
          </a:p>
        </p:txBody>
      </p:sp>
      <p:sp>
        <p:nvSpPr>
          <p:cNvPr id="11" name="Rectangle 10"/>
          <p:cNvSpPr/>
          <p:nvPr/>
        </p:nvSpPr>
        <p:spPr>
          <a:xfrm>
            <a:off x="5852160" y="1170432"/>
            <a:ext cx="10972" cy="1682496"/>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6071616" y="1188720"/>
            <a:ext cx="502920" cy="320040"/>
          </a:xfrm>
          <a:prstGeom prst="rect">
            <a:avLst/>
          </a:prstGeom>
          <a:noFill/>
        </p:spPr>
        <p:txBody>
          <a:bodyPr wrap="square" lIns="0" tIns="0" rIns="0" bIns="0" anchor="t">
            <a:spAutoFit/>
          </a:bodyPr>
          <a:lstStyle/>
          <a:p>
            <a:pPr algn="l">
              <a:lnSpc>
                <a:spcPct val="100000"/>
              </a:lnSpc>
            </a:pPr>
            <a:r>
              <a:rPr sz="2000" b="1" i="0">
                <a:solidFill>
                  <a:srgbClr val="E31B2D"/>
                </a:solidFill>
                <a:latin typeface="Arial"/>
              </a:rPr>
              <a:t>03</a:t>
            </a:r>
          </a:p>
        </p:txBody>
      </p:sp>
      <p:sp>
        <p:nvSpPr>
          <p:cNvPr id="13" name="TextBox 12"/>
          <p:cNvSpPr txBox="1"/>
          <p:nvPr/>
        </p:nvSpPr>
        <p:spPr>
          <a:xfrm>
            <a:off x="6071616" y="1609344"/>
            <a:ext cx="2212848" cy="228600"/>
          </a:xfrm>
          <a:prstGeom prst="rect">
            <a:avLst/>
          </a:prstGeom>
          <a:noFill/>
        </p:spPr>
        <p:txBody>
          <a:bodyPr wrap="square" lIns="0" tIns="0" rIns="0" bIns="0" anchor="t">
            <a:spAutoFit/>
          </a:bodyPr>
          <a:lstStyle/>
          <a:p>
            <a:pPr algn="l">
              <a:lnSpc>
                <a:spcPct val="100000"/>
              </a:lnSpc>
            </a:pPr>
            <a:r>
              <a:rPr sz="1000" b="1" i="0">
                <a:solidFill>
                  <a:srgbClr val="183E43"/>
                </a:solidFill>
                <a:latin typeface="Arial"/>
              </a:rPr>
              <a:t>ACT COHERENTLY</a:t>
            </a:r>
          </a:p>
        </p:txBody>
      </p:sp>
      <p:sp>
        <p:nvSpPr>
          <p:cNvPr id="14" name="TextBox 13"/>
          <p:cNvSpPr txBox="1"/>
          <p:nvPr/>
        </p:nvSpPr>
        <p:spPr>
          <a:xfrm>
            <a:off x="6071616" y="1965960"/>
            <a:ext cx="2240280" cy="713232"/>
          </a:xfrm>
          <a:prstGeom prst="rect">
            <a:avLst/>
          </a:prstGeom>
          <a:noFill/>
        </p:spPr>
        <p:txBody>
          <a:bodyPr wrap="square" lIns="0" tIns="0" rIns="0" bIns="0" anchor="t">
            <a:spAutoFit/>
          </a:bodyPr>
          <a:lstStyle/>
          <a:p>
            <a:pPr algn="l">
              <a:lnSpc>
                <a:spcPct val="100000"/>
              </a:lnSpc>
            </a:pPr>
            <a:r>
              <a:rPr sz="2000" b="1" i="0" dirty="0">
                <a:solidFill>
                  <a:srgbClr val="222A2C"/>
                </a:solidFill>
                <a:latin typeface="Arial"/>
              </a:rPr>
              <a:t>Implementation science</a:t>
            </a:r>
          </a:p>
        </p:txBody>
      </p:sp>
      <p:sp>
        <p:nvSpPr>
          <p:cNvPr id="15" name="Rectangle 14"/>
          <p:cNvSpPr/>
          <p:nvPr/>
        </p:nvSpPr>
        <p:spPr>
          <a:xfrm>
            <a:off x="530352" y="3154680"/>
            <a:ext cx="8083296" cy="27432"/>
          </a:xfrm>
          <a:prstGeom prst="rect">
            <a:avLst/>
          </a:prstGeom>
          <a:solidFill>
            <a:srgbClr val="183E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566928" y="3401568"/>
            <a:ext cx="1051560" cy="201168"/>
          </a:xfrm>
          <a:prstGeom prst="rect">
            <a:avLst/>
          </a:prstGeom>
          <a:noFill/>
        </p:spPr>
        <p:txBody>
          <a:bodyPr wrap="square" lIns="0" tIns="0" rIns="0" bIns="0" anchor="t">
            <a:spAutoFit/>
          </a:bodyPr>
          <a:lstStyle/>
          <a:p>
            <a:pPr algn="l">
              <a:lnSpc>
                <a:spcPct val="100000"/>
              </a:lnSpc>
            </a:pPr>
            <a:r>
              <a:rPr sz="1000" b="1" i="0">
                <a:solidFill>
                  <a:srgbClr val="E31B2D"/>
                </a:solidFill>
                <a:latin typeface="Arial"/>
              </a:rPr>
              <a:t>OUTCOME</a:t>
            </a:r>
          </a:p>
        </p:txBody>
      </p:sp>
      <p:sp>
        <p:nvSpPr>
          <p:cNvPr id="17" name="TextBox 16"/>
          <p:cNvSpPr txBox="1"/>
          <p:nvPr/>
        </p:nvSpPr>
        <p:spPr>
          <a:xfrm>
            <a:off x="1645920" y="3319272"/>
            <a:ext cx="6903720" cy="658368"/>
          </a:xfrm>
          <a:prstGeom prst="rect">
            <a:avLst/>
          </a:prstGeom>
          <a:noFill/>
        </p:spPr>
        <p:txBody>
          <a:bodyPr wrap="square" lIns="0" tIns="0" rIns="0" bIns="0" anchor="t">
            <a:spAutoFit/>
          </a:bodyPr>
          <a:lstStyle/>
          <a:p>
            <a:pPr algn="l">
              <a:lnSpc>
                <a:spcPct val="100000"/>
              </a:lnSpc>
            </a:pPr>
            <a:r>
              <a:rPr sz="1600" b="0" i="0">
                <a:solidFill>
                  <a:srgbClr val="222A2C"/>
                </a:solidFill>
                <a:latin typeface="Arial"/>
              </a:rPr>
              <a:t>Leadership teams can make decisions and provide clear information, support and containment to the school community.</a:t>
            </a:r>
          </a:p>
        </p:txBody>
      </p:sp>
      <p:sp>
        <p:nvSpPr>
          <p:cNvPr id="18" name="TextBox 17"/>
          <p:cNvSpPr txBox="1"/>
          <p:nvPr/>
        </p:nvSpPr>
        <p:spPr>
          <a:xfrm>
            <a:off x="566928" y="4224528"/>
            <a:ext cx="7955279" cy="320040"/>
          </a:xfrm>
          <a:prstGeom prst="rect">
            <a:avLst/>
          </a:prstGeom>
          <a:noFill/>
        </p:spPr>
        <p:txBody>
          <a:bodyPr wrap="square" lIns="0" tIns="0" rIns="0" bIns="0" anchor="t">
            <a:spAutoFit/>
          </a:bodyPr>
          <a:lstStyle/>
          <a:p>
            <a:pPr algn="l">
              <a:lnSpc>
                <a:spcPct val="100000"/>
              </a:lnSpc>
            </a:pPr>
            <a:r>
              <a:rPr sz="1300" b="1" i="0">
                <a:solidFill>
                  <a:srgbClr val="183E43"/>
                </a:solidFill>
                <a:latin typeface="Arial"/>
              </a:rPr>
              <a:t>Aim: facilitate a return to normality while assessing the need for further referral.</a:t>
            </a:r>
          </a:p>
        </p:txBody>
      </p:sp>
      <p:sp>
        <p:nvSpPr>
          <p:cNvPr id="19" name="Rectangle 18"/>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05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9CBA6-EEC0-ED51-56E1-FCC998FB542D}"/>
              </a:ext>
            </a:extLst>
          </p:cNvPr>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a:solidFill>
                  <a:srgbClr val="183E43"/>
                </a:solidFill>
                <a:latin typeface="Arial"/>
              </a:rPr>
              <a:t>Four myths that can weaken an early response</a:t>
            </a:r>
            <a:endParaRPr lang="en-GB">
              <a:latin typeface="Arial"/>
              <a:ea typeface="Arial"/>
              <a:cs typeface="Arial"/>
            </a:endParaRPr>
          </a:p>
        </p:txBody>
      </p:sp>
      <p:sp>
        <p:nvSpPr>
          <p:cNvPr id="3" name="Rectangle 2"/>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Replace certainty and urgency with factual communication, familiar support and graduated care</a:t>
            </a:r>
          </a:p>
        </p:txBody>
      </p:sp>
      <p:sp>
        <p:nvSpPr>
          <p:cNvPr id="5" name="TextBox 4"/>
          <p:cNvSpPr txBox="1"/>
          <p:nvPr/>
        </p:nvSpPr>
        <p:spPr>
          <a:xfrm>
            <a:off x="530352" y="1124712"/>
            <a:ext cx="960120" cy="201168"/>
          </a:xfrm>
          <a:prstGeom prst="rect">
            <a:avLst/>
          </a:prstGeom>
          <a:noFill/>
        </p:spPr>
        <p:txBody>
          <a:bodyPr wrap="square" lIns="0" tIns="0" rIns="0" bIns="0" anchor="t">
            <a:spAutoFit/>
          </a:bodyPr>
          <a:lstStyle/>
          <a:p>
            <a:pPr algn="l">
              <a:lnSpc>
                <a:spcPct val="100000"/>
              </a:lnSpc>
            </a:pPr>
            <a:r>
              <a:rPr sz="950" b="1" i="0">
                <a:solidFill>
                  <a:srgbClr val="E31B2D"/>
                </a:solidFill>
                <a:latin typeface="Arial"/>
              </a:rPr>
              <a:t>MYTH 01</a:t>
            </a:r>
          </a:p>
        </p:txBody>
      </p:sp>
      <p:sp>
        <p:nvSpPr>
          <p:cNvPr id="6" name="TextBox 5"/>
          <p:cNvSpPr txBox="1"/>
          <p:nvPr/>
        </p:nvSpPr>
        <p:spPr>
          <a:xfrm>
            <a:off x="530352" y="1399032"/>
            <a:ext cx="3657600" cy="585216"/>
          </a:xfrm>
          <a:prstGeom prst="rect">
            <a:avLst/>
          </a:prstGeom>
          <a:noFill/>
        </p:spPr>
        <p:txBody>
          <a:bodyPr wrap="square" lIns="0" tIns="0" rIns="0" bIns="0" anchor="t">
            <a:spAutoFit/>
          </a:bodyPr>
          <a:lstStyle/>
          <a:p>
            <a:pPr algn="l">
              <a:lnSpc>
                <a:spcPct val="100000"/>
              </a:lnSpc>
            </a:pPr>
            <a:r>
              <a:rPr sz="1350" b="1" i="1">
                <a:solidFill>
                  <a:srgbClr val="183E43"/>
                </a:solidFill>
                <a:latin typeface="Arial"/>
              </a:rPr>
              <a:t>“We should protect children from difficult and upsetting information.”</a:t>
            </a:r>
          </a:p>
        </p:txBody>
      </p:sp>
      <p:sp>
        <p:nvSpPr>
          <p:cNvPr id="7" name="TextBox 6"/>
          <p:cNvSpPr txBox="1"/>
          <p:nvPr/>
        </p:nvSpPr>
        <p:spPr>
          <a:xfrm>
            <a:off x="530352" y="2057400"/>
            <a:ext cx="3657600" cy="603504"/>
          </a:xfrm>
          <a:prstGeom prst="rect">
            <a:avLst/>
          </a:prstGeom>
          <a:noFill/>
        </p:spPr>
        <p:txBody>
          <a:bodyPr wrap="square" lIns="0" tIns="0" rIns="0" bIns="0" anchor="t">
            <a:spAutoFit/>
          </a:bodyPr>
          <a:lstStyle/>
          <a:p>
            <a:pPr algn="l">
              <a:lnSpc>
                <a:spcPct val="93000"/>
              </a:lnSpc>
            </a:pPr>
            <a:r>
              <a:rPr sz="1030" b="0" i="0">
                <a:solidFill>
                  <a:srgbClr val="222A2C"/>
                </a:solidFill>
                <a:latin typeface="Arial"/>
              </a:rPr>
              <a:t>Give simple, factual information. Be honest about what is known and unknown; silence and speculation can be more damaging.</a:t>
            </a:r>
          </a:p>
        </p:txBody>
      </p:sp>
      <p:sp>
        <p:nvSpPr>
          <p:cNvPr id="8" name="TextBox 7"/>
          <p:cNvSpPr txBox="1"/>
          <p:nvPr/>
        </p:nvSpPr>
        <p:spPr>
          <a:xfrm>
            <a:off x="4718304" y="1124712"/>
            <a:ext cx="960120" cy="201168"/>
          </a:xfrm>
          <a:prstGeom prst="rect">
            <a:avLst/>
          </a:prstGeom>
          <a:noFill/>
        </p:spPr>
        <p:txBody>
          <a:bodyPr wrap="square" lIns="0" tIns="0" rIns="0" bIns="0" anchor="t">
            <a:spAutoFit/>
          </a:bodyPr>
          <a:lstStyle/>
          <a:p>
            <a:pPr algn="l">
              <a:lnSpc>
                <a:spcPct val="100000"/>
              </a:lnSpc>
            </a:pPr>
            <a:r>
              <a:rPr sz="950" b="1" i="0">
                <a:solidFill>
                  <a:srgbClr val="E31B2D"/>
                </a:solidFill>
                <a:latin typeface="Arial"/>
              </a:rPr>
              <a:t>MYTH 02</a:t>
            </a:r>
          </a:p>
        </p:txBody>
      </p:sp>
      <p:sp>
        <p:nvSpPr>
          <p:cNvPr id="9" name="TextBox 8"/>
          <p:cNvSpPr txBox="1"/>
          <p:nvPr/>
        </p:nvSpPr>
        <p:spPr>
          <a:xfrm>
            <a:off x="4718304" y="1399032"/>
            <a:ext cx="3657600" cy="585216"/>
          </a:xfrm>
          <a:prstGeom prst="rect">
            <a:avLst/>
          </a:prstGeom>
          <a:noFill/>
        </p:spPr>
        <p:txBody>
          <a:bodyPr wrap="square" lIns="0" tIns="0" rIns="0" bIns="0" anchor="t">
            <a:spAutoFit/>
          </a:bodyPr>
          <a:lstStyle/>
          <a:p>
            <a:pPr algn="l">
              <a:lnSpc>
                <a:spcPct val="100000"/>
              </a:lnSpc>
            </a:pPr>
            <a:r>
              <a:rPr sz="1350" b="1" i="1">
                <a:solidFill>
                  <a:srgbClr val="183E43"/>
                </a:solidFill>
                <a:latin typeface="Arial"/>
              </a:rPr>
              <a:t>“The sooner we provide specialist counselling, the quicker everyone will recover.”</a:t>
            </a:r>
          </a:p>
        </p:txBody>
      </p:sp>
      <p:sp>
        <p:nvSpPr>
          <p:cNvPr id="10" name="TextBox 9"/>
          <p:cNvSpPr txBox="1"/>
          <p:nvPr/>
        </p:nvSpPr>
        <p:spPr>
          <a:xfrm>
            <a:off x="4718304" y="2057400"/>
            <a:ext cx="3657600" cy="603504"/>
          </a:xfrm>
          <a:prstGeom prst="rect">
            <a:avLst/>
          </a:prstGeom>
          <a:noFill/>
        </p:spPr>
        <p:txBody>
          <a:bodyPr wrap="square" lIns="0" tIns="0" rIns="0" bIns="0" anchor="t">
            <a:spAutoFit/>
          </a:bodyPr>
          <a:lstStyle/>
          <a:p>
            <a:pPr algn="l">
              <a:lnSpc>
                <a:spcPct val="93000"/>
              </a:lnSpc>
            </a:pPr>
            <a:r>
              <a:rPr sz="1030" b="0" i="0">
                <a:solidFill>
                  <a:srgbClr val="222A2C"/>
                </a:solidFill>
                <a:latin typeface="Arial"/>
              </a:rPr>
              <a:t>Use a graduated response. Normal reactions need community, space and routine; some people will need added support over time.</a:t>
            </a:r>
          </a:p>
        </p:txBody>
      </p:sp>
      <p:sp>
        <p:nvSpPr>
          <p:cNvPr id="11" name="TextBox 10"/>
          <p:cNvSpPr txBox="1"/>
          <p:nvPr/>
        </p:nvSpPr>
        <p:spPr>
          <a:xfrm>
            <a:off x="530352" y="2944368"/>
            <a:ext cx="960120" cy="201168"/>
          </a:xfrm>
          <a:prstGeom prst="rect">
            <a:avLst/>
          </a:prstGeom>
          <a:noFill/>
        </p:spPr>
        <p:txBody>
          <a:bodyPr wrap="square" lIns="0" tIns="0" rIns="0" bIns="0" anchor="t">
            <a:spAutoFit/>
          </a:bodyPr>
          <a:lstStyle/>
          <a:p>
            <a:pPr algn="l">
              <a:lnSpc>
                <a:spcPct val="100000"/>
              </a:lnSpc>
            </a:pPr>
            <a:r>
              <a:rPr sz="950" b="1" i="0">
                <a:solidFill>
                  <a:srgbClr val="E31B2D"/>
                </a:solidFill>
                <a:latin typeface="Arial"/>
              </a:rPr>
              <a:t>MYTH 03</a:t>
            </a:r>
          </a:p>
        </p:txBody>
      </p:sp>
      <p:sp>
        <p:nvSpPr>
          <p:cNvPr id="12" name="TextBox 11"/>
          <p:cNvSpPr txBox="1"/>
          <p:nvPr/>
        </p:nvSpPr>
        <p:spPr>
          <a:xfrm>
            <a:off x="530352" y="3218688"/>
            <a:ext cx="3657600" cy="585216"/>
          </a:xfrm>
          <a:prstGeom prst="rect">
            <a:avLst/>
          </a:prstGeom>
          <a:noFill/>
        </p:spPr>
        <p:txBody>
          <a:bodyPr wrap="square" lIns="0" tIns="0" rIns="0" bIns="0" anchor="t">
            <a:spAutoFit/>
          </a:bodyPr>
          <a:lstStyle/>
          <a:p>
            <a:pPr algn="l">
              <a:lnSpc>
                <a:spcPct val="100000"/>
              </a:lnSpc>
            </a:pPr>
            <a:r>
              <a:rPr sz="1350" b="1" i="1">
                <a:solidFill>
                  <a:srgbClr val="183E43"/>
                </a:solidFill>
                <a:latin typeface="Arial"/>
              </a:rPr>
              <a:t>“Critical incidents should be dealt with by specialist mental health professionals.”</a:t>
            </a:r>
          </a:p>
        </p:txBody>
      </p:sp>
      <p:sp>
        <p:nvSpPr>
          <p:cNvPr id="13" name="TextBox 12"/>
          <p:cNvSpPr txBox="1"/>
          <p:nvPr/>
        </p:nvSpPr>
        <p:spPr>
          <a:xfrm>
            <a:off x="530352" y="3877056"/>
            <a:ext cx="3657600" cy="603504"/>
          </a:xfrm>
          <a:prstGeom prst="rect">
            <a:avLst/>
          </a:prstGeom>
          <a:noFill/>
        </p:spPr>
        <p:txBody>
          <a:bodyPr wrap="square" lIns="0" tIns="0" rIns="0" bIns="0" anchor="t">
            <a:spAutoFit/>
          </a:bodyPr>
          <a:lstStyle/>
          <a:p>
            <a:pPr algn="l">
              <a:lnSpc>
                <a:spcPct val="93000"/>
              </a:lnSpc>
            </a:pPr>
            <a:r>
              <a:rPr sz="1030" b="0" i="0">
                <a:solidFill>
                  <a:srgbClr val="222A2C"/>
                </a:solidFill>
                <a:latin typeface="Arial"/>
              </a:rPr>
              <a:t>Trusted school staff are often best placed to communicate and support. EPS and partners can prepare and contain staff.</a:t>
            </a:r>
          </a:p>
        </p:txBody>
      </p:sp>
      <p:sp>
        <p:nvSpPr>
          <p:cNvPr id="14" name="TextBox 13"/>
          <p:cNvSpPr txBox="1"/>
          <p:nvPr/>
        </p:nvSpPr>
        <p:spPr>
          <a:xfrm>
            <a:off x="4718304" y="2944368"/>
            <a:ext cx="960120" cy="201168"/>
          </a:xfrm>
          <a:prstGeom prst="rect">
            <a:avLst/>
          </a:prstGeom>
          <a:noFill/>
        </p:spPr>
        <p:txBody>
          <a:bodyPr wrap="square" lIns="0" tIns="0" rIns="0" bIns="0" anchor="t">
            <a:spAutoFit/>
          </a:bodyPr>
          <a:lstStyle/>
          <a:p>
            <a:pPr algn="l">
              <a:lnSpc>
                <a:spcPct val="100000"/>
              </a:lnSpc>
            </a:pPr>
            <a:r>
              <a:rPr sz="950" b="1" i="0">
                <a:solidFill>
                  <a:srgbClr val="E31B2D"/>
                </a:solidFill>
                <a:latin typeface="Arial"/>
              </a:rPr>
              <a:t>MYTH 04</a:t>
            </a:r>
          </a:p>
        </p:txBody>
      </p:sp>
      <p:sp>
        <p:nvSpPr>
          <p:cNvPr id="15" name="TextBox 14"/>
          <p:cNvSpPr txBox="1"/>
          <p:nvPr/>
        </p:nvSpPr>
        <p:spPr>
          <a:xfrm>
            <a:off x="4718304" y="3218688"/>
            <a:ext cx="3657600" cy="585216"/>
          </a:xfrm>
          <a:prstGeom prst="rect">
            <a:avLst/>
          </a:prstGeom>
          <a:noFill/>
        </p:spPr>
        <p:txBody>
          <a:bodyPr wrap="square" lIns="0" tIns="0" rIns="0" bIns="0" anchor="t">
            <a:spAutoFit/>
          </a:bodyPr>
          <a:lstStyle/>
          <a:p>
            <a:pPr algn="l">
              <a:lnSpc>
                <a:spcPct val="100000"/>
              </a:lnSpc>
            </a:pPr>
            <a:r>
              <a:rPr sz="1350" b="1" i="1">
                <a:solidFill>
                  <a:srgbClr val="183E43"/>
                </a:solidFill>
                <a:latin typeface="Arial"/>
              </a:rPr>
              <a:t>“Young people who talk about wanting to end their lives don’t kill themselves.”</a:t>
            </a:r>
          </a:p>
        </p:txBody>
      </p:sp>
      <p:sp>
        <p:nvSpPr>
          <p:cNvPr id="16" name="TextBox 15"/>
          <p:cNvSpPr txBox="1"/>
          <p:nvPr/>
        </p:nvSpPr>
        <p:spPr>
          <a:xfrm>
            <a:off x="4718304" y="3877056"/>
            <a:ext cx="3657600" cy="603504"/>
          </a:xfrm>
          <a:prstGeom prst="rect">
            <a:avLst/>
          </a:prstGeom>
          <a:noFill/>
        </p:spPr>
        <p:txBody>
          <a:bodyPr wrap="square" lIns="0" tIns="0" rIns="0" bIns="0" anchor="t">
            <a:spAutoFit/>
          </a:bodyPr>
          <a:lstStyle/>
          <a:p>
            <a:pPr algn="l">
              <a:lnSpc>
                <a:spcPct val="93000"/>
              </a:lnSpc>
            </a:pPr>
            <a:r>
              <a:rPr sz="1030" b="0" i="0">
                <a:solidFill>
                  <a:srgbClr val="222A2C"/>
                </a:solidFill>
                <a:latin typeface="Arial"/>
              </a:rPr>
              <a:t>Take every mention seriously and follow safeguarding and suicide-prevention pathways.</a:t>
            </a:r>
          </a:p>
        </p:txBody>
      </p:sp>
      <p:sp>
        <p:nvSpPr>
          <p:cNvPr id="17" name="Rectangle 16"/>
          <p:cNvSpPr/>
          <p:nvPr/>
        </p:nvSpPr>
        <p:spPr>
          <a:xfrm>
            <a:off x="4443984" y="1060704"/>
            <a:ext cx="10972" cy="334670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Rectangle 17"/>
          <p:cNvSpPr/>
          <p:nvPr/>
        </p:nvSpPr>
        <p:spPr>
          <a:xfrm>
            <a:off x="530352" y="2761488"/>
            <a:ext cx="8083296" cy="10972"/>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4718304" y="4407408"/>
            <a:ext cx="3657600" cy="146304"/>
          </a:xfrm>
          <a:prstGeom prst="rect">
            <a:avLst/>
          </a:prstGeom>
          <a:noFill/>
        </p:spPr>
        <p:txBody>
          <a:bodyPr wrap="square" lIns="0" tIns="0" rIns="0" bIns="0" anchor="t">
            <a:spAutoFit/>
          </a:bodyPr>
          <a:lstStyle/>
          <a:p>
            <a:pPr algn="l">
              <a:lnSpc>
                <a:spcPct val="100000"/>
              </a:lnSpc>
            </a:pPr>
            <a:r>
              <a:rPr sz="780" b="0" i="0">
                <a:solidFill>
                  <a:srgbClr val="5B686B"/>
                </a:solidFill>
                <a:latin typeface="Arial"/>
              </a:rPr>
              <a:t>Source pathway: Suicide Prevention Strategy / Board / Papyrus</a:t>
            </a:r>
          </a:p>
        </p:txBody>
      </p:sp>
      <p:sp>
        <p:nvSpPr>
          <p:cNvPr id="20" name="Rectangle 19"/>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502920" y="4937760"/>
            <a:ext cx="4389120" cy="109728"/>
          </a:xfrm>
          <a:prstGeom prst="rect">
            <a:avLst/>
          </a:prstGeom>
          <a:noFill/>
        </p:spPr>
        <p:txBody>
          <a:bodyPr wrap="square" lIns="0" tIns="0" rIns="0" bIns="0" anchor="t">
            <a:spAutoFit/>
          </a:bodyPr>
          <a:lstStyle/>
          <a:p>
            <a:pPr algn="l">
              <a:lnSpc>
                <a:spcPct val="100000"/>
              </a:lnSpc>
            </a:pPr>
            <a:r>
              <a:rPr sz="720" b="1" i="0">
                <a:solidFill>
                  <a:srgbClr val="5B686B"/>
                </a:solidFill>
                <a:latin typeface="Arial"/>
              </a:rPr>
              <a:t>RESPONDING WELL</a:t>
            </a:r>
          </a:p>
        </p:txBody>
      </p:sp>
      <p:sp>
        <p:nvSpPr>
          <p:cNvPr id="22" name="TextBox 21"/>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06</a:t>
            </a:r>
          </a:p>
        </p:txBody>
      </p:sp>
    </p:spTree>
    <p:extLst>
      <p:ext uri="{BB962C8B-B14F-4D97-AF65-F5344CB8AC3E}">
        <p14:creationId xmlns:p14="http://schemas.microsoft.com/office/powerpoint/2010/main" val="1989182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a:solidFill>
                  <a:srgbClr val="183E43"/>
                </a:solidFill>
                <a:latin typeface="Arial"/>
              </a:rPr>
              <a:t>Three frameworks shape a coherent EPS response</a:t>
            </a:r>
          </a:p>
        </p:txBody>
      </p:sp>
      <p:sp>
        <p:nvSpPr>
          <p:cNvPr id="3" name="Rectangle 2"/>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Each contributes a distinct lens for immediate support, relational recovery and system change</a:t>
            </a:r>
          </a:p>
        </p:txBody>
      </p:sp>
      <p:sp>
        <p:nvSpPr>
          <p:cNvPr id="5" name="TextBox 4"/>
          <p:cNvSpPr txBox="1"/>
          <p:nvPr/>
        </p:nvSpPr>
        <p:spPr>
          <a:xfrm>
            <a:off x="566928" y="1143000"/>
            <a:ext cx="566928" cy="384048"/>
          </a:xfrm>
          <a:prstGeom prst="rect">
            <a:avLst/>
          </a:prstGeom>
          <a:noFill/>
        </p:spPr>
        <p:txBody>
          <a:bodyPr wrap="square" lIns="0" tIns="0" rIns="0" bIns="0" anchor="t">
            <a:spAutoFit/>
          </a:bodyPr>
          <a:lstStyle/>
          <a:p>
            <a:pPr algn="l">
              <a:lnSpc>
                <a:spcPct val="100000"/>
              </a:lnSpc>
            </a:pPr>
            <a:r>
              <a:rPr sz="2200" b="1" i="0">
                <a:solidFill>
                  <a:srgbClr val="E31B2D"/>
                </a:solidFill>
                <a:latin typeface="Arial"/>
              </a:rPr>
              <a:t>01</a:t>
            </a:r>
          </a:p>
        </p:txBody>
      </p:sp>
      <p:sp>
        <p:nvSpPr>
          <p:cNvPr id="6" name="TextBox 5"/>
          <p:cNvSpPr txBox="1"/>
          <p:nvPr/>
        </p:nvSpPr>
        <p:spPr>
          <a:xfrm>
            <a:off x="1371600" y="1124712"/>
            <a:ext cx="3520440" cy="310896"/>
          </a:xfrm>
          <a:prstGeom prst="rect">
            <a:avLst/>
          </a:prstGeom>
          <a:noFill/>
        </p:spPr>
        <p:txBody>
          <a:bodyPr wrap="square" lIns="0" tIns="0" rIns="0" bIns="0" anchor="t">
            <a:spAutoFit/>
          </a:bodyPr>
          <a:lstStyle/>
          <a:p>
            <a:pPr algn="l">
              <a:lnSpc>
                <a:spcPct val="100000"/>
              </a:lnSpc>
            </a:pPr>
            <a:r>
              <a:rPr sz="1650" b="1" i="0">
                <a:solidFill>
                  <a:srgbClr val="183E43"/>
                </a:solidFill>
                <a:latin typeface="Arial"/>
              </a:rPr>
              <a:t>Hobfoll’s Five Essential Elements</a:t>
            </a:r>
          </a:p>
        </p:txBody>
      </p:sp>
      <p:sp>
        <p:nvSpPr>
          <p:cNvPr id="7" name="TextBox 6"/>
          <p:cNvSpPr txBox="1"/>
          <p:nvPr/>
        </p:nvSpPr>
        <p:spPr>
          <a:xfrm>
            <a:off x="4983480" y="1133856"/>
            <a:ext cx="3566160" cy="310896"/>
          </a:xfrm>
          <a:prstGeom prst="rect">
            <a:avLst/>
          </a:prstGeom>
          <a:noFill/>
        </p:spPr>
        <p:txBody>
          <a:bodyPr wrap="square" lIns="0" tIns="0" rIns="0" bIns="0" anchor="t">
            <a:spAutoFit/>
          </a:bodyPr>
          <a:lstStyle/>
          <a:p>
            <a:pPr algn="l">
              <a:lnSpc>
                <a:spcPct val="100000"/>
              </a:lnSpc>
            </a:pPr>
            <a:r>
              <a:rPr sz="1250" b="0" i="0">
                <a:solidFill>
                  <a:srgbClr val="222A2C"/>
                </a:solidFill>
                <a:latin typeface="Arial"/>
              </a:rPr>
              <a:t>Immediate and mid-term mass trauma intervention</a:t>
            </a:r>
          </a:p>
        </p:txBody>
      </p:sp>
      <p:sp>
        <p:nvSpPr>
          <p:cNvPr id="8" name="TextBox 7"/>
          <p:cNvSpPr txBox="1"/>
          <p:nvPr/>
        </p:nvSpPr>
        <p:spPr>
          <a:xfrm>
            <a:off x="1371600" y="1591056"/>
            <a:ext cx="7178040" cy="201168"/>
          </a:xfrm>
          <a:prstGeom prst="rect">
            <a:avLst/>
          </a:prstGeom>
          <a:noFill/>
        </p:spPr>
        <p:txBody>
          <a:bodyPr wrap="square" lIns="0" tIns="0" rIns="0" bIns="0" anchor="t">
            <a:spAutoFit/>
          </a:bodyPr>
          <a:lstStyle/>
          <a:p>
            <a:pPr algn="l">
              <a:lnSpc>
                <a:spcPct val="100000"/>
              </a:lnSpc>
            </a:pPr>
            <a:r>
              <a:rPr sz="880" b="0" i="1">
                <a:solidFill>
                  <a:srgbClr val="5B686B"/>
                </a:solidFill>
                <a:latin typeface="Arial"/>
              </a:rPr>
              <a:t>Hobfoll et al. (2007), Psychiatry, 70(4), 283–369</a:t>
            </a:r>
          </a:p>
        </p:txBody>
      </p:sp>
      <p:sp>
        <p:nvSpPr>
          <p:cNvPr id="9" name="Rectangle 8"/>
          <p:cNvSpPr/>
          <p:nvPr/>
        </p:nvSpPr>
        <p:spPr>
          <a:xfrm>
            <a:off x="1371600" y="1975104"/>
            <a:ext cx="7178040" cy="10972"/>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566928" y="2258568"/>
            <a:ext cx="566928" cy="384048"/>
          </a:xfrm>
          <a:prstGeom prst="rect">
            <a:avLst/>
          </a:prstGeom>
          <a:noFill/>
        </p:spPr>
        <p:txBody>
          <a:bodyPr wrap="square" lIns="0" tIns="0" rIns="0" bIns="0" anchor="t">
            <a:spAutoFit/>
          </a:bodyPr>
          <a:lstStyle/>
          <a:p>
            <a:pPr algn="l">
              <a:lnSpc>
                <a:spcPct val="100000"/>
              </a:lnSpc>
            </a:pPr>
            <a:r>
              <a:rPr sz="2200" b="1" i="0">
                <a:solidFill>
                  <a:srgbClr val="E31B2D"/>
                </a:solidFill>
                <a:latin typeface="Arial"/>
              </a:rPr>
              <a:t>02</a:t>
            </a:r>
          </a:p>
        </p:txBody>
      </p:sp>
      <p:sp>
        <p:nvSpPr>
          <p:cNvPr id="11" name="TextBox 10"/>
          <p:cNvSpPr txBox="1"/>
          <p:nvPr/>
        </p:nvSpPr>
        <p:spPr>
          <a:xfrm>
            <a:off x="1371600" y="2240279"/>
            <a:ext cx="3520440" cy="310896"/>
          </a:xfrm>
          <a:prstGeom prst="rect">
            <a:avLst/>
          </a:prstGeom>
          <a:noFill/>
        </p:spPr>
        <p:txBody>
          <a:bodyPr wrap="square" lIns="0" tIns="0" rIns="0" bIns="0" anchor="t">
            <a:spAutoFit/>
          </a:bodyPr>
          <a:lstStyle/>
          <a:p>
            <a:pPr algn="l">
              <a:lnSpc>
                <a:spcPct val="100000"/>
              </a:lnSpc>
            </a:pPr>
            <a:r>
              <a:rPr sz="1650" b="1" i="0">
                <a:solidFill>
                  <a:srgbClr val="183E43"/>
                </a:solidFill>
                <a:latin typeface="Arial"/>
              </a:rPr>
              <a:t>ARC: Attachment, Regulation, Competency</a:t>
            </a:r>
          </a:p>
        </p:txBody>
      </p:sp>
      <p:sp>
        <p:nvSpPr>
          <p:cNvPr id="12" name="TextBox 11"/>
          <p:cNvSpPr txBox="1"/>
          <p:nvPr/>
        </p:nvSpPr>
        <p:spPr>
          <a:xfrm>
            <a:off x="4983480" y="2249424"/>
            <a:ext cx="3566160" cy="310896"/>
          </a:xfrm>
          <a:prstGeom prst="rect">
            <a:avLst/>
          </a:prstGeom>
          <a:noFill/>
        </p:spPr>
        <p:txBody>
          <a:bodyPr wrap="square" lIns="0" tIns="0" rIns="0" bIns="0" anchor="t">
            <a:spAutoFit/>
          </a:bodyPr>
          <a:lstStyle/>
          <a:p>
            <a:pPr algn="l">
              <a:lnSpc>
                <a:spcPct val="100000"/>
              </a:lnSpc>
            </a:pPr>
            <a:r>
              <a:rPr sz="1250" b="0" i="0">
                <a:solidFill>
                  <a:srgbClr val="222A2C"/>
                </a:solidFill>
                <a:latin typeface="Arial"/>
              </a:rPr>
              <a:t>Resilience through attachment, self-regulation and competency</a:t>
            </a:r>
          </a:p>
        </p:txBody>
      </p:sp>
      <p:sp>
        <p:nvSpPr>
          <p:cNvPr id="13" name="TextBox 12"/>
          <p:cNvSpPr txBox="1"/>
          <p:nvPr/>
        </p:nvSpPr>
        <p:spPr>
          <a:xfrm>
            <a:off x="1371600" y="2706624"/>
            <a:ext cx="7178040" cy="201168"/>
          </a:xfrm>
          <a:prstGeom prst="rect">
            <a:avLst/>
          </a:prstGeom>
          <a:noFill/>
        </p:spPr>
        <p:txBody>
          <a:bodyPr wrap="square" lIns="0" tIns="0" rIns="0" bIns="0" anchor="t">
            <a:spAutoFit/>
          </a:bodyPr>
          <a:lstStyle/>
          <a:p>
            <a:pPr algn="l">
              <a:lnSpc>
                <a:spcPct val="100000"/>
              </a:lnSpc>
            </a:pPr>
            <a:r>
              <a:rPr sz="880" b="0" i="1">
                <a:solidFill>
                  <a:srgbClr val="5B686B"/>
                </a:solidFill>
                <a:latin typeface="Arial"/>
              </a:rPr>
              <a:t>Blaustein &amp; Kinniburgh (2010), Guilford Press</a:t>
            </a:r>
          </a:p>
        </p:txBody>
      </p:sp>
      <p:sp>
        <p:nvSpPr>
          <p:cNvPr id="14" name="Rectangle 13"/>
          <p:cNvSpPr/>
          <p:nvPr/>
        </p:nvSpPr>
        <p:spPr>
          <a:xfrm>
            <a:off x="1371600" y="3090672"/>
            <a:ext cx="7178040" cy="10972"/>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566928" y="3374136"/>
            <a:ext cx="566928" cy="384048"/>
          </a:xfrm>
          <a:prstGeom prst="rect">
            <a:avLst/>
          </a:prstGeom>
          <a:noFill/>
        </p:spPr>
        <p:txBody>
          <a:bodyPr wrap="square" lIns="0" tIns="0" rIns="0" bIns="0" anchor="t">
            <a:spAutoFit/>
          </a:bodyPr>
          <a:lstStyle/>
          <a:p>
            <a:pPr algn="l">
              <a:lnSpc>
                <a:spcPct val="100000"/>
              </a:lnSpc>
            </a:pPr>
            <a:r>
              <a:rPr sz="2200" b="1" i="0">
                <a:solidFill>
                  <a:srgbClr val="E31B2D"/>
                </a:solidFill>
                <a:latin typeface="Arial"/>
              </a:rPr>
              <a:t>03</a:t>
            </a:r>
          </a:p>
        </p:txBody>
      </p:sp>
      <p:sp>
        <p:nvSpPr>
          <p:cNvPr id="16" name="TextBox 15"/>
          <p:cNvSpPr txBox="1"/>
          <p:nvPr/>
        </p:nvSpPr>
        <p:spPr>
          <a:xfrm>
            <a:off x="1371600" y="3355848"/>
            <a:ext cx="3520440" cy="310896"/>
          </a:xfrm>
          <a:prstGeom prst="rect">
            <a:avLst/>
          </a:prstGeom>
          <a:noFill/>
        </p:spPr>
        <p:txBody>
          <a:bodyPr wrap="square" lIns="0" tIns="0" rIns="0" bIns="0" anchor="t">
            <a:spAutoFit/>
          </a:bodyPr>
          <a:lstStyle/>
          <a:p>
            <a:pPr algn="l">
              <a:lnSpc>
                <a:spcPct val="100000"/>
              </a:lnSpc>
            </a:pPr>
            <a:r>
              <a:rPr sz="1650" b="1" i="0">
                <a:solidFill>
                  <a:srgbClr val="183E43"/>
                </a:solidFill>
                <a:latin typeface="Arial"/>
              </a:rPr>
              <a:t>iThrive Framework for System Change</a:t>
            </a:r>
          </a:p>
        </p:txBody>
      </p:sp>
      <p:sp>
        <p:nvSpPr>
          <p:cNvPr id="17" name="TextBox 16"/>
          <p:cNvSpPr txBox="1"/>
          <p:nvPr/>
        </p:nvSpPr>
        <p:spPr>
          <a:xfrm>
            <a:off x="4983480" y="3364992"/>
            <a:ext cx="3566160" cy="310896"/>
          </a:xfrm>
          <a:prstGeom prst="rect">
            <a:avLst/>
          </a:prstGeom>
          <a:noFill/>
        </p:spPr>
        <p:txBody>
          <a:bodyPr wrap="square" lIns="0" tIns="0" rIns="0" bIns="0" anchor="t">
            <a:spAutoFit/>
          </a:bodyPr>
          <a:lstStyle/>
          <a:p>
            <a:pPr algn="l">
              <a:lnSpc>
                <a:spcPct val="100000"/>
              </a:lnSpc>
            </a:pPr>
            <a:r>
              <a:rPr sz="1250" b="0" i="0">
                <a:solidFill>
                  <a:srgbClr val="222A2C"/>
                </a:solidFill>
                <a:latin typeface="Arial"/>
              </a:rPr>
              <a:t>Needs-led, person-centred support across the system</a:t>
            </a:r>
          </a:p>
        </p:txBody>
      </p:sp>
      <p:sp>
        <p:nvSpPr>
          <p:cNvPr id="18" name="TextBox 17"/>
          <p:cNvSpPr txBox="1"/>
          <p:nvPr/>
        </p:nvSpPr>
        <p:spPr>
          <a:xfrm>
            <a:off x="1371600" y="3822191"/>
            <a:ext cx="7178040" cy="201168"/>
          </a:xfrm>
          <a:prstGeom prst="rect">
            <a:avLst/>
          </a:prstGeom>
          <a:noFill/>
        </p:spPr>
        <p:txBody>
          <a:bodyPr wrap="square" lIns="0" tIns="0" rIns="0" bIns="0" anchor="t">
            <a:spAutoFit/>
          </a:bodyPr>
          <a:lstStyle/>
          <a:p>
            <a:pPr algn="l">
              <a:lnSpc>
                <a:spcPct val="100000"/>
              </a:lnSpc>
            </a:pPr>
            <a:r>
              <a:rPr sz="880" b="0" i="1">
                <a:solidFill>
                  <a:srgbClr val="5B686B"/>
                </a:solidFill>
                <a:latin typeface="Arial"/>
              </a:rPr>
              <a:t>Wolpert et al. (2019), implementingthrive.org</a:t>
            </a:r>
          </a:p>
        </p:txBody>
      </p:sp>
      <p:sp>
        <p:nvSpPr>
          <p:cNvPr id="19" name="Rectangle 18"/>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502920" y="4937760"/>
            <a:ext cx="4389120" cy="109728"/>
          </a:xfrm>
          <a:prstGeom prst="rect">
            <a:avLst/>
          </a:prstGeom>
          <a:noFill/>
        </p:spPr>
        <p:txBody>
          <a:bodyPr wrap="square" lIns="0" tIns="0" rIns="0" bIns="0" anchor="t">
            <a:spAutoFit/>
          </a:bodyPr>
          <a:lstStyle/>
          <a:p>
            <a:pPr algn="l">
              <a:lnSpc>
                <a:spcPct val="100000"/>
              </a:lnSpc>
            </a:pPr>
            <a:r>
              <a:rPr sz="720" b="1" i="0">
                <a:solidFill>
                  <a:srgbClr val="5B686B"/>
                </a:solidFill>
                <a:latin typeface="Arial"/>
              </a:rPr>
              <a:t>FRAMEWORKS</a:t>
            </a:r>
          </a:p>
        </p:txBody>
      </p:sp>
      <p:sp>
        <p:nvSpPr>
          <p:cNvPr id="21" name="TextBox 20"/>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4D144-13DC-E116-D758-3EED8692BD45}"/>
              </a:ext>
            </a:extLst>
          </p:cNvPr>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dirty="0" err="1">
                <a:solidFill>
                  <a:srgbClr val="183E43"/>
                </a:solidFill>
                <a:latin typeface="Arial"/>
              </a:rPr>
              <a:t>Hobfoll</a:t>
            </a:r>
            <a:r>
              <a:rPr lang="en-GB" sz="2500" b="1" i="0" dirty="0">
                <a:solidFill>
                  <a:srgbClr val="183E43"/>
                </a:solidFill>
                <a:latin typeface="Arial"/>
              </a:rPr>
              <a:t>: five conditions support community recovery</a:t>
            </a:r>
            <a:endParaRPr lang="en-GB" sz="1600" b="0" dirty="0">
              <a:solidFill>
                <a:schemeClr val="tx1"/>
              </a:solidFill>
              <a:latin typeface="Arial"/>
              <a:ea typeface="Arial"/>
              <a:cs typeface="Arial"/>
            </a:endParaRPr>
          </a:p>
        </p:txBody>
      </p:sp>
      <p:pic>
        <p:nvPicPr>
          <p:cNvPr id="5" name="Content Placeholder 4">
            <a:extLst>
              <a:ext uri="{FF2B5EF4-FFF2-40B4-BE49-F238E27FC236}">
                <a16:creationId xmlns:a16="http://schemas.microsoft.com/office/drawing/2014/main" id="{9DE03B13-17BD-E974-56B0-73D6A13CF685}"/>
              </a:ext>
            </a:extLst>
          </p:cNvPr>
          <p:cNvPicPr>
            <a:picLocks noGrp="1" noChangeAspect="1"/>
          </p:cNvPicPr>
          <p:nvPr>
            <p:ph idx="1"/>
          </p:nvPr>
        </p:nvPicPr>
        <p:blipFill>
          <a:blip r:embed="rId2"/>
          <a:stretch>
            <a:fillRect/>
          </a:stretch>
        </p:blipFill>
        <p:spPr>
          <a:xfrm>
            <a:off x="554456" y="1097280"/>
            <a:ext cx="3691686" cy="3456432"/>
          </a:xfrm>
          <a:ln w="8890">
            <a:solidFill>
              <a:srgbClr val="CBD5D2"/>
            </a:solidFill>
          </a:ln>
        </p:spPr>
      </p:pic>
      <p:sp>
        <p:nvSpPr>
          <p:cNvPr id="7" name="Rectangle 6"/>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Five Essential Elements of Immediate and Mid-Term Mass Trauma Intervention · Hobfoll et al., 2007</a:t>
            </a:r>
          </a:p>
        </p:txBody>
      </p:sp>
      <p:sp>
        <p:nvSpPr>
          <p:cNvPr id="9" name="TextBox 8"/>
          <p:cNvSpPr txBox="1"/>
          <p:nvPr/>
        </p:nvSpPr>
        <p:spPr>
          <a:xfrm>
            <a:off x="4617720" y="1234440"/>
            <a:ext cx="384048" cy="256032"/>
          </a:xfrm>
          <a:prstGeom prst="rect">
            <a:avLst/>
          </a:prstGeom>
          <a:noFill/>
        </p:spPr>
        <p:txBody>
          <a:bodyPr wrap="square" lIns="0" tIns="0" rIns="0" bIns="0" anchor="t">
            <a:spAutoFit/>
          </a:bodyPr>
          <a:lstStyle/>
          <a:p>
            <a:pPr algn="l">
              <a:lnSpc>
                <a:spcPct val="100000"/>
              </a:lnSpc>
            </a:pPr>
            <a:r>
              <a:rPr sz="1100" b="1" i="0">
                <a:solidFill>
                  <a:srgbClr val="297078"/>
                </a:solidFill>
                <a:latin typeface="Arial"/>
              </a:rPr>
              <a:t>01</a:t>
            </a:r>
          </a:p>
        </p:txBody>
      </p:sp>
      <p:sp>
        <p:nvSpPr>
          <p:cNvPr id="10" name="Rectangle 9"/>
          <p:cNvSpPr/>
          <p:nvPr/>
        </p:nvSpPr>
        <p:spPr>
          <a:xfrm>
            <a:off x="5074920" y="1252728"/>
            <a:ext cx="54864" cy="228600"/>
          </a:xfrm>
          <a:prstGeom prst="rect">
            <a:avLst/>
          </a:prstGeom>
          <a:solidFill>
            <a:srgbClr val="F9520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321808" y="1207008"/>
            <a:ext cx="3246120" cy="338328"/>
          </a:xfrm>
          <a:prstGeom prst="rect">
            <a:avLst/>
          </a:prstGeom>
          <a:noFill/>
        </p:spPr>
        <p:txBody>
          <a:bodyPr wrap="square" lIns="0" tIns="0" rIns="0" bIns="0" anchor="t">
            <a:spAutoFit/>
          </a:bodyPr>
          <a:lstStyle/>
          <a:p>
            <a:pPr algn="l">
              <a:lnSpc>
                <a:spcPct val="100000"/>
              </a:lnSpc>
            </a:pPr>
            <a:r>
              <a:rPr sz="1520" b="1" i="0">
                <a:solidFill>
                  <a:srgbClr val="222A2C"/>
                </a:solidFill>
                <a:latin typeface="Arial"/>
              </a:rPr>
              <a:t>Physical and psychological safety</a:t>
            </a:r>
          </a:p>
        </p:txBody>
      </p:sp>
      <p:sp>
        <p:nvSpPr>
          <p:cNvPr id="12" name="TextBox 11"/>
          <p:cNvSpPr txBox="1"/>
          <p:nvPr/>
        </p:nvSpPr>
        <p:spPr>
          <a:xfrm>
            <a:off x="4617720" y="1874519"/>
            <a:ext cx="384048" cy="256032"/>
          </a:xfrm>
          <a:prstGeom prst="rect">
            <a:avLst/>
          </a:prstGeom>
          <a:noFill/>
        </p:spPr>
        <p:txBody>
          <a:bodyPr wrap="square" lIns="0" tIns="0" rIns="0" bIns="0" anchor="t">
            <a:spAutoFit/>
          </a:bodyPr>
          <a:lstStyle/>
          <a:p>
            <a:pPr algn="l">
              <a:lnSpc>
                <a:spcPct val="100000"/>
              </a:lnSpc>
            </a:pPr>
            <a:r>
              <a:rPr sz="1100" b="1" i="0">
                <a:solidFill>
                  <a:srgbClr val="F98F3D"/>
                </a:solidFill>
                <a:latin typeface="Arial"/>
              </a:rPr>
              <a:t>02</a:t>
            </a:r>
          </a:p>
        </p:txBody>
      </p:sp>
      <p:sp>
        <p:nvSpPr>
          <p:cNvPr id="13" name="Rectangle 12"/>
          <p:cNvSpPr/>
          <p:nvPr/>
        </p:nvSpPr>
        <p:spPr>
          <a:xfrm>
            <a:off x="5074920" y="1892807"/>
            <a:ext cx="54864" cy="228600"/>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5321808" y="1847088"/>
            <a:ext cx="3246120" cy="338328"/>
          </a:xfrm>
          <a:prstGeom prst="rect">
            <a:avLst/>
          </a:prstGeom>
          <a:noFill/>
        </p:spPr>
        <p:txBody>
          <a:bodyPr wrap="square" lIns="0" tIns="0" rIns="0" bIns="0" anchor="t">
            <a:spAutoFit/>
          </a:bodyPr>
          <a:lstStyle/>
          <a:p>
            <a:pPr algn="l">
              <a:lnSpc>
                <a:spcPct val="100000"/>
              </a:lnSpc>
            </a:pPr>
            <a:r>
              <a:rPr sz="1520" b="0" i="0">
                <a:solidFill>
                  <a:srgbClr val="222A2C"/>
                </a:solidFill>
                <a:latin typeface="Arial"/>
              </a:rPr>
              <a:t>Calm</a:t>
            </a:r>
          </a:p>
        </p:txBody>
      </p:sp>
      <p:sp>
        <p:nvSpPr>
          <p:cNvPr id="15" name="TextBox 14"/>
          <p:cNvSpPr txBox="1"/>
          <p:nvPr/>
        </p:nvSpPr>
        <p:spPr>
          <a:xfrm>
            <a:off x="4617720" y="2514600"/>
            <a:ext cx="384048" cy="256032"/>
          </a:xfrm>
          <a:prstGeom prst="rect">
            <a:avLst/>
          </a:prstGeom>
          <a:noFill/>
        </p:spPr>
        <p:txBody>
          <a:bodyPr wrap="square" lIns="0" tIns="0" rIns="0" bIns="0" anchor="t">
            <a:spAutoFit/>
          </a:bodyPr>
          <a:lstStyle/>
          <a:p>
            <a:pPr algn="l">
              <a:lnSpc>
                <a:spcPct val="100000"/>
              </a:lnSpc>
            </a:pPr>
            <a:r>
              <a:rPr sz="1100" b="1" i="0">
                <a:solidFill>
                  <a:srgbClr val="EEAE2E"/>
                </a:solidFill>
                <a:latin typeface="Arial"/>
              </a:rPr>
              <a:t>03</a:t>
            </a:r>
          </a:p>
        </p:txBody>
      </p:sp>
      <p:sp>
        <p:nvSpPr>
          <p:cNvPr id="16" name="Rectangle 15"/>
          <p:cNvSpPr/>
          <p:nvPr/>
        </p:nvSpPr>
        <p:spPr>
          <a:xfrm>
            <a:off x="5074920" y="2532888"/>
            <a:ext cx="54864" cy="228600"/>
          </a:xfrm>
          <a:prstGeom prst="rect">
            <a:avLst/>
          </a:prstGeom>
          <a:solidFill>
            <a:srgbClr val="57C579"/>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5321808" y="2487168"/>
            <a:ext cx="3246120" cy="338328"/>
          </a:xfrm>
          <a:prstGeom prst="rect">
            <a:avLst/>
          </a:prstGeom>
          <a:noFill/>
        </p:spPr>
        <p:txBody>
          <a:bodyPr wrap="square" lIns="0" tIns="0" rIns="0" bIns="0" anchor="t">
            <a:spAutoFit/>
          </a:bodyPr>
          <a:lstStyle/>
          <a:p>
            <a:pPr algn="l">
              <a:lnSpc>
                <a:spcPct val="100000"/>
              </a:lnSpc>
            </a:pPr>
            <a:r>
              <a:rPr sz="1520" b="1" i="0">
                <a:solidFill>
                  <a:srgbClr val="222A2C"/>
                </a:solidFill>
                <a:latin typeface="Arial"/>
              </a:rPr>
              <a:t>Self and community efficacy</a:t>
            </a:r>
          </a:p>
        </p:txBody>
      </p:sp>
      <p:sp>
        <p:nvSpPr>
          <p:cNvPr id="18" name="TextBox 17"/>
          <p:cNvSpPr txBox="1"/>
          <p:nvPr/>
        </p:nvSpPr>
        <p:spPr>
          <a:xfrm>
            <a:off x="4617720" y="3154679"/>
            <a:ext cx="384048" cy="256032"/>
          </a:xfrm>
          <a:prstGeom prst="rect">
            <a:avLst/>
          </a:prstGeom>
          <a:noFill/>
        </p:spPr>
        <p:txBody>
          <a:bodyPr wrap="square" lIns="0" tIns="0" rIns="0" bIns="0" anchor="t">
            <a:spAutoFit/>
          </a:bodyPr>
          <a:lstStyle/>
          <a:p>
            <a:pPr algn="l">
              <a:lnSpc>
                <a:spcPct val="100000"/>
              </a:lnSpc>
            </a:pPr>
            <a:r>
              <a:rPr sz="1100" b="1" i="0">
                <a:solidFill>
                  <a:srgbClr val="1E998B"/>
                </a:solidFill>
                <a:latin typeface="Arial"/>
              </a:rPr>
              <a:t>04</a:t>
            </a:r>
          </a:p>
        </p:txBody>
      </p:sp>
      <p:sp>
        <p:nvSpPr>
          <p:cNvPr id="19" name="Rectangle 18"/>
          <p:cNvSpPr/>
          <p:nvPr/>
        </p:nvSpPr>
        <p:spPr>
          <a:xfrm>
            <a:off x="5074920" y="3172968"/>
            <a:ext cx="54864" cy="228600"/>
          </a:xfrm>
          <a:prstGeom prst="rect">
            <a:avLst/>
          </a:prstGeom>
          <a:solidFill>
            <a:srgbClr val="EC6BE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5321808" y="3127248"/>
            <a:ext cx="3246120" cy="338328"/>
          </a:xfrm>
          <a:prstGeom prst="rect">
            <a:avLst/>
          </a:prstGeom>
          <a:noFill/>
        </p:spPr>
        <p:txBody>
          <a:bodyPr wrap="square" lIns="0" tIns="0" rIns="0" bIns="0" anchor="t">
            <a:spAutoFit/>
          </a:bodyPr>
          <a:lstStyle/>
          <a:p>
            <a:pPr algn="l">
              <a:lnSpc>
                <a:spcPct val="100000"/>
              </a:lnSpc>
            </a:pPr>
            <a:r>
              <a:rPr sz="1520" b="0" i="0">
                <a:solidFill>
                  <a:srgbClr val="222A2C"/>
                </a:solidFill>
                <a:latin typeface="Arial"/>
              </a:rPr>
              <a:t>Connectedness</a:t>
            </a:r>
          </a:p>
        </p:txBody>
      </p:sp>
      <p:sp>
        <p:nvSpPr>
          <p:cNvPr id="21" name="TextBox 20"/>
          <p:cNvSpPr txBox="1"/>
          <p:nvPr/>
        </p:nvSpPr>
        <p:spPr>
          <a:xfrm>
            <a:off x="4617720" y="3794760"/>
            <a:ext cx="384048" cy="256032"/>
          </a:xfrm>
          <a:prstGeom prst="rect">
            <a:avLst/>
          </a:prstGeom>
          <a:noFill/>
        </p:spPr>
        <p:txBody>
          <a:bodyPr wrap="square" lIns="0" tIns="0" rIns="0" bIns="0" anchor="t">
            <a:spAutoFit/>
          </a:bodyPr>
          <a:lstStyle/>
          <a:p>
            <a:pPr algn="l">
              <a:lnSpc>
                <a:spcPct val="100000"/>
              </a:lnSpc>
            </a:pPr>
            <a:r>
              <a:rPr sz="1100" b="1" i="0">
                <a:solidFill>
                  <a:srgbClr val="E04B8F"/>
                </a:solidFill>
                <a:latin typeface="Arial"/>
              </a:rPr>
              <a:t>05</a:t>
            </a:r>
          </a:p>
        </p:txBody>
      </p:sp>
      <p:sp>
        <p:nvSpPr>
          <p:cNvPr id="22" name="Rectangle 21"/>
          <p:cNvSpPr/>
          <p:nvPr/>
        </p:nvSpPr>
        <p:spPr>
          <a:xfrm>
            <a:off x="5074920" y="3813048"/>
            <a:ext cx="54864" cy="22860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TextBox 22"/>
          <p:cNvSpPr txBox="1"/>
          <p:nvPr/>
        </p:nvSpPr>
        <p:spPr>
          <a:xfrm>
            <a:off x="5321808" y="3767328"/>
            <a:ext cx="3246120" cy="338328"/>
          </a:xfrm>
          <a:prstGeom prst="rect">
            <a:avLst/>
          </a:prstGeom>
          <a:noFill/>
        </p:spPr>
        <p:txBody>
          <a:bodyPr wrap="square" lIns="0" tIns="0" rIns="0" bIns="0" anchor="t">
            <a:spAutoFit/>
          </a:bodyPr>
          <a:lstStyle/>
          <a:p>
            <a:pPr algn="l">
              <a:lnSpc>
                <a:spcPct val="100000"/>
              </a:lnSpc>
            </a:pPr>
            <a:r>
              <a:rPr sz="1520" b="0" i="0" dirty="0">
                <a:solidFill>
                  <a:srgbClr val="222A2C"/>
                </a:solidFill>
                <a:latin typeface="Arial"/>
              </a:rPr>
              <a:t>Hope</a:t>
            </a:r>
          </a:p>
        </p:txBody>
      </p:sp>
      <p:sp>
        <p:nvSpPr>
          <p:cNvPr id="24" name="Rectangle 23"/>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TextBox 25"/>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08</a:t>
            </a:r>
          </a:p>
        </p:txBody>
      </p:sp>
    </p:spTree>
    <p:extLst>
      <p:ext uri="{BB962C8B-B14F-4D97-AF65-F5344CB8AC3E}">
        <p14:creationId xmlns:p14="http://schemas.microsoft.com/office/powerpoint/2010/main" val="2169929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6DFB9-DAA7-C372-3D87-6CCD7BCA7498}"/>
              </a:ext>
            </a:extLst>
          </p:cNvPr>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a:solidFill>
                  <a:srgbClr val="183E43"/>
                </a:solidFill>
                <a:latin typeface="Arial"/>
              </a:rPr>
              <a:t>ARC integrates attachment, regulation and competency</a:t>
            </a:r>
            <a:endParaRPr lang="en-GB" sz="2000" b="0">
              <a:solidFill>
                <a:schemeClr val="tx1"/>
              </a:solidFill>
              <a:latin typeface="Arial"/>
              <a:ea typeface="Arial"/>
              <a:cs typeface="Arial"/>
            </a:endParaRPr>
          </a:p>
        </p:txBody>
      </p:sp>
      <p:pic>
        <p:nvPicPr>
          <p:cNvPr id="4" name="Content Placeholder 3">
            <a:extLst>
              <a:ext uri="{FF2B5EF4-FFF2-40B4-BE49-F238E27FC236}">
                <a16:creationId xmlns:a16="http://schemas.microsoft.com/office/drawing/2014/main" id="{A6AA8143-075E-C09E-5B31-213C79C79AF2}"/>
              </a:ext>
            </a:extLst>
          </p:cNvPr>
          <p:cNvPicPr>
            <a:picLocks noGrp="1" noChangeAspect="1"/>
          </p:cNvPicPr>
          <p:nvPr>
            <p:ph idx="1"/>
          </p:nvPr>
        </p:nvPicPr>
        <p:blipFill>
          <a:blip r:embed="rId2"/>
          <a:stretch>
            <a:fillRect/>
          </a:stretch>
        </p:blipFill>
        <p:spPr>
          <a:xfrm>
            <a:off x="2059387" y="1078992"/>
            <a:ext cx="5025224" cy="3611880"/>
          </a:xfrm>
          <a:prstGeom prst="rect">
            <a:avLst/>
          </a:prstGeom>
          <a:ln w="8890">
            <a:solidFill>
              <a:srgbClr val="CBD5D2"/>
            </a:solidFill>
          </a:ln>
        </p:spPr>
      </p:pic>
      <p:sp>
        <p:nvSpPr>
          <p:cNvPr id="5" name="Rectangle 4"/>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475488" y="859536"/>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Blaustein &amp; Kinniburgh, 2015 · a developmental framework for trauma-informed support</a:t>
            </a:r>
          </a:p>
        </p:txBody>
      </p:sp>
      <p:sp>
        <p:nvSpPr>
          <p:cNvPr id="7" name="Rectangle 6"/>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09</a:t>
            </a:r>
          </a:p>
        </p:txBody>
      </p:sp>
    </p:spTree>
    <p:extLst>
      <p:ext uri="{BB962C8B-B14F-4D97-AF65-F5344CB8AC3E}">
        <p14:creationId xmlns:p14="http://schemas.microsoft.com/office/powerpoint/2010/main" val="1596229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018D7-4AC9-16C1-3CEE-3CCDE51DC6B5}"/>
              </a:ext>
            </a:extLst>
          </p:cNvPr>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a:solidFill>
                  <a:srgbClr val="183E43"/>
                </a:solidFill>
                <a:latin typeface="Arial"/>
              </a:rPr>
              <a:t>iThrive: support is needs-led and person-centred</a:t>
            </a:r>
            <a:endParaRPr lang="en-GB" b="0">
              <a:solidFill>
                <a:schemeClr val="tx1"/>
              </a:solidFill>
              <a:latin typeface="Arial"/>
              <a:ea typeface="Arial"/>
              <a:cs typeface="Arial"/>
            </a:endParaRPr>
          </a:p>
        </p:txBody>
      </p:sp>
      <p:pic>
        <p:nvPicPr>
          <p:cNvPr id="4" name="Content Placeholder 3">
            <a:extLst>
              <a:ext uri="{FF2B5EF4-FFF2-40B4-BE49-F238E27FC236}">
                <a16:creationId xmlns:a16="http://schemas.microsoft.com/office/drawing/2014/main" id="{DE004191-4EB8-8D30-CD3B-FAA84D4C7729}"/>
              </a:ext>
            </a:extLst>
          </p:cNvPr>
          <p:cNvPicPr>
            <a:picLocks noGrp="1" noChangeAspect="1"/>
          </p:cNvPicPr>
          <p:nvPr>
            <p:ph idx="1"/>
          </p:nvPr>
        </p:nvPicPr>
        <p:blipFill>
          <a:blip r:embed="rId2"/>
          <a:stretch>
            <a:fillRect/>
          </a:stretch>
        </p:blipFill>
        <p:spPr>
          <a:xfrm>
            <a:off x="3063240" y="1143258"/>
            <a:ext cx="5532120" cy="3446770"/>
          </a:xfrm>
          <a:prstGeom prst="rect">
            <a:avLst/>
          </a:prstGeom>
          <a:ln w="8890">
            <a:solidFill>
              <a:srgbClr val="CBD5D2"/>
            </a:solidFill>
          </a:ln>
        </p:spPr>
      </p:pic>
      <p:sp>
        <p:nvSpPr>
          <p:cNvPr id="8" name="TextBox 7">
            <a:extLst>
              <a:ext uri="{FF2B5EF4-FFF2-40B4-BE49-F238E27FC236}">
                <a16:creationId xmlns:a16="http://schemas.microsoft.com/office/drawing/2014/main" id="{193D60A9-A350-528E-C25A-FF7A1CEC3F7F}"/>
              </a:ext>
            </a:extLst>
          </p:cNvPr>
          <p:cNvSpPr txBox="1"/>
          <p:nvPr/>
        </p:nvSpPr>
        <p:spPr>
          <a:xfrm>
            <a:off x="566928" y="1417320"/>
            <a:ext cx="2176272" cy="1218795"/>
          </a:xfrm>
          <a:prstGeom prst="rect">
            <a:avLst/>
          </a:prstGeom>
          <a:noFill/>
        </p:spPr>
        <p:txBody>
          <a:bodyPr wrap="square" lIns="0" tIns="0" rIns="0" bIns="0" anchor="t">
            <a:spAutoFit/>
          </a:bodyPr>
          <a:lstStyle/>
          <a:p>
            <a:pPr algn="l">
              <a:lnSpc>
                <a:spcPct val="90000"/>
              </a:lnSpc>
            </a:pPr>
            <a:r>
              <a:rPr lang="en-GB" sz="2200" b="1" i="0">
                <a:solidFill>
                  <a:srgbClr val="183E43"/>
                </a:solidFill>
                <a:latin typeface="Arial"/>
              </a:rPr>
              <a:t>Needs-led,
person-centred
emotional support.</a:t>
            </a:r>
          </a:p>
        </p:txBody>
      </p:sp>
      <p:sp>
        <p:nvSpPr>
          <p:cNvPr id="9" name="Rectangle 8"/>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THRIVE Framework for System Change · Wolpert et al., 2019</a:t>
            </a:r>
          </a:p>
        </p:txBody>
      </p:sp>
      <p:sp>
        <p:nvSpPr>
          <p:cNvPr id="11" name="Rectangle 10"/>
          <p:cNvSpPr/>
          <p:nvPr/>
        </p:nvSpPr>
        <p:spPr>
          <a:xfrm>
            <a:off x="566928" y="3886200"/>
            <a:ext cx="2057400" cy="36576"/>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66928" y="4069080"/>
            <a:ext cx="2331720" cy="438912"/>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Match the response to need—not simply to diagnosis or service thresholds.</a:t>
            </a:r>
          </a:p>
        </p:txBody>
      </p:sp>
      <p:sp>
        <p:nvSpPr>
          <p:cNvPr id="13" name="Rectangle 12"/>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10</a:t>
            </a:r>
          </a:p>
        </p:txBody>
      </p:sp>
    </p:spTree>
    <p:extLst>
      <p:ext uri="{BB962C8B-B14F-4D97-AF65-F5344CB8AC3E}">
        <p14:creationId xmlns:p14="http://schemas.microsoft.com/office/powerpoint/2010/main" val="3511738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EE710-16C3-7126-72F8-D8A1E1931F11}"/>
              </a:ext>
            </a:extLst>
          </p:cNvPr>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dirty="0">
                <a:solidFill>
                  <a:srgbClr val="183E43"/>
                </a:solidFill>
                <a:latin typeface="Arial"/>
              </a:rPr>
              <a:t>Framework reference sheets</a:t>
            </a:r>
            <a:endParaRPr lang="en-GB" dirty="0">
              <a:latin typeface="Arial"/>
              <a:ea typeface="Arial"/>
              <a:cs typeface="Arial"/>
            </a:endParaRPr>
          </a:p>
        </p:txBody>
      </p:sp>
      <p:pic>
        <p:nvPicPr>
          <p:cNvPr id="5" name="Picture 4">
            <a:extLst>
              <a:ext uri="{FF2B5EF4-FFF2-40B4-BE49-F238E27FC236}">
                <a16:creationId xmlns:a16="http://schemas.microsoft.com/office/drawing/2014/main" id="{02DCC105-7BE5-5EDD-F355-A75C5F80C755}"/>
              </a:ext>
            </a:extLst>
          </p:cNvPr>
          <p:cNvPicPr>
            <a:picLocks noChangeAspect="1"/>
          </p:cNvPicPr>
          <p:nvPr/>
        </p:nvPicPr>
        <p:blipFill rotWithShape="1">
          <a:blip r:embed="rId3"/>
          <a:srcRect t="10085"/>
          <a:stretch/>
        </p:blipFill>
        <p:spPr>
          <a:xfrm>
            <a:off x="195772" y="842150"/>
            <a:ext cx="2426182" cy="3216938"/>
          </a:xfrm>
          <a:prstGeom prst="rect">
            <a:avLst/>
          </a:prstGeom>
          <a:ln w="8890">
            <a:solidFill>
              <a:srgbClr val="CBD5D2"/>
            </a:solidFill>
          </a:ln>
        </p:spPr>
      </p:pic>
      <p:pic>
        <p:nvPicPr>
          <p:cNvPr id="7" name="Content Placeholder 6">
            <a:extLst>
              <a:ext uri="{FF2B5EF4-FFF2-40B4-BE49-F238E27FC236}">
                <a16:creationId xmlns:a16="http://schemas.microsoft.com/office/drawing/2014/main" id="{EA2DC09D-007D-F913-4089-BB8DBA7A0E41}"/>
              </a:ext>
            </a:extLst>
          </p:cNvPr>
          <p:cNvPicPr>
            <a:picLocks noGrp="1" noChangeAspect="1"/>
          </p:cNvPicPr>
          <p:nvPr>
            <p:ph idx="1"/>
          </p:nvPr>
        </p:nvPicPr>
        <p:blipFill>
          <a:blip r:embed="rId4"/>
          <a:stretch>
            <a:fillRect/>
          </a:stretch>
        </p:blipFill>
        <p:spPr>
          <a:xfrm>
            <a:off x="1521979" y="1535412"/>
            <a:ext cx="2199949" cy="2451372"/>
          </a:xfrm>
          <a:ln w="8890">
            <a:solidFill>
              <a:srgbClr val="CBD5D2"/>
            </a:solidFill>
          </a:ln>
        </p:spPr>
      </p:pic>
      <p:pic>
        <p:nvPicPr>
          <p:cNvPr id="11" name="Picture 10">
            <a:extLst>
              <a:ext uri="{FF2B5EF4-FFF2-40B4-BE49-F238E27FC236}">
                <a16:creationId xmlns:a16="http://schemas.microsoft.com/office/drawing/2014/main" id="{74B5CC31-CE78-A99C-0BCB-B5B64EC3AC0D}"/>
              </a:ext>
            </a:extLst>
          </p:cNvPr>
          <p:cNvPicPr>
            <a:picLocks noChangeAspect="1"/>
          </p:cNvPicPr>
          <p:nvPr/>
        </p:nvPicPr>
        <p:blipFill>
          <a:blip r:embed="rId5"/>
          <a:stretch>
            <a:fillRect/>
          </a:stretch>
        </p:blipFill>
        <p:spPr>
          <a:xfrm>
            <a:off x="4273280" y="720276"/>
            <a:ext cx="2248768" cy="3421242"/>
          </a:xfrm>
          <a:prstGeom prst="rect">
            <a:avLst/>
          </a:prstGeom>
          <a:ln w="8890">
            <a:solidFill>
              <a:srgbClr val="CBD5D2"/>
            </a:solidFill>
          </a:ln>
        </p:spPr>
      </p:pic>
      <p:pic>
        <p:nvPicPr>
          <p:cNvPr id="13" name="Picture 12">
            <a:extLst>
              <a:ext uri="{FF2B5EF4-FFF2-40B4-BE49-F238E27FC236}">
                <a16:creationId xmlns:a16="http://schemas.microsoft.com/office/drawing/2014/main" id="{2D26B4CA-8031-27FC-6E51-57701BC3858B}"/>
              </a:ext>
            </a:extLst>
          </p:cNvPr>
          <p:cNvPicPr>
            <a:picLocks noChangeAspect="1"/>
          </p:cNvPicPr>
          <p:nvPr/>
        </p:nvPicPr>
        <p:blipFill>
          <a:blip r:embed="rId6"/>
          <a:stretch>
            <a:fillRect/>
          </a:stretch>
        </p:blipFill>
        <p:spPr>
          <a:xfrm>
            <a:off x="6061936" y="202650"/>
            <a:ext cx="2742912" cy="4013197"/>
          </a:xfrm>
          <a:prstGeom prst="rect">
            <a:avLst/>
          </a:prstGeom>
          <a:ln w="8890">
            <a:solidFill>
              <a:srgbClr val="CBD5D2"/>
            </a:solidFill>
          </a:ln>
        </p:spPr>
      </p:pic>
      <p:pic>
        <p:nvPicPr>
          <p:cNvPr id="9" name="Picture 8">
            <a:extLst>
              <a:ext uri="{FF2B5EF4-FFF2-40B4-BE49-F238E27FC236}">
                <a16:creationId xmlns:a16="http://schemas.microsoft.com/office/drawing/2014/main" id="{B27A2636-DCA4-7A9E-F5CE-F32F33EDB6A2}"/>
              </a:ext>
            </a:extLst>
          </p:cNvPr>
          <p:cNvPicPr>
            <a:picLocks noChangeAspect="1"/>
          </p:cNvPicPr>
          <p:nvPr/>
        </p:nvPicPr>
        <p:blipFill>
          <a:blip r:embed="rId7"/>
          <a:stretch>
            <a:fillRect/>
          </a:stretch>
        </p:blipFill>
        <p:spPr>
          <a:xfrm>
            <a:off x="2256811" y="2438759"/>
            <a:ext cx="2074457" cy="1683922"/>
          </a:xfrm>
          <a:prstGeom prst="rect">
            <a:avLst/>
          </a:prstGeom>
          <a:ln w="8890">
            <a:solidFill>
              <a:srgbClr val="CBD5D2"/>
            </a:solidFill>
          </a:ln>
        </p:spPr>
      </p:pic>
      <p:sp>
        <p:nvSpPr>
          <p:cNvPr id="14" name="Rectangle 13"/>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Detailed source materials for facilitation and follow-up reading</a:t>
            </a:r>
          </a:p>
        </p:txBody>
      </p:sp>
      <p:sp>
        <p:nvSpPr>
          <p:cNvPr id="16" name="Rectangle 15"/>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502920" y="4937760"/>
            <a:ext cx="4389120" cy="109728"/>
          </a:xfrm>
          <a:prstGeom prst="rect">
            <a:avLst/>
          </a:prstGeom>
          <a:noFill/>
        </p:spPr>
        <p:txBody>
          <a:bodyPr wrap="square" lIns="0" tIns="0" rIns="0" bIns="0" anchor="t">
            <a:spAutoFit/>
          </a:bodyPr>
          <a:lstStyle/>
          <a:p>
            <a:pPr algn="l">
              <a:lnSpc>
                <a:spcPct val="100000"/>
              </a:lnSpc>
            </a:pPr>
            <a:r>
              <a:rPr sz="720" b="1" i="0">
                <a:solidFill>
                  <a:srgbClr val="5B686B"/>
                </a:solidFill>
                <a:latin typeface="Arial"/>
              </a:rPr>
              <a:t>REFERENCE</a:t>
            </a:r>
          </a:p>
        </p:txBody>
      </p:sp>
      <p:sp>
        <p:nvSpPr>
          <p:cNvPr id="18" name="TextBox 17"/>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11</a:t>
            </a:r>
          </a:p>
        </p:txBody>
      </p:sp>
    </p:spTree>
    <p:extLst>
      <p:ext uri="{BB962C8B-B14F-4D97-AF65-F5344CB8AC3E}">
        <p14:creationId xmlns:p14="http://schemas.microsoft.com/office/powerpoint/2010/main" val="2564256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CF193-3C57-0CA0-E0C6-B31C161ED860}"/>
              </a:ext>
            </a:extLst>
          </p:cNvPr>
          <p:cNvSpPr>
            <a:spLocks noGrp="1"/>
          </p:cNvSpPr>
          <p:nvPr>
            <p:ph type="title"/>
          </p:nvPr>
        </p:nvSpPr>
        <p:spPr>
          <a:xfrm>
            <a:off x="502920" y="228600"/>
            <a:ext cx="8138160" cy="438912"/>
          </a:xfrm>
        </p:spPr>
        <p:txBody>
          <a:bodyPr wrap="square" lIns="0" tIns="0" rIns="0" bIns="0" anchor="ctr"/>
          <a:lstStyle/>
          <a:p>
            <a:pPr algn="l">
              <a:lnSpc>
                <a:spcPct val="100000"/>
              </a:lnSpc>
            </a:pPr>
            <a:r>
              <a:rPr lang="en-GB" sz="2500" b="1" i="0">
                <a:solidFill>
                  <a:srgbClr val="183E43"/>
                </a:solidFill>
                <a:latin typeface="Arial"/>
              </a:rPr>
              <a:t>EPS response scales with context and impact</a:t>
            </a:r>
            <a:endParaRPr lang="en-GB">
              <a:latin typeface="Arial"/>
              <a:ea typeface="Arial"/>
              <a:cs typeface="Arial"/>
            </a:endParaRPr>
          </a:p>
        </p:txBody>
      </p:sp>
      <p:pic>
        <p:nvPicPr>
          <p:cNvPr id="5" name="Content Placeholder 4">
            <a:extLst>
              <a:ext uri="{FF2B5EF4-FFF2-40B4-BE49-F238E27FC236}">
                <a16:creationId xmlns:a16="http://schemas.microsoft.com/office/drawing/2014/main" id="{A6F594EC-C9F2-5677-E587-8357D9057186}"/>
              </a:ext>
            </a:extLst>
          </p:cNvPr>
          <p:cNvPicPr>
            <a:picLocks noGrp="1" noChangeAspect="1"/>
          </p:cNvPicPr>
          <p:nvPr>
            <p:ph idx="1"/>
          </p:nvPr>
        </p:nvPicPr>
        <p:blipFill>
          <a:blip r:embed="rId2"/>
          <a:stretch>
            <a:fillRect/>
          </a:stretch>
        </p:blipFill>
        <p:spPr bwMode="auto">
          <a:xfrm>
            <a:off x="2681482" y="987552"/>
            <a:ext cx="3781034" cy="3685032"/>
          </a:xfrm>
          <a:prstGeom prst="rect">
            <a:avLst/>
          </a:prstGeom>
          <a:noFill/>
          <a:ln w="8890">
            <a:solidFill>
              <a:srgbClr val="CBD5D2"/>
            </a:solid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Levels provide a shared language for proportionate advice, consultation and intervention</a:t>
            </a:r>
          </a:p>
        </p:txBody>
      </p:sp>
      <p:sp>
        <p:nvSpPr>
          <p:cNvPr id="8" name="TextBox 7"/>
          <p:cNvSpPr txBox="1"/>
          <p:nvPr/>
        </p:nvSpPr>
        <p:spPr>
          <a:xfrm>
            <a:off x="594360" y="1417320"/>
            <a:ext cx="960120" cy="566928"/>
          </a:xfrm>
          <a:prstGeom prst="rect">
            <a:avLst/>
          </a:prstGeom>
          <a:noFill/>
        </p:spPr>
        <p:txBody>
          <a:bodyPr wrap="square" lIns="0" tIns="0" rIns="0" bIns="0" anchor="t">
            <a:spAutoFit/>
          </a:bodyPr>
          <a:lstStyle/>
          <a:p>
            <a:pPr algn="ctr">
              <a:lnSpc>
                <a:spcPct val="100000"/>
              </a:lnSpc>
            </a:pPr>
            <a:r>
              <a:rPr sz="950" b="1" i="0">
                <a:solidFill>
                  <a:srgbClr val="5FAA54"/>
                </a:solidFill>
                <a:latin typeface="Arial"/>
              </a:rPr>
              <a:t>LOWER
INTENSITY</a:t>
            </a:r>
          </a:p>
        </p:txBody>
      </p:sp>
      <p:sp>
        <p:nvSpPr>
          <p:cNvPr id="9" name="TextBox 8"/>
          <p:cNvSpPr txBox="1"/>
          <p:nvPr/>
        </p:nvSpPr>
        <p:spPr>
          <a:xfrm>
            <a:off x="7589520" y="3611880"/>
            <a:ext cx="960120" cy="566928"/>
          </a:xfrm>
          <a:prstGeom prst="rect">
            <a:avLst/>
          </a:prstGeom>
          <a:noFill/>
        </p:spPr>
        <p:txBody>
          <a:bodyPr wrap="square" lIns="0" tIns="0" rIns="0" bIns="0" anchor="t">
            <a:spAutoFit/>
          </a:bodyPr>
          <a:lstStyle/>
          <a:p>
            <a:pPr algn="ctr">
              <a:lnSpc>
                <a:spcPct val="100000"/>
              </a:lnSpc>
            </a:pPr>
            <a:r>
              <a:rPr sz="950" b="1" i="0">
                <a:solidFill>
                  <a:srgbClr val="E31B2D"/>
                </a:solidFill>
                <a:latin typeface="Arial"/>
              </a:rPr>
              <a:t>HIGHER
INTENSITY</a:t>
            </a:r>
          </a:p>
        </p:txBody>
      </p:sp>
      <p:sp>
        <p:nvSpPr>
          <p:cNvPr id="10" name="Rectangle 9"/>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02920" y="4937760"/>
            <a:ext cx="4389120" cy="109728"/>
          </a:xfrm>
          <a:prstGeom prst="rect">
            <a:avLst/>
          </a:prstGeom>
          <a:noFill/>
        </p:spPr>
        <p:txBody>
          <a:bodyPr wrap="square" lIns="0" tIns="0" rIns="0" bIns="0" anchor="t">
            <a:spAutoFit/>
          </a:bodyPr>
          <a:lstStyle/>
          <a:p>
            <a:pPr algn="l">
              <a:lnSpc>
                <a:spcPct val="100000"/>
              </a:lnSpc>
            </a:pPr>
            <a:r>
              <a:rPr sz="720" b="1" i="0">
                <a:solidFill>
                  <a:srgbClr val="5B686B"/>
                </a:solidFill>
                <a:latin typeface="Arial"/>
              </a:rPr>
              <a:t>RESPONSE LEVELS</a:t>
            </a:r>
          </a:p>
        </p:txBody>
      </p:sp>
      <p:sp>
        <p:nvSpPr>
          <p:cNvPr id="12" name="TextBox 11"/>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12</a:t>
            </a:r>
          </a:p>
        </p:txBody>
      </p:sp>
    </p:spTree>
    <p:extLst>
      <p:ext uri="{BB962C8B-B14F-4D97-AF65-F5344CB8AC3E}">
        <p14:creationId xmlns:p14="http://schemas.microsoft.com/office/powerpoint/2010/main" val="4266846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13E0A7E-66BD-154D-9DDF-3C244474BA40}"/>
              </a:ext>
            </a:extLst>
          </p:cNvPr>
          <p:cNvGraphicFramePr>
            <a:graphicFrameLocks noGrp="1"/>
          </p:cNvGraphicFramePr>
          <p:nvPr>
            <p:extLst>
              <p:ext uri="{D42A27DB-BD31-4B8C-83A1-F6EECF244321}">
                <p14:modId xmlns:p14="http://schemas.microsoft.com/office/powerpoint/2010/main" val="273731428"/>
              </p:ext>
            </p:extLst>
          </p:nvPr>
        </p:nvGraphicFramePr>
        <p:xfrm>
          <a:off x="411480" y="1280160"/>
          <a:ext cx="8321040" cy="3610864"/>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5886404"/>
                    </a:ext>
                  </a:extLst>
                </a:gridCol>
                <a:gridCol w="3794760">
                  <a:extLst>
                    <a:ext uri="{9D8B030D-6E8A-4147-A177-3AD203B41FA5}">
                      <a16:colId xmlns:a16="http://schemas.microsoft.com/office/drawing/2014/main" val="1169160815"/>
                    </a:ext>
                  </a:extLst>
                </a:gridCol>
                <a:gridCol w="3703320">
                  <a:extLst>
                    <a:ext uri="{9D8B030D-6E8A-4147-A177-3AD203B41FA5}">
                      <a16:colId xmlns:a16="http://schemas.microsoft.com/office/drawing/2014/main" val="2681056171"/>
                    </a:ext>
                  </a:extLst>
                </a:gridCol>
              </a:tblGrid>
              <a:tr h="594360">
                <a:tc>
                  <a:txBody>
                    <a:bodyPr/>
                    <a:lstStyle/>
                    <a:p>
                      <a:pPr marL="0" indent="0">
                        <a:spcAft>
                          <a:spcPts val="100"/>
                        </a:spcAft>
                        <a:buNone/>
                      </a:pPr>
                      <a:r>
                        <a:rPr lang="en-GB" sz="1000" b="1" i="0">
                          <a:solidFill>
                            <a:srgbClr val="FFFFFF"/>
                          </a:solidFill>
                          <a:latin typeface="Arial"/>
                          <a:ea typeface="Arial"/>
                          <a:cs typeface="Arial"/>
                        </a:rPr>
                        <a:t>Level 1a</a:t>
                      </a:r>
                      <a:endParaRPr lang="en-US" sz="1000" b="0">
                        <a:latin typeface="Arial"/>
                        <a:ea typeface="Arial"/>
                        <a:cs typeface="Arial"/>
                      </a:endParaRP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AA54"/>
                    </a:solidFill>
                  </a:tcPr>
                </a:tc>
                <a:tc>
                  <a:txBody>
                    <a:bodyPr/>
                    <a:lstStyle/>
                    <a:p>
                      <a:pPr marL="171450" indent="-171450">
                        <a:spcAft>
                          <a:spcPts val="100"/>
                        </a:spcAft>
                        <a:buFont typeface="Arial" panose="020B0604020202020204" pitchFamily="34" charset="0"/>
                        <a:buChar char="•"/>
                      </a:pPr>
                      <a:r>
                        <a:rPr lang="en-GB" sz="1000" b="0" i="0">
                          <a:solidFill>
                            <a:srgbClr val="222A2C"/>
                          </a:solidFill>
                          <a:latin typeface="Arial"/>
                          <a:ea typeface="Arial"/>
                          <a:cs typeface="Arial"/>
                        </a:rPr>
                        <a:t>When a major head of state dies</a:t>
                      </a:r>
                      <a:endParaRPr lang="en-GB" sz="1000">
                        <a:latin typeface="Arial"/>
                        <a:ea typeface="Arial"/>
                        <a:cs typeface="Arial"/>
                      </a:endParaRPr>
                    </a:p>
                    <a:p>
                      <a:pPr marL="171450" indent="-171450">
                        <a:spcAft>
                          <a:spcPts val="100"/>
                        </a:spcAft>
                        <a:buFont typeface="Arial" panose="020B0604020202020204" pitchFamily="34" charset="0"/>
                        <a:buChar char="•"/>
                      </a:pPr>
                      <a:r>
                        <a:rPr lang="en-GB" sz="1000" b="0" i="0">
                          <a:solidFill>
                            <a:srgbClr val="222A2C"/>
                          </a:solidFill>
                          <a:latin typeface="Arial"/>
                          <a:ea typeface="Arial"/>
                          <a:cs typeface="Arial"/>
                        </a:rPr>
                        <a:t>World or national events, Covid, Earthquakes in Turkey</a:t>
                      </a:r>
                      <a:endParaRPr lang="en-GB" sz="1000">
                        <a:latin typeface="Arial"/>
                        <a:ea typeface="Arial"/>
                        <a:cs typeface="Arial"/>
                      </a:endParaRPr>
                    </a:p>
                    <a:p>
                      <a:pPr marL="171450" indent="-171450">
                        <a:spcAft>
                          <a:spcPts val="100"/>
                        </a:spcAft>
                        <a:buFont typeface="Arial" panose="020B0604020202020204" pitchFamily="34" charset="0"/>
                        <a:buChar char="•"/>
                      </a:pPr>
                      <a:r>
                        <a:rPr lang="en-GB" sz="1000" b="0" i="0">
                          <a:solidFill>
                            <a:srgbClr val="222A2C"/>
                          </a:solidFill>
                          <a:latin typeface="Arial"/>
                          <a:ea typeface="Arial"/>
                          <a:cs typeface="Arial"/>
                        </a:rPr>
                        <a:t>Covid-19</a:t>
                      </a: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indent="-171450">
                        <a:spcAft>
                          <a:spcPts val="100"/>
                        </a:spcAft>
                        <a:buFont typeface="Arial" panose="020B0604020202020204" pitchFamily="34" charset="0"/>
                        <a:buChar char="•"/>
                      </a:pPr>
                      <a:r>
                        <a:rPr lang="en-GB" sz="1000" b="0" i="0">
                          <a:solidFill>
                            <a:srgbClr val="222A2C"/>
                          </a:solidFill>
                          <a:latin typeface="Arial"/>
                          <a:ea typeface="Arial"/>
                          <a:cs typeface="Arial"/>
                        </a:rPr>
                        <a:t>EPS frequently provide advice and signposting guidance for schools to share with parents, staff and children depending on the situation. </a:t>
                      </a:r>
                      <a:endParaRPr lang="en-US" sz="1000" b="0">
                        <a:solidFill>
                          <a:sysClr val="windowText" lastClr="000000"/>
                        </a:solidFill>
                        <a:latin typeface="Arial"/>
                        <a:ea typeface="Arial"/>
                        <a:cs typeface="Arial"/>
                      </a:endParaRP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682332461"/>
                  </a:ext>
                </a:extLst>
              </a:tr>
              <a:tr h="481206">
                <a:tc>
                  <a:txBody>
                    <a:bodyPr/>
                    <a:lstStyle/>
                    <a:p>
                      <a:pPr marL="0" indent="0">
                        <a:spcAft>
                          <a:spcPts val="100"/>
                        </a:spcAft>
                        <a:buNone/>
                      </a:pPr>
                      <a:r>
                        <a:rPr lang="en-GB" sz="1000" b="1" i="0">
                          <a:solidFill>
                            <a:srgbClr val="FFFFFF"/>
                          </a:solidFill>
                          <a:latin typeface="Arial"/>
                          <a:ea typeface="Arial"/>
                          <a:cs typeface="Arial"/>
                        </a:rPr>
                        <a:t>Level 1b</a:t>
                      </a:r>
                      <a:endParaRPr lang="en-GB" sz="1000">
                        <a:latin typeface="Arial"/>
                        <a:ea typeface="Arial"/>
                        <a:cs typeface="Arial"/>
                      </a:endParaRP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5B254"/>
                    </a:solidFill>
                  </a:tcPr>
                </a:tc>
                <a:tc>
                  <a:txBody>
                    <a:bodyPr/>
                    <a:lstStyle/>
                    <a:p>
                      <a:pPr marL="171450" indent="-171450">
                        <a:spcAft>
                          <a:spcPts val="100"/>
                        </a:spcAft>
                        <a:buFont typeface="Arial" panose="020B0604020202020204" pitchFamily="34" charset="0"/>
                        <a:buChar char="•"/>
                      </a:pPr>
                      <a:r>
                        <a:rPr lang="en-GB" sz="1000" b="0" i="0" dirty="0">
                          <a:solidFill>
                            <a:srgbClr val="222A2C"/>
                          </a:solidFill>
                          <a:latin typeface="Arial"/>
                          <a:ea typeface="Arial"/>
                          <a:cs typeface="Arial"/>
                        </a:rPr>
                        <a:t>Parent dies whilst the child is at school</a:t>
                      </a:r>
                      <a:endParaRPr lang="en-GB" sz="1000" dirty="0">
                        <a:latin typeface="Arial"/>
                        <a:ea typeface="Arial"/>
                        <a:cs typeface="Arial"/>
                      </a:endParaRPr>
                    </a:p>
                    <a:p>
                      <a:pPr marL="171450" indent="-171450">
                        <a:spcAft>
                          <a:spcPts val="100"/>
                        </a:spcAft>
                        <a:buFont typeface="Arial" panose="020B0604020202020204" pitchFamily="34" charset="0"/>
                        <a:buChar char="•"/>
                      </a:pPr>
                      <a:r>
                        <a:rPr lang="en-GB" sz="1000" b="0" i="0" dirty="0">
                          <a:solidFill>
                            <a:srgbClr val="222A2C"/>
                          </a:solidFill>
                          <a:latin typeface="Arial"/>
                          <a:ea typeface="Arial"/>
                          <a:cs typeface="Arial"/>
                        </a:rPr>
                        <a:t>Stabbings in a ward in Enfield</a:t>
                      </a:r>
                      <a:endParaRPr lang="en-GB" sz="1000" b="0" dirty="0">
                        <a:solidFill>
                          <a:sysClr val="windowText" lastClr="000000"/>
                        </a:solidFill>
                        <a:latin typeface="Arial"/>
                        <a:ea typeface="Arial"/>
                        <a:cs typeface="Arial"/>
                      </a:endParaRP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1EF"/>
                    </a:solidFill>
                  </a:tcPr>
                </a:tc>
                <a:tc>
                  <a:txBody>
                    <a:bodyPr/>
                    <a:lstStyle/>
                    <a:p>
                      <a:pPr marL="171450" indent="-171450">
                        <a:spcAft>
                          <a:spcPts val="100"/>
                        </a:spcAft>
                        <a:buFont typeface="Arial" panose="020B0604020202020204" pitchFamily="34" charset="0"/>
                        <a:buChar char="•"/>
                      </a:pPr>
                      <a:r>
                        <a:rPr lang="en-GB" sz="1000" b="0" i="0" dirty="0">
                          <a:solidFill>
                            <a:srgbClr val="222A2C"/>
                          </a:solidFill>
                          <a:latin typeface="Arial"/>
                          <a:ea typeface="Arial"/>
                          <a:cs typeface="Arial"/>
                        </a:rPr>
                        <a:t>EPS provided consultation for the HT and staff / signposting. </a:t>
                      </a:r>
                      <a:endParaRPr lang="en-GB" sz="1000" dirty="0">
                        <a:latin typeface="Arial"/>
                        <a:ea typeface="Arial"/>
                        <a:cs typeface="Arial"/>
                      </a:endParaRPr>
                    </a:p>
                    <a:p>
                      <a:pPr marL="171450" indent="-171450">
                        <a:spcAft>
                          <a:spcPts val="100"/>
                        </a:spcAft>
                        <a:buFont typeface="Arial" panose="020B0604020202020204" pitchFamily="34" charset="0"/>
                        <a:buChar char="•"/>
                      </a:pPr>
                      <a:r>
                        <a:rPr lang="en-GB" sz="1000" b="0" i="0" dirty="0">
                          <a:solidFill>
                            <a:srgbClr val="222A2C"/>
                          </a:solidFill>
                          <a:latin typeface="Arial"/>
                          <a:ea typeface="Arial"/>
                          <a:cs typeface="Arial"/>
                        </a:rPr>
                        <a:t>EPS responded and provided a CIR to several schools in the area</a:t>
                      </a:r>
                      <a:endParaRPr lang="en-GB" sz="1000" dirty="0">
                        <a:latin typeface="Arial"/>
                        <a:ea typeface="Arial"/>
                        <a:cs typeface="Arial"/>
                      </a:endParaRP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1EF"/>
                    </a:solidFill>
                  </a:tcPr>
                </a:tc>
                <a:extLst>
                  <a:ext uri="{0D108BD9-81ED-4DB2-BD59-A6C34878D82A}">
                    <a16:rowId xmlns:a16="http://schemas.microsoft.com/office/drawing/2014/main" val="1859256271"/>
                  </a:ext>
                </a:extLst>
              </a:tr>
              <a:tr h="2112264">
                <a:tc>
                  <a:txBody>
                    <a:bodyPr/>
                    <a:lstStyle/>
                    <a:p>
                      <a:pPr marL="0" marR="0" lvl="0" indent="0" algn="l" defTabSz="342900" rtl="0" eaLnBrk="1" fontAlgn="auto" latinLnBrk="0" hangingPunct="1">
                        <a:lnSpc>
                          <a:spcPct val="100000"/>
                        </a:lnSpc>
                        <a:spcBef>
                          <a:spcPts val="0"/>
                        </a:spcBef>
                        <a:spcAft>
                          <a:spcPts val="100"/>
                        </a:spcAft>
                        <a:buClrTx/>
                        <a:buSzTx/>
                        <a:buFont typeface="Arial" panose="020B0604020202020204" pitchFamily="34" charset="0"/>
                        <a:buNone/>
                        <a:tabLst/>
                        <a:defRPr/>
                      </a:pPr>
                      <a:r>
                        <a:rPr lang="en-GB" sz="1000" b="1" i="0" dirty="0">
                          <a:solidFill>
                            <a:srgbClr val="FFFFFF"/>
                          </a:solidFill>
                          <a:latin typeface="Arial"/>
                          <a:ea typeface="Arial"/>
                          <a:cs typeface="Arial"/>
                        </a:rPr>
                        <a:t>Level 2</a:t>
                      </a:r>
                      <a:endParaRPr lang="en-GB" sz="1000" dirty="0">
                        <a:latin typeface="Arial"/>
                        <a:ea typeface="Arial"/>
                        <a:cs typeface="Arial"/>
                      </a:endParaRP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AE2E"/>
                    </a:solidFill>
                  </a:tcPr>
                </a:tc>
                <a:tc>
                  <a:txBody>
                    <a:bodyPr/>
                    <a:lstStyle/>
                    <a:p>
                      <a:pPr marL="171450" indent="-171450">
                        <a:spcAft>
                          <a:spcPts val="100"/>
                        </a:spcAft>
                        <a:buFont typeface="Arial" panose="020B0604020202020204" pitchFamily="34" charset="0"/>
                        <a:buChar char="•"/>
                      </a:pPr>
                      <a:r>
                        <a:rPr lang="en-GB" sz="1000" b="0" i="0" dirty="0">
                          <a:solidFill>
                            <a:srgbClr val="222A2C"/>
                          </a:solidFill>
                          <a:latin typeface="Arial"/>
                          <a:ea typeface="Arial"/>
                          <a:cs typeface="Arial"/>
                        </a:rPr>
                        <a:t>Deaths of children (fatal stabbings; suicide; accidents; and death following life-limiting conditions)</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Parent takes own life after murdering preschool child /sibling of child at school</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Serious illness or death of staff members</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Serious incidents between parents in school community (e.g. stabbing; long term feuds) </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Serious incidents linked to the school by rumour (e.g. murder of school staff family member) </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Serious within-family incidents which cause distress to staff</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Peer on peer abuse occurring within school</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Permanent school closures</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Death of Council team members</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Support for Council services following traumatic professional events</a:t>
                      </a:r>
                      <a:endParaRPr lang="en-GB" sz="1000" dirty="0">
                        <a:latin typeface="Arial"/>
                        <a:ea typeface="Arial"/>
                        <a:cs typeface="Arial"/>
                      </a:endParaRP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EPS provides consultation and guidance, training, intervention and contributes to research on this area. </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EPS worked with Barnet BICS to support SLT and staff group to manage communications, support child transition back to school in the autumn.  Additional MH support was provided</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There is often co-ordination with other services, such as CAMHS and MYME</a:t>
                      </a:r>
                      <a:endParaRPr lang="en-GB" sz="1000" dirty="0">
                        <a:latin typeface="Arial"/>
                        <a:ea typeface="Arial"/>
                        <a:cs typeface="Arial"/>
                      </a:endParaRPr>
                    </a:p>
                    <a:p>
                      <a:pPr marL="171450" marR="0" lvl="0" indent="-171450" algn="l" defTabSz="342900" rtl="0" eaLnBrk="1" fontAlgn="auto" latinLnBrk="0" hangingPunct="1">
                        <a:lnSpc>
                          <a:spcPct val="100000"/>
                        </a:lnSpc>
                        <a:spcBef>
                          <a:spcPts val="0"/>
                        </a:spcBef>
                        <a:spcAft>
                          <a:spcPts val="100"/>
                        </a:spcAft>
                        <a:buClrTx/>
                        <a:buSzTx/>
                        <a:buFont typeface="Arial" panose="020B0604020202020204" pitchFamily="34" charset="0"/>
                        <a:buChar char="•"/>
                        <a:tabLst/>
                        <a:defRPr/>
                      </a:pPr>
                      <a:r>
                        <a:rPr lang="en-GB" sz="1000" b="0" i="0" dirty="0">
                          <a:solidFill>
                            <a:srgbClr val="222A2C"/>
                          </a:solidFill>
                          <a:latin typeface="Arial"/>
                          <a:ea typeface="Arial"/>
                          <a:cs typeface="Arial"/>
                        </a:rPr>
                        <a:t>This can be at a school and LA level, e.g., Suicide Prevention Strategy, school closure</a:t>
                      </a:r>
                      <a:endParaRPr lang="en-GB" sz="1000" dirty="0">
                        <a:latin typeface="Arial"/>
                        <a:ea typeface="Arial"/>
                        <a:cs typeface="Arial"/>
                      </a:endParaRPr>
                    </a:p>
                  </a:txBody>
                  <a:tcPr marL="73152" marR="73152"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12043845"/>
                  </a:ext>
                </a:extLst>
              </a:tr>
            </a:tbl>
          </a:graphicData>
        </a:graphic>
      </p:graphicFrame>
      <p:sp>
        <p:nvSpPr>
          <p:cNvPr id="6" name="TextBox 5"/>
          <p:cNvSpPr txBox="1"/>
          <p:nvPr/>
        </p:nvSpPr>
        <p:spPr>
          <a:xfrm>
            <a:off x="502920" y="228600"/>
            <a:ext cx="8138160" cy="438912"/>
          </a:xfrm>
          <a:prstGeom prst="rect">
            <a:avLst/>
          </a:prstGeom>
          <a:noFill/>
        </p:spPr>
        <p:txBody>
          <a:bodyPr wrap="square" lIns="0" tIns="0" rIns="0" bIns="0" anchor="ctr">
            <a:spAutoFit/>
          </a:bodyPr>
          <a:lstStyle/>
          <a:p>
            <a:pPr algn="l">
              <a:lnSpc>
                <a:spcPct val="100000"/>
              </a:lnSpc>
            </a:pPr>
            <a:r>
              <a:rPr sz="2500" b="1" i="0">
                <a:solidFill>
                  <a:srgbClr val="183E43"/>
                </a:solidFill>
                <a:latin typeface="Arial"/>
              </a:rPr>
              <a:t>Levels 1–2: match support to context and need</a:t>
            </a:r>
          </a:p>
        </p:txBody>
      </p:sp>
      <p:sp>
        <p:nvSpPr>
          <p:cNvPr id="7" name="Rectangle 6"/>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521207" y="685800"/>
            <a:ext cx="8092440" cy="274320"/>
          </a:xfrm>
          <a:prstGeom prst="rect">
            <a:avLst/>
          </a:prstGeom>
          <a:noFill/>
        </p:spPr>
        <p:txBody>
          <a:bodyPr wrap="square" lIns="0" tIns="0" rIns="0" bIns="0" anchor="t">
            <a:spAutoFit/>
          </a:bodyPr>
          <a:lstStyle/>
          <a:p>
            <a:pPr algn="l">
              <a:lnSpc>
                <a:spcPct val="100000"/>
              </a:lnSpc>
            </a:pPr>
            <a:r>
              <a:rPr sz="1050" b="0" i="0">
                <a:solidFill>
                  <a:srgbClr val="5B686B"/>
                </a:solidFill>
                <a:latin typeface="Arial"/>
              </a:rPr>
              <a:t>Examples are illustrative; EPS involvement is proportionate to impact, vulnerability and the wider system</a:t>
            </a:r>
          </a:p>
        </p:txBody>
      </p:sp>
      <p:sp>
        <p:nvSpPr>
          <p:cNvPr id="9" name="TextBox 8"/>
          <p:cNvSpPr txBox="1"/>
          <p:nvPr/>
        </p:nvSpPr>
        <p:spPr>
          <a:xfrm>
            <a:off x="438912" y="996696"/>
            <a:ext cx="713232" cy="164592"/>
          </a:xfrm>
          <a:prstGeom prst="rect">
            <a:avLst/>
          </a:prstGeom>
          <a:noFill/>
        </p:spPr>
        <p:txBody>
          <a:bodyPr wrap="square" lIns="0" tIns="0" rIns="0" bIns="0" anchor="t">
            <a:spAutoFit/>
          </a:bodyPr>
          <a:lstStyle/>
          <a:p>
            <a:pPr algn="l">
              <a:lnSpc>
                <a:spcPct val="100000"/>
              </a:lnSpc>
            </a:pPr>
            <a:r>
              <a:rPr sz="850" b="1" i="0">
                <a:solidFill>
                  <a:srgbClr val="5B686B"/>
                </a:solidFill>
                <a:latin typeface="Arial"/>
              </a:rPr>
              <a:t>LEVEL</a:t>
            </a:r>
          </a:p>
        </p:txBody>
      </p:sp>
      <p:sp>
        <p:nvSpPr>
          <p:cNvPr id="10" name="TextBox 9"/>
          <p:cNvSpPr txBox="1"/>
          <p:nvPr/>
        </p:nvSpPr>
        <p:spPr>
          <a:xfrm>
            <a:off x="1325880" y="996696"/>
            <a:ext cx="3703320" cy="164592"/>
          </a:xfrm>
          <a:prstGeom prst="rect">
            <a:avLst/>
          </a:prstGeom>
          <a:noFill/>
        </p:spPr>
        <p:txBody>
          <a:bodyPr wrap="square" lIns="0" tIns="0" rIns="0" bIns="0" anchor="t">
            <a:spAutoFit/>
          </a:bodyPr>
          <a:lstStyle/>
          <a:p>
            <a:pPr algn="l">
              <a:lnSpc>
                <a:spcPct val="100000"/>
              </a:lnSpc>
            </a:pPr>
            <a:r>
              <a:rPr sz="850" b="1" i="0">
                <a:solidFill>
                  <a:srgbClr val="5B686B"/>
                </a:solidFill>
                <a:latin typeface="Arial"/>
              </a:rPr>
              <a:t>TYPICAL CONTEXT</a:t>
            </a:r>
          </a:p>
        </p:txBody>
      </p:sp>
      <p:sp>
        <p:nvSpPr>
          <p:cNvPr id="11" name="TextBox 10"/>
          <p:cNvSpPr txBox="1"/>
          <p:nvPr/>
        </p:nvSpPr>
        <p:spPr>
          <a:xfrm>
            <a:off x="5074920" y="996696"/>
            <a:ext cx="3429000" cy="164592"/>
          </a:xfrm>
          <a:prstGeom prst="rect">
            <a:avLst/>
          </a:prstGeom>
          <a:noFill/>
        </p:spPr>
        <p:txBody>
          <a:bodyPr wrap="square" lIns="0" tIns="0" rIns="0" bIns="0" anchor="t">
            <a:spAutoFit/>
          </a:bodyPr>
          <a:lstStyle/>
          <a:p>
            <a:pPr algn="l">
              <a:lnSpc>
                <a:spcPct val="100000"/>
              </a:lnSpc>
            </a:pPr>
            <a:r>
              <a:rPr sz="850" b="1" i="0">
                <a:solidFill>
                  <a:srgbClr val="5B686B"/>
                </a:solidFill>
                <a:latin typeface="Arial"/>
              </a:rPr>
              <a:t>EPS RESPONSE</a:t>
            </a:r>
          </a:p>
        </p:txBody>
      </p:sp>
      <p:sp>
        <p:nvSpPr>
          <p:cNvPr id="12" name="Rectangle 11"/>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13</a:t>
            </a:r>
          </a:p>
        </p:txBody>
      </p:sp>
    </p:spTree>
    <p:extLst>
      <p:ext uri="{BB962C8B-B14F-4D97-AF65-F5344CB8AC3E}">
        <p14:creationId xmlns:p14="http://schemas.microsoft.com/office/powerpoint/2010/main" val="1285514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1486A-36BB-6F31-C958-00CACC8AD902}"/>
              </a:ext>
            </a:extLst>
          </p:cNvPr>
          <p:cNvSpPr>
            <a:spLocks noGrp="1"/>
          </p:cNvSpPr>
          <p:nvPr>
            <p:ph type="title"/>
          </p:nvPr>
        </p:nvSpPr>
        <p:spPr>
          <a:xfrm>
            <a:off x="502920" y="201168"/>
            <a:ext cx="8138160" cy="329184"/>
          </a:xfrm>
        </p:spPr>
        <p:txBody>
          <a:bodyPr wrap="none" lIns="0" tIns="0" rIns="0" bIns="0" anchor="ctr"/>
          <a:lstStyle/>
          <a:p>
            <a:pPr algn="l">
              <a:lnSpc>
                <a:spcPct val="100000"/>
              </a:lnSpc>
            </a:pPr>
            <a:r>
              <a:rPr lang="en-GB" sz="2100" b="1">
                <a:solidFill>
                  <a:srgbClr val="183E43"/>
                </a:solidFill>
                <a:latin typeface="Arial"/>
              </a:rPr>
              <a:t>Level 3 incidents require sustained system-wide coordination</a:t>
            </a:r>
            <a:endParaRPr lang="en-GB">
              <a:latin typeface="Arial"/>
              <a:ea typeface="Arial"/>
              <a:cs typeface="Arial"/>
            </a:endParaRPr>
          </a:p>
        </p:txBody>
      </p:sp>
      <p:graphicFrame>
        <p:nvGraphicFramePr>
          <p:cNvPr id="5" name="Table 4">
            <a:extLst>
              <a:ext uri="{FF2B5EF4-FFF2-40B4-BE49-F238E27FC236}">
                <a16:creationId xmlns:a16="http://schemas.microsoft.com/office/drawing/2014/main" id="{813E0A7E-66BD-154D-9DDF-3C244474BA40}"/>
              </a:ext>
            </a:extLst>
          </p:cNvPr>
          <p:cNvGraphicFramePr>
            <a:graphicFrameLocks noGrp="1"/>
          </p:cNvGraphicFramePr>
          <p:nvPr>
            <p:extLst>
              <p:ext uri="{D42A27DB-BD31-4B8C-83A1-F6EECF244321}">
                <p14:modId xmlns:p14="http://schemas.microsoft.com/office/powerpoint/2010/main" val="2345233117"/>
              </p:ext>
            </p:extLst>
          </p:nvPr>
        </p:nvGraphicFramePr>
        <p:xfrm>
          <a:off x="384048" y="1115568"/>
          <a:ext cx="8375904" cy="3819144"/>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5886404"/>
                    </a:ext>
                  </a:extLst>
                </a:gridCol>
                <a:gridCol w="3456432">
                  <a:extLst>
                    <a:ext uri="{9D8B030D-6E8A-4147-A177-3AD203B41FA5}">
                      <a16:colId xmlns:a16="http://schemas.microsoft.com/office/drawing/2014/main" val="1169160815"/>
                    </a:ext>
                  </a:extLst>
                </a:gridCol>
                <a:gridCol w="4261104">
                  <a:extLst>
                    <a:ext uri="{9D8B030D-6E8A-4147-A177-3AD203B41FA5}">
                      <a16:colId xmlns:a16="http://schemas.microsoft.com/office/drawing/2014/main" val="2681056171"/>
                    </a:ext>
                  </a:extLst>
                </a:gridCol>
              </a:tblGrid>
              <a:tr h="3602736">
                <a:tc>
                  <a:txBody>
                    <a:bodyPr/>
                    <a:lstStyle/>
                    <a:p>
                      <a:pPr>
                        <a:lnSpc>
                          <a:spcPct val="88000"/>
                        </a:lnSpc>
                        <a:spcAft>
                          <a:spcPts val="0"/>
                        </a:spcAft>
                      </a:pPr>
                      <a:r>
                        <a:rPr lang="en-GB" sz="1000" b="1">
                          <a:solidFill>
                            <a:srgbClr val="FFFFFF"/>
                          </a:solidFill>
                          <a:latin typeface="Arial"/>
                        </a:rPr>
                        <a:t>Level 3</a:t>
                      </a:r>
                    </a:p>
                  </a:txBody>
                  <a:tcPr marL="54864" marR="54864" marT="32004" marB="320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1B2D"/>
                    </a:solidFill>
                  </a:tcPr>
                </a:tc>
                <a:tc>
                  <a:txBody>
                    <a:bodyPr/>
                    <a:lstStyle/>
                    <a:p>
                      <a:pPr>
                        <a:lnSpc>
                          <a:spcPct val="88000"/>
                        </a:lnSpc>
                        <a:spcAft>
                          <a:spcPts val="0"/>
                        </a:spcAft>
                      </a:pPr>
                      <a:r>
                        <a:rPr lang="en-GB" sz="1000" b="0" dirty="0">
                          <a:solidFill>
                            <a:srgbClr val="222A2C"/>
                          </a:solidFill>
                          <a:latin typeface="Arial"/>
                        </a:rPr>
                        <a:t>Covid-19 Pandemic  (2020 - )</a:t>
                      </a: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r>
                        <a:rPr lang="en-GB" sz="1000" b="0" dirty="0">
                          <a:solidFill>
                            <a:srgbClr val="222A2C"/>
                          </a:solidFill>
                          <a:latin typeface="Arial"/>
                        </a:rPr>
                        <a:t>Grenfell Tower Fire (London 2017)</a:t>
                      </a:r>
                    </a:p>
                    <a:p>
                      <a:pPr>
                        <a:lnSpc>
                          <a:spcPct val="88000"/>
                        </a:lnSpc>
                        <a:spcAft>
                          <a:spcPts val="0"/>
                        </a:spcAft>
                      </a:pPr>
                      <a:r>
                        <a:rPr lang="en-GB" sz="1000" b="0" dirty="0">
                          <a:solidFill>
                            <a:srgbClr val="222A2C"/>
                          </a:solidFill>
                          <a:latin typeface="Arial"/>
                        </a:rPr>
                        <a:t>On 14 June 2017, a fire at Grenfell Tower claimed 72 lives, including 18 children. The tragedy had a profound impact on the local community, including nearby schools.</a:t>
                      </a: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r>
                        <a:rPr lang="en-GB" sz="1000" b="0" dirty="0">
                          <a:solidFill>
                            <a:srgbClr val="222A2C"/>
                          </a:solidFill>
                          <a:latin typeface="Arial"/>
                        </a:rPr>
                        <a:t>Manchester Arena Bombing (2017)</a:t>
                      </a:r>
                    </a:p>
                    <a:p>
                      <a:pPr>
                        <a:lnSpc>
                          <a:spcPct val="88000"/>
                        </a:lnSpc>
                        <a:spcAft>
                          <a:spcPts val="0"/>
                        </a:spcAft>
                      </a:pPr>
                      <a:r>
                        <a:rPr lang="en-GB" sz="1000" b="0" dirty="0">
                          <a:solidFill>
                            <a:srgbClr val="222A2C"/>
                          </a:solidFill>
                          <a:latin typeface="Arial"/>
                        </a:rPr>
                        <a:t>On 22 May 2017, a suicide bombing at the Manchester Arena killed 22 people, many of them children and young people attending a concert.</a:t>
                      </a: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endParaRPr lang="en-GB" sz="1000" b="0" dirty="0">
                        <a:solidFill>
                          <a:srgbClr val="222A2C"/>
                        </a:solidFill>
                        <a:latin typeface="Arial"/>
                      </a:endParaRPr>
                    </a:p>
                    <a:p>
                      <a:pPr>
                        <a:lnSpc>
                          <a:spcPct val="88000"/>
                        </a:lnSpc>
                        <a:spcAft>
                          <a:spcPts val="0"/>
                        </a:spcAft>
                      </a:pPr>
                      <a:r>
                        <a:rPr lang="en-GB" sz="1000" b="0" dirty="0">
                          <a:solidFill>
                            <a:srgbClr val="222A2C"/>
                          </a:solidFill>
                          <a:latin typeface="Arial"/>
                        </a:rPr>
                        <a:t>Southport Attack (Southport, 2024)</a:t>
                      </a:r>
                    </a:p>
                    <a:p>
                      <a:pPr>
                        <a:lnSpc>
                          <a:spcPct val="88000"/>
                        </a:lnSpc>
                        <a:spcAft>
                          <a:spcPts val="0"/>
                        </a:spcAft>
                      </a:pPr>
                      <a:r>
                        <a:rPr lang="en-GB" sz="1000" b="0" dirty="0">
                          <a:solidFill>
                            <a:srgbClr val="222A2C"/>
                          </a:solidFill>
                          <a:latin typeface="Arial"/>
                        </a:rPr>
                        <a:t>On 29 July 2024, a violent incident in Southport led to the deaths of two children connected to Churchtown Primary School.</a:t>
                      </a:r>
                    </a:p>
                  </a:txBody>
                  <a:tcPr marL="54864" marR="54864" marT="32004" marB="320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EPS was central to providing a critical incident response at multiple levels, supporting schools and families and the whole partnership, e.g., Wellbeing for Education Return, Enfield Thrives Together, parent and community workshops focussing on children’s mental health, supervision for headteachers and social workers, develop a film with children and young people in partnership with the Youth Parliament. Children and Young Peoples signposting document, liaised nationally with EP services to share the work.</a:t>
                      </a:r>
                    </a:p>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The Educational Psychology Service coordinated a school-based response to support pupils, staff, and families.</a:t>
                      </a:r>
                    </a:p>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UCL’s review of the response highlighted the importance of emotional containment, communication, and trauma-informed care.</a:t>
                      </a:r>
                    </a:p>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Enfield EPS later adopted the </a:t>
                      </a:r>
                      <a:r>
                        <a:rPr lang="en-GB" sz="1000" b="0" dirty="0" err="1">
                          <a:solidFill>
                            <a:srgbClr val="222A2C"/>
                          </a:solidFill>
                          <a:latin typeface="Arial"/>
                        </a:rPr>
                        <a:t>Hobfoll</a:t>
                      </a:r>
                      <a:r>
                        <a:rPr lang="en-GB" sz="1000" b="0" dirty="0">
                          <a:solidFill>
                            <a:srgbClr val="222A2C"/>
                          </a:solidFill>
                          <a:latin typeface="Arial"/>
                        </a:rPr>
                        <a:t> framework (Safety, Calming, Efficacy, Connectedness, Hope) after learning from a trainee EP who had worked with Grenfell-affected schools.  This was the framework for the response to the pandemic.</a:t>
                      </a:r>
                    </a:p>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EPs provided immediate and ongoing support to schools across Manchester. There was a national offer of support from the National Association of Principal EPs.</a:t>
                      </a:r>
                    </a:p>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The Manchester Resilience Hub was established to screen and refer affected individuals, including 877 children and young people.</a:t>
                      </a:r>
                    </a:p>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Coaching and leadership psychology played a key role in the school’s recovery.</a:t>
                      </a:r>
                    </a:p>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The EPS provided trauma-informed support to staff and pupils, including reflective ceremonies, peer support, and long-term wellbeing planning.</a:t>
                      </a:r>
                    </a:p>
                    <a:p>
                      <a:pPr marL="171450" indent="-171450">
                        <a:lnSpc>
                          <a:spcPct val="88000"/>
                        </a:lnSpc>
                        <a:spcAft>
                          <a:spcPts val="0"/>
                        </a:spcAft>
                        <a:buFont typeface="Arial" panose="020B0604020202020204" pitchFamily="34" charset="0"/>
                        <a:buChar char="•"/>
                      </a:pPr>
                      <a:r>
                        <a:rPr lang="en-GB" sz="1000" b="0" dirty="0">
                          <a:solidFill>
                            <a:srgbClr val="222A2C"/>
                          </a:solidFill>
                          <a:latin typeface="Arial"/>
                        </a:rPr>
                        <a:t>The approach mirrored recovery work done after Grenfell, emphasising hope, community resilience, and psychological safety.</a:t>
                      </a:r>
                    </a:p>
                  </a:txBody>
                  <a:tcPr marL="54864" marR="54864" marT="32004" marB="320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1EF"/>
                    </a:solidFill>
                  </a:tcPr>
                </a:tc>
                <a:extLst>
                  <a:ext uri="{0D108BD9-81ED-4DB2-BD59-A6C34878D82A}">
                    <a16:rowId xmlns:a16="http://schemas.microsoft.com/office/drawing/2014/main" val="3271495861"/>
                  </a:ext>
                </a:extLst>
              </a:tr>
            </a:tbl>
          </a:graphicData>
        </a:graphic>
      </p:graphicFrame>
      <p:sp>
        <p:nvSpPr>
          <p:cNvPr id="6" name="Rectangle 5"/>
          <p:cNvSpPr/>
          <p:nvPr/>
        </p:nvSpPr>
        <p:spPr>
          <a:xfrm>
            <a:off x="0" y="0"/>
            <a:ext cx="9144000" cy="64008"/>
          </a:xfrm>
          <a:prstGeom prst="rect">
            <a:avLst/>
          </a:prstGeom>
          <a:solidFill>
            <a:srgbClr val="E31B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21207" y="585216"/>
            <a:ext cx="8046720" cy="201168"/>
          </a:xfrm>
          <a:prstGeom prst="rect">
            <a:avLst/>
          </a:prstGeom>
          <a:noFill/>
        </p:spPr>
        <p:txBody>
          <a:bodyPr wrap="square" lIns="0" tIns="0" rIns="0" bIns="0" anchor="t">
            <a:spAutoFit/>
          </a:bodyPr>
          <a:lstStyle/>
          <a:p>
            <a:pPr algn="l">
              <a:lnSpc>
                <a:spcPct val="100000"/>
              </a:lnSpc>
            </a:pPr>
            <a:r>
              <a:rPr sz="910" b="0" i="0">
                <a:solidFill>
                  <a:srgbClr val="5B686B"/>
                </a:solidFill>
                <a:latin typeface="Arial"/>
              </a:rPr>
              <a:t>National and community events demand multi-level support, leadership containment and long-term recovery planning</a:t>
            </a:r>
          </a:p>
        </p:txBody>
      </p:sp>
      <p:sp>
        <p:nvSpPr>
          <p:cNvPr id="8" name="TextBox 7"/>
          <p:cNvSpPr txBox="1"/>
          <p:nvPr/>
        </p:nvSpPr>
        <p:spPr>
          <a:xfrm>
            <a:off x="411480" y="896112"/>
            <a:ext cx="640080" cy="164592"/>
          </a:xfrm>
          <a:prstGeom prst="rect">
            <a:avLst/>
          </a:prstGeom>
          <a:noFill/>
        </p:spPr>
        <p:txBody>
          <a:bodyPr wrap="square" lIns="0" tIns="0" rIns="0" bIns="0" anchor="t">
            <a:spAutoFit/>
          </a:bodyPr>
          <a:lstStyle/>
          <a:p>
            <a:pPr algn="l">
              <a:lnSpc>
                <a:spcPct val="100000"/>
              </a:lnSpc>
            </a:pPr>
            <a:r>
              <a:rPr sz="850" b="1" i="0">
                <a:solidFill>
                  <a:srgbClr val="5B686B"/>
                </a:solidFill>
                <a:latin typeface="Arial"/>
              </a:rPr>
              <a:t>LEVEL</a:t>
            </a:r>
          </a:p>
        </p:txBody>
      </p:sp>
      <p:sp>
        <p:nvSpPr>
          <p:cNvPr id="9" name="TextBox 8"/>
          <p:cNvSpPr txBox="1"/>
          <p:nvPr/>
        </p:nvSpPr>
        <p:spPr>
          <a:xfrm>
            <a:off x="1143000" y="896112"/>
            <a:ext cx="3429000" cy="164592"/>
          </a:xfrm>
          <a:prstGeom prst="rect">
            <a:avLst/>
          </a:prstGeom>
          <a:noFill/>
        </p:spPr>
        <p:txBody>
          <a:bodyPr wrap="square" lIns="0" tIns="0" rIns="0" bIns="0" anchor="t">
            <a:spAutoFit/>
          </a:bodyPr>
          <a:lstStyle/>
          <a:p>
            <a:pPr algn="l">
              <a:lnSpc>
                <a:spcPct val="100000"/>
              </a:lnSpc>
            </a:pPr>
            <a:r>
              <a:rPr sz="850" b="1" i="0">
                <a:solidFill>
                  <a:srgbClr val="5B686B"/>
                </a:solidFill>
                <a:latin typeface="Arial"/>
              </a:rPr>
              <a:t>ILLUSTRATIVE INCIDENTS</a:t>
            </a:r>
          </a:p>
        </p:txBody>
      </p:sp>
      <p:sp>
        <p:nvSpPr>
          <p:cNvPr id="10" name="TextBox 9"/>
          <p:cNvSpPr txBox="1"/>
          <p:nvPr/>
        </p:nvSpPr>
        <p:spPr>
          <a:xfrm>
            <a:off x="4617720" y="896112"/>
            <a:ext cx="3794760" cy="164592"/>
          </a:xfrm>
          <a:prstGeom prst="rect">
            <a:avLst/>
          </a:prstGeom>
          <a:noFill/>
        </p:spPr>
        <p:txBody>
          <a:bodyPr wrap="square" lIns="0" tIns="0" rIns="0" bIns="0" anchor="t">
            <a:spAutoFit/>
          </a:bodyPr>
          <a:lstStyle/>
          <a:p>
            <a:pPr algn="l">
              <a:lnSpc>
                <a:spcPct val="100000"/>
              </a:lnSpc>
            </a:pPr>
            <a:r>
              <a:rPr sz="850" b="1" i="0">
                <a:solidFill>
                  <a:srgbClr val="5B686B"/>
                </a:solidFill>
                <a:latin typeface="Arial"/>
              </a:rPr>
              <a:t>EPS CONTRIBUTION</a:t>
            </a:r>
          </a:p>
        </p:txBody>
      </p:sp>
      <p:sp>
        <p:nvSpPr>
          <p:cNvPr id="11" name="Rectangle 10"/>
          <p:cNvSpPr/>
          <p:nvPr/>
        </p:nvSpPr>
        <p:spPr>
          <a:xfrm>
            <a:off x="475488" y="4882896"/>
            <a:ext cx="8193024" cy="9144"/>
          </a:xfrm>
          <a:prstGeom prst="rect">
            <a:avLst/>
          </a:prstGeom>
          <a:solidFill>
            <a:srgbClr val="CBD5D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02920" y="4937760"/>
            <a:ext cx="4389120" cy="109728"/>
          </a:xfrm>
          <a:prstGeom prst="rect">
            <a:avLst/>
          </a:prstGeom>
          <a:noFill/>
        </p:spPr>
        <p:txBody>
          <a:bodyPr wrap="square" lIns="0" tIns="0" rIns="0" bIns="0" anchor="t">
            <a:spAutoFit/>
          </a:bodyPr>
          <a:lstStyle/>
          <a:p>
            <a:pPr algn="l">
              <a:lnSpc>
                <a:spcPct val="100000"/>
              </a:lnSpc>
            </a:pPr>
            <a:r>
              <a:rPr sz="720" b="1" i="0">
                <a:solidFill>
                  <a:srgbClr val="5B686B"/>
                </a:solidFill>
                <a:latin typeface="Arial"/>
              </a:rPr>
              <a:t>CASE REFERENCES</a:t>
            </a:r>
          </a:p>
        </p:txBody>
      </p:sp>
      <p:sp>
        <p:nvSpPr>
          <p:cNvPr id="13" name="TextBox 12"/>
          <p:cNvSpPr txBox="1"/>
          <p:nvPr/>
        </p:nvSpPr>
        <p:spPr>
          <a:xfrm>
            <a:off x="8302752" y="4919472"/>
            <a:ext cx="320040" cy="137160"/>
          </a:xfrm>
          <a:prstGeom prst="rect">
            <a:avLst/>
          </a:prstGeom>
          <a:noFill/>
        </p:spPr>
        <p:txBody>
          <a:bodyPr wrap="square" lIns="0" tIns="0" rIns="0" bIns="0" anchor="t">
            <a:spAutoFit/>
          </a:bodyPr>
          <a:lstStyle/>
          <a:p>
            <a:pPr algn="r">
              <a:lnSpc>
                <a:spcPct val="100000"/>
              </a:lnSpc>
            </a:pPr>
            <a:r>
              <a:rPr sz="819" b="1" i="0">
                <a:solidFill>
                  <a:srgbClr val="183E43"/>
                </a:solidFill>
                <a:latin typeface="Arial"/>
              </a:rPr>
              <a:t>14</a:t>
            </a:r>
          </a:p>
        </p:txBody>
      </p:sp>
    </p:spTree>
    <p:extLst>
      <p:ext uri="{BB962C8B-B14F-4D97-AF65-F5344CB8AC3E}">
        <p14:creationId xmlns:p14="http://schemas.microsoft.com/office/powerpoint/2010/main" val="730093306"/>
      </p:ext>
    </p:extLst>
  </p:cSld>
  <p:clrMapOvr>
    <a:masterClrMapping/>
  </p:clrMapOvr>
</p:sld>
</file>

<file path=ppt/theme/theme1.xml><?xml version="1.0" encoding="utf-8"?>
<a:theme xmlns:a="http://schemas.openxmlformats.org/drawingml/2006/main" name="Enfield Template">
  <a:themeElements>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nfield 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Enfield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nfield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nfield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nfield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nfield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nfield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nfield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nfield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nfield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nfield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nfield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nfield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nfield Council PowerPoint template 16x9_2024_FINAL.pptx  -  Read-Only  -  Compatibility Mode" id="{6A71DF39-8AE1-4E0E-9E96-6099B9120CE7}" vid="{E8AB65A5-E85E-4879-A1A8-8A919CF356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CE8BB48BAD6E4290E9F3D9CAB47BF3" ma:contentTypeVersion="13" ma:contentTypeDescription="Create a new document." ma:contentTypeScope="" ma:versionID="0af96a21bab0328be37d6389a918bc14">
  <xsd:schema xmlns:xsd="http://www.w3.org/2001/XMLSchema" xmlns:xs="http://www.w3.org/2001/XMLSchema" xmlns:p="http://schemas.microsoft.com/office/2006/metadata/properties" xmlns:ns2="205cc813-42ae-4575-a095-e5620cfb4bf6" xmlns:ns3="d58e4928-d382-4bdd-a298-6eec9d1ba1f5" targetNamespace="http://schemas.microsoft.com/office/2006/metadata/properties" ma:root="true" ma:fieldsID="0f90edcf888f5c0c2bfd74671640c21d" ns2:_="" ns3:_="">
    <xsd:import namespace="205cc813-42ae-4575-a095-e5620cfb4bf6"/>
    <xsd:import namespace="d58e4928-d382-4bdd-a298-6eec9d1ba1f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5cc813-42ae-4575-a095-e5620cfb4b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56619fc-a7a0-4310-97c6-cc26cb34961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58e4928-d382-4bdd-a298-6eec9d1ba1f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80461b78-d386-418c-9521-f350d6c1a7d0}" ma:internalName="TaxCatchAll" ma:showField="CatchAllData" ma:web="d58e4928-d382-4bdd-a298-6eec9d1ba1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05cc813-42ae-4575-a095-e5620cfb4bf6">
      <Terms xmlns="http://schemas.microsoft.com/office/infopath/2007/PartnerControls"/>
    </lcf76f155ced4ddcb4097134ff3c332f>
    <TaxCatchAll xmlns="d58e4928-d382-4bdd-a298-6eec9d1ba1f5" xsi:nil="true"/>
  </documentManagement>
</p:properties>
</file>

<file path=customXml/itemProps1.xml><?xml version="1.0" encoding="utf-8"?>
<ds:datastoreItem xmlns:ds="http://schemas.openxmlformats.org/officeDocument/2006/customXml" ds:itemID="{E912E992-6C6B-45F0-B939-B953A62D8673}">
  <ds:schemaRefs>
    <ds:schemaRef ds:uri="http://schemas.microsoft.com/sharepoint/v3/contenttype/forms"/>
  </ds:schemaRefs>
</ds:datastoreItem>
</file>

<file path=customXml/itemProps2.xml><?xml version="1.0" encoding="utf-8"?>
<ds:datastoreItem xmlns:ds="http://schemas.openxmlformats.org/officeDocument/2006/customXml" ds:itemID="{3E524334-0440-40B2-97FF-17D16988690E}"/>
</file>

<file path=customXml/itemProps3.xml><?xml version="1.0" encoding="utf-8"?>
<ds:datastoreItem xmlns:ds="http://schemas.openxmlformats.org/officeDocument/2006/customXml" ds:itemID="{BB415A07-9971-496F-A133-CA61AF86A4B4}"/>
</file>

<file path=docProps/app.xml><?xml version="1.0" encoding="utf-8"?>
<Properties xmlns="http://schemas.openxmlformats.org/officeDocument/2006/extended-properties" xmlns:vt="http://schemas.openxmlformats.org/officeDocument/2006/docPropsVTypes">
  <Template>Default Theme</Template>
  <TotalTime>602</TotalTime>
  <Words>1536</Words>
  <Application>Microsoft Office PowerPoint</Application>
  <PresentationFormat>On-screen Show (16:9)</PresentationFormat>
  <Paragraphs>221</Paragraphs>
  <Slides>14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Times</vt:lpstr>
      <vt:lpstr>Enfield Template</vt:lpstr>
      <vt:lpstr>PowerPoint Presentation</vt:lpstr>
      <vt:lpstr>Critical Incident Response: a practical refresh</vt:lpstr>
      <vt:lpstr>PowerPoint Presentation</vt:lpstr>
      <vt:lpstr>A critical incident overwhelms usual coping systems</vt:lpstr>
      <vt:lpstr>The EPS helps schools move from shock to a contained response</vt:lpstr>
      <vt:lpstr>Four myths that can weaken an early response</vt:lpstr>
      <vt:lpstr>Three frameworks shape a coherent EPS response</vt:lpstr>
      <vt:lpstr>Hobfoll: five conditions support community recovery</vt:lpstr>
      <vt:lpstr>ARC integrates attachment, regulation and competency</vt:lpstr>
      <vt:lpstr>iThrive: support is needs-led and person-centred</vt:lpstr>
      <vt:lpstr>Framework reference sheets</vt:lpstr>
      <vt:lpstr>EPS response scales with context and impact</vt:lpstr>
      <vt:lpstr>PowerPoint Presentation</vt:lpstr>
      <vt:lpstr>Level 3 incidents require sustained system-wide coordination</vt:lpstr>
    </vt:vector>
  </TitlesOfParts>
  <Company>London Borough of Enfield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Suzy Francis</dc:creator>
  <cp:lastModifiedBy>Suzy Francis</cp:lastModifiedBy>
  <cp:revision>13</cp:revision>
  <cp:lastPrinted>2011-01-25T15:11:23Z</cp:lastPrinted>
  <dcterms:created xsi:type="dcterms:W3CDTF">2025-01-02T10:43:35Z</dcterms:created>
  <dcterms:modified xsi:type="dcterms:W3CDTF">2026-09-28T13:54:20Z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2b1413-7813-406b-b6f6-6ae50587ee27_Enabled">
    <vt:lpwstr>true</vt:lpwstr>
  </property>
  <property fmtid="{D5CDD505-2E9C-101B-9397-08002B2CF9AE}" pid="3" name="MSIP_Label_d02b1413-7813-406b-b6f6-6ae50587ee27_SetDate">
    <vt:lpwstr>2024-07-18T12:35:10Z</vt:lpwstr>
  </property>
  <property fmtid="{D5CDD505-2E9C-101B-9397-08002B2CF9AE}" pid="4" name="MSIP_Label_d02b1413-7813-406b-b6f6-6ae50587ee27_Method">
    <vt:lpwstr>Privileged</vt:lpwstr>
  </property>
  <property fmtid="{D5CDD505-2E9C-101B-9397-08002B2CF9AE}" pid="5" name="MSIP_Label_d02b1413-7813-406b-b6f6-6ae50587ee27_Name">
    <vt:lpwstr>d02b1413-7813-406b-b6f6-6ae50587ee27</vt:lpwstr>
  </property>
  <property fmtid="{D5CDD505-2E9C-101B-9397-08002B2CF9AE}" pid="6" name="MSIP_Label_d02b1413-7813-406b-b6f6-6ae50587ee27_SiteId">
    <vt:lpwstr>cc18b91d-1bb2-4d9b-ac76-7a4447488d49</vt:lpwstr>
  </property>
  <property fmtid="{D5CDD505-2E9C-101B-9397-08002B2CF9AE}" pid="7" name="MSIP_Label_d02b1413-7813-406b-b6f6-6ae50587ee27_ActionId">
    <vt:lpwstr>1df0f39c-1f9d-437a-9e85-9e6533a51d90</vt:lpwstr>
  </property>
  <property fmtid="{D5CDD505-2E9C-101B-9397-08002B2CF9AE}" pid="8" name="MSIP_Label_d02b1413-7813-406b-b6f6-6ae50587ee27_ContentBits">
    <vt:lpwstr>0</vt:lpwstr>
  </property>
  <property fmtid="{D5CDD505-2E9C-101B-9397-08002B2CF9AE}" pid="9" name="ContentTypeId">
    <vt:lpwstr>0x01010054CE8BB48BAD6E4290E9F3D9CAB47BF3</vt:lpwstr>
  </property>
</Properties>
</file>