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5FF"/>
    <a:srgbClr val="009193"/>
    <a:srgbClr val="00F100"/>
    <a:srgbClr val="FF5F00"/>
    <a:srgbClr val="FF40FF"/>
    <a:srgbClr val="009051"/>
    <a:srgbClr val="FF9300"/>
    <a:srgbClr val="941651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4"/>
    <p:restoredTop sz="94631"/>
  </p:normalViewPr>
  <p:slideViewPr>
    <p:cSldViewPr snapToGrid="0" snapToObjects="1">
      <p:cViewPr varScale="1">
        <p:scale>
          <a:sx n="104" d="100"/>
          <a:sy n="104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6B985-847C-4F45-970E-E547A886F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E7F583-703F-974D-B5E8-87AF2D6A1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318A7A-F560-7944-A82A-37BDB65A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53F791-2CDC-B54C-BE5D-EB9BB56C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33631-231D-F04A-AB69-730D65D3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2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E29D9-E4FB-C84B-BF19-7C6CD904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CD5A9C-F1CE-7342-97A8-C10C54205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3B080-09BA-384F-ADBB-D1673645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EA1BA0-CC88-7D43-917B-513C53D6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66F89-73C0-EC40-8D5B-B47537A5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7F9CEC-2DA6-D94D-A9A7-7C5714620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028C62-86F5-DF40-8AD2-7AF4CBDD8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D5599D-E7AA-1F4E-971F-CE0196BB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C33B8-74EB-5047-914D-A22CDAAC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D161C-6644-2C46-9F9A-54212127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84DE7-1B3E-C549-A1A8-2B51BE5F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12EA67-997B-C04A-B287-0D25CFA3C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84A7E1-A448-FD48-B1AD-8CD4DC52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C87AE0-9C61-4B49-9D5B-71715292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AE0A41-50E1-ED47-82EB-07D1898B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EABA2-8FA9-F24D-A9F6-720CEDA3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424AAB-4F3D-9741-8910-221C1ACE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369D52-A9D9-F948-B0A1-C6B2DEF1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7C2AC-B660-0540-928D-336EDF96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3C5325-D4BC-154A-B499-E9CC409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04C8E0-D7A4-1149-A934-C9289A6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7D0F6-B672-AD4D-8101-EA7E4A970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E958CB-3963-9C44-9D62-2541B5E38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EDF40-9C3F-AE44-9144-3E336C4B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A70893-DE86-2745-9A41-EEABD276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539C75-C298-EE46-B0CB-0663E18A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D690B3-3A18-7F45-A1A7-721F8C49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7DD1B8-B1C8-0B41-A793-E2584470A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F06191-5C52-FB45-B9A3-DA7D5F1E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50BDF6-631F-804A-87D2-5BB73A400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95761CC-D34B-0E4F-B3EB-FA5C33554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C2FE2C-DD14-864B-BE8E-1424E49E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7164D0-B459-6C45-896D-2E2AD144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652427-DB32-8E46-B1F5-F50BA9A3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1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23E7E-7100-3E47-94BB-8ABCD6AE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48261C-6F25-AA46-9D72-A76B7772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5437B9-5CA0-4A44-AB8E-C109DFA6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31EB06-DF85-F942-8890-2E8D996E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C149D4B-6754-E945-B09F-E6A33DA6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638188A-7EC6-5048-A4B0-0479C237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BE7B64-6D0E-0049-8496-25BBB970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0B97E-1417-3849-9BB5-33B4475F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3D67B7-E04E-DA40-9068-55C8FC1F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C0158-330C-DE45-BB81-4C64D86FF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B2AB8B-3B34-1A4A-B702-ED13BFD7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7366DB-5002-364C-9F93-8FB0E9EA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3D5FCB-308F-B441-8A1B-A39E17E1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3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FC6548-B524-3747-8CA2-C9FD9B80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5A3C07-C2F7-4247-B80E-1653FB8C6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AAA761-EED6-2B4E-BE65-C15105B4F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15DC3-E395-4140-B639-72DE258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87BC52-F8F6-A945-A4F3-B8235728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A47FD-E516-A24E-ADCE-17B7F53A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1B51CEB-A1C7-6944-95BB-55226CDA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763904-9A5F-9B4A-A6FB-402AE40FE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47487-C6F2-9440-B845-94A79E398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F68F-5DA7-2445-A399-A1D1BB53FC1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9821B7-793F-2D4D-A571-3DAD5CB8A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F4D215-0ED8-A748-BE34-BE53A4A0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7F04-447F-124E-AEBF-028573CD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tif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92F5D-26F4-C84F-9695-2E6736917F5F}"/>
              </a:ext>
            </a:extLst>
          </p:cNvPr>
          <p:cNvSpPr txBox="1"/>
          <p:nvPr/>
        </p:nvSpPr>
        <p:spPr>
          <a:xfrm>
            <a:off x="769962" y="757138"/>
            <a:ext cx="10983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Gill Sans Ultra Bold" panose="020B0A02020104020203" pitchFamily="34" charset="77"/>
              </a:rPr>
              <a:t>Our starting point:</a:t>
            </a:r>
            <a:endParaRPr lang="en-GB" sz="3000" b="1" dirty="0">
              <a:latin typeface="Gill Sans Ultra Bold" panose="020B0A02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mix of tech savvy and less confident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Good Computing Leads and a Technician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Teachers that were used to having to make learning interactive and engaging and trying something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Hard to reach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Weekly PDF timetable uploaded to the school website with links to White Rose, Purple Mash, Literacy Shed, phonics play, BBC bitesize etc..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Children completing work on paper and some taking photos to send to the school email address.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022A3-341F-EA4B-90E9-31A99E8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01" y="6180251"/>
            <a:ext cx="655050" cy="60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D79689-AB33-764A-9B2B-026F4EC8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155" y="349640"/>
            <a:ext cx="1296376" cy="585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8DE643-8413-8A45-A442-94EAD5B88684}"/>
              </a:ext>
            </a:extLst>
          </p:cNvPr>
          <p:cNvSpPr txBox="1"/>
          <p:nvPr/>
        </p:nvSpPr>
        <p:spPr>
          <a:xfrm>
            <a:off x="1123950" y="6354840"/>
            <a:ext cx="126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35FF"/>
                </a:solidFill>
              </a:rPr>
              <a:t>Ambition &amp; Aspiration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Kind</a:t>
            </a:r>
            <a:r>
              <a:rPr lang="en-US" b="1" dirty="0"/>
              <a:t> </a:t>
            </a:r>
            <a:r>
              <a:rPr lang="en-US" b="1" dirty="0">
                <a:solidFill>
                  <a:srgbClr val="FF40FF"/>
                </a:solidFill>
              </a:rPr>
              <a:t>Inclusive of Others               </a:t>
            </a:r>
            <a:r>
              <a:rPr lang="en-US" b="1" dirty="0">
                <a:solidFill>
                  <a:srgbClr val="FF5F00"/>
                </a:solidFill>
              </a:rPr>
              <a:t>Honest</a:t>
            </a:r>
            <a:r>
              <a:rPr lang="en-US" b="1" dirty="0"/>
              <a:t> </a:t>
            </a:r>
            <a:r>
              <a:rPr lang="en-US" b="1" dirty="0">
                <a:solidFill>
                  <a:srgbClr val="009193"/>
                </a:solidFill>
              </a:rPr>
              <a:t>Community Spirit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Imaginative &amp; Creative</a:t>
            </a:r>
          </a:p>
        </p:txBody>
      </p:sp>
    </p:spTree>
    <p:extLst>
      <p:ext uri="{BB962C8B-B14F-4D97-AF65-F5344CB8AC3E}">
        <p14:creationId xmlns:p14="http://schemas.microsoft.com/office/powerpoint/2010/main" val="8812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92F5D-26F4-C84F-9695-2E6736917F5F}"/>
              </a:ext>
            </a:extLst>
          </p:cNvPr>
          <p:cNvSpPr txBox="1"/>
          <p:nvPr/>
        </p:nvSpPr>
        <p:spPr>
          <a:xfrm>
            <a:off x="769962" y="757138"/>
            <a:ext cx="10983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Gill Sans Ultra Bold" panose="020B0A02020104020203" pitchFamily="34" charset="77"/>
              </a:rPr>
              <a:t>Our starting point:</a:t>
            </a:r>
            <a:endParaRPr lang="en-GB" sz="3000" b="1" dirty="0">
              <a:latin typeface="Gill Sans Ultra Bold" panose="020B0A02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mix of tech savvy and reluctant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Good Computing Leads and a Technician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Teachers that were used to having to make learning interactive and engaging and trying something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Hard to reach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Weekly PDF timetable uploaded to the school website with links to White Rose, Purple Mash, Literacy Shed, phonics play, BBC bitesize etc..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Children completing work on paper and some taking photos to send to the school email address.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022A3-341F-EA4B-90E9-31A99E8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01" y="6180251"/>
            <a:ext cx="655050" cy="60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D79689-AB33-764A-9B2B-026F4EC8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155" y="349640"/>
            <a:ext cx="1296376" cy="585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8DE643-8413-8A45-A442-94EAD5B88684}"/>
              </a:ext>
            </a:extLst>
          </p:cNvPr>
          <p:cNvSpPr txBox="1"/>
          <p:nvPr/>
        </p:nvSpPr>
        <p:spPr>
          <a:xfrm>
            <a:off x="1123950" y="6354840"/>
            <a:ext cx="126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35FF"/>
                </a:solidFill>
              </a:rPr>
              <a:t>Ambition &amp; Aspiration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Kind</a:t>
            </a:r>
            <a:r>
              <a:rPr lang="en-US" b="1" dirty="0"/>
              <a:t> </a:t>
            </a:r>
            <a:r>
              <a:rPr lang="en-US" b="1" dirty="0">
                <a:solidFill>
                  <a:srgbClr val="FF40FF"/>
                </a:solidFill>
              </a:rPr>
              <a:t>Inclusive of Others               </a:t>
            </a:r>
            <a:r>
              <a:rPr lang="en-US" b="1" dirty="0">
                <a:solidFill>
                  <a:srgbClr val="FF5F00"/>
                </a:solidFill>
              </a:rPr>
              <a:t>Honest</a:t>
            </a:r>
            <a:r>
              <a:rPr lang="en-US" b="1" dirty="0"/>
              <a:t> </a:t>
            </a:r>
            <a:r>
              <a:rPr lang="en-US" b="1" dirty="0">
                <a:solidFill>
                  <a:srgbClr val="009193"/>
                </a:solidFill>
              </a:rPr>
              <a:t>Community Spirit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Imaginative &amp; Creative</a:t>
            </a:r>
          </a:p>
        </p:txBody>
      </p:sp>
    </p:spTree>
    <p:extLst>
      <p:ext uri="{BB962C8B-B14F-4D97-AF65-F5344CB8AC3E}">
        <p14:creationId xmlns:p14="http://schemas.microsoft.com/office/powerpoint/2010/main" val="234704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92F5D-26F4-C84F-9695-2E6736917F5F}"/>
              </a:ext>
            </a:extLst>
          </p:cNvPr>
          <p:cNvSpPr txBox="1"/>
          <p:nvPr/>
        </p:nvSpPr>
        <p:spPr>
          <a:xfrm>
            <a:off x="769962" y="757138"/>
            <a:ext cx="10983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Gill Sans Ultra Bold" panose="020B0A02020104020203" pitchFamily="34" charset="77"/>
              </a:rPr>
              <a:t>What we’ve put in place: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 online chat with staff about what we would like our online learning to look like (from the children’s point of view)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Online training – both through Google’s own training and as groups of staff online.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‘How to’ videos created by staff members for teachers and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Lot of calls to parents trying to get them to help their child sign up to Google Classroom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Some discussions with staff around union guidelines and how this fits in and concerns around workload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Distributing iPads to nearly 40 families to support children accessing online learning.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022A3-341F-EA4B-90E9-31A99E8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01" y="6180251"/>
            <a:ext cx="655050" cy="60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D79689-AB33-764A-9B2B-026F4EC8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155" y="349640"/>
            <a:ext cx="1296376" cy="585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EEE9A4-F8AE-DC4A-AA91-C43002B6B999}"/>
              </a:ext>
            </a:extLst>
          </p:cNvPr>
          <p:cNvSpPr txBox="1"/>
          <p:nvPr/>
        </p:nvSpPr>
        <p:spPr>
          <a:xfrm>
            <a:off x="1123950" y="6354840"/>
            <a:ext cx="126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35FF"/>
                </a:solidFill>
              </a:rPr>
              <a:t>Ambition &amp; Aspiration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Kind</a:t>
            </a:r>
            <a:r>
              <a:rPr lang="en-US" b="1" dirty="0"/>
              <a:t> </a:t>
            </a:r>
            <a:r>
              <a:rPr lang="en-US" b="1" dirty="0">
                <a:solidFill>
                  <a:srgbClr val="FF40FF"/>
                </a:solidFill>
              </a:rPr>
              <a:t>Inclusive of Others               </a:t>
            </a:r>
            <a:r>
              <a:rPr lang="en-US" b="1" dirty="0">
                <a:solidFill>
                  <a:srgbClr val="FF5F00"/>
                </a:solidFill>
              </a:rPr>
              <a:t>Honest</a:t>
            </a:r>
            <a:r>
              <a:rPr lang="en-US" b="1" dirty="0"/>
              <a:t> </a:t>
            </a:r>
            <a:r>
              <a:rPr lang="en-US" b="1" dirty="0">
                <a:solidFill>
                  <a:srgbClr val="009193"/>
                </a:solidFill>
              </a:rPr>
              <a:t>Community Spirit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Imaginative &amp; Creative</a:t>
            </a:r>
          </a:p>
        </p:txBody>
      </p:sp>
    </p:spTree>
    <p:extLst>
      <p:ext uri="{BB962C8B-B14F-4D97-AF65-F5344CB8AC3E}">
        <p14:creationId xmlns:p14="http://schemas.microsoft.com/office/powerpoint/2010/main" val="38302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92F5D-26F4-C84F-9695-2E6736917F5F}"/>
              </a:ext>
            </a:extLst>
          </p:cNvPr>
          <p:cNvSpPr txBox="1"/>
          <p:nvPr/>
        </p:nvSpPr>
        <p:spPr>
          <a:xfrm>
            <a:off x="769962" y="757138"/>
            <a:ext cx="10983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Gill Sans Ultra Bold" panose="020B0A02020104020203" pitchFamily="34" charset="77"/>
              </a:rPr>
              <a:t>What we’ve put in place: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 online chat with staff about what we would like our online learning to look like (from the children’s point of view)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Online training – both through Google’s own training and as groups of staff online.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‘How to’ videos created by staff members for teachers and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Lot of calls to parents trying to get them to help </a:t>
            </a:r>
            <a:r>
              <a:rPr lang="en-GB" sz="2800" dirty="0" err="1"/>
              <a:t>theiur</a:t>
            </a:r>
            <a:r>
              <a:rPr lang="en-GB" sz="2800" dirty="0"/>
              <a:t> child sign up to Google Classroom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Some discussions with staff around union guidelines and how this fits in and concerns around workload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Distributing iPads to nearly 40 families to support children accessing online learning.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022A3-341F-EA4B-90E9-31A99E8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01" y="6180251"/>
            <a:ext cx="655050" cy="60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D79689-AB33-764A-9B2B-026F4EC8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155" y="349640"/>
            <a:ext cx="1296376" cy="585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EEE9A4-F8AE-DC4A-AA91-C43002B6B999}"/>
              </a:ext>
            </a:extLst>
          </p:cNvPr>
          <p:cNvSpPr txBox="1"/>
          <p:nvPr/>
        </p:nvSpPr>
        <p:spPr>
          <a:xfrm>
            <a:off x="1123950" y="6354840"/>
            <a:ext cx="126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35FF"/>
                </a:solidFill>
              </a:rPr>
              <a:t>Ambition &amp; Aspiration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Kind</a:t>
            </a:r>
            <a:r>
              <a:rPr lang="en-US" b="1" dirty="0"/>
              <a:t> </a:t>
            </a:r>
            <a:r>
              <a:rPr lang="en-US" b="1" dirty="0">
                <a:solidFill>
                  <a:srgbClr val="FF40FF"/>
                </a:solidFill>
              </a:rPr>
              <a:t>Inclusive of Others               </a:t>
            </a:r>
            <a:r>
              <a:rPr lang="en-US" b="1" dirty="0">
                <a:solidFill>
                  <a:srgbClr val="FF5F00"/>
                </a:solidFill>
              </a:rPr>
              <a:t>Honest</a:t>
            </a:r>
            <a:r>
              <a:rPr lang="en-US" b="1" dirty="0"/>
              <a:t> </a:t>
            </a:r>
            <a:r>
              <a:rPr lang="en-US" b="1" dirty="0">
                <a:solidFill>
                  <a:srgbClr val="009193"/>
                </a:solidFill>
              </a:rPr>
              <a:t>Community Spirit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Imaginative &amp; Creative</a:t>
            </a:r>
          </a:p>
        </p:txBody>
      </p:sp>
    </p:spTree>
    <p:extLst>
      <p:ext uri="{BB962C8B-B14F-4D97-AF65-F5344CB8AC3E}">
        <p14:creationId xmlns:p14="http://schemas.microsoft.com/office/powerpoint/2010/main" val="114469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92F5D-26F4-C84F-9695-2E6736917F5F}"/>
              </a:ext>
            </a:extLst>
          </p:cNvPr>
          <p:cNvSpPr txBox="1"/>
          <p:nvPr/>
        </p:nvSpPr>
        <p:spPr>
          <a:xfrm>
            <a:off x="769962" y="757138"/>
            <a:ext cx="1098388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Gill Sans Ultra Bold" panose="020B0A02020104020203" pitchFamily="34" charset="77"/>
              </a:rPr>
              <a:t>What we have now: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classroom for each year group as their own learning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year group stream where all children can post messages to each other and the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Daily videos embedded in the stream with one year group teacher per day explaining that day’s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weekly timetable embedded into the 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Voiceover explanations by teachers on videos (e.g. using White Rose materials with younger classes, but teachers explaining – motivating for children)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weekly Google Meet for every year group  - wellbeing focussed/encouraging more children to sign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Stories read by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More work being completed and submitted through Google Classroom – therefore easier to monitor and offer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Children sharing their work in a variety of 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022A3-341F-EA4B-90E9-31A99E8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01" y="6180251"/>
            <a:ext cx="655050" cy="60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D79689-AB33-764A-9B2B-026F4EC8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155" y="349640"/>
            <a:ext cx="1296376" cy="5857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1A7BDB-2FF0-A540-BCD0-84B7EBF5BF6F}"/>
              </a:ext>
            </a:extLst>
          </p:cNvPr>
          <p:cNvSpPr txBox="1"/>
          <p:nvPr/>
        </p:nvSpPr>
        <p:spPr>
          <a:xfrm>
            <a:off x="1123950" y="6354840"/>
            <a:ext cx="126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35FF"/>
                </a:solidFill>
              </a:rPr>
              <a:t>Ambition &amp; Aspiration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Kind</a:t>
            </a:r>
            <a:r>
              <a:rPr lang="en-US" b="1" dirty="0"/>
              <a:t> </a:t>
            </a:r>
            <a:r>
              <a:rPr lang="en-US" b="1" dirty="0">
                <a:solidFill>
                  <a:srgbClr val="FF40FF"/>
                </a:solidFill>
              </a:rPr>
              <a:t>Inclusive of Others               </a:t>
            </a:r>
            <a:r>
              <a:rPr lang="en-US" b="1" dirty="0">
                <a:solidFill>
                  <a:srgbClr val="FF5F00"/>
                </a:solidFill>
              </a:rPr>
              <a:t>Honest</a:t>
            </a:r>
            <a:r>
              <a:rPr lang="en-US" b="1" dirty="0"/>
              <a:t> </a:t>
            </a:r>
            <a:r>
              <a:rPr lang="en-US" b="1" dirty="0">
                <a:solidFill>
                  <a:srgbClr val="009193"/>
                </a:solidFill>
              </a:rPr>
              <a:t>Community Spirit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Imaginative &amp; Creative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9F1584-C36A-474A-AAE3-776737B97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6788"/>
            <a:ext cx="12192000" cy="2098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B13E15-C05B-C142-A1C4-C2969F485F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435" r="17999"/>
          <a:stretch/>
        </p:blipFill>
        <p:spPr>
          <a:xfrm>
            <a:off x="272121" y="4728595"/>
            <a:ext cx="5149780" cy="1539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633338-8EC0-0D4B-BEBB-FCEDD0F99D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708"/>
          <a:stretch/>
        </p:blipFill>
        <p:spPr>
          <a:xfrm>
            <a:off x="2104026" y="3489870"/>
            <a:ext cx="6292850" cy="13688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34392E-F4D6-A548-A3A4-C73D76FFAA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282"/>
          <a:stretch/>
        </p:blipFill>
        <p:spPr>
          <a:xfrm>
            <a:off x="5640818" y="3982657"/>
            <a:ext cx="6257974" cy="20940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EE484BB-DDF3-4949-A6E7-683E0E4612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51" r="5151"/>
          <a:stretch/>
        </p:blipFill>
        <p:spPr>
          <a:xfrm>
            <a:off x="272122" y="3645790"/>
            <a:ext cx="6410306" cy="1501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334C8A2-110A-BB46-8D9F-548EE0FAF0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7728" y="4728595"/>
            <a:ext cx="1613076" cy="1613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F0F2108-2793-8145-8372-27E0799F967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6506"/>
          <a:stretch/>
        </p:blipFill>
        <p:spPr>
          <a:xfrm>
            <a:off x="511091" y="5422252"/>
            <a:ext cx="10949601" cy="1462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572A45F-4E21-784D-B61C-8DC7864C851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45"/>
          <a:stretch/>
        </p:blipFill>
        <p:spPr>
          <a:xfrm>
            <a:off x="7296150" y="3366451"/>
            <a:ext cx="4839046" cy="27330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285BB56-E038-CE47-AED4-E51B1AB29D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410" y="356184"/>
            <a:ext cx="5022773" cy="17735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203A5DF-4CD9-EC46-97DA-F57A0021AE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2243" y="422320"/>
            <a:ext cx="5245100" cy="1752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318D3B5-8FD2-DC43-BB7B-1977E0EF63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4052" y="1949775"/>
            <a:ext cx="4902200" cy="1625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F8348D6-C012-7D42-BD36-E3BCE5B49A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97804" y="2055862"/>
            <a:ext cx="4876800" cy="1612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C09FD3D-995C-9547-ADE6-D2E50F1620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092" y="3660211"/>
            <a:ext cx="4940300" cy="16637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519349B-28DA-0542-960F-DB2F33C075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3056" y="3723565"/>
            <a:ext cx="4737100" cy="1625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F6F2A6C-044E-F742-9FFB-7A0C2FA186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7181" y="818060"/>
            <a:ext cx="4338565" cy="24374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DB74A3D6-5C55-DC4C-8B80-38F8C865C1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74456" y="2325398"/>
            <a:ext cx="6699194" cy="2723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2D223F-B712-034F-B3A5-75A3DECB00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62447" y="2245602"/>
            <a:ext cx="5507358" cy="412879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A729619-EC45-7C48-A211-D947051F1122}"/>
              </a:ext>
            </a:extLst>
          </p:cNvPr>
          <p:cNvSpPr/>
          <p:nvPr/>
        </p:nvSpPr>
        <p:spPr>
          <a:xfrm>
            <a:off x="3810000" y="4135411"/>
            <a:ext cx="704850" cy="265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53BC9B7-6812-A343-A946-00FC484AAE31}"/>
              </a:ext>
            </a:extLst>
          </p:cNvPr>
          <p:cNvSpPr/>
          <p:nvPr/>
        </p:nvSpPr>
        <p:spPr>
          <a:xfrm>
            <a:off x="3886996" y="5314861"/>
            <a:ext cx="704850" cy="265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92F5D-26F4-C84F-9695-2E6736917F5F}"/>
              </a:ext>
            </a:extLst>
          </p:cNvPr>
          <p:cNvSpPr txBox="1"/>
          <p:nvPr/>
        </p:nvSpPr>
        <p:spPr>
          <a:xfrm>
            <a:off x="769962" y="757138"/>
            <a:ext cx="1098388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Gill Sans Ultra Bold" panose="020B0A02020104020203" pitchFamily="34" charset="77"/>
              </a:rPr>
              <a:t>What we have now: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classroom for each year group as their own learning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year group stream where all children can post messages to each other and the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Daily videos embedded in the stream with one year group teacher per day explaining that day’s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weekly timetable embedded into the 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Voiceover explanations by teachers on videos (e.g. using White Rose materials with younger classes, but teachers explaining – motivating for children)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weekly Google Meet for every year group  - wellbeing focussed/encouraging more children to sign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Stories read by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More work being completed and submitted through Google Classroom – therefore easier to monitor and offer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Children sharing their work in a variety of 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022A3-341F-EA4B-90E9-31A99E8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01" y="6180251"/>
            <a:ext cx="655050" cy="60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D79689-AB33-764A-9B2B-026F4EC8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155" y="349640"/>
            <a:ext cx="1296376" cy="5857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1A7BDB-2FF0-A540-BCD0-84B7EBF5BF6F}"/>
              </a:ext>
            </a:extLst>
          </p:cNvPr>
          <p:cNvSpPr txBox="1"/>
          <p:nvPr/>
        </p:nvSpPr>
        <p:spPr>
          <a:xfrm>
            <a:off x="1123950" y="6354840"/>
            <a:ext cx="126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35FF"/>
                </a:solidFill>
              </a:rPr>
              <a:t>Ambition &amp; Aspiration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Kind</a:t>
            </a:r>
            <a:r>
              <a:rPr lang="en-US" b="1" dirty="0"/>
              <a:t> </a:t>
            </a:r>
            <a:r>
              <a:rPr lang="en-US" b="1" dirty="0">
                <a:solidFill>
                  <a:srgbClr val="FF40FF"/>
                </a:solidFill>
              </a:rPr>
              <a:t>Inclusive of Others               </a:t>
            </a:r>
            <a:r>
              <a:rPr lang="en-US" b="1" dirty="0">
                <a:solidFill>
                  <a:srgbClr val="FF5F00"/>
                </a:solidFill>
              </a:rPr>
              <a:t>Honest</a:t>
            </a:r>
            <a:r>
              <a:rPr lang="en-US" b="1" dirty="0"/>
              <a:t> </a:t>
            </a:r>
            <a:r>
              <a:rPr lang="en-US" b="1" dirty="0">
                <a:solidFill>
                  <a:srgbClr val="009193"/>
                </a:solidFill>
              </a:rPr>
              <a:t>Community Spirit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Imaginative &amp; Creative</a:t>
            </a:r>
          </a:p>
        </p:txBody>
      </p:sp>
    </p:spTree>
    <p:extLst>
      <p:ext uri="{BB962C8B-B14F-4D97-AF65-F5344CB8AC3E}">
        <p14:creationId xmlns:p14="http://schemas.microsoft.com/office/powerpoint/2010/main" val="203015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92F5D-26F4-C84F-9695-2E6736917F5F}"/>
              </a:ext>
            </a:extLst>
          </p:cNvPr>
          <p:cNvSpPr txBox="1"/>
          <p:nvPr/>
        </p:nvSpPr>
        <p:spPr>
          <a:xfrm>
            <a:off x="769962" y="757138"/>
            <a:ext cx="109838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Gill Sans Ultra Bold" panose="020B0A02020104020203" pitchFamily="34" charset="77"/>
              </a:rPr>
              <a:t>What next: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Continue to develop teachers’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Encourage more children to sign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Begin planning to use Google Classroom for when we are back at school (homework, group work in class, interventions…)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Look at our technology provision and plan for the future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022A3-341F-EA4B-90E9-31A99E8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01" y="6180251"/>
            <a:ext cx="655050" cy="60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D79689-AB33-764A-9B2B-026F4EC8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155" y="349640"/>
            <a:ext cx="1296376" cy="585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8DE643-8413-8A45-A442-94EAD5B88684}"/>
              </a:ext>
            </a:extLst>
          </p:cNvPr>
          <p:cNvSpPr txBox="1"/>
          <p:nvPr/>
        </p:nvSpPr>
        <p:spPr>
          <a:xfrm>
            <a:off x="1123950" y="6354840"/>
            <a:ext cx="126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35FF"/>
                </a:solidFill>
              </a:rPr>
              <a:t>Ambition &amp; Aspiration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Kind</a:t>
            </a:r>
            <a:r>
              <a:rPr lang="en-US" b="1" dirty="0"/>
              <a:t> </a:t>
            </a:r>
            <a:r>
              <a:rPr lang="en-US" b="1" dirty="0">
                <a:solidFill>
                  <a:srgbClr val="FF40FF"/>
                </a:solidFill>
              </a:rPr>
              <a:t>Inclusive of Others               </a:t>
            </a:r>
            <a:r>
              <a:rPr lang="en-US" b="1" dirty="0">
                <a:solidFill>
                  <a:srgbClr val="FF5F00"/>
                </a:solidFill>
              </a:rPr>
              <a:t>Honest</a:t>
            </a:r>
            <a:r>
              <a:rPr lang="en-US" b="1" dirty="0"/>
              <a:t> </a:t>
            </a:r>
            <a:r>
              <a:rPr lang="en-US" b="1" dirty="0">
                <a:solidFill>
                  <a:srgbClr val="009193"/>
                </a:solidFill>
              </a:rPr>
              <a:t>Community Spirit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Imaginative &amp; Creative</a:t>
            </a:r>
          </a:p>
        </p:txBody>
      </p:sp>
    </p:spTree>
    <p:extLst>
      <p:ext uri="{BB962C8B-B14F-4D97-AF65-F5344CB8AC3E}">
        <p14:creationId xmlns:p14="http://schemas.microsoft.com/office/powerpoint/2010/main" val="20841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92F5D-26F4-C84F-9695-2E6736917F5F}"/>
              </a:ext>
            </a:extLst>
          </p:cNvPr>
          <p:cNvSpPr txBox="1"/>
          <p:nvPr/>
        </p:nvSpPr>
        <p:spPr>
          <a:xfrm>
            <a:off x="769962" y="757138"/>
            <a:ext cx="109838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Gill Sans Ultra Bold" panose="020B0A02020104020203" pitchFamily="34" charset="77"/>
              </a:rPr>
              <a:t>What next: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Continue to develop teachers’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Encourage more children to sign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Begin planning to use Google Classroom for when we are back at school (homework, group work in class, interventions…)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Look at our technology provision and plan for the future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022A3-341F-EA4B-90E9-31A99E8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01" y="6180251"/>
            <a:ext cx="655050" cy="60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D79689-AB33-764A-9B2B-026F4EC8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155" y="349640"/>
            <a:ext cx="1296376" cy="585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8DE643-8413-8A45-A442-94EAD5B88684}"/>
              </a:ext>
            </a:extLst>
          </p:cNvPr>
          <p:cNvSpPr txBox="1"/>
          <p:nvPr/>
        </p:nvSpPr>
        <p:spPr>
          <a:xfrm>
            <a:off x="1123950" y="6354840"/>
            <a:ext cx="126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35FF"/>
                </a:solidFill>
              </a:rPr>
              <a:t>Ambition &amp; Aspiration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Kind</a:t>
            </a:r>
            <a:r>
              <a:rPr lang="en-US" b="1" dirty="0"/>
              <a:t> </a:t>
            </a:r>
            <a:r>
              <a:rPr lang="en-US" b="1" dirty="0">
                <a:solidFill>
                  <a:srgbClr val="FF40FF"/>
                </a:solidFill>
              </a:rPr>
              <a:t>Inclusive of Others               </a:t>
            </a:r>
            <a:r>
              <a:rPr lang="en-US" b="1" dirty="0">
                <a:solidFill>
                  <a:srgbClr val="FF5F00"/>
                </a:solidFill>
              </a:rPr>
              <a:t>Honest</a:t>
            </a:r>
            <a:r>
              <a:rPr lang="en-US" b="1" dirty="0"/>
              <a:t> </a:t>
            </a:r>
            <a:r>
              <a:rPr lang="en-US" b="1" dirty="0">
                <a:solidFill>
                  <a:srgbClr val="009193"/>
                </a:solidFill>
              </a:rPr>
              <a:t>Community Spirit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Imaginative &amp; Creative</a:t>
            </a:r>
          </a:p>
        </p:txBody>
      </p:sp>
    </p:spTree>
    <p:extLst>
      <p:ext uri="{BB962C8B-B14F-4D97-AF65-F5344CB8AC3E}">
        <p14:creationId xmlns:p14="http://schemas.microsoft.com/office/powerpoint/2010/main" val="2733820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829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Gill Sans Ultra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Dominic Smart</cp:lastModifiedBy>
  <cp:revision>23</cp:revision>
  <dcterms:created xsi:type="dcterms:W3CDTF">2020-06-20T09:42:01Z</dcterms:created>
  <dcterms:modified xsi:type="dcterms:W3CDTF">2020-06-22T11:42:55Z</dcterms:modified>
</cp:coreProperties>
</file>