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319" r:id="rId6"/>
    <p:sldId id="257" r:id="rId7"/>
    <p:sldId id="258" r:id="rId8"/>
    <p:sldId id="259" r:id="rId9"/>
    <p:sldId id="320" r:id="rId10"/>
    <p:sldId id="321" r:id="rId11"/>
    <p:sldId id="260" r:id="rId12"/>
    <p:sldId id="261" r:id="rId13"/>
    <p:sldId id="325" r:id="rId14"/>
    <p:sldId id="324" r:id="rId15"/>
    <p:sldId id="326" r:id="rId16"/>
    <p:sldId id="327" r:id="rId17"/>
    <p:sldId id="329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6410" autoAdjust="0"/>
  </p:normalViewPr>
  <p:slideViewPr>
    <p:cSldViewPr snapToGrid="0" snapToObjects="1">
      <p:cViewPr varScale="1">
        <p:scale>
          <a:sx n="79" d="100"/>
          <a:sy n="79" d="100"/>
        </p:scale>
        <p:origin x="120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be.local\fileserver\Social\HHASC_Public_Health_Resources\PH%20SharePoint%20Migration\Health%20Intelligence\Confidential\COVID-19%20data%20confidential\Enfield%20COVID19%20Dashboard_13082020\Age%20Stratified%20COVID-19%20Ca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bondbar\Desktop\Asm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bondbar\Desktop\Asmp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be.local\fileserver\Social\HHASC_Public_Health_Resources\PH%20SharePoint%20Migration\Health%20Intelligence\Confidential\COVID-19%20data%20confidential\Enfield%20COVID19%20Dashboard_13082020\Age%20Stratified%20COVID-19%20Cas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bondbar\Desktop\Asm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bondbar\Desktop\Asm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bondbar\Desktop\Asm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bondbar\Desktop\Asmp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28-Days </c:v>
          </c:tx>
          <c:spPr>
            <a:solidFill>
              <a:srgbClr val="CF79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Table!$A$3:$A$5</c:f>
              <c:strCache>
                <c:ptCount val="3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</c:strCache>
            </c:strRef>
          </c:cat>
          <c:val>
            <c:numRef>
              <c:f>Table!$D$3:$D$5</c:f>
              <c:numCache>
                <c:formatCode>0</c:formatCode>
                <c:ptCount val="3"/>
                <c:pt idx="0">
                  <c:v>846.92737430167608</c:v>
                </c:pt>
                <c:pt idx="1">
                  <c:v>1344.596531460513</c:v>
                </c:pt>
                <c:pt idx="2">
                  <c:v>869.98167582875226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A-45FD-86D9-ECBD9EAB9D15}"/>
            </c:ext>
          </c:extLst>
        </c:ser>
        <c:ser>
          <c:idx val="1"/>
          <c:order val="1"/>
          <c:tx>
            <c:v>14-Days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Table!$A$3:$A$5</c:f>
              <c:strCache>
                <c:ptCount val="3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</c:strCache>
            </c:strRef>
          </c:cat>
          <c:val>
            <c:numRef>
              <c:f>Table!$G$3:$G$5</c:f>
              <c:numCache>
                <c:formatCode>0</c:formatCode>
                <c:ptCount val="3"/>
                <c:pt idx="0">
                  <c:v>868.52886405959043</c:v>
                </c:pt>
                <c:pt idx="1">
                  <c:v>1443.6720653576035</c:v>
                </c:pt>
                <c:pt idx="2">
                  <c:v>1024.4877561219389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A-45FD-86D9-ECBD9EAB9D15}"/>
            </c:ext>
          </c:extLst>
        </c:ser>
        <c:ser>
          <c:idx val="2"/>
          <c:order val="2"/>
          <c:tx>
            <c:v>7-Days</c:v>
          </c:tx>
          <c:spPr>
            <a:solidFill>
              <a:srgbClr val="9923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Table!$A$3:$A$5</c:f>
              <c:strCache>
                <c:ptCount val="3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</c:strCache>
            </c:strRef>
          </c:cat>
          <c:val>
            <c:numRef>
              <c:f>Table!$J$3:$J$5</c:f>
              <c:numCache>
                <c:formatCode>0</c:formatCode>
                <c:ptCount val="3"/>
                <c:pt idx="0">
                  <c:v>785.8472998137803</c:v>
                </c:pt>
                <c:pt idx="1">
                  <c:v>1256.2706034112082</c:v>
                </c:pt>
                <c:pt idx="2">
                  <c:v>971.18107612860229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A-45FD-86D9-ECBD9EAB9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764840"/>
        <c:axId val="588765168"/>
      </c:barChart>
      <c:catAx>
        <c:axId val="58876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765168"/>
        <c:crosses val="autoZero"/>
        <c:auto val="1"/>
        <c:lblAlgn val="ctr"/>
        <c:lblOffset val="100"/>
        <c:noMultiLvlLbl val="0"/>
      </c:catAx>
      <c:valAx>
        <c:axId val="58876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Weekly Infection 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76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7-Days</a:t>
            </a:r>
            <a:r>
              <a:rPr lang="en-GB" baseline="0" dirty="0"/>
              <a:t> (05 – 11 Jan)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'Output Tables'!$J$22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Tables'!$I$23:$I$24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'Output Tables'!$J$23:$J$24</c:f>
              <c:numCache>
                <c:formatCode>General</c:formatCode>
                <c:ptCount val="2"/>
                <c:pt idx="0">
                  <c:v>348</c:v>
                </c:pt>
                <c:pt idx="1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E-4ACC-9D8F-89F9AEC24F71}"/>
            </c:ext>
          </c:extLst>
        </c:ser>
        <c:ser>
          <c:idx val="1"/>
          <c:order val="1"/>
          <c:tx>
            <c:strRef>
              <c:f>'Output Tables'!$K$22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Tables'!$I$23:$I$24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'Output Tables'!$K$23:$K$24</c:f>
              <c:numCache>
                <c:formatCode>General</c:formatCode>
                <c:ptCount val="2"/>
                <c:pt idx="0">
                  <c:v>964</c:v>
                </c:pt>
                <c:pt idx="1">
                  <c:v>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E-4ACC-9D8F-89F9AEC24F71}"/>
            </c:ext>
          </c:extLst>
        </c:ser>
        <c:ser>
          <c:idx val="2"/>
          <c:order val="2"/>
          <c:tx>
            <c:strRef>
              <c:f>'Output Tables'!$L$22</c:f>
              <c:strCache>
                <c:ptCount val="1"/>
                <c:pt idx="0">
                  <c:v>U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Tables'!$I$23:$I$24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'Output Tables'!$L$23:$L$24</c:f>
              <c:numCache>
                <c:formatCode>General</c:formatCode>
                <c:ptCount val="2"/>
                <c:pt idx="0">
                  <c:v>224</c:v>
                </c:pt>
                <c:pt idx="1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0E-4ACC-9D8F-89F9AEC24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9953160"/>
        <c:axId val="609953816"/>
      </c:barChart>
      <c:catAx>
        <c:axId val="60995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953816"/>
        <c:crosses val="autoZero"/>
        <c:auto val="1"/>
        <c:lblAlgn val="ctr"/>
        <c:lblOffset val="100"/>
        <c:noMultiLvlLbl val="0"/>
      </c:catAx>
      <c:valAx>
        <c:axId val="60995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95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14</a:t>
            </a:r>
            <a:r>
              <a:rPr lang="en-GB" baseline="0" dirty="0"/>
              <a:t>-Days (29 Dec – 11 Jan)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'Output Tables'!$N$22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Tables'!$I$23:$I$24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'Output Tables'!$N$23:$N$24</c:f>
              <c:numCache>
                <c:formatCode>General</c:formatCode>
                <c:ptCount val="2"/>
                <c:pt idx="0">
                  <c:v>839</c:v>
                </c:pt>
                <c:pt idx="1">
                  <c:v>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6-4A92-8936-1C26CD29D1BA}"/>
            </c:ext>
          </c:extLst>
        </c:ser>
        <c:ser>
          <c:idx val="1"/>
          <c:order val="1"/>
          <c:tx>
            <c:strRef>
              <c:f>'Output Tables'!$O$22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Tables'!$I$23:$I$24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'Output Tables'!$O$23:$O$24</c:f>
              <c:numCache>
                <c:formatCode>General</c:formatCode>
                <c:ptCount val="2"/>
                <c:pt idx="0">
                  <c:v>2728</c:v>
                </c:pt>
                <c:pt idx="1">
                  <c:v>3169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6-4A92-8936-1C26CD29D1BA}"/>
            </c:ext>
          </c:extLst>
        </c:ser>
        <c:ser>
          <c:idx val="2"/>
          <c:order val="2"/>
          <c:tx>
            <c:strRef>
              <c:f>'Output Tables'!$P$22</c:f>
              <c:strCache>
                <c:ptCount val="1"/>
                <c:pt idx="0">
                  <c:v>U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Tables'!$I$23:$I$24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'Output Tables'!$P$23:$P$24</c:f>
              <c:numCache>
                <c:formatCode>General</c:formatCode>
                <c:ptCount val="2"/>
                <c:pt idx="0">
                  <c:v>515</c:v>
                </c:pt>
                <c:pt idx="1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86-4A92-8936-1C26CD29D1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09953160"/>
        <c:axId val="609953816"/>
      </c:barChart>
      <c:catAx>
        <c:axId val="60995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953816"/>
        <c:crosses val="autoZero"/>
        <c:auto val="1"/>
        <c:lblAlgn val="ctr"/>
        <c:lblOffset val="100"/>
        <c:noMultiLvlLbl val="0"/>
      </c:catAx>
      <c:valAx>
        <c:axId val="60995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95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'5-Year Brackets'!$E$1</c:f>
              <c:strCache>
                <c:ptCount val="1"/>
                <c:pt idx="0">
                  <c:v> Cases (week)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Brackets'!$E$2:$E$20</c:f>
            </c:numRef>
          </c:val>
          <c:extLst>
            <c:ext xmlns:c16="http://schemas.microsoft.com/office/drawing/2014/chart" uri="{C3380CC4-5D6E-409C-BE32-E72D297353CC}">
              <c16:uniqueId val="{00000000-C108-43A4-9710-8B56730F30F4}"/>
            </c:ext>
          </c:extLst>
        </c:ser>
        <c:ser>
          <c:idx val="1"/>
          <c:order val="1"/>
          <c:tx>
            <c:strRef>
              <c:f>'5-Year Brackets'!$F$1</c:f>
              <c:strCache>
                <c:ptCount val="1"/>
                <c:pt idx="0">
                  <c:v> Cases (two week)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Brackets'!$F$2:$F$20</c:f>
            </c:numRef>
          </c:val>
          <c:extLst>
            <c:ext xmlns:c16="http://schemas.microsoft.com/office/drawing/2014/chart" uri="{C3380CC4-5D6E-409C-BE32-E72D297353CC}">
              <c16:uniqueId val="{00000001-C108-43A4-9710-8B56730F30F4}"/>
            </c:ext>
          </c:extLst>
        </c:ser>
        <c:ser>
          <c:idx val="2"/>
          <c:order val="2"/>
          <c:tx>
            <c:strRef>
              <c:f>'5-Year Brackets'!$G$1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Brackets'!$G$2:$G$20</c:f>
            </c:numRef>
          </c:val>
          <c:extLst>
            <c:ext xmlns:c16="http://schemas.microsoft.com/office/drawing/2014/chart" uri="{C3380CC4-5D6E-409C-BE32-E72D297353CC}">
              <c16:uniqueId val="{00000002-C108-43A4-9710-8B56730F30F4}"/>
            </c:ext>
          </c:extLst>
        </c:ser>
        <c:ser>
          <c:idx val="3"/>
          <c:order val="3"/>
          <c:tx>
            <c:strRef>
              <c:f>'5-Year Brackets'!$H$1</c:f>
              <c:strCache>
                <c:ptCount val="1"/>
                <c:pt idx="0">
                  <c:v> Population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Brackets'!$H$2:$H$20</c:f>
            </c:numRef>
          </c:val>
          <c:extLst>
            <c:ext xmlns:c16="http://schemas.microsoft.com/office/drawing/2014/chart" uri="{C3380CC4-5D6E-409C-BE32-E72D297353CC}">
              <c16:uniqueId val="{00000003-C108-43A4-9710-8B56730F30F4}"/>
            </c:ext>
          </c:extLst>
        </c:ser>
        <c:ser>
          <c:idx val="4"/>
          <c:order val="4"/>
          <c:tx>
            <c:strRef>
              <c:f>'5-Year Brackets'!$I$1</c:f>
              <c:strCache>
                <c:ptCount val="1"/>
                <c:pt idx="0">
                  <c:v> Average weekly infection rate  (last week)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7766502344006698E-2"/>
                  <c:y val="-1.2715710260026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08-43A4-9710-8B56730F30F4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08-43A4-9710-8B56730F3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Brackets'!$I$2:$I$20</c:f>
              <c:numCache>
                <c:formatCode>_(* #,##0.00_);_(* \(#,##0.00\);_(* "-"??_);_(@_)</c:formatCode>
                <c:ptCount val="19"/>
                <c:pt idx="0">
                  <c:v>314.24142120920101</c:v>
                </c:pt>
                <c:pt idx="1">
                  <c:v>295.8939645737911</c:v>
                </c:pt>
                <c:pt idx="2">
                  <c:v>461.97279493540935</c:v>
                </c:pt>
                <c:pt idx="3">
                  <c:v>846.9387755102041</c:v>
                </c:pt>
                <c:pt idx="4">
                  <c:v>1619.3469344271027</c:v>
                </c:pt>
                <c:pt idx="5">
                  <c:v>1373.4084742225004</c:v>
                </c:pt>
                <c:pt idx="6">
                  <c:v>1356.3453373171883</c:v>
                </c:pt>
                <c:pt idx="7">
                  <c:v>1343.6610812519759</c:v>
                </c:pt>
                <c:pt idx="8">
                  <c:v>1293.4236399388246</c:v>
                </c:pt>
                <c:pt idx="9">
                  <c:v>1291.7258522727273</c:v>
                </c:pt>
                <c:pt idx="10">
                  <c:v>1029.0031260854464</c:v>
                </c:pt>
                <c:pt idx="11">
                  <c:v>1199.0171990171991</c:v>
                </c:pt>
                <c:pt idx="12">
                  <c:v>1300.8866740016826</c:v>
                </c:pt>
                <c:pt idx="13">
                  <c:v>1020.7388204795852</c:v>
                </c:pt>
                <c:pt idx="14">
                  <c:v>741.69032139913929</c:v>
                </c:pt>
                <c:pt idx="15">
                  <c:v>789.16372202591288</c:v>
                </c:pt>
                <c:pt idx="16">
                  <c:v>657.69348424594682</c:v>
                </c:pt>
                <c:pt idx="17">
                  <c:v>807.26538849646818</c:v>
                </c:pt>
                <c:pt idx="18">
                  <c:v>1430.4291287386216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08-43A4-9710-8B56730F30F4}"/>
            </c:ext>
          </c:extLst>
        </c:ser>
        <c:ser>
          <c:idx val="5"/>
          <c:order val="5"/>
          <c:tx>
            <c:strRef>
              <c:f>'5-Year Brackets'!$J$1</c:f>
              <c:strCache>
                <c:ptCount val="1"/>
                <c:pt idx="0">
                  <c:v> Average weekly infection rate  (last two weeks) </c:v>
                </c:pt>
              </c:strCache>
            </c:strRef>
          </c:tx>
          <c:spPr>
            <a:solidFill>
              <a:srgbClr val="992317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Brackets'!$J$2:$J$20</c:f>
              <c:numCache>
                <c:formatCode>_(* #,##0.00_);_(* \(#,##0.00\);_(* "-"??_);_(@_)</c:formatCode>
                <c:ptCount val="19"/>
                <c:pt idx="0">
                  <c:v>374.99476264297982</c:v>
                </c:pt>
                <c:pt idx="1">
                  <c:v>354.667423290503</c:v>
                </c:pt>
                <c:pt idx="2">
                  <c:v>496.19300196766193</c:v>
                </c:pt>
                <c:pt idx="3">
                  <c:v>984.69387755102036</c:v>
                </c:pt>
                <c:pt idx="4">
                  <c:v>1744.5267138976189</c:v>
                </c:pt>
                <c:pt idx="5">
                  <c:v>1469.4218326027969</c:v>
                </c:pt>
                <c:pt idx="6">
                  <c:v>1503.7741783299261</c:v>
                </c:pt>
                <c:pt idx="7">
                  <c:v>1456.2914954157445</c:v>
                </c:pt>
                <c:pt idx="8">
                  <c:v>1525.0163862792222</c:v>
                </c:pt>
                <c:pt idx="9">
                  <c:v>1549.1832386363637</c:v>
                </c:pt>
                <c:pt idx="10">
                  <c:v>1272.1431052448768</c:v>
                </c:pt>
                <c:pt idx="11">
                  <c:v>1339.066339066339</c:v>
                </c:pt>
                <c:pt idx="12">
                  <c:v>1372.0794770565012</c:v>
                </c:pt>
                <c:pt idx="13">
                  <c:v>1077.4465327284511</c:v>
                </c:pt>
                <c:pt idx="14">
                  <c:v>888.19705155205565</c:v>
                </c:pt>
                <c:pt idx="15">
                  <c:v>824.49941107184918</c:v>
                </c:pt>
                <c:pt idx="16">
                  <c:v>665.34108289996936</c:v>
                </c:pt>
                <c:pt idx="17">
                  <c:v>794.65186680121087</c:v>
                </c:pt>
                <c:pt idx="18">
                  <c:v>1213.6974425661031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08-43A4-9710-8B56730F3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24264"/>
        <c:axId val="738524592"/>
      </c:barChart>
      <c:catAx>
        <c:axId val="73852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24592"/>
        <c:crosses val="autoZero"/>
        <c:auto val="1"/>
        <c:lblAlgn val="ctr"/>
        <c:lblOffset val="100"/>
        <c:noMultiLvlLbl val="0"/>
      </c:catAx>
      <c:valAx>
        <c:axId val="73852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2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 Tests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BE-4741-A9CF-A912B64C0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Positive Tests</c:v>
                </c:pt>
                <c:pt idx="1">
                  <c:v>Retested with PCR</c:v>
                </c:pt>
                <c:pt idx="2">
                  <c:v>Positive/Negative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E-4741-A9CF-A912B64C07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Re-tested with PCR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Positive Tests</c:v>
                </c:pt>
                <c:pt idx="1">
                  <c:v>Retested with PCR</c:v>
                </c:pt>
                <c:pt idx="2">
                  <c:v>Positive/Negative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BE-4741-A9CF-A912B64C07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retested with PCR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BE-4741-A9CF-A912B64C0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Positive Tests</c:v>
                </c:pt>
                <c:pt idx="1">
                  <c:v>Retested with PCR</c:v>
                </c:pt>
                <c:pt idx="2">
                  <c:v>Positive/Negative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1">
                  <c:v>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BE-4741-A9CF-A912B64C07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Positive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Positive Tests</c:v>
                </c:pt>
                <c:pt idx="1">
                  <c:v>Retested with PCR</c:v>
                </c:pt>
                <c:pt idx="2">
                  <c:v>Positive/Negative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2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BE-4741-A9CF-A912B64C07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Negative/ Void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Positive Tests</c:v>
                </c:pt>
                <c:pt idx="1">
                  <c:v>Retested with PCR</c:v>
                </c:pt>
                <c:pt idx="2">
                  <c:v>Positive/Negative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2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BE-4741-A9CF-A912B64C0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3591168"/>
        <c:axId val="753591496"/>
      </c:barChart>
      <c:catAx>
        <c:axId val="7535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591496"/>
        <c:crosses val="autoZero"/>
        <c:auto val="1"/>
        <c:lblAlgn val="ctr"/>
        <c:lblOffset val="100"/>
        <c:noMultiLvlLbl val="0"/>
      </c:catAx>
      <c:valAx>
        <c:axId val="7535914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59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91810203486827E-2"/>
          <c:y val="2.1069734019987338E-2"/>
          <c:w val="0.81410473730960919"/>
          <c:h val="0.77766336572501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4">
                  <c:v>School aged children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341</c:v>
                </c:pt>
                <c:pt idx="1">
                  <c:v>560</c:v>
                </c:pt>
                <c:pt idx="2">
                  <c:v>131</c:v>
                </c:pt>
                <c:pt idx="4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5-4F5B-8926-2C055B3171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Negative/Void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4">
                  <c:v>School aged children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3679</c:v>
                </c:pt>
                <c:pt idx="1">
                  <c:v>6092</c:v>
                </c:pt>
                <c:pt idx="2">
                  <c:v>1721</c:v>
                </c:pt>
                <c:pt idx="4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E5-4F5B-8926-2C055B317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64447832"/>
        <c:axId val="764448160"/>
      </c:barChart>
      <c:scatterChart>
        <c:scatterStyle val="lineMarker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Positivity rate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Sheet1!$A$2:$A$6</c:f>
              <c:strCache>
                <c:ptCount val="5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4">
                  <c:v>School aged children</c:v>
                </c:pt>
              </c:strCache>
            </c:str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8.4825870646766166E-2</c:v>
                </c:pt>
                <c:pt idx="1">
                  <c:v>8.4185207456404093E-2</c:v>
                </c:pt>
                <c:pt idx="2">
                  <c:v>7.0734341252699784E-2</c:v>
                </c:pt>
                <c:pt idx="4">
                  <c:v>7.4099252209381378E-2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E5-4F5B-8926-2C055B317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441928"/>
        <c:axId val="764433728"/>
      </c:scatterChart>
      <c:catAx>
        <c:axId val="76444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8160"/>
        <c:crosses val="autoZero"/>
        <c:auto val="1"/>
        <c:lblAlgn val="ctr"/>
        <c:lblOffset val="100"/>
        <c:noMultiLvlLbl val="0"/>
      </c:catAx>
      <c:valAx>
        <c:axId val="76444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7832"/>
        <c:crosses val="autoZero"/>
        <c:crossBetween val="between"/>
      </c:valAx>
      <c:valAx>
        <c:axId val="7644337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1928"/>
        <c:crosses val="max"/>
        <c:crossBetween val="midCat"/>
      </c:valAx>
      <c:valAx>
        <c:axId val="764441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443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75659418784154"/>
          <c:y val="0.8832909246664008"/>
          <c:w val="0.58234903745488631"/>
          <c:h val="5.9023598356463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504</c:v>
                </c:pt>
                <c:pt idx="1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6-4A52-AC29-B16F37E715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Negative/Void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4922</c:v>
                </c:pt>
                <c:pt idx="1">
                  <c:v>6570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A6-4A52-AC29-B16F37E71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64447832"/>
        <c:axId val="764448160"/>
      </c:barChart>
      <c:scatterChart>
        <c:scatterStyle val="lineMarker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Positive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xVal>
          <c:yVal>
            <c:numRef>
              <c:f>Sheet1!$D$2:$D$3</c:f>
              <c:numCache>
                <c:formatCode>General</c:formatCode>
                <c:ptCount val="2"/>
                <c:pt idx="0">
                  <c:v>9.2799999999999994E-2</c:v>
                </c:pt>
                <c:pt idx="1">
                  <c:v>7.4300000000000005E-2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A6-4A52-AC29-B16F37E71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441928"/>
        <c:axId val="764433728"/>
      </c:scatterChart>
      <c:catAx>
        <c:axId val="76444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8160"/>
        <c:crosses val="autoZero"/>
        <c:auto val="1"/>
        <c:lblAlgn val="ctr"/>
        <c:lblOffset val="100"/>
        <c:noMultiLvlLbl val="0"/>
      </c:catAx>
      <c:valAx>
        <c:axId val="76444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7832"/>
        <c:crosses val="autoZero"/>
        <c:crossBetween val="between"/>
      </c:valAx>
      <c:valAx>
        <c:axId val="7644337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1928"/>
        <c:crosses val="max"/>
        <c:crossBetween val="midCat"/>
      </c:valAx>
      <c:valAx>
        <c:axId val="764441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443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00790638165308"/>
          <c:y val="3.8136024675673175E-2"/>
          <c:w val="0.77966802288335346"/>
          <c:h val="0.756165490651829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'Output Tables'!$C$4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Tables'!$B$5:$B$14</c:f>
              <c:strCache>
                <c:ptCount val="10"/>
                <c:pt idx="0">
                  <c:v>05-Jan-21</c:v>
                </c:pt>
                <c:pt idx="1">
                  <c:v>29-Dec-20</c:v>
                </c:pt>
                <c:pt idx="2">
                  <c:v>22-Dec-20</c:v>
                </c:pt>
                <c:pt idx="3">
                  <c:v>15-Dec-20</c:v>
                </c:pt>
                <c:pt idx="4">
                  <c:v>08-Dec-20</c:v>
                </c:pt>
                <c:pt idx="5">
                  <c:v>01-Dec-20</c:v>
                </c:pt>
                <c:pt idx="6">
                  <c:v>24-Nov-20</c:v>
                </c:pt>
                <c:pt idx="7">
                  <c:v>17-Nov-20</c:v>
                </c:pt>
                <c:pt idx="8">
                  <c:v>10-Nov-20</c:v>
                </c:pt>
                <c:pt idx="9">
                  <c:v>03-Nov-20</c:v>
                </c:pt>
              </c:strCache>
            </c:strRef>
          </c:cat>
          <c:val>
            <c:numRef>
              <c:f>'Output Tables'!$C$5:$C$14</c:f>
              <c:numCache>
                <c:formatCode>General</c:formatCode>
                <c:ptCount val="10"/>
                <c:pt idx="0">
                  <c:v>723</c:v>
                </c:pt>
                <c:pt idx="1">
                  <c:v>1009</c:v>
                </c:pt>
                <c:pt idx="2">
                  <c:v>722</c:v>
                </c:pt>
                <c:pt idx="3">
                  <c:v>476</c:v>
                </c:pt>
                <c:pt idx="4">
                  <c:v>291</c:v>
                </c:pt>
                <c:pt idx="5">
                  <c:v>142</c:v>
                </c:pt>
                <c:pt idx="6">
                  <c:v>113</c:v>
                </c:pt>
                <c:pt idx="7">
                  <c:v>109</c:v>
                </c:pt>
                <c:pt idx="8">
                  <c:v>126</c:v>
                </c:pt>
                <c:pt idx="9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8-4F8B-AE62-CC344D78BC06}"/>
            </c:ext>
          </c:extLst>
        </c:ser>
        <c:ser>
          <c:idx val="1"/>
          <c:order val="1"/>
          <c:tx>
            <c:strRef>
              <c:f>'Output Tables'!$D$4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Tables'!$B$5:$B$14</c:f>
              <c:strCache>
                <c:ptCount val="10"/>
                <c:pt idx="0">
                  <c:v>05-Jan-21</c:v>
                </c:pt>
                <c:pt idx="1">
                  <c:v>29-Dec-20</c:v>
                </c:pt>
                <c:pt idx="2">
                  <c:v>22-Dec-20</c:v>
                </c:pt>
                <c:pt idx="3">
                  <c:v>15-Dec-20</c:v>
                </c:pt>
                <c:pt idx="4">
                  <c:v>08-Dec-20</c:v>
                </c:pt>
                <c:pt idx="5">
                  <c:v>01-Dec-20</c:v>
                </c:pt>
                <c:pt idx="6">
                  <c:v>24-Nov-20</c:v>
                </c:pt>
                <c:pt idx="7">
                  <c:v>17-Nov-20</c:v>
                </c:pt>
                <c:pt idx="8">
                  <c:v>10-Nov-20</c:v>
                </c:pt>
                <c:pt idx="9">
                  <c:v>03-Nov-20</c:v>
                </c:pt>
              </c:strCache>
            </c:strRef>
          </c:cat>
          <c:val>
            <c:numRef>
              <c:f>'Output Tables'!$D$5:$D$14</c:f>
              <c:numCache>
                <c:formatCode>General</c:formatCode>
                <c:ptCount val="10"/>
                <c:pt idx="0">
                  <c:v>2061</c:v>
                </c:pt>
                <c:pt idx="1">
                  <c:v>3836</c:v>
                </c:pt>
                <c:pt idx="2">
                  <c:v>2958</c:v>
                </c:pt>
                <c:pt idx="3">
                  <c:v>2583</c:v>
                </c:pt>
                <c:pt idx="4">
                  <c:v>1632</c:v>
                </c:pt>
                <c:pt idx="5">
                  <c:v>804</c:v>
                </c:pt>
                <c:pt idx="6">
                  <c:v>482</c:v>
                </c:pt>
                <c:pt idx="7">
                  <c:v>590</c:v>
                </c:pt>
                <c:pt idx="8">
                  <c:v>658</c:v>
                </c:pt>
                <c:pt idx="9">
                  <c:v>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18-4F8B-AE62-CC344D78BC06}"/>
            </c:ext>
          </c:extLst>
        </c:ser>
        <c:ser>
          <c:idx val="2"/>
          <c:order val="2"/>
          <c:tx>
            <c:strRef>
              <c:f>'Output Tables'!$E$4</c:f>
              <c:strCache>
                <c:ptCount val="1"/>
                <c:pt idx="0">
                  <c:v>U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Tables'!$B$5:$B$14</c:f>
              <c:strCache>
                <c:ptCount val="10"/>
                <c:pt idx="0">
                  <c:v>05-Jan-21</c:v>
                </c:pt>
                <c:pt idx="1">
                  <c:v>29-Dec-20</c:v>
                </c:pt>
                <c:pt idx="2">
                  <c:v>22-Dec-20</c:v>
                </c:pt>
                <c:pt idx="3">
                  <c:v>15-Dec-20</c:v>
                </c:pt>
                <c:pt idx="4">
                  <c:v>08-Dec-20</c:v>
                </c:pt>
                <c:pt idx="5">
                  <c:v>01-Dec-20</c:v>
                </c:pt>
                <c:pt idx="6">
                  <c:v>24-Nov-20</c:v>
                </c:pt>
                <c:pt idx="7">
                  <c:v>17-Nov-20</c:v>
                </c:pt>
                <c:pt idx="8">
                  <c:v>10-Nov-20</c:v>
                </c:pt>
                <c:pt idx="9">
                  <c:v>03-Nov-20</c:v>
                </c:pt>
              </c:strCache>
            </c:strRef>
          </c:cat>
          <c:val>
            <c:numRef>
              <c:f>'Output Tables'!$E$5:$E$14</c:f>
              <c:numCache>
                <c:formatCode>General</c:formatCode>
                <c:ptCount val="10"/>
                <c:pt idx="0">
                  <c:v>456</c:v>
                </c:pt>
                <c:pt idx="1">
                  <c:v>613</c:v>
                </c:pt>
                <c:pt idx="2">
                  <c:v>467</c:v>
                </c:pt>
                <c:pt idx="3">
                  <c:v>379</c:v>
                </c:pt>
                <c:pt idx="4">
                  <c:v>149</c:v>
                </c:pt>
                <c:pt idx="5">
                  <c:v>104</c:v>
                </c:pt>
                <c:pt idx="6">
                  <c:v>75</c:v>
                </c:pt>
                <c:pt idx="7">
                  <c:v>72</c:v>
                </c:pt>
                <c:pt idx="8">
                  <c:v>72</c:v>
                </c:pt>
                <c:pt idx="9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18-4F8B-AE62-CC344D78B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8800344"/>
        <c:axId val="628805920"/>
      </c:barChart>
      <c:catAx>
        <c:axId val="628800344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Week</a:t>
                </a:r>
                <a:r>
                  <a:rPr lang="en-GB" sz="1200" baseline="0" dirty="0"/>
                  <a:t> Beginning</a:t>
                </a:r>
              </a:p>
            </c:rich>
          </c:tx>
          <c:layout>
            <c:manualLayout>
              <c:xMode val="edge"/>
              <c:yMode val="edge"/>
              <c:x val="0.41860510869162687"/>
              <c:y val="0.942886901455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805920"/>
        <c:crosses val="autoZero"/>
        <c:auto val="1"/>
        <c:lblAlgn val="ctr"/>
        <c:lblOffset val="100"/>
        <c:noMultiLvlLbl val="0"/>
      </c:catAx>
      <c:valAx>
        <c:axId val="62880592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80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3046949987262106"/>
          <c:y val="0.34637174079623767"/>
          <c:w val="5.2883508975193234E-2"/>
          <c:h val="0.13612654149538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Total Asymptomatic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54824392731292"/>
          <c:y val="9.0471926161960231E-2"/>
          <c:w val="0.74915999361894259"/>
          <c:h val="0.67159194960260782"/>
        </c:manualLayout>
      </c:layout>
      <c:lineChart>
        <c:grouping val="standard"/>
        <c:varyColors val="0"/>
        <c:ser>
          <c:idx val="0"/>
          <c:order val="0"/>
          <c:tx>
            <c:strRef>
              <c:f>'Output Tables'!$G$4</c:f>
              <c:strCache>
                <c:ptCount val="1"/>
                <c:pt idx="0">
                  <c:v>% Total 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699169168119916E-3"/>
                  <c:y val="-3.3069324314471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F4-4594-B1CF-17C3CDA157B1}"/>
                </c:ext>
              </c:extLst>
            </c:dLbl>
            <c:dLbl>
              <c:idx val="9"/>
              <c:layout>
                <c:manualLayout>
                  <c:x val="-1.5432313076324852E-2"/>
                  <c:y val="3.953777973116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F4-4594-B1CF-17C3CDA157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Tables'!$B$5:$B$14</c:f>
              <c:strCache>
                <c:ptCount val="10"/>
                <c:pt idx="0">
                  <c:v>05-Jan-21</c:v>
                </c:pt>
                <c:pt idx="1">
                  <c:v>29-Dec-20</c:v>
                </c:pt>
                <c:pt idx="2">
                  <c:v>22-Dec-20</c:v>
                </c:pt>
                <c:pt idx="3">
                  <c:v>15-Dec-20</c:v>
                </c:pt>
                <c:pt idx="4">
                  <c:v>08-Dec-20</c:v>
                </c:pt>
                <c:pt idx="5">
                  <c:v>01-Dec-20</c:v>
                </c:pt>
                <c:pt idx="6">
                  <c:v>24-Nov-20</c:v>
                </c:pt>
                <c:pt idx="7">
                  <c:v>17-Nov-20</c:v>
                </c:pt>
                <c:pt idx="8">
                  <c:v>10-Nov-20</c:v>
                </c:pt>
                <c:pt idx="9">
                  <c:v>03-Nov-20</c:v>
                </c:pt>
              </c:strCache>
            </c:strRef>
          </c:cat>
          <c:val>
            <c:numRef>
              <c:f>'Output Tables'!$G$5:$G$14</c:f>
              <c:numCache>
                <c:formatCode>0</c:formatCode>
                <c:ptCount val="10"/>
                <c:pt idx="0">
                  <c:v>22.314814814814817</c:v>
                </c:pt>
                <c:pt idx="1">
                  <c:v>18.486625137412972</c:v>
                </c:pt>
                <c:pt idx="2">
                  <c:v>17.410176030865689</c:v>
                </c:pt>
                <c:pt idx="3">
                  <c:v>13.845258871436883</c:v>
                </c:pt>
                <c:pt idx="4">
                  <c:v>14.044401544401545</c:v>
                </c:pt>
                <c:pt idx="5">
                  <c:v>13.523809523809524</c:v>
                </c:pt>
                <c:pt idx="6">
                  <c:v>16.865671641791042</c:v>
                </c:pt>
                <c:pt idx="7">
                  <c:v>14.137483787289234</c:v>
                </c:pt>
                <c:pt idx="8">
                  <c:v>14.719626168224298</c:v>
                </c:pt>
                <c:pt idx="9">
                  <c:v>12.769485903814262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F4-4594-B1CF-17C3CDA15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785256"/>
        <c:axId val="628778696"/>
      </c:lineChart>
      <c:catAx>
        <c:axId val="628785256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 Beginning</a:t>
                </a:r>
              </a:p>
            </c:rich>
          </c:tx>
          <c:layout>
            <c:manualLayout>
              <c:xMode val="edge"/>
              <c:yMode val="edge"/>
              <c:x val="0.43584562541484001"/>
              <c:y val="0.93336721239424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778696"/>
        <c:crosses val="autoZero"/>
        <c:auto val="1"/>
        <c:lblAlgn val="ctr"/>
        <c:lblOffset val="100"/>
        <c:noMultiLvlLbl val="0"/>
      </c:catAx>
      <c:valAx>
        <c:axId val="62877869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(%)</a:t>
                </a:r>
              </a:p>
            </c:rich>
          </c:tx>
          <c:layout>
            <c:manualLayout>
              <c:xMode val="edge"/>
              <c:yMode val="edge"/>
              <c:x val="3.6816066021154337E-2"/>
              <c:y val="0.401085778119620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78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7-Days (05 - 11 Jan)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'Output Tables'!$J$13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Tables'!$I$14:$I$17</c:f>
              <c:strCache>
                <c:ptCount val="4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3">
                  <c:v>0-18 </c:v>
                </c:pt>
              </c:strCache>
            </c:strRef>
          </c:cat>
          <c:val>
            <c:numRef>
              <c:f>'Output Tables'!$J$14:$J$17</c:f>
              <c:numCache>
                <c:formatCode>0</c:formatCode>
                <c:ptCount val="4"/>
                <c:pt idx="0">
                  <c:v>168.34264432029795</c:v>
                </c:pt>
                <c:pt idx="1">
                  <c:v>264.44030385552526</c:v>
                </c:pt>
                <c:pt idx="2">
                  <c:v>213.22671997334666</c:v>
                </c:pt>
                <c:pt idx="3">
                  <c:v>215.48190654643403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8-4266-AED8-81CD83AECBD3}"/>
            </c:ext>
          </c:extLst>
        </c:ser>
        <c:ser>
          <c:idx val="1"/>
          <c:order val="1"/>
          <c:tx>
            <c:strRef>
              <c:f>'Output Tables'!$K$13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Tables'!$I$14:$I$17</c:f>
              <c:strCache>
                <c:ptCount val="4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3">
                  <c:v>0-18 </c:v>
                </c:pt>
              </c:strCache>
            </c:strRef>
          </c:cat>
          <c:val>
            <c:numRef>
              <c:f>'Output Tables'!$K$14:$K$17</c:f>
              <c:numCache>
                <c:formatCode>0</c:formatCode>
                <c:ptCount val="4"/>
                <c:pt idx="0">
                  <c:v>493.10986964618252</c:v>
                </c:pt>
                <c:pt idx="1">
                  <c:v>812.67020209258999</c:v>
                </c:pt>
                <c:pt idx="2">
                  <c:v>441.44594369481928</c:v>
                </c:pt>
                <c:pt idx="3">
                  <c:v>489.5186790022251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38-4266-AED8-81CD83AECBD3}"/>
            </c:ext>
          </c:extLst>
        </c:ser>
        <c:ser>
          <c:idx val="2"/>
          <c:order val="2"/>
          <c:tx>
            <c:strRef>
              <c:f>'Output Tables'!$L$13</c:f>
              <c:strCache>
                <c:ptCount val="1"/>
                <c:pt idx="0">
                  <c:v>U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Tables'!$I$14:$I$17</c:f>
              <c:strCache>
                <c:ptCount val="4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3">
                  <c:v>0-18 </c:v>
                </c:pt>
              </c:strCache>
            </c:strRef>
          </c:cat>
          <c:val>
            <c:numRef>
              <c:f>'Output Tables'!$L$14:$L$17</c:f>
              <c:numCache>
                <c:formatCode>0</c:formatCode>
                <c:ptCount val="4"/>
                <c:pt idx="0">
                  <c:v>28.305400372439479</c:v>
                </c:pt>
                <c:pt idx="1">
                  <c:v>115.3791027662319</c:v>
                </c:pt>
                <c:pt idx="2">
                  <c:v>428.1192736964851</c:v>
                </c:pt>
                <c:pt idx="3">
                  <c:v>18.737557090994262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38-4266-AED8-81CD83AE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101120"/>
        <c:axId val="662101448"/>
      </c:barChart>
      <c:catAx>
        <c:axId val="66210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101448"/>
        <c:crosses val="autoZero"/>
        <c:auto val="1"/>
        <c:lblAlgn val="ctr"/>
        <c:lblOffset val="100"/>
        <c:noMultiLvlLbl val="0"/>
      </c:catAx>
      <c:valAx>
        <c:axId val="66210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10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14-Days (29 Dec - 11 Jan)</a:t>
            </a:r>
          </a:p>
        </c:rich>
      </c:tx>
      <c:layout>
        <c:manualLayout>
          <c:xMode val="edge"/>
          <c:yMode val="edge"/>
          <c:x val="0.35483811668868936"/>
          <c:y val="2.4195564171970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'Output Tables'!$M$13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Tables'!$I$14:$I$17</c:f>
              <c:strCache>
                <c:ptCount val="4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3">
                  <c:v>0-18 </c:v>
                </c:pt>
              </c:strCache>
            </c:strRef>
          </c:cat>
          <c:val>
            <c:numRef>
              <c:f>'Output Tables'!$M$14:$M$17</c:f>
              <c:numCache>
                <c:formatCode>0</c:formatCode>
                <c:ptCount val="4"/>
                <c:pt idx="0">
                  <c:v>431.28491620111731</c:v>
                </c:pt>
                <c:pt idx="1">
                  <c:v>623.47713917156375</c:v>
                </c:pt>
                <c:pt idx="2">
                  <c:v>471.43095119107119</c:v>
                </c:pt>
                <c:pt idx="3">
                  <c:v>69.735244837033662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7-432C-B851-B0171333D63D}"/>
            </c:ext>
          </c:extLst>
        </c:ser>
        <c:ser>
          <c:idx val="1"/>
          <c:order val="1"/>
          <c:tx>
            <c:strRef>
              <c:f>'Output Tables'!$N$13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Tables'!$I$14:$I$17</c:f>
              <c:strCache>
                <c:ptCount val="4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3">
                  <c:v>0-18 </c:v>
                </c:pt>
              </c:strCache>
            </c:strRef>
          </c:cat>
          <c:val>
            <c:numRef>
              <c:f>'Output Tables'!$N$14:$N$17</c:f>
              <c:numCache>
                <c:formatCode>0</c:formatCode>
                <c:ptCount val="4"/>
                <c:pt idx="0">
                  <c:v>1395.1582867783986</c:v>
                </c:pt>
                <c:pt idx="1">
                  <c:v>2354.8803210548945</c:v>
                </c:pt>
                <c:pt idx="2">
                  <c:v>1229.385307346327</c:v>
                </c:pt>
                <c:pt idx="3">
                  <c:v>559.78451809345358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7-432C-B851-B0171333D63D}"/>
            </c:ext>
          </c:extLst>
        </c:ser>
        <c:ser>
          <c:idx val="2"/>
          <c:order val="2"/>
          <c:tx>
            <c:strRef>
              <c:f>'Output Tables'!$O$13</c:f>
              <c:strCache>
                <c:ptCount val="1"/>
                <c:pt idx="0">
                  <c:v>U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Tables'!$I$14:$I$17</c:f>
              <c:strCache>
                <c:ptCount val="4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3">
                  <c:v>0-18 </c:v>
                </c:pt>
              </c:strCache>
            </c:strRef>
          </c:cat>
          <c:val>
            <c:numRef>
              <c:f>'Output Tables'!$O$14:$O$17</c:f>
              <c:numCache>
                <c:formatCode>0</c:formatCode>
                <c:ptCount val="4"/>
                <c:pt idx="0">
                  <c:v>75.232774674115461</c:v>
                </c:pt>
                <c:pt idx="1">
                  <c:v>300.27232334814391</c:v>
                </c:pt>
                <c:pt idx="2">
                  <c:v>914.54272863568212</c:v>
                </c:pt>
                <c:pt idx="3">
                  <c:v>1496.6623726431667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57-432C-B851-B0171333D6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2101120"/>
        <c:axId val="662101448"/>
      </c:barChart>
      <c:catAx>
        <c:axId val="66210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101448"/>
        <c:crosses val="autoZero"/>
        <c:auto val="1"/>
        <c:lblAlgn val="ctr"/>
        <c:lblOffset val="100"/>
        <c:noMultiLvlLbl val="0"/>
      </c:catAx>
      <c:valAx>
        <c:axId val="66210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10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0.26719</cdr:x>
      <cdr:y>0.03185</cdr:y>
    </cdr:from>
    <cdr:to>
      <cdr:x>0.45655</cdr:x>
      <cdr:y>0.03185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85D5AE4-4B55-412E-A546-690740050739}"/>
            </a:ext>
          </a:extLst>
        </cdr:cNvPr>
        <cdr:cNvCxnSpPr/>
      </cdr:nvCxnSpPr>
      <cdr:spPr>
        <a:xfrm xmlns:a="http://schemas.openxmlformats.org/drawingml/2006/main">
          <a:off x="2897943" y="154745"/>
          <a:ext cx="2053884" cy="0"/>
        </a:xfrm>
        <a:prstGeom xmlns:a="http://schemas.openxmlformats.org/drawingml/2006/main" prst="line">
          <a:avLst/>
        </a:prstGeom>
        <a:ln xmlns:a="http://schemas.openxmlformats.org/drawingml/2006/main" w="2222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0.5821</cdr:x>
      <cdr:y>0.04344</cdr:y>
    </cdr:from>
    <cdr:to>
      <cdr:x>0.76783</cdr:x>
      <cdr:y>0.47661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F1E6E60-5C69-488B-B3D6-F0CF13A9201C}"/>
            </a:ext>
          </a:extLst>
        </cdr:cNvPr>
        <cdr:cNvCxnSpPr/>
      </cdr:nvCxnSpPr>
      <cdr:spPr>
        <a:xfrm xmlns:a="http://schemas.openxmlformats.org/drawingml/2006/main" flipV="1">
          <a:off x="6313529" y="211039"/>
          <a:ext cx="2014501" cy="2104408"/>
        </a:xfrm>
        <a:prstGeom xmlns:a="http://schemas.openxmlformats.org/drawingml/2006/main" prst="line">
          <a:avLst/>
        </a:prstGeom>
        <a:ln xmlns:a="http://schemas.openxmlformats.org/drawingml/2006/main" w="2222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0.61089</cdr:x>
      <cdr:y>0.54728</cdr:y>
    </cdr:from>
    <cdr:to>
      <cdr:x>0.73022</cdr:x>
      <cdr:y>0.8021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2191326F-E6B2-4157-B98A-3C071DE44053}"/>
            </a:ext>
          </a:extLst>
        </cdr:cNvPr>
        <cdr:cNvSpPr/>
      </cdr:nvSpPr>
      <cdr:spPr>
        <a:xfrm xmlns:a="http://schemas.openxmlformats.org/drawingml/2006/main">
          <a:off x="6625829" y="2658784"/>
          <a:ext cx="1294276" cy="123795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45% tested again with PCR to confirm result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875B5-4D73-47C6-B8C9-D32F48B0C04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4676E-83B7-4006-B9FF-2B2A5BEFF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71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768D-5CBE-4F75-9025-9EC3BF4EEF8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2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6C8D0-A6FD-4671-A06D-0C0B4B01B1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1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4676E-83B7-4006-B9FF-2B2A5BEFFF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4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4676E-83B7-4006-B9FF-2B2A5BEFFFB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8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4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pp.powerbi.com/groups/me/reports/0516f89e-246c-447b-bd77-ac67943b0857/ReportSection0d76e74940040bd5129e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p.powerbi.com/groups/me/reports/0516f89e-246c-447b-bd77-ac67943b0857/ReportSection89f62c1d38001c6da755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.powerbi.com/groups/me/reports/0516f89e-246c-447b-bd77-ac67943b0857/ReportSectionb8aec615ae72a2e192ee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powerbi.com/groups/me/reports/0516f89e-246c-447b-bd77-ac67943b0857/ReportSection961ecfcc2371e80a1f25?pbi_source=PowerPoin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pp.powerbi.com/groups/me/reports/0516f89e-246c-447b-bd77-ac67943b0857/ReportSectione63a90b76acbe884551a?pbi_source=PowerPoin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pp.powerbi.com/groups/me/reports/0516f89e-246c-447b-bd77-ac67943b0857/ReportSectioncd77b8e5fce3d433db87?pbi_source=PowerPoin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Enfield COVID19 Dashboard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13/01/2021 14:08:10 GMT Standard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13/01/2021 13:03:47 GMT Standard Time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ED818A-C657-4E59-8017-12479DB5416D}"/>
              </a:ext>
            </a:extLst>
          </p:cNvPr>
          <p:cNvSpPr/>
          <p:nvPr/>
        </p:nvSpPr>
        <p:spPr>
          <a:xfrm>
            <a:off x="599345" y="47724"/>
            <a:ext cx="10993309" cy="774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Mass Testing Number of residents obtaining a confirmatory PCR test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include data for Brigadier Hall, Southgate Library, Kempe Hall, Klinger Hall &amp; Green Towers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</a:t>
            </a:r>
            <a:r>
              <a:rPr lang="en-GB" i="1" baseline="300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th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Dec- </a:t>
            </a:r>
            <a:r>
              <a:rPr lang="en-GB" i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10</a:t>
            </a:r>
            <a:r>
              <a:rPr lang="en-GB" i="1" baseline="30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th</a:t>
            </a:r>
            <a:r>
              <a:rPr lang="en-GB" i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851F7A-7E96-47B2-B163-6942A7EB6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662370"/>
              </p:ext>
            </p:extLst>
          </p:nvPr>
        </p:nvGraphicFramePr>
        <p:xfrm>
          <a:off x="970674" y="1280160"/>
          <a:ext cx="10846190" cy="485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ECC003A-E135-448A-83C3-8DA2B99CF020}"/>
              </a:ext>
            </a:extLst>
          </p:cNvPr>
          <p:cNvSpPr/>
          <p:nvPr/>
        </p:nvSpPr>
        <p:spPr>
          <a:xfrm>
            <a:off x="10780541" y="3910818"/>
            <a:ext cx="1036323" cy="123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which, 66% remain positive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AE3117-D45D-47D5-A38B-42E322E0003D}"/>
              </a:ext>
            </a:extLst>
          </p:cNvPr>
          <p:cNvSpPr/>
          <p:nvPr/>
        </p:nvSpPr>
        <p:spPr>
          <a:xfrm>
            <a:off x="761999" y="6186322"/>
            <a:ext cx="9572171" cy="508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Of 12,524 Enfield residents tested with lateral flow testing from the 20</a:t>
            </a:r>
            <a:r>
              <a:rPr lang="en-GB" sz="1400" baseline="30000" dirty="0"/>
              <a:t>th</a:t>
            </a:r>
            <a:r>
              <a:rPr lang="en-GB" sz="1400" dirty="0"/>
              <a:t> to the 10</a:t>
            </a:r>
            <a:r>
              <a:rPr lang="en-GB" sz="1400" baseline="30000" dirty="0"/>
              <a:t>th</a:t>
            </a:r>
            <a:r>
              <a:rPr lang="en-GB" sz="1400" dirty="0"/>
              <a:t> , 1055 tested positive. Residents are then encouraged to undergo a confirmatory PCR test  -  45% were retested via PCR.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C57F6-728E-445E-858C-5A981D8D340B}"/>
              </a:ext>
            </a:extLst>
          </p:cNvPr>
          <p:cNvSpPr/>
          <p:nvPr/>
        </p:nvSpPr>
        <p:spPr>
          <a:xfrm>
            <a:off x="1082974" y="866319"/>
            <a:ext cx="10354697" cy="404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</a:rPr>
              <a:t>This analysis covers the 12,524 tests at the community testing centres conducted on Enfield residents only. Total number of tests conducted in this period = 18,731</a:t>
            </a:r>
          </a:p>
        </p:txBody>
      </p:sp>
    </p:spTree>
    <p:extLst>
      <p:ext uri="{BB962C8B-B14F-4D97-AF65-F5344CB8AC3E}">
        <p14:creationId xmlns:p14="http://schemas.microsoft.com/office/powerpoint/2010/main" val="28446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A1975BC-1051-450D-8986-EBE48AFE18E1}"/>
              </a:ext>
            </a:extLst>
          </p:cNvPr>
          <p:cNvSpPr/>
          <p:nvPr/>
        </p:nvSpPr>
        <p:spPr>
          <a:xfrm>
            <a:off x="6160869" y="1420837"/>
            <a:ext cx="3503636" cy="3826415"/>
          </a:xfrm>
          <a:prstGeom prst="rect">
            <a:avLst/>
          </a:prstGeom>
          <a:solidFill>
            <a:srgbClr val="F2F2F2">
              <a:alpha val="54902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B89F5DB-9FCC-4200-B2AC-4C92A5D69B24}"/>
              </a:ext>
            </a:extLst>
          </p:cNvPr>
          <p:cNvGraphicFramePr/>
          <p:nvPr/>
        </p:nvGraphicFramePr>
        <p:xfrm>
          <a:off x="6160869" y="1434905"/>
          <a:ext cx="5760717" cy="440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FFC6619-AABE-41B1-ACD5-845EED953781}"/>
              </a:ext>
            </a:extLst>
          </p:cNvPr>
          <p:cNvSpPr/>
          <p:nvPr/>
        </p:nvSpPr>
        <p:spPr>
          <a:xfrm>
            <a:off x="599345" y="171706"/>
            <a:ext cx="10993309" cy="67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Mass Testing Demographics</a:t>
            </a:r>
            <a:endParaRPr kumimoji="0" lang="en-GB" sz="1600" b="1" i="1" u="sng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include data for Brigadier Hall, Southgate Library, Kempe Hall, Klinger Hall &amp; Green Towers</a:t>
            </a:r>
          </a:p>
          <a:p>
            <a:pPr lvl="0" algn="ctr"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GB" sz="1600" b="1" i="1" dirty="0">
                <a:solidFill>
                  <a:prstClr val="white">
                    <a:lumMod val="50000"/>
                  </a:prstClr>
                </a:solidFill>
              </a:rPr>
              <a:t>20</a:t>
            </a:r>
            <a:r>
              <a:rPr lang="en-GB" sz="1600" b="1" i="1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GB" sz="1600" b="1" i="1" dirty="0">
                <a:solidFill>
                  <a:prstClr val="white">
                    <a:lumMod val="50000"/>
                  </a:prstClr>
                </a:solidFill>
              </a:rPr>
              <a:t> Dec - 10</a:t>
            </a:r>
            <a:r>
              <a:rPr lang="en-GB" sz="1600" b="1" i="1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GB" sz="1600" b="1" i="1" dirty="0">
                <a:solidFill>
                  <a:prstClr val="white">
                    <a:lumMod val="50000"/>
                  </a:prstClr>
                </a:solidFill>
              </a:rPr>
              <a:t> Jan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0EDA936-FACB-4E2E-97F0-748305C528A7}"/>
              </a:ext>
            </a:extLst>
          </p:cNvPr>
          <p:cNvGraphicFramePr/>
          <p:nvPr/>
        </p:nvGraphicFramePr>
        <p:xfrm>
          <a:off x="270413" y="1420837"/>
          <a:ext cx="5825587" cy="423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EEDE6E3-9CDE-4162-B0E1-E24267A8410A}"/>
              </a:ext>
            </a:extLst>
          </p:cNvPr>
          <p:cNvSpPr/>
          <p:nvPr/>
        </p:nvSpPr>
        <p:spPr>
          <a:xfrm>
            <a:off x="1814735" y="1648375"/>
            <a:ext cx="829994" cy="288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EB0854-3465-4959-8609-1061DEF5DDB1}"/>
              </a:ext>
            </a:extLst>
          </p:cNvPr>
          <p:cNvSpPr/>
          <p:nvPr/>
        </p:nvSpPr>
        <p:spPr>
          <a:xfrm>
            <a:off x="6991641" y="1610748"/>
            <a:ext cx="829994" cy="288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CF68401-70F9-4EB7-91D6-3285884C7888}"/>
              </a:ext>
            </a:extLst>
          </p:cNvPr>
          <p:cNvGraphicFramePr>
            <a:graphicFrameLocks noGrp="1"/>
          </p:cNvGraphicFramePr>
          <p:nvPr/>
        </p:nvGraphicFramePr>
        <p:xfrm>
          <a:off x="1392702" y="5986638"/>
          <a:ext cx="3334044" cy="668655"/>
        </p:xfrm>
        <a:graphic>
          <a:graphicData uri="http://schemas.openxmlformats.org/drawingml/2006/table">
            <a:tbl>
              <a:tblPr/>
              <a:tblGrid>
                <a:gridCol w="1201610">
                  <a:extLst>
                    <a:ext uri="{9D8B030D-6E8A-4147-A177-3AD203B41FA5}">
                      <a16:colId xmlns:a16="http://schemas.microsoft.com/office/drawing/2014/main" val="4087257735"/>
                    </a:ext>
                  </a:extLst>
                </a:gridCol>
                <a:gridCol w="1066217">
                  <a:extLst>
                    <a:ext uri="{9D8B030D-6E8A-4147-A177-3AD203B41FA5}">
                      <a16:colId xmlns:a16="http://schemas.microsoft.com/office/drawing/2014/main" val="3198069912"/>
                    </a:ext>
                  </a:extLst>
                </a:gridCol>
                <a:gridCol w="1066217">
                  <a:extLst>
                    <a:ext uri="{9D8B030D-6E8A-4147-A177-3AD203B41FA5}">
                      <a16:colId xmlns:a16="http://schemas.microsoft.com/office/drawing/2014/main" val="39880003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5379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Positivity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92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2075.8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27015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E2EC9D9B-716D-45F4-B589-31FCBA4F800D}"/>
              </a:ext>
            </a:extLst>
          </p:cNvPr>
          <p:cNvSpPr/>
          <p:nvPr/>
        </p:nvSpPr>
        <p:spPr>
          <a:xfrm>
            <a:off x="1237957" y="5570805"/>
            <a:ext cx="4192172" cy="288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 have highest positivity rate but lower testing rates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AF9E099-C673-4375-86B9-38D04137E760}"/>
              </a:ext>
            </a:extLst>
          </p:cNvPr>
          <p:cNvGraphicFramePr>
            <a:graphicFrameLocks noGrp="1"/>
          </p:cNvGraphicFramePr>
          <p:nvPr/>
        </p:nvGraphicFramePr>
        <p:xfrm>
          <a:off x="6537862" y="5894365"/>
          <a:ext cx="4913241" cy="831269"/>
        </p:xfrm>
        <a:graphic>
          <a:graphicData uri="http://schemas.openxmlformats.org/drawingml/2006/table">
            <a:tbl>
              <a:tblPr/>
              <a:tblGrid>
                <a:gridCol w="1190581">
                  <a:extLst>
                    <a:ext uri="{9D8B030D-6E8A-4147-A177-3AD203B41FA5}">
                      <a16:colId xmlns:a16="http://schemas.microsoft.com/office/drawing/2014/main" val="584374392"/>
                    </a:ext>
                  </a:extLst>
                </a:gridCol>
                <a:gridCol w="1056431">
                  <a:extLst>
                    <a:ext uri="{9D8B030D-6E8A-4147-A177-3AD203B41FA5}">
                      <a16:colId xmlns:a16="http://schemas.microsoft.com/office/drawing/2014/main" val="820334176"/>
                    </a:ext>
                  </a:extLst>
                </a:gridCol>
                <a:gridCol w="1056431">
                  <a:extLst>
                    <a:ext uri="{9D8B030D-6E8A-4147-A177-3AD203B41FA5}">
                      <a16:colId xmlns:a16="http://schemas.microsoft.com/office/drawing/2014/main" val="3116863127"/>
                    </a:ext>
                  </a:extLst>
                </a:gridCol>
                <a:gridCol w="765735">
                  <a:extLst>
                    <a:ext uri="{9D8B030D-6E8A-4147-A177-3AD203B41FA5}">
                      <a16:colId xmlns:a16="http://schemas.microsoft.com/office/drawing/2014/main" val="833151158"/>
                    </a:ext>
                  </a:extLst>
                </a:gridCol>
                <a:gridCol w="844063">
                  <a:extLst>
                    <a:ext uri="{9D8B030D-6E8A-4147-A177-3AD203B41FA5}">
                      <a16:colId xmlns:a16="http://schemas.microsoft.com/office/drawing/2014/main" val="2287568686"/>
                    </a:ext>
                  </a:extLst>
                </a:gridCol>
              </a:tblGrid>
              <a:tr h="3757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&amp; Over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aged children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645167"/>
                  </a:ext>
                </a:extLst>
              </a:tr>
              <a:tr h="227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069821"/>
                  </a:ext>
                </a:extLst>
              </a:tr>
              <a:tr h="227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3888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8BA63081-492E-48E2-BAA2-C76B3869BE24}"/>
              </a:ext>
            </a:extLst>
          </p:cNvPr>
          <p:cNvSpPr/>
          <p:nvPr/>
        </p:nvSpPr>
        <p:spPr>
          <a:xfrm>
            <a:off x="6537862" y="5570805"/>
            <a:ext cx="4913240" cy="288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Positivity rates highest in 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0-29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testing rate lowest in younger age groups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9BC3BA-C7FA-4106-AF3B-6200BD6F3B96}"/>
              </a:ext>
            </a:extLst>
          </p:cNvPr>
          <p:cNvSpPr/>
          <p:nvPr/>
        </p:nvSpPr>
        <p:spPr>
          <a:xfrm>
            <a:off x="132523" y="1202788"/>
            <a:ext cx="1524000" cy="218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tests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F0D2B-D7E4-4934-BBFF-82E7C7E6C3CE}"/>
              </a:ext>
            </a:extLst>
          </p:cNvPr>
          <p:cNvSpPr/>
          <p:nvPr/>
        </p:nvSpPr>
        <p:spPr>
          <a:xfrm>
            <a:off x="1082974" y="866319"/>
            <a:ext cx="10354697" cy="404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</a:rPr>
              <a:t>This analysis covers the 12,524 tests at the community testing centres conducted on Enfield residents only. Total number of tests conducted in this period = 18,731</a:t>
            </a:r>
          </a:p>
        </p:txBody>
      </p:sp>
    </p:spTree>
    <p:extLst>
      <p:ext uri="{BB962C8B-B14F-4D97-AF65-F5344CB8AC3E}">
        <p14:creationId xmlns:p14="http://schemas.microsoft.com/office/powerpoint/2010/main" val="106148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EA5B63-277D-4865-BF87-ED7F06BED3C4}"/>
              </a:ext>
            </a:extLst>
          </p:cNvPr>
          <p:cNvSpPr txBox="1"/>
          <p:nvPr/>
        </p:nvSpPr>
        <p:spPr>
          <a:xfrm>
            <a:off x="335360" y="292006"/>
            <a:ext cx="435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Asymptomatic Tests (03-Nov-20 – 11-Jan-21)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A0832D-D40B-4690-8E4D-83D94E1527F2}"/>
              </a:ext>
            </a:extLst>
          </p:cNvPr>
          <p:cNvGraphicFramePr>
            <a:graphicFrameLocks/>
          </p:cNvGraphicFramePr>
          <p:nvPr/>
        </p:nvGraphicFramePr>
        <p:xfrm>
          <a:off x="263352" y="980728"/>
          <a:ext cx="60486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52A16EB-4E87-440C-9A74-F471AA4CD89A}"/>
              </a:ext>
            </a:extLst>
          </p:cNvPr>
          <p:cNvGraphicFramePr>
            <a:graphicFrameLocks/>
          </p:cNvGraphicFramePr>
          <p:nvPr/>
        </p:nvGraphicFramePr>
        <p:xfrm>
          <a:off x="6312024" y="920728"/>
          <a:ext cx="5760640" cy="546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40C41D-3C50-4FB0-ABF1-CD5003D5E783}"/>
              </a:ext>
            </a:extLst>
          </p:cNvPr>
          <p:cNvGraphicFramePr>
            <a:graphicFrameLocks/>
          </p:cNvGraphicFramePr>
          <p:nvPr/>
        </p:nvGraphicFramePr>
        <p:xfrm>
          <a:off x="695399" y="505879"/>
          <a:ext cx="5130759" cy="298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E439D7-5606-4762-BEC0-5B4BACB6C9A4}"/>
              </a:ext>
            </a:extLst>
          </p:cNvPr>
          <p:cNvGraphicFramePr>
            <a:graphicFrameLocks/>
          </p:cNvGraphicFramePr>
          <p:nvPr/>
        </p:nvGraphicFramePr>
        <p:xfrm>
          <a:off x="6365841" y="505879"/>
          <a:ext cx="5130759" cy="298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72FBEB9-3F7C-438D-A0DC-606B9684FB69}"/>
              </a:ext>
            </a:extLst>
          </p:cNvPr>
          <p:cNvGraphicFramePr>
            <a:graphicFrameLocks/>
          </p:cNvGraphicFramePr>
          <p:nvPr/>
        </p:nvGraphicFramePr>
        <p:xfrm>
          <a:off x="695399" y="3933056"/>
          <a:ext cx="513075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F3C098-6205-4487-AA58-140559A9B842}"/>
              </a:ext>
            </a:extLst>
          </p:cNvPr>
          <p:cNvGraphicFramePr>
            <a:graphicFrameLocks/>
          </p:cNvGraphicFramePr>
          <p:nvPr/>
        </p:nvGraphicFramePr>
        <p:xfrm>
          <a:off x="6365842" y="3933056"/>
          <a:ext cx="513075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782F52-A278-4E76-8C11-32D23B97D85D}"/>
              </a:ext>
            </a:extLst>
          </p:cNvPr>
          <p:cNvSpPr txBox="1"/>
          <p:nvPr/>
        </p:nvSpPr>
        <p:spPr>
          <a:xfrm>
            <a:off x="4412798" y="152197"/>
            <a:ext cx="338437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4A78C-CE2F-4A5D-AD4A-4FD678F1D4E5}"/>
              </a:ext>
            </a:extLst>
          </p:cNvPr>
          <p:cNvSpPr txBox="1"/>
          <p:nvPr/>
        </p:nvSpPr>
        <p:spPr>
          <a:xfrm>
            <a:off x="4412798" y="3470645"/>
            <a:ext cx="338437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185114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0D0BC0-543B-4849-86F3-A282F300A6A7}"/>
              </a:ext>
            </a:extLst>
          </p:cNvPr>
          <p:cNvSpPr txBox="1"/>
          <p:nvPr/>
        </p:nvSpPr>
        <p:spPr>
          <a:xfrm>
            <a:off x="315884" y="284556"/>
            <a:ext cx="541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Hospitalisation Data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27EBB9-3AA5-463A-BA4B-63F139B34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49053"/>
              </p:ext>
            </p:extLst>
          </p:nvPr>
        </p:nvGraphicFramePr>
        <p:xfrm>
          <a:off x="2308273" y="684666"/>
          <a:ext cx="7575453" cy="5301435"/>
        </p:xfrm>
        <a:graphic>
          <a:graphicData uri="http://schemas.openxmlformats.org/drawingml/2006/table">
            <a:tbl>
              <a:tblPr/>
              <a:tblGrid>
                <a:gridCol w="2742698">
                  <a:extLst>
                    <a:ext uri="{9D8B030D-6E8A-4147-A177-3AD203B41FA5}">
                      <a16:colId xmlns:a16="http://schemas.microsoft.com/office/drawing/2014/main" val="1957084440"/>
                    </a:ext>
                  </a:extLst>
                </a:gridCol>
                <a:gridCol w="2903572">
                  <a:extLst>
                    <a:ext uri="{9D8B030D-6E8A-4147-A177-3AD203B41FA5}">
                      <a16:colId xmlns:a16="http://schemas.microsoft.com/office/drawing/2014/main" val="2663821768"/>
                    </a:ext>
                  </a:extLst>
                </a:gridCol>
                <a:gridCol w="1929183">
                  <a:extLst>
                    <a:ext uri="{9D8B030D-6E8A-4147-A177-3AD203B41FA5}">
                      <a16:colId xmlns:a16="http://schemas.microsoft.com/office/drawing/2014/main" val="34471356"/>
                    </a:ext>
                  </a:extLst>
                </a:gridCol>
              </a:tblGrid>
              <a:tr h="127763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645458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Middlesex University Hospital NHS Trust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Royal Free London NHS Foundation Trust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7265"/>
                  </a:ext>
                </a:extLst>
              </a:tr>
              <a:tr h="3144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discharges in past 24 hours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(28)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(16)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632600"/>
                  </a:ext>
                </a:extLst>
              </a:tr>
              <a:tr h="3930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Confirmed COVID-19 patients occupying beds and not on any form of oxygen supply at 08:00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(80)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(80)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44537"/>
                  </a:ext>
                </a:extLst>
              </a:tr>
              <a:tr h="3964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Confirmed COVID-19 patients occupying beds and on oxygen supply (MV, NIV or O2) at 08:00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(205)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(116)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90370"/>
                  </a:ext>
                </a:extLst>
              </a:tr>
              <a:tr h="1277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Inpatients diagnosed with COVID-19 in past 24 hours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(32)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(2)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696861"/>
                  </a:ext>
                </a:extLst>
              </a:tr>
              <a:tr h="3930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admissions with COVID-19 in past 24 hours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(5)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(17)</a:t>
                      </a:r>
                    </a:p>
                  </a:txBody>
                  <a:tcPr marL="4873" marR="4873" marT="487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729236"/>
                  </a:ext>
                </a:extLst>
              </a:tr>
              <a:tr h="127763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3" marR="4873" marT="48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73" marR="4873" marT="48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73" marR="4873" marT="48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6328557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Confirmed COVID-19 patients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881088"/>
                  </a:ext>
                </a:extLst>
              </a:tr>
              <a:tr h="1414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296242"/>
                  </a:ext>
                </a:extLst>
              </a:tr>
              <a:tr h="1414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6-17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982058"/>
                  </a:ext>
                </a:extLst>
              </a:tr>
              <a:tr h="1414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18-24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14994"/>
                  </a:ext>
                </a:extLst>
              </a:tr>
              <a:tr h="1414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25-34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(7)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(4)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93133"/>
                  </a:ext>
                </a:extLst>
              </a:tr>
              <a:tr h="1414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35-44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(20)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(14)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9787"/>
                  </a:ext>
                </a:extLst>
              </a:tr>
              <a:tr h="1414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45-54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(46)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(28)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20909"/>
                  </a:ext>
                </a:extLst>
              </a:tr>
              <a:tr h="1414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55-64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(40)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(26)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247"/>
                  </a:ext>
                </a:extLst>
              </a:tr>
              <a:tr h="1414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65-74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(56)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(39)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43867"/>
                  </a:ext>
                </a:extLst>
              </a:tr>
              <a:tr h="1414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75-84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(68)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(44)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92092"/>
                  </a:ext>
                </a:extLst>
              </a:tr>
              <a:tr h="1414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85+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(47)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(39)</a:t>
                      </a:r>
                    </a:p>
                  </a:txBody>
                  <a:tcPr marL="4873" marR="4873" marT="487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1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3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Glossary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8D8611-763A-4FFF-AE39-656B5EF92F25}"/>
              </a:ext>
            </a:extLst>
          </p:cNvPr>
          <p:cNvSpPr/>
          <p:nvPr/>
        </p:nvSpPr>
        <p:spPr>
          <a:xfrm>
            <a:off x="67721" y="152767"/>
            <a:ext cx="11913705" cy="66569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FF1E40-FEE8-4452-A17A-CA1A23FA4136}"/>
              </a:ext>
            </a:extLst>
          </p:cNvPr>
          <p:cNvSpPr/>
          <p:nvPr/>
        </p:nvSpPr>
        <p:spPr>
          <a:xfrm>
            <a:off x="5047544" y="4052179"/>
            <a:ext cx="2201484" cy="2293067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8A75FCD8-8CE4-4B78-9DF4-D52EC0205755}"/>
              </a:ext>
            </a:extLst>
          </p:cNvPr>
          <p:cNvSpPr/>
          <p:nvPr/>
        </p:nvSpPr>
        <p:spPr>
          <a:xfrm>
            <a:off x="5086337" y="4787605"/>
            <a:ext cx="2107773" cy="771342"/>
          </a:xfrm>
          <a:prstGeom prst="rect">
            <a:avLst/>
          </a:prstGeom>
          <a:solidFill>
            <a:srgbClr val="B00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GB" sz="14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 HOMES AFFECTED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34</a:t>
            </a:r>
          </a:p>
          <a:p>
            <a:pPr algn="ctr">
              <a:defRPr/>
            </a:pPr>
            <a:endParaRPr lang="en-GB" sz="12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of deaths= 3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Staff = 72 cases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Residents = 71 cases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ECEFC62F-442E-4FA5-80C5-1B69B806D199}"/>
              </a:ext>
            </a:extLst>
          </p:cNvPr>
          <p:cNvSpPr/>
          <p:nvPr/>
        </p:nvSpPr>
        <p:spPr>
          <a:xfrm>
            <a:off x="266314" y="571182"/>
            <a:ext cx="2355221" cy="5891956"/>
          </a:xfrm>
          <a:prstGeom prst="rect">
            <a:avLst/>
          </a:prstGeom>
          <a:noFill/>
          <a:ln w="53975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4">
            <a:extLst>
              <a:ext uri="{FF2B5EF4-FFF2-40B4-BE49-F238E27FC236}">
                <a16:creationId xmlns:a16="http://schemas.microsoft.com/office/drawing/2014/main" id="{4DFE77AE-2A12-4420-A047-F69A2DA1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000" y="198863"/>
            <a:ext cx="1712686" cy="9442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CBEDB0-A658-482F-8482-8D04BB1A1D01}"/>
              </a:ext>
            </a:extLst>
          </p:cNvPr>
          <p:cNvSpPr/>
          <p:nvPr/>
        </p:nvSpPr>
        <p:spPr>
          <a:xfrm>
            <a:off x="3274843" y="178963"/>
            <a:ext cx="6039460" cy="57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B0041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ENFIELD COVID-19 DATA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B0041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3CDE24-612E-49E7-8B7A-B7E764349EB7}"/>
              </a:ext>
            </a:extLst>
          </p:cNvPr>
          <p:cNvSpPr/>
          <p:nvPr/>
        </p:nvSpPr>
        <p:spPr>
          <a:xfrm>
            <a:off x="338249" y="1455053"/>
            <a:ext cx="2201484" cy="2254873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TOTAL CASES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23,040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37620-E907-4B6A-A218-79AB82A8AC67}"/>
              </a:ext>
            </a:extLst>
          </p:cNvPr>
          <p:cNvSpPr/>
          <p:nvPr/>
        </p:nvSpPr>
        <p:spPr>
          <a:xfrm>
            <a:off x="338249" y="4068570"/>
            <a:ext cx="2201484" cy="2250867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TOTAL DEATHS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485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842094-1512-4EDF-A72F-840453BF634C}"/>
              </a:ext>
            </a:extLst>
          </p:cNvPr>
          <p:cNvSpPr/>
          <p:nvPr/>
        </p:nvSpPr>
        <p:spPr>
          <a:xfrm>
            <a:off x="2714172" y="1455053"/>
            <a:ext cx="2201484" cy="2281999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 CASES*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3,391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9C4D2-9CE5-43D5-8C08-2E8CDFB47CC3}"/>
              </a:ext>
            </a:extLst>
          </p:cNvPr>
          <p:cNvSpPr/>
          <p:nvPr/>
        </p:nvSpPr>
        <p:spPr>
          <a:xfrm>
            <a:off x="2714172" y="4095073"/>
            <a:ext cx="2201484" cy="2293067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RECENT </a:t>
            </a:r>
            <a:r>
              <a:rPr lang="en-GB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COVID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DEATHS*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n-GB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1E7555-6F54-4BFE-ACC9-658792BCCE90}"/>
              </a:ext>
            </a:extLst>
          </p:cNvPr>
          <p:cNvSpPr/>
          <p:nvPr/>
        </p:nvSpPr>
        <p:spPr>
          <a:xfrm>
            <a:off x="5027026" y="1464440"/>
            <a:ext cx="2201484" cy="2291573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TESTS*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5,751</a:t>
            </a:r>
            <a:endParaRPr lang="en-GB" sz="2800" b="1" noProof="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</a:t>
            </a:r>
            <a:r>
              <a:rPr lang="en-GB" sz="1600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VACCINATIONS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3,217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</a:t>
            </a:r>
            <a:r>
              <a:rPr kumimoji="0" lang="en-GB" sz="1400" i="0" u="none" strike="noStrike" kern="1200" cap="none" spc="0" normalizeH="0" baseline="3000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DOSES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1D8721-CEA1-4AAA-96DD-96ECECD7ECA7}"/>
              </a:ext>
            </a:extLst>
          </p:cNvPr>
          <p:cNvSpPr/>
          <p:nvPr/>
        </p:nvSpPr>
        <p:spPr>
          <a:xfrm>
            <a:off x="7389660" y="1449842"/>
            <a:ext cx="2201484" cy="2291572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INFECTION RATE PER 100,000*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1,016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AGE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0-29    30-59   60+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716864-1C47-4718-8569-E5C090A83404}"/>
              </a:ext>
            </a:extLst>
          </p:cNvPr>
          <p:cNvSpPr/>
          <p:nvPr/>
        </p:nvSpPr>
        <p:spPr>
          <a:xfrm>
            <a:off x="5001753" y="2108288"/>
            <a:ext cx="2168523" cy="851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3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 100,000</a:t>
            </a:r>
          </a:p>
          <a:p>
            <a:pPr lvl="0" algn="ctr">
              <a:defRPr/>
            </a:pPr>
            <a:r>
              <a:rPr lang="en-GB" sz="13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(PCR = 12,436 tests, lateral flow = 6,762 tests</a:t>
            </a:r>
          </a:p>
          <a:p>
            <a:pPr lvl="0" algn="ctr">
              <a:defRPr/>
            </a:pPr>
            <a:r>
              <a:rPr lang="en-GB" sz="13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CT LFT total – 6,962 tests)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602C9D-09FB-4D77-AA5D-0BA5199FD8D7}"/>
              </a:ext>
            </a:extLst>
          </p:cNvPr>
          <p:cNvSpPr/>
          <p:nvPr/>
        </p:nvSpPr>
        <p:spPr>
          <a:xfrm>
            <a:off x="7417546" y="3407624"/>
            <a:ext cx="704258" cy="302922"/>
          </a:xfrm>
          <a:prstGeom prst="rect">
            <a:avLst/>
          </a:prstGeom>
          <a:solidFill>
            <a:srgbClr val="FA2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0" dirty="0">
                <a:solidFill>
                  <a:prstClr val="white"/>
                </a:solidFill>
                <a:latin typeface="Calibri" panose="020F0502020204030204"/>
              </a:rPr>
              <a:t>786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0E941E-5638-4575-BC0C-9A23DFB3DEB0}"/>
              </a:ext>
            </a:extLst>
          </p:cNvPr>
          <p:cNvSpPr/>
          <p:nvPr/>
        </p:nvSpPr>
        <p:spPr>
          <a:xfrm>
            <a:off x="8127311" y="3405513"/>
            <a:ext cx="731028" cy="311581"/>
          </a:xfrm>
          <a:prstGeom prst="rect">
            <a:avLst/>
          </a:prstGeom>
          <a:solidFill>
            <a:srgbClr val="E30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Calibri" panose="020F0502020204030204"/>
              </a:rPr>
              <a:t>1,256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B9ECB3-5F5D-498D-845F-3F5B3CA54A1F}"/>
              </a:ext>
            </a:extLst>
          </p:cNvPr>
          <p:cNvSpPr/>
          <p:nvPr/>
        </p:nvSpPr>
        <p:spPr>
          <a:xfrm>
            <a:off x="8849944" y="3408247"/>
            <a:ext cx="731028" cy="301679"/>
          </a:xfrm>
          <a:prstGeom prst="rect">
            <a:avLst/>
          </a:prstGeom>
          <a:solidFill>
            <a:srgbClr val="FC7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0" dirty="0">
                <a:solidFill>
                  <a:prstClr val="white"/>
                </a:solidFill>
                <a:latin typeface="Calibri" panose="020F0502020204030204"/>
              </a:rPr>
              <a:t>971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5CD24F-5FF4-4D13-B6A1-9AB395BF63B1}"/>
              </a:ext>
            </a:extLst>
          </p:cNvPr>
          <p:cNvCxnSpPr>
            <a:cxnSpLocks/>
          </p:cNvCxnSpPr>
          <p:nvPr/>
        </p:nvCxnSpPr>
        <p:spPr>
          <a:xfrm>
            <a:off x="7389659" y="2617184"/>
            <a:ext cx="2201484" cy="0"/>
          </a:xfrm>
          <a:prstGeom prst="line">
            <a:avLst/>
          </a:prstGeom>
          <a:ln>
            <a:solidFill>
              <a:srgbClr val="F5F5F5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542C1D3-E916-4FAD-B029-55F1C3DFD710}"/>
              </a:ext>
            </a:extLst>
          </p:cNvPr>
          <p:cNvSpPr/>
          <p:nvPr/>
        </p:nvSpPr>
        <p:spPr>
          <a:xfrm>
            <a:off x="7374080" y="4044397"/>
            <a:ext cx="2201484" cy="2275040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SCHOOLS AFFECTED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93620E-35F1-4E1D-B4F8-C15605E8E4EA}"/>
              </a:ext>
            </a:extLst>
          </p:cNvPr>
          <p:cNvSpPr/>
          <p:nvPr/>
        </p:nvSpPr>
        <p:spPr>
          <a:xfrm>
            <a:off x="4981399" y="5163461"/>
            <a:ext cx="2050238" cy="1168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23D7FD-B5B2-4960-9688-96166FF2ACF8}"/>
              </a:ext>
            </a:extLst>
          </p:cNvPr>
          <p:cNvSpPr/>
          <p:nvPr/>
        </p:nvSpPr>
        <p:spPr>
          <a:xfrm>
            <a:off x="7472841" y="5176554"/>
            <a:ext cx="2050238" cy="1168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Staff = 66 cases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Students = </a:t>
            </a:r>
            <a:r>
              <a:rPr lang="en-GB" sz="14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38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cases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90CD5B-1B59-49CA-95D6-F16D75FE6AC4}"/>
              </a:ext>
            </a:extLst>
          </p:cNvPr>
          <p:cNvSpPr/>
          <p:nvPr/>
        </p:nvSpPr>
        <p:spPr>
          <a:xfrm>
            <a:off x="9758943" y="4034698"/>
            <a:ext cx="2201484" cy="2276230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WARDS WITH MOST CASES* (TOP THREE)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Enfield Lock (</a:t>
            </a:r>
            <a:r>
              <a:rPr lang="en-GB" sz="14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225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4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Edmonton Green (210)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400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Enfield Highway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GB" sz="14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208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grpSp>
        <p:nvGrpSpPr>
          <p:cNvPr id="49" name="그룹 90">
            <a:extLst>
              <a:ext uri="{FF2B5EF4-FFF2-40B4-BE49-F238E27FC236}">
                <a16:creationId xmlns:a16="http://schemas.microsoft.com/office/drawing/2014/main" id="{50EBDAD0-F675-426D-9C78-8A870C2C7728}"/>
              </a:ext>
            </a:extLst>
          </p:cNvPr>
          <p:cNvGrpSpPr/>
          <p:nvPr/>
        </p:nvGrpSpPr>
        <p:grpSpPr>
          <a:xfrm>
            <a:off x="577733" y="3222170"/>
            <a:ext cx="1729841" cy="280845"/>
            <a:chOff x="1832146" y="1840455"/>
            <a:chExt cx="3892427" cy="827075"/>
          </a:xfrm>
          <a:solidFill>
            <a:srgbClr val="FC7C8E"/>
          </a:solidFill>
        </p:grpSpPr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id="{BBD749B7-6100-44CC-BA35-1DC4D933DEC6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25DF1A81-A0F9-4413-824A-79BB067FCC82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CD060047-EED0-4372-BCB0-1286E9BBC8C8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3" name="Round Same Side Corner Rectangle 8">
              <a:extLst>
                <a:ext uri="{FF2B5EF4-FFF2-40B4-BE49-F238E27FC236}">
                  <a16:creationId xmlns:a16="http://schemas.microsoft.com/office/drawing/2014/main" id="{41C55FDF-9AEA-4D6A-8559-220B63DEFDCF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Round Same Side Corner Rectangle 8">
              <a:extLst>
                <a:ext uri="{FF2B5EF4-FFF2-40B4-BE49-F238E27FC236}">
                  <a16:creationId xmlns:a16="http://schemas.microsoft.com/office/drawing/2014/main" id="{83BE0DB7-3A4A-4C56-80CF-78EC92A2CCAB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5" name="Round Same Side Corner Rectangle 8">
              <a:extLst>
                <a:ext uri="{FF2B5EF4-FFF2-40B4-BE49-F238E27FC236}">
                  <a16:creationId xmlns:a16="http://schemas.microsoft.com/office/drawing/2014/main" id="{D1529A32-5CF9-4219-98DC-660E0E606B75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6" name="Round Same Side Corner Rectangle 8">
              <a:extLst>
                <a:ext uri="{FF2B5EF4-FFF2-40B4-BE49-F238E27FC236}">
                  <a16:creationId xmlns:a16="http://schemas.microsoft.com/office/drawing/2014/main" id="{6A525E98-A3E3-4A76-AB7F-97BA65B5B3D9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7" name="Round Same Side Corner Rectangle 8">
              <a:extLst>
                <a:ext uri="{FF2B5EF4-FFF2-40B4-BE49-F238E27FC236}">
                  <a16:creationId xmlns:a16="http://schemas.microsoft.com/office/drawing/2014/main" id="{6C40032D-BBA2-432A-A0D1-55E7B97C67D8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8" name="Round Same Side Corner Rectangle 8">
              <a:extLst>
                <a:ext uri="{FF2B5EF4-FFF2-40B4-BE49-F238E27FC236}">
                  <a16:creationId xmlns:a16="http://schemas.microsoft.com/office/drawing/2014/main" id="{78487E3A-C021-45E5-9937-4AA8C3FDEE2D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9" name="Round Same Side Corner Rectangle 8">
              <a:extLst>
                <a:ext uri="{FF2B5EF4-FFF2-40B4-BE49-F238E27FC236}">
                  <a16:creationId xmlns:a16="http://schemas.microsoft.com/office/drawing/2014/main" id="{5AB24977-0B69-4659-AE04-A48FDAB45091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71" name="그룹 90">
            <a:extLst>
              <a:ext uri="{FF2B5EF4-FFF2-40B4-BE49-F238E27FC236}">
                <a16:creationId xmlns:a16="http://schemas.microsoft.com/office/drawing/2014/main" id="{4EFC0A01-EBC6-46D9-9613-D37A1DA64A4E}"/>
              </a:ext>
            </a:extLst>
          </p:cNvPr>
          <p:cNvGrpSpPr/>
          <p:nvPr/>
        </p:nvGrpSpPr>
        <p:grpSpPr>
          <a:xfrm>
            <a:off x="676324" y="2932061"/>
            <a:ext cx="1553144" cy="280845"/>
            <a:chOff x="1832146" y="1840455"/>
            <a:chExt cx="3494830" cy="827075"/>
          </a:xfrm>
          <a:solidFill>
            <a:srgbClr val="FC7C8E"/>
          </a:solidFill>
        </p:grpSpPr>
        <p:sp>
          <p:nvSpPr>
            <p:cNvPr id="72" name="Round Same Side Corner Rectangle 8">
              <a:extLst>
                <a:ext uri="{FF2B5EF4-FFF2-40B4-BE49-F238E27FC236}">
                  <a16:creationId xmlns:a16="http://schemas.microsoft.com/office/drawing/2014/main" id="{1850311A-D883-402F-A6C3-5B435116D73E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3" name="Round Same Side Corner Rectangle 8">
              <a:extLst>
                <a:ext uri="{FF2B5EF4-FFF2-40B4-BE49-F238E27FC236}">
                  <a16:creationId xmlns:a16="http://schemas.microsoft.com/office/drawing/2014/main" id="{95D0BF41-FCB6-4E33-9594-187C5D642A7C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733DD64B-C450-44E2-8098-D02BAA2F4199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5" name="Round Same Side Corner Rectangle 8">
              <a:extLst>
                <a:ext uri="{FF2B5EF4-FFF2-40B4-BE49-F238E27FC236}">
                  <a16:creationId xmlns:a16="http://schemas.microsoft.com/office/drawing/2014/main" id="{476BB5C3-4B65-48D8-A8B1-81830A7371C3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6" name="Round Same Side Corner Rectangle 8">
              <a:extLst>
                <a:ext uri="{FF2B5EF4-FFF2-40B4-BE49-F238E27FC236}">
                  <a16:creationId xmlns:a16="http://schemas.microsoft.com/office/drawing/2014/main" id="{C6B08C4B-2F51-4A15-93E4-766F11D98114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7" name="Round Same Side Corner Rectangle 8">
              <a:extLst>
                <a:ext uri="{FF2B5EF4-FFF2-40B4-BE49-F238E27FC236}">
                  <a16:creationId xmlns:a16="http://schemas.microsoft.com/office/drawing/2014/main" id="{F776E5B3-674D-4D1A-B836-CCF279DE8B65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8" name="Round Same Side Corner Rectangle 8">
              <a:extLst>
                <a:ext uri="{FF2B5EF4-FFF2-40B4-BE49-F238E27FC236}">
                  <a16:creationId xmlns:a16="http://schemas.microsoft.com/office/drawing/2014/main" id="{3DDC3E14-0D56-463D-BB2C-DBE629BB33D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9" name="Round Same Side Corner Rectangle 8">
              <a:extLst>
                <a:ext uri="{FF2B5EF4-FFF2-40B4-BE49-F238E27FC236}">
                  <a16:creationId xmlns:a16="http://schemas.microsoft.com/office/drawing/2014/main" id="{031426AF-C595-44C0-97FE-84217B2A6A1E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0" name="Round Same Side Corner Rectangle 8">
              <a:extLst>
                <a:ext uri="{FF2B5EF4-FFF2-40B4-BE49-F238E27FC236}">
                  <a16:creationId xmlns:a16="http://schemas.microsoft.com/office/drawing/2014/main" id="{2DBADEA5-B23B-4AD5-8D5E-01DCFF802A31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03" name="그룹 90">
            <a:extLst>
              <a:ext uri="{FF2B5EF4-FFF2-40B4-BE49-F238E27FC236}">
                <a16:creationId xmlns:a16="http://schemas.microsoft.com/office/drawing/2014/main" id="{33AE6CE2-9288-416A-A2ED-7FE16EF7E556}"/>
              </a:ext>
            </a:extLst>
          </p:cNvPr>
          <p:cNvGrpSpPr/>
          <p:nvPr/>
        </p:nvGrpSpPr>
        <p:grpSpPr>
          <a:xfrm>
            <a:off x="2917367" y="3200398"/>
            <a:ext cx="1729841" cy="280845"/>
            <a:chOff x="1832146" y="1840455"/>
            <a:chExt cx="3892427" cy="827075"/>
          </a:xfrm>
          <a:solidFill>
            <a:srgbClr val="FC7C8E"/>
          </a:solidFill>
        </p:grpSpPr>
        <p:sp>
          <p:nvSpPr>
            <p:cNvPr id="104" name="Round Same Side Corner Rectangle 8">
              <a:extLst>
                <a:ext uri="{FF2B5EF4-FFF2-40B4-BE49-F238E27FC236}">
                  <a16:creationId xmlns:a16="http://schemas.microsoft.com/office/drawing/2014/main" id="{597AC940-797C-4477-BDA8-C2B46B479CCC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5" name="Round Same Side Corner Rectangle 8">
              <a:extLst>
                <a:ext uri="{FF2B5EF4-FFF2-40B4-BE49-F238E27FC236}">
                  <a16:creationId xmlns:a16="http://schemas.microsoft.com/office/drawing/2014/main" id="{87CFB42E-AEE2-418A-9D25-6D4387437347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6" name="Round Same Side Corner Rectangle 8">
              <a:extLst>
                <a:ext uri="{FF2B5EF4-FFF2-40B4-BE49-F238E27FC236}">
                  <a16:creationId xmlns:a16="http://schemas.microsoft.com/office/drawing/2014/main" id="{0D181F77-2609-43F4-BA46-C567F64B2ACB}"/>
                </a:ext>
              </a:extLst>
            </p:cNvPr>
            <p:cNvSpPr/>
            <p:nvPr/>
          </p:nvSpPr>
          <p:spPr>
            <a:xfrm>
              <a:off x="2627345" y="1840455"/>
              <a:ext cx="314031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FC7C8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7" name="Round Same Side Corner Rectangle 8">
              <a:extLst>
                <a:ext uri="{FF2B5EF4-FFF2-40B4-BE49-F238E27FC236}">
                  <a16:creationId xmlns:a16="http://schemas.microsoft.com/office/drawing/2014/main" id="{3CD98682-91E2-4F6C-959D-ED3C199B89B6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8" name="Round Same Side Corner Rectangle 8">
              <a:extLst>
                <a:ext uri="{FF2B5EF4-FFF2-40B4-BE49-F238E27FC236}">
                  <a16:creationId xmlns:a16="http://schemas.microsoft.com/office/drawing/2014/main" id="{A3FD8756-8664-4779-A9BA-4FE7ED35AE0A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9" name="Round Same Side Corner Rectangle 8">
              <a:extLst>
                <a:ext uri="{FF2B5EF4-FFF2-40B4-BE49-F238E27FC236}">
                  <a16:creationId xmlns:a16="http://schemas.microsoft.com/office/drawing/2014/main" id="{C2202A5F-AD6E-4D0C-86D9-CDDF978484D5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0" name="Round Same Side Corner Rectangle 8">
              <a:extLst>
                <a:ext uri="{FF2B5EF4-FFF2-40B4-BE49-F238E27FC236}">
                  <a16:creationId xmlns:a16="http://schemas.microsoft.com/office/drawing/2014/main" id="{EDA91187-5DD5-42C8-959B-806D2599101C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1" name="Round Same Side Corner Rectangle 8">
              <a:extLst>
                <a:ext uri="{FF2B5EF4-FFF2-40B4-BE49-F238E27FC236}">
                  <a16:creationId xmlns:a16="http://schemas.microsoft.com/office/drawing/2014/main" id="{B74AE161-ADBF-4D74-8ECF-BE55D561E1A2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2" name="Round Same Side Corner Rectangle 8">
              <a:extLst>
                <a:ext uri="{FF2B5EF4-FFF2-40B4-BE49-F238E27FC236}">
                  <a16:creationId xmlns:a16="http://schemas.microsoft.com/office/drawing/2014/main" id="{876F1211-7261-4D9B-AC23-DDEFB81FF9C1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3" name="Round Same Side Corner Rectangle 8">
              <a:extLst>
                <a:ext uri="{FF2B5EF4-FFF2-40B4-BE49-F238E27FC236}">
                  <a16:creationId xmlns:a16="http://schemas.microsoft.com/office/drawing/2014/main" id="{46656051-B5B5-4D86-9CFB-411BA4CB29ED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14" name="그룹 90">
            <a:extLst>
              <a:ext uri="{FF2B5EF4-FFF2-40B4-BE49-F238E27FC236}">
                <a16:creationId xmlns:a16="http://schemas.microsoft.com/office/drawing/2014/main" id="{35771D3B-7DEF-45ED-8158-D1E9270FF6A1}"/>
              </a:ext>
            </a:extLst>
          </p:cNvPr>
          <p:cNvGrpSpPr/>
          <p:nvPr/>
        </p:nvGrpSpPr>
        <p:grpSpPr>
          <a:xfrm>
            <a:off x="3015958" y="2910289"/>
            <a:ext cx="1553144" cy="280845"/>
            <a:chOff x="1832146" y="1840455"/>
            <a:chExt cx="3494830" cy="827075"/>
          </a:xfrm>
          <a:solidFill>
            <a:srgbClr val="FC7C8E"/>
          </a:solidFill>
        </p:grpSpPr>
        <p:sp>
          <p:nvSpPr>
            <p:cNvPr id="115" name="Round Same Side Corner Rectangle 8">
              <a:extLst>
                <a:ext uri="{FF2B5EF4-FFF2-40B4-BE49-F238E27FC236}">
                  <a16:creationId xmlns:a16="http://schemas.microsoft.com/office/drawing/2014/main" id="{C73A569D-FB34-45C7-84F1-A9B7FDF92F0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6" name="Round Same Side Corner Rectangle 8">
              <a:extLst>
                <a:ext uri="{FF2B5EF4-FFF2-40B4-BE49-F238E27FC236}">
                  <a16:creationId xmlns:a16="http://schemas.microsoft.com/office/drawing/2014/main" id="{571B1369-5D9E-42F3-8E92-1DA214D02559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7" name="Round Same Side Corner Rectangle 8">
              <a:extLst>
                <a:ext uri="{FF2B5EF4-FFF2-40B4-BE49-F238E27FC236}">
                  <a16:creationId xmlns:a16="http://schemas.microsoft.com/office/drawing/2014/main" id="{9AB8BD64-84BE-48EC-8C08-DE7E0C12C074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8" name="Round Same Side Corner Rectangle 8">
              <a:extLst>
                <a:ext uri="{FF2B5EF4-FFF2-40B4-BE49-F238E27FC236}">
                  <a16:creationId xmlns:a16="http://schemas.microsoft.com/office/drawing/2014/main" id="{8A0D1AFF-7BCF-472D-85AF-47ADF86B9084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9" name="Round Same Side Corner Rectangle 8">
              <a:extLst>
                <a:ext uri="{FF2B5EF4-FFF2-40B4-BE49-F238E27FC236}">
                  <a16:creationId xmlns:a16="http://schemas.microsoft.com/office/drawing/2014/main" id="{8D558857-584C-41C8-82C7-6C34A37646C7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0" name="Round Same Side Corner Rectangle 8">
              <a:extLst>
                <a:ext uri="{FF2B5EF4-FFF2-40B4-BE49-F238E27FC236}">
                  <a16:creationId xmlns:a16="http://schemas.microsoft.com/office/drawing/2014/main" id="{F874592A-4591-4BF0-AB9E-B94B9B41C41D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1" name="Round Same Side Corner Rectangle 8">
              <a:extLst>
                <a:ext uri="{FF2B5EF4-FFF2-40B4-BE49-F238E27FC236}">
                  <a16:creationId xmlns:a16="http://schemas.microsoft.com/office/drawing/2014/main" id="{283D9B50-C5C7-4557-8430-6D224627BFBC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2" name="Round Same Side Corner Rectangle 8">
              <a:extLst>
                <a:ext uri="{FF2B5EF4-FFF2-40B4-BE49-F238E27FC236}">
                  <a16:creationId xmlns:a16="http://schemas.microsoft.com/office/drawing/2014/main" id="{DD6225C4-D2B1-4EE0-93D4-013690DE764D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3" name="Round Same Side Corner Rectangle 8">
              <a:extLst>
                <a:ext uri="{FF2B5EF4-FFF2-40B4-BE49-F238E27FC236}">
                  <a16:creationId xmlns:a16="http://schemas.microsoft.com/office/drawing/2014/main" id="{F55E139D-F18C-40D6-8B99-D9F6C1877087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25" name="Graphic 77">
            <a:extLst>
              <a:ext uri="{FF2B5EF4-FFF2-40B4-BE49-F238E27FC236}">
                <a16:creationId xmlns:a16="http://schemas.microsoft.com/office/drawing/2014/main" id="{B447773E-5026-4CA7-8A98-58AD56245571}"/>
              </a:ext>
            </a:extLst>
          </p:cNvPr>
          <p:cNvGrpSpPr>
            <a:grpSpLocks noChangeAspect="1"/>
          </p:cNvGrpSpPr>
          <p:nvPr/>
        </p:nvGrpSpPr>
        <p:grpSpPr>
          <a:xfrm>
            <a:off x="580413" y="5819017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226" name="Freeform 994">
              <a:extLst>
                <a:ext uri="{FF2B5EF4-FFF2-40B4-BE49-F238E27FC236}">
                  <a16:creationId xmlns:a16="http://schemas.microsoft.com/office/drawing/2014/main" id="{FBB0C556-0DA3-4743-A796-50D5BFE4637A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995">
              <a:extLst>
                <a:ext uri="{FF2B5EF4-FFF2-40B4-BE49-F238E27FC236}">
                  <a16:creationId xmlns:a16="http://schemas.microsoft.com/office/drawing/2014/main" id="{7A278A93-AC01-4D3B-BBCB-723CA732C2EB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996">
              <a:extLst>
                <a:ext uri="{FF2B5EF4-FFF2-40B4-BE49-F238E27FC236}">
                  <a16:creationId xmlns:a16="http://schemas.microsoft.com/office/drawing/2014/main" id="{BB034925-905F-44A8-8E16-DA35A6C8A935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997">
              <a:extLst>
                <a:ext uri="{FF2B5EF4-FFF2-40B4-BE49-F238E27FC236}">
                  <a16:creationId xmlns:a16="http://schemas.microsoft.com/office/drawing/2014/main" id="{A68D6E14-0ACE-4490-80BC-2E0D7D11DC0D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998">
              <a:extLst>
                <a:ext uri="{FF2B5EF4-FFF2-40B4-BE49-F238E27FC236}">
                  <a16:creationId xmlns:a16="http://schemas.microsoft.com/office/drawing/2014/main" id="{3BDA10A3-7705-4CB4-8B71-2CF23D904AC0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999">
              <a:extLst>
                <a:ext uri="{FF2B5EF4-FFF2-40B4-BE49-F238E27FC236}">
                  <a16:creationId xmlns:a16="http://schemas.microsoft.com/office/drawing/2014/main" id="{02757D58-43CC-47D9-AFB4-4AC9B3F34747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1000">
              <a:extLst>
                <a:ext uri="{FF2B5EF4-FFF2-40B4-BE49-F238E27FC236}">
                  <a16:creationId xmlns:a16="http://schemas.microsoft.com/office/drawing/2014/main" id="{463A7340-268E-4FA4-BA5B-9793332E0987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3" name="Graphic 77">
            <a:extLst>
              <a:ext uri="{FF2B5EF4-FFF2-40B4-BE49-F238E27FC236}">
                <a16:creationId xmlns:a16="http://schemas.microsoft.com/office/drawing/2014/main" id="{FA9453B4-3EA8-4D95-880F-6AF18F462A56}"/>
              </a:ext>
            </a:extLst>
          </p:cNvPr>
          <p:cNvGrpSpPr>
            <a:grpSpLocks noChangeAspect="1"/>
          </p:cNvGrpSpPr>
          <p:nvPr/>
        </p:nvGrpSpPr>
        <p:grpSpPr>
          <a:xfrm>
            <a:off x="900895" y="5819017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234" name="Freeform 994">
              <a:extLst>
                <a:ext uri="{FF2B5EF4-FFF2-40B4-BE49-F238E27FC236}">
                  <a16:creationId xmlns:a16="http://schemas.microsoft.com/office/drawing/2014/main" id="{34B590BB-5362-494B-A0A6-2E53AA62BD19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995">
              <a:extLst>
                <a:ext uri="{FF2B5EF4-FFF2-40B4-BE49-F238E27FC236}">
                  <a16:creationId xmlns:a16="http://schemas.microsoft.com/office/drawing/2014/main" id="{52CBD80D-D307-49C9-9B40-5011C473033D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996">
              <a:extLst>
                <a:ext uri="{FF2B5EF4-FFF2-40B4-BE49-F238E27FC236}">
                  <a16:creationId xmlns:a16="http://schemas.microsoft.com/office/drawing/2014/main" id="{FFB9F005-3BDE-4401-8665-67AD234FFB83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997">
              <a:extLst>
                <a:ext uri="{FF2B5EF4-FFF2-40B4-BE49-F238E27FC236}">
                  <a16:creationId xmlns:a16="http://schemas.microsoft.com/office/drawing/2014/main" id="{87A56A70-BE37-4499-A690-9DE775D28A21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998">
              <a:extLst>
                <a:ext uri="{FF2B5EF4-FFF2-40B4-BE49-F238E27FC236}">
                  <a16:creationId xmlns:a16="http://schemas.microsoft.com/office/drawing/2014/main" id="{1F799CB6-573D-4731-8C3D-EA9485E1F9BE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999">
              <a:extLst>
                <a:ext uri="{FF2B5EF4-FFF2-40B4-BE49-F238E27FC236}">
                  <a16:creationId xmlns:a16="http://schemas.microsoft.com/office/drawing/2014/main" id="{DB4D6EBC-2393-4850-BBE9-69C338BA5E1D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1000">
              <a:extLst>
                <a:ext uri="{FF2B5EF4-FFF2-40B4-BE49-F238E27FC236}">
                  <a16:creationId xmlns:a16="http://schemas.microsoft.com/office/drawing/2014/main" id="{F3549317-49F1-4796-BDEF-FE005A03F935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1" name="Graphic 77">
            <a:extLst>
              <a:ext uri="{FF2B5EF4-FFF2-40B4-BE49-F238E27FC236}">
                <a16:creationId xmlns:a16="http://schemas.microsoft.com/office/drawing/2014/main" id="{7F61FE2F-D692-4B7F-B333-5E8D73CC5CA2}"/>
              </a:ext>
            </a:extLst>
          </p:cNvPr>
          <p:cNvGrpSpPr>
            <a:grpSpLocks noChangeAspect="1"/>
          </p:cNvGrpSpPr>
          <p:nvPr/>
        </p:nvGrpSpPr>
        <p:grpSpPr>
          <a:xfrm>
            <a:off x="1222529" y="5819017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242" name="Freeform 994">
              <a:extLst>
                <a:ext uri="{FF2B5EF4-FFF2-40B4-BE49-F238E27FC236}">
                  <a16:creationId xmlns:a16="http://schemas.microsoft.com/office/drawing/2014/main" id="{129BD310-BBFC-4584-81ED-40322246967C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995">
              <a:extLst>
                <a:ext uri="{FF2B5EF4-FFF2-40B4-BE49-F238E27FC236}">
                  <a16:creationId xmlns:a16="http://schemas.microsoft.com/office/drawing/2014/main" id="{B203D819-9B91-4C81-907C-79963E2B2B51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996">
              <a:extLst>
                <a:ext uri="{FF2B5EF4-FFF2-40B4-BE49-F238E27FC236}">
                  <a16:creationId xmlns:a16="http://schemas.microsoft.com/office/drawing/2014/main" id="{C35F5302-EC1C-4A60-8787-308330963C93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997">
              <a:extLst>
                <a:ext uri="{FF2B5EF4-FFF2-40B4-BE49-F238E27FC236}">
                  <a16:creationId xmlns:a16="http://schemas.microsoft.com/office/drawing/2014/main" id="{43A5B649-41A1-4083-8AF2-75424951A4FF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998">
              <a:extLst>
                <a:ext uri="{FF2B5EF4-FFF2-40B4-BE49-F238E27FC236}">
                  <a16:creationId xmlns:a16="http://schemas.microsoft.com/office/drawing/2014/main" id="{B1296C5D-623D-4D54-BA5A-A7179ACEDE04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999">
              <a:extLst>
                <a:ext uri="{FF2B5EF4-FFF2-40B4-BE49-F238E27FC236}">
                  <a16:creationId xmlns:a16="http://schemas.microsoft.com/office/drawing/2014/main" id="{B7A38957-B2F4-4B52-B8A1-97949D537B08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1000">
              <a:extLst>
                <a:ext uri="{FF2B5EF4-FFF2-40B4-BE49-F238E27FC236}">
                  <a16:creationId xmlns:a16="http://schemas.microsoft.com/office/drawing/2014/main" id="{6CF76AF4-AD66-4999-AE91-0C628973755D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9" name="Graphic 77">
            <a:extLst>
              <a:ext uri="{FF2B5EF4-FFF2-40B4-BE49-F238E27FC236}">
                <a16:creationId xmlns:a16="http://schemas.microsoft.com/office/drawing/2014/main" id="{0F344E0B-C244-4E47-9861-B3B97D6EC431}"/>
              </a:ext>
            </a:extLst>
          </p:cNvPr>
          <p:cNvGrpSpPr>
            <a:grpSpLocks noChangeAspect="1"/>
          </p:cNvGrpSpPr>
          <p:nvPr/>
        </p:nvGrpSpPr>
        <p:grpSpPr>
          <a:xfrm>
            <a:off x="1571156" y="5819017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250" name="Freeform 994">
              <a:extLst>
                <a:ext uri="{FF2B5EF4-FFF2-40B4-BE49-F238E27FC236}">
                  <a16:creationId xmlns:a16="http://schemas.microsoft.com/office/drawing/2014/main" id="{C2C9C74C-58F9-4AEF-B3D7-9A82E93A25B1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995">
              <a:extLst>
                <a:ext uri="{FF2B5EF4-FFF2-40B4-BE49-F238E27FC236}">
                  <a16:creationId xmlns:a16="http://schemas.microsoft.com/office/drawing/2014/main" id="{83D97808-C16D-48A6-A88E-A2B83F9A4BD8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 996">
              <a:extLst>
                <a:ext uri="{FF2B5EF4-FFF2-40B4-BE49-F238E27FC236}">
                  <a16:creationId xmlns:a16="http://schemas.microsoft.com/office/drawing/2014/main" id="{D9920C0D-A781-4AC2-AB1B-38297173A2BD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 997">
              <a:extLst>
                <a:ext uri="{FF2B5EF4-FFF2-40B4-BE49-F238E27FC236}">
                  <a16:creationId xmlns:a16="http://schemas.microsoft.com/office/drawing/2014/main" id="{4B989A39-3A2D-4ACF-B7F6-867CE6E213EB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998">
              <a:extLst>
                <a:ext uri="{FF2B5EF4-FFF2-40B4-BE49-F238E27FC236}">
                  <a16:creationId xmlns:a16="http://schemas.microsoft.com/office/drawing/2014/main" id="{1EBE2E5B-25F0-46FA-8E9A-FB8A2CEA7C99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999">
              <a:extLst>
                <a:ext uri="{FF2B5EF4-FFF2-40B4-BE49-F238E27FC236}">
                  <a16:creationId xmlns:a16="http://schemas.microsoft.com/office/drawing/2014/main" id="{D8CB67DF-ACA9-4EE2-9C40-7E3CC923487A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00">
              <a:extLst>
                <a:ext uri="{FF2B5EF4-FFF2-40B4-BE49-F238E27FC236}">
                  <a16:creationId xmlns:a16="http://schemas.microsoft.com/office/drawing/2014/main" id="{DFE550F4-6CE9-463B-B995-24FED7040A1C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aphic 77">
            <a:extLst>
              <a:ext uri="{FF2B5EF4-FFF2-40B4-BE49-F238E27FC236}">
                <a16:creationId xmlns:a16="http://schemas.microsoft.com/office/drawing/2014/main" id="{F4527079-9894-42BB-9551-7915AC2A2719}"/>
              </a:ext>
            </a:extLst>
          </p:cNvPr>
          <p:cNvGrpSpPr>
            <a:grpSpLocks noChangeAspect="1"/>
          </p:cNvGrpSpPr>
          <p:nvPr/>
        </p:nvGrpSpPr>
        <p:grpSpPr>
          <a:xfrm>
            <a:off x="1919996" y="5819017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258" name="Freeform 994">
              <a:extLst>
                <a:ext uri="{FF2B5EF4-FFF2-40B4-BE49-F238E27FC236}">
                  <a16:creationId xmlns:a16="http://schemas.microsoft.com/office/drawing/2014/main" id="{3D401838-6B69-474C-A7DE-8229E8246CAE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995">
              <a:extLst>
                <a:ext uri="{FF2B5EF4-FFF2-40B4-BE49-F238E27FC236}">
                  <a16:creationId xmlns:a16="http://schemas.microsoft.com/office/drawing/2014/main" id="{411E819A-9BCD-47B0-BB6E-CE665840B329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996">
              <a:extLst>
                <a:ext uri="{FF2B5EF4-FFF2-40B4-BE49-F238E27FC236}">
                  <a16:creationId xmlns:a16="http://schemas.microsoft.com/office/drawing/2014/main" id="{F89C510C-BE94-4999-9551-E474344F9822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997">
              <a:extLst>
                <a:ext uri="{FF2B5EF4-FFF2-40B4-BE49-F238E27FC236}">
                  <a16:creationId xmlns:a16="http://schemas.microsoft.com/office/drawing/2014/main" id="{89C20BB5-1273-41DE-B6D1-4770EE8CBD30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998">
              <a:extLst>
                <a:ext uri="{FF2B5EF4-FFF2-40B4-BE49-F238E27FC236}">
                  <a16:creationId xmlns:a16="http://schemas.microsoft.com/office/drawing/2014/main" id="{94E1995D-CBF4-4B86-8E54-070416A8D182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999">
              <a:extLst>
                <a:ext uri="{FF2B5EF4-FFF2-40B4-BE49-F238E27FC236}">
                  <a16:creationId xmlns:a16="http://schemas.microsoft.com/office/drawing/2014/main" id="{E46AA654-FDBF-4CC4-8769-4FF2F3A2A28A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00">
              <a:extLst>
                <a:ext uri="{FF2B5EF4-FFF2-40B4-BE49-F238E27FC236}">
                  <a16:creationId xmlns:a16="http://schemas.microsoft.com/office/drawing/2014/main" id="{21CD8F2B-621D-4AE7-B934-753B1EA70128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5" name="Graphic 304" descr="Books">
            <a:extLst>
              <a:ext uri="{FF2B5EF4-FFF2-40B4-BE49-F238E27FC236}">
                <a16:creationId xmlns:a16="http://schemas.microsoft.com/office/drawing/2014/main" id="{D31DB819-DBBD-45EE-94D1-3D0EF016B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6246" y="4811020"/>
            <a:ext cx="449007" cy="449007"/>
          </a:xfrm>
          <a:prstGeom prst="rect">
            <a:avLst/>
          </a:prstGeom>
          <a:effectLst/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59A0AFE5-56F8-4BBA-9505-35EA71EEA281}"/>
              </a:ext>
            </a:extLst>
          </p:cNvPr>
          <p:cNvSpPr/>
          <p:nvPr/>
        </p:nvSpPr>
        <p:spPr>
          <a:xfrm>
            <a:off x="579233" y="555013"/>
            <a:ext cx="1780448" cy="53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TOTALS</a:t>
            </a:r>
          </a:p>
        </p:txBody>
      </p:sp>
      <p:grpSp>
        <p:nvGrpSpPr>
          <p:cNvPr id="309" name="Graphic 77">
            <a:extLst>
              <a:ext uri="{FF2B5EF4-FFF2-40B4-BE49-F238E27FC236}">
                <a16:creationId xmlns:a16="http://schemas.microsoft.com/office/drawing/2014/main" id="{F19586B6-F108-4E76-836C-6B9611764D87}"/>
              </a:ext>
            </a:extLst>
          </p:cNvPr>
          <p:cNvGrpSpPr>
            <a:grpSpLocks noChangeAspect="1"/>
          </p:cNvGrpSpPr>
          <p:nvPr/>
        </p:nvGrpSpPr>
        <p:grpSpPr>
          <a:xfrm>
            <a:off x="587041" y="5547348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10" name="Freeform 994">
              <a:extLst>
                <a:ext uri="{FF2B5EF4-FFF2-40B4-BE49-F238E27FC236}">
                  <a16:creationId xmlns:a16="http://schemas.microsoft.com/office/drawing/2014/main" id="{2969EA1C-FF31-420C-B7D9-CA3D7D904F21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995">
              <a:extLst>
                <a:ext uri="{FF2B5EF4-FFF2-40B4-BE49-F238E27FC236}">
                  <a16:creationId xmlns:a16="http://schemas.microsoft.com/office/drawing/2014/main" id="{23E62123-B92A-4C3F-8DA3-8F3B03EC1E88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996">
              <a:extLst>
                <a:ext uri="{FF2B5EF4-FFF2-40B4-BE49-F238E27FC236}">
                  <a16:creationId xmlns:a16="http://schemas.microsoft.com/office/drawing/2014/main" id="{A78D59E6-E0DE-4586-86A1-CA931E8D5950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997">
              <a:extLst>
                <a:ext uri="{FF2B5EF4-FFF2-40B4-BE49-F238E27FC236}">
                  <a16:creationId xmlns:a16="http://schemas.microsoft.com/office/drawing/2014/main" id="{CB5F2112-551F-4B8A-8DE0-7084265F5A4E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998">
              <a:extLst>
                <a:ext uri="{FF2B5EF4-FFF2-40B4-BE49-F238E27FC236}">
                  <a16:creationId xmlns:a16="http://schemas.microsoft.com/office/drawing/2014/main" id="{A0DAC735-26BB-4C7B-A10E-E8B372592B71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999">
              <a:extLst>
                <a:ext uri="{FF2B5EF4-FFF2-40B4-BE49-F238E27FC236}">
                  <a16:creationId xmlns:a16="http://schemas.microsoft.com/office/drawing/2014/main" id="{3501765E-B2BC-49DA-A6A5-0C93F951D27F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000">
              <a:extLst>
                <a:ext uri="{FF2B5EF4-FFF2-40B4-BE49-F238E27FC236}">
                  <a16:creationId xmlns:a16="http://schemas.microsoft.com/office/drawing/2014/main" id="{4B21F0C1-C9A7-473B-9F40-6D4348553B2F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7" name="Graphic 77">
            <a:extLst>
              <a:ext uri="{FF2B5EF4-FFF2-40B4-BE49-F238E27FC236}">
                <a16:creationId xmlns:a16="http://schemas.microsoft.com/office/drawing/2014/main" id="{0CBBF05F-E6A5-4F3A-9D96-80445DCA259C}"/>
              </a:ext>
            </a:extLst>
          </p:cNvPr>
          <p:cNvGrpSpPr>
            <a:grpSpLocks noChangeAspect="1"/>
          </p:cNvGrpSpPr>
          <p:nvPr/>
        </p:nvGrpSpPr>
        <p:grpSpPr>
          <a:xfrm>
            <a:off x="907523" y="5534094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18" name="Freeform 994">
              <a:extLst>
                <a:ext uri="{FF2B5EF4-FFF2-40B4-BE49-F238E27FC236}">
                  <a16:creationId xmlns:a16="http://schemas.microsoft.com/office/drawing/2014/main" id="{8DF3744C-3C9E-4C52-AEE9-CE79A36A56C0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995">
              <a:extLst>
                <a:ext uri="{FF2B5EF4-FFF2-40B4-BE49-F238E27FC236}">
                  <a16:creationId xmlns:a16="http://schemas.microsoft.com/office/drawing/2014/main" id="{28A86A50-1C25-48EA-AE3E-75766F1CDA3F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996">
              <a:extLst>
                <a:ext uri="{FF2B5EF4-FFF2-40B4-BE49-F238E27FC236}">
                  <a16:creationId xmlns:a16="http://schemas.microsoft.com/office/drawing/2014/main" id="{33070D52-2E39-4512-919B-43D706F212EE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997">
              <a:extLst>
                <a:ext uri="{FF2B5EF4-FFF2-40B4-BE49-F238E27FC236}">
                  <a16:creationId xmlns:a16="http://schemas.microsoft.com/office/drawing/2014/main" id="{836E54C8-E94F-466F-8EE2-35EA52641216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998">
              <a:extLst>
                <a:ext uri="{FF2B5EF4-FFF2-40B4-BE49-F238E27FC236}">
                  <a16:creationId xmlns:a16="http://schemas.microsoft.com/office/drawing/2014/main" id="{5F521781-F448-4502-833F-A11AEE773C7C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999">
              <a:extLst>
                <a:ext uri="{FF2B5EF4-FFF2-40B4-BE49-F238E27FC236}">
                  <a16:creationId xmlns:a16="http://schemas.microsoft.com/office/drawing/2014/main" id="{863A1E32-A432-4936-9662-56FC3A8F020F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000">
              <a:extLst>
                <a:ext uri="{FF2B5EF4-FFF2-40B4-BE49-F238E27FC236}">
                  <a16:creationId xmlns:a16="http://schemas.microsoft.com/office/drawing/2014/main" id="{0A85E58E-3E1A-4C48-8616-607704669017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5" name="Graphic 77">
            <a:extLst>
              <a:ext uri="{FF2B5EF4-FFF2-40B4-BE49-F238E27FC236}">
                <a16:creationId xmlns:a16="http://schemas.microsoft.com/office/drawing/2014/main" id="{73E4981C-B8A3-42E5-AF89-727E0FA010BE}"/>
              </a:ext>
            </a:extLst>
          </p:cNvPr>
          <p:cNvGrpSpPr>
            <a:grpSpLocks noChangeAspect="1"/>
          </p:cNvGrpSpPr>
          <p:nvPr/>
        </p:nvGrpSpPr>
        <p:grpSpPr>
          <a:xfrm>
            <a:off x="1229157" y="5534094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26" name="Freeform 994">
              <a:extLst>
                <a:ext uri="{FF2B5EF4-FFF2-40B4-BE49-F238E27FC236}">
                  <a16:creationId xmlns:a16="http://schemas.microsoft.com/office/drawing/2014/main" id="{C5138152-5F9C-49B6-BD6E-6ED31CEB1331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995">
              <a:extLst>
                <a:ext uri="{FF2B5EF4-FFF2-40B4-BE49-F238E27FC236}">
                  <a16:creationId xmlns:a16="http://schemas.microsoft.com/office/drawing/2014/main" id="{935CF920-5FA0-44EC-B02B-7FC54F66B35E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996">
              <a:extLst>
                <a:ext uri="{FF2B5EF4-FFF2-40B4-BE49-F238E27FC236}">
                  <a16:creationId xmlns:a16="http://schemas.microsoft.com/office/drawing/2014/main" id="{2C3F1E68-C878-45DF-BAED-C1174810DAE1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997">
              <a:extLst>
                <a:ext uri="{FF2B5EF4-FFF2-40B4-BE49-F238E27FC236}">
                  <a16:creationId xmlns:a16="http://schemas.microsoft.com/office/drawing/2014/main" id="{6822F408-84DD-44B2-98D3-ADC53A92D119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998">
              <a:extLst>
                <a:ext uri="{FF2B5EF4-FFF2-40B4-BE49-F238E27FC236}">
                  <a16:creationId xmlns:a16="http://schemas.microsoft.com/office/drawing/2014/main" id="{852D835A-2279-4EA8-B1A4-9ED4D47DE6B7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999">
              <a:extLst>
                <a:ext uri="{FF2B5EF4-FFF2-40B4-BE49-F238E27FC236}">
                  <a16:creationId xmlns:a16="http://schemas.microsoft.com/office/drawing/2014/main" id="{85293C1E-3039-459A-ACD6-012230B3BCEB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1000">
              <a:extLst>
                <a:ext uri="{FF2B5EF4-FFF2-40B4-BE49-F238E27FC236}">
                  <a16:creationId xmlns:a16="http://schemas.microsoft.com/office/drawing/2014/main" id="{7C97EAA5-9853-4566-8556-179265C0C1D9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3" name="Graphic 77">
            <a:extLst>
              <a:ext uri="{FF2B5EF4-FFF2-40B4-BE49-F238E27FC236}">
                <a16:creationId xmlns:a16="http://schemas.microsoft.com/office/drawing/2014/main" id="{97F12E23-87BF-4847-AD13-DD2A0A9C74FC}"/>
              </a:ext>
            </a:extLst>
          </p:cNvPr>
          <p:cNvGrpSpPr>
            <a:grpSpLocks noChangeAspect="1"/>
          </p:cNvGrpSpPr>
          <p:nvPr/>
        </p:nvGrpSpPr>
        <p:grpSpPr>
          <a:xfrm>
            <a:off x="1577784" y="5533141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34" name="Freeform 994">
              <a:extLst>
                <a:ext uri="{FF2B5EF4-FFF2-40B4-BE49-F238E27FC236}">
                  <a16:creationId xmlns:a16="http://schemas.microsoft.com/office/drawing/2014/main" id="{8E664DB5-4AB0-498A-A0D9-C07FCACA9C00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995">
              <a:extLst>
                <a:ext uri="{FF2B5EF4-FFF2-40B4-BE49-F238E27FC236}">
                  <a16:creationId xmlns:a16="http://schemas.microsoft.com/office/drawing/2014/main" id="{AD18C4A0-1D11-4C43-AC93-53FD6904C6FE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996">
              <a:extLst>
                <a:ext uri="{FF2B5EF4-FFF2-40B4-BE49-F238E27FC236}">
                  <a16:creationId xmlns:a16="http://schemas.microsoft.com/office/drawing/2014/main" id="{53B8157D-DE7E-4AFD-BDDC-073BAF2D1282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997">
              <a:extLst>
                <a:ext uri="{FF2B5EF4-FFF2-40B4-BE49-F238E27FC236}">
                  <a16:creationId xmlns:a16="http://schemas.microsoft.com/office/drawing/2014/main" id="{5280CAAB-C4B5-4119-8C97-FED7F75890A4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998">
              <a:extLst>
                <a:ext uri="{FF2B5EF4-FFF2-40B4-BE49-F238E27FC236}">
                  <a16:creationId xmlns:a16="http://schemas.microsoft.com/office/drawing/2014/main" id="{ADA022FE-0181-4D1D-AA3C-2857A27BF6DC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999">
              <a:extLst>
                <a:ext uri="{FF2B5EF4-FFF2-40B4-BE49-F238E27FC236}">
                  <a16:creationId xmlns:a16="http://schemas.microsoft.com/office/drawing/2014/main" id="{3F8F42CC-8D84-4300-B5DB-C5094D7A23CD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1000">
              <a:extLst>
                <a:ext uri="{FF2B5EF4-FFF2-40B4-BE49-F238E27FC236}">
                  <a16:creationId xmlns:a16="http://schemas.microsoft.com/office/drawing/2014/main" id="{49AFED4D-F6AA-4164-8430-C836B51ED9D9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9" name="Graphic 77">
            <a:extLst>
              <a:ext uri="{FF2B5EF4-FFF2-40B4-BE49-F238E27FC236}">
                <a16:creationId xmlns:a16="http://schemas.microsoft.com/office/drawing/2014/main" id="{7506C1F6-1BEE-4320-97E6-D015E7922DEC}"/>
              </a:ext>
            </a:extLst>
          </p:cNvPr>
          <p:cNvGrpSpPr>
            <a:grpSpLocks noChangeAspect="1"/>
          </p:cNvGrpSpPr>
          <p:nvPr/>
        </p:nvGrpSpPr>
        <p:grpSpPr>
          <a:xfrm>
            <a:off x="1915712" y="5539770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50" name="Freeform 994">
              <a:extLst>
                <a:ext uri="{FF2B5EF4-FFF2-40B4-BE49-F238E27FC236}">
                  <a16:creationId xmlns:a16="http://schemas.microsoft.com/office/drawing/2014/main" id="{6D16950C-FFA0-4F38-BC16-93B2B7E1DA27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995">
              <a:extLst>
                <a:ext uri="{FF2B5EF4-FFF2-40B4-BE49-F238E27FC236}">
                  <a16:creationId xmlns:a16="http://schemas.microsoft.com/office/drawing/2014/main" id="{3CDEAAD1-D37F-431E-B83B-1B58D84C4F5A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996">
              <a:extLst>
                <a:ext uri="{FF2B5EF4-FFF2-40B4-BE49-F238E27FC236}">
                  <a16:creationId xmlns:a16="http://schemas.microsoft.com/office/drawing/2014/main" id="{28EC52F8-2FD0-4480-90A0-042513C5A276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997">
              <a:extLst>
                <a:ext uri="{FF2B5EF4-FFF2-40B4-BE49-F238E27FC236}">
                  <a16:creationId xmlns:a16="http://schemas.microsoft.com/office/drawing/2014/main" id="{12B0A825-13B2-474C-9032-0D6978572474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998">
              <a:extLst>
                <a:ext uri="{FF2B5EF4-FFF2-40B4-BE49-F238E27FC236}">
                  <a16:creationId xmlns:a16="http://schemas.microsoft.com/office/drawing/2014/main" id="{FEFD0943-4569-4A4C-9AEF-8E9296F62D10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999">
              <a:extLst>
                <a:ext uri="{FF2B5EF4-FFF2-40B4-BE49-F238E27FC236}">
                  <a16:creationId xmlns:a16="http://schemas.microsoft.com/office/drawing/2014/main" id="{4749EFCC-03DD-48DE-B5B6-F3CF19B70F7C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00">
              <a:extLst>
                <a:ext uri="{FF2B5EF4-FFF2-40B4-BE49-F238E27FC236}">
                  <a16:creationId xmlns:a16="http://schemas.microsoft.com/office/drawing/2014/main" id="{6FE13AD1-F688-4165-AD35-B6D25A7592C5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7" name="Graphic 77">
            <a:extLst>
              <a:ext uri="{FF2B5EF4-FFF2-40B4-BE49-F238E27FC236}">
                <a16:creationId xmlns:a16="http://schemas.microsoft.com/office/drawing/2014/main" id="{531C93E6-CE18-4777-B57D-A5B19A326151}"/>
              </a:ext>
            </a:extLst>
          </p:cNvPr>
          <p:cNvGrpSpPr>
            <a:grpSpLocks noChangeAspect="1"/>
          </p:cNvGrpSpPr>
          <p:nvPr/>
        </p:nvGrpSpPr>
        <p:grpSpPr>
          <a:xfrm>
            <a:off x="2925177" y="5812393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98" name="Freeform 994">
              <a:extLst>
                <a:ext uri="{FF2B5EF4-FFF2-40B4-BE49-F238E27FC236}">
                  <a16:creationId xmlns:a16="http://schemas.microsoft.com/office/drawing/2014/main" id="{E5283ABD-8C2B-418D-9725-6FF8CC524D60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995">
              <a:extLst>
                <a:ext uri="{FF2B5EF4-FFF2-40B4-BE49-F238E27FC236}">
                  <a16:creationId xmlns:a16="http://schemas.microsoft.com/office/drawing/2014/main" id="{2F12613B-0655-4C2D-AB6E-BDAFB722D70C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996">
              <a:extLst>
                <a:ext uri="{FF2B5EF4-FFF2-40B4-BE49-F238E27FC236}">
                  <a16:creationId xmlns:a16="http://schemas.microsoft.com/office/drawing/2014/main" id="{50ABE502-2868-4EBA-8A00-0F79B0D522AE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Freeform 997">
              <a:extLst>
                <a:ext uri="{FF2B5EF4-FFF2-40B4-BE49-F238E27FC236}">
                  <a16:creationId xmlns:a16="http://schemas.microsoft.com/office/drawing/2014/main" id="{13AACAD9-8150-4674-9ABF-053F2F3610BD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998">
              <a:extLst>
                <a:ext uri="{FF2B5EF4-FFF2-40B4-BE49-F238E27FC236}">
                  <a16:creationId xmlns:a16="http://schemas.microsoft.com/office/drawing/2014/main" id="{E7BD982A-5BA6-4004-9CF6-9C612BCBC851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999">
              <a:extLst>
                <a:ext uri="{FF2B5EF4-FFF2-40B4-BE49-F238E27FC236}">
                  <a16:creationId xmlns:a16="http://schemas.microsoft.com/office/drawing/2014/main" id="{7224B1BE-C489-4EB9-BDFF-A302ED0F6FBF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00">
              <a:extLst>
                <a:ext uri="{FF2B5EF4-FFF2-40B4-BE49-F238E27FC236}">
                  <a16:creationId xmlns:a16="http://schemas.microsoft.com/office/drawing/2014/main" id="{514D672B-281C-4263-B061-CD466FE61153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5" name="Graphic 77">
            <a:extLst>
              <a:ext uri="{FF2B5EF4-FFF2-40B4-BE49-F238E27FC236}">
                <a16:creationId xmlns:a16="http://schemas.microsoft.com/office/drawing/2014/main" id="{F5426838-5F59-481E-943A-5FD3CB832670}"/>
              </a:ext>
            </a:extLst>
          </p:cNvPr>
          <p:cNvGrpSpPr>
            <a:grpSpLocks noChangeAspect="1"/>
          </p:cNvGrpSpPr>
          <p:nvPr/>
        </p:nvGrpSpPr>
        <p:grpSpPr>
          <a:xfrm>
            <a:off x="3245659" y="5812393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06" name="Freeform 994">
              <a:extLst>
                <a:ext uri="{FF2B5EF4-FFF2-40B4-BE49-F238E27FC236}">
                  <a16:creationId xmlns:a16="http://schemas.microsoft.com/office/drawing/2014/main" id="{25199DCF-3654-42B5-B528-096B0D4AFB25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Freeform 995">
              <a:extLst>
                <a:ext uri="{FF2B5EF4-FFF2-40B4-BE49-F238E27FC236}">
                  <a16:creationId xmlns:a16="http://schemas.microsoft.com/office/drawing/2014/main" id="{B3422013-1B71-4F3E-AFAF-9AD997A72C05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Freeform 996">
              <a:extLst>
                <a:ext uri="{FF2B5EF4-FFF2-40B4-BE49-F238E27FC236}">
                  <a16:creationId xmlns:a16="http://schemas.microsoft.com/office/drawing/2014/main" id="{587BB7A8-D0C9-49E9-B9B9-AE89207D3F20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Freeform 997">
              <a:extLst>
                <a:ext uri="{FF2B5EF4-FFF2-40B4-BE49-F238E27FC236}">
                  <a16:creationId xmlns:a16="http://schemas.microsoft.com/office/drawing/2014/main" id="{74732514-FB88-4BE5-BD84-FEA0C65DBB55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Freeform 998">
              <a:extLst>
                <a:ext uri="{FF2B5EF4-FFF2-40B4-BE49-F238E27FC236}">
                  <a16:creationId xmlns:a16="http://schemas.microsoft.com/office/drawing/2014/main" id="{EB791244-3B72-4787-AE94-E74382B7BAA0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Freeform 999">
              <a:extLst>
                <a:ext uri="{FF2B5EF4-FFF2-40B4-BE49-F238E27FC236}">
                  <a16:creationId xmlns:a16="http://schemas.microsoft.com/office/drawing/2014/main" id="{F742C1A2-0450-4D3B-A441-9427D897D921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Freeform 1000">
              <a:extLst>
                <a:ext uri="{FF2B5EF4-FFF2-40B4-BE49-F238E27FC236}">
                  <a16:creationId xmlns:a16="http://schemas.microsoft.com/office/drawing/2014/main" id="{FAC711B3-FA4E-4E9A-8B20-D3C9F808DE70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3" name="Graphic 77">
            <a:extLst>
              <a:ext uri="{FF2B5EF4-FFF2-40B4-BE49-F238E27FC236}">
                <a16:creationId xmlns:a16="http://schemas.microsoft.com/office/drawing/2014/main" id="{E4FCA6C5-CE02-46AA-BC0F-810026857435}"/>
              </a:ext>
            </a:extLst>
          </p:cNvPr>
          <p:cNvGrpSpPr>
            <a:grpSpLocks noChangeAspect="1"/>
          </p:cNvGrpSpPr>
          <p:nvPr/>
        </p:nvGrpSpPr>
        <p:grpSpPr>
          <a:xfrm>
            <a:off x="3567293" y="5812393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14" name="Freeform 994">
              <a:extLst>
                <a:ext uri="{FF2B5EF4-FFF2-40B4-BE49-F238E27FC236}">
                  <a16:creationId xmlns:a16="http://schemas.microsoft.com/office/drawing/2014/main" id="{68873384-8AD2-49E4-B781-A421DD18DA4E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Freeform 995">
              <a:extLst>
                <a:ext uri="{FF2B5EF4-FFF2-40B4-BE49-F238E27FC236}">
                  <a16:creationId xmlns:a16="http://schemas.microsoft.com/office/drawing/2014/main" id="{70FDF701-6828-49C2-8539-90EA2C1A956B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Freeform 996">
              <a:extLst>
                <a:ext uri="{FF2B5EF4-FFF2-40B4-BE49-F238E27FC236}">
                  <a16:creationId xmlns:a16="http://schemas.microsoft.com/office/drawing/2014/main" id="{9D7D9AB7-3C33-414F-A5D6-EB53DE13DBEE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Freeform 997">
              <a:extLst>
                <a:ext uri="{FF2B5EF4-FFF2-40B4-BE49-F238E27FC236}">
                  <a16:creationId xmlns:a16="http://schemas.microsoft.com/office/drawing/2014/main" id="{867A8F1C-804F-47F7-966A-2BA224D37409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Freeform 998">
              <a:extLst>
                <a:ext uri="{FF2B5EF4-FFF2-40B4-BE49-F238E27FC236}">
                  <a16:creationId xmlns:a16="http://schemas.microsoft.com/office/drawing/2014/main" id="{46AE7C4F-4EC8-45D3-BCAF-4B0CB9CA261F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Freeform 999">
              <a:extLst>
                <a:ext uri="{FF2B5EF4-FFF2-40B4-BE49-F238E27FC236}">
                  <a16:creationId xmlns:a16="http://schemas.microsoft.com/office/drawing/2014/main" id="{90F3F4CC-76DD-4450-A8E8-C7503E847F83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Freeform 1000">
              <a:extLst>
                <a:ext uri="{FF2B5EF4-FFF2-40B4-BE49-F238E27FC236}">
                  <a16:creationId xmlns:a16="http://schemas.microsoft.com/office/drawing/2014/main" id="{20027D6F-A727-45EA-954D-51581086690B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1" name="Graphic 77">
            <a:extLst>
              <a:ext uri="{FF2B5EF4-FFF2-40B4-BE49-F238E27FC236}">
                <a16:creationId xmlns:a16="http://schemas.microsoft.com/office/drawing/2014/main" id="{72F236E0-55D6-41EF-BCD9-F0C6F78761E0}"/>
              </a:ext>
            </a:extLst>
          </p:cNvPr>
          <p:cNvGrpSpPr>
            <a:grpSpLocks noChangeAspect="1"/>
          </p:cNvGrpSpPr>
          <p:nvPr/>
        </p:nvGrpSpPr>
        <p:grpSpPr>
          <a:xfrm>
            <a:off x="3915920" y="5812393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22" name="Freeform 994">
              <a:extLst>
                <a:ext uri="{FF2B5EF4-FFF2-40B4-BE49-F238E27FC236}">
                  <a16:creationId xmlns:a16="http://schemas.microsoft.com/office/drawing/2014/main" id="{91302031-2B67-4F09-8F1E-8EDED57E1E08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Freeform 995">
              <a:extLst>
                <a:ext uri="{FF2B5EF4-FFF2-40B4-BE49-F238E27FC236}">
                  <a16:creationId xmlns:a16="http://schemas.microsoft.com/office/drawing/2014/main" id="{60453E52-C4A2-408D-B506-32E599E97107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Freeform 996">
              <a:extLst>
                <a:ext uri="{FF2B5EF4-FFF2-40B4-BE49-F238E27FC236}">
                  <a16:creationId xmlns:a16="http://schemas.microsoft.com/office/drawing/2014/main" id="{F6F22BE5-DDF6-4D2F-B3D2-7E3EAF351F67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Freeform 997">
              <a:extLst>
                <a:ext uri="{FF2B5EF4-FFF2-40B4-BE49-F238E27FC236}">
                  <a16:creationId xmlns:a16="http://schemas.microsoft.com/office/drawing/2014/main" id="{7AEBD8E7-6987-4267-848D-8462234C6257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Freeform 998">
              <a:extLst>
                <a:ext uri="{FF2B5EF4-FFF2-40B4-BE49-F238E27FC236}">
                  <a16:creationId xmlns:a16="http://schemas.microsoft.com/office/drawing/2014/main" id="{6E464764-18F8-43BA-80C0-4276CB0F76F6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Freeform 999">
              <a:extLst>
                <a:ext uri="{FF2B5EF4-FFF2-40B4-BE49-F238E27FC236}">
                  <a16:creationId xmlns:a16="http://schemas.microsoft.com/office/drawing/2014/main" id="{A82A405E-35E5-4520-BFC8-2B4B34B7BD38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1000">
              <a:extLst>
                <a:ext uri="{FF2B5EF4-FFF2-40B4-BE49-F238E27FC236}">
                  <a16:creationId xmlns:a16="http://schemas.microsoft.com/office/drawing/2014/main" id="{6EF584AE-8D7C-40DA-A831-3D5D38C4C26A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9" name="Graphic 77">
            <a:extLst>
              <a:ext uri="{FF2B5EF4-FFF2-40B4-BE49-F238E27FC236}">
                <a16:creationId xmlns:a16="http://schemas.microsoft.com/office/drawing/2014/main" id="{315E17B8-B312-49C4-A23E-58B51520C6F4}"/>
              </a:ext>
            </a:extLst>
          </p:cNvPr>
          <p:cNvGrpSpPr>
            <a:grpSpLocks noChangeAspect="1"/>
          </p:cNvGrpSpPr>
          <p:nvPr/>
        </p:nvGrpSpPr>
        <p:grpSpPr>
          <a:xfrm>
            <a:off x="4264760" y="5812393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30" name="Freeform 994">
              <a:extLst>
                <a:ext uri="{FF2B5EF4-FFF2-40B4-BE49-F238E27FC236}">
                  <a16:creationId xmlns:a16="http://schemas.microsoft.com/office/drawing/2014/main" id="{DB98DC72-25F6-4A2D-A40D-A4B7806DC045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 995">
              <a:extLst>
                <a:ext uri="{FF2B5EF4-FFF2-40B4-BE49-F238E27FC236}">
                  <a16:creationId xmlns:a16="http://schemas.microsoft.com/office/drawing/2014/main" id="{B9FD5D28-38ED-4DCC-9F30-CCC33A170143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Freeform 996">
              <a:extLst>
                <a:ext uri="{FF2B5EF4-FFF2-40B4-BE49-F238E27FC236}">
                  <a16:creationId xmlns:a16="http://schemas.microsoft.com/office/drawing/2014/main" id="{19E1C930-9E61-4393-9C2E-CDB604CEBCD3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Freeform 997">
              <a:extLst>
                <a:ext uri="{FF2B5EF4-FFF2-40B4-BE49-F238E27FC236}">
                  <a16:creationId xmlns:a16="http://schemas.microsoft.com/office/drawing/2014/main" id="{1E19BB8E-C7E2-410F-BC18-7015C6D4E741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Freeform 998">
              <a:extLst>
                <a:ext uri="{FF2B5EF4-FFF2-40B4-BE49-F238E27FC236}">
                  <a16:creationId xmlns:a16="http://schemas.microsoft.com/office/drawing/2014/main" id="{BB9C87CB-9D3C-45E5-9358-75683D261322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Freeform 999">
              <a:extLst>
                <a:ext uri="{FF2B5EF4-FFF2-40B4-BE49-F238E27FC236}">
                  <a16:creationId xmlns:a16="http://schemas.microsoft.com/office/drawing/2014/main" id="{5A32D134-6296-4A6A-B84D-BF2B797840F2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Freeform 1000">
              <a:extLst>
                <a:ext uri="{FF2B5EF4-FFF2-40B4-BE49-F238E27FC236}">
                  <a16:creationId xmlns:a16="http://schemas.microsoft.com/office/drawing/2014/main" id="{58A39487-236A-4427-94D4-9DA1697A2D79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5" name="Graphic 77">
            <a:extLst>
              <a:ext uri="{FF2B5EF4-FFF2-40B4-BE49-F238E27FC236}">
                <a16:creationId xmlns:a16="http://schemas.microsoft.com/office/drawing/2014/main" id="{5FBD0943-DCD9-4F8B-9F2C-1CB70740C47F}"/>
              </a:ext>
            </a:extLst>
          </p:cNvPr>
          <p:cNvGrpSpPr>
            <a:grpSpLocks noChangeAspect="1"/>
          </p:cNvGrpSpPr>
          <p:nvPr/>
        </p:nvGrpSpPr>
        <p:grpSpPr>
          <a:xfrm>
            <a:off x="3252287" y="5527470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46" name="Freeform 994">
              <a:extLst>
                <a:ext uri="{FF2B5EF4-FFF2-40B4-BE49-F238E27FC236}">
                  <a16:creationId xmlns:a16="http://schemas.microsoft.com/office/drawing/2014/main" id="{84F58B87-6A31-46C8-9F89-3F308E589FFC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 995">
              <a:extLst>
                <a:ext uri="{FF2B5EF4-FFF2-40B4-BE49-F238E27FC236}">
                  <a16:creationId xmlns:a16="http://schemas.microsoft.com/office/drawing/2014/main" id="{4CA2461F-2CAC-4F16-9EA2-75556422F109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 996">
              <a:extLst>
                <a:ext uri="{FF2B5EF4-FFF2-40B4-BE49-F238E27FC236}">
                  <a16:creationId xmlns:a16="http://schemas.microsoft.com/office/drawing/2014/main" id="{DE115B16-79A0-4F9C-9AA4-467316BB3340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Freeform 997">
              <a:extLst>
                <a:ext uri="{FF2B5EF4-FFF2-40B4-BE49-F238E27FC236}">
                  <a16:creationId xmlns:a16="http://schemas.microsoft.com/office/drawing/2014/main" id="{0879ECEF-C5F9-4267-BB57-6D28B14B58A7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Freeform 998">
              <a:extLst>
                <a:ext uri="{FF2B5EF4-FFF2-40B4-BE49-F238E27FC236}">
                  <a16:creationId xmlns:a16="http://schemas.microsoft.com/office/drawing/2014/main" id="{897C068C-6204-4ABB-B9E0-C14BA7134C48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Freeform 999">
              <a:extLst>
                <a:ext uri="{FF2B5EF4-FFF2-40B4-BE49-F238E27FC236}">
                  <a16:creationId xmlns:a16="http://schemas.microsoft.com/office/drawing/2014/main" id="{49929CBF-6C2B-4CE1-BA7C-D0129C565623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Freeform 1000">
              <a:extLst>
                <a:ext uri="{FF2B5EF4-FFF2-40B4-BE49-F238E27FC236}">
                  <a16:creationId xmlns:a16="http://schemas.microsoft.com/office/drawing/2014/main" id="{42420015-2A2B-4CAB-A7A0-A3288ADCABB8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3" name="Graphic 77">
            <a:extLst>
              <a:ext uri="{FF2B5EF4-FFF2-40B4-BE49-F238E27FC236}">
                <a16:creationId xmlns:a16="http://schemas.microsoft.com/office/drawing/2014/main" id="{6C184A23-029A-4DE2-8167-34E3267115FB}"/>
              </a:ext>
            </a:extLst>
          </p:cNvPr>
          <p:cNvGrpSpPr>
            <a:grpSpLocks noChangeAspect="1"/>
          </p:cNvGrpSpPr>
          <p:nvPr/>
        </p:nvGrpSpPr>
        <p:grpSpPr>
          <a:xfrm>
            <a:off x="3573921" y="5527470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54" name="Freeform 994">
              <a:extLst>
                <a:ext uri="{FF2B5EF4-FFF2-40B4-BE49-F238E27FC236}">
                  <a16:creationId xmlns:a16="http://schemas.microsoft.com/office/drawing/2014/main" id="{B2CEE369-AD2A-4313-B1A3-036AE43484FF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Freeform 995">
              <a:extLst>
                <a:ext uri="{FF2B5EF4-FFF2-40B4-BE49-F238E27FC236}">
                  <a16:creationId xmlns:a16="http://schemas.microsoft.com/office/drawing/2014/main" id="{79E947C6-2F85-4F4C-A3AB-C3F67331A482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Freeform 996">
              <a:extLst>
                <a:ext uri="{FF2B5EF4-FFF2-40B4-BE49-F238E27FC236}">
                  <a16:creationId xmlns:a16="http://schemas.microsoft.com/office/drawing/2014/main" id="{728AEE2D-37BC-4615-AA4F-539BA8E1DD7C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Freeform 997">
              <a:extLst>
                <a:ext uri="{FF2B5EF4-FFF2-40B4-BE49-F238E27FC236}">
                  <a16:creationId xmlns:a16="http://schemas.microsoft.com/office/drawing/2014/main" id="{280600B1-8BAF-49FF-BCE9-5D1FD7128F91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Freeform 998">
              <a:extLst>
                <a:ext uri="{FF2B5EF4-FFF2-40B4-BE49-F238E27FC236}">
                  <a16:creationId xmlns:a16="http://schemas.microsoft.com/office/drawing/2014/main" id="{4352B7BA-25B5-4F42-883F-1ECF4B9849FC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Freeform 999">
              <a:extLst>
                <a:ext uri="{FF2B5EF4-FFF2-40B4-BE49-F238E27FC236}">
                  <a16:creationId xmlns:a16="http://schemas.microsoft.com/office/drawing/2014/main" id="{80FFC295-D345-475B-9BB8-BFD80049ECC3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Freeform 1000">
              <a:extLst>
                <a:ext uri="{FF2B5EF4-FFF2-40B4-BE49-F238E27FC236}">
                  <a16:creationId xmlns:a16="http://schemas.microsoft.com/office/drawing/2014/main" id="{837C59F4-1A29-4F67-BDE4-5B35D7775703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1" name="Graphic 77">
            <a:extLst>
              <a:ext uri="{FF2B5EF4-FFF2-40B4-BE49-F238E27FC236}">
                <a16:creationId xmlns:a16="http://schemas.microsoft.com/office/drawing/2014/main" id="{DCB76F8F-E5AB-45C3-B53E-696031F38DC0}"/>
              </a:ext>
            </a:extLst>
          </p:cNvPr>
          <p:cNvGrpSpPr>
            <a:grpSpLocks noChangeAspect="1"/>
          </p:cNvGrpSpPr>
          <p:nvPr/>
        </p:nvGrpSpPr>
        <p:grpSpPr>
          <a:xfrm>
            <a:off x="3922548" y="5526517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62" name="Freeform 994">
              <a:extLst>
                <a:ext uri="{FF2B5EF4-FFF2-40B4-BE49-F238E27FC236}">
                  <a16:creationId xmlns:a16="http://schemas.microsoft.com/office/drawing/2014/main" id="{E6E44E6D-3196-4CA2-91EF-F5D6644C024C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 995">
              <a:extLst>
                <a:ext uri="{FF2B5EF4-FFF2-40B4-BE49-F238E27FC236}">
                  <a16:creationId xmlns:a16="http://schemas.microsoft.com/office/drawing/2014/main" id="{E21E101F-D247-47C8-A651-5B7A17D112F3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Freeform 996">
              <a:extLst>
                <a:ext uri="{FF2B5EF4-FFF2-40B4-BE49-F238E27FC236}">
                  <a16:creationId xmlns:a16="http://schemas.microsoft.com/office/drawing/2014/main" id="{41254FA3-7F16-4390-B4CB-004ADFFEB460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Freeform 997">
              <a:extLst>
                <a:ext uri="{FF2B5EF4-FFF2-40B4-BE49-F238E27FC236}">
                  <a16:creationId xmlns:a16="http://schemas.microsoft.com/office/drawing/2014/main" id="{53FB9BDA-5865-4070-83C4-2EFB7D4A9211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Freeform 998">
              <a:extLst>
                <a:ext uri="{FF2B5EF4-FFF2-40B4-BE49-F238E27FC236}">
                  <a16:creationId xmlns:a16="http://schemas.microsoft.com/office/drawing/2014/main" id="{E8A9805A-0505-432C-951A-7D8205E32B26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Freeform 999">
              <a:extLst>
                <a:ext uri="{FF2B5EF4-FFF2-40B4-BE49-F238E27FC236}">
                  <a16:creationId xmlns:a16="http://schemas.microsoft.com/office/drawing/2014/main" id="{03069176-3C77-4F90-8F4E-9BB3834F6405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Freeform 1000">
              <a:extLst>
                <a:ext uri="{FF2B5EF4-FFF2-40B4-BE49-F238E27FC236}">
                  <a16:creationId xmlns:a16="http://schemas.microsoft.com/office/drawing/2014/main" id="{B5A8059B-EE53-4511-A486-CE569BE42740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9" name="Graphic 77">
            <a:extLst>
              <a:ext uri="{FF2B5EF4-FFF2-40B4-BE49-F238E27FC236}">
                <a16:creationId xmlns:a16="http://schemas.microsoft.com/office/drawing/2014/main" id="{AADFB768-DA37-4743-9069-7A63F0DDA193}"/>
              </a:ext>
            </a:extLst>
          </p:cNvPr>
          <p:cNvGrpSpPr>
            <a:grpSpLocks noChangeAspect="1"/>
          </p:cNvGrpSpPr>
          <p:nvPr/>
        </p:nvGrpSpPr>
        <p:grpSpPr>
          <a:xfrm>
            <a:off x="4260476" y="5533146"/>
            <a:ext cx="398845" cy="344982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70" name="Freeform 994">
              <a:extLst>
                <a:ext uri="{FF2B5EF4-FFF2-40B4-BE49-F238E27FC236}">
                  <a16:creationId xmlns:a16="http://schemas.microsoft.com/office/drawing/2014/main" id="{8A6F5AE5-9C60-41C8-8CE9-48D10EA6A3E2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Freeform 995">
              <a:extLst>
                <a:ext uri="{FF2B5EF4-FFF2-40B4-BE49-F238E27FC236}">
                  <a16:creationId xmlns:a16="http://schemas.microsoft.com/office/drawing/2014/main" id="{A1CE67B4-6C10-48FB-B0FA-41533DE52F5F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Freeform 996">
              <a:extLst>
                <a:ext uri="{FF2B5EF4-FFF2-40B4-BE49-F238E27FC236}">
                  <a16:creationId xmlns:a16="http://schemas.microsoft.com/office/drawing/2014/main" id="{64A76FAA-84C5-42C8-A520-91B8432E09C1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Freeform 997">
              <a:extLst>
                <a:ext uri="{FF2B5EF4-FFF2-40B4-BE49-F238E27FC236}">
                  <a16:creationId xmlns:a16="http://schemas.microsoft.com/office/drawing/2014/main" id="{22A8F53C-EF9B-4C16-A738-610CE90E734B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Freeform 998">
              <a:extLst>
                <a:ext uri="{FF2B5EF4-FFF2-40B4-BE49-F238E27FC236}">
                  <a16:creationId xmlns:a16="http://schemas.microsoft.com/office/drawing/2014/main" id="{C14C7D39-0098-4CDC-80F3-A38E1FB82F54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Freeform 999">
              <a:extLst>
                <a:ext uri="{FF2B5EF4-FFF2-40B4-BE49-F238E27FC236}">
                  <a16:creationId xmlns:a16="http://schemas.microsoft.com/office/drawing/2014/main" id="{77C121E2-B901-4C88-9E9F-FD2F5EF0A10F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Freeform 1000">
              <a:extLst>
                <a:ext uri="{FF2B5EF4-FFF2-40B4-BE49-F238E27FC236}">
                  <a16:creationId xmlns:a16="http://schemas.microsoft.com/office/drawing/2014/main" id="{28109389-2C13-491A-8A2A-DC2CAA685AD3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6BE37B0-3AA3-4C26-BD94-90E7C36F8DB6}"/>
              </a:ext>
            </a:extLst>
          </p:cNvPr>
          <p:cNvSpPr/>
          <p:nvPr/>
        </p:nvSpPr>
        <p:spPr>
          <a:xfrm>
            <a:off x="443884" y="1162222"/>
            <a:ext cx="18636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06</a:t>
            </a:r>
            <a:r>
              <a:rPr lang="en-GB" sz="1100" b="1" baseline="30000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 20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lang="en-GB" sz="1100" b="1" noProof="0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100" b="1" noProof="0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Jan 21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9C0B2751-DE7A-4695-8029-2C21E69CC757}"/>
              </a:ext>
            </a:extLst>
          </p:cNvPr>
          <p:cNvSpPr/>
          <p:nvPr/>
        </p:nvSpPr>
        <p:spPr>
          <a:xfrm>
            <a:off x="713054" y="3774788"/>
            <a:ext cx="1550150" cy="259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06 Mar – </a:t>
            </a:r>
            <a:r>
              <a:rPr lang="en-GB" sz="1100" b="1" noProof="0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Dec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778364AB-848B-4881-8194-D4CD3347B95F}"/>
              </a:ext>
            </a:extLst>
          </p:cNvPr>
          <p:cNvSpPr/>
          <p:nvPr/>
        </p:nvSpPr>
        <p:spPr>
          <a:xfrm>
            <a:off x="7762790" y="3772440"/>
            <a:ext cx="1470340" cy="259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 Jan update</a:t>
            </a: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E47A82B9-AF23-4C0E-AD53-954C86E06E0C}"/>
              </a:ext>
            </a:extLst>
          </p:cNvPr>
          <p:cNvSpPr/>
          <p:nvPr/>
        </p:nvSpPr>
        <p:spPr>
          <a:xfrm>
            <a:off x="5020532" y="3793000"/>
            <a:ext cx="22284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05 Jan /12 Jan </a:t>
            </a:r>
            <a:r>
              <a:rPr lang="en-GB" sz="1100" b="1" dirty="0" err="1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upd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ate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C9E45219-C8CE-4B2B-BB2E-D57DE3FF46AD}"/>
              </a:ext>
            </a:extLst>
          </p:cNvPr>
          <p:cNvSpPr/>
          <p:nvPr/>
        </p:nvSpPr>
        <p:spPr>
          <a:xfrm>
            <a:off x="9757140" y="1445481"/>
            <a:ext cx="2201484" cy="2291572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F30EE32D-5CED-4150-851A-B3AD3B2C1CC1}"/>
              </a:ext>
            </a:extLst>
          </p:cNvPr>
          <p:cNvSpPr/>
          <p:nvPr/>
        </p:nvSpPr>
        <p:spPr>
          <a:xfrm rot="5400000">
            <a:off x="2925899" y="2380774"/>
            <a:ext cx="336332" cy="369225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Arrow: Striped Right 343">
            <a:extLst>
              <a:ext uri="{FF2B5EF4-FFF2-40B4-BE49-F238E27FC236}">
                <a16:creationId xmlns:a16="http://schemas.microsoft.com/office/drawing/2014/main" id="{AF65ACA9-D25C-4131-9B53-5276A46E52BA}"/>
              </a:ext>
            </a:extLst>
          </p:cNvPr>
          <p:cNvSpPr/>
          <p:nvPr/>
        </p:nvSpPr>
        <p:spPr>
          <a:xfrm rot="16200000">
            <a:off x="7736350" y="2200745"/>
            <a:ext cx="336332" cy="369225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492B7E5-7AC3-463A-9610-D005EA1F7871}"/>
              </a:ext>
            </a:extLst>
          </p:cNvPr>
          <p:cNvGrpSpPr/>
          <p:nvPr/>
        </p:nvGrpSpPr>
        <p:grpSpPr>
          <a:xfrm>
            <a:off x="2895536" y="5534825"/>
            <a:ext cx="429666" cy="290375"/>
            <a:chOff x="6950218" y="524280"/>
            <a:chExt cx="6671050" cy="5795803"/>
          </a:xfrm>
        </p:grpSpPr>
        <p:grpSp>
          <p:nvGrpSpPr>
            <p:cNvPr id="362" name="Graphic 77">
              <a:extLst>
                <a:ext uri="{FF2B5EF4-FFF2-40B4-BE49-F238E27FC236}">
                  <a16:creationId xmlns:a16="http://schemas.microsoft.com/office/drawing/2014/main" id="{B95F909B-8CB7-4329-B9AA-88C20B025B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50218" y="524280"/>
              <a:ext cx="6671050" cy="5770146"/>
              <a:chOff x="299367" y="4388315"/>
              <a:chExt cx="806947" cy="697970"/>
            </a:xfrm>
            <a:solidFill>
              <a:srgbClr val="FC7C8E"/>
            </a:solidFill>
          </p:grpSpPr>
          <p:sp>
            <p:nvSpPr>
              <p:cNvPr id="364" name="Freeform 994">
                <a:extLst>
                  <a:ext uri="{FF2B5EF4-FFF2-40B4-BE49-F238E27FC236}">
                    <a16:creationId xmlns:a16="http://schemas.microsoft.com/office/drawing/2014/main" id="{BAB3C612-834C-4F43-AFFD-035971BD5D06}"/>
                  </a:ext>
                </a:extLst>
              </p:cNvPr>
              <p:cNvSpPr/>
              <p:nvPr/>
            </p:nvSpPr>
            <p:spPr>
              <a:xfrm>
                <a:off x="370601" y="4567274"/>
                <a:ext cx="635777" cy="519011"/>
              </a:xfrm>
              <a:custGeom>
                <a:avLst/>
                <a:gdLst>
                  <a:gd name="connsiteX0" fmla="*/ 492462 w 635777"/>
                  <a:gd name="connsiteY0" fmla="*/ 7895 h 519011"/>
                  <a:gd name="connsiteX1" fmla="*/ 322774 w 635777"/>
                  <a:gd name="connsiteY1" fmla="*/ 128021 h 519011"/>
                  <a:gd name="connsiteX2" fmla="*/ 314602 w 635777"/>
                  <a:gd name="connsiteY2" fmla="*/ 128021 h 519011"/>
                  <a:gd name="connsiteX3" fmla="*/ 145411 w 635777"/>
                  <a:gd name="connsiteY3" fmla="*/ 562 h 519011"/>
                  <a:gd name="connsiteX4" fmla="*/ 1403 w 635777"/>
                  <a:gd name="connsiteY4" fmla="*/ 137563 h 519011"/>
                  <a:gd name="connsiteX5" fmla="*/ 57337 w 635777"/>
                  <a:gd name="connsiteY5" fmla="*/ 281126 h 519011"/>
                  <a:gd name="connsiteX6" fmla="*/ 286215 w 635777"/>
                  <a:gd name="connsiteY6" fmla="*/ 505875 h 519011"/>
                  <a:gd name="connsiteX7" fmla="*/ 349996 w 635777"/>
                  <a:gd name="connsiteY7" fmla="*/ 506320 h 519011"/>
                  <a:gd name="connsiteX8" fmla="*/ 578445 w 635777"/>
                  <a:gd name="connsiteY8" fmla="*/ 288287 h 519011"/>
                  <a:gd name="connsiteX9" fmla="*/ 634363 w 635777"/>
                  <a:gd name="connsiteY9" fmla="*/ 144587 h 519011"/>
                  <a:gd name="connsiteX10" fmla="*/ 492462 w 635777"/>
                  <a:gd name="connsiteY10" fmla="*/ 7895 h 51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777" h="519011">
                    <a:moveTo>
                      <a:pt x="492462" y="7895"/>
                    </a:moveTo>
                    <a:cubicBezTo>
                      <a:pt x="411036" y="117"/>
                      <a:pt x="341019" y="53859"/>
                      <a:pt x="322774" y="128021"/>
                    </a:cubicBezTo>
                    <a:lnTo>
                      <a:pt x="314602" y="128021"/>
                    </a:lnTo>
                    <a:cubicBezTo>
                      <a:pt x="299372" y="50844"/>
                      <a:pt x="228516" y="-6325"/>
                      <a:pt x="145411" y="562"/>
                    </a:cubicBezTo>
                    <a:cubicBezTo>
                      <a:pt x="72105" y="6627"/>
                      <a:pt x="10911" y="64634"/>
                      <a:pt x="1403" y="137563"/>
                    </a:cubicBezTo>
                    <a:cubicBezTo>
                      <a:pt x="-6135" y="195194"/>
                      <a:pt x="17301" y="247788"/>
                      <a:pt x="57337" y="281126"/>
                    </a:cubicBezTo>
                    <a:lnTo>
                      <a:pt x="286215" y="505875"/>
                    </a:lnTo>
                    <a:cubicBezTo>
                      <a:pt x="303878" y="523212"/>
                      <a:pt x="332093" y="523418"/>
                      <a:pt x="349996" y="506320"/>
                    </a:cubicBezTo>
                    <a:lnTo>
                      <a:pt x="578445" y="288287"/>
                    </a:lnTo>
                    <a:cubicBezTo>
                      <a:pt x="618516" y="254932"/>
                      <a:pt x="641935" y="202287"/>
                      <a:pt x="634363" y="144587"/>
                    </a:cubicBezTo>
                    <a:cubicBezTo>
                      <a:pt x="624889" y="72446"/>
                      <a:pt x="564894" y="14816"/>
                      <a:pt x="492462" y="7895"/>
                    </a:cubicBezTo>
                    <a:close/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Freeform 995">
                <a:extLst>
                  <a:ext uri="{FF2B5EF4-FFF2-40B4-BE49-F238E27FC236}">
                    <a16:creationId xmlns:a16="http://schemas.microsoft.com/office/drawing/2014/main" id="{24199D80-B849-48C4-999F-1C788A51BDB1}"/>
                  </a:ext>
                </a:extLst>
              </p:cNvPr>
              <p:cNvSpPr/>
              <p:nvPr/>
            </p:nvSpPr>
            <p:spPr>
              <a:xfrm>
                <a:off x="299367" y="4388315"/>
                <a:ext cx="1713" cy="1713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/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Freeform 996">
                <a:extLst>
                  <a:ext uri="{FF2B5EF4-FFF2-40B4-BE49-F238E27FC236}">
                    <a16:creationId xmlns:a16="http://schemas.microsoft.com/office/drawing/2014/main" id="{84E25E1C-EFEB-4A76-8803-17302A2B4E03}"/>
                  </a:ext>
                </a:extLst>
              </p:cNvPr>
              <p:cNvSpPr/>
              <p:nvPr/>
            </p:nvSpPr>
            <p:spPr>
              <a:xfrm>
                <a:off x="881617" y="4615650"/>
                <a:ext cx="23041" cy="9353"/>
              </a:xfrm>
              <a:custGeom>
                <a:avLst/>
                <a:gdLst>
                  <a:gd name="connsiteX0" fmla="*/ 0 w 23041"/>
                  <a:gd name="connsiteY0" fmla="*/ 0 h 9353"/>
                  <a:gd name="connsiteX1" fmla="*/ 23042 w 23041"/>
                  <a:gd name="connsiteY1" fmla="*/ 9354 h 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41" h="9353">
                    <a:moveTo>
                      <a:pt x="0" y="0"/>
                    </a:moveTo>
                    <a:cubicBezTo>
                      <a:pt x="8035" y="2330"/>
                      <a:pt x="15744" y="5482"/>
                      <a:pt x="23042" y="9354"/>
                    </a:cubicBezTo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Freeform 997">
                <a:extLst>
                  <a:ext uri="{FF2B5EF4-FFF2-40B4-BE49-F238E27FC236}">
                    <a16:creationId xmlns:a16="http://schemas.microsoft.com/office/drawing/2014/main" id="{D3FAEC3C-88F2-470C-90C1-6F543E7FF71B}"/>
                  </a:ext>
                </a:extLst>
              </p:cNvPr>
              <p:cNvSpPr/>
              <p:nvPr/>
            </p:nvSpPr>
            <p:spPr>
              <a:xfrm>
                <a:off x="799591" y="4610853"/>
                <a:ext cx="47831" cy="9713"/>
              </a:xfrm>
              <a:custGeom>
                <a:avLst/>
                <a:gdLst>
                  <a:gd name="connsiteX0" fmla="*/ 0 w 47831"/>
                  <a:gd name="connsiteY0" fmla="*/ 9714 h 9713"/>
                  <a:gd name="connsiteX1" fmla="*/ 47831 w 47831"/>
                  <a:gd name="connsiteY1" fmla="*/ 0 h 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831" h="9713">
                    <a:moveTo>
                      <a:pt x="0" y="9714"/>
                    </a:moveTo>
                    <a:cubicBezTo>
                      <a:pt x="14767" y="3443"/>
                      <a:pt x="30974" y="0"/>
                      <a:pt x="47831" y="0"/>
                    </a:cubicBezTo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998">
                <a:extLst>
                  <a:ext uri="{FF2B5EF4-FFF2-40B4-BE49-F238E27FC236}">
                    <a16:creationId xmlns:a16="http://schemas.microsoft.com/office/drawing/2014/main" id="{7EF850C6-0A92-4239-9FAB-AFE19EEF32CF}"/>
                  </a:ext>
                </a:extLst>
              </p:cNvPr>
              <p:cNvSpPr/>
              <p:nvPr/>
            </p:nvSpPr>
            <p:spPr>
              <a:xfrm>
                <a:off x="390061" y="4585465"/>
                <a:ext cx="277274" cy="121702"/>
              </a:xfrm>
              <a:custGeom>
                <a:avLst/>
                <a:gdLst>
                  <a:gd name="connsiteX0" fmla="*/ 0 w 277274"/>
                  <a:gd name="connsiteY0" fmla="*/ 121703 h 121702"/>
                  <a:gd name="connsiteX1" fmla="*/ 127459 w 277274"/>
                  <a:gd name="connsiteY1" fmla="*/ 497 h 121702"/>
                  <a:gd name="connsiteX2" fmla="*/ 139485 w 277274"/>
                  <a:gd name="connsiteY2" fmla="*/ 0 h 121702"/>
                  <a:gd name="connsiteX3" fmla="*/ 277274 w 277274"/>
                  <a:gd name="connsiteY3" fmla="*/ 113342 h 121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274" h="121702">
                    <a:moveTo>
                      <a:pt x="0" y="121703"/>
                    </a:moveTo>
                    <a:cubicBezTo>
                      <a:pt x="8463" y="56877"/>
                      <a:pt x="62068" y="5910"/>
                      <a:pt x="127459" y="497"/>
                    </a:cubicBezTo>
                    <a:cubicBezTo>
                      <a:pt x="131468" y="154"/>
                      <a:pt x="135511" y="0"/>
                      <a:pt x="139485" y="0"/>
                    </a:cubicBezTo>
                    <a:cubicBezTo>
                      <a:pt x="206367" y="0"/>
                      <a:pt x="264306" y="47660"/>
                      <a:pt x="277274" y="113342"/>
                    </a:cubicBezTo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999">
                <a:extLst>
                  <a:ext uri="{FF2B5EF4-FFF2-40B4-BE49-F238E27FC236}">
                    <a16:creationId xmlns:a16="http://schemas.microsoft.com/office/drawing/2014/main" id="{C75ECB43-CC63-4569-837F-2BED83BF1247}"/>
                  </a:ext>
                </a:extLst>
              </p:cNvPr>
              <p:cNvSpPr/>
              <p:nvPr/>
            </p:nvSpPr>
            <p:spPr>
              <a:xfrm>
                <a:off x="711072" y="4592626"/>
                <a:ext cx="275835" cy="121582"/>
              </a:xfrm>
              <a:custGeom>
                <a:avLst/>
                <a:gdLst>
                  <a:gd name="connsiteX0" fmla="*/ 0 w 275835"/>
                  <a:gd name="connsiteY0" fmla="*/ 107004 h 121582"/>
                  <a:gd name="connsiteX1" fmla="*/ 136367 w 275835"/>
                  <a:gd name="connsiteY1" fmla="*/ 0 h 121582"/>
                  <a:gd name="connsiteX2" fmla="*/ 150278 w 275835"/>
                  <a:gd name="connsiteY2" fmla="*/ 668 h 121582"/>
                  <a:gd name="connsiteX3" fmla="*/ 275835 w 275835"/>
                  <a:gd name="connsiteY3" fmla="*/ 121583 h 121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835" h="121582">
                    <a:moveTo>
                      <a:pt x="0" y="107004"/>
                    </a:moveTo>
                    <a:cubicBezTo>
                      <a:pt x="15504" y="44011"/>
                      <a:pt x="71576" y="0"/>
                      <a:pt x="136367" y="0"/>
                    </a:cubicBezTo>
                    <a:cubicBezTo>
                      <a:pt x="140959" y="0"/>
                      <a:pt x="145653" y="223"/>
                      <a:pt x="150278" y="668"/>
                    </a:cubicBezTo>
                    <a:cubicBezTo>
                      <a:pt x="214641" y="6818"/>
                      <a:pt x="267458" y="57665"/>
                      <a:pt x="275835" y="121583"/>
                    </a:cubicBezTo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1000">
                <a:extLst>
                  <a:ext uri="{FF2B5EF4-FFF2-40B4-BE49-F238E27FC236}">
                    <a16:creationId xmlns:a16="http://schemas.microsoft.com/office/drawing/2014/main" id="{8F113728-1F55-4678-8F9C-C2465C891640}"/>
                  </a:ext>
                </a:extLst>
              </p:cNvPr>
              <p:cNvSpPr/>
              <p:nvPr/>
            </p:nvSpPr>
            <p:spPr>
              <a:xfrm>
                <a:off x="523670" y="4740762"/>
                <a:ext cx="582644" cy="167375"/>
              </a:xfrm>
              <a:custGeom>
                <a:avLst/>
                <a:gdLst>
                  <a:gd name="connsiteX0" fmla="*/ 0 w 582644"/>
                  <a:gd name="connsiteY0" fmla="*/ 66470 h 167375"/>
                  <a:gd name="connsiteX1" fmla="*/ 67738 w 582644"/>
                  <a:gd name="connsiteY1" fmla="*/ 66470 h 167375"/>
                  <a:gd name="connsiteX2" fmla="*/ 107158 w 582644"/>
                  <a:gd name="connsiteY2" fmla="*/ 0 h 167375"/>
                  <a:gd name="connsiteX3" fmla="*/ 206932 w 582644"/>
                  <a:gd name="connsiteY3" fmla="*/ 167375 h 167375"/>
                  <a:gd name="connsiteX4" fmla="*/ 286029 w 582644"/>
                  <a:gd name="connsiteY4" fmla="*/ 24926 h 167375"/>
                  <a:gd name="connsiteX5" fmla="*/ 341209 w 582644"/>
                  <a:gd name="connsiteY5" fmla="*/ 125386 h 167375"/>
                  <a:gd name="connsiteX6" fmla="*/ 373417 w 582644"/>
                  <a:gd name="connsiteY6" fmla="*/ 66470 h 167375"/>
                  <a:gd name="connsiteX7" fmla="*/ 582644 w 582644"/>
                  <a:gd name="connsiteY7" fmla="*/ 66470 h 16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644" h="167375">
                    <a:moveTo>
                      <a:pt x="0" y="66470"/>
                    </a:moveTo>
                    <a:lnTo>
                      <a:pt x="67738" y="66470"/>
                    </a:lnTo>
                    <a:lnTo>
                      <a:pt x="107158" y="0"/>
                    </a:lnTo>
                    <a:lnTo>
                      <a:pt x="206932" y="167375"/>
                    </a:lnTo>
                    <a:lnTo>
                      <a:pt x="286029" y="24926"/>
                    </a:lnTo>
                    <a:lnTo>
                      <a:pt x="341209" y="125386"/>
                    </a:lnTo>
                    <a:lnTo>
                      <a:pt x="373417" y="66470"/>
                    </a:lnTo>
                    <a:lnTo>
                      <a:pt x="582644" y="66470"/>
                    </a:lnTo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63" name="Picture 362">
              <a:extLst>
                <a:ext uri="{FF2B5EF4-FFF2-40B4-BE49-F238E27FC236}">
                  <a16:creationId xmlns:a16="http://schemas.microsoft.com/office/drawing/2014/main" id="{C2F01305-E5A4-4738-B35F-5A7AFC5BE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84640"/>
            <a:stretch/>
          </p:blipFill>
          <p:spPr>
            <a:xfrm>
              <a:off x="7516013" y="2003741"/>
              <a:ext cx="937378" cy="4316342"/>
            </a:xfrm>
            <a:prstGeom prst="rect">
              <a:avLst/>
            </a:prstGeom>
          </p:spPr>
        </p:pic>
      </p:grpSp>
      <p:sp>
        <p:nvSpPr>
          <p:cNvPr id="346" name="Rectangle 345">
            <a:extLst>
              <a:ext uri="{FF2B5EF4-FFF2-40B4-BE49-F238E27FC236}">
                <a16:creationId xmlns:a16="http://schemas.microsoft.com/office/drawing/2014/main" id="{9BB3F83A-FDDA-4032-991B-2EBA09B66945}"/>
              </a:ext>
            </a:extLst>
          </p:cNvPr>
          <p:cNvSpPr/>
          <p:nvPr/>
        </p:nvSpPr>
        <p:spPr>
          <a:xfrm>
            <a:off x="4922687" y="6462877"/>
            <a:ext cx="3424068" cy="304392"/>
          </a:xfrm>
          <a:prstGeom prst="rect">
            <a:avLst/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baseline="30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</a:t>
            </a:r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North Central London </a:t>
            </a:r>
            <a:r>
              <a:rPr lang="en-GB" sz="11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ncludes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Camden, Barnet, Enfield, Haringey &amp; Islington  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958A8F5-904B-48F9-829C-FB3A6B4DF070}"/>
              </a:ext>
            </a:extLst>
          </p:cNvPr>
          <p:cNvSpPr/>
          <p:nvPr/>
        </p:nvSpPr>
        <p:spPr>
          <a:xfrm>
            <a:off x="8300877" y="6449584"/>
            <a:ext cx="3660099" cy="293555"/>
          </a:xfrm>
          <a:prstGeom prst="rect">
            <a:avLst/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           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Change since last week of data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8" name="Arrow: Striped Right 347">
            <a:extLst>
              <a:ext uri="{FF2B5EF4-FFF2-40B4-BE49-F238E27FC236}">
                <a16:creationId xmlns:a16="http://schemas.microsoft.com/office/drawing/2014/main" id="{8DAB6A3C-4E79-4C7F-BE4C-824B98B1E471}"/>
              </a:ext>
            </a:extLst>
          </p:cNvPr>
          <p:cNvSpPr/>
          <p:nvPr/>
        </p:nvSpPr>
        <p:spPr>
          <a:xfrm rot="5400000" flipH="1">
            <a:off x="8449824" y="6418282"/>
            <a:ext cx="304392" cy="342337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Arrow: Striped Right 356">
            <a:extLst>
              <a:ext uri="{FF2B5EF4-FFF2-40B4-BE49-F238E27FC236}">
                <a16:creationId xmlns:a16="http://schemas.microsoft.com/office/drawing/2014/main" id="{A55E567C-C15A-49FA-8A96-35138B1D6CF7}"/>
              </a:ext>
            </a:extLst>
          </p:cNvPr>
          <p:cNvSpPr/>
          <p:nvPr/>
        </p:nvSpPr>
        <p:spPr>
          <a:xfrm rot="16200000" flipH="1">
            <a:off x="8695319" y="6460019"/>
            <a:ext cx="306383" cy="295669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9BAAB9F6-C9E0-4EC5-A63B-2BAA52A525FC}"/>
              </a:ext>
            </a:extLst>
          </p:cNvPr>
          <p:cNvSpPr/>
          <p:nvPr/>
        </p:nvSpPr>
        <p:spPr>
          <a:xfrm>
            <a:off x="9783732" y="1464440"/>
            <a:ext cx="2143988" cy="1043829"/>
          </a:xfrm>
          <a:prstGeom prst="rect">
            <a:avLst/>
          </a:prstGeom>
          <a:solidFill>
            <a:srgbClr val="B00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GB" sz="16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INFECTION RATE RANK*</a:t>
            </a:r>
            <a:endParaRPr lang="en-GB" sz="16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NCL</a:t>
            </a:r>
            <a:r>
              <a:rPr kumimoji="0" lang="en-GB" sz="16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#</a:t>
            </a:r>
            <a:r>
              <a:rPr kumimoji="0" lang="en-GB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=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aseline="0" dirty="0">
                <a:solidFill>
                  <a:schemeClr val="bg1"/>
                </a:solidFill>
                <a:latin typeface="Calibri" panose="020F0502020204030204"/>
              </a:rPr>
              <a:t>LON= 4; </a:t>
            </a:r>
            <a:r>
              <a:rPr lang="en-GB" sz="1600" baseline="0" dirty="0" err="1">
                <a:solidFill>
                  <a:schemeClr val="bg1"/>
                </a:solidFill>
                <a:latin typeface="Calibri" panose="020F0502020204030204"/>
              </a:rPr>
              <a:t>Eng</a:t>
            </a:r>
            <a:r>
              <a:rPr lang="en-GB" sz="1600" baseline="0" dirty="0">
                <a:solidFill>
                  <a:schemeClr val="bg1"/>
                </a:solidFill>
                <a:latin typeface="Calibri" panose="020F0502020204030204"/>
              </a:rPr>
              <a:t>= </a:t>
            </a: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10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5182C020-8A34-43B1-8ABB-3CF7ECF89837}"/>
              </a:ext>
            </a:extLst>
          </p:cNvPr>
          <p:cNvSpPr/>
          <p:nvPr/>
        </p:nvSpPr>
        <p:spPr>
          <a:xfrm>
            <a:off x="9807827" y="2959448"/>
            <a:ext cx="2086964" cy="737909"/>
          </a:xfrm>
          <a:prstGeom prst="rect">
            <a:avLst/>
          </a:prstGeom>
          <a:solidFill>
            <a:srgbClr val="B00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TESTING RATE RANK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Helvetica" panose="020B0604020202020204" pitchFamily="34" charset="0"/>
              </a:rPr>
              <a:t>NCL</a:t>
            </a:r>
            <a:r>
              <a:rPr kumimoji="0" lang="en-GB" sz="16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Helvetica" panose="020B0604020202020204" pitchFamily="34" charset="0"/>
              </a:rPr>
              <a:t>#</a:t>
            </a:r>
            <a:r>
              <a:rPr kumimoji="0" lang="en-GB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Helvetica" panose="020B0604020202020204" pitchFamily="34" charset="0"/>
              </a:rPr>
              <a:t> =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aseline="0" dirty="0">
                <a:solidFill>
                  <a:schemeClr val="bg1"/>
                </a:solidFill>
                <a:cs typeface="Helvetica" panose="020B0604020202020204" pitchFamily="34" charset="0"/>
              </a:rPr>
              <a:t>LON=5; </a:t>
            </a:r>
            <a:r>
              <a:rPr lang="en-GB" sz="1600" baseline="0" dirty="0" err="1">
                <a:solidFill>
                  <a:schemeClr val="bg1"/>
                </a:solidFill>
                <a:cs typeface="Helvetica" panose="020B0604020202020204" pitchFamily="34" charset="0"/>
              </a:rPr>
              <a:t>Eng</a:t>
            </a:r>
            <a:r>
              <a:rPr lang="en-GB" sz="1600" baseline="0" dirty="0">
                <a:solidFill>
                  <a:schemeClr val="bg1"/>
                </a:solidFill>
                <a:cs typeface="Helvetica" panose="020B0604020202020204" pitchFamily="34" charset="0"/>
              </a:rPr>
              <a:t>= </a:t>
            </a:r>
            <a:r>
              <a:rPr lang="en-GB" sz="1600" dirty="0">
                <a:solidFill>
                  <a:schemeClr val="bg1"/>
                </a:solidFill>
                <a:cs typeface="Helvetica" panose="020B0604020202020204" pitchFamily="34" charset="0"/>
              </a:rPr>
              <a:t>22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Helvetica" panose="020B0604020202020204" pitchFamily="34" charset="0"/>
            </a:endParaRP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4F065169-DD5A-4200-9BB2-7204CABC5223}"/>
              </a:ext>
            </a:extLst>
          </p:cNvPr>
          <p:cNvCxnSpPr>
            <a:cxnSpLocks/>
          </p:cNvCxnSpPr>
          <p:nvPr/>
        </p:nvCxnSpPr>
        <p:spPr>
          <a:xfrm>
            <a:off x="9757140" y="2617184"/>
            <a:ext cx="2201484" cy="0"/>
          </a:xfrm>
          <a:prstGeom prst="line">
            <a:avLst/>
          </a:prstGeom>
          <a:ln>
            <a:solidFill>
              <a:srgbClr val="F5F5F5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Rectangle 377">
            <a:extLst>
              <a:ext uri="{FF2B5EF4-FFF2-40B4-BE49-F238E27FC236}">
                <a16:creationId xmlns:a16="http://schemas.microsoft.com/office/drawing/2014/main" id="{B18E3421-8336-460C-AEE3-7756FA7A7C99}"/>
              </a:ext>
            </a:extLst>
          </p:cNvPr>
          <p:cNvSpPr/>
          <p:nvPr/>
        </p:nvSpPr>
        <p:spPr>
          <a:xfrm>
            <a:off x="5083940" y="5728566"/>
            <a:ext cx="2138076" cy="64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DOM CARE AFFECTED</a:t>
            </a:r>
          </a:p>
          <a:p>
            <a:pPr algn="ctr">
              <a:defRPr/>
            </a:pPr>
            <a:r>
              <a:rPr lang="en-GB" sz="145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33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 Staff = 62 cases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Clients = 31 cases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ADAA46B5-4A81-4AE0-8B9F-12A90DC49C60}"/>
              </a:ext>
            </a:extLst>
          </p:cNvPr>
          <p:cNvCxnSpPr>
            <a:cxnSpLocks/>
          </p:cNvCxnSpPr>
          <p:nvPr/>
        </p:nvCxnSpPr>
        <p:spPr>
          <a:xfrm>
            <a:off x="5047544" y="5507321"/>
            <a:ext cx="2201484" cy="0"/>
          </a:xfrm>
          <a:prstGeom prst="line">
            <a:avLst/>
          </a:prstGeom>
          <a:ln>
            <a:solidFill>
              <a:srgbClr val="F5F5F5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Rectangle 360">
            <a:extLst>
              <a:ext uri="{FF2B5EF4-FFF2-40B4-BE49-F238E27FC236}">
                <a16:creationId xmlns:a16="http://schemas.microsoft.com/office/drawing/2014/main" id="{761E4586-D91D-4EA7-8A16-C26F0267D9CC}"/>
              </a:ext>
            </a:extLst>
          </p:cNvPr>
          <p:cNvSpPr/>
          <p:nvPr/>
        </p:nvSpPr>
        <p:spPr>
          <a:xfrm>
            <a:off x="3764057" y="581977"/>
            <a:ext cx="4936619" cy="371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B0041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B004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(04 – 10 Jan 21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B0041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B0041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Arrow: Striped Right 341">
            <a:extLst>
              <a:ext uri="{FF2B5EF4-FFF2-40B4-BE49-F238E27FC236}">
                <a16:creationId xmlns:a16="http://schemas.microsoft.com/office/drawing/2014/main" id="{77A08CDC-A57F-460B-80C3-955030959E1C}"/>
              </a:ext>
            </a:extLst>
          </p:cNvPr>
          <p:cNvSpPr/>
          <p:nvPr/>
        </p:nvSpPr>
        <p:spPr>
          <a:xfrm rot="16200000">
            <a:off x="5244793" y="1773067"/>
            <a:ext cx="336332" cy="369225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09BAB8C5-251C-4C31-A94F-275E6F3C0258}"/>
              </a:ext>
            </a:extLst>
          </p:cNvPr>
          <p:cNvSpPr/>
          <p:nvPr/>
        </p:nvSpPr>
        <p:spPr>
          <a:xfrm>
            <a:off x="3080003" y="3780930"/>
            <a:ext cx="1550150" cy="259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06 Jan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9B8D76C8-DDDF-4BAC-AFA4-A6448AAB35A3}"/>
              </a:ext>
            </a:extLst>
          </p:cNvPr>
          <p:cNvCxnSpPr>
            <a:cxnSpLocks/>
          </p:cNvCxnSpPr>
          <p:nvPr/>
        </p:nvCxnSpPr>
        <p:spPr>
          <a:xfrm>
            <a:off x="4995258" y="2997765"/>
            <a:ext cx="2201484" cy="0"/>
          </a:xfrm>
          <a:prstGeom prst="line">
            <a:avLst/>
          </a:prstGeom>
          <a:ln>
            <a:solidFill>
              <a:srgbClr val="F5F5F5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B5A788C-81C1-4D2F-8B98-AF57FA20B5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3672" y="4738391"/>
            <a:ext cx="371888" cy="335309"/>
          </a:xfrm>
          <a:prstGeom prst="rect">
            <a:avLst/>
          </a:prstGeom>
        </p:spPr>
      </p:pic>
      <p:sp>
        <p:nvSpPr>
          <p:cNvPr id="265" name="Arrow: Striped Right 264">
            <a:extLst>
              <a:ext uri="{FF2B5EF4-FFF2-40B4-BE49-F238E27FC236}">
                <a16:creationId xmlns:a16="http://schemas.microsoft.com/office/drawing/2014/main" id="{5EE47E03-F03A-4C98-A622-3043173FAFCB}"/>
              </a:ext>
            </a:extLst>
          </p:cNvPr>
          <p:cNvSpPr/>
          <p:nvPr/>
        </p:nvSpPr>
        <p:spPr>
          <a:xfrm rot="16200000">
            <a:off x="5244793" y="4385962"/>
            <a:ext cx="336332" cy="369225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5" grpId="0" animBg="1"/>
      <p:bldP spid="307" grpId="0" animBg="1"/>
      <p:bldP spid="18" grpId="0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3" grpId="0" animBg="1"/>
      <p:bldP spid="36" grpId="0" animBg="1"/>
      <p:bldP spid="308" grpId="0"/>
      <p:bldP spid="3" grpId="0"/>
      <p:bldP spid="496" grpId="0"/>
      <p:bldP spid="498" grpId="0"/>
      <p:bldP spid="499" grpId="0"/>
      <p:bldP spid="341" grpId="0" animBg="1"/>
      <p:bldP spid="5" grpId="0" animBg="1"/>
      <p:bldP spid="344" grpId="0" animBg="1"/>
      <p:bldP spid="371" grpId="0" animBg="1"/>
      <p:bldP spid="372" grpId="0" animBg="1"/>
      <p:bldP spid="378" grpId="0"/>
      <p:bldP spid="361" grpId="0"/>
      <p:bldP spid="342" grpId="0" animBg="1"/>
      <p:bldP spid="345" grpId="0"/>
      <p:bldP spid="2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Observation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Charts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1583"/>
          <a:stretch/>
        </p:blipFill>
        <p:spPr>
          <a:xfrm>
            <a:off x="6276814" y="294468"/>
            <a:ext cx="5052447" cy="5953618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73E4B-6B60-4D1D-862E-0DFDA4583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41" y="294468"/>
            <a:ext cx="5590304" cy="61063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E732D2-13D3-4523-B46F-98C835D0ED09}"/>
              </a:ext>
            </a:extLst>
          </p:cNvPr>
          <p:cNvSpPr txBox="1"/>
          <p:nvPr/>
        </p:nvSpPr>
        <p:spPr>
          <a:xfrm>
            <a:off x="315884" y="284556"/>
            <a:ext cx="541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Weekly Age Stratified Infection Rates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A4E501-21EE-46B2-9EE8-CD6013E7373A}"/>
              </a:ext>
            </a:extLst>
          </p:cNvPr>
          <p:cNvGraphicFramePr>
            <a:graphicFrameLocks noGrp="1"/>
          </p:cNvGraphicFramePr>
          <p:nvPr/>
        </p:nvGraphicFramePr>
        <p:xfrm>
          <a:off x="1919430" y="1182813"/>
          <a:ext cx="7632703" cy="1800225"/>
        </p:xfrm>
        <a:graphic>
          <a:graphicData uri="http://schemas.openxmlformats.org/drawingml/2006/table">
            <a:tbl>
              <a:tblPr/>
              <a:tblGrid>
                <a:gridCol w="940191">
                  <a:extLst>
                    <a:ext uri="{9D8B030D-6E8A-4147-A177-3AD203B41FA5}">
                      <a16:colId xmlns:a16="http://schemas.microsoft.com/office/drawing/2014/main" val="905112349"/>
                    </a:ext>
                  </a:extLst>
                </a:gridCol>
                <a:gridCol w="800433">
                  <a:extLst>
                    <a:ext uri="{9D8B030D-6E8A-4147-A177-3AD203B41FA5}">
                      <a16:colId xmlns:a16="http://schemas.microsoft.com/office/drawing/2014/main" val="2402496095"/>
                    </a:ext>
                  </a:extLst>
                </a:gridCol>
                <a:gridCol w="736907">
                  <a:extLst>
                    <a:ext uri="{9D8B030D-6E8A-4147-A177-3AD203B41FA5}">
                      <a16:colId xmlns:a16="http://schemas.microsoft.com/office/drawing/2014/main" val="3977893184"/>
                    </a:ext>
                  </a:extLst>
                </a:gridCol>
                <a:gridCol w="736907">
                  <a:extLst>
                    <a:ext uri="{9D8B030D-6E8A-4147-A177-3AD203B41FA5}">
                      <a16:colId xmlns:a16="http://schemas.microsoft.com/office/drawing/2014/main" val="3599746446"/>
                    </a:ext>
                  </a:extLst>
                </a:gridCol>
                <a:gridCol w="736907">
                  <a:extLst>
                    <a:ext uri="{9D8B030D-6E8A-4147-A177-3AD203B41FA5}">
                      <a16:colId xmlns:a16="http://schemas.microsoft.com/office/drawing/2014/main" val="3837330948"/>
                    </a:ext>
                  </a:extLst>
                </a:gridCol>
                <a:gridCol w="736907">
                  <a:extLst>
                    <a:ext uri="{9D8B030D-6E8A-4147-A177-3AD203B41FA5}">
                      <a16:colId xmlns:a16="http://schemas.microsoft.com/office/drawing/2014/main" val="2215742259"/>
                    </a:ext>
                  </a:extLst>
                </a:gridCol>
                <a:gridCol w="736907">
                  <a:extLst>
                    <a:ext uri="{9D8B030D-6E8A-4147-A177-3AD203B41FA5}">
                      <a16:colId xmlns:a16="http://schemas.microsoft.com/office/drawing/2014/main" val="4173497732"/>
                    </a:ext>
                  </a:extLst>
                </a:gridCol>
                <a:gridCol w="736907">
                  <a:extLst>
                    <a:ext uri="{9D8B030D-6E8A-4147-A177-3AD203B41FA5}">
                      <a16:colId xmlns:a16="http://schemas.microsoft.com/office/drawing/2014/main" val="717260496"/>
                    </a:ext>
                  </a:extLst>
                </a:gridCol>
                <a:gridCol w="736907">
                  <a:extLst>
                    <a:ext uri="{9D8B030D-6E8A-4147-A177-3AD203B41FA5}">
                      <a16:colId xmlns:a16="http://schemas.microsoft.com/office/drawing/2014/main" val="754407877"/>
                    </a:ext>
                  </a:extLst>
                </a:gridCol>
                <a:gridCol w="733730">
                  <a:extLst>
                    <a:ext uri="{9D8B030D-6E8A-4147-A177-3AD203B41FA5}">
                      <a16:colId xmlns:a16="http://schemas.microsoft.com/office/drawing/2014/main" val="2404999588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28-Days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14-Days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7-Days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150937"/>
                  </a:ext>
                </a:extLst>
              </a:tr>
              <a:tr h="8001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Cases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Infection Rate per 100,000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Cases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Infection Rate per 100,000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Cases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Infection Rate per 100,000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87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6965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3372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&amp; Over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0042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203055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025AEE-9537-4494-BB15-41C5F4D00B5A}"/>
              </a:ext>
            </a:extLst>
          </p:cNvPr>
          <p:cNvGraphicFramePr>
            <a:graphicFrameLocks/>
          </p:cNvGraphicFramePr>
          <p:nvPr/>
        </p:nvGraphicFramePr>
        <p:xfrm>
          <a:off x="1919430" y="3351088"/>
          <a:ext cx="7632703" cy="263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064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59C6F-1888-49FE-A5BF-5F718E920EF8}"/>
              </a:ext>
            </a:extLst>
          </p:cNvPr>
          <p:cNvSpPr txBox="1"/>
          <p:nvPr/>
        </p:nvSpPr>
        <p:spPr>
          <a:xfrm>
            <a:off x="315883" y="284556"/>
            <a:ext cx="824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Weekly Age Stratified Infection Rates – 5-Year Age Brackets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D187A9-4604-444A-A7F9-45A1E3218457}"/>
              </a:ext>
            </a:extLst>
          </p:cNvPr>
          <p:cNvGraphicFramePr>
            <a:graphicFrameLocks noGrp="1"/>
          </p:cNvGraphicFramePr>
          <p:nvPr/>
        </p:nvGraphicFramePr>
        <p:xfrm>
          <a:off x="634710" y="1012821"/>
          <a:ext cx="5229062" cy="5479087"/>
        </p:xfrm>
        <a:graphic>
          <a:graphicData uri="http://schemas.openxmlformats.org/drawingml/2006/table">
            <a:tbl>
              <a:tblPr/>
              <a:tblGrid>
                <a:gridCol w="655840">
                  <a:extLst>
                    <a:ext uri="{9D8B030D-6E8A-4147-A177-3AD203B41FA5}">
                      <a16:colId xmlns:a16="http://schemas.microsoft.com/office/drawing/2014/main" val="125494932"/>
                    </a:ext>
                  </a:extLst>
                </a:gridCol>
                <a:gridCol w="2159227">
                  <a:extLst>
                    <a:ext uri="{9D8B030D-6E8A-4147-A177-3AD203B41FA5}">
                      <a16:colId xmlns:a16="http://schemas.microsoft.com/office/drawing/2014/main" val="3623277065"/>
                    </a:ext>
                  </a:extLst>
                </a:gridCol>
                <a:gridCol w="2413995">
                  <a:extLst>
                    <a:ext uri="{9D8B030D-6E8A-4147-A177-3AD203B41FA5}">
                      <a16:colId xmlns:a16="http://schemas.microsoft.com/office/drawing/2014/main" val="2452154805"/>
                    </a:ext>
                  </a:extLst>
                </a:gridCol>
              </a:tblGrid>
              <a:tr h="150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Average weekly infection rate  (last week)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Average weekly infection rate  (last two weeks)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587714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0-4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314.24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374.99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101290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5-9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295.89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354.67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773915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10-14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461.97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496.19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074043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15-19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846.94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984.69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752073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20-24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1,619.35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1,744.53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466288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25-29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1,373.41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1,469.42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69854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30-34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1,356.35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1,503.77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222789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35-39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1,343.66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1,456.29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115988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40-44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1,293.42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1,525.02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605664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45-49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1,291.73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1,549.18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46287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50-54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1,029.00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1,272.14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330767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55-59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1,199.02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1,339.07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85628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60-64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1,300.89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1,372.08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477332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65-69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1,020.74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1,077.45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966048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70-74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741.69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888.20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489314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75-79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789.16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824.50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465353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80-84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657.69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665.34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354109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85-89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807.27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794.65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670991"/>
                  </a:ext>
                </a:extLst>
              </a:tr>
              <a:tr h="2718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90+ years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1,430.43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1,213.70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361979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DFF921C-15A4-4DCE-A549-1D157EF72B6D}"/>
              </a:ext>
            </a:extLst>
          </p:cNvPr>
          <p:cNvGraphicFramePr>
            <a:graphicFrameLocks/>
          </p:cNvGraphicFramePr>
          <p:nvPr/>
        </p:nvGraphicFramePr>
        <p:xfrm>
          <a:off x="6328230" y="1607456"/>
          <a:ext cx="5718627" cy="399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56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61808"/>
          <a:stretch/>
        </p:blipFill>
        <p:spPr>
          <a:xfrm>
            <a:off x="76200" y="0"/>
            <a:ext cx="12020550" cy="2619214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High Rise Buildings &amp; Sheltered Housing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F474B-B8A1-490A-9C68-356362CF1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209" y="2712204"/>
            <a:ext cx="8296893" cy="30531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67683"/>
          <a:stretch/>
        </p:blipFill>
        <p:spPr>
          <a:xfrm>
            <a:off x="76200" y="0"/>
            <a:ext cx="12020550" cy="2216258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Exposure Settings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F4DDF-1F75-469C-901C-FC9B3CC86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049" y="2599196"/>
            <a:ext cx="8751901" cy="33707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83CE0E06AE1428A0FEA4FB8E8D30A" ma:contentTypeVersion="12" ma:contentTypeDescription="Create a new document." ma:contentTypeScope="" ma:versionID="923dffe311b9548533732d075ae9e573">
  <xsd:schema xmlns:xsd="http://www.w3.org/2001/XMLSchema" xmlns:xs="http://www.w3.org/2001/XMLSchema" xmlns:p="http://schemas.microsoft.com/office/2006/metadata/properties" xmlns:ns3="345d0941-29fe-4cfe-a86e-3fe16b7fa0a3" xmlns:ns4="2b734231-5e93-43fb-8a36-0aee0ba38a8b" targetNamespace="http://schemas.microsoft.com/office/2006/metadata/properties" ma:root="true" ma:fieldsID="6a7e1c9dfb097b2dd5b8e3cfa651ca5d" ns3:_="" ns4:_="">
    <xsd:import namespace="345d0941-29fe-4cfe-a86e-3fe16b7fa0a3"/>
    <xsd:import namespace="2b734231-5e93-43fb-8a36-0aee0ba38a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d0941-29fe-4cfe-a86e-3fe16b7fa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4231-5e93-43fb-8a36-0aee0ba38a8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89E92E-DF1D-4B23-A11D-5B0905309AE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45d0941-29fe-4cfe-a86e-3fe16b7fa0a3"/>
    <ds:schemaRef ds:uri="http://purl.org/dc/elements/1.1/"/>
    <ds:schemaRef ds:uri="http://schemas.microsoft.com/office/2006/metadata/properties"/>
    <ds:schemaRef ds:uri="2b734231-5e93-43fb-8a36-0aee0ba38a8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4D3C5F-FD38-4891-A2D7-ED5EE93113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03B462-FB93-4ACC-98DE-2E91E2A84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5d0941-29fe-4cfe-a86e-3fe16b7fa0a3"/>
    <ds:schemaRef ds:uri="2b734231-5e93-43fb-8a36-0aee0ba38a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987</Words>
  <Application>Microsoft Office PowerPoint</Application>
  <PresentationFormat>Widescreen</PresentationFormat>
  <Paragraphs>320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Segoe UI</vt:lpstr>
      <vt:lpstr>Segoe UI Light</vt:lpstr>
      <vt:lpstr>Segoe UI Semibold</vt:lpstr>
      <vt:lpstr>Custom Design</vt:lpstr>
      <vt:lpstr>Enfield COVID19 Dashboard</vt:lpstr>
      <vt:lpstr>PowerPoint Presentation</vt:lpstr>
      <vt:lpstr>Observation Summary</vt:lpstr>
      <vt:lpstr>Charts</vt:lpstr>
      <vt:lpstr>Maps</vt:lpstr>
      <vt:lpstr>PowerPoint Presentation</vt:lpstr>
      <vt:lpstr>PowerPoint Presentation</vt:lpstr>
      <vt:lpstr>High Rise Buildings &amp; Sheltered Housing</vt:lpstr>
      <vt:lpstr>Exposure Settings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Tina Pearce-Fordham</cp:lastModifiedBy>
  <cp:revision>13</cp:revision>
  <dcterms:created xsi:type="dcterms:W3CDTF">2016-09-04T11:54:55Z</dcterms:created>
  <dcterms:modified xsi:type="dcterms:W3CDTF">2021-01-15T09:59:19Z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0x010100C9683CE0E06AE1428A0FEA4FB8E8D30A</vt:lpwstr>
  </property>
</Properties>
</file>