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9144000" cy="6858000" type="screen4x3"/>
  <p:notesSz cx="6858000" cy="9144000"/>
  <p:embeddedFontLst>
    <p:embeddedFont>
      <p:font typeface="Comfortaa" panose="020B0604020202020204" charset="0"/>
      <p:regular r:id="rId4"/>
      <p:bold r:id="rId5"/>
    </p:embeddedFont>
    <p:embeddedFont>
      <p:font typeface="Quicksand" panose="020B0604020202020204" charset="0"/>
      <p:regular r:id="rId6"/>
      <p:bold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152">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1020" y="56"/>
      </p:cViewPr>
      <p:guideLst>
        <p:guide orient="horz" pos="2160"/>
        <p:guide pos="2880"/>
        <p:guide orient="horz" pos="115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323"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8bed5e2214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8bed5e221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992767"/>
            <a:ext cx="8520300" cy="27369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3778833"/>
            <a:ext cx="8520300" cy="10569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6217622"/>
            <a:ext cx="5490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474833"/>
            <a:ext cx="8520300" cy="26181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4202967"/>
            <a:ext cx="8520300" cy="17343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6217622"/>
            <a:ext cx="5490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6217622"/>
            <a:ext cx="5490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867800"/>
            <a:ext cx="8520300" cy="11223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6217622"/>
            <a:ext cx="5490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593367"/>
            <a:ext cx="8520300" cy="7635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536633"/>
            <a:ext cx="8520300" cy="4555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6217622"/>
            <a:ext cx="5490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593367"/>
            <a:ext cx="8520300" cy="7635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6217622"/>
            <a:ext cx="5490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593367"/>
            <a:ext cx="8520300" cy="7635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6217622"/>
            <a:ext cx="5490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740800"/>
            <a:ext cx="2808000" cy="10074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852800"/>
            <a:ext cx="2808000" cy="42393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6217622"/>
            <a:ext cx="5490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600200"/>
            <a:ext cx="6368100" cy="54543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6217622"/>
            <a:ext cx="5490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67"/>
            <a:ext cx="45723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3737433"/>
            <a:ext cx="4045200" cy="16467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965433"/>
            <a:ext cx="3837000" cy="49269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6217622"/>
            <a:ext cx="5490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5640767"/>
            <a:ext cx="5999100" cy="8067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6217622"/>
            <a:ext cx="5490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593367"/>
            <a:ext cx="8520300" cy="7635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536633"/>
            <a:ext cx="8520300" cy="4555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6217622"/>
            <a:ext cx="549000" cy="5247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4.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2607400" y="4000500"/>
            <a:ext cx="1905900" cy="2111400"/>
          </a:xfrm>
          <a:prstGeom prst="rect">
            <a:avLst/>
          </a:prstGeom>
          <a:noFill/>
          <a:ln w="28575" cap="flat" cmpd="sng">
            <a:solidFill>
              <a:srgbClr val="A64D79"/>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u="sng">
                <a:latin typeface="Comfortaa"/>
                <a:ea typeface="Comfortaa"/>
                <a:cs typeface="Comfortaa"/>
                <a:sym typeface="Comfortaa"/>
              </a:rPr>
              <a:t>Can we stop wearing masks if we test?</a:t>
            </a:r>
            <a:endParaRPr sz="1000">
              <a:latin typeface="Comfortaa"/>
              <a:ea typeface="Comfortaa"/>
              <a:cs typeface="Comfortaa"/>
              <a:sym typeface="Comfortaa"/>
            </a:endParaRPr>
          </a:p>
          <a:p>
            <a:pPr marL="0" lvl="0" indent="0" algn="ctr" rtl="0">
              <a:spcBef>
                <a:spcPts val="0"/>
              </a:spcBef>
              <a:spcAft>
                <a:spcPts val="0"/>
              </a:spcAft>
              <a:buNone/>
            </a:pPr>
            <a:endParaRPr sz="500">
              <a:latin typeface="Comfortaa"/>
              <a:ea typeface="Comfortaa"/>
              <a:cs typeface="Comfortaa"/>
              <a:sym typeface="Comfortaa"/>
            </a:endParaRPr>
          </a:p>
          <a:p>
            <a:pPr marL="0" lvl="0" indent="0" algn="l" rtl="0">
              <a:spcBef>
                <a:spcPts val="0"/>
              </a:spcBef>
              <a:spcAft>
                <a:spcPts val="0"/>
              </a:spcAft>
              <a:buNone/>
            </a:pPr>
            <a:r>
              <a:rPr lang="en" sz="1000">
                <a:latin typeface="Quicksand"/>
                <a:ea typeface="Quicksand"/>
                <a:cs typeface="Quicksand"/>
                <a:sym typeface="Quicksand"/>
              </a:rPr>
              <a:t>No, LFD testing is just one aspect of a range of measures being undertaken to manage the virus and even if you have just carried out a negative test we must all still remember:</a:t>
            </a:r>
            <a:endParaRPr sz="1000">
              <a:latin typeface="Quicksand"/>
              <a:ea typeface="Quicksand"/>
              <a:cs typeface="Quicksand"/>
              <a:sym typeface="Quicksand"/>
            </a:endParaRPr>
          </a:p>
          <a:p>
            <a:pPr marL="0" lvl="0" indent="0" algn="ctr" rtl="0">
              <a:spcBef>
                <a:spcPts val="0"/>
              </a:spcBef>
              <a:spcAft>
                <a:spcPts val="0"/>
              </a:spcAft>
              <a:buNone/>
            </a:pPr>
            <a:endParaRPr sz="1000" b="1">
              <a:latin typeface="Quicksand"/>
              <a:ea typeface="Quicksand"/>
              <a:cs typeface="Quicksand"/>
              <a:sym typeface="Quicksand"/>
            </a:endParaRPr>
          </a:p>
          <a:p>
            <a:pPr marL="0" lvl="0" indent="0" algn="ctr" rtl="0">
              <a:spcBef>
                <a:spcPts val="0"/>
              </a:spcBef>
              <a:spcAft>
                <a:spcPts val="0"/>
              </a:spcAft>
              <a:buNone/>
            </a:pPr>
            <a:r>
              <a:rPr lang="en" sz="1000" b="1">
                <a:latin typeface="Quicksand"/>
                <a:ea typeface="Quicksand"/>
                <a:cs typeface="Quicksand"/>
                <a:sym typeface="Quicksand"/>
              </a:rPr>
              <a:t>Hands - Face - Space</a:t>
            </a:r>
            <a:endParaRPr sz="1000" b="1">
              <a:latin typeface="Quicksand"/>
              <a:ea typeface="Quicksand"/>
              <a:cs typeface="Quicksand"/>
              <a:sym typeface="Quicksand"/>
            </a:endParaRPr>
          </a:p>
        </p:txBody>
      </p:sp>
      <p:sp>
        <p:nvSpPr>
          <p:cNvPr id="55" name="Google Shape;55;p13"/>
          <p:cNvSpPr txBox="1"/>
          <p:nvPr/>
        </p:nvSpPr>
        <p:spPr>
          <a:xfrm>
            <a:off x="4608375" y="754325"/>
            <a:ext cx="2143800" cy="1494300"/>
          </a:xfrm>
          <a:prstGeom prst="rect">
            <a:avLst/>
          </a:prstGeom>
          <a:noFill/>
          <a:ln w="28575" cap="flat" cmpd="sng">
            <a:solidFill>
              <a:srgbClr val="38761D"/>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u="sng">
                <a:latin typeface="Comfortaa"/>
                <a:ea typeface="Comfortaa"/>
                <a:cs typeface="Comfortaa"/>
                <a:sym typeface="Comfortaa"/>
              </a:rPr>
              <a:t>Opt-in</a:t>
            </a:r>
            <a:endParaRPr sz="1200" b="1" u="sng">
              <a:latin typeface="Comfortaa"/>
              <a:ea typeface="Comfortaa"/>
              <a:cs typeface="Comfortaa"/>
              <a:sym typeface="Comfortaa"/>
            </a:endParaRPr>
          </a:p>
          <a:p>
            <a:pPr marL="0" lvl="0" indent="0" algn="l" rtl="0">
              <a:spcBef>
                <a:spcPts val="0"/>
              </a:spcBef>
              <a:spcAft>
                <a:spcPts val="0"/>
              </a:spcAft>
              <a:buNone/>
            </a:pPr>
            <a:endParaRPr sz="500" b="1" u="sng">
              <a:latin typeface="Comfortaa"/>
              <a:ea typeface="Comfortaa"/>
              <a:cs typeface="Comfortaa"/>
              <a:sym typeface="Comfortaa"/>
            </a:endParaRPr>
          </a:p>
          <a:p>
            <a:pPr marL="0" lvl="0" indent="0" algn="l" rtl="0">
              <a:spcBef>
                <a:spcPts val="0"/>
              </a:spcBef>
              <a:spcAft>
                <a:spcPts val="0"/>
              </a:spcAft>
              <a:buNone/>
            </a:pPr>
            <a:r>
              <a:rPr lang="en" sz="1000">
                <a:latin typeface="Quicksand"/>
                <a:ea typeface="Quicksand"/>
                <a:cs typeface="Quicksand"/>
                <a:sym typeface="Quicksand"/>
              </a:rPr>
              <a:t>Participation in this testing is NOT mandatory.  Staff must opt-in.</a:t>
            </a:r>
            <a:endParaRPr sz="1000">
              <a:latin typeface="Quicksand"/>
              <a:ea typeface="Quicksand"/>
              <a:cs typeface="Quicksand"/>
              <a:sym typeface="Quicksand"/>
            </a:endParaRPr>
          </a:p>
          <a:p>
            <a:pPr marL="0" lvl="0" indent="0" algn="l" rtl="0">
              <a:spcBef>
                <a:spcPts val="0"/>
              </a:spcBef>
              <a:spcAft>
                <a:spcPts val="0"/>
              </a:spcAft>
              <a:buNone/>
            </a:pPr>
            <a:endParaRPr sz="1000">
              <a:latin typeface="Quicksand"/>
              <a:ea typeface="Quicksand"/>
              <a:cs typeface="Quicksand"/>
              <a:sym typeface="Quicksand"/>
            </a:endParaRPr>
          </a:p>
          <a:p>
            <a:pPr marL="0" lvl="0" indent="0" algn="l" rtl="0">
              <a:spcBef>
                <a:spcPts val="0"/>
              </a:spcBef>
              <a:spcAft>
                <a:spcPts val="0"/>
              </a:spcAft>
              <a:buNone/>
            </a:pPr>
            <a:r>
              <a:rPr lang="en" sz="1000">
                <a:latin typeface="Quicksand"/>
                <a:ea typeface="Quicksand"/>
                <a:cs typeface="Quicksand"/>
                <a:sym typeface="Quicksand"/>
              </a:rPr>
              <a:t>Staff who do not opt in must continue to monitor themselves and test in the usual way if they develop symptoms</a:t>
            </a:r>
            <a:endParaRPr sz="1000">
              <a:latin typeface="Quicksand"/>
              <a:ea typeface="Quicksand"/>
              <a:cs typeface="Quicksand"/>
              <a:sym typeface="Quicksand"/>
            </a:endParaRPr>
          </a:p>
          <a:p>
            <a:pPr marL="0" lvl="0" indent="0" algn="l" rtl="0">
              <a:spcBef>
                <a:spcPts val="0"/>
              </a:spcBef>
              <a:spcAft>
                <a:spcPts val="0"/>
              </a:spcAft>
              <a:buNone/>
            </a:pPr>
            <a:endParaRPr sz="950" b="1" u="sng">
              <a:latin typeface="Comfortaa"/>
              <a:ea typeface="Comfortaa"/>
              <a:cs typeface="Comfortaa"/>
              <a:sym typeface="Comfortaa"/>
            </a:endParaRPr>
          </a:p>
          <a:p>
            <a:pPr marL="0" marR="0" lvl="0" indent="457200" algn="l" rtl="0">
              <a:lnSpc>
                <a:spcPct val="100000"/>
              </a:lnSpc>
              <a:spcBef>
                <a:spcPts val="0"/>
              </a:spcBef>
              <a:spcAft>
                <a:spcPts val="0"/>
              </a:spcAft>
              <a:buNone/>
            </a:pPr>
            <a:endParaRPr sz="950">
              <a:latin typeface="Comfortaa"/>
              <a:ea typeface="Comfortaa"/>
              <a:cs typeface="Comfortaa"/>
              <a:sym typeface="Comfortaa"/>
            </a:endParaRPr>
          </a:p>
        </p:txBody>
      </p:sp>
      <p:sp>
        <p:nvSpPr>
          <p:cNvPr id="56" name="Google Shape;56;p13"/>
          <p:cNvSpPr txBox="1"/>
          <p:nvPr/>
        </p:nvSpPr>
        <p:spPr>
          <a:xfrm>
            <a:off x="114425" y="772475"/>
            <a:ext cx="4410900" cy="3142200"/>
          </a:xfrm>
          <a:prstGeom prst="rect">
            <a:avLst/>
          </a:prstGeom>
          <a:noFill/>
          <a:ln w="28575" cap="flat" cmpd="sng">
            <a:solidFill>
              <a:srgbClr val="0B5394"/>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u="sng">
                <a:latin typeface="Comfortaa"/>
                <a:ea typeface="Comfortaa"/>
                <a:cs typeface="Comfortaa"/>
                <a:sym typeface="Comfortaa"/>
              </a:rPr>
              <a:t>Overview</a:t>
            </a:r>
            <a:endParaRPr sz="1200" b="1" u="sng">
              <a:latin typeface="Comfortaa"/>
              <a:ea typeface="Comfortaa"/>
              <a:cs typeface="Comfortaa"/>
              <a:sym typeface="Comfortaa"/>
            </a:endParaRPr>
          </a:p>
          <a:p>
            <a:pPr marL="0" lvl="0" indent="0" algn="l" rtl="0">
              <a:spcBef>
                <a:spcPts val="0"/>
              </a:spcBef>
              <a:spcAft>
                <a:spcPts val="0"/>
              </a:spcAft>
              <a:buNone/>
            </a:pPr>
            <a:endParaRPr sz="500" b="1" u="sng">
              <a:latin typeface="Comfortaa"/>
              <a:ea typeface="Comfortaa"/>
              <a:cs typeface="Comfortaa"/>
              <a:sym typeface="Comfortaa"/>
            </a:endParaRPr>
          </a:p>
          <a:p>
            <a:pPr marL="228600" lvl="0" indent="-234950" algn="l" rtl="0">
              <a:spcBef>
                <a:spcPts val="0"/>
              </a:spcBef>
              <a:spcAft>
                <a:spcPts val="0"/>
              </a:spcAft>
              <a:buSzPts val="1000"/>
              <a:buFont typeface="Quicksand"/>
              <a:buChar char="●"/>
            </a:pPr>
            <a:r>
              <a:rPr lang="en" sz="1000">
                <a:latin typeface="Quicksand"/>
                <a:ea typeface="Quicksand"/>
                <a:cs typeface="Quicksand"/>
                <a:sym typeface="Quicksand"/>
              </a:rPr>
              <a:t>Primary school staff are being asked to opt-in to twice-weekly Antigen Lateral Flow Device (LFD) testing from 25/01/21</a:t>
            </a:r>
            <a:endParaRPr sz="1000">
              <a:latin typeface="Quicksand"/>
              <a:ea typeface="Quicksand"/>
              <a:cs typeface="Quicksand"/>
              <a:sym typeface="Quicksand"/>
            </a:endParaRPr>
          </a:p>
          <a:p>
            <a:pPr marL="228600" lvl="0" indent="-234950" algn="l" rtl="0">
              <a:spcBef>
                <a:spcPts val="0"/>
              </a:spcBef>
              <a:spcAft>
                <a:spcPts val="0"/>
              </a:spcAft>
              <a:buSzPts val="1000"/>
              <a:buFont typeface="Quicksand"/>
              <a:buChar char="●"/>
            </a:pPr>
            <a:r>
              <a:rPr lang="en" sz="1000">
                <a:latin typeface="Quicksand"/>
                <a:ea typeface="Quicksand"/>
                <a:cs typeface="Quicksand"/>
                <a:sym typeface="Quicksand"/>
              </a:rPr>
              <a:t>LFD tests work by detecting proteins in the virus, which is why they can give a fast result but can be less accurate (80% sensitivity).  Full tests (Polymerase Chain Reaction or PCR tests) ‘amplify’ genetic material in the virus which is more accurate but requires a lab.</a:t>
            </a:r>
            <a:endParaRPr sz="1000">
              <a:latin typeface="Quicksand"/>
              <a:ea typeface="Quicksand"/>
              <a:cs typeface="Quicksand"/>
              <a:sym typeface="Quicksand"/>
            </a:endParaRPr>
          </a:p>
          <a:p>
            <a:pPr marL="228600" lvl="0" indent="-234950" algn="l" rtl="0">
              <a:spcBef>
                <a:spcPts val="0"/>
              </a:spcBef>
              <a:spcAft>
                <a:spcPts val="0"/>
              </a:spcAft>
              <a:buSzPts val="1000"/>
              <a:buFont typeface="Quicksand"/>
              <a:buChar char="●"/>
            </a:pPr>
            <a:r>
              <a:rPr lang="en" sz="1000">
                <a:latin typeface="Quicksand"/>
                <a:ea typeface="Quicksand"/>
                <a:cs typeface="Quicksand"/>
                <a:sym typeface="Quicksand"/>
              </a:rPr>
              <a:t>Approx 1 in 3 people are asymptomatic when they contract COVID-19. The aim is to break the transmission chains through regular LFD testing which will help to identify people who are infectious but asymptomatic.</a:t>
            </a:r>
            <a:endParaRPr sz="1000">
              <a:latin typeface="Quicksand"/>
              <a:ea typeface="Quicksand"/>
              <a:cs typeface="Quicksand"/>
              <a:sym typeface="Quicksand"/>
            </a:endParaRPr>
          </a:p>
          <a:p>
            <a:pPr marL="228600" lvl="0" indent="-234950" algn="l" rtl="0">
              <a:spcBef>
                <a:spcPts val="0"/>
              </a:spcBef>
              <a:spcAft>
                <a:spcPts val="0"/>
              </a:spcAft>
              <a:buClr>
                <a:schemeClr val="dk1"/>
              </a:buClr>
              <a:buSzPts val="1000"/>
              <a:buFont typeface="Quicksand"/>
              <a:buChar char="●"/>
            </a:pPr>
            <a:r>
              <a:rPr lang="en" sz="1000">
                <a:latin typeface="Quicksand"/>
                <a:ea typeface="Quicksand"/>
                <a:cs typeface="Quicksand"/>
                <a:sym typeface="Quicksand"/>
              </a:rPr>
              <a:t>Staff who opt-in will be asked to test themselves at home twice a week on specified days, to report their result (whether positive negative or void) to NHS Test &amp; Trace and complete a school google form with their result. </a:t>
            </a:r>
            <a:endParaRPr sz="1000">
              <a:latin typeface="Quicksand"/>
              <a:ea typeface="Quicksand"/>
              <a:cs typeface="Quicksand"/>
              <a:sym typeface="Quicksand"/>
            </a:endParaRPr>
          </a:p>
          <a:p>
            <a:pPr marL="228600" lvl="0" indent="-234950" algn="l" rtl="0">
              <a:spcBef>
                <a:spcPts val="0"/>
              </a:spcBef>
              <a:spcAft>
                <a:spcPts val="0"/>
              </a:spcAft>
              <a:buClr>
                <a:schemeClr val="dk1"/>
              </a:buClr>
              <a:buSzPts val="1000"/>
              <a:buFont typeface="Quicksand"/>
              <a:buChar char="●"/>
            </a:pPr>
            <a:r>
              <a:rPr lang="en" sz="1000">
                <a:latin typeface="Quicksand"/>
                <a:ea typeface="Quicksand"/>
                <a:cs typeface="Quicksand"/>
                <a:sym typeface="Quicksand"/>
              </a:rPr>
              <a:t>More information, FAQs, How to guidance and a video tutorial will be made available by the DFE shortly and will be circulated</a:t>
            </a:r>
            <a:endParaRPr sz="1000">
              <a:solidFill>
                <a:schemeClr val="dk1"/>
              </a:solidFill>
              <a:latin typeface="Quicksand"/>
              <a:ea typeface="Quicksand"/>
              <a:cs typeface="Quicksand"/>
              <a:sym typeface="Quicksand"/>
            </a:endParaRPr>
          </a:p>
          <a:p>
            <a:pPr marL="228600" lvl="0" indent="-234950" algn="l" rtl="0">
              <a:spcBef>
                <a:spcPts val="0"/>
              </a:spcBef>
              <a:spcAft>
                <a:spcPts val="0"/>
              </a:spcAft>
              <a:buClr>
                <a:schemeClr val="dk1"/>
              </a:buClr>
              <a:buSzPts val="1000"/>
              <a:buFont typeface="Quicksand"/>
              <a:buChar char="●"/>
            </a:pPr>
            <a:r>
              <a:rPr lang="en" sz="1000">
                <a:solidFill>
                  <a:schemeClr val="dk1"/>
                </a:solidFill>
                <a:latin typeface="Quicksand"/>
                <a:ea typeface="Quicksand"/>
                <a:cs typeface="Quicksand"/>
                <a:sym typeface="Quicksand"/>
              </a:rPr>
              <a:t>Staff who are home-based will not need to participate in this testing as it is for those who are in the building regularly.</a:t>
            </a:r>
            <a:endParaRPr sz="1000">
              <a:solidFill>
                <a:schemeClr val="dk1"/>
              </a:solidFill>
              <a:latin typeface="Quicksand"/>
              <a:ea typeface="Quicksand"/>
              <a:cs typeface="Quicksand"/>
              <a:sym typeface="Quicksand"/>
            </a:endParaRPr>
          </a:p>
          <a:p>
            <a:pPr marL="0" lvl="0" indent="457200" algn="l" rtl="0">
              <a:spcBef>
                <a:spcPts val="0"/>
              </a:spcBef>
              <a:spcAft>
                <a:spcPts val="0"/>
              </a:spcAft>
              <a:buNone/>
            </a:pPr>
            <a:endParaRPr sz="950">
              <a:latin typeface="Comfortaa"/>
              <a:ea typeface="Comfortaa"/>
              <a:cs typeface="Comfortaa"/>
              <a:sym typeface="Comfortaa"/>
            </a:endParaRPr>
          </a:p>
          <a:p>
            <a:pPr marL="0" lvl="0" indent="457200" algn="l" rtl="0">
              <a:spcBef>
                <a:spcPts val="0"/>
              </a:spcBef>
              <a:spcAft>
                <a:spcPts val="0"/>
              </a:spcAft>
              <a:buNone/>
            </a:pPr>
            <a:endParaRPr sz="950">
              <a:latin typeface="Comfortaa"/>
              <a:ea typeface="Comfortaa"/>
              <a:cs typeface="Comfortaa"/>
              <a:sym typeface="Comfortaa"/>
            </a:endParaRPr>
          </a:p>
        </p:txBody>
      </p:sp>
      <p:sp>
        <p:nvSpPr>
          <p:cNvPr id="57" name="Google Shape;57;p13"/>
          <p:cNvSpPr txBox="1"/>
          <p:nvPr/>
        </p:nvSpPr>
        <p:spPr>
          <a:xfrm>
            <a:off x="4608350" y="4474825"/>
            <a:ext cx="4447200" cy="1637100"/>
          </a:xfrm>
          <a:prstGeom prst="rect">
            <a:avLst/>
          </a:prstGeom>
          <a:noFill/>
          <a:ln w="28575" cap="flat" cmpd="sng">
            <a:solidFill>
              <a:srgbClr val="F1C23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u="sng">
                <a:solidFill>
                  <a:schemeClr val="dk1"/>
                </a:solidFill>
                <a:latin typeface="Comfortaa"/>
                <a:ea typeface="Comfortaa"/>
                <a:cs typeface="Comfortaa"/>
                <a:sym typeface="Comfortaa"/>
              </a:rPr>
              <a:t>What if I get a positive result?</a:t>
            </a:r>
            <a:endParaRPr sz="1200" b="1" u="sng">
              <a:solidFill>
                <a:schemeClr val="dk1"/>
              </a:solidFill>
              <a:latin typeface="Comfortaa"/>
              <a:ea typeface="Comfortaa"/>
              <a:cs typeface="Comfortaa"/>
              <a:sym typeface="Comfortaa"/>
            </a:endParaRPr>
          </a:p>
          <a:p>
            <a:pPr marL="0" lvl="0" indent="0" algn="l" rtl="0">
              <a:spcBef>
                <a:spcPts val="0"/>
              </a:spcBef>
              <a:spcAft>
                <a:spcPts val="0"/>
              </a:spcAft>
              <a:buNone/>
            </a:pPr>
            <a:endParaRPr sz="300" b="1" u="sng">
              <a:solidFill>
                <a:schemeClr val="dk1"/>
              </a:solidFill>
              <a:latin typeface="Comfortaa"/>
              <a:ea typeface="Comfortaa"/>
              <a:cs typeface="Comfortaa"/>
              <a:sym typeface="Comfortaa"/>
            </a:endParaRPr>
          </a:p>
          <a:p>
            <a:pPr marL="228600" marR="0" lvl="0" indent="-234950" algn="l" rtl="0">
              <a:lnSpc>
                <a:spcPct val="100000"/>
              </a:lnSpc>
              <a:spcBef>
                <a:spcPts val="1000"/>
              </a:spcBef>
              <a:spcAft>
                <a:spcPts val="0"/>
              </a:spcAft>
              <a:buSzPts val="1000"/>
              <a:buFont typeface="Quicksand"/>
              <a:buChar char="●"/>
            </a:pPr>
            <a:r>
              <a:rPr lang="en" sz="1000">
                <a:latin typeface="Quicksand"/>
                <a:ea typeface="Quicksand"/>
                <a:cs typeface="Quicksand"/>
                <a:sym typeface="Quicksand"/>
              </a:rPr>
              <a:t>Register your LFD result with NHS Test &amp; Trace.</a:t>
            </a:r>
            <a:endParaRPr sz="1000">
              <a:latin typeface="Quicksand"/>
              <a:ea typeface="Quicksand"/>
              <a:cs typeface="Quicksand"/>
              <a:sym typeface="Quicksand"/>
            </a:endParaRPr>
          </a:p>
          <a:p>
            <a:pPr marL="228600" marR="0" lvl="0" indent="-234950" algn="l" rtl="0">
              <a:lnSpc>
                <a:spcPct val="100000"/>
              </a:lnSpc>
              <a:spcBef>
                <a:spcPts val="0"/>
              </a:spcBef>
              <a:spcAft>
                <a:spcPts val="0"/>
              </a:spcAft>
              <a:buSzPts val="1000"/>
              <a:buFont typeface="Quicksand"/>
              <a:buChar char="●"/>
            </a:pPr>
            <a:r>
              <a:rPr lang="en" sz="1000">
                <a:latin typeface="Quicksand"/>
                <a:ea typeface="Quicksand"/>
                <a:cs typeface="Quicksand"/>
                <a:sym typeface="Quicksand"/>
              </a:rPr>
              <a:t>Book a full PCR test as quickly as possible (a PCR test is required to confirm the LFD result)</a:t>
            </a:r>
            <a:endParaRPr sz="1000">
              <a:latin typeface="Quicksand"/>
              <a:ea typeface="Quicksand"/>
              <a:cs typeface="Quicksand"/>
              <a:sym typeface="Quicksand"/>
            </a:endParaRPr>
          </a:p>
          <a:p>
            <a:pPr marL="228600" marR="0" lvl="0" indent="-234950" algn="l" rtl="0">
              <a:lnSpc>
                <a:spcPct val="100000"/>
              </a:lnSpc>
              <a:spcBef>
                <a:spcPts val="0"/>
              </a:spcBef>
              <a:spcAft>
                <a:spcPts val="0"/>
              </a:spcAft>
              <a:buSzPts val="1000"/>
              <a:buFont typeface="Quicksand"/>
              <a:buChar char="●"/>
            </a:pPr>
            <a:r>
              <a:rPr lang="en" sz="1000">
                <a:latin typeface="Quicksand"/>
                <a:ea typeface="Quicksand"/>
                <a:cs typeface="Quicksand"/>
                <a:sym typeface="Quicksand"/>
              </a:rPr>
              <a:t>Complete the school google form</a:t>
            </a:r>
            <a:endParaRPr sz="1000">
              <a:latin typeface="Quicksand"/>
              <a:ea typeface="Quicksand"/>
              <a:cs typeface="Quicksand"/>
              <a:sym typeface="Quicksand"/>
            </a:endParaRPr>
          </a:p>
          <a:p>
            <a:pPr marL="228600" marR="0" lvl="0" indent="-234950" algn="l" rtl="0">
              <a:lnSpc>
                <a:spcPct val="100000"/>
              </a:lnSpc>
              <a:spcBef>
                <a:spcPts val="0"/>
              </a:spcBef>
              <a:spcAft>
                <a:spcPts val="0"/>
              </a:spcAft>
              <a:buSzPts val="1000"/>
              <a:buFont typeface="Quicksand"/>
              <a:buChar char="●"/>
            </a:pPr>
            <a:r>
              <a:rPr lang="en" sz="1000">
                <a:latin typeface="Quicksand"/>
                <a:ea typeface="Quicksand"/>
                <a:cs typeface="Quicksand"/>
                <a:sym typeface="Quicksand"/>
              </a:rPr>
              <a:t>Think about any groups of children or members of staff who may be close contacts -  </a:t>
            </a:r>
            <a:r>
              <a:rPr lang="en" sz="1000">
                <a:solidFill>
                  <a:schemeClr val="dk1"/>
                </a:solidFill>
                <a:latin typeface="Quicksand"/>
                <a:ea typeface="Quicksand"/>
                <a:cs typeface="Quicksand"/>
                <a:sym typeface="Quicksand"/>
              </a:rPr>
              <a:t>a member of SLT will be in touch to talk to you </a:t>
            </a:r>
            <a:endParaRPr sz="1000">
              <a:latin typeface="Quicksand"/>
              <a:ea typeface="Quicksand"/>
              <a:cs typeface="Quicksand"/>
              <a:sym typeface="Quicksand"/>
            </a:endParaRPr>
          </a:p>
          <a:p>
            <a:pPr marL="228600" marR="0" lvl="0" indent="-234950" algn="l" rtl="0">
              <a:lnSpc>
                <a:spcPct val="100000"/>
              </a:lnSpc>
              <a:spcBef>
                <a:spcPts val="0"/>
              </a:spcBef>
              <a:spcAft>
                <a:spcPts val="0"/>
              </a:spcAft>
              <a:buSzPts val="1000"/>
              <a:buFont typeface="Quicksand"/>
              <a:buChar char="●"/>
            </a:pPr>
            <a:r>
              <a:rPr lang="en" sz="1000">
                <a:latin typeface="Quicksand"/>
                <a:ea typeface="Quicksand"/>
                <a:cs typeface="Quicksand"/>
                <a:sym typeface="Quicksand"/>
              </a:rPr>
              <a:t>You will need to isolate until the full PCR result is received</a:t>
            </a:r>
            <a:endParaRPr sz="950">
              <a:solidFill>
                <a:schemeClr val="dk1"/>
              </a:solidFill>
              <a:latin typeface="Comfortaa"/>
              <a:ea typeface="Comfortaa"/>
              <a:cs typeface="Comfortaa"/>
              <a:sym typeface="Comfortaa"/>
            </a:endParaRPr>
          </a:p>
        </p:txBody>
      </p:sp>
      <p:sp>
        <p:nvSpPr>
          <p:cNvPr id="58" name="Google Shape;58;p13"/>
          <p:cNvSpPr txBox="1"/>
          <p:nvPr/>
        </p:nvSpPr>
        <p:spPr>
          <a:xfrm>
            <a:off x="4608375" y="2354480"/>
            <a:ext cx="4447200" cy="2014500"/>
          </a:xfrm>
          <a:prstGeom prst="rect">
            <a:avLst/>
          </a:prstGeom>
          <a:noFill/>
          <a:ln w="28575" cap="flat" cmpd="sng">
            <a:solidFill>
              <a:srgbClr val="E0666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u="sng">
                <a:solidFill>
                  <a:schemeClr val="dk1"/>
                </a:solidFill>
                <a:latin typeface="Comfortaa"/>
                <a:ea typeface="Comfortaa"/>
                <a:cs typeface="Comfortaa"/>
                <a:sym typeface="Comfortaa"/>
              </a:rPr>
              <a:t>About the test</a:t>
            </a:r>
            <a:endParaRPr sz="1200" b="1" u="sng">
              <a:latin typeface="Comfortaa"/>
              <a:ea typeface="Comfortaa"/>
              <a:cs typeface="Comfortaa"/>
              <a:sym typeface="Comfortaa"/>
            </a:endParaRPr>
          </a:p>
          <a:p>
            <a:pPr marL="0" lvl="0" indent="0" algn="l" rtl="0">
              <a:spcBef>
                <a:spcPts val="0"/>
              </a:spcBef>
              <a:spcAft>
                <a:spcPts val="0"/>
              </a:spcAft>
              <a:buNone/>
            </a:pPr>
            <a:endParaRPr sz="500">
              <a:latin typeface="Comfortaa"/>
              <a:ea typeface="Comfortaa"/>
              <a:cs typeface="Comfortaa"/>
              <a:sym typeface="Comfortaa"/>
            </a:endParaRPr>
          </a:p>
          <a:p>
            <a:pPr marL="0" lvl="0" indent="0" algn="l" rtl="0">
              <a:spcBef>
                <a:spcPts val="0"/>
              </a:spcBef>
              <a:spcAft>
                <a:spcPts val="0"/>
              </a:spcAft>
              <a:buNone/>
            </a:pPr>
            <a:r>
              <a:rPr lang="en" sz="1000" u="sng">
                <a:latin typeface="Quicksand"/>
                <a:ea typeface="Quicksand"/>
                <a:cs typeface="Quicksand"/>
                <a:sym typeface="Quicksand"/>
              </a:rPr>
              <a:t>Contents</a:t>
            </a:r>
            <a:r>
              <a:rPr lang="en" sz="1000">
                <a:latin typeface="Quicksand"/>
                <a:ea typeface="Quicksand"/>
                <a:cs typeface="Quicksand"/>
                <a:sym typeface="Quicksand"/>
              </a:rPr>
              <a:t>: Swab, test strip, extraction tube, extraction buffer solution, extraction tube holder (box), waste bag. </a:t>
            </a:r>
            <a:endParaRPr sz="1000">
              <a:latin typeface="Quicksand"/>
              <a:ea typeface="Quicksand"/>
              <a:cs typeface="Quicksand"/>
              <a:sym typeface="Quicksand"/>
            </a:endParaRPr>
          </a:p>
          <a:p>
            <a:pPr marL="0" lvl="0" indent="0" algn="l" rtl="0">
              <a:spcBef>
                <a:spcPts val="1000"/>
              </a:spcBef>
              <a:spcAft>
                <a:spcPts val="0"/>
              </a:spcAft>
              <a:buNone/>
            </a:pPr>
            <a:r>
              <a:rPr lang="en" sz="1000">
                <a:latin typeface="Quicksand"/>
                <a:ea typeface="Quicksand"/>
                <a:cs typeface="Quicksand"/>
                <a:sym typeface="Quicksand"/>
              </a:rPr>
              <a:t>You will use the same swab to swab your tonsils (or where your tonsils would have been) and then swab the inside of one nostril. The extraction solution will need to be poured into the extraction tube and the swab placed into the solution then disposed off.  </a:t>
            </a:r>
            <a:endParaRPr sz="1000">
              <a:latin typeface="Quicksand"/>
              <a:ea typeface="Quicksand"/>
              <a:cs typeface="Quicksand"/>
              <a:sym typeface="Quicksand"/>
            </a:endParaRPr>
          </a:p>
          <a:p>
            <a:pPr marL="0" lvl="0" indent="0" algn="l" rtl="0">
              <a:spcBef>
                <a:spcPts val="1000"/>
              </a:spcBef>
              <a:spcAft>
                <a:spcPts val="0"/>
              </a:spcAft>
              <a:buNone/>
            </a:pPr>
            <a:r>
              <a:rPr lang="en" sz="1000">
                <a:latin typeface="Quicksand"/>
                <a:ea typeface="Quicksand"/>
                <a:cs typeface="Quicksand"/>
                <a:sym typeface="Quicksand"/>
              </a:rPr>
              <a:t>You will squeeze a couple of drops of solution onto the test strip and set a timer for 30 minutes to await the result.  There will be very detailed descriptions and images and a video in due course.</a:t>
            </a:r>
            <a:endParaRPr sz="1000">
              <a:latin typeface="Quicksand"/>
              <a:ea typeface="Quicksand"/>
              <a:cs typeface="Quicksand"/>
              <a:sym typeface="Quicksand"/>
            </a:endParaRPr>
          </a:p>
          <a:p>
            <a:pPr marL="0" lvl="0" indent="0" algn="l" rtl="0">
              <a:spcBef>
                <a:spcPts val="1000"/>
              </a:spcBef>
              <a:spcAft>
                <a:spcPts val="0"/>
              </a:spcAft>
              <a:buNone/>
            </a:pPr>
            <a:endParaRPr sz="1000">
              <a:latin typeface="Quicksand"/>
              <a:ea typeface="Quicksand"/>
              <a:cs typeface="Quicksand"/>
              <a:sym typeface="Quicksand"/>
            </a:endParaRPr>
          </a:p>
        </p:txBody>
      </p:sp>
      <p:pic>
        <p:nvPicPr>
          <p:cNvPr id="59" name="Google Shape;59;p13" descr="Merryhills Primary School"/>
          <p:cNvPicPr preferRelativeResize="0"/>
          <p:nvPr/>
        </p:nvPicPr>
        <p:blipFill>
          <a:blip r:embed="rId3">
            <a:alphaModFix/>
          </a:blip>
          <a:stretch>
            <a:fillRect/>
          </a:stretch>
        </p:blipFill>
        <p:spPr>
          <a:xfrm>
            <a:off x="195500" y="86075"/>
            <a:ext cx="2316704" cy="535400"/>
          </a:xfrm>
          <a:prstGeom prst="rect">
            <a:avLst/>
          </a:prstGeom>
          <a:noFill/>
          <a:ln>
            <a:noFill/>
          </a:ln>
        </p:spPr>
      </p:pic>
      <p:sp>
        <p:nvSpPr>
          <p:cNvPr id="60" name="Google Shape;60;p13"/>
          <p:cNvSpPr txBox="1">
            <a:spLocks noGrp="1"/>
          </p:cNvSpPr>
          <p:nvPr>
            <p:ph type="body" idx="2"/>
          </p:nvPr>
        </p:nvSpPr>
        <p:spPr>
          <a:xfrm>
            <a:off x="114450" y="4000500"/>
            <a:ext cx="2397900" cy="827700"/>
          </a:xfrm>
          <a:prstGeom prst="rect">
            <a:avLst/>
          </a:prstGeom>
          <a:ln w="28575" cap="flat" cmpd="sng">
            <a:solidFill>
              <a:srgbClr val="E69138"/>
            </a:solidFill>
            <a:prstDash val="solid"/>
            <a:round/>
            <a:headEnd type="none" w="sm" len="sm"/>
            <a:tailEnd type="none" w="sm" len="sm"/>
          </a:ln>
        </p:spPr>
        <p:txBody>
          <a:bodyPr spcFirstLastPara="1" wrap="square" lIns="91425" tIns="91425" rIns="91425" bIns="91425" anchor="t" anchorCtr="0">
            <a:noAutofit/>
          </a:bodyPr>
          <a:lstStyle/>
          <a:p>
            <a:pPr marL="228600" lvl="0" indent="-228600" algn="l" rtl="0">
              <a:spcBef>
                <a:spcPts val="0"/>
              </a:spcBef>
              <a:spcAft>
                <a:spcPts val="0"/>
              </a:spcAft>
              <a:buNone/>
            </a:pPr>
            <a:r>
              <a:rPr lang="en" sz="1200" b="1">
                <a:solidFill>
                  <a:schemeClr val="dk1"/>
                </a:solidFill>
                <a:latin typeface="Comfortaa"/>
                <a:ea typeface="Comfortaa"/>
                <a:cs typeface="Comfortaa"/>
                <a:sym typeface="Comfortaa"/>
              </a:rPr>
              <a:t> </a:t>
            </a:r>
            <a:r>
              <a:rPr lang="en" sz="1200" b="1" u="sng">
                <a:solidFill>
                  <a:schemeClr val="dk1"/>
                </a:solidFill>
                <a:latin typeface="Comfortaa"/>
                <a:ea typeface="Comfortaa"/>
                <a:cs typeface="Comfortaa"/>
                <a:sym typeface="Comfortaa"/>
              </a:rPr>
              <a:t>What if I don’t want to test?</a:t>
            </a:r>
            <a:endParaRPr sz="500">
              <a:solidFill>
                <a:schemeClr val="dk1"/>
              </a:solidFill>
              <a:latin typeface="Quicksand"/>
              <a:ea typeface="Quicksand"/>
              <a:cs typeface="Quicksand"/>
              <a:sym typeface="Quicksand"/>
            </a:endParaRPr>
          </a:p>
          <a:p>
            <a:pPr marL="0" lvl="0" indent="0" algn="ctr" rtl="0">
              <a:lnSpc>
                <a:spcPct val="100000"/>
              </a:lnSpc>
              <a:spcBef>
                <a:spcPts val="0"/>
              </a:spcBef>
              <a:spcAft>
                <a:spcPts val="0"/>
              </a:spcAft>
              <a:buNone/>
            </a:pPr>
            <a:r>
              <a:rPr lang="en" sz="1000">
                <a:solidFill>
                  <a:schemeClr val="dk1"/>
                </a:solidFill>
                <a:latin typeface="Quicksand"/>
                <a:ea typeface="Quicksand"/>
                <a:cs typeface="Quicksand"/>
                <a:sym typeface="Quicksand"/>
              </a:rPr>
              <a:t>Although we are encouraging everyone to take part, participation is voluntary.</a:t>
            </a:r>
            <a:endParaRPr sz="1000">
              <a:solidFill>
                <a:schemeClr val="dk1"/>
              </a:solidFill>
              <a:latin typeface="Quicksand"/>
              <a:ea typeface="Quicksand"/>
              <a:cs typeface="Quicksand"/>
              <a:sym typeface="Quicksand"/>
            </a:endParaRPr>
          </a:p>
        </p:txBody>
      </p:sp>
      <p:pic>
        <p:nvPicPr>
          <p:cNvPr id="61" name="Google Shape;61;p13"/>
          <p:cNvPicPr preferRelativeResize="0"/>
          <p:nvPr/>
        </p:nvPicPr>
        <p:blipFill>
          <a:blip r:embed="rId4">
            <a:alphaModFix/>
          </a:blip>
          <a:stretch>
            <a:fillRect/>
          </a:stretch>
        </p:blipFill>
        <p:spPr>
          <a:xfrm>
            <a:off x="7526876" y="218414"/>
            <a:ext cx="494454" cy="483600"/>
          </a:xfrm>
          <a:prstGeom prst="rect">
            <a:avLst/>
          </a:prstGeom>
          <a:noFill/>
          <a:ln>
            <a:noFill/>
          </a:ln>
        </p:spPr>
      </p:pic>
      <p:sp>
        <p:nvSpPr>
          <p:cNvPr id="62" name="Google Shape;62;p13"/>
          <p:cNvSpPr txBox="1"/>
          <p:nvPr/>
        </p:nvSpPr>
        <p:spPr>
          <a:xfrm>
            <a:off x="2571625" y="137875"/>
            <a:ext cx="4865100" cy="483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3000" b="1">
                <a:solidFill>
                  <a:srgbClr val="434343"/>
                </a:solidFill>
                <a:latin typeface="Comfortaa"/>
                <a:ea typeface="Comfortaa"/>
                <a:cs typeface="Comfortaa"/>
                <a:sym typeface="Comfortaa"/>
              </a:rPr>
              <a:t>Staff LFD Covid Testing</a:t>
            </a:r>
            <a:endParaRPr sz="3000" b="1">
              <a:solidFill>
                <a:srgbClr val="434343"/>
              </a:solidFill>
              <a:latin typeface="Comfortaa"/>
              <a:ea typeface="Comfortaa"/>
              <a:cs typeface="Comfortaa"/>
              <a:sym typeface="Comfortaa"/>
            </a:endParaRPr>
          </a:p>
        </p:txBody>
      </p:sp>
      <p:sp>
        <p:nvSpPr>
          <p:cNvPr id="63" name="Google Shape;63;p13"/>
          <p:cNvSpPr txBox="1"/>
          <p:nvPr/>
        </p:nvSpPr>
        <p:spPr>
          <a:xfrm>
            <a:off x="7990600" y="218422"/>
            <a:ext cx="1055700" cy="322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000" b="1">
                <a:solidFill>
                  <a:srgbClr val="A64D79"/>
                </a:solidFill>
                <a:latin typeface="Comfortaa"/>
                <a:ea typeface="Comfortaa"/>
                <a:cs typeface="Comfortaa"/>
                <a:sym typeface="Comfortaa"/>
              </a:rPr>
              <a:t>20.1.2021</a:t>
            </a:r>
            <a:endParaRPr sz="1000" b="1">
              <a:latin typeface="Comfortaa"/>
              <a:ea typeface="Comfortaa"/>
              <a:cs typeface="Comfortaa"/>
              <a:sym typeface="Comfortaa"/>
            </a:endParaRPr>
          </a:p>
        </p:txBody>
      </p:sp>
      <p:sp>
        <p:nvSpPr>
          <p:cNvPr id="64" name="Google Shape;64;p13"/>
          <p:cNvSpPr/>
          <p:nvPr/>
        </p:nvSpPr>
        <p:spPr>
          <a:xfrm>
            <a:off x="6064128" y="6251822"/>
            <a:ext cx="497700" cy="466200"/>
          </a:xfrm>
          <a:prstGeom prst="ellipse">
            <a:avLst/>
          </a:prstGeom>
          <a:solidFill>
            <a:srgbClr val="FFFFFF"/>
          </a:solidFill>
          <a:ln w="28575" cap="flat" cmpd="sng">
            <a:solidFill>
              <a:srgbClr val="EAD1D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3"/>
          <p:cNvSpPr/>
          <p:nvPr/>
        </p:nvSpPr>
        <p:spPr>
          <a:xfrm>
            <a:off x="6752168" y="6251904"/>
            <a:ext cx="497700" cy="466200"/>
          </a:xfrm>
          <a:prstGeom prst="ellipse">
            <a:avLst/>
          </a:prstGeom>
          <a:solidFill>
            <a:srgbClr val="FFFFFF"/>
          </a:solidFill>
          <a:ln w="28575" cap="flat" cmpd="sng">
            <a:solidFill>
              <a:srgbClr val="D5A6B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3"/>
          <p:cNvSpPr/>
          <p:nvPr/>
        </p:nvSpPr>
        <p:spPr>
          <a:xfrm>
            <a:off x="7436721" y="6232954"/>
            <a:ext cx="497700" cy="466200"/>
          </a:xfrm>
          <a:prstGeom prst="ellipse">
            <a:avLst/>
          </a:prstGeom>
          <a:solidFill>
            <a:srgbClr val="FFFFFF"/>
          </a:solidFill>
          <a:ln w="28575" cap="flat" cmpd="sng">
            <a:solidFill>
              <a:srgbClr val="B4A7D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3"/>
          <p:cNvSpPr/>
          <p:nvPr/>
        </p:nvSpPr>
        <p:spPr>
          <a:xfrm>
            <a:off x="8121238" y="6245517"/>
            <a:ext cx="497700" cy="466200"/>
          </a:xfrm>
          <a:prstGeom prst="ellipse">
            <a:avLst/>
          </a:prstGeom>
          <a:solidFill>
            <a:srgbClr val="FFFFFF"/>
          </a:solidFill>
          <a:ln w="28575" cap="flat" cmpd="sng">
            <a:solidFill>
              <a:srgbClr val="A2C4C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3"/>
          <p:cNvSpPr/>
          <p:nvPr/>
        </p:nvSpPr>
        <p:spPr>
          <a:xfrm>
            <a:off x="4703789" y="6251834"/>
            <a:ext cx="497700" cy="466200"/>
          </a:xfrm>
          <a:prstGeom prst="ellipse">
            <a:avLst/>
          </a:prstGeom>
          <a:solidFill>
            <a:srgbClr val="FFFFFF"/>
          </a:solidFill>
          <a:ln w="28575" cap="flat" cmpd="sng">
            <a:solidFill>
              <a:srgbClr val="CFE2F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3"/>
          <p:cNvSpPr/>
          <p:nvPr/>
        </p:nvSpPr>
        <p:spPr>
          <a:xfrm>
            <a:off x="5380031" y="6244322"/>
            <a:ext cx="497700" cy="466200"/>
          </a:xfrm>
          <a:prstGeom prst="ellipse">
            <a:avLst/>
          </a:prstGeom>
          <a:solidFill>
            <a:srgbClr val="FFFFFF"/>
          </a:solidFill>
          <a:ln w="28575" cap="flat" cmpd="sng">
            <a:solidFill>
              <a:srgbClr val="D9D2E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3"/>
          <p:cNvSpPr/>
          <p:nvPr/>
        </p:nvSpPr>
        <p:spPr>
          <a:xfrm>
            <a:off x="1921874" y="6241149"/>
            <a:ext cx="497700" cy="466200"/>
          </a:xfrm>
          <a:prstGeom prst="ellipse">
            <a:avLst/>
          </a:prstGeom>
          <a:solidFill>
            <a:srgbClr val="FFFFFF"/>
          </a:solidFill>
          <a:ln w="28575" cap="flat" cmpd="sng">
            <a:solidFill>
              <a:srgbClr val="FCE5C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71" name="Google Shape;71;p13"/>
          <p:cNvPicPr preferRelativeResize="0"/>
          <p:nvPr/>
        </p:nvPicPr>
        <p:blipFill>
          <a:blip r:embed="rId5">
            <a:alphaModFix/>
          </a:blip>
          <a:stretch>
            <a:fillRect/>
          </a:stretch>
        </p:blipFill>
        <p:spPr>
          <a:xfrm>
            <a:off x="1989547" y="6314350"/>
            <a:ext cx="334739" cy="313244"/>
          </a:xfrm>
          <a:prstGeom prst="rect">
            <a:avLst/>
          </a:prstGeom>
          <a:noFill/>
          <a:ln>
            <a:noFill/>
          </a:ln>
        </p:spPr>
      </p:pic>
      <p:sp>
        <p:nvSpPr>
          <p:cNvPr id="72" name="Google Shape;72;p13"/>
          <p:cNvSpPr/>
          <p:nvPr/>
        </p:nvSpPr>
        <p:spPr>
          <a:xfrm>
            <a:off x="2619494" y="6241161"/>
            <a:ext cx="497700" cy="466200"/>
          </a:xfrm>
          <a:prstGeom prst="ellipse">
            <a:avLst/>
          </a:prstGeom>
          <a:solidFill>
            <a:srgbClr val="FFFFFF"/>
          </a:solidFill>
          <a:ln w="28575" cap="flat" cmpd="sng">
            <a:solidFill>
              <a:srgbClr val="D9EAD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73" name="Google Shape;73;p13"/>
          <p:cNvPicPr preferRelativeResize="0"/>
          <p:nvPr/>
        </p:nvPicPr>
        <p:blipFill>
          <a:blip r:embed="rId6">
            <a:alphaModFix/>
          </a:blip>
          <a:stretch>
            <a:fillRect/>
          </a:stretch>
        </p:blipFill>
        <p:spPr>
          <a:xfrm>
            <a:off x="2669877" y="6294233"/>
            <a:ext cx="384627" cy="359928"/>
          </a:xfrm>
          <a:prstGeom prst="rect">
            <a:avLst/>
          </a:prstGeom>
          <a:noFill/>
          <a:ln>
            <a:noFill/>
          </a:ln>
        </p:spPr>
      </p:pic>
      <p:sp>
        <p:nvSpPr>
          <p:cNvPr id="74" name="Google Shape;74;p13"/>
          <p:cNvSpPr/>
          <p:nvPr/>
        </p:nvSpPr>
        <p:spPr>
          <a:xfrm>
            <a:off x="525038" y="6241150"/>
            <a:ext cx="497700" cy="466200"/>
          </a:xfrm>
          <a:prstGeom prst="ellipse">
            <a:avLst/>
          </a:prstGeom>
          <a:solidFill>
            <a:srgbClr val="FFFFFF"/>
          </a:solidFill>
          <a:ln w="28575" cap="flat" cmpd="sng">
            <a:solidFill>
              <a:srgbClr val="E6B8A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75" name="Google Shape;75;p13"/>
          <p:cNvPicPr preferRelativeResize="0"/>
          <p:nvPr/>
        </p:nvPicPr>
        <p:blipFill>
          <a:blip r:embed="rId7">
            <a:alphaModFix/>
          </a:blip>
          <a:stretch>
            <a:fillRect/>
          </a:stretch>
        </p:blipFill>
        <p:spPr>
          <a:xfrm>
            <a:off x="579203" y="6290363"/>
            <a:ext cx="376224" cy="352066"/>
          </a:xfrm>
          <a:prstGeom prst="rect">
            <a:avLst/>
          </a:prstGeom>
          <a:noFill/>
          <a:ln>
            <a:noFill/>
          </a:ln>
        </p:spPr>
      </p:pic>
      <p:sp>
        <p:nvSpPr>
          <p:cNvPr id="76" name="Google Shape;76;p13"/>
          <p:cNvSpPr/>
          <p:nvPr/>
        </p:nvSpPr>
        <p:spPr>
          <a:xfrm>
            <a:off x="1224217" y="6241150"/>
            <a:ext cx="497700" cy="466200"/>
          </a:xfrm>
          <a:prstGeom prst="ellipse">
            <a:avLst/>
          </a:prstGeom>
          <a:solidFill>
            <a:srgbClr val="FFFFFF"/>
          </a:solidFill>
          <a:ln w="28575" cap="flat" cmpd="sng">
            <a:solidFill>
              <a:srgbClr val="F4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77" name="Google Shape;77;p13"/>
          <p:cNvPicPr preferRelativeResize="0"/>
          <p:nvPr/>
        </p:nvPicPr>
        <p:blipFill>
          <a:blip r:embed="rId8">
            <a:alphaModFix/>
          </a:blip>
          <a:stretch>
            <a:fillRect/>
          </a:stretch>
        </p:blipFill>
        <p:spPr>
          <a:xfrm>
            <a:off x="1320889" y="6331606"/>
            <a:ext cx="304711" cy="285161"/>
          </a:xfrm>
          <a:prstGeom prst="rect">
            <a:avLst/>
          </a:prstGeom>
          <a:noFill/>
          <a:ln>
            <a:noFill/>
          </a:ln>
        </p:spPr>
      </p:pic>
      <p:sp>
        <p:nvSpPr>
          <p:cNvPr id="78" name="Google Shape;78;p13"/>
          <p:cNvSpPr/>
          <p:nvPr/>
        </p:nvSpPr>
        <p:spPr>
          <a:xfrm>
            <a:off x="3333944" y="6241161"/>
            <a:ext cx="497700" cy="466200"/>
          </a:xfrm>
          <a:prstGeom prst="ellipse">
            <a:avLst/>
          </a:prstGeom>
          <a:solidFill>
            <a:srgbClr val="FFFFFF"/>
          </a:solidFill>
          <a:ln w="28575" cap="flat" cmpd="sng">
            <a:solidFill>
              <a:srgbClr val="D0E0E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79" name="Google Shape;79;p13"/>
          <p:cNvPicPr preferRelativeResize="0"/>
          <p:nvPr/>
        </p:nvPicPr>
        <p:blipFill>
          <a:blip r:embed="rId9">
            <a:alphaModFix/>
          </a:blip>
          <a:stretch>
            <a:fillRect/>
          </a:stretch>
        </p:blipFill>
        <p:spPr>
          <a:xfrm>
            <a:off x="3418110" y="6317557"/>
            <a:ext cx="334739" cy="313244"/>
          </a:xfrm>
          <a:prstGeom prst="rect">
            <a:avLst/>
          </a:prstGeom>
          <a:noFill/>
          <a:ln>
            <a:noFill/>
          </a:ln>
        </p:spPr>
      </p:pic>
      <p:sp>
        <p:nvSpPr>
          <p:cNvPr id="80" name="Google Shape;80;p13"/>
          <p:cNvSpPr/>
          <p:nvPr/>
        </p:nvSpPr>
        <p:spPr>
          <a:xfrm>
            <a:off x="4027563" y="6233300"/>
            <a:ext cx="497700" cy="466200"/>
          </a:xfrm>
          <a:prstGeom prst="ellipse">
            <a:avLst/>
          </a:prstGeom>
          <a:solidFill>
            <a:srgbClr val="FFFFFF"/>
          </a:solidFill>
          <a:ln w="28575" cap="flat" cmpd="sng">
            <a:solidFill>
              <a:srgbClr val="C9DAF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81" name="Google Shape;81;p13"/>
          <p:cNvPicPr preferRelativeResize="0"/>
          <p:nvPr/>
        </p:nvPicPr>
        <p:blipFill>
          <a:blip r:embed="rId10">
            <a:alphaModFix/>
          </a:blip>
          <a:stretch>
            <a:fillRect/>
          </a:stretch>
        </p:blipFill>
        <p:spPr>
          <a:xfrm>
            <a:off x="4111865" y="6317822"/>
            <a:ext cx="313618" cy="293478"/>
          </a:xfrm>
          <a:prstGeom prst="rect">
            <a:avLst/>
          </a:prstGeom>
          <a:noFill/>
          <a:ln>
            <a:noFill/>
          </a:ln>
        </p:spPr>
      </p:pic>
      <p:pic>
        <p:nvPicPr>
          <p:cNvPr id="82" name="Google Shape;82;p13"/>
          <p:cNvPicPr preferRelativeResize="0"/>
          <p:nvPr/>
        </p:nvPicPr>
        <p:blipFill>
          <a:blip r:embed="rId11">
            <a:alphaModFix/>
          </a:blip>
          <a:stretch>
            <a:fillRect/>
          </a:stretch>
        </p:blipFill>
        <p:spPr>
          <a:xfrm>
            <a:off x="4780039" y="6317282"/>
            <a:ext cx="344619" cy="322490"/>
          </a:xfrm>
          <a:prstGeom prst="rect">
            <a:avLst/>
          </a:prstGeom>
          <a:noFill/>
          <a:ln>
            <a:noFill/>
          </a:ln>
        </p:spPr>
      </p:pic>
      <p:pic>
        <p:nvPicPr>
          <p:cNvPr id="83" name="Google Shape;83;p13"/>
          <p:cNvPicPr preferRelativeResize="0"/>
          <p:nvPr/>
        </p:nvPicPr>
        <p:blipFill>
          <a:blip r:embed="rId12">
            <a:alphaModFix/>
          </a:blip>
          <a:stretch>
            <a:fillRect/>
          </a:stretch>
        </p:blipFill>
        <p:spPr>
          <a:xfrm>
            <a:off x="6827184" y="6317370"/>
            <a:ext cx="344619" cy="322472"/>
          </a:xfrm>
          <a:prstGeom prst="rect">
            <a:avLst/>
          </a:prstGeom>
          <a:noFill/>
          <a:ln>
            <a:noFill/>
          </a:ln>
        </p:spPr>
      </p:pic>
      <p:pic>
        <p:nvPicPr>
          <p:cNvPr id="84" name="Google Shape;84;p13"/>
          <p:cNvPicPr preferRelativeResize="0"/>
          <p:nvPr/>
        </p:nvPicPr>
        <p:blipFill>
          <a:blip r:embed="rId13">
            <a:alphaModFix/>
          </a:blip>
          <a:stretch>
            <a:fillRect/>
          </a:stretch>
        </p:blipFill>
        <p:spPr>
          <a:xfrm>
            <a:off x="6134796" y="6309488"/>
            <a:ext cx="344619" cy="322490"/>
          </a:xfrm>
          <a:prstGeom prst="rect">
            <a:avLst/>
          </a:prstGeom>
          <a:noFill/>
          <a:ln>
            <a:noFill/>
          </a:ln>
        </p:spPr>
      </p:pic>
      <p:pic>
        <p:nvPicPr>
          <p:cNvPr id="85" name="Google Shape;85;p13"/>
          <p:cNvPicPr preferRelativeResize="0"/>
          <p:nvPr/>
        </p:nvPicPr>
        <p:blipFill>
          <a:blip r:embed="rId14">
            <a:alphaModFix/>
          </a:blip>
          <a:stretch>
            <a:fillRect/>
          </a:stretch>
        </p:blipFill>
        <p:spPr>
          <a:xfrm>
            <a:off x="7526865" y="6342378"/>
            <a:ext cx="313618" cy="293460"/>
          </a:xfrm>
          <a:prstGeom prst="rect">
            <a:avLst/>
          </a:prstGeom>
          <a:noFill/>
          <a:ln>
            <a:noFill/>
          </a:ln>
        </p:spPr>
      </p:pic>
      <p:pic>
        <p:nvPicPr>
          <p:cNvPr id="86" name="Google Shape;86;p13"/>
          <p:cNvPicPr preferRelativeResize="0"/>
          <p:nvPr/>
        </p:nvPicPr>
        <p:blipFill>
          <a:blip r:embed="rId15">
            <a:alphaModFix/>
          </a:blip>
          <a:stretch>
            <a:fillRect/>
          </a:stretch>
        </p:blipFill>
        <p:spPr>
          <a:xfrm>
            <a:off x="5424209" y="6334777"/>
            <a:ext cx="344619" cy="322506"/>
          </a:xfrm>
          <a:prstGeom prst="rect">
            <a:avLst/>
          </a:prstGeom>
          <a:noFill/>
          <a:ln>
            <a:noFill/>
          </a:ln>
        </p:spPr>
      </p:pic>
      <p:sp>
        <p:nvSpPr>
          <p:cNvPr id="87" name="Google Shape;87;p13"/>
          <p:cNvSpPr txBox="1"/>
          <p:nvPr/>
        </p:nvSpPr>
        <p:spPr>
          <a:xfrm>
            <a:off x="6911775" y="772475"/>
            <a:ext cx="2143800" cy="1476300"/>
          </a:xfrm>
          <a:prstGeom prst="rect">
            <a:avLst/>
          </a:prstGeom>
          <a:noFill/>
          <a:ln w="28575" cap="flat" cmpd="sng">
            <a:solidFill>
              <a:srgbClr val="C27BA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u="sng">
                <a:latin typeface="Comfortaa"/>
                <a:ea typeface="Comfortaa"/>
                <a:cs typeface="Comfortaa"/>
                <a:sym typeface="Comfortaa"/>
              </a:rPr>
              <a:t>When to test</a:t>
            </a:r>
            <a:endParaRPr sz="1200" b="1" u="sng">
              <a:latin typeface="Comfortaa"/>
              <a:ea typeface="Comfortaa"/>
              <a:cs typeface="Comfortaa"/>
              <a:sym typeface="Comfortaa"/>
            </a:endParaRPr>
          </a:p>
          <a:p>
            <a:pPr marL="0" lvl="0" indent="0" algn="l" rtl="0">
              <a:spcBef>
                <a:spcPts val="0"/>
              </a:spcBef>
              <a:spcAft>
                <a:spcPts val="0"/>
              </a:spcAft>
              <a:buNone/>
            </a:pPr>
            <a:endParaRPr sz="500" b="1" u="sng">
              <a:latin typeface="Comfortaa"/>
              <a:ea typeface="Comfortaa"/>
              <a:cs typeface="Comfortaa"/>
              <a:sym typeface="Comfortaa"/>
            </a:endParaRPr>
          </a:p>
          <a:p>
            <a:pPr marL="0" lvl="0" indent="0" algn="l" rtl="0">
              <a:spcBef>
                <a:spcPts val="0"/>
              </a:spcBef>
              <a:spcAft>
                <a:spcPts val="0"/>
              </a:spcAft>
              <a:buNone/>
            </a:pPr>
            <a:r>
              <a:rPr lang="en" sz="1000">
                <a:latin typeface="Quicksand"/>
                <a:ea typeface="Quicksand"/>
                <a:cs typeface="Quicksand"/>
                <a:sym typeface="Quicksand"/>
              </a:rPr>
              <a:t>We will be asking staff to test on Mondays and Thursdays between the 3.30pm and 7pm.  </a:t>
            </a:r>
            <a:endParaRPr sz="1000">
              <a:latin typeface="Quicksand"/>
              <a:ea typeface="Quicksand"/>
              <a:cs typeface="Quicksand"/>
              <a:sym typeface="Quicksand"/>
            </a:endParaRPr>
          </a:p>
          <a:p>
            <a:pPr marL="0" lvl="0" indent="0" algn="l" rtl="0">
              <a:spcBef>
                <a:spcPts val="0"/>
              </a:spcBef>
              <a:spcAft>
                <a:spcPts val="0"/>
              </a:spcAft>
              <a:buNone/>
            </a:pPr>
            <a:r>
              <a:rPr lang="en" sz="1000">
                <a:latin typeface="Quicksand"/>
                <a:ea typeface="Quicksand"/>
                <a:cs typeface="Quicksand"/>
                <a:sym typeface="Quicksand"/>
              </a:rPr>
              <a:t>A google form will be sent to all staff who opt in so the school can record your results and we take any action necessary.</a:t>
            </a:r>
            <a:endParaRPr sz="1000">
              <a:latin typeface="Quicksand"/>
              <a:ea typeface="Quicksand"/>
              <a:cs typeface="Quicksand"/>
              <a:sym typeface="Quicksand"/>
            </a:endParaRPr>
          </a:p>
          <a:p>
            <a:pPr marL="0" lvl="0" indent="0" algn="l" rtl="0">
              <a:spcBef>
                <a:spcPts val="0"/>
              </a:spcBef>
              <a:spcAft>
                <a:spcPts val="0"/>
              </a:spcAft>
              <a:buNone/>
            </a:pPr>
            <a:endParaRPr sz="950" b="1" u="sng">
              <a:latin typeface="Comfortaa"/>
              <a:ea typeface="Comfortaa"/>
              <a:cs typeface="Comfortaa"/>
              <a:sym typeface="Comfortaa"/>
            </a:endParaRPr>
          </a:p>
          <a:p>
            <a:pPr marL="0" marR="0" lvl="0" indent="457200" algn="l" rtl="0">
              <a:lnSpc>
                <a:spcPct val="100000"/>
              </a:lnSpc>
              <a:spcBef>
                <a:spcPts val="0"/>
              </a:spcBef>
              <a:spcAft>
                <a:spcPts val="0"/>
              </a:spcAft>
              <a:buNone/>
            </a:pPr>
            <a:endParaRPr sz="950">
              <a:latin typeface="Comfortaa"/>
              <a:ea typeface="Comfortaa"/>
              <a:cs typeface="Comfortaa"/>
              <a:sym typeface="Comfortaa"/>
            </a:endParaRPr>
          </a:p>
        </p:txBody>
      </p:sp>
      <p:pic>
        <p:nvPicPr>
          <p:cNvPr id="88" name="Google Shape;88;p13"/>
          <p:cNvPicPr preferRelativeResize="0"/>
          <p:nvPr/>
        </p:nvPicPr>
        <p:blipFill>
          <a:blip r:embed="rId16">
            <a:alphaModFix/>
          </a:blip>
          <a:stretch>
            <a:fillRect/>
          </a:stretch>
        </p:blipFill>
        <p:spPr>
          <a:xfrm>
            <a:off x="8184282" y="6302502"/>
            <a:ext cx="376224" cy="352066"/>
          </a:xfrm>
          <a:prstGeom prst="rect">
            <a:avLst/>
          </a:prstGeom>
          <a:noFill/>
          <a:ln>
            <a:noFill/>
          </a:ln>
        </p:spPr>
      </p:pic>
      <p:sp>
        <p:nvSpPr>
          <p:cNvPr id="89" name="Google Shape;89;p13"/>
          <p:cNvSpPr txBox="1"/>
          <p:nvPr/>
        </p:nvSpPr>
        <p:spPr>
          <a:xfrm>
            <a:off x="114425" y="4922725"/>
            <a:ext cx="2397900" cy="1189200"/>
          </a:xfrm>
          <a:prstGeom prst="rect">
            <a:avLst/>
          </a:prstGeom>
          <a:noFill/>
          <a:ln w="28575" cap="flat" cmpd="sng">
            <a:solidFill>
              <a:srgbClr val="38761D"/>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b="1" u="sng">
                <a:latin typeface="Comfortaa"/>
                <a:ea typeface="Comfortaa"/>
                <a:cs typeface="Comfortaa"/>
                <a:sym typeface="Comfortaa"/>
              </a:rPr>
              <a:t>I need to know more before I decide...</a:t>
            </a:r>
            <a:endParaRPr sz="1200" b="1" u="sng">
              <a:latin typeface="Comfortaa"/>
              <a:ea typeface="Comfortaa"/>
              <a:cs typeface="Comfortaa"/>
              <a:sym typeface="Comfortaa"/>
            </a:endParaRPr>
          </a:p>
          <a:p>
            <a:pPr marL="0" lvl="0" indent="0" algn="l" rtl="0">
              <a:spcBef>
                <a:spcPts val="0"/>
              </a:spcBef>
              <a:spcAft>
                <a:spcPts val="0"/>
              </a:spcAft>
              <a:buNone/>
            </a:pPr>
            <a:endParaRPr sz="500">
              <a:latin typeface="Comfortaa"/>
              <a:ea typeface="Comfortaa"/>
              <a:cs typeface="Comfortaa"/>
              <a:sym typeface="Comfortaa"/>
            </a:endParaRPr>
          </a:p>
          <a:p>
            <a:pPr marL="0" lvl="0" indent="0" algn="l" rtl="0">
              <a:spcBef>
                <a:spcPts val="0"/>
              </a:spcBef>
              <a:spcAft>
                <a:spcPts val="0"/>
              </a:spcAft>
              <a:buNone/>
            </a:pPr>
            <a:r>
              <a:rPr lang="en" sz="1000">
                <a:latin typeface="Quicksand"/>
                <a:ea typeface="Quicksand"/>
                <a:cs typeface="Quicksand"/>
                <a:sym typeface="Quicksand"/>
              </a:rPr>
              <a:t>We  are waiting for a lot more detail including FAQs from the DFE information which we will share as soon as we can</a:t>
            </a:r>
            <a:endParaRPr sz="1000">
              <a:latin typeface="Quicksand"/>
              <a:ea typeface="Quicksand"/>
              <a:cs typeface="Quicksand"/>
              <a:sym typeface="Quicksand"/>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595</Words>
  <Application>Microsoft Office PowerPoint</Application>
  <PresentationFormat>On-screen Show (4:3)</PresentationFormat>
  <Paragraphs>41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Comfortaa</vt:lpstr>
      <vt:lpstr>Quicksand</vt:lpstr>
      <vt:lpstr>Arial</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Dominic Smart</dc:creator>
  <cp:lastModifiedBy>Dominic Smart</cp:lastModifiedBy>
  <cp:revision>1</cp:revision>
  <dcterms:modified xsi:type="dcterms:W3CDTF">2021-01-21T16:02:28Z</dcterms:modified>
</cp:coreProperties>
</file>