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sldIdLst>
    <p:sldId id="256" r:id="rId5"/>
    <p:sldId id="273" r:id="rId6"/>
    <p:sldId id="319" r:id="rId7"/>
    <p:sldId id="321" r:id="rId8"/>
    <p:sldId id="322" r:id="rId9"/>
    <p:sldId id="258" r:id="rId10"/>
    <p:sldId id="328" r:id="rId11"/>
    <p:sldId id="259" r:id="rId12"/>
    <p:sldId id="333" r:id="rId13"/>
    <p:sldId id="300" r:id="rId14"/>
    <p:sldId id="261" r:id="rId15"/>
    <p:sldId id="262" r:id="rId16"/>
    <p:sldId id="332" r:id="rId17"/>
    <p:sldId id="331" r:id="rId18"/>
    <p:sldId id="257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101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be.local\fileserver\Social\HHASC_Public_Health_Resources\PH%20SharePoint%20Migration\Health%20Intelligence\Confidential\COVID-19%20data%20confidential\Enfield%20COVID19%20Dashboard_13082020\Age%20Stratified%20COVID-19%20Cas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be.local\fileserver\Social\HHASC_Public_Health_Resources\PH%20SharePoint%20Migration\Health%20Intelligence\Confidential\COVID-19%20data%20confidential\Enfield%20COVID19%20Dashboard_13082020\Age%20Stratified%20COVID-19%20Cas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be.local\fileserver\Social\HHASC_Public_Health_Resources\PH%20SharePoint%20Migration\Health%20Intelligence\Confidential\COVID-19%20data%20confidential\Enfield%20COVID19%20Dashboard_13082020\Vaccines_new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28-Days </c:v>
          </c:tx>
          <c:spPr>
            <a:solidFill>
              <a:srgbClr val="B004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Table!$A$3:$A$5</c:f>
              <c:strCache>
                <c:ptCount val="3"/>
                <c:pt idx="0">
                  <c:v>0-29</c:v>
                </c:pt>
                <c:pt idx="1">
                  <c:v>30-59</c:v>
                </c:pt>
                <c:pt idx="2">
                  <c:v>60 &amp; Over</c:v>
                </c:pt>
              </c:strCache>
            </c:strRef>
          </c:cat>
          <c:val>
            <c:numRef>
              <c:f>Table!$D$3:$D$5</c:f>
              <c:numCache>
                <c:formatCode>0</c:formatCode>
                <c:ptCount val="3"/>
                <c:pt idx="0">
                  <c:v>756.23836126629419</c:v>
                </c:pt>
                <c:pt idx="1">
                  <c:v>1238.8920739572882</c:v>
                </c:pt>
                <c:pt idx="2">
                  <c:v>857.90438114276196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D3-4796-BE31-8A507D4A4E96}"/>
            </c:ext>
          </c:extLst>
        </c:ser>
        <c:ser>
          <c:idx val="1"/>
          <c:order val="1"/>
          <c:tx>
            <c:v>14-Days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Table!$A$3:$A$5</c:f>
              <c:strCache>
                <c:ptCount val="3"/>
                <c:pt idx="0">
                  <c:v>0-29</c:v>
                </c:pt>
                <c:pt idx="1">
                  <c:v>30-59</c:v>
                </c:pt>
                <c:pt idx="2">
                  <c:v>60 &amp; Over</c:v>
                </c:pt>
              </c:strCache>
            </c:strRef>
          </c:cat>
          <c:val>
            <c:numRef>
              <c:f>Table!$G$3:$G$5</c:f>
              <c:numCache>
                <c:formatCode>0</c:formatCode>
                <c:ptCount val="3"/>
                <c:pt idx="0">
                  <c:v>549.34823091247677</c:v>
                </c:pt>
                <c:pt idx="1">
                  <c:v>913.71649706177436</c:v>
                </c:pt>
                <c:pt idx="2">
                  <c:v>693.81975678827257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D3-4796-BE31-8A507D4A4E96}"/>
            </c:ext>
          </c:extLst>
        </c:ser>
        <c:ser>
          <c:idx val="2"/>
          <c:order val="2"/>
          <c:tx>
            <c:v>7-Days</c:v>
          </c:tx>
          <c:spPr>
            <a:solidFill>
              <a:srgbClr val="FBBA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Table!$A$3:$A$5</c:f>
              <c:strCache>
                <c:ptCount val="3"/>
                <c:pt idx="0">
                  <c:v>0-29</c:v>
                </c:pt>
                <c:pt idx="1">
                  <c:v>30-59</c:v>
                </c:pt>
                <c:pt idx="2">
                  <c:v>60 &amp; Over</c:v>
                </c:pt>
              </c:strCache>
            </c:strRef>
          </c:cat>
          <c:val>
            <c:numRef>
              <c:f>Table!$J$3:$J$5</c:f>
              <c:numCache>
                <c:formatCode>0</c:formatCode>
                <c:ptCount val="3"/>
                <c:pt idx="0">
                  <c:v>443.94785847299818</c:v>
                </c:pt>
                <c:pt idx="1">
                  <c:v>743.87272466676222</c:v>
                </c:pt>
                <c:pt idx="2">
                  <c:v>511.41096118607362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D3-4796-BE31-8A507D4A4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764840"/>
        <c:axId val="588765168"/>
      </c:barChart>
      <c:catAx>
        <c:axId val="58876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765168"/>
        <c:crosses val="autoZero"/>
        <c:auto val="1"/>
        <c:lblAlgn val="ctr"/>
        <c:lblOffset val="100"/>
        <c:noMultiLvlLbl val="0"/>
      </c:catAx>
      <c:valAx>
        <c:axId val="58876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Weekly Infection 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764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'5-Year Brackets'!$E$1</c:f>
              <c:strCache>
                <c:ptCount val="1"/>
                <c:pt idx="0">
                  <c:v>Cases (week)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'5-Year Brackets'!$A$2:$D$20</c:f>
              <c:strCache>
                <c:ptCount val="19"/>
                <c:pt idx="0">
                  <c:v>0-4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15-19 years</c:v>
                </c:pt>
                <c:pt idx="4">
                  <c:v>20-24 years</c:v>
                </c:pt>
                <c:pt idx="5">
                  <c:v>25-29 years</c:v>
                </c:pt>
                <c:pt idx="6">
                  <c:v>30-34 years</c:v>
                </c:pt>
                <c:pt idx="7">
                  <c:v>35-39 years</c:v>
                </c:pt>
                <c:pt idx="8">
                  <c:v>40-44 years</c:v>
                </c:pt>
                <c:pt idx="9">
                  <c:v>45-49 years</c:v>
                </c:pt>
                <c:pt idx="10">
                  <c:v>50-54 years</c:v>
                </c:pt>
                <c:pt idx="11">
                  <c:v>55-59 years</c:v>
                </c:pt>
                <c:pt idx="12">
                  <c:v>60-64 years</c:v>
                </c:pt>
                <c:pt idx="13">
                  <c:v>65-69 years</c:v>
                </c:pt>
                <c:pt idx="14">
                  <c:v>70-74 years</c:v>
                </c:pt>
                <c:pt idx="15">
                  <c:v>75-79 years</c:v>
                </c:pt>
                <c:pt idx="16">
                  <c:v>80-84 years</c:v>
                </c:pt>
                <c:pt idx="17">
                  <c:v>85-89 years</c:v>
                </c:pt>
                <c:pt idx="18">
                  <c:v>90+ years</c:v>
                </c:pt>
              </c:strCache>
            </c:strRef>
          </c:cat>
          <c:val>
            <c:numRef>
              <c:f>'5-Year Brackets'!$E$2:$E$20</c:f>
            </c:numRef>
          </c:val>
          <c:extLst>
            <c:ext xmlns:c16="http://schemas.microsoft.com/office/drawing/2014/chart" uri="{C3380CC4-5D6E-409C-BE32-E72D297353CC}">
              <c16:uniqueId val="{00000000-F715-4013-8C4E-D7019626387B}"/>
            </c:ext>
          </c:extLst>
        </c:ser>
        <c:ser>
          <c:idx val="1"/>
          <c:order val="1"/>
          <c:tx>
            <c:strRef>
              <c:f>'5-Year Brackets'!$F$1</c:f>
              <c:strCache>
                <c:ptCount val="1"/>
                <c:pt idx="0">
                  <c:v>Cases (two week)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'5-Year Brackets'!$A$2:$D$20</c:f>
              <c:strCache>
                <c:ptCount val="19"/>
                <c:pt idx="0">
                  <c:v>0-4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15-19 years</c:v>
                </c:pt>
                <c:pt idx="4">
                  <c:v>20-24 years</c:v>
                </c:pt>
                <c:pt idx="5">
                  <c:v>25-29 years</c:v>
                </c:pt>
                <c:pt idx="6">
                  <c:v>30-34 years</c:v>
                </c:pt>
                <c:pt idx="7">
                  <c:v>35-39 years</c:v>
                </c:pt>
                <c:pt idx="8">
                  <c:v>40-44 years</c:v>
                </c:pt>
                <c:pt idx="9">
                  <c:v>45-49 years</c:v>
                </c:pt>
                <c:pt idx="10">
                  <c:v>50-54 years</c:v>
                </c:pt>
                <c:pt idx="11">
                  <c:v>55-59 years</c:v>
                </c:pt>
                <c:pt idx="12">
                  <c:v>60-64 years</c:v>
                </c:pt>
                <c:pt idx="13">
                  <c:v>65-69 years</c:v>
                </c:pt>
                <c:pt idx="14">
                  <c:v>70-74 years</c:v>
                </c:pt>
                <c:pt idx="15">
                  <c:v>75-79 years</c:v>
                </c:pt>
                <c:pt idx="16">
                  <c:v>80-84 years</c:v>
                </c:pt>
                <c:pt idx="17">
                  <c:v>85-89 years</c:v>
                </c:pt>
                <c:pt idx="18">
                  <c:v>90+ years</c:v>
                </c:pt>
              </c:strCache>
            </c:strRef>
          </c:cat>
          <c:val>
            <c:numRef>
              <c:f>'5-Year Brackets'!$F$2:$F$20</c:f>
            </c:numRef>
          </c:val>
          <c:extLst>
            <c:ext xmlns:c16="http://schemas.microsoft.com/office/drawing/2014/chart" uri="{C3380CC4-5D6E-409C-BE32-E72D297353CC}">
              <c16:uniqueId val="{00000001-F715-4013-8C4E-D7019626387B}"/>
            </c:ext>
          </c:extLst>
        </c:ser>
        <c:ser>
          <c:idx val="2"/>
          <c:order val="2"/>
          <c:tx>
            <c:strRef>
              <c:f>'5-Year Brackets'!$G$1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'5-Year Brackets'!$A$2:$D$20</c:f>
              <c:strCache>
                <c:ptCount val="19"/>
                <c:pt idx="0">
                  <c:v>0-4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15-19 years</c:v>
                </c:pt>
                <c:pt idx="4">
                  <c:v>20-24 years</c:v>
                </c:pt>
                <c:pt idx="5">
                  <c:v>25-29 years</c:v>
                </c:pt>
                <c:pt idx="6">
                  <c:v>30-34 years</c:v>
                </c:pt>
                <c:pt idx="7">
                  <c:v>35-39 years</c:v>
                </c:pt>
                <c:pt idx="8">
                  <c:v>40-44 years</c:v>
                </c:pt>
                <c:pt idx="9">
                  <c:v>45-49 years</c:v>
                </c:pt>
                <c:pt idx="10">
                  <c:v>50-54 years</c:v>
                </c:pt>
                <c:pt idx="11">
                  <c:v>55-59 years</c:v>
                </c:pt>
                <c:pt idx="12">
                  <c:v>60-64 years</c:v>
                </c:pt>
                <c:pt idx="13">
                  <c:v>65-69 years</c:v>
                </c:pt>
                <c:pt idx="14">
                  <c:v>70-74 years</c:v>
                </c:pt>
                <c:pt idx="15">
                  <c:v>75-79 years</c:v>
                </c:pt>
                <c:pt idx="16">
                  <c:v>80-84 years</c:v>
                </c:pt>
                <c:pt idx="17">
                  <c:v>85-89 years</c:v>
                </c:pt>
                <c:pt idx="18">
                  <c:v>90+ years</c:v>
                </c:pt>
              </c:strCache>
            </c:strRef>
          </c:cat>
          <c:val>
            <c:numRef>
              <c:f>'5-Year Brackets'!$G$2:$G$20</c:f>
            </c:numRef>
          </c:val>
          <c:extLst>
            <c:ext xmlns:c16="http://schemas.microsoft.com/office/drawing/2014/chart" uri="{C3380CC4-5D6E-409C-BE32-E72D297353CC}">
              <c16:uniqueId val="{00000002-F715-4013-8C4E-D7019626387B}"/>
            </c:ext>
          </c:extLst>
        </c:ser>
        <c:ser>
          <c:idx val="3"/>
          <c:order val="3"/>
          <c:tx>
            <c:strRef>
              <c:f>'5-Year Brackets'!$H$1</c:f>
              <c:strCache>
                <c:ptCount val="1"/>
                <c:pt idx="0">
                  <c:v>Population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'5-Year Brackets'!$A$2:$D$20</c:f>
              <c:strCache>
                <c:ptCount val="19"/>
                <c:pt idx="0">
                  <c:v>0-4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15-19 years</c:v>
                </c:pt>
                <c:pt idx="4">
                  <c:v>20-24 years</c:v>
                </c:pt>
                <c:pt idx="5">
                  <c:v>25-29 years</c:v>
                </c:pt>
                <c:pt idx="6">
                  <c:v>30-34 years</c:v>
                </c:pt>
                <c:pt idx="7">
                  <c:v>35-39 years</c:v>
                </c:pt>
                <c:pt idx="8">
                  <c:v>40-44 years</c:v>
                </c:pt>
                <c:pt idx="9">
                  <c:v>45-49 years</c:v>
                </c:pt>
                <c:pt idx="10">
                  <c:v>50-54 years</c:v>
                </c:pt>
                <c:pt idx="11">
                  <c:v>55-59 years</c:v>
                </c:pt>
                <c:pt idx="12">
                  <c:v>60-64 years</c:v>
                </c:pt>
                <c:pt idx="13">
                  <c:v>65-69 years</c:v>
                </c:pt>
                <c:pt idx="14">
                  <c:v>70-74 years</c:v>
                </c:pt>
                <c:pt idx="15">
                  <c:v>75-79 years</c:v>
                </c:pt>
                <c:pt idx="16">
                  <c:v>80-84 years</c:v>
                </c:pt>
                <c:pt idx="17">
                  <c:v>85-89 years</c:v>
                </c:pt>
                <c:pt idx="18">
                  <c:v>90+ years</c:v>
                </c:pt>
              </c:strCache>
            </c:strRef>
          </c:cat>
          <c:val>
            <c:numRef>
              <c:f>'5-Year Brackets'!$H$2:$H$20</c:f>
            </c:numRef>
          </c:val>
          <c:extLst>
            <c:ext xmlns:c16="http://schemas.microsoft.com/office/drawing/2014/chart" uri="{C3380CC4-5D6E-409C-BE32-E72D297353CC}">
              <c16:uniqueId val="{00000003-F715-4013-8C4E-D7019626387B}"/>
            </c:ext>
          </c:extLst>
        </c:ser>
        <c:ser>
          <c:idx val="4"/>
          <c:order val="4"/>
          <c:tx>
            <c:strRef>
              <c:f>'5-Year Brackets'!$I$1</c:f>
              <c:strCache>
                <c:ptCount val="1"/>
                <c:pt idx="0">
                  <c:v>Average weekly infection rate  (last week)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'5-Year Brackets'!$A$2:$D$20</c:f>
              <c:strCache>
                <c:ptCount val="19"/>
                <c:pt idx="0">
                  <c:v>0-4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15-19 years</c:v>
                </c:pt>
                <c:pt idx="4">
                  <c:v>20-24 years</c:v>
                </c:pt>
                <c:pt idx="5">
                  <c:v>25-29 years</c:v>
                </c:pt>
                <c:pt idx="6">
                  <c:v>30-34 years</c:v>
                </c:pt>
                <c:pt idx="7">
                  <c:v>35-39 years</c:v>
                </c:pt>
                <c:pt idx="8">
                  <c:v>40-44 years</c:v>
                </c:pt>
                <c:pt idx="9">
                  <c:v>45-49 years</c:v>
                </c:pt>
                <c:pt idx="10">
                  <c:v>50-54 years</c:v>
                </c:pt>
                <c:pt idx="11">
                  <c:v>55-59 years</c:v>
                </c:pt>
                <c:pt idx="12">
                  <c:v>60-64 years</c:v>
                </c:pt>
                <c:pt idx="13">
                  <c:v>65-69 years</c:v>
                </c:pt>
                <c:pt idx="14">
                  <c:v>70-74 years</c:v>
                </c:pt>
                <c:pt idx="15">
                  <c:v>75-79 years</c:v>
                </c:pt>
                <c:pt idx="16">
                  <c:v>80-84 years</c:v>
                </c:pt>
                <c:pt idx="17">
                  <c:v>85-89 years</c:v>
                </c:pt>
                <c:pt idx="18">
                  <c:v>90+ years</c:v>
                </c:pt>
              </c:strCache>
            </c:strRef>
          </c:cat>
          <c:val>
            <c:numRef>
              <c:f>'5-Year Brackets'!$I$2:$I$20</c:f>
              <c:numCache>
                <c:formatCode>0.00</c:formatCode>
                <c:ptCount val="19"/>
                <c:pt idx="0">
                  <c:v>171.78531026102988</c:v>
                </c:pt>
                <c:pt idx="1">
                  <c:v>186.45373110129302</c:v>
                </c:pt>
                <c:pt idx="2">
                  <c:v>218.15381983060996</c:v>
                </c:pt>
                <c:pt idx="3">
                  <c:v>484.69387755102042</c:v>
                </c:pt>
                <c:pt idx="4">
                  <c:v>958.82384275288973</c:v>
                </c:pt>
                <c:pt idx="5">
                  <c:v>759.75787935712799</c:v>
                </c:pt>
                <c:pt idx="6">
                  <c:v>735.17848718351945</c:v>
                </c:pt>
                <c:pt idx="7">
                  <c:v>699.49415112235215</c:v>
                </c:pt>
                <c:pt idx="8">
                  <c:v>834.60782171728204</c:v>
                </c:pt>
                <c:pt idx="9">
                  <c:v>767.93323863636363</c:v>
                </c:pt>
                <c:pt idx="10">
                  <c:v>742.44529350468918</c:v>
                </c:pt>
                <c:pt idx="11">
                  <c:v>683.04668304668303</c:v>
                </c:pt>
                <c:pt idx="12">
                  <c:v>679.56766552326712</c:v>
                </c:pt>
                <c:pt idx="13">
                  <c:v>558.97602073882047</c:v>
                </c:pt>
                <c:pt idx="14">
                  <c:v>421.20684918963462</c:v>
                </c:pt>
                <c:pt idx="15">
                  <c:v>318.02120141342755</c:v>
                </c:pt>
                <c:pt idx="16">
                  <c:v>443.56072193331295</c:v>
                </c:pt>
                <c:pt idx="17">
                  <c:v>353.17860746720487</c:v>
                </c:pt>
                <c:pt idx="18">
                  <c:v>736.88773298656258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15-4013-8C4E-D7019626387B}"/>
            </c:ext>
          </c:extLst>
        </c:ser>
        <c:ser>
          <c:idx val="5"/>
          <c:order val="5"/>
          <c:tx>
            <c:strRef>
              <c:f>'5-Year Brackets'!$J$1</c:f>
              <c:strCache>
                <c:ptCount val="1"/>
                <c:pt idx="0">
                  <c:v>Average weekly infection rate  (last two weeks)</c:v>
                </c:pt>
              </c:strCache>
            </c:strRef>
          </c:tx>
          <c:spPr>
            <a:solidFill>
              <a:srgbClr val="B0041D"/>
            </a:solidFill>
            <a:ln>
              <a:noFill/>
            </a:ln>
            <a:effectLst/>
          </c:spPr>
          <c:invertIfNegative val="0"/>
          <c:cat>
            <c:strRef>
              <c:f>'5-Year Brackets'!$A$2:$D$20</c:f>
              <c:strCache>
                <c:ptCount val="19"/>
                <c:pt idx="0">
                  <c:v>0-4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15-19 years</c:v>
                </c:pt>
                <c:pt idx="4">
                  <c:v>20-24 years</c:v>
                </c:pt>
                <c:pt idx="5">
                  <c:v>25-29 years</c:v>
                </c:pt>
                <c:pt idx="6">
                  <c:v>30-34 years</c:v>
                </c:pt>
                <c:pt idx="7">
                  <c:v>35-39 years</c:v>
                </c:pt>
                <c:pt idx="8">
                  <c:v>40-44 years</c:v>
                </c:pt>
                <c:pt idx="9">
                  <c:v>45-49 years</c:v>
                </c:pt>
                <c:pt idx="10">
                  <c:v>50-54 years</c:v>
                </c:pt>
                <c:pt idx="11">
                  <c:v>55-59 years</c:v>
                </c:pt>
                <c:pt idx="12">
                  <c:v>60-64 years</c:v>
                </c:pt>
                <c:pt idx="13">
                  <c:v>65-69 years</c:v>
                </c:pt>
                <c:pt idx="14">
                  <c:v>70-74 years</c:v>
                </c:pt>
                <c:pt idx="15">
                  <c:v>75-79 years</c:v>
                </c:pt>
                <c:pt idx="16">
                  <c:v>80-84 years</c:v>
                </c:pt>
                <c:pt idx="17">
                  <c:v>85-89 years</c:v>
                </c:pt>
                <c:pt idx="18">
                  <c:v>90+ years</c:v>
                </c:pt>
              </c:strCache>
            </c:strRef>
          </c:cat>
          <c:val>
            <c:numRef>
              <c:f>'5-Year Brackets'!$J$2:$J$20</c:f>
              <c:numCache>
                <c:formatCode>0.00</c:formatCode>
                <c:ptCount val="19"/>
                <c:pt idx="0">
                  <c:v>234.63359450287007</c:v>
                </c:pt>
                <c:pt idx="1">
                  <c:v>202.66709902314457</c:v>
                </c:pt>
                <c:pt idx="2">
                  <c:v>286.59423389511505</c:v>
                </c:pt>
                <c:pt idx="3">
                  <c:v>586.73469387755097</c:v>
                </c:pt>
                <c:pt idx="4">
                  <c:v>1118.6278165450381</c:v>
                </c:pt>
                <c:pt idx="5">
                  <c:v>989.35504070131492</c:v>
                </c:pt>
                <c:pt idx="6">
                  <c:v>982.85894008491903</c:v>
                </c:pt>
                <c:pt idx="7">
                  <c:v>875.35567499209606</c:v>
                </c:pt>
                <c:pt idx="8">
                  <c:v>952.58903211710731</c:v>
                </c:pt>
                <c:pt idx="9">
                  <c:v>936.61221590909088</c:v>
                </c:pt>
                <c:pt idx="10">
                  <c:v>844.47724904480719</c:v>
                </c:pt>
                <c:pt idx="11">
                  <c:v>884.52088452088447</c:v>
                </c:pt>
                <c:pt idx="12">
                  <c:v>948.15869523008223</c:v>
                </c:pt>
                <c:pt idx="13">
                  <c:v>741.25081011017494</c:v>
                </c:pt>
                <c:pt idx="14">
                  <c:v>553.97857339071516</c:v>
                </c:pt>
                <c:pt idx="15">
                  <c:v>494.69964664310953</c:v>
                </c:pt>
                <c:pt idx="16">
                  <c:v>466.50351789538087</c:v>
                </c:pt>
                <c:pt idx="17">
                  <c:v>542.38143289606455</c:v>
                </c:pt>
                <c:pt idx="18">
                  <c:v>1040.3120936280884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15-4013-8C4E-D70196263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24264"/>
        <c:axId val="738524592"/>
      </c:barChart>
      <c:catAx>
        <c:axId val="73852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24592"/>
        <c:crosses val="autoZero"/>
        <c:auto val="1"/>
        <c:lblAlgn val="ctr"/>
        <c:lblOffset val="100"/>
        <c:noMultiLvlLbl val="0"/>
      </c:catAx>
      <c:valAx>
        <c:axId val="73852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2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Sheet4!$D$1</c:f>
              <c:strCache>
                <c:ptCount val="1"/>
                <c:pt idx="0">
                  <c:v>% Measure Calculation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Sheet4!$A$2:$B$17</c:f>
              <c:multiLvlStrCache>
                <c:ptCount val="16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  <c:pt idx="4">
                    <c:v>Male</c:v>
                  </c:pt>
                  <c:pt idx="5">
                    <c:v>Female</c:v>
                  </c:pt>
                  <c:pt idx="6">
                    <c:v>Male</c:v>
                  </c:pt>
                  <c:pt idx="7">
                    <c:v>Female</c:v>
                  </c:pt>
                  <c:pt idx="8">
                    <c:v>Male</c:v>
                  </c:pt>
                  <c:pt idx="9">
                    <c:v>Female</c:v>
                  </c:pt>
                  <c:pt idx="10">
                    <c:v>Male</c:v>
                  </c:pt>
                  <c:pt idx="11">
                    <c:v>Female</c:v>
                  </c:pt>
                  <c:pt idx="12">
                    <c:v>Male</c:v>
                  </c:pt>
                  <c:pt idx="13">
                    <c:v>Female</c:v>
                  </c:pt>
                  <c:pt idx="14">
                    <c:v>Male</c:v>
                  </c:pt>
                  <c:pt idx="15">
                    <c:v>Female</c:v>
                  </c:pt>
                </c:lvl>
                <c:lvl>
                  <c:pt idx="0">
                    <c:v>0-1</c:v>
                  </c:pt>
                  <c:pt idx="1">
                    <c:v>0-1</c:v>
                  </c:pt>
                  <c:pt idx="2">
                    <c:v>2-14</c:v>
                  </c:pt>
                  <c:pt idx="3">
                    <c:v>2-14</c:v>
                  </c:pt>
                  <c:pt idx="4">
                    <c:v>18-49</c:v>
                  </c:pt>
                  <c:pt idx="5">
                    <c:v>18-49</c:v>
                  </c:pt>
                  <c:pt idx="6">
                    <c:v>50-64</c:v>
                  </c:pt>
                  <c:pt idx="7">
                    <c:v>50-64</c:v>
                  </c:pt>
                  <c:pt idx="8">
                    <c:v>65-74</c:v>
                  </c:pt>
                  <c:pt idx="9">
                    <c:v>65-74</c:v>
                  </c:pt>
                  <c:pt idx="10">
                    <c:v>75-84</c:v>
                  </c:pt>
                  <c:pt idx="11">
                    <c:v>75-84</c:v>
                  </c:pt>
                  <c:pt idx="12">
                    <c:v>85-94</c:v>
                  </c:pt>
                  <c:pt idx="13">
                    <c:v>85-94</c:v>
                  </c:pt>
                  <c:pt idx="14">
                    <c:v>95+</c:v>
                  </c:pt>
                  <c:pt idx="15">
                    <c:v>95+</c:v>
                  </c:pt>
                </c:lvl>
              </c:multiLvlStrCache>
            </c:multiLvlStrRef>
          </c:cat>
          <c:val>
            <c:numRef>
              <c:f>Sheet4!$D$2:$D$17</c:f>
              <c:numCache>
                <c:formatCode>0.00%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2E-3</c:v>
                </c:pt>
                <c:pt idx="6">
                  <c:v>0</c:v>
                </c:pt>
                <c:pt idx="7">
                  <c:v>0</c:v>
                </c:pt>
                <c:pt idx="8">
                  <c:v>1E-3</c:v>
                </c:pt>
                <c:pt idx="9">
                  <c:v>1E-3</c:v>
                </c:pt>
                <c:pt idx="10">
                  <c:v>8.0000000000000002E-3</c:v>
                </c:pt>
                <c:pt idx="11">
                  <c:v>8.0000000000000002E-3</c:v>
                </c:pt>
                <c:pt idx="12">
                  <c:v>6.0000000000000001E-3</c:v>
                </c:pt>
                <c:pt idx="13">
                  <c:v>7.0000000000000001E-3</c:v>
                </c:pt>
                <c:pt idx="14">
                  <c:v>7.0000000000000001E-3</c:v>
                </c:pt>
                <c:pt idx="15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46-4CD6-BBD7-A7F3AB77B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22206552"/>
        <c:axId val="722205568"/>
      </c:barChart>
      <c:catAx>
        <c:axId val="722206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205568"/>
        <c:crosses val="autoZero"/>
        <c:auto val="1"/>
        <c:lblAlgn val="ctr"/>
        <c:lblOffset val="100"/>
        <c:noMultiLvlLbl val="0"/>
      </c:catAx>
      <c:valAx>
        <c:axId val="72220556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206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Ethnicity!$D$1</c:f>
              <c:strCache>
                <c:ptCount val="1"/>
                <c:pt idx="0">
                  <c:v>% Measure Calculation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Ethnicity!$A$2:$A$7</c:f>
              <c:strCache>
                <c:ptCount val="6"/>
                <c:pt idx="0">
                  <c:v>White</c:v>
                </c:pt>
                <c:pt idx="1">
                  <c:v>Other</c:v>
                </c:pt>
                <c:pt idx="2">
                  <c:v>Not Recorded</c:v>
                </c:pt>
                <c:pt idx="3">
                  <c:v>Mixed</c:v>
                </c:pt>
                <c:pt idx="4">
                  <c:v>Black</c:v>
                </c:pt>
                <c:pt idx="5">
                  <c:v>Asian</c:v>
                </c:pt>
              </c:strCache>
            </c:strRef>
          </c:cat>
          <c:val>
            <c:numRef>
              <c:f>Ethnicity!$D$2:$D$7</c:f>
              <c:numCache>
                <c:formatCode>0.00%</c:formatCode>
                <c:ptCount val="6"/>
                <c:pt idx="0">
                  <c:v>1E-3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3.0000000000000001E-3</c:v>
                </c:pt>
                <c:pt idx="5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1-4E4B-8944-06B4ADB3B4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10049432"/>
        <c:axId val="710050088"/>
      </c:barChart>
      <c:catAx>
        <c:axId val="71004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050088"/>
        <c:crosses val="autoZero"/>
        <c:auto val="1"/>
        <c:lblAlgn val="ctr"/>
        <c:lblOffset val="100"/>
        <c:noMultiLvlLbl val="0"/>
      </c:catAx>
      <c:valAx>
        <c:axId val="71005008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049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9E125-106A-4DB4-A7AC-DF1D05D85DF5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7CA4F-CE9C-458C-93AD-0906A32B4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11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Cases – </a:t>
            </a:r>
            <a:r>
              <a:rPr lang="en-GB" b="0" dirty="0"/>
              <a:t>down significantly to 582 per 100,000 or 1941 cases,, R rate </a:t>
            </a:r>
            <a:r>
              <a:rPr lang="en-GB" b="0" dirty="0" err="1"/>
              <a:t>london</a:t>
            </a:r>
            <a:r>
              <a:rPr lang="en-GB" b="0" dirty="0"/>
              <a:t> 0.7-1.2 and falling, ranked 11</a:t>
            </a:r>
            <a:r>
              <a:rPr lang="en-GB" b="0" baseline="30000" dirty="0"/>
              <a:t>th</a:t>
            </a:r>
            <a:r>
              <a:rPr lang="en-GB" b="0" dirty="0"/>
              <a:t> in London down on 6th</a:t>
            </a:r>
          </a:p>
          <a:p>
            <a:r>
              <a:rPr lang="en-GB" b="1" dirty="0"/>
              <a:t>Tests</a:t>
            </a:r>
            <a:r>
              <a:rPr lang="en-GB" b="0" dirty="0"/>
              <a:t> – Increase to 5126 per 100,000,</a:t>
            </a:r>
          </a:p>
          <a:p>
            <a:r>
              <a:rPr lang="en-GB" b="1" dirty="0"/>
              <a:t>Deaths - </a:t>
            </a:r>
            <a:r>
              <a:rPr lang="en-GB" b="0" dirty="0"/>
              <a:t> increase to 45 deaths, aged 47 to 95, excess deaths in the latest period 8</a:t>
            </a:r>
            <a:r>
              <a:rPr lang="en-GB" b="0" baseline="30000" dirty="0"/>
              <a:t>th</a:t>
            </a:r>
            <a:r>
              <a:rPr lang="en-GB" b="0" dirty="0"/>
              <a:t> Jan are 45, peaked at 89 deaths per week</a:t>
            </a:r>
          </a:p>
          <a:p>
            <a:r>
              <a:rPr lang="en-GB" b="0" dirty="0"/>
              <a:t>Schools – 22 primary 1 secondary, 2 special and 10 early years schools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Bridgewood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House – 9 staff positive –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tested with LFTs. Before they return to work they will be required to do a PCR test.  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residents positive –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 9, 1 resident has now finished self-isolation.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 cleaning and handwashing audits in place. CCTV will be in place from next week to monitor infection prevention &amp; control practice. Keeping same staff in each unit. Home states they have sufficient PPE and staff cover for the time being.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Albany Park – 4 staff positive -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 tested positive one had the a temperature - the other had no symptoms and had the vaccine previously.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residents positive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results received 07/11/2020. All currently asymptomatic &amp; are isolating in their rooms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r>
              <a:rPr lang="en-GB" b="1" dirty="0"/>
              <a:t>5 deaths -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Elizabeth Lodge,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Springview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Wellington Park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7768D-5CBE-4F75-9025-9EC3BF4EEF8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52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111/999 COVID-19 Triages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Deaths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Map of COVID-19 Cases Lab-Confirmed in the Previous 2-Weeks (06 - 19 Jan)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Map of COVID-19 Cases Lab-Confirmed in the Previous 2-Weeks (06 - 19 Jan)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Map of COVID-19 Cases in High Rise Buildings in the Previous 2-Weeks  (06 - 19 Jan)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Cases in Sheltered Housing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Cases in High Rise Buildings*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Map of COVID-19 Exposure Settings in the Previous 2-Weeks (07 - 20 Jan)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Exposure Settings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COVID-19 Exposure Descriptions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?pbi_source=PowerPoi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e63a90b76acbe884551a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cd77b8e5fce3d433db87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89f62c1d38001c6da755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0d76e74940040bd5129e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digital.nhs.uk/dashboards/progression-full-widt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b8aec615ae72a2e192ee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/ReportSection961ecfcc2371e80a1f25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Enfield COVID19 Dashboard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1/22/2021 2:29:14 PM GMT Standard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1/22/2021 2:04:54 PM GMT Standard Time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340490-FF88-4D05-AD5B-92B38281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116550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Enfield Schools update (updated 18</a:t>
            </a:r>
            <a:r>
              <a:rPr lang="en-GB" b="1" baseline="30000" dirty="0">
                <a:solidFill>
                  <a:srgbClr val="002060"/>
                </a:solidFill>
              </a:rPr>
              <a:t>th</a:t>
            </a:r>
            <a:r>
              <a:rPr lang="en-GB" b="1" dirty="0">
                <a:solidFill>
                  <a:srgbClr val="002060"/>
                </a:solidFill>
              </a:rPr>
              <a:t> Jan)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D33D86-87B4-4D81-A32E-331A2D36F60B}"/>
              </a:ext>
            </a:extLst>
          </p:cNvPr>
          <p:cNvSpPr/>
          <p:nvPr/>
        </p:nvSpPr>
        <p:spPr>
          <a:xfrm>
            <a:off x="47286" y="1018181"/>
            <a:ext cx="116713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</a:rPr>
              <a:t>Primary</a:t>
            </a: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Number of schools with one or more open cases:  22</a:t>
            </a: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Positive cases: Staff 43, Students 34</a:t>
            </a: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Contacts currently having to isolate: Staff 57, Students 265 </a:t>
            </a:r>
          </a:p>
          <a:p>
            <a:pPr>
              <a:spcAft>
                <a:spcPts val="0"/>
              </a:spcAft>
            </a:pPr>
            <a:endParaRPr lang="en-GB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</a:rPr>
              <a:t>Secondary</a:t>
            </a: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Number of schools with one or more open cases: 4</a:t>
            </a: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Positive cases: Staff 7, Students 2</a:t>
            </a: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Contacts currently having to isolate: Staff 0, Students 2</a:t>
            </a:r>
          </a:p>
          <a:p>
            <a:pPr>
              <a:spcAft>
                <a:spcPts val="0"/>
              </a:spcAft>
            </a:pPr>
            <a:endParaRPr lang="en-GB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</a:rPr>
              <a:t>Special</a:t>
            </a: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Number of schools with one or more open cases:  1</a:t>
            </a: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Positive cases: Staff 2, Students 0</a:t>
            </a: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Contacts currently having to isolate: Staff 4, Students 1  </a:t>
            </a:r>
          </a:p>
          <a:p>
            <a:pPr>
              <a:spcAft>
                <a:spcPts val="0"/>
              </a:spcAft>
            </a:pPr>
            <a:endParaRPr lang="en-GB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</a:rPr>
              <a:t>Early Years</a:t>
            </a: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Number of settings with one or more open cases: 10</a:t>
            </a: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Positive cases: Staff 11, Students 6</a:t>
            </a: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Contacts currently having to isolate: Staff 28, Students 79</a:t>
            </a: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Closure: 1 nursery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6BB308-4E5A-4A94-8F9F-40AEBE581FBA}"/>
              </a:ext>
            </a:extLst>
          </p:cNvPr>
          <p:cNvSpPr/>
          <p:nvPr/>
        </p:nvSpPr>
        <p:spPr>
          <a:xfrm>
            <a:off x="2716884" y="5752214"/>
            <a:ext cx="9410700" cy="1031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Number of schools/ nurseries affected:  37</a:t>
            </a:r>
          </a:p>
          <a:p>
            <a:pPr algn="ctr"/>
            <a:r>
              <a:rPr lang="en-GB" sz="2400" dirty="0"/>
              <a:t>Positive cases: Staff: 63; Students: 42</a:t>
            </a:r>
          </a:p>
        </p:txBody>
      </p:sp>
    </p:spTree>
    <p:extLst>
      <p:ext uri="{BB962C8B-B14F-4D97-AF65-F5344CB8AC3E}">
        <p14:creationId xmlns:p14="http://schemas.microsoft.com/office/powerpoint/2010/main" val="250692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ap of COVID-19 Cases in High Rise Buildings in the Previous 2-Weeks  (06 - 19 Jan), COVID-19 Cases in Sheltered Housing, textbox, COVID-19 Cases in High Rise Buildings*. Please refer to the notes on this slide for details.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b="62938"/>
          <a:stretch/>
        </p:blipFill>
        <p:spPr>
          <a:xfrm>
            <a:off x="76200" y="0"/>
            <a:ext cx="12020550" cy="2541722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High Rise Buildings &amp; Sheltered Housing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C16E5-F0D3-4589-9AFF-A6B5FC074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245" y="2739919"/>
            <a:ext cx="9379509" cy="33928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ap of COVID-19 Exposure Settings in the Previous 2-Weeks (07 - 20 Jan), COVID-19 Exposure Settings, COVID-19 Exposure Descriptions. Please refer to the notes on this slide for details.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b="65424"/>
          <a:stretch/>
        </p:blipFill>
        <p:spPr>
          <a:xfrm>
            <a:off x="76200" y="0"/>
            <a:ext cx="12020550" cy="2371241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Exposure Settings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F8618C-8489-44C0-A546-E4986ADF8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079" y="2777820"/>
            <a:ext cx="9541841" cy="36229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51DC-AA9B-4C17-BE10-8B1391F0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82475"/>
            <a:ext cx="8936622" cy="343552"/>
          </a:xfrm>
        </p:spPr>
        <p:txBody>
          <a:bodyPr>
            <a:noAutofit/>
          </a:bodyPr>
          <a:lstStyle/>
          <a:p>
            <a:pPr algn="ctr"/>
            <a:br>
              <a:rPr lang="en-GB" sz="2800" b="1" dirty="0"/>
            </a:br>
            <a:r>
              <a:rPr lang="en-GB" sz="2800" b="1" dirty="0"/>
              <a:t>COVID-19 Vaccine </a:t>
            </a:r>
            <a:r>
              <a:rPr lang="en-GB" sz="2800" dirty="0"/>
              <a:t>U</a:t>
            </a:r>
            <a:r>
              <a:rPr lang="en-GB" sz="2800" b="1" dirty="0"/>
              <a:t>ptake</a:t>
            </a:r>
            <a:r>
              <a:rPr lang="en-GB" sz="2800" dirty="0"/>
              <a:t> : </a:t>
            </a:r>
            <a:r>
              <a:rPr lang="en-GB" sz="2800" b="1" dirty="0"/>
              <a:t>Enfield as at 21.01.21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C82F5E-673D-4A54-A09A-C7B0558F9395}"/>
              </a:ext>
            </a:extLst>
          </p:cNvPr>
          <p:cNvSpPr/>
          <p:nvPr/>
        </p:nvSpPr>
        <p:spPr>
          <a:xfrm>
            <a:off x="173182" y="6178380"/>
            <a:ext cx="7596336" cy="468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bg1"/>
                </a:solidFill>
              </a:rPr>
              <a:t>Data source: NCL </a:t>
            </a:r>
            <a:r>
              <a:rPr lang="en-GB" sz="1400" dirty="0" err="1">
                <a:solidFill>
                  <a:schemeClr val="bg1"/>
                </a:solidFill>
              </a:rPr>
              <a:t>HealtheAnalytics</a:t>
            </a:r>
            <a:r>
              <a:rPr lang="en-GB" sz="1400" dirty="0">
                <a:solidFill>
                  <a:schemeClr val="bg1"/>
                </a:solidFill>
              </a:rPr>
              <a:t> COVID-19 vaccinations dashboard EMIS refresh 21st Jn 2021.</a:t>
            </a:r>
          </a:p>
          <a:p>
            <a:r>
              <a:rPr lang="en-GB" sz="1400" dirty="0">
                <a:solidFill>
                  <a:schemeClr val="bg1"/>
                </a:solidFill>
              </a:rPr>
              <a:t>Updated on 23</a:t>
            </a:r>
            <a:r>
              <a:rPr lang="en-GB" sz="1400" baseline="30000" dirty="0">
                <a:solidFill>
                  <a:schemeClr val="bg1"/>
                </a:solidFill>
              </a:rPr>
              <a:t>rd</a:t>
            </a:r>
            <a:r>
              <a:rPr lang="en-GB" sz="1400" dirty="0">
                <a:solidFill>
                  <a:schemeClr val="bg1"/>
                </a:solidFill>
              </a:rPr>
              <a:t> Jan 2021 at 8.45 pm.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44A263-BEF2-4652-8407-797E250CD9C0}"/>
              </a:ext>
            </a:extLst>
          </p:cNvPr>
          <p:cNvSpPr txBox="1"/>
          <p:nvPr/>
        </p:nvSpPr>
        <p:spPr>
          <a:xfrm>
            <a:off x="8208817" y="834765"/>
            <a:ext cx="3647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Number of </a:t>
            </a:r>
            <a:r>
              <a:rPr lang="en-GB" sz="2000" b="1" dirty="0"/>
              <a:t>Vaccine decliners </a:t>
            </a:r>
            <a:r>
              <a:rPr lang="en-GB" sz="2000" dirty="0"/>
              <a:t>as at 21st Jan= </a:t>
            </a:r>
            <a:r>
              <a:rPr lang="en-GB" sz="2000" b="1" dirty="0"/>
              <a:t>193</a:t>
            </a:r>
          </a:p>
          <a:p>
            <a:endParaRPr lang="en-GB" sz="2000" b="1" dirty="0"/>
          </a:p>
          <a:p>
            <a:r>
              <a:rPr lang="en-GB" sz="2000" dirty="0"/>
              <a:t>Mostly;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/>
              <a:t> Black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/>
              <a:t>Turkish/ Cypriot residents.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5389C-5CD2-46CA-BD66-A8DD821B5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537"/>
            <a:ext cx="7928768" cy="526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5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6E6E43-AA9B-4280-A40A-9FF789C4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82474"/>
            <a:ext cx="8936622" cy="955911"/>
          </a:xfrm>
        </p:spPr>
        <p:txBody>
          <a:bodyPr>
            <a:noAutofit/>
          </a:bodyPr>
          <a:lstStyle/>
          <a:p>
            <a:pPr algn="ctr"/>
            <a:r>
              <a:rPr lang="en-GB" sz="2800" b="1" i="1" dirty="0">
                <a:solidFill>
                  <a:schemeClr val="bg1">
                    <a:lumMod val="50000"/>
                  </a:schemeClr>
                </a:solidFill>
              </a:rPr>
              <a:t>COVID-19 Vaccine Declined 1</a:t>
            </a:r>
            <a:r>
              <a:rPr lang="en-GB" sz="2800" b="1" i="1" baseline="30000" dirty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GB" sz="2800" b="1" i="1" dirty="0">
                <a:solidFill>
                  <a:schemeClr val="bg1">
                    <a:lumMod val="50000"/>
                  </a:schemeClr>
                </a:solidFill>
              </a:rPr>
              <a:t> Dose Demographics</a:t>
            </a:r>
            <a:br>
              <a:rPr lang="en-GB" sz="2800" b="1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2000" b="1" i="1" dirty="0">
                <a:solidFill>
                  <a:schemeClr val="bg1">
                    <a:lumMod val="50000"/>
                  </a:schemeClr>
                </a:solidFill>
              </a:rPr>
              <a:t>Total declines = </a:t>
            </a:r>
            <a:r>
              <a:rPr lang="en-GB" sz="2000" b="1" i="1" u="sng" dirty="0">
                <a:solidFill>
                  <a:schemeClr val="bg1">
                    <a:lumMod val="50000"/>
                  </a:schemeClr>
                </a:solidFill>
              </a:rPr>
              <a:t>193</a:t>
            </a:r>
            <a:endParaRPr lang="en-GB" sz="2800" b="1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F4931B-D776-41D0-A024-15084480E4BE}"/>
              </a:ext>
            </a:extLst>
          </p:cNvPr>
          <p:cNvGraphicFramePr>
            <a:graphicFrameLocks/>
          </p:cNvGraphicFramePr>
          <p:nvPr/>
        </p:nvGraphicFramePr>
        <p:xfrm>
          <a:off x="1053885" y="1456842"/>
          <a:ext cx="10197884" cy="216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9F5DE01-4677-46C2-91D0-329F21E50F7B}"/>
              </a:ext>
            </a:extLst>
          </p:cNvPr>
          <p:cNvSpPr/>
          <p:nvPr/>
        </p:nvSpPr>
        <p:spPr>
          <a:xfrm>
            <a:off x="945397" y="1038386"/>
            <a:ext cx="4308528" cy="343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bg1">
                    <a:lumMod val="50000"/>
                  </a:schemeClr>
                </a:solidFill>
              </a:rPr>
              <a:t>% of age-gender group declined first vaccine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6718F7-DA58-4A28-BEF7-0704F38D9DAD}"/>
              </a:ext>
            </a:extLst>
          </p:cNvPr>
          <p:cNvSpPr/>
          <p:nvPr/>
        </p:nvSpPr>
        <p:spPr>
          <a:xfrm>
            <a:off x="836909" y="3921072"/>
            <a:ext cx="4308528" cy="343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bg1">
                    <a:lumMod val="50000"/>
                  </a:schemeClr>
                </a:solidFill>
              </a:rPr>
              <a:t>%of ethnicity declined  first vaccine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D2367A8-AA75-4E99-9834-C83197C2B657}"/>
              </a:ext>
            </a:extLst>
          </p:cNvPr>
          <p:cNvGraphicFramePr>
            <a:graphicFrameLocks/>
          </p:cNvGraphicFramePr>
          <p:nvPr/>
        </p:nvGraphicFramePr>
        <p:xfrm>
          <a:off x="945397" y="4559092"/>
          <a:ext cx="10197884" cy="1872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8539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Observation Summary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CA9D36-91A6-4651-BF8C-05DA706DBC87}"/>
              </a:ext>
            </a:extLst>
          </p:cNvPr>
          <p:cNvGrpSpPr/>
          <p:nvPr/>
        </p:nvGrpSpPr>
        <p:grpSpPr>
          <a:xfrm>
            <a:off x="76200" y="0"/>
            <a:ext cx="12020550" cy="6858000"/>
            <a:chOff x="76200" y="0"/>
            <a:chExt cx="12020550" cy="6858000"/>
          </a:xfrm>
        </p:grpSpPr>
        <p:pic>
          <p:nvPicPr>
            <p:cNvPr id="3" name="Picture" title="This slide contains the following visuals: tableEx, textbox, textbox, image. Please refer to the notes on this slide for details.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0"/>
              <a:ext cx="12020550" cy="6858000"/>
            </a:xfrm>
            <a:prstGeom prst="rect">
              <a:avLst/>
            </a:prstGeom>
            <a:noFill/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DD830C2-15B3-4A8D-B313-9FE9E89E8DD0}"/>
                </a:ext>
              </a:extLst>
            </p:cNvPr>
            <p:cNvSpPr txBox="1"/>
            <p:nvPr/>
          </p:nvSpPr>
          <p:spPr>
            <a:xfrm>
              <a:off x="4772025" y="4660312"/>
              <a:ext cx="8450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24,976</a:t>
              </a:r>
              <a:endParaRPr lang="en-GB" sz="1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tableE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Glossary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6915-013A-442F-AFAE-724AD49BA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" y="38100"/>
            <a:ext cx="11266735" cy="1114735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/>
              <a:t>Table: Weekly COVID-19 infection rate* between 16</a:t>
            </a:r>
            <a:r>
              <a:rPr lang="en-GB" sz="3200" b="1" baseline="30000" dirty="0"/>
              <a:t>th</a:t>
            </a:r>
            <a:r>
              <a:rPr lang="en-GB" sz="3200" b="1" dirty="0"/>
              <a:t>- 22nd Jan 2021 for selected local authorities/ regions and England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FDD9C8-326B-40F0-8F1E-7B18052106E5}"/>
              </a:ext>
            </a:extLst>
          </p:cNvPr>
          <p:cNvSpPr/>
          <p:nvPr/>
        </p:nvSpPr>
        <p:spPr>
          <a:xfrm>
            <a:off x="2071634" y="5986260"/>
            <a:ext cx="7880042" cy="72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*Number of new cases in the seven days ending on 15</a:t>
            </a:r>
            <a:r>
              <a:rPr lang="en-GB" sz="1400" baseline="30000" dirty="0" err="1">
                <a:solidFill>
                  <a:prstClr val="white"/>
                </a:solidFill>
                <a:latin typeface="Calibri" panose="020F0502020204030204"/>
              </a:rPr>
              <a:t>th</a:t>
            </a: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 Jan 2021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NHS dashboard- Data available-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https://digital.nhs.uk/dashboards/progression-full-width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Accessed on 18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Jan 2021 at 07:15 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42B1F8-6595-47E3-9365-88F2E44FC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94" y="1152835"/>
            <a:ext cx="9941012" cy="47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7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8D8611-763A-4FFF-AE39-656B5EF92F25}"/>
              </a:ext>
            </a:extLst>
          </p:cNvPr>
          <p:cNvSpPr/>
          <p:nvPr/>
        </p:nvSpPr>
        <p:spPr>
          <a:xfrm>
            <a:off x="67721" y="-14427"/>
            <a:ext cx="11913705" cy="665695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FF1E40-FEE8-4452-A17A-CA1A23FA4136}"/>
              </a:ext>
            </a:extLst>
          </p:cNvPr>
          <p:cNvSpPr/>
          <p:nvPr/>
        </p:nvSpPr>
        <p:spPr>
          <a:xfrm>
            <a:off x="5047544" y="4052179"/>
            <a:ext cx="2201484" cy="2293067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8A75FCD8-8CE4-4B78-9DF4-D52EC0205755}"/>
              </a:ext>
            </a:extLst>
          </p:cNvPr>
          <p:cNvSpPr/>
          <p:nvPr/>
        </p:nvSpPr>
        <p:spPr>
          <a:xfrm>
            <a:off x="5086337" y="4787605"/>
            <a:ext cx="2107773" cy="771342"/>
          </a:xfrm>
          <a:prstGeom prst="rect">
            <a:avLst/>
          </a:prstGeom>
          <a:solidFill>
            <a:srgbClr val="B00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n-GB" sz="145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 HOMES AFFECTED</a:t>
            </a:r>
          </a:p>
          <a:p>
            <a:pPr algn="ctr">
              <a:defRPr/>
            </a:pPr>
            <a:r>
              <a:rPr lang="en-GB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24</a:t>
            </a:r>
          </a:p>
          <a:p>
            <a:pPr algn="ctr">
              <a:defRPr/>
            </a:pPr>
            <a:endParaRPr lang="en-GB" sz="12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of deaths= 5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Staff = 30 cases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Residents = 43 cases</a:t>
            </a:r>
          </a:p>
        </p:txBody>
      </p:sp>
      <p:pic>
        <p:nvPicPr>
          <p:cNvPr id="2" name="Picture 44">
            <a:extLst>
              <a:ext uri="{FF2B5EF4-FFF2-40B4-BE49-F238E27FC236}">
                <a16:creationId xmlns:a16="http://schemas.microsoft.com/office/drawing/2014/main" id="{4DFE77AE-2A12-4420-A047-F69A2DA1E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000" y="198863"/>
            <a:ext cx="1712686" cy="9442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2CBEDB0-A658-482F-8482-8D04BB1A1D01}"/>
              </a:ext>
            </a:extLst>
          </p:cNvPr>
          <p:cNvSpPr/>
          <p:nvPr/>
        </p:nvSpPr>
        <p:spPr>
          <a:xfrm>
            <a:off x="3274843" y="178963"/>
            <a:ext cx="6039460" cy="57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B0041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ENFIELD COVID-19 DATA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B0041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3CDE24-612E-49E7-8B7A-B7E764349EB7}"/>
              </a:ext>
            </a:extLst>
          </p:cNvPr>
          <p:cNvSpPr/>
          <p:nvPr/>
        </p:nvSpPr>
        <p:spPr>
          <a:xfrm>
            <a:off x="338249" y="1455053"/>
            <a:ext cx="2201484" cy="2254873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COVID- TOTAL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CASES = 26,695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noProof="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DEATHS = 544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1" noProof="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(508 excess</a:t>
            </a:r>
            <a:r>
              <a:rPr lang="en-GB" sz="1400" b="1" i="1" baseline="30000" noProof="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</a:t>
            </a:r>
            <a:r>
              <a:rPr lang="en-GB" sz="1400" b="1" i="1" noProof="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kumimoji="0" lang="en-GB" sz="1400" b="1" i="1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842094-1512-4EDF-A72F-840453BF634C}"/>
              </a:ext>
            </a:extLst>
          </p:cNvPr>
          <p:cNvSpPr/>
          <p:nvPr/>
        </p:nvSpPr>
        <p:spPr>
          <a:xfrm>
            <a:off x="2714172" y="1455053"/>
            <a:ext cx="2201484" cy="2281999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NEW CASES*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1,594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09C4D2-9CE5-43D5-8C08-2E8CDFB47CC3}"/>
              </a:ext>
            </a:extLst>
          </p:cNvPr>
          <p:cNvSpPr/>
          <p:nvPr/>
        </p:nvSpPr>
        <p:spPr>
          <a:xfrm>
            <a:off x="9877201" y="1421062"/>
            <a:ext cx="2033867" cy="2293067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RECENT </a:t>
            </a:r>
            <a:r>
              <a:rPr lang="en-GB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COVID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DEATHS*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Average age= 78y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 range= 50- 99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Born outside UK= 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1E7555-6F54-4BFE-ACC9-658792BCCE90}"/>
              </a:ext>
            </a:extLst>
          </p:cNvPr>
          <p:cNvSpPr/>
          <p:nvPr/>
        </p:nvSpPr>
        <p:spPr>
          <a:xfrm>
            <a:off x="299192" y="4014308"/>
            <a:ext cx="2201484" cy="2291573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TESTS*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noProof="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4,981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noProof="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1D8721-CEA1-4AAA-96DD-96ECECD7ECA7}"/>
              </a:ext>
            </a:extLst>
          </p:cNvPr>
          <p:cNvSpPr/>
          <p:nvPr/>
        </p:nvSpPr>
        <p:spPr>
          <a:xfrm>
            <a:off x="5046116" y="1449581"/>
            <a:ext cx="2327964" cy="2291572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INFECTION RATE PER 100,000*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478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 noProof="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AGE GROUP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n-GB" sz="16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0-29     30-59       60+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noProof="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716864-1C47-4718-8569-E5C090A83404}"/>
              </a:ext>
            </a:extLst>
          </p:cNvPr>
          <p:cNvSpPr/>
          <p:nvPr/>
        </p:nvSpPr>
        <p:spPr>
          <a:xfrm>
            <a:off x="273919" y="5115357"/>
            <a:ext cx="2168523" cy="7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GB" sz="13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defRPr/>
            </a:pPr>
            <a:r>
              <a:rPr lang="en-GB" sz="130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 100,000</a:t>
            </a:r>
          </a:p>
          <a:p>
            <a:pPr lvl="0" algn="ctr">
              <a:defRPr/>
            </a:pPr>
            <a:r>
              <a:rPr lang="en-GB" sz="130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(PCR = 8,201 tests, lateral flow = 8,425 tests)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602C9D-09FB-4D77-AA5D-0BA5199FD8D7}"/>
              </a:ext>
            </a:extLst>
          </p:cNvPr>
          <p:cNvSpPr/>
          <p:nvPr/>
        </p:nvSpPr>
        <p:spPr>
          <a:xfrm>
            <a:off x="5089201" y="3370751"/>
            <a:ext cx="704258" cy="350610"/>
          </a:xfrm>
          <a:prstGeom prst="rect">
            <a:avLst/>
          </a:prstGeom>
          <a:solidFill>
            <a:srgbClr val="FA2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white"/>
                </a:solidFill>
                <a:latin typeface="Calibri" panose="020F0502020204030204"/>
              </a:rPr>
              <a:t>3</a:t>
            </a:r>
            <a:r>
              <a:rPr lang="en-GB" sz="1600" noProof="0" dirty="0">
                <a:solidFill>
                  <a:prstClr val="white"/>
                </a:solidFill>
                <a:latin typeface="Calibri" panose="020F0502020204030204"/>
              </a:rPr>
              <a:t>65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0E941E-5638-4575-BC0C-9A23DFB3DEB0}"/>
              </a:ext>
            </a:extLst>
          </p:cNvPr>
          <p:cNvSpPr/>
          <p:nvPr/>
        </p:nvSpPr>
        <p:spPr>
          <a:xfrm>
            <a:off x="5815572" y="3349054"/>
            <a:ext cx="731028" cy="365075"/>
          </a:xfrm>
          <a:prstGeom prst="rect">
            <a:avLst/>
          </a:prstGeom>
          <a:solidFill>
            <a:srgbClr val="E30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white"/>
                </a:solidFill>
                <a:latin typeface="Calibri" panose="020F0502020204030204"/>
              </a:rPr>
              <a:t>7</a:t>
            </a:r>
            <a:r>
              <a:rPr lang="en-GB" sz="1600" noProof="0" dirty="0">
                <a:solidFill>
                  <a:prstClr val="white"/>
                </a:solidFill>
                <a:latin typeface="Calibri" panose="020F0502020204030204"/>
              </a:rPr>
              <a:t>01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B9ECB3-5F5D-498D-845F-3F5B3CA54A1F}"/>
              </a:ext>
            </a:extLst>
          </p:cNvPr>
          <p:cNvSpPr/>
          <p:nvPr/>
        </p:nvSpPr>
        <p:spPr>
          <a:xfrm>
            <a:off x="6546600" y="3338322"/>
            <a:ext cx="731028" cy="371171"/>
          </a:xfrm>
          <a:prstGeom prst="rect">
            <a:avLst/>
          </a:prstGeom>
          <a:solidFill>
            <a:srgbClr val="FC7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white"/>
                </a:solidFill>
                <a:latin typeface="Calibri" panose="020F0502020204030204"/>
              </a:rPr>
              <a:t>4</a:t>
            </a:r>
            <a:r>
              <a:rPr lang="en-GB" sz="1600" noProof="0" dirty="0">
                <a:solidFill>
                  <a:prstClr val="white"/>
                </a:solidFill>
                <a:latin typeface="Calibri" panose="020F0502020204030204"/>
              </a:rPr>
              <a:t>32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95CD24F-5FF4-4D13-B6A1-9AB395BF63B1}"/>
              </a:ext>
            </a:extLst>
          </p:cNvPr>
          <p:cNvCxnSpPr>
            <a:cxnSpLocks/>
          </p:cNvCxnSpPr>
          <p:nvPr/>
        </p:nvCxnSpPr>
        <p:spPr>
          <a:xfrm>
            <a:off x="5063544" y="2610438"/>
            <a:ext cx="2201484" cy="0"/>
          </a:xfrm>
          <a:prstGeom prst="line">
            <a:avLst/>
          </a:prstGeom>
          <a:ln>
            <a:solidFill>
              <a:srgbClr val="F5F5F5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542C1D3-E916-4FAD-B029-55F1C3DFD710}"/>
              </a:ext>
            </a:extLst>
          </p:cNvPr>
          <p:cNvSpPr/>
          <p:nvPr/>
        </p:nvSpPr>
        <p:spPr>
          <a:xfrm>
            <a:off x="7374080" y="4044397"/>
            <a:ext cx="2201484" cy="2275040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SCHOOLS AFFECTED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noProof="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37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93620E-35F1-4E1D-B4F8-C15605E8E4EA}"/>
              </a:ext>
            </a:extLst>
          </p:cNvPr>
          <p:cNvSpPr/>
          <p:nvPr/>
        </p:nvSpPr>
        <p:spPr>
          <a:xfrm>
            <a:off x="4981399" y="5163461"/>
            <a:ext cx="2050238" cy="1168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23D7FD-B5B2-4960-9688-96166FF2ACF8}"/>
              </a:ext>
            </a:extLst>
          </p:cNvPr>
          <p:cNvSpPr/>
          <p:nvPr/>
        </p:nvSpPr>
        <p:spPr>
          <a:xfrm>
            <a:off x="7472841" y="5176554"/>
            <a:ext cx="2050238" cy="1168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Staff = 63 cases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Students = </a:t>
            </a:r>
            <a:r>
              <a:rPr lang="en-GB" sz="140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40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cases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90CD5B-1B59-49CA-95D6-F16D75FE6AC4}"/>
              </a:ext>
            </a:extLst>
          </p:cNvPr>
          <p:cNvSpPr/>
          <p:nvPr/>
        </p:nvSpPr>
        <p:spPr>
          <a:xfrm>
            <a:off x="9758943" y="4034698"/>
            <a:ext cx="2201484" cy="2276230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WARDS WITH MOST CASES* (TOP THREE)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Enfield </a:t>
            </a:r>
            <a:r>
              <a:rPr lang="en-GB" sz="14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Highway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GB" sz="1400" b="1" noProof="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162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4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Upper Edmonton (151)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4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Edmonton Green (146)</a:t>
            </a:r>
          </a:p>
        </p:txBody>
      </p:sp>
      <p:grpSp>
        <p:nvGrpSpPr>
          <p:cNvPr id="103" name="그룹 90">
            <a:extLst>
              <a:ext uri="{FF2B5EF4-FFF2-40B4-BE49-F238E27FC236}">
                <a16:creationId xmlns:a16="http://schemas.microsoft.com/office/drawing/2014/main" id="{33AE6CE2-9288-416A-A2ED-7FE16EF7E556}"/>
              </a:ext>
            </a:extLst>
          </p:cNvPr>
          <p:cNvGrpSpPr/>
          <p:nvPr/>
        </p:nvGrpSpPr>
        <p:grpSpPr>
          <a:xfrm>
            <a:off x="2917367" y="3327398"/>
            <a:ext cx="1729841" cy="280845"/>
            <a:chOff x="1832146" y="1840455"/>
            <a:chExt cx="3892427" cy="827075"/>
          </a:xfrm>
          <a:solidFill>
            <a:srgbClr val="FC7C8E"/>
          </a:solidFill>
        </p:grpSpPr>
        <p:sp>
          <p:nvSpPr>
            <p:cNvPr id="104" name="Round Same Side Corner Rectangle 8">
              <a:extLst>
                <a:ext uri="{FF2B5EF4-FFF2-40B4-BE49-F238E27FC236}">
                  <a16:creationId xmlns:a16="http://schemas.microsoft.com/office/drawing/2014/main" id="{597AC940-797C-4477-BDA8-C2B46B479CCC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5" name="Round Same Side Corner Rectangle 8">
              <a:extLst>
                <a:ext uri="{FF2B5EF4-FFF2-40B4-BE49-F238E27FC236}">
                  <a16:creationId xmlns:a16="http://schemas.microsoft.com/office/drawing/2014/main" id="{87CFB42E-AEE2-418A-9D25-6D4387437347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6" name="Round Same Side Corner Rectangle 8">
              <a:extLst>
                <a:ext uri="{FF2B5EF4-FFF2-40B4-BE49-F238E27FC236}">
                  <a16:creationId xmlns:a16="http://schemas.microsoft.com/office/drawing/2014/main" id="{0D181F77-2609-43F4-BA46-C567F64B2ACB}"/>
                </a:ext>
              </a:extLst>
            </p:cNvPr>
            <p:cNvSpPr/>
            <p:nvPr/>
          </p:nvSpPr>
          <p:spPr>
            <a:xfrm>
              <a:off x="2627345" y="1840455"/>
              <a:ext cx="314031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FC7C8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7" name="Round Same Side Corner Rectangle 8">
              <a:extLst>
                <a:ext uri="{FF2B5EF4-FFF2-40B4-BE49-F238E27FC236}">
                  <a16:creationId xmlns:a16="http://schemas.microsoft.com/office/drawing/2014/main" id="{3CD98682-91E2-4F6C-959D-ED3C199B89B6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8" name="Round Same Side Corner Rectangle 8">
              <a:extLst>
                <a:ext uri="{FF2B5EF4-FFF2-40B4-BE49-F238E27FC236}">
                  <a16:creationId xmlns:a16="http://schemas.microsoft.com/office/drawing/2014/main" id="{A3FD8756-8664-4779-A9BA-4FE7ED35AE0A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9" name="Round Same Side Corner Rectangle 8">
              <a:extLst>
                <a:ext uri="{FF2B5EF4-FFF2-40B4-BE49-F238E27FC236}">
                  <a16:creationId xmlns:a16="http://schemas.microsoft.com/office/drawing/2014/main" id="{C2202A5F-AD6E-4D0C-86D9-CDDF978484D5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0" name="Round Same Side Corner Rectangle 8">
              <a:extLst>
                <a:ext uri="{FF2B5EF4-FFF2-40B4-BE49-F238E27FC236}">
                  <a16:creationId xmlns:a16="http://schemas.microsoft.com/office/drawing/2014/main" id="{EDA91187-5DD5-42C8-959B-806D2599101C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1" name="Round Same Side Corner Rectangle 8">
              <a:extLst>
                <a:ext uri="{FF2B5EF4-FFF2-40B4-BE49-F238E27FC236}">
                  <a16:creationId xmlns:a16="http://schemas.microsoft.com/office/drawing/2014/main" id="{B74AE161-ADBF-4D74-8ECF-BE55D561E1A2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2" name="Round Same Side Corner Rectangle 8">
              <a:extLst>
                <a:ext uri="{FF2B5EF4-FFF2-40B4-BE49-F238E27FC236}">
                  <a16:creationId xmlns:a16="http://schemas.microsoft.com/office/drawing/2014/main" id="{876F1211-7261-4D9B-AC23-DDEFB81FF9C1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3" name="Round Same Side Corner Rectangle 8">
              <a:extLst>
                <a:ext uri="{FF2B5EF4-FFF2-40B4-BE49-F238E27FC236}">
                  <a16:creationId xmlns:a16="http://schemas.microsoft.com/office/drawing/2014/main" id="{46656051-B5B5-4D86-9CFB-411BA4CB29ED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114" name="그룹 90">
            <a:extLst>
              <a:ext uri="{FF2B5EF4-FFF2-40B4-BE49-F238E27FC236}">
                <a16:creationId xmlns:a16="http://schemas.microsoft.com/office/drawing/2014/main" id="{35771D3B-7DEF-45ED-8158-D1E9270FF6A1}"/>
              </a:ext>
            </a:extLst>
          </p:cNvPr>
          <p:cNvGrpSpPr/>
          <p:nvPr/>
        </p:nvGrpSpPr>
        <p:grpSpPr>
          <a:xfrm>
            <a:off x="3015958" y="3037289"/>
            <a:ext cx="1553144" cy="280845"/>
            <a:chOff x="1832146" y="1840455"/>
            <a:chExt cx="3494830" cy="827075"/>
          </a:xfrm>
          <a:solidFill>
            <a:srgbClr val="FC7C8E"/>
          </a:solidFill>
        </p:grpSpPr>
        <p:sp>
          <p:nvSpPr>
            <p:cNvPr id="115" name="Round Same Side Corner Rectangle 8">
              <a:extLst>
                <a:ext uri="{FF2B5EF4-FFF2-40B4-BE49-F238E27FC236}">
                  <a16:creationId xmlns:a16="http://schemas.microsoft.com/office/drawing/2014/main" id="{C73A569D-FB34-45C7-84F1-A9B7FDF92F05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6" name="Round Same Side Corner Rectangle 8">
              <a:extLst>
                <a:ext uri="{FF2B5EF4-FFF2-40B4-BE49-F238E27FC236}">
                  <a16:creationId xmlns:a16="http://schemas.microsoft.com/office/drawing/2014/main" id="{571B1369-5D9E-42F3-8E92-1DA214D02559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7" name="Round Same Side Corner Rectangle 8">
              <a:extLst>
                <a:ext uri="{FF2B5EF4-FFF2-40B4-BE49-F238E27FC236}">
                  <a16:creationId xmlns:a16="http://schemas.microsoft.com/office/drawing/2014/main" id="{9AB8BD64-84BE-48EC-8C08-DE7E0C12C074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8" name="Round Same Side Corner Rectangle 8">
              <a:extLst>
                <a:ext uri="{FF2B5EF4-FFF2-40B4-BE49-F238E27FC236}">
                  <a16:creationId xmlns:a16="http://schemas.microsoft.com/office/drawing/2014/main" id="{8A0D1AFF-7BCF-472D-85AF-47ADF86B9084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9" name="Round Same Side Corner Rectangle 8">
              <a:extLst>
                <a:ext uri="{FF2B5EF4-FFF2-40B4-BE49-F238E27FC236}">
                  <a16:creationId xmlns:a16="http://schemas.microsoft.com/office/drawing/2014/main" id="{8D558857-584C-41C8-82C7-6C34A37646C7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0" name="Round Same Side Corner Rectangle 8">
              <a:extLst>
                <a:ext uri="{FF2B5EF4-FFF2-40B4-BE49-F238E27FC236}">
                  <a16:creationId xmlns:a16="http://schemas.microsoft.com/office/drawing/2014/main" id="{F874592A-4591-4BF0-AB9E-B94B9B41C41D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1" name="Round Same Side Corner Rectangle 8">
              <a:extLst>
                <a:ext uri="{FF2B5EF4-FFF2-40B4-BE49-F238E27FC236}">
                  <a16:creationId xmlns:a16="http://schemas.microsoft.com/office/drawing/2014/main" id="{283D9B50-C5C7-4557-8430-6D224627BFBC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2" name="Round Same Side Corner Rectangle 8">
              <a:extLst>
                <a:ext uri="{FF2B5EF4-FFF2-40B4-BE49-F238E27FC236}">
                  <a16:creationId xmlns:a16="http://schemas.microsoft.com/office/drawing/2014/main" id="{DD6225C4-D2B1-4EE0-93D4-013690DE764D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3" name="Round Same Side Corner Rectangle 8">
              <a:extLst>
                <a:ext uri="{FF2B5EF4-FFF2-40B4-BE49-F238E27FC236}">
                  <a16:creationId xmlns:a16="http://schemas.microsoft.com/office/drawing/2014/main" id="{F55E139D-F18C-40D6-8B99-D9F6C1877087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pic>
        <p:nvPicPr>
          <p:cNvPr id="305" name="Graphic 304" descr="Books">
            <a:extLst>
              <a:ext uri="{FF2B5EF4-FFF2-40B4-BE49-F238E27FC236}">
                <a16:creationId xmlns:a16="http://schemas.microsoft.com/office/drawing/2014/main" id="{D31DB819-DBBD-45EE-94D1-3D0EF016B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6246" y="4811020"/>
            <a:ext cx="449007" cy="449007"/>
          </a:xfrm>
          <a:prstGeom prst="rect">
            <a:avLst/>
          </a:prstGeom>
          <a:effectLst/>
        </p:spPr>
      </p:pic>
      <p:sp>
        <p:nvSpPr>
          <p:cNvPr id="308" name="Rectangle 307">
            <a:extLst>
              <a:ext uri="{FF2B5EF4-FFF2-40B4-BE49-F238E27FC236}">
                <a16:creationId xmlns:a16="http://schemas.microsoft.com/office/drawing/2014/main" id="{59A0AFE5-56F8-4BBA-9505-35EA71EEA281}"/>
              </a:ext>
            </a:extLst>
          </p:cNvPr>
          <p:cNvSpPr/>
          <p:nvPr/>
        </p:nvSpPr>
        <p:spPr>
          <a:xfrm>
            <a:off x="579233" y="707413"/>
            <a:ext cx="1780448" cy="53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TOTALS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BE37B0-3AA3-4C26-BD94-90E7C36F8DB6}"/>
              </a:ext>
            </a:extLst>
          </p:cNvPr>
          <p:cNvSpPr/>
          <p:nvPr/>
        </p:nvSpPr>
        <p:spPr>
          <a:xfrm>
            <a:off x="301024" y="1075700"/>
            <a:ext cx="22014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Cases = 06</a:t>
            </a:r>
            <a:r>
              <a:rPr lang="en-GB" sz="1100" b="1" baseline="30000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1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 20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lang="en-GB" sz="1100" b="1" noProof="0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22</a:t>
            </a:r>
            <a:r>
              <a:rPr lang="en-GB" sz="11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100" b="1" noProof="0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Jan 21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778364AB-848B-4881-8194-D4CD3347B95F}"/>
              </a:ext>
            </a:extLst>
          </p:cNvPr>
          <p:cNvSpPr/>
          <p:nvPr/>
        </p:nvSpPr>
        <p:spPr>
          <a:xfrm>
            <a:off x="7762790" y="3772440"/>
            <a:ext cx="1470340" cy="259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1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 Jan update</a:t>
            </a:r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E47A82B9-AF23-4C0E-AD53-954C86E06E0C}"/>
              </a:ext>
            </a:extLst>
          </p:cNvPr>
          <p:cNvSpPr/>
          <p:nvPr/>
        </p:nvSpPr>
        <p:spPr>
          <a:xfrm>
            <a:off x="5020532" y="3793000"/>
            <a:ext cx="22284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22 Jan upd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ate</a:t>
            </a: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C9E45219-C8CE-4B2B-BB2E-D57DE3FF46AD}"/>
              </a:ext>
            </a:extLst>
          </p:cNvPr>
          <p:cNvSpPr/>
          <p:nvPr/>
        </p:nvSpPr>
        <p:spPr>
          <a:xfrm>
            <a:off x="7501278" y="1445481"/>
            <a:ext cx="2201484" cy="2291572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F30EE32D-5CED-4150-851A-B3AD3B2C1CC1}"/>
              </a:ext>
            </a:extLst>
          </p:cNvPr>
          <p:cNvSpPr/>
          <p:nvPr/>
        </p:nvSpPr>
        <p:spPr>
          <a:xfrm rot="5400000">
            <a:off x="2925899" y="2380774"/>
            <a:ext cx="336332" cy="369225"/>
          </a:xfrm>
          <a:prstGeom prst="stripedRightArrow">
            <a:avLst>
              <a:gd name="adj1" fmla="val 39038"/>
              <a:gd name="adj2" fmla="val 38885"/>
            </a:avLst>
          </a:prstGeom>
          <a:solidFill>
            <a:srgbClr val="FC7C8E">
              <a:alpha val="7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4" name="Arrow: Striped Right 343">
            <a:extLst>
              <a:ext uri="{FF2B5EF4-FFF2-40B4-BE49-F238E27FC236}">
                <a16:creationId xmlns:a16="http://schemas.microsoft.com/office/drawing/2014/main" id="{AF65ACA9-D25C-4131-9B53-5276A46E52BA}"/>
              </a:ext>
            </a:extLst>
          </p:cNvPr>
          <p:cNvSpPr/>
          <p:nvPr/>
        </p:nvSpPr>
        <p:spPr>
          <a:xfrm rot="5249648">
            <a:off x="5454734" y="2154471"/>
            <a:ext cx="336332" cy="369225"/>
          </a:xfrm>
          <a:prstGeom prst="stripedRightArrow">
            <a:avLst>
              <a:gd name="adj1" fmla="val 39038"/>
              <a:gd name="adj2" fmla="val 38885"/>
            </a:avLst>
          </a:prstGeom>
          <a:solidFill>
            <a:srgbClr val="FC7C8E">
              <a:alpha val="7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9BB3F83A-FDDA-4032-991B-2EBA09B66945}"/>
              </a:ext>
            </a:extLst>
          </p:cNvPr>
          <p:cNvSpPr/>
          <p:nvPr/>
        </p:nvSpPr>
        <p:spPr>
          <a:xfrm>
            <a:off x="3597105" y="6493745"/>
            <a:ext cx="4624004" cy="345271"/>
          </a:xfrm>
          <a:prstGeom prst="rect">
            <a:avLst/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baseline="30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</a:t>
            </a:r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North Central London </a:t>
            </a:r>
            <a:r>
              <a:rPr lang="en-GB" sz="1100" b="1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ncludes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Camden, Barnet, Enfield, Haringey &amp; Islington  </a:t>
            </a: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A958A8F5-904B-48F9-829C-FB3A6B4DF070}"/>
              </a:ext>
            </a:extLst>
          </p:cNvPr>
          <p:cNvSpPr/>
          <p:nvPr/>
        </p:nvSpPr>
        <p:spPr>
          <a:xfrm>
            <a:off x="8300877" y="6449584"/>
            <a:ext cx="3660099" cy="293555"/>
          </a:xfrm>
          <a:prstGeom prst="rect">
            <a:avLst/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            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Change since last week of data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8" name="Arrow: Striped Right 347">
            <a:extLst>
              <a:ext uri="{FF2B5EF4-FFF2-40B4-BE49-F238E27FC236}">
                <a16:creationId xmlns:a16="http://schemas.microsoft.com/office/drawing/2014/main" id="{8DAB6A3C-4E79-4C7F-BE4C-824B98B1E471}"/>
              </a:ext>
            </a:extLst>
          </p:cNvPr>
          <p:cNvSpPr/>
          <p:nvPr/>
        </p:nvSpPr>
        <p:spPr>
          <a:xfrm rot="5400000" flipH="1">
            <a:off x="8449824" y="6418282"/>
            <a:ext cx="304392" cy="342337"/>
          </a:xfrm>
          <a:prstGeom prst="stripedRightArrow">
            <a:avLst>
              <a:gd name="adj1" fmla="val 39038"/>
              <a:gd name="adj2" fmla="val 38885"/>
            </a:avLst>
          </a:prstGeom>
          <a:solidFill>
            <a:srgbClr val="FC7C8E">
              <a:alpha val="7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Arrow: Striped Right 356">
            <a:extLst>
              <a:ext uri="{FF2B5EF4-FFF2-40B4-BE49-F238E27FC236}">
                <a16:creationId xmlns:a16="http://schemas.microsoft.com/office/drawing/2014/main" id="{A55E567C-C15A-49FA-8A96-35138B1D6CF7}"/>
              </a:ext>
            </a:extLst>
          </p:cNvPr>
          <p:cNvSpPr/>
          <p:nvPr/>
        </p:nvSpPr>
        <p:spPr>
          <a:xfrm rot="16200000" flipH="1">
            <a:off x="8695319" y="6460019"/>
            <a:ext cx="306383" cy="295669"/>
          </a:xfrm>
          <a:prstGeom prst="stripedRightArrow">
            <a:avLst>
              <a:gd name="adj1" fmla="val 39038"/>
              <a:gd name="adj2" fmla="val 38885"/>
            </a:avLst>
          </a:prstGeom>
          <a:solidFill>
            <a:srgbClr val="FC7C8E">
              <a:alpha val="7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9BAAB9F6-C9E0-4EC5-A63B-2BAA52A525FC}"/>
              </a:ext>
            </a:extLst>
          </p:cNvPr>
          <p:cNvSpPr/>
          <p:nvPr/>
        </p:nvSpPr>
        <p:spPr>
          <a:xfrm>
            <a:off x="7536608" y="1483455"/>
            <a:ext cx="2143988" cy="1043829"/>
          </a:xfrm>
          <a:prstGeom prst="rect">
            <a:avLst/>
          </a:prstGeom>
          <a:solidFill>
            <a:srgbClr val="B00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GB" sz="160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INFECTION RATE RANK*</a:t>
            </a:r>
            <a:endParaRPr lang="en-GB" sz="16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NCL</a:t>
            </a:r>
            <a:r>
              <a:rPr kumimoji="0" lang="en-GB" sz="160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#</a:t>
            </a:r>
            <a:r>
              <a:rPr kumimoji="0" lang="en-GB" sz="1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 =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aseline="0" dirty="0">
                <a:solidFill>
                  <a:schemeClr val="bg1"/>
                </a:solidFill>
                <a:latin typeface="Calibri" panose="020F0502020204030204"/>
              </a:rPr>
              <a:t>LON= 15; </a:t>
            </a:r>
            <a:r>
              <a:rPr lang="en-GB" sz="1600" baseline="0" dirty="0" err="1">
                <a:solidFill>
                  <a:schemeClr val="bg1"/>
                </a:solidFill>
                <a:latin typeface="Calibri" panose="020F0502020204030204"/>
              </a:rPr>
              <a:t>Eng</a:t>
            </a:r>
            <a:r>
              <a:rPr lang="en-GB" sz="1600" baseline="0" dirty="0">
                <a:solidFill>
                  <a:schemeClr val="bg1"/>
                </a:solidFill>
                <a:latin typeface="Calibri" panose="020F0502020204030204"/>
              </a:rPr>
              <a:t>= </a:t>
            </a:r>
            <a:r>
              <a:rPr lang="en-GB" sz="1600" dirty="0">
                <a:solidFill>
                  <a:schemeClr val="bg1"/>
                </a:solidFill>
                <a:latin typeface="Calibri" panose="020F0502020204030204"/>
              </a:rPr>
              <a:t>34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5182C020-8A34-43B1-8ABB-3CF7ECF89837}"/>
              </a:ext>
            </a:extLst>
          </p:cNvPr>
          <p:cNvSpPr/>
          <p:nvPr/>
        </p:nvSpPr>
        <p:spPr>
          <a:xfrm>
            <a:off x="7542487" y="2959448"/>
            <a:ext cx="2086964" cy="737909"/>
          </a:xfrm>
          <a:prstGeom prst="rect">
            <a:avLst/>
          </a:prstGeom>
          <a:solidFill>
            <a:srgbClr val="B00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TESTING RATE RANK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Helvetica" panose="020B0604020202020204" pitchFamily="34" charset="0"/>
              </a:rPr>
              <a:t>NCL</a:t>
            </a:r>
            <a:r>
              <a:rPr kumimoji="0" lang="en-GB" sz="160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Helvetica" panose="020B0604020202020204" pitchFamily="34" charset="0"/>
              </a:rPr>
              <a:t>#</a:t>
            </a:r>
            <a:r>
              <a:rPr kumimoji="0" lang="en-GB" sz="1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Helvetica" panose="020B0604020202020204" pitchFamily="34" charset="0"/>
              </a:rPr>
              <a:t> =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aseline="0" dirty="0">
                <a:solidFill>
                  <a:schemeClr val="bg1"/>
                </a:solidFill>
                <a:cs typeface="Helvetica" panose="020B0604020202020204" pitchFamily="34" charset="0"/>
              </a:rPr>
              <a:t>LON=15; </a:t>
            </a:r>
            <a:r>
              <a:rPr lang="en-GB" sz="1600" baseline="0" dirty="0" err="1">
                <a:solidFill>
                  <a:schemeClr val="bg1"/>
                </a:solidFill>
                <a:cs typeface="Helvetica" panose="020B0604020202020204" pitchFamily="34" charset="0"/>
              </a:rPr>
              <a:t>Eng</a:t>
            </a:r>
            <a:r>
              <a:rPr lang="en-GB" sz="1600" baseline="0" dirty="0">
                <a:solidFill>
                  <a:schemeClr val="bg1"/>
                </a:solidFill>
                <a:cs typeface="Helvetica" panose="020B0604020202020204" pitchFamily="34" charset="0"/>
              </a:rPr>
              <a:t>= </a:t>
            </a:r>
            <a:r>
              <a:rPr lang="en-GB" sz="1600" dirty="0">
                <a:solidFill>
                  <a:schemeClr val="bg1"/>
                </a:solidFill>
                <a:cs typeface="Helvetica" panose="020B0604020202020204" pitchFamily="34" charset="0"/>
              </a:rPr>
              <a:t>81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Helvetica" panose="020B0604020202020204" pitchFamily="34" charset="0"/>
            </a:endParaRPr>
          </a:p>
        </p:txBody>
      </p: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4F065169-DD5A-4200-9BB2-7204CABC5223}"/>
              </a:ext>
            </a:extLst>
          </p:cNvPr>
          <p:cNvCxnSpPr>
            <a:cxnSpLocks/>
          </p:cNvCxnSpPr>
          <p:nvPr/>
        </p:nvCxnSpPr>
        <p:spPr>
          <a:xfrm>
            <a:off x="7536608" y="2617184"/>
            <a:ext cx="2201484" cy="0"/>
          </a:xfrm>
          <a:prstGeom prst="line">
            <a:avLst/>
          </a:prstGeom>
          <a:ln>
            <a:solidFill>
              <a:srgbClr val="F5F5F5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Rectangle 377">
            <a:extLst>
              <a:ext uri="{FF2B5EF4-FFF2-40B4-BE49-F238E27FC236}">
                <a16:creationId xmlns:a16="http://schemas.microsoft.com/office/drawing/2014/main" id="{B18E3421-8336-460C-AEE3-7756FA7A7C99}"/>
              </a:ext>
            </a:extLst>
          </p:cNvPr>
          <p:cNvSpPr/>
          <p:nvPr/>
        </p:nvSpPr>
        <p:spPr>
          <a:xfrm>
            <a:off x="5083940" y="5714711"/>
            <a:ext cx="2138076" cy="648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endParaRPr lang="en-GB" sz="14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endParaRPr lang="en-GB" sz="14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n-GB" sz="140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DOM CARE AFFECTED</a:t>
            </a:r>
          </a:p>
          <a:p>
            <a:pPr algn="ctr">
              <a:defRPr/>
            </a:pPr>
            <a:r>
              <a:rPr lang="en-GB" sz="145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40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 Staff = 87 cases (-7)</a:t>
            </a:r>
          </a:p>
          <a:p>
            <a:pPr lvl="0" algn="ctr">
              <a:defRPr/>
            </a:pPr>
            <a:r>
              <a:rPr lang="en-GB" sz="12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Clients = 44 cases (+5)</a:t>
            </a:r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ADAA46B5-4A81-4AE0-8B9F-12A90DC49C60}"/>
              </a:ext>
            </a:extLst>
          </p:cNvPr>
          <p:cNvCxnSpPr>
            <a:cxnSpLocks/>
          </p:cNvCxnSpPr>
          <p:nvPr/>
        </p:nvCxnSpPr>
        <p:spPr>
          <a:xfrm>
            <a:off x="5047544" y="5507321"/>
            <a:ext cx="2201484" cy="0"/>
          </a:xfrm>
          <a:prstGeom prst="line">
            <a:avLst/>
          </a:prstGeom>
          <a:ln>
            <a:solidFill>
              <a:srgbClr val="F5F5F5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Rectangle 360">
            <a:extLst>
              <a:ext uri="{FF2B5EF4-FFF2-40B4-BE49-F238E27FC236}">
                <a16:creationId xmlns:a16="http://schemas.microsoft.com/office/drawing/2014/main" id="{761E4586-D91D-4EA7-8A16-C26F0267D9CC}"/>
              </a:ext>
            </a:extLst>
          </p:cNvPr>
          <p:cNvSpPr/>
          <p:nvPr/>
        </p:nvSpPr>
        <p:spPr>
          <a:xfrm>
            <a:off x="3764057" y="581977"/>
            <a:ext cx="4936619" cy="371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B0041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B004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(16 – 22 Jan 21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B0041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09BAB8C5-251C-4C31-A94F-275E6F3C0258}"/>
              </a:ext>
            </a:extLst>
          </p:cNvPr>
          <p:cNvSpPr/>
          <p:nvPr/>
        </p:nvSpPr>
        <p:spPr>
          <a:xfrm>
            <a:off x="5414282" y="1090147"/>
            <a:ext cx="1550150" cy="259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22 Jan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A788C-81C1-4D2F-8B98-AF57FA20B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4258" y="2072940"/>
            <a:ext cx="371888" cy="335309"/>
          </a:xfrm>
          <a:prstGeom prst="rect">
            <a:avLst/>
          </a:prstGeom>
        </p:spPr>
      </p:pic>
      <p:sp>
        <p:nvSpPr>
          <p:cNvPr id="266" name="Rectangle 265">
            <a:extLst>
              <a:ext uri="{FF2B5EF4-FFF2-40B4-BE49-F238E27FC236}">
                <a16:creationId xmlns:a16="http://schemas.microsoft.com/office/drawing/2014/main" id="{582FC0C5-E0A3-4867-AE04-6862071900C0}"/>
              </a:ext>
            </a:extLst>
          </p:cNvPr>
          <p:cNvSpPr/>
          <p:nvPr/>
        </p:nvSpPr>
        <p:spPr>
          <a:xfrm>
            <a:off x="238886" y="6462428"/>
            <a:ext cx="3424068" cy="304392"/>
          </a:xfrm>
          <a:prstGeom prst="rect">
            <a:avLst/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3000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#</a:t>
            </a:r>
            <a:r>
              <a:rPr kumimoji="0" lang="en-GB" sz="11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According to ONS weekly mortality analysis.</a:t>
            </a:r>
            <a:endParaRPr kumimoji="0" lang="en-GB" sz="1100" b="1" i="0" u="none" strike="noStrike" kern="1200" cap="none" spc="0" normalizeH="0" baseline="3000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D215431-E41F-4AC4-8478-577BE7F549B3}"/>
              </a:ext>
            </a:extLst>
          </p:cNvPr>
          <p:cNvSpPr/>
          <p:nvPr/>
        </p:nvSpPr>
        <p:spPr>
          <a:xfrm>
            <a:off x="2700844" y="4042401"/>
            <a:ext cx="2201484" cy="2291573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noProof="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VACCINATIONS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noProof="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17,203 1</a:t>
            </a:r>
            <a:r>
              <a:rPr lang="en-GB" b="1" baseline="30000" noProof="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DOSES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(excluding care home)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defRPr/>
            </a:pPr>
            <a:r>
              <a:rPr lang="en-GB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1,069</a:t>
            </a:r>
            <a:r>
              <a:rPr lang="en-GB" sz="14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</a:t>
            </a:r>
            <a:r>
              <a:rPr lang="en-GB" sz="1400" b="1" baseline="3000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</a:t>
            </a:r>
            <a:r>
              <a:rPr lang="en-GB" sz="140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DOSES</a:t>
            </a:r>
          </a:p>
          <a:p>
            <a:pPr lvl="0" algn="ctr">
              <a:defRPr/>
            </a:pPr>
            <a:r>
              <a:rPr lang="en-GB" sz="1400" i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(care home residents and staff)</a:t>
            </a:r>
          </a:p>
          <a:p>
            <a:pPr lvl="0" algn="ctr">
              <a:defRPr/>
            </a:pPr>
            <a:endParaRPr lang="en-GB" sz="14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122C976-96EF-492B-9734-6363D079F940}"/>
              </a:ext>
            </a:extLst>
          </p:cNvPr>
          <p:cNvSpPr/>
          <p:nvPr/>
        </p:nvSpPr>
        <p:spPr>
          <a:xfrm>
            <a:off x="2675571" y="4686250"/>
            <a:ext cx="2168523" cy="7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GB" sz="13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95" name="그룹 90">
            <a:extLst>
              <a:ext uri="{FF2B5EF4-FFF2-40B4-BE49-F238E27FC236}">
                <a16:creationId xmlns:a16="http://schemas.microsoft.com/office/drawing/2014/main" id="{1555723A-2F48-4808-8217-82B0C53AEDB0}"/>
              </a:ext>
            </a:extLst>
          </p:cNvPr>
          <p:cNvGrpSpPr/>
          <p:nvPr/>
        </p:nvGrpSpPr>
        <p:grpSpPr>
          <a:xfrm>
            <a:off x="593267" y="3340098"/>
            <a:ext cx="1729841" cy="280845"/>
            <a:chOff x="1832146" y="1840455"/>
            <a:chExt cx="3892427" cy="827075"/>
          </a:xfrm>
          <a:solidFill>
            <a:srgbClr val="FC7C8E"/>
          </a:solidFill>
        </p:grpSpPr>
        <p:sp>
          <p:nvSpPr>
            <p:cNvPr id="96" name="Round Same Side Corner Rectangle 8">
              <a:extLst>
                <a:ext uri="{FF2B5EF4-FFF2-40B4-BE49-F238E27FC236}">
                  <a16:creationId xmlns:a16="http://schemas.microsoft.com/office/drawing/2014/main" id="{1F040F2E-1447-4213-BBE7-6F98FA828907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7" name="Round Same Side Corner Rectangle 8">
              <a:extLst>
                <a:ext uri="{FF2B5EF4-FFF2-40B4-BE49-F238E27FC236}">
                  <a16:creationId xmlns:a16="http://schemas.microsoft.com/office/drawing/2014/main" id="{DDA40A3D-E7E3-4CC3-AB54-3D5C1A464622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8" name="Round Same Side Corner Rectangle 8">
              <a:extLst>
                <a:ext uri="{FF2B5EF4-FFF2-40B4-BE49-F238E27FC236}">
                  <a16:creationId xmlns:a16="http://schemas.microsoft.com/office/drawing/2014/main" id="{443739F3-EF9A-4343-BCA9-5A03B43E2532}"/>
                </a:ext>
              </a:extLst>
            </p:cNvPr>
            <p:cNvSpPr/>
            <p:nvPr/>
          </p:nvSpPr>
          <p:spPr>
            <a:xfrm>
              <a:off x="2627345" y="1840455"/>
              <a:ext cx="314031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9" name="Round Same Side Corner Rectangle 8">
              <a:extLst>
                <a:ext uri="{FF2B5EF4-FFF2-40B4-BE49-F238E27FC236}">
                  <a16:creationId xmlns:a16="http://schemas.microsoft.com/office/drawing/2014/main" id="{468A572E-41AD-4D8B-8E5C-B71CE766962B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0" name="Round Same Side Corner Rectangle 8">
              <a:extLst>
                <a:ext uri="{FF2B5EF4-FFF2-40B4-BE49-F238E27FC236}">
                  <a16:creationId xmlns:a16="http://schemas.microsoft.com/office/drawing/2014/main" id="{4BA88055-77FE-4F5D-BA3C-B3FA18225282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1" name="Round Same Side Corner Rectangle 8">
              <a:extLst>
                <a:ext uri="{FF2B5EF4-FFF2-40B4-BE49-F238E27FC236}">
                  <a16:creationId xmlns:a16="http://schemas.microsoft.com/office/drawing/2014/main" id="{6F1A5BC5-D663-4BEC-ACE8-C113547891EC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2" name="Round Same Side Corner Rectangle 8">
              <a:extLst>
                <a:ext uri="{FF2B5EF4-FFF2-40B4-BE49-F238E27FC236}">
                  <a16:creationId xmlns:a16="http://schemas.microsoft.com/office/drawing/2014/main" id="{7E0EEF43-A5D9-45F1-82F2-F815EB5F486D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4" name="Round Same Side Corner Rectangle 8">
              <a:extLst>
                <a:ext uri="{FF2B5EF4-FFF2-40B4-BE49-F238E27FC236}">
                  <a16:creationId xmlns:a16="http://schemas.microsoft.com/office/drawing/2014/main" id="{DDCA5138-2BAB-4757-9FFD-AB22EA6CBF7A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5" name="Round Same Side Corner Rectangle 8">
              <a:extLst>
                <a:ext uri="{FF2B5EF4-FFF2-40B4-BE49-F238E27FC236}">
                  <a16:creationId xmlns:a16="http://schemas.microsoft.com/office/drawing/2014/main" id="{BBF7D543-0FAE-4B58-8A35-C635980F295F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6" name="Round Same Side Corner Rectangle 8">
              <a:extLst>
                <a:ext uri="{FF2B5EF4-FFF2-40B4-BE49-F238E27FC236}">
                  <a16:creationId xmlns:a16="http://schemas.microsoft.com/office/drawing/2014/main" id="{B0F2FD25-E849-452B-8CDB-680B2C3AC63D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127" name="그룹 90">
            <a:extLst>
              <a:ext uri="{FF2B5EF4-FFF2-40B4-BE49-F238E27FC236}">
                <a16:creationId xmlns:a16="http://schemas.microsoft.com/office/drawing/2014/main" id="{F4206C76-3B2E-49BC-8112-1E5BB55A9498}"/>
              </a:ext>
            </a:extLst>
          </p:cNvPr>
          <p:cNvGrpSpPr/>
          <p:nvPr/>
        </p:nvGrpSpPr>
        <p:grpSpPr>
          <a:xfrm>
            <a:off x="691858" y="3049989"/>
            <a:ext cx="1553144" cy="280845"/>
            <a:chOff x="1832146" y="1840455"/>
            <a:chExt cx="3494830" cy="827075"/>
          </a:xfrm>
          <a:solidFill>
            <a:srgbClr val="FC7C8E"/>
          </a:solidFill>
        </p:grpSpPr>
        <p:sp>
          <p:nvSpPr>
            <p:cNvPr id="128" name="Round Same Side Corner Rectangle 8">
              <a:extLst>
                <a:ext uri="{FF2B5EF4-FFF2-40B4-BE49-F238E27FC236}">
                  <a16:creationId xmlns:a16="http://schemas.microsoft.com/office/drawing/2014/main" id="{55CEDAED-9396-4F0C-8DDE-4DBEE52B8788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9" name="Round Same Side Corner Rectangle 8">
              <a:extLst>
                <a:ext uri="{FF2B5EF4-FFF2-40B4-BE49-F238E27FC236}">
                  <a16:creationId xmlns:a16="http://schemas.microsoft.com/office/drawing/2014/main" id="{F91BD802-3D41-4CEB-BECF-58FC4F92947A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0" name="Round Same Side Corner Rectangle 8">
              <a:extLst>
                <a:ext uri="{FF2B5EF4-FFF2-40B4-BE49-F238E27FC236}">
                  <a16:creationId xmlns:a16="http://schemas.microsoft.com/office/drawing/2014/main" id="{7C13E441-241A-457F-81D5-969A01B93DF4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1" name="Round Same Side Corner Rectangle 8">
              <a:extLst>
                <a:ext uri="{FF2B5EF4-FFF2-40B4-BE49-F238E27FC236}">
                  <a16:creationId xmlns:a16="http://schemas.microsoft.com/office/drawing/2014/main" id="{A9BD78A4-BB16-4E73-9BA7-E9BD680A4464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2" name="Round Same Side Corner Rectangle 8">
              <a:extLst>
                <a:ext uri="{FF2B5EF4-FFF2-40B4-BE49-F238E27FC236}">
                  <a16:creationId xmlns:a16="http://schemas.microsoft.com/office/drawing/2014/main" id="{2D77F760-9EE9-4FE8-876F-6B37C30BF55F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3" name="Round Same Side Corner Rectangle 8">
              <a:extLst>
                <a:ext uri="{FF2B5EF4-FFF2-40B4-BE49-F238E27FC236}">
                  <a16:creationId xmlns:a16="http://schemas.microsoft.com/office/drawing/2014/main" id="{F2378A6E-378A-4F06-B68A-E0B735050250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4" name="Round Same Side Corner Rectangle 8">
              <a:extLst>
                <a:ext uri="{FF2B5EF4-FFF2-40B4-BE49-F238E27FC236}">
                  <a16:creationId xmlns:a16="http://schemas.microsoft.com/office/drawing/2014/main" id="{B71BC098-A30C-4239-A14D-BF7BFB21283A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5" name="Round Same Side Corner Rectangle 8">
              <a:extLst>
                <a:ext uri="{FF2B5EF4-FFF2-40B4-BE49-F238E27FC236}">
                  <a16:creationId xmlns:a16="http://schemas.microsoft.com/office/drawing/2014/main" id="{F4990170-8A4C-40AF-B25F-7FC52D438A68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6" name="Round Same Side Corner Rectangle 8">
              <a:extLst>
                <a:ext uri="{FF2B5EF4-FFF2-40B4-BE49-F238E27FC236}">
                  <a16:creationId xmlns:a16="http://schemas.microsoft.com/office/drawing/2014/main" id="{2E5C7A6F-E024-4164-842F-F38945880C01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64B433A1-F3CB-4857-A8CC-90A84FA705FF}"/>
              </a:ext>
            </a:extLst>
          </p:cNvPr>
          <p:cNvSpPr/>
          <p:nvPr/>
        </p:nvSpPr>
        <p:spPr>
          <a:xfrm>
            <a:off x="596261" y="3746631"/>
            <a:ext cx="1550150" cy="259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13- 19 Jan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0FC580B-4FE2-41FF-8281-8E3C5C1F9F0B}"/>
              </a:ext>
            </a:extLst>
          </p:cNvPr>
          <p:cNvSpPr/>
          <p:nvPr/>
        </p:nvSpPr>
        <p:spPr>
          <a:xfrm>
            <a:off x="3094065" y="3769076"/>
            <a:ext cx="1550150" cy="259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12- 18 Jan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0" name="Arrow: Striped Right 89">
            <a:extLst>
              <a:ext uri="{FF2B5EF4-FFF2-40B4-BE49-F238E27FC236}">
                <a16:creationId xmlns:a16="http://schemas.microsoft.com/office/drawing/2014/main" id="{278DAB05-41F0-4891-9BAE-7CAC6D4AC281}"/>
              </a:ext>
            </a:extLst>
          </p:cNvPr>
          <p:cNvSpPr/>
          <p:nvPr/>
        </p:nvSpPr>
        <p:spPr>
          <a:xfrm rot="5249648">
            <a:off x="5310231" y="4426915"/>
            <a:ext cx="336332" cy="369225"/>
          </a:xfrm>
          <a:prstGeom prst="stripedRightArrow">
            <a:avLst>
              <a:gd name="adj1" fmla="val 39038"/>
              <a:gd name="adj2" fmla="val 38885"/>
            </a:avLst>
          </a:prstGeom>
          <a:solidFill>
            <a:srgbClr val="FC7C8E">
              <a:alpha val="7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20B6AA7-4863-47B3-99F0-192861A20E6F}"/>
              </a:ext>
            </a:extLst>
          </p:cNvPr>
          <p:cNvSpPr/>
          <p:nvPr/>
        </p:nvSpPr>
        <p:spPr>
          <a:xfrm>
            <a:off x="10062617" y="1161152"/>
            <a:ext cx="1550150" cy="259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13- 19 Jan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375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3" grpId="0" animBg="1"/>
      <p:bldP spid="36" grpId="0" animBg="1"/>
      <p:bldP spid="308" grpId="0"/>
      <p:bldP spid="3" grpId="0"/>
      <p:bldP spid="498" grpId="0"/>
      <p:bldP spid="499" grpId="0"/>
      <p:bldP spid="341" grpId="0" animBg="1"/>
      <p:bldP spid="5" grpId="0" animBg="1"/>
      <p:bldP spid="344" grpId="0" animBg="1"/>
      <p:bldP spid="371" grpId="0" animBg="1"/>
      <p:bldP spid="372" grpId="0" animBg="1"/>
      <p:bldP spid="378" grpId="0"/>
      <p:bldP spid="361" grpId="0"/>
      <p:bldP spid="345" grpId="0"/>
      <p:bldP spid="91" grpId="0" animBg="1"/>
      <p:bldP spid="88" grpId="0"/>
      <p:bldP spid="89" grpId="0"/>
      <p:bldP spid="90" grpId="0" animBg="1"/>
      <p:bldP spid="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291B01-2226-40CD-90AE-003EAB226768}"/>
              </a:ext>
            </a:extLst>
          </p:cNvPr>
          <p:cNvGraphicFramePr>
            <a:graphicFrameLocks noGrp="1"/>
          </p:cNvGraphicFramePr>
          <p:nvPr/>
        </p:nvGraphicFramePr>
        <p:xfrm>
          <a:off x="2025319" y="830947"/>
          <a:ext cx="8141361" cy="2101438"/>
        </p:xfrm>
        <a:graphic>
          <a:graphicData uri="http://schemas.openxmlformats.org/drawingml/2006/table">
            <a:tbl>
              <a:tblPr/>
              <a:tblGrid>
                <a:gridCol w="1002847">
                  <a:extLst>
                    <a:ext uri="{9D8B030D-6E8A-4147-A177-3AD203B41FA5}">
                      <a16:colId xmlns:a16="http://schemas.microsoft.com/office/drawing/2014/main" val="4052152754"/>
                    </a:ext>
                  </a:extLst>
                </a:gridCol>
                <a:gridCol w="853775">
                  <a:extLst>
                    <a:ext uri="{9D8B030D-6E8A-4147-A177-3AD203B41FA5}">
                      <a16:colId xmlns:a16="http://schemas.microsoft.com/office/drawing/2014/main" val="2261225539"/>
                    </a:ext>
                  </a:extLst>
                </a:gridCol>
                <a:gridCol w="786016">
                  <a:extLst>
                    <a:ext uri="{9D8B030D-6E8A-4147-A177-3AD203B41FA5}">
                      <a16:colId xmlns:a16="http://schemas.microsoft.com/office/drawing/2014/main" val="2105889528"/>
                    </a:ext>
                  </a:extLst>
                </a:gridCol>
                <a:gridCol w="786016">
                  <a:extLst>
                    <a:ext uri="{9D8B030D-6E8A-4147-A177-3AD203B41FA5}">
                      <a16:colId xmlns:a16="http://schemas.microsoft.com/office/drawing/2014/main" val="3197068938"/>
                    </a:ext>
                  </a:extLst>
                </a:gridCol>
                <a:gridCol w="786016">
                  <a:extLst>
                    <a:ext uri="{9D8B030D-6E8A-4147-A177-3AD203B41FA5}">
                      <a16:colId xmlns:a16="http://schemas.microsoft.com/office/drawing/2014/main" val="1573559719"/>
                    </a:ext>
                  </a:extLst>
                </a:gridCol>
                <a:gridCol w="786016">
                  <a:extLst>
                    <a:ext uri="{9D8B030D-6E8A-4147-A177-3AD203B41FA5}">
                      <a16:colId xmlns:a16="http://schemas.microsoft.com/office/drawing/2014/main" val="226877101"/>
                    </a:ext>
                  </a:extLst>
                </a:gridCol>
                <a:gridCol w="786016">
                  <a:extLst>
                    <a:ext uri="{9D8B030D-6E8A-4147-A177-3AD203B41FA5}">
                      <a16:colId xmlns:a16="http://schemas.microsoft.com/office/drawing/2014/main" val="3916580712"/>
                    </a:ext>
                  </a:extLst>
                </a:gridCol>
                <a:gridCol w="786016">
                  <a:extLst>
                    <a:ext uri="{9D8B030D-6E8A-4147-A177-3AD203B41FA5}">
                      <a16:colId xmlns:a16="http://schemas.microsoft.com/office/drawing/2014/main" val="1749007591"/>
                    </a:ext>
                  </a:extLst>
                </a:gridCol>
                <a:gridCol w="786016">
                  <a:extLst>
                    <a:ext uri="{9D8B030D-6E8A-4147-A177-3AD203B41FA5}">
                      <a16:colId xmlns:a16="http://schemas.microsoft.com/office/drawing/2014/main" val="3615186521"/>
                    </a:ext>
                  </a:extLst>
                </a:gridCol>
                <a:gridCol w="782627">
                  <a:extLst>
                    <a:ext uri="{9D8B030D-6E8A-4147-A177-3AD203B41FA5}">
                      <a16:colId xmlns:a16="http://schemas.microsoft.com/office/drawing/2014/main" val="4271040156"/>
                    </a:ext>
                  </a:extLst>
                </a:gridCol>
              </a:tblGrid>
              <a:tr h="2334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28-Days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14-Days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4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7-Days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020105"/>
                  </a:ext>
                </a:extLst>
              </a:tr>
              <a:tr h="9339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 of Cases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of 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Weekly Infection Rate per 100,000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 of Cases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of 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Weekly Infection Rate per 100,000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 of Cases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of 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Weekly Infection Rate per 100,000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10601"/>
                  </a:ext>
                </a:extLst>
              </a:tr>
              <a:tr h="23349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381209"/>
                  </a:ext>
                </a:extLst>
              </a:tr>
              <a:tr h="23349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307454"/>
                  </a:ext>
                </a:extLst>
              </a:tr>
              <a:tr h="23349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&amp; Over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63325"/>
                  </a:ext>
                </a:extLst>
              </a:tr>
              <a:tr h="23349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257387"/>
                  </a:ext>
                </a:extLst>
              </a:tr>
            </a:tbl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4025AEE-9537-4494-BB15-41C5F4D00B5A}"/>
              </a:ext>
            </a:extLst>
          </p:cNvPr>
          <p:cNvGraphicFramePr>
            <a:graphicFrameLocks/>
          </p:cNvGraphicFramePr>
          <p:nvPr/>
        </p:nvGraphicFramePr>
        <p:xfrm>
          <a:off x="2025319" y="3429000"/>
          <a:ext cx="8141361" cy="299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7642ED6-5F7D-4C12-87B2-79CDD097EF2D}"/>
              </a:ext>
            </a:extLst>
          </p:cNvPr>
          <p:cNvSpPr txBox="1"/>
          <p:nvPr/>
        </p:nvSpPr>
        <p:spPr>
          <a:xfrm>
            <a:off x="315884" y="284556"/>
            <a:ext cx="541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Weekly Age Stratified Infection Rates </a:t>
            </a:r>
          </a:p>
        </p:txBody>
      </p:sp>
    </p:spTree>
    <p:extLst>
      <p:ext uri="{BB962C8B-B14F-4D97-AF65-F5344CB8AC3E}">
        <p14:creationId xmlns:p14="http://schemas.microsoft.com/office/powerpoint/2010/main" val="15668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F05B28-7B01-4021-B8B5-AC823AC9EDE3}"/>
              </a:ext>
            </a:extLst>
          </p:cNvPr>
          <p:cNvGraphicFramePr>
            <a:graphicFrameLocks noGrp="1"/>
          </p:cNvGraphicFramePr>
          <p:nvPr/>
        </p:nvGraphicFramePr>
        <p:xfrm>
          <a:off x="446272" y="692796"/>
          <a:ext cx="5649728" cy="5727011"/>
        </p:xfrm>
        <a:graphic>
          <a:graphicData uri="http://schemas.openxmlformats.org/drawingml/2006/table">
            <a:tbl>
              <a:tblPr/>
              <a:tblGrid>
                <a:gridCol w="708601">
                  <a:extLst>
                    <a:ext uri="{9D8B030D-6E8A-4147-A177-3AD203B41FA5}">
                      <a16:colId xmlns:a16="http://schemas.microsoft.com/office/drawing/2014/main" val="394170944"/>
                    </a:ext>
                  </a:extLst>
                </a:gridCol>
                <a:gridCol w="2332932">
                  <a:extLst>
                    <a:ext uri="{9D8B030D-6E8A-4147-A177-3AD203B41FA5}">
                      <a16:colId xmlns:a16="http://schemas.microsoft.com/office/drawing/2014/main" val="3362721123"/>
                    </a:ext>
                  </a:extLst>
                </a:gridCol>
                <a:gridCol w="2608195">
                  <a:extLst>
                    <a:ext uri="{9D8B030D-6E8A-4147-A177-3AD203B41FA5}">
                      <a16:colId xmlns:a16="http://schemas.microsoft.com/office/drawing/2014/main" val="2582726346"/>
                    </a:ext>
                  </a:extLst>
                </a:gridCol>
              </a:tblGrid>
              <a:tr h="28327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weekly infection rate  (last week)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weekly infection rate  (last two weeks)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995646"/>
                  </a:ext>
                </a:extLst>
              </a:tr>
              <a:tr h="28327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0-4 years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148323"/>
                  </a:ext>
                </a:extLst>
              </a:tr>
              <a:tr h="28327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5-9 years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360814"/>
                  </a:ext>
                </a:extLst>
              </a:tr>
              <a:tr h="28327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10-14 years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145415"/>
                  </a:ext>
                </a:extLst>
              </a:tr>
              <a:tr h="28327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15-19 years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336578"/>
                  </a:ext>
                </a:extLst>
              </a:tr>
              <a:tr h="28327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20-24 years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958.82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1118.63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942291"/>
                  </a:ext>
                </a:extLst>
              </a:tr>
              <a:tr h="28327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 years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025269"/>
                  </a:ext>
                </a:extLst>
              </a:tr>
              <a:tr h="28327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 years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054546"/>
                  </a:ext>
                </a:extLst>
              </a:tr>
              <a:tr h="28327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 years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699.49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875.36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528289"/>
                  </a:ext>
                </a:extLst>
              </a:tr>
              <a:tr h="28327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 years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218350"/>
                  </a:ext>
                </a:extLst>
              </a:tr>
              <a:tr h="28327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 years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767.93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776261"/>
                  </a:ext>
                </a:extLst>
              </a:tr>
              <a:tr h="28327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 years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844.48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139101"/>
                  </a:ext>
                </a:extLst>
              </a:tr>
              <a:tr h="28327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 years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884.52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752104"/>
                  </a:ext>
                </a:extLst>
              </a:tr>
              <a:tr h="28327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 years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679.57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948.16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656115"/>
                  </a:ext>
                </a:extLst>
              </a:tr>
              <a:tr h="28327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 years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419249"/>
                  </a:ext>
                </a:extLst>
              </a:tr>
              <a:tr h="28327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70-74 years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553.98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414991"/>
                  </a:ext>
                </a:extLst>
              </a:tr>
              <a:tr h="28327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75-79 years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43694"/>
                  </a:ext>
                </a:extLst>
              </a:tr>
              <a:tr h="28327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80-84 years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763031"/>
                  </a:ext>
                </a:extLst>
              </a:tr>
              <a:tr h="28327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85-89 years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635534"/>
                  </a:ext>
                </a:extLst>
              </a:tr>
              <a:tr h="28327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90+ years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736.89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1040.31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914158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DFF921C-15A4-4DCE-A549-1D157EF72B6D}"/>
              </a:ext>
            </a:extLst>
          </p:cNvPr>
          <p:cNvGraphicFramePr>
            <a:graphicFrameLocks/>
          </p:cNvGraphicFramePr>
          <p:nvPr/>
        </p:nvGraphicFramePr>
        <p:xfrm>
          <a:off x="6308651" y="1374258"/>
          <a:ext cx="5649727" cy="4109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6A67C23-869E-45BB-B77F-103906A8A55B}"/>
              </a:ext>
            </a:extLst>
          </p:cNvPr>
          <p:cNvSpPr txBox="1"/>
          <p:nvPr/>
        </p:nvSpPr>
        <p:spPr>
          <a:xfrm>
            <a:off x="315883" y="284556"/>
            <a:ext cx="6970287" cy="40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Weekly Age Stratified Infection Rates – 5 Year Brackets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52A97A-2659-49DE-9716-91A1C9B5DAF9}"/>
              </a:ext>
            </a:extLst>
          </p:cNvPr>
          <p:cNvSpPr/>
          <p:nvPr/>
        </p:nvSpPr>
        <p:spPr>
          <a:xfrm>
            <a:off x="7865918" y="1454727"/>
            <a:ext cx="446809" cy="955964"/>
          </a:xfrm>
          <a:prstGeom prst="ellipse">
            <a:avLst/>
          </a:prstGeom>
          <a:solidFill>
            <a:schemeClr val="accent2">
              <a:lumMod val="20000"/>
              <a:lumOff val="8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AE1D85-59A5-4EE2-9FDF-354C5F395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846" y="1679683"/>
            <a:ext cx="463336" cy="963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602CDD-22C1-43A2-AB89-65DCE967B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041" y="1832083"/>
            <a:ext cx="4633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111/999 COVID-19 Triages, COVID-19 Deaths, textbox. Please refer to the notes on this slide for details.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b="50000"/>
          <a:stretch/>
        </p:blipFill>
        <p:spPr>
          <a:xfrm>
            <a:off x="76200" y="0"/>
            <a:ext cx="12020550" cy="3429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Charts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4DD7AF-B0B3-437B-BBAD-1A5C1FB79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143" y="3428999"/>
            <a:ext cx="10631714" cy="30335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374507-F2AF-4C40-8F48-BFF53ECD9A98}"/>
              </a:ext>
            </a:extLst>
          </p:cNvPr>
          <p:cNvSpPr txBox="1"/>
          <p:nvPr/>
        </p:nvSpPr>
        <p:spPr>
          <a:xfrm>
            <a:off x="7197860" y="81144"/>
            <a:ext cx="469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Last updated: 22nd Jan 2021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BED3E1-AD48-4707-888B-33A353DEE6BA}"/>
              </a:ext>
            </a:extLst>
          </p:cNvPr>
          <p:cNvSpPr txBox="1"/>
          <p:nvPr/>
        </p:nvSpPr>
        <p:spPr>
          <a:xfrm>
            <a:off x="212652" y="4882286"/>
            <a:ext cx="11778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Update (22nd Jan)</a:t>
            </a:r>
          </a:p>
          <a:p>
            <a:r>
              <a:rPr lang="en-GB" b="1" dirty="0"/>
              <a:t>NMUH: </a:t>
            </a:r>
            <a:r>
              <a:rPr lang="en-GB" dirty="0"/>
              <a:t>Opel 3. No ambulance wait to enter ED; Number of extra bed dropped from 125 to 50. seeing  reduction in </a:t>
            </a:r>
            <a:r>
              <a:rPr lang="en-GB" dirty="0" err="1"/>
              <a:t>Covid</a:t>
            </a:r>
            <a:r>
              <a:rPr lang="en-GB" dirty="0"/>
              <a:t> positive numbers although attendances and admissions remain high</a:t>
            </a:r>
          </a:p>
          <a:p>
            <a:r>
              <a:rPr lang="en-GB" b="1" dirty="0"/>
              <a:t>Barnet:  </a:t>
            </a:r>
            <a:r>
              <a:rPr lang="en-GB" dirty="0"/>
              <a:t>seeing </a:t>
            </a:r>
            <a:r>
              <a:rPr lang="en-GB" dirty="0" err="1"/>
              <a:t>Covid</a:t>
            </a:r>
            <a:r>
              <a:rPr lang="en-GB" dirty="0"/>
              <a:t> proportion fall to ~40% of admissions. Converted 1 ward to non-</a:t>
            </a:r>
            <a:r>
              <a:rPr lang="en-GB" dirty="0" err="1"/>
              <a:t>covid</a:t>
            </a:r>
            <a:r>
              <a:rPr lang="en-GB" dirty="0"/>
              <a:t> yesterday (21</a:t>
            </a:r>
            <a:r>
              <a:rPr lang="en-GB" baseline="30000" dirty="0"/>
              <a:t>st</a:t>
            </a:r>
            <a:r>
              <a:rPr lang="en-GB" dirty="0"/>
              <a:t> Jan)</a:t>
            </a:r>
          </a:p>
          <a:p>
            <a:r>
              <a:rPr lang="en-GB" b="1" dirty="0"/>
              <a:t>Camden and Islington: </a:t>
            </a:r>
            <a:r>
              <a:rPr lang="en-GB" dirty="0"/>
              <a:t>older adult wards closed for </a:t>
            </a:r>
            <a:r>
              <a:rPr lang="en-GB" dirty="0" err="1"/>
              <a:t>Covid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30D419-16AD-4E16-BC67-2C7C678E9F25}"/>
              </a:ext>
            </a:extLst>
          </p:cNvPr>
          <p:cNvSpPr/>
          <p:nvPr/>
        </p:nvSpPr>
        <p:spPr>
          <a:xfrm>
            <a:off x="212652" y="81144"/>
            <a:ext cx="678295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Hospital admissions due to COVID-19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664338-DD62-4E48-ADD4-B92051A80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9426"/>
              </p:ext>
            </p:extLst>
          </p:nvPr>
        </p:nvGraphicFramePr>
        <p:xfrm>
          <a:off x="816930" y="580385"/>
          <a:ext cx="9931485" cy="4171992"/>
        </p:xfrm>
        <a:graphic>
          <a:graphicData uri="http://schemas.openxmlformats.org/drawingml/2006/table">
            <a:tbl>
              <a:tblPr/>
              <a:tblGrid>
                <a:gridCol w="4390634">
                  <a:extLst>
                    <a:ext uri="{9D8B030D-6E8A-4147-A177-3AD203B41FA5}">
                      <a16:colId xmlns:a16="http://schemas.microsoft.com/office/drawing/2014/main" val="1027847006"/>
                    </a:ext>
                  </a:extLst>
                </a:gridCol>
                <a:gridCol w="2638020">
                  <a:extLst>
                    <a:ext uri="{9D8B030D-6E8A-4147-A177-3AD203B41FA5}">
                      <a16:colId xmlns:a16="http://schemas.microsoft.com/office/drawing/2014/main" val="45219556"/>
                    </a:ext>
                  </a:extLst>
                </a:gridCol>
                <a:gridCol w="2401507">
                  <a:extLst>
                    <a:ext uri="{9D8B030D-6E8A-4147-A177-3AD203B41FA5}">
                      <a16:colId xmlns:a16="http://schemas.microsoft.com/office/drawing/2014/main" val="4038146848"/>
                    </a:ext>
                  </a:extLst>
                </a:gridCol>
                <a:gridCol w="501324">
                  <a:extLst>
                    <a:ext uri="{9D8B030D-6E8A-4147-A177-3AD203B41FA5}">
                      <a16:colId xmlns:a16="http://schemas.microsoft.com/office/drawing/2014/main" val="906426120"/>
                    </a:ext>
                  </a:extLst>
                </a:gridCol>
              </a:tblGrid>
              <a:tr h="159200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896283"/>
                  </a:ext>
                </a:extLst>
              </a:tr>
              <a:tr h="159200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</a:p>
                  </a:txBody>
                  <a:tcPr marL="4766" marR="4766" marT="4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709771"/>
                  </a:ext>
                </a:extLst>
              </a:tr>
              <a:tr h="3143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Middlesex University Hospital NHS Trust (230)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Royal Free London NHS Foundation Trust (186)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558235"/>
                  </a:ext>
                </a:extLst>
              </a:tr>
              <a:tr h="4043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Confirmed COVID-19 patients occupying beds and not on any form of oxygen supply at 08:00</a:t>
                      </a:r>
                    </a:p>
                  </a:txBody>
                  <a:tcPr marL="4766" marR="4766" marT="4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(+14)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(-1)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636576"/>
                  </a:ext>
                </a:extLst>
              </a:tr>
              <a:tr h="4852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Confirmed COVID-19 patients occupying beds and on oxygen supply (MV, NIV or O2) at 08:00</a:t>
                      </a:r>
                    </a:p>
                  </a:txBody>
                  <a:tcPr marL="4766" marR="4766" marT="4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(-50)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(-15)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709166"/>
                  </a:ext>
                </a:extLst>
              </a:tr>
              <a:tr h="159200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6" marR="4766" marT="476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206729"/>
                  </a:ext>
                </a:extLst>
              </a:tr>
              <a:tr h="1818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Confirmed COVID-19 patients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890016"/>
                  </a:ext>
                </a:extLst>
              </a:tr>
              <a:tr h="18506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0- 34</a:t>
                      </a:r>
                    </a:p>
                  </a:txBody>
                  <a:tcPr marL="4766" marR="4766" marT="4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(-3)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(-2)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786961"/>
                  </a:ext>
                </a:extLst>
              </a:tr>
              <a:tr h="18506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35- 44</a:t>
                      </a:r>
                    </a:p>
                  </a:txBody>
                  <a:tcPr marL="4766" marR="4766" marT="4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(-5)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(-3)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79824"/>
                  </a:ext>
                </a:extLst>
              </a:tr>
              <a:tr h="18506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45- 64</a:t>
                      </a:r>
                    </a:p>
                  </a:txBody>
                  <a:tcPr marL="4766" marR="4766" marT="4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(-12)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(-1)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05003"/>
                  </a:ext>
                </a:extLst>
              </a:tr>
              <a:tr h="18506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65- 84</a:t>
                      </a:r>
                    </a:p>
                  </a:txBody>
                  <a:tcPr marL="4766" marR="4766" marT="4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(-20)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(-13)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681828"/>
                  </a:ext>
                </a:extLst>
              </a:tr>
              <a:tr h="18506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85+</a:t>
                      </a:r>
                    </a:p>
                  </a:txBody>
                  <a:tcPr marL="4766" marR="4766" marT="4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(+4)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(+3)</a:t>
                      </a:r>
                    </a:p>
                  </a:txBody>
                  <a:tcPr marL="4766" marR="4766" marT="4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6" marR="4766" marT="47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725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ap of COVID-19 Cases Lab-Confirmed in the Previous 2-Weeks (06 - 19 Jan), Map of COVID-19 Cases Lab-Confirmed in the Previous 2-Weeks (06 - 19 Jan). Please refer to the notes on this slide for details.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1325"/>
          <a:stretch/>
        </p:blipFill>
        <p:spPr>
          <a:xfrm>
            <a:off x="6245816" y="87602"/>
            <a:ext cx="5160937" cy="6049241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Maps (1)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02173-0501-4A87-884B-57B6E9BE1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33" y="135609"/>
            <a:ext cx="5442952" cy="59532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D3B2A72-9286-4D7C-AA47-1A0C4730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644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Enfield Care homes update (Local sources as of 22</a:t>
            </a:r>
            <a:r>
              <a:rPr lang="en-GB" b="1" baseline="30000" dirty="0">
                <a:solidFill>
                  <a:srgbClr val="002060"/>
                </a:solidFill>
              </a:rPr>
              <a:t>nd</a:t>
            </a:r>
            <a:r>
              <a:rPr lang="en-GB" b="1" dirty="0">
                <a:solidFill>
                  <a:srgbClr val="002060"/>
                </a:solidFill>
              </a:rPr>
              <a:t> Jan)</a:t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F97E4-71DD-407B-9B4F-F6C780D4E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335" y="528222"/>
            <a:ext cx="1180060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/>
              <a:t>• Albany Park – 4 staff positive. </a:t>
            </a:r>
            <a:r>
              <a:rPr lang="en-GB" sz="1800" b="1" dirty="0">
                <a:highlight>
                  <a:srgbClr val="FFFF00"/>
                </a:highlight>
              </a:rPr>
              <a:t>13 residents positive</a:t>
            </a:r>
            <a:r>
              <a:rPr lang="en-GB" sz="1800" dirty="0">
                <a:highlight>
                  <a:srgbClr val="FFFF00"/>
                </a:highlight>
              </a:rPr>
              <a:t> </a:t>
            </a:r>
            <a:r>
              <a:rPr lang="en-GB" sz="1800" dirty="0"/>
              <a:t>– All currently asymptomatic &amp; are isolating in their rooms. </a:t>
            </a:r>
          </a:p>
          <a:p>
            <a:pPr marL="0" indent="0">
              <a:buNone/>
            </a:pPr>
            <a:r>
              <a:rPr lang="en-GB" sz="1800" b="1" dirty="0"/>
              <a:t>• Avon Lodge – 5 staff positive.</a:t>
            </a:r>
          </a:p>
          <a:p>
            <a:pPr marL="0" indent="0">
              <a:buNone/>
            </a:pPr>
            <a:r>
              <a:rPr lang="en-GB" sz="1800" b="1" dirty="0"/>
              <a:t>• </a:t>
            </a:r>
            <a:r>
              <a:rPr lang="en-GB" sz="1800" b="1" dirty="0" err="1"/>
              <a:t>Bridgewood</a:t>
            </a:r>
            <a:r>
              <a:rPr lang="en-GB" sz="1800" b="1" dirty="0"/>
              <a:t> House – 1 staff positive </a:t>
            </a:r>
            <a:r>
              <a:rPr lang="en-GB" sz="1800" dirty="0"/>
              <a:t>– tested with LFTs. Before they return to work they will be required to do a PCR test</a:t>
            </a:r>
            <a:r>
              <a:rPr lang="en-GB" sz="1800" b="1" dirty="0">
                <a:highlight>
                  <a:srgbClr val="FFFF00"/>
                </a:highlight>
              </a:rPr>
              <a:t>.  1 residents suspected COVID positive death</a:t>
            </a:r>
            <a:r>
              <a:rPr lang="en-GB" sz="1800" b="1" dirty="0"/>
              <a:t> </a:t>
            </a:r>
            <a:r>
              <a:rPr lang="en-GB" sz="1800" dirty="0"/>
              <a:t>– 1 resident who was suspected as having COVID has passed away. </a:t>
            </a:r>
          </a:p>
          <a:p>
            <a:pPr marL="0" indent="0">
              <a:buNone/>
            </a:pPr>
            <a:r>
              <a:rPr lang="en-GB" sz="1800" b="1" dirty="0"/>
              <a:t>• Camden Lodge – 1 staff positive </a:t>
            </a:r>
            <a:r>
              <a:rPr lang="en-GB" sz="1800" dirty="0"/>
              <a:t>– 1 staff remains in self-isolation</a:t>
            </a:r>
            <a:r>
              <a:rPr lang="en-GB" sz="1800" b="1" dirty="0"/>
              <a:t>. 2 residents positive </a:t>
            </a:r>
          </a:p>
          <a:p>
            <a:pPr marL="0" indent="0">
              <a:buNone/>
            </a:pPr>
            <a:r>
              <a:rPr lang="en-GB" sz="1800" b="1" dirty="0"/>
              <a:t>• Hugh </a:t>
            </a:r>
            <a:r>
              <a:rPr lang="en-GB" sz="1800" b="1" dirty="0" err="1"/>
              <a:t>Myddleton</a:t>
            </a:r>
            <a:r>
              <a:rPr lang="en-GB" sz="1800" b="1" dirty="0"/>
              <a:t> House – 2 staff positive. 2 residents positive.</a:t>
            </a:r>
          </a:p>
          <a:p>
            <a:pPr marL="0" indent="0">
              <a:buNone/>
            </a:pPr>
            <a:r>
              <a:rPr lang="en-GB" sz="1800" b="1" dirty="0"/>
              <a:t>• </a:t>
            </a:r>
            <a:r>
              <a:rPr lang="en-GB" sz="1800" b="1" dirty="0" err="1"/>
              <a:t>Keevan</a:t>
            </a:r>
            <a:r>
              <a:rPr lang="en-GB" sz="1800" b="1" dirty="0"/>
              <a:t> Lodge – 1 staff positive . 3 residents positive.</a:t>
            </a:r>
          </a:p>
          <a:p>
            <a:pPr marL="0" indent="0">
              <a:buNone/>
            </a:pPr>
            <a:r>
              <a:rPr lang="en-GB" sz="1800" b="1" dirty="0"/>
              <a:t>•Roland residential – 3 residents positive.</a:t>
            </a:r>
          </a:p>
          <a:p>
            <a:pPr marL="0" indent="0">
              <a:buNone/>
            </a:pPr>
            <a:r>
              <a:rPr lang="en-GB" sz="1800" b="1" dirty="0"/>
              <a:t>• </a:t>
            </a:r>
            <a:r>
              <a:rPr lang="en-GB" sz="1800" b="1" dirty="0" err="1"/>
              <a:t>Springview</a:t>
            </a:r>
            <a:r>
              <a:rPr lang="en-GB" sz="1800" b="1" dirty="0"/>
              <a:t> – 1 staff positive. 4 residents positive.</a:t>
            </a:r>
          </a:p>
          <a:p>
            <a:pPr marL="0" indent="0">
              <a:buNone/>
            </a:pPr>
            <a:r>
              <a:rPr lang="en-GB" sz="1800" b="1" dirty="0"/>
              <a:t>• Stamford Care Home – 3 staff positive </a:t>
            </a:r>
            <a:r>
              <a:rPr lang="en-GB" sz="1800" dirty="0"/>
              <a:t>– all self-isolating and asymptomatic. </a:t>
            </a:r>
            <a:r>
              <a:rPr lang="en-GB" sz="1800" b="1" dirty="0">
                <a:highlight>
                  <a:srgbClr val="FFFF00"/>
                </a:highlight>
              </a:rPr>
              <a:t>8 residents positive.</a:t>
            </a:r>
          </a:p>
          <a:p>
            <a:pPr marL="0" indent="0">
              <a:buNone/>
            </a:pPr>
            <a:r>
              <a:rPr lang="en-GB" sz="1800" b="1" dirty="0"/>
              <a:t>• Waterfall House – 1 staff positive- </a:t>
            </a:r>
            <a:r>
              <a:rPr lang="en-GB" sz="1800" dirty="0"/>
              <a:t>Self-isolating at home.  </a:t>
            </a:r>
            <a:r>
              <a:rPr lang="en-GB" sz="1800" b="1" dirty="0">
                <a:highlight>
                  <a:srgbClr val="FFFF00"/>
                </a:highlight>
              </a:rPr>
              <a:t>5 residents positive. </a:t>
            </a:r>
          </a:p>
          <a:p>
            <a:pPr marL="0" indent="0">
              <a:buNone/>
            </a:pPr>
            <a:r>
              <a:rPr lang="en-GB" sz="1800" b="1" dirty="0"/>
              <a:t>• Wellington Park – 1 new death </a:t>
            </a:r>
            <a:r>
              <a:rPr lang="en-GB" sz="1800" dirty="0"/>
              <a:t>– sadly one resident who had tested positive for COVID passed away on 20/01/2021.</a:t>
            </a:r>
          </a:p>
          <a:p>
            <a:pPr marL="0" indent="0">
              <a:buNone/>
            </a:pPr>
            <a:endParaRPr lang="en-GB" sz="16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AFF304-D741-4F67-A03A-1AD905236270}"/>
              </a:ext>
            </a:extLst>
          </p:cNvPr>
          <p:cNvSpPr/>
          <p:nvPr/>
        </p:nvSpPr>
        <p:spPr>
          <a:xfrm>
            <a:off x="90057" y="5164281"/>
            <a:ext cx="12011886" cy="1585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care homes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at least one case (</a:t>
            </a:r>
            <a:r>
              <a:rPr lang="en-GB" sz="2000" dirty="0">
                <a:solidFill>
                  <a:prstClr val="white"/>
                </a:solidFill>
                <a:latin typeface="Calibri" panose="020F0502020204030204"/>
              </a:rPr>
              <a:t>34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care homes last week)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members of staff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tested positive</a:t>
            </a:r>
            <a:r>
              <a:rPr lang="en-GB" sz="2000" dirty="0">
                <a:solidFill>
                  <a:prstClr val="white"/>
                </a:solidFill>
                <a:latin typeface="Calibri" panose="020F0502020204030204"/>
              </a:rPr>
              <a:t>. (last week 49)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 residents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tested positive</a:t>
            </a:r>
            <a:r>
              <a:rPr lang="en-GB" sz="2000" dirty="0">
                <a:solidFill>
                  <a:prstClr val="white"/>
                </a:solidFill>
                <a:latin typeface="Calibri" panose="020F0502020204030204"/>
              </a:rPr>
              <a:t> in the last 5 days. (62 last week)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346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A2FE7AED4FED42A6326289E9FF5A1F" ma:contentTypeVersion="12" ma:contentTypeDescription="Create a new document." ma:contentTypeScope="" ma:versionID="34782752e0ea414c47b5b3d4640301d0">
  <xsd:schema xmlns:xsd="http://www.w3.org/2001/XMLSchema" xmlns:xs="http://www.w3.org/2001/XMLSchema" xmlns:p="http://schemas.microsoft.com/office/2006/metadata/properties" xmlns:ns3="6649f600-f785-41e7-9ecb-f132ec9254ee" xmlns:ns4="7795bdcd-3134-4ec3-b0a1-16c782ffe0ac" targetNamespace="http://schemas.microsoft.com/office/2006/metadata/properties" ma:root="true" ma:fieldsID="ac9327b0a129ae1674f5f01c6489105a" ns3:_="" ns4:_="">
    <xsd:import namespace="6649f600-f785-41e7-9ecb-f132ec9254ee"/>
    <xsd:import namespace="7795bdcd-3134-4ec3-b0a1-16c782ffe0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9f600-f785-41e7-9ecb-f132ec9254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5bdcd-3134-4ec3-b0a1-16c782ffe0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B6D786-0FA4-43C9-A151-53922727FB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5FBFC2-E1E1-46F1-878E-73485F522A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49f600-f785-41e7-9ecb-f132ec9254ee"/>
    <ds:schemaRef ds:uri="7795bdcd-3134-4ec3-b0a1-16c782ffe0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572D63-CF25-4299-AF5D-1C6B862E4A7E}">
  <ds:schemaRefs>
    <ds:schemaRef ds:uri="http://schemas.microsoft.com/office/2006/metadata/properties"/>
    <ds:schemaRef ds:uri="7795bdcd-3134-4ec3-b0a1-16c782ffe0a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6649f600-f785-41e7-9ecb-f132ec9254ee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1510</Words>
  <Application>Microsoft Office PowerPoint</Application>
  <PresentationFormat>Widescreen</PresentationFormat>
  <Paragraphs>382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Segoe UI</vt:lpstr>
      <vt:lpstr>Segoe UI Light</vt:lpstr>
      <vt:lpstr>Segoe UI Semibold</vt:lpstr>
      <vt:lpstr>Wingdings</vt:lpstr>
      <vt:lpstr>Custom Design</vt:lpstr>
      <vt:lpstr>Enfield COVID19 Dashboard</vt:lpstr>
      <vt:lpstr>Table: Weekly COVID-19 infection rate* between 16th- 22nd Jan 2021 for selected local authorities/ regions and England</vt:lpstr>
      <vt:lpstr>PowerPoint Presentation</vt:lpstr>
      <vt:lpstr>PowerPoint Presentation</vt:lpstr>
      <vt:lpstr>PowerPoint Presentation</vt:lpstr>
      <vt:lpstr>Charts</vt:lpstr>
      <vt:lpstr>PowerPoint Presentation</vt:lpstr>
      <vt:lpstr>Maps (1)</vt:lpstr>
      <vt:lpstr>Enfield Care homes update (Local sources as of 22nd Jan) </vt:lpstr>
      <vt:lpstr>Enfield Schools update (updated 18th Jan) </vt:lpstr>
      <vt:lpstr>High Rise Buildings &amp; Sheltered Housing</vt:lpstr>
      <vt:lpstr>Exposure Settings</vt:lpstr>
      <vt:lpstr> COVID-19 Vaccine Uptake : Enfield as at 21.01.21</vt:lpstr>
      <vt:lpstr>COVID-19 Vaccine Declined 1st Dose Demographics Total declines = 193</vt:lpstr>
      <vt:lpstr>Observation Summary</vt:lpstr>
      <vt:lpstr>Glossary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Cara Murray</cp:lastModifiedBy>
  <cp:revision>40</cp:revision>
  <dcterms:created xsi:type="dcterms:W3CDTF">2016-09-04T11:54:55Z</dcterms:created>
  <dcterms:modified xsi:type="dcterms:W3CDTF">2021-01-26T08:31:49Z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0x010100E9A2FE7AED4FED42A6326289E9FF5A1F</vt:lpwstr>
  </property>
</Properties>
</file>