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4"/>
  </p:sldMasterIdLst>
  <p:notesMasterIdLst>
    <p:notesMasterId r:id="rId8"/>
  </p:notesMasterIdLst>
  <p:handoutMasterIdLst>
    <p:handoutMasterId r:id="rId9"/>
  </p:handoutMasterIdLst>
  <p:sldIdLst>
    <p:sldId id="273" r:id="rId5"/>
    <p:sldId id="323" r:id="rId6"/>
    <p:sldId id="332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52B1E"/>
    <a:srgbClr val="CE1921"/>
    <a:srgbClr val="CF1C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451" autoAdjust="0"/>
  </p:normalViewPr>
  <p:slideViewPr>
    <p:cSldViewPr>
      <p:cViewPr varScale="1">
        <p:scale>
          <a:sx n="114" d="100"/>
          <a:sy n="114" d="100"/>
        </p:scale>
        <p:origin x="156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5B6BA-74C3-4E64-B0FB-3DC3DB0F2F16}" type="datetimeFigureOut">
              <a:rPr lang="en-GB" smtClean="0"/>
              <a:t>05/02/2021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F36CAF-CCAE-4AF9-A2AC-EB1FEE28B8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87944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8BCB94-A30F-4C07-8FD5-5D3608F048A3}" type="datetimeFigureOut">
              <a:rPr lang="en-GB" smtClean="0"/>
              <a:t>05/02/2021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25E8E8-1528-48FB-B845-BEC6BE7B33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251837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87768D-5CBE-4F75-9025-9EC3BF4EEF8B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15218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en-GB" sz="1200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B62FA8-42E6-4043-BD1D-7728A2ADE658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8213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374339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0416721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304800"/>
            <a:ext cx="203835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96265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338376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1925658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10616206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40005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38700" y="1524000"/>
            <a:ext cx="40005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5363113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0799837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1834474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70436697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94236566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03147365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8153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24000"/>
            <a:ext cx="815340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7225" y="5638800"/>
            <a:ext cx="2133600" cy="1176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CD092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CD092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CD092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CD092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CD092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CD092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CD092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CD092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CD092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hyperlink" Target="https://digital.nhs.uk/dashboards/progression-full-width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466915-013A-442F-AFAE-724AD49BA9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165" y="885826"/>
            <a:ext cx="8450051" cy="836051"/>
          </a:xfrm>
        </p:spPr>
        <p:txBody>
          <a:bodyPr>
            <a:noAutofit/>
          </a:bodyPr>
          <a:lstStyle/>
          <a:p>
            <a:pPr algn="ctr"/>
            <a:r>
              <a:rPr lang="en-GB" sz="2400" dirty="0"/>
              <a:t>Table: Weekly COVID-19 infection rate* between 26</a:t>
            </a:r>
            <a:r>
              <a:rPr lang="en-GB" sz="2400" baseline="30000" dirty="0"/>
              <a:t>th</a:t>
            </a:r>
            <a:r>
              <a:rPr lang="en-GB" sz="2400" dirty="0"/>
              <a:t> Jan- 1</a:t>
            </a:r>
            <a:r>
              <a:rPr lang="en-GB" sz="2400" baseline="30000" dirty="0"/>
              <a:t>st</a:t>
            </a:r>
            <a:r>
              <a:rPr lang="en-GB" sz="2400" dirty="0"/>
              <a:t> Feb 2021 for selected local authorities/ regions and England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16FDD9C8-326B-40F0-8F1E-7B18052106E5}"/>
              </a:ext>
            </a:extLst>
          </p:cNvPr>
          <p:cNvSpPr/>
          <p:nvPr/>
        </p:nvSpPr>
        <p:spPr>
          <a:xfrm>
            <a:off x="801761" y="5346945"/>
            <a:ext cx="7413960" cy="541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050" dirty="0">
              <a:solidFill>
                <a:prstClr val="white"/>
              </a:solidFill>
              <a:latin typeface="Calibri" panose="020F0502020204030204"/>
            </a:endParaRPr>
          </a:p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50" dirty="0">
                <a:solidFill>
                  <a:prstClr val="white"/>
                </a:solidFill>
                <a:latin typeface="Calibri" panose="020F0502020204030204"/>
              </a:rPr>
              <a:t>*Number of new cases in the seven days ending on 1</a:t>
            </a:r>
            <a:r>
              <a:rPr lang="en-GB" sz="1050" baseline="30000" dirty="0">
                <a:solidFill>
                  <a:prstClr val="white"/>
                </a:solidFill>
                <a:latin typeface="Calibri" panose="020F0502020204030204"/>
              </a:rPr>
              <a:t>st</a:t>
            </a:r>
            <a:r>
              <a:rPr lang="en-GB" sz="1050" dirty="0">
                <a:solidFill>
                  <a:prstClr val="white"/>
                </a:solidFill>
                <a:latin typeface="Calibri" panose="020F0502020204030204"/>
              </a:rPr>
              <a:t> Feb 2021</a:t>
            </a:r>
          </a:p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50" dirty="0">
                <a:solidFill>
                  <a:prstClr val="white"/>
                </a:solidFill>
                <a:latin typeface="Calibri" panose="020F0502020204030204"/>
              </a:rPr>
              <a:t>Data source: NHS dashboard- Data available- </a:t>
            </a:r>
            <a:r>
              <a:rPr lang="en-GB" sz="1050" dirty="0">
                <a:solidFill>
                  <a:prstClr val="white"/>
                </a:solidFill>
                <a:latin typeface="Calibri" panose="020F0502020204030204"/>
                <a:hlinkClick r:id="rId2"/>
              </a:rPr>
              <a:t>https://digital.nhs.uk/dashboards/progression-full-width</a:t>
            </a:r>
            <a:endParaRPr lang="en-GB" sz="1050" dirty="0">
              <a:solidFill>
                <a:prstClr val="white"/>
              </a:solidFill>
              <a:latin typeface="Calibri" panose="020F0502020204030204"/>
            </a:endParaRPr>
          </a:p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50" dirty="0">
                <a:solidFill>
                  <a:prstClr val="white"/>
                </a:solidFill>
                <a:latin typeface="Calibri" panose="020F0502020204030204"/>
              </a:rPr>
              <a:t>Accessed on 4th Feb 2021 at 07:15 am</a:t>
            </a:r>
          </a:p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50" dirty="0">
                <a:solidFill>
                  <a:prstClr val="white"/>
                </a:solidFill>
                <a:latin typeface="Calibri" panose="020F0502020204030204"/>
              </a:rPr>
              <a:t>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FC87676-608F-4218-A76A-8FB6738414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9250" y="1639183"/>
            <a:ext cx="7698983" cy="3666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00742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748D8611-763A-4FFF-AE39-656B5EF92F25}"/>
              </a:ext>
            </a:extLst>
          </p:cNvPr>
          <p:cNvSpPr/>
          <p:nvPr/>
        </p:nvSpPr>
        <p:spPr>
          <a:xfrm>
            <a:off x="0" y="857250"/>
            <a:ext cx="9144000" cy="5143500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350" dirty="0">
              <a:solidFill>
                <a:srgbClr val="D9D9D9"/>
              </a:solidFill>
              <a:latin typeface="Calibri" panose="020F0502020204030204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15FF1E40-FEE8-4452-A17A-CA1A23FA4136}"/>
              </a:ext>
            </a:extLst>
          </p:cNvPr>
          <p:cNvSpPr/>
          <p:nvPr/>
        </p:nvSpPr>
        <p:spPr>
          <a:xfrm>
            <a:off x="3785658" y="3896385"/>
            <a:ext cx="1651113" cy="1719800"/>
          </a:xfrm>
          <a:prstGeom prst="rect">
            <a:avLst/>
          </a:prstGeom>
          <a:solidFill>
            <a:srgbClr val="B0041D"/>
          </a:solidFill>
          <a:ln w="508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500" b="1" dirty="0">
              <a:solidFill>
                <a:srgbClr val="F5F5F5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500" b="1" dirty="0">
              <a:solidFill>
                <a:srgbClr val="F5F5F5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375" name="Rectangle 374">
            <a:extLst>
              <a:ext uri="{FF2B5EF4-FFF2-40B4-BE49-F238E27FC236}">
                <a16:creationId xmlns:a16="http://schemas.microsoft.com/office/drawing/2014/main" id="{8A75FCD8-8CE4-4B78-9DF4-D52EC0205755}"/>
              </a:ext>
            </a:extLst>
          </p:cNvPr>
          <p:cNvSpPr/>
          <p:nvPr/>
        </p:nvSpPr>
        <p:spPr>
          <a:xfrm>
            <a:off x="3814753" y="4447954"/>
            <a:ext cx="1580830" cy="578507"/>
          </a:xfrm>
          <a:prstGeom prst="rect">
            <a:avLst/>
          </a:prstGeom>
          <a:solidFill>
            <a:srgbClr val="B004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>
              <a:defRPr/>
            </a:pPr>
            <a:endParaRPr lang="en-GB" sz="1088" dirty="0">
              <a:solidFill>
                <a:srgbClr val="F5F5F5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ctr">
              <a:defRPr/>
            </a:pPr>
            <a:endParaRPr lang="en-GB" sz="1088" dirty="0">
              <a:solidFill>
                <a:srgbClr val="F5F5F5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ctr">
              <a:defRPr/>
            </a:pPr>
            <a:endParaRPr lang="en-GB" sz="1088" dirty="0">
              <a:solidFill>
                <a:srgbClr val="F5F5F5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ctr">
              <a:defRPr/>
            </a:pPr>
            <a:endParaRPr lang="en-GB" sz="1088" dirty="0">
              <a:solidFill>
                <a:srgbClr val="F5F5F5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ctr">
              <a:defRPr/>
            </a:pPr>
            <a:endParaRPr lang="en-GB" sz="1088" dirty="0">
              <a:solidFill>
                <a:srgbClr val="F5F5F5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ctr">
              <a:defRPr/>
            </a:pPr>
            <a:endParaRPr lang="en-GB" sz="1088" dirty="0">
              <a:solidFill>
                <a:srgbClr val="F5F5F5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ctr">
              <a:defRPr/>
            </a:pPr>
            <a:endParaRPr lang="en-GB" sz="1088" dirty="0">
              <a:solidFill>
                <a:srgbClr val="F5F5F5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ctr">
              <a:defRPr/>
            </a:pPr>
            <a:endParaRPr lang="en-GB" sz="1088" dirty="0">
              <a:solidFill>
                <a:srgbClr val="F5F5F5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ctr">
              <a:defRPr/>
            </a:pPr>
            <a:endParaRPr lang="en-GB" sz="1088" dirty="0">
              <a:solidFill>
                <a:srgbClr val="F5F5F5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ctr">
              <a:defRPr/>
            </a:pPr>
            <a:endParaRPr lang="en-GB" sz="1088" dirty="0">
              <a:solidFill>
                <a:srgbClr val="F5F5F5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ctr">
              <a:defRPr/>
            </a:pPr>
            <a:endParaRPr lang="en-GB" sz="1088" dirty="0">
              <a:solidFill>
                <a:srgbClr val="F5F5F5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ctr">
              <a:defRPr/>
            </a:pPr>
            <a:endParaRPr lang="en-GB" sz="1088" dirty="0">
              <a:solidFill>
                <a:srgbClr val="F5F5F5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ctr">
              <a:defRPr/>
            </a:pPr>
            <a:endParaRPr lang="en-GB" sz="1088" dirty="0">
              <a:solidFill>
                <a:srgbClr val="F5F5F5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ctr">
              <a:defRPr/>
            </a:pPr>
            <a:endParaRPr lang="en-GB" sz="1088" dirty="0">
              <a:solidFill>
                <a:srgbClr val="F5F5F5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ctr">
              <a:defRPr/>
            </a:pPr>
            <a:r>
              <a:rPr lang="en-GB" sz="1088" dirty="0">
                <a:solidFill>
                  <a:srgbClr val="F5F5F5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CARE HOMES AFFECTED</a:t>
            </a:r>
          </a:p>
          <a:p>
            <a:pPr algn="ctr">
              <a:defRPr/>
            </a:pPr>
            <a:r>
              <a:rPr lang="en-GB" sz="1200" b="1" dirty="0">
                <a:solidFill>
                  <a:srgbClr val="F5F5F5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16</a:t>
            </a:r>
          </a:p>
          <a:p>
            <a:pPr algn="ctr">
              <a:defRPr/>
            </a:pPr>
            <a:endParaRPr lang="en-GB" sz="900" b="1" dirty="0">
              <a:solidFill>
                <a:srgbClr val="F5F5F5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ctr">
              <a:defRPr/>
            </a:pPr>
            <a:r>
              <a:rPr lang="en-GB" sz="900" b="1" dirty="0">
                <a:solidFill>
                  <a:srgbClr val="F5F5F5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No of deaths= 1</a:t>
            </a:r>
          </a:p>
          <a:p>
            <a:pPr lvl="0" algn="ctr">
              <a:defRPr/>
            </a:pPr>
            <a:r>
              <a:rPr lang="en-GB" sz="900" b="1" dirty="0">
                <a:solidFill>
                  <a:srgbClr val="F5F5F5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Staff = 12 cases</a:t>
            </a:r>
          </a:p>
          <a:p>
            <a:pPr lvl="0" algn="ctr">
              <a:defRPr/>
            </a:pPr>
            <a:r>
              <a:rPr lang="en-GB" sz="900" b="1" dirty="0">
                <a:solidFill>
                  <a:srgbClr val="F5F5F5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Residents = 9 cases</a:t>
            </a:r>
          </a:p>
        </p:txBody>
      </p:sp>
      <p:pic>
        <p:nvPicPr>
          <p:cNvPr id="2" name="Picture 44">
            <a:extLst>
              <a:ext uri="{FF2B5EF4-FFF2-40B4-BE49-F238E27FC236}">
                <a16:creationId xmlns:a16="http://schemas.microsoft.com/office/drawing/2014/main" id="{4DFE77AE-2A12-4420-A047-F69A2DA1EB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9750" y="1006397"/>
            <a:ext cx="1284515" cy="708204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E2CBEDB0-A658-482F-8482-8D04BB1A1D01}"/>
              </a:ext>
            </a:extLst>
          </p:cNvPr>
          <p:cNvSpPr/>
          <p:nvPr/>
        </p:nvSpPr>
        <p:spPr>
          <a:xfrm>
            <a:off x="2456132" y="991472"/>
            <a:ext cx="4529595" cy="4330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700" b="1" dirty="0">
                <a:solidFill>
                  <a:srgbClr val="B0041D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ENFIELD COVID-19 DATA</a:t>
            </a:r>
            <a:endParaRPr lang="en-GB" sz="2700" dirty="0">
              <a:solidFill>
                <a:srgbClr val="B0041D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350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B3CDE24-612E-49E7-8B7A-B7E764349EB7}"/>
              </a:ext>
            </a:extLst>
          </p:cNvPr>
          <p:cNvSpPr/>
          <p:nvPr/>
        </p:nvSpPr>
        <p:spPr>
          <a:xfrm>
            <a:off x="253687" y="1948540"/>
            <a:ext cx="1651113" cy="1691155"/>
          </a:xfrm>
          <a:prstGeom prst="rect">
            <a:avLst/>
          </a:prstGeom>
          <a:solidFill>
            <a:srgbClr val="B0041D"/>
          </a:solidFill>
          <a:ln w="508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350" dirty="0">
                <a:solidFill>
                  <a:srgbClr val="F5F5F5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TOTAL</a:t>
            </a:r>
          </a:p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800" dirty="0">
              <a:solidFill>
                <a:srgbClr val="F5F5F5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800" b="1" dirty="0">
                <a:solidFill>
                  <a:srgbClr val="F5F5F5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CASES = 28,078</a:t>
            </a:r>
          </a:p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050" b="1" dirty="0">
              <a:solidFill>
                <a:srgbClr val="F5F5F5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b="1" dirty="0">
                <a:solidFill>
                  <a:srgbClr val="F5F5F5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DEATHS = 657 </a:t>
            </a:r>
          </a:p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50" b="1" i="1" dirty="0">
                <a:solidFill>
                  <a:srgbClr val="F5F5F5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(636 excess</a:t>
            </a:r>
            <a:r>
              <a:rPr lang="en-GB" sz="1050" b="1" i="1" baseline="30000" dirty="0">
                <a:solidFill>
                  <a:srgbClr val="F5F5F5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#</a:t>
            </a:r>
            <a:r>
              <a:rPr lang="en-GB" sz="1050" b="1" i="1" dirty="0">
                <a:solidFill>
                  <a:srgbClr val="F5F5F5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)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0842094-1512-4EDF-A72F-840453BF634C}"/>
              </a:ext>
            </a:extLst>
          </p:cNvPr>
          <p:cNvSpPr/>
          <p:nvPr/>
        </p:nvSpPr>
        <p:spPr>
          <a:xfrm>
            <a:off x="2035629" y="1948540"/>
            <a:ext cx="1651113" cy="1711499"/>
          </a:xfrm>
          <a:prstGeom prst="rect">
            <a:avLst/>
          </a:prstGeom>
          <a:solidFill>
            <a:srgbClr val="B0041D"/>
          </a:solidFill>
          <a:ln w="508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350" dirty="0">
                <a:solidFill>
                  <a:srgbClr val="F5F5F5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NEW CASES*</a:t>
            </a:r>
          </a:p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350" dirty="0">
              <a:solidFill>
                <a:srgbClr val="F5F5F5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500" dirty="0">
              <a:solidFill>
                <a:srgbClr val="F5F5F5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100" b="1" dirty="0">
                <a:solidFill>
                  <a:srgbClr val="F5F5F5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839</a:t>
            </a:r>
            <a:endParaRPr lang="en-GB" sz="1500" b="1" dirty="0">
              <a:solidFill>
                <a:srgbClr val="F5F5F5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1209C4D2-9CE5-43D5-8C08-2E8CDFB47CC3}"/>
              </a:ext>
            </a:extLst>
          </p:cNvPr>
          <p:cNvSpPr/>
          <p:nvPr/>
        </p:nvSpPr>
        <p:spPr>
          <a:xfrm>
            <a:off x="3786338" y="1910468"/>
            <a:ext cx="1651113" cy="1719800"/>
          </a:xfrm>
          <a:prstGeom prst="rect">
            <a:avLst/>
          </a:prstGeom>
          <a:solidFill>
            <a:srgbClr val="B0041D"/>
          </a:solidFill>
          <a:ln w="508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350" dirty="0">
                <a:solidFill>
                  <a:srgbClr val="F5F5F5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RECENT </a:t>
            </a:r>
            <a:r>
              <a:rPr lang="en-GB" sz="1800" dirty="0">
                <a:solidFill>
                  <a:srgbClr val="F5F5F5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COVID </a:t>
            </a:r>
            <a:r>
              <a:rPr lang="en-GB" sz="1350" dirty="0">
                <a:solidFill>
                  <a:srgbClr val="F5F5F5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DEATHS*</a:t>
            </a:r>
          </a:p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100" b="1" dirty="0">
                <a:solidFill>
                  <a:srgbClr val="F5F5F5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29</a:t>
            </a:r>
          </a:p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b="1" dirty="0">
                <a:solidFill>
                  <a:srgbClr val="F5F5F5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(43 excess deaths</a:t>
            </a:r>
            <a:r>
              <a:rPr lang="en-GB" sz="1200" b="1" baseline="30000" dirty="0">
                <a:solidFill>
                  <a:srgbClr val="F5F5F5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#</a:t>
            </a:r>
            <a:r>
              <a:rPr lang="en-GB" sz="1200" b="1" dirty="0">
                <a:solidFill>
                  <a:srgbClr val="F5F5F5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)</a:t>
            </a:r>
          </a:p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200" b="1" dirty="0">
              <a:solidFill>
                <a:srgbClr val="F5F5F5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b="1" dirty="0">
                <a:solidFill>
                  <a:srgbClr val="F5F5F5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Average age= 80.2</a:t>
            </a:r>
          </a:p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b="1" dirty="0">
                <a:solidFill>
                  <a:srgbClr val="F5F5F5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Range= 42- 100</a:t>
            </a:r>
          </a:p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b="1" dirty="0">
                <a:solidFill>
                  <a:srgbClr val="F5F5F5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Born outside UK=16 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EC1E7555-6F54-4BFE-ACC9-658792BCCE90}"/>
              </a:ext>
            </a:extLst>
          </p:cNvPr>
          <p:cNvSpPr/>
          <p:nvPr/>
        </p:nvSpPr>
        <p:spPr>
          <a:xfrm>
            <a:off x="224394" y="3867981"/>
            <a:ext cx="1651113" cy="1718680"/>
          </a:xfrm>
          <a:prstGeom prst="rect">
            <a:avLst/>
          </a:prstGeom>
          <a:solidFill>
            <a:srgbClr val="B0041D"/>
          </a:solidFill>
          <a:ln w="508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350" dirty="0">
                <a:solidFill>
                  <a:srgbClr val="F5F5F5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TESTS*</a:t>
            </a:r>
          </a:p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2100" b="1" dirty="0">
              <a:solidFill>
                <a:srgbClr val="F5F5F5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100" b="1" dirty="0">
                <a:solidFill>
                  <a:srgbClr val="F5F5F5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5,049</a:t>
            </a:r>
          </a:p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2100" b="1" dirty="0">
              <a:solidFill>
                <a:srgbClr val="F5F5F5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100" b="1" dirty="0">
                <a:solidFill>
                  <a:srgbClr val="F5F5F5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     </a:t>
            </a:r>
            <a:endParaRPr lang="en-GB" sz="1050" dirty="0">
              <a:solidFill>
                <a:srgbClr val="F5F5F5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1A1D8721-CEA1-4AAA-96DD-96ECECD7ECA7}"/>
              </a:ext>
            </a:extLst>
          </p:cNvPr>
          <p:cNvSpPr/>
          <p:nvPr/>
        </p:nvSpPr>
        <p:spPr>
          <a:xfrm>
            <a:off x="5542247" y="1944632"/>
            <a:ext cx="1651113" cy="1718679"/>
          </a:xfrm>
          <a:prstGeom prst="rect">
            <a:avLst/>
          </a:prstGeom>
          <a:solidFill>
            <a:srgbClr val="B0041D"/>
          </a:solidFill>
          <a:ln w="508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dirty="0">
                <a:solidFill>
                  <a:srgbClr val="F5F5F5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INFECTION RATE PER 100,000*</a:t>
            </a:r>
          </a:p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200" dirty="0">
              <a:solidFill>
                <a:srgbClr val="F5F5F5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350" b="1" dirty="0">
                <a:solidFill>
                  <a:srgbClr val="F5F5F5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251</a:t>
            </a:r>
          </a:p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200" b="1" dirty="0">
              <a:solidFill>
                <a:srgbClr val="F5F5F5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50" dirty="0">
                <a:solidFill>
                  <a:srgbClr val="F5F5F5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AGE GROUP</a:t>
            </a:r>
          </a:p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50" b="1" dirty="0">
                <a:solidFill>
                  <a:srgbClr val="F5F5F5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0-29    30-59   60+</a:t>
            </a:r>
          </a:p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200" dirty="0">
              <a:solidFill>
                <a:srgbClr val="F5F5F5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200" dirty="0">
              <a:solidFill>
                <a:srgbClr val="F5F5F5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200" dirty="0">
              <a:solidFill>
                <a:srgbClr val="F5F5F5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350" dirty="0">
              <a:solidFill>
                <a:srgbClr val="F5F5F5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C716864-1C47-4718-8569-E5C090A83404}"/>
              </a:ext>
            </a:extLst>
          </p:cNvPr>
          <p:cNvSpPr/>
          <p:nvPr/>
        </p:nvSpPr>
        <p:spPr>
          <a:xfrm>
            <a:off x="205440" y="4693768"/>
            <a:ext cx="1626392" cy="577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endParaRPr lang="en-GB" sz="975" dirty="0">
              <a:solidFill>
                <a:srgbClr val="F5F5F5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0" algn="ctr">
              <a:defRPr/>
            </a:pPr>
            <a:r>
              <a:rPr lang="en-GB" sz="975" dirty="0">
                <a:solidFill>
                  <a:srgbClr val="F5F5F5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per 100,000</a:t>
            </a:r>
          </a:p>
          <a:p>
            <a:pPr lvl="0" algn="ctr">
              <a:defRPr/>
            </a:pPr>
            <a:r>
              <a:rPr lang="en-GB" sz="975" dirty="0">
                <a:solidFill>
                  <a:srgbClr val="F5F5F5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(PCR = 6,750 tests; lateral flow = 10.531 </a:t>
            </a:r>
            <a:r>
              <a:rPr lang="en-GB" sz="975" dirty="0">
                <a:solidFill>
                  <a:schemeClr val="accent3">
                    <a:lumMod val="20000"/>
                    <a:lumOff val="8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tests-2</a:t>
            </a:r>
            <a:r>
              <a:rPr lang="en-GB" sz="975" baseline="30000" dirty="0">
                <a:solidFill>
                  <a:schemeClr val="accent3">
                    <a:lumMod val="20000"/>
                    <a:lumOff val="8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nd</a:t>
            </a:r>
            <a:r>
              <a:rPr lang="en-GB" sz="975" dirty="0">
                <a:solidFill>
                  <a:schemeClr val="accent3">
                    <a:lumMod val="20000"/>
                    <a:lumOff val="8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highest number in London</a:t>
            </a:r>
            <a:r>
              <a:rPr lang="en-GB" sz="975" dirty="0">
                <a:solidFill>
                  <a:srgbClr val="F5F5F5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)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94602C9D-09FB-4D77-AA5D-0BA5199FD8D7}"/>
              </a:ext>
            </a:extLst>
          </p:cNvPr>
          <p:cNvSpPr/>
          <p:nvPr/>
        </p:nvSpPr>
        <p:spPr>
          <a:xfrm>
            <a:off x="5563162" y="3412968"/>
            <a:ext cx="528194" cy="227192"/>
          </a:xfrm>
          <a:prstGeom prst="rect">
            <a:avLst/>
          </a:prstGeom>
          <a:solidFill>
            <a:srgbClr val="FA22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dirty="0">
                <a:solidFill>
                  <a:prstClr val="white"/>
                </a:solidFill>
                <a:latin typeface="Calibri" panose="020F0502020204030204"/>
              </a:rPr>
              <a:t>181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390E941E-5638-4575-BC0C-9A23DFB3DEB0}"/>
              </a:ext>
            </a:extLst>
          </p:cNvPr>
          <p:cNvSpPr/>
          <p:nvPr/>
        </p:nvSpPr>
        <p:spPr>
          <a:xfrm>
            <a:off x="6095486" y="3411385"/>
            <a:ext cx="548271" cy="233686"/>
          </a:xfrm>
          <a:prstGeom prst="rect">
            <a:avLst/>
          </a:prstGeom>
          <a:solidFill>
            <a:srgbClr val="E305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dirty="0">
                <a:solidFill>
                  <a:prstClr val="white"/>
                </a:solidFill>
                <a:latin typeface="Calibri" panose="020F0502020204030204"/>
              </a:rPr>
              <a:t>333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8BB9ECB3-5F5D-498D-845F-3F5B3CA54A1F}"/>
              </a:ext>
            </a:extLst>
          </p:cNvPr>
          <p:cNvSpPr/>
          <p:nvPr/>
        </p:nvSpPr>
        <p:spPr>
          <a:xfrm>
            <a:off x="6637460" y="3413436"/>
            <a:ext cx="548271" cy="226259"/>
          </a:xfrm>
          <a:prstGeom prst="rect">
            <a:avLst/>
          </a:prstGeom>
          <a:solidFill>
            <a:srgbClr val="FC7C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dirty="0">
                <a:solidFill>
                  <a:prstClr val="white"/>
                </a:solidFill>
                <a:latin typeface="Calibri" panose="020F0502020204030204"/>
              </a:rPr>
              <a:t>215</a:t>
            </a: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D95CD24F-5FF4-4D13-B6A1-9AB395BF63B1}"/>
              </a:ext>
            </a:extLst>
          </p:cNvPr>
          <p:cNvCxnSpPr>
            <a:cxnSpLocks/>
          </p:cNvCxnSpPr>
          <p:nvPr/>
        </p:nvCxnSpPr>
        <p:spPr>
          <a:xfrm>
            <a:off x="5542247" y="2820138"/>
            <a:ext cx="1651113" cy="0"/>
          </a:xfrm>
          <a:prstGeom prst="line">
            <a:avLst/>
          </a:prstGeom>
          <a:ln>
            <a:solidFill>
              <a:srgbClr val="F5F5F5"/>
            </a:solidFill>
            <a:prstDash val="sysDot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>
            <a:extLst>
              <a:ext uri="{FF2B5EF4-FFF2-40B4-BE49-F238E27FC236}">
                <a16:creationId xmlns:a16="http://schemas.microsoft.com/office/drawing/2014/main" id="{0542C1D3-E916-4FAD-B029-55F1C3DFD710}"/>
              </a:ext>
            </a:extLst>
          </p:cNvPr>
          <p:cNvSpPr/>
          <p:nvPr/>
        </p:nvSpPr>
        <p:spPr>
          <a:xfrm>
            <a:off x="5530560" y="3890548"/>
            <a:ext cx="1651113" cy="1706280"/>
          </a:xfrm>
          <a:prstGeom prst="rect">
            <a:avLst/>
          </a:prstGeom>
          <a:solidFill>
            <a:srgbClr val="B0041D"/>
          </a:solidFill>
          <a:ln w="508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350" dirty="0">
                <a:solidFill>
                  <a:srgbClr val="F5F5F5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SCHOOLS AFFECTED</a:t>
            </a:r>
            <a:endParaRPr lang="en-GB" sz="2100" dirty="0">
              <a:solidFill>
                <a:srgbClr val="F5F5F5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050" dirty="0">
              <a:solidFill>
                <a:srgbClr val="F5F5F5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100" b="1" dirty="0">
                <a:solidFill>
                  <a:srgbClr val="F5F5F5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21</a:t>
            </a:r>
          </a:p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500" b="1" dirty="0">
              <a:solidFill>
                <a:srgbClr val="F5F5F5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1893620E-35F1-4E1D-B4F8-C15605E8E4EA}"/>
              </a:ext>
            </a:extLst>
          </p:cNvPr>
          <p:cNvSpPr/>
          <p:nvPr/>
        </p:nvSpPr>
        <p:spPr>
          <a:xfrm>
            <a:off x="3736049" y="4729846"/>
            <a:ext cx="1537679" cy="8765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050" dirty="0">
              <a:solidFill>
                <a:srgbClr val="F5F5F5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9123D7FD-B5B2-4960-9688-96166FF2ACF8}"/>
              </a:ext>
            </a:extLst>
          </p:cNvPr>
          <p:cNvSpPr/>
          <p:nvPr/>
        </p:nvSpPr>
        <p:spPr>
          <a:xfrm>
            <a:off x="5604631" y="4739666"/>
            <a:ext cx="1537679" cy="8765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50" dirty="0">
                <a:solidFill>
                  <a:srgbClr val="F5F5F5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Staff = 25 cases</a:t>
            </a:r>
          </a:p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50" dirty="0">
                <a:solidFill>
                  <a:srgbClr val="F5F5F5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Students =  14 cases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C890CD5B-1B59-49CA-95D6-F16D75FE6AC4}"/>
              </a:ext>
            </a:extLst>
          </p:cNvPr>
          <p:cNvSpPr/>
          <p:nvPr/>
        </p:nvSpPr>
        <p:spPr>
          <a:xfrm>
            <a:off x="7319207" y="3883273"/>
            <a:ext cx="1651113" cy="1707173"/>
          </a:xfrm>
          <a:prstGeom prst="rect">
            <a:avLst/>
          </a:prstGeom>
          <a:solidFill>
            <a:srgbClr val="B0041D"/>
          </a:solidFill>
          <a:ln w="508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350" dirty="0">
                <a:solidFill>
                  <a:srgbClr val="F5F5F5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WARDS WITH MOST CASES* (TOP THREE)</a:t>
            </a:r>
          </a:p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900" dirty="0">
              <a:solidFill>
                <a:srgbClr val="F5F5F5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342900" indent="-342900" defTabSz="68580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GB" sz="1050" b="1" dirty="0">
                <a:solidFill>
                  <a:srgbClr val="F5F5F5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Jubilee (360)</a:t>
            </a:r>
          </a:p>
          <a:p>
            <a:pPr marL="342900" indent="-342900" defTabSz="68580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GB" sz="1050" b="1" dirty="0">
                <a:solidFill>
                  <a:srgbClr val="F5F5F5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Palmers Green (352)</a:t>
            </a:r>
          </a:p>
          <a:p>
            <a:pPr marL="342900" indent="-342900" defTabSz="68580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GB" sz="1050" b="1" dirty="0">
                <a:solidFill>
                  <a:srgbClr val="F5F5F5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Winchmore Hill (344)</a:t>
            </a:r>
          </a:p>
        </p:txBody>
      </p:sp>
      <p:grpSp>
        <p:nvGrpSpPr>
          <p:cNvPr id="103" name="그룹 90">
            <a:extLst>
              <a:ext uri="{FF2B5EF4-FFF2-40B4-BE49-F238E27FC236}">
                <a16:creationId xmlns:a16="http://schemas.microsoft.com/office/drawing/2014/main" id="{33AE6CE2-9288-416A-A2ED-7FE16EF7E556}"/>
              </a:ext>
            </a:extLst>
          </p:cNvPr>
          <p:cNvGrpSpPr/>
          <p:nvPr/>
        </p:nvGrpSpPr>
        <p:grpSpPr>
          <a:xfrm>
            <a:off x="2188026" y="3352799"/>
            <a:ext cx="1297381" cy="210634"/>
            <a:chOff x="1832146" y="1840455"/>
            <a:chExt cx="3892427" cy="827075"/>
          </a:xfrm>
          <a:solidFill>
            <a:srgbClr val="FC7C8E"/>
          </a:solidFill>
        </p:grpSpPr>
        <p:sp>
          <p:nvSpPr>
            <p:cNvPr id="104" name="Round Same Side Corner Rectangle 8">
              <a:extLst>
                <a:ext uri="{FF2B5EF4-FFF2-40B4-BE49-F238E27FC236}">
                  <a16:creationId xmlns:a16="http://schemas.microsoft.com/office/drawing/2014/main" id="{597AC940-797C-4477-BDA8-C2B46B479CCC}"/>
                </a:ext>
              </a:extLst>
            </p:cNvPr>
            <p:cNvSpPr/>
            <p:nvPr/>
          </p:nvSpPr>
          <p:spPr>
            <a:xfrm>
              <a:off x="1832146" y="1840455"/>
              <a:ext cx="314030" cy="827075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6858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ko-KR" altLang="en-US" sz="1350" dirty="0">
                <a:solidFill>
                  <a:prstClr val="white"/>
                </a:solidFill>
                <a:latin typeface="Calibri" panose="020F0502020204030204"/>
                <a:ea typeface="맑은 고딕" panose="020B0503020000020004" pitchFamily="34" charset="-127"/>
              </a:endParaRPr>
            </a:p>
          </p:txBody>
        </p:sp>
        <p:sp>
          <p:nvSpPr>
            <p:cNvPr id="105" name="Round Same Side Corner Rectangle 8">
              <a:extLst>
                <a:ext uri="{FF2B5EF4-FFF2-40B4-BE49-F238E27FC236}">
                  <a16:creationId xmlns:a16="http://schemas.microsoft.com/office/drawing/2014/main" id="{87CFB42E-AEE2-418A-9D25-6D4387437347}"/>
                </a:ext>
              </a:extLst>
            </p:cNvPr>
            <p:cNvSpPr/>
            <p:nvPr/>
          </p:nvSpPr>
          <p:spPr>
            <a:xfrm>
              <a:off x="2229746" y="1840455"/>
              <a:ext cx="314030" cy="827075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6858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ko-KR" altLang="en-US" sz="1350" dirty="0">
                <a:solidFill>
                  <a:prstClr val="white"/>
                </a:solidFill>
                <a:latin typeface="Calibri" panose="020F0502020204030204"/>
                <a:ea typeface="맑은 고딕" panose="020B0503020000020004" pitchFamily="34" charset="-127"/>
              </a:endParaRPr>
            </a:p>
          </p:txBody>
        </p:sp>
        <p:sp>
          <p:nvSpPr>
            <p:cNvPr id="106" name="Round Same Side Corner Rectangle 8">
              <a:extLst>
                <a:ext uri="{FF2B5EF4-FFF2-40B4-BE49-F238E27FC236}">
                  <a16:creationId xmlns:a16="http://schemas.microsoft.com/office/drawing/2014/main" id="{0D181F77-2609-43F4-BA46-C567F64B2ACB}"/>
                </a:ext>
              </a:extLst>
            </p:cNvPr>
            <p:cNvSpPr/>
            <p:nvPr/>
          </p:nvSpPr>
          <p:spPr>
            <a:xfrm>
              <a:off x="2627345" y="1840455"/>
              <a:ext cx="314031" cy="827075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solidFill>
              <a:srgbClr val="FC7C8E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6858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ko-KR" altLang="en-US" sz="1350" dirty="0">
                <a:solidFill>
                  <a:prstClr val="white"/>
                </a:solidFill>
                <a:latin typeface="Calibri" panose="020F0502020204030204"/>
                <a:ea typeface="맑은 고딕" panose="020B0503020000020004" pitchFamily="34" charset="-127"/>
              </a:endParaRPr>
            </a:p>
          </p:txBody>
        </p:sp>
        <p:sp>
          <p:nvSpPr>
            <p:cNvPr id="107" name="Round Same Side Corner Rectangle 8">
              <a:extLst>
                <a:ext uri="{FF2B5EF4-FFF2-40B4-BE49-F238E27FC236}">
                  <a16:creationId xmlns:a16="http://schemas.microsoft.com/office/drawing/2014/main" id="{3CD98682-91E2-4F6C-959D-ED3C199B89B6}"/>
                </a:ext>
              </a:extLst>
            </p:cNvPr>
            <p:cNvSpPr/>
            <p:nvPr/>
          </p:nvSpPr>
          <p:spPr>
            <a:xfrm>
              <a:off x="3024946" y="1840455"/>
              <a:ext cx="314030" cy="827075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6858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ko-KR" altLang="en-US" sz="1350" dirty="0">
                <a:solidFill>
                  <a:prstClr val="white"/>
                </a:solidFill>
                <a:latin typeface="Calibri" panose="020F0502020204030204"/>
                <a:ea typeface="맑은 고딕" panose="020B0503020000020004" pitchFamily="34" charset="-127"/>
              </a:endParaRPr>
            </a:p>
          </p:txBody>
        </p:sp>
        <p:sp>
          <p:nvSpPr>
            <p:cNvPr id="108" name="Round Same Side Corner Rectangle 8">
              <a:extLst>
                <a:ext uri="{FF2B5EF4-FFF2-40B4-BE49-F238E27FC236}">
                  <a16:creationId xmlns:a16="http://schemas.microsoft.com/office/drawing/2014/main" id="{A3FD8756-8664-4779-A9BA-4FE7ED35AE0A}"/>
                </a:ext>
              </a:extLst>
            </p:cNvPr>
            <p:cNvSpPr/>
            <p:nvPr/>
          </p:nvSpPr>
          <p:spPr>
            <a:xfrm>
              <a:off x="3422546" y="1840455"/>
              <a:ext cx="314030" cy="827075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6858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ko-KR" altLang="en-US" sz="1350" dirty="0">
                <a:solidFill>
                  <a:prstClr val="white"/>
                </a:solidFill>
                <a:latin typeface="Calibri" panose="020F0502020204030204"/>
                <a:ea typeface="맑은 고딕" panose="020B0503020000020004" pitchFamily="34" charset="-127"/>
              </a:endParaRPr>
            </a:p>
          </p:txBody>
        </p:sp>
        <p:sp>
          <p:nvSpPr>
            <p:cNvPr id="109" name="Round Same Side Corner Rectangle 8">
              <a:extLst>
                <a:ext uri="{FF2B5EF4-FFF2-40B4-BE49-F238E27FC236}">
                  <a16:creationId xmlns:a16="http://schemas.microsoft.com/office/drawing/2014/main" id="{C2202A5F-AD6E-4D0C-86D9-CDDF978484D5}"/>
                </a:ext>
              </a:extLst>
            </p:cNvPr>
            <p:cNvSpPr/>
            <p:nvPr/>
          </p:nvSpPr>
          <p:spPr>
            <a:xfrm>
              <a:off x="3820146" y="1840455"/>
              <a:ext cx="314030" cy="827075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6858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ko-KR" altLang="en-US" sz="1350" dirty="0">
                <a:solidFill>
                  <a:prstClr val="white"/>
                </a:solidFill>
                <a:latin typeface="Calibri" panose="020F0502020204030204"/>
                <a:ea typeface="맑은 고딕" panose="020B0503020000020004" pitchFamily="34" charset="-127"/>
              </a:endParaRPr>
            </a:p>
          </p:txBody>
        </p:sp>
        <p:sp>
          <p:nvSpPr>
            <p:cNvPr id="110" name="Round Same Side Corner Rectangle 8">
              <a:extLst>
                <a:ext uri="{FF2B5EF4-FFF2-40B4-BE49-F238E27FC236}">
                  <a16:creationId xmlns:a16="http://schemas.microsoft.com/office/drawing/2014/main" id="{EDA91187-5DD5-42C8-959B-806D2599101C}"/>
                </a:ext>
              </a:extLst>
            </p:cNvPr>
            <p:cNvSpPr/>
            <p:nvPr/>
          </p:nvSpPr>
          <p:spPr>
            <a:xfrm>
              <a:off x="4217746" y="1840455"/>
              <a:ext cx="314030" cy="827075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6858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ko-KR" altLang="en-US" sz="1350" dirty="0">
                <a:solidFill>
                  <a:prstClr val="white"/>
                </a:solidFill>
                <a:latin typeface="Calibri" panose="020F0502020204030204"/>
                <a:ea typeface="맑은 고딕" panose="020B0503020000020004" pitchFamily="34" charset="-127"/>
              </a:endParaRPr>
            </a:p>
          </p:txBody>
        </p:sp>
        <p:sp>
          <p:nvSpPr>
            <p:cNvPr id="111" name="Round Same Side Corner Rectangle 8">
              <a:extLst>
                <a:ext uri="{FF2B5EF4-FFF2-40B4-BE49-F238E27FC236}">
                  <a16:creationId xmlns:a16="http://schemas.microsoft.com/office/drawing/2014/main" id="{B74AE161-ADBF-4D74-8ECF-BE55D561E1A2}"/>
                </a:ext>
              </a:extLst>
            </p:cNvPr>
            <p:cNvSpPr/>
            <p:nvPr/>
          </p:nvSpPr>
          <p:spPr>
            <a:xfrm>
              <a:off x="4615346" y="1840455"/>
              <a:ext cx="314030" cy="827075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6858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ko-KR" altLang="en-US" sz="1350" dirty="0">
                <a:solidFill>
                  <a:prstClr val="white"/>
                </a:solidFill>
                <a:latin typeface="Calibri" panose="020F0502020204030204"/>
                <a:ea typeface="맑은 고딕" panose="020B0503020000020004" pitchFamily="34" charset="-127"/>
              </a:endParaRPr>
            </a:p>
          </p:txBody>
        </p:sp>
        <p:sp>
          <p:nvSpPr>
            <p:cNvPr id="112" name="Round Same Side Corner Rectangle 8">
              <a:extLst>
                <a:ext uri="{FF2B5EF4-FFF2-40B4-BE49-F238E27FC236}">
                  <a16:creationId xmlns:a16="http://schemas.microsoft.com/office/drawing/2014/main" id="{876F1211-7261-4D9B-AC23-DDEFB81FF9C1}"/>
                </a:ext>
              </a:extLst>
            </p:cNvPr>
            <p:cNvSpPr/>
            <p:nvPr/>
          </p:nvSpPr>
          <p:spPr>
            <a:xfrm>
              <a:off x="5012946" y="1840455"/>
              <a:ext cx="314030" cy="827075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6858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ko-KR" altLang="en-US" sz="1350" dirty="0">
                <a:solidFill>
                  <a:prstClr val="white"/>
                </a:solidFill>
                <a:latin typeface="Calibri" panose="020F0502020204030204"/>
                <a:ea typeface="맑은 고딕" panose="020B0503020000020004" pitchFamily="34" charset="-127"/>
              </a:endParaRPr>
            </a:p>
          </p:txBody>
        </p:sp>
        <p:sp>
          <p:nvSpPr>
            <p:cNvPr id="113" name="Round Same Side Corner Rectangle 8">
              <a:extLst>
                <a:ext uri="{FF2B5EF4-FFF2-40B4-BE49-F238E27FC236}">
                  <a16:creationId xmlns:a16="http://schemas.microsoft.com/office/drawing/2014/main" id="{46656051-B5B5-4D86-9CFB-411BA4CB29ED}"/>
                </a:ext>
              </a:extLst>
            </p:cNvPr>
            <p:cNvSpPr/>
            <p:nvPr/>
          </p:nvSpPr>
          <p:spPr>
            <a:xfrm>
              <a:off x="5410543" y="1840455"/>
              <a:ext cx="314030" cy="827075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6858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ko-KR" altLang="en-US" sz="1350" dirty="0">
                <a:solidFill>
                  <a:prstClr val="white"/>
                </a:solidFill>
                <a:latin typeface="Calibri" panose="020F0502020204030204"/>
                <a:ea typeface="맑은 고딕" panose="020B0503020000020004" pitchFamily="34" charset="-127"/>
              </a:endParaRPr>
            </a:p>
          </p:txBody>
        </p:sp>
      </p:grpSp>
      <p:grpSp>
        <p:nvGrpSpPr>
          <p:cNvPr id="114" name="그룹 90">
            <a:extLst>
              <a:ext uri="{FF2B5EF4-FFF2-40B4-BE49-F238E27FC236}">
                <a16:creationId xmlns:a16="http://schemas.microsoft.com/office/drawing/2014/main" id="{35771D3B-7DEF-45ED-8158-D1E9270FF6A1}"/>
              </a:ext>
            </a:extLst>
          </p:cNvPr>
          <p:cNvGrpSpPr/>
          <p:nvPr/>
        </p:nvGrpSpPr>
        <p:grpSpPr>
          <a:xfrm>
            <a:off x="2261969" y="3135217"/>
            <a:ext cx="1164858" cy="210634"/>
            <a:chOff x="1832146" y="1840455"/>
            <a:chExt cx="3494830" cy="827075"/>
          </a:xfrm>
          <a:solidFill>
            <a:srgbClr val="FC7C8E"/>
          </a:solidFill>
        </p:grpSpPr>
        <p:sp>
          <p:nvSpPr>
            <p:cNvPr id="115" name="Round Same Side Corner Rectangle 8">
              <a:extLst>
                <a:ext uri="{FF2B5EF4-FFF2-40B4-BE49-F238E27FC236}">
                  <a16:creationId xmlns:a16="http://schemas.microsoft.com/office/drawing/2014/main" id="{C73A569D-FB34-45C7-84F1-A9B7FDF92F05}"/>
                </a:ext>
              </a:extLst>
            </p:cNvPr>
            <p:cNvSpPr/>
            <p:nvPr/>
          </p:nvSpPr>
          <p:spPr>
            <a:xfrm>
              <a:off x="1832146" y="1840455"/>
              <a:ext cx="314030" cy="827075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6858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ko-KR" altLang="en-US" sz="1350" dirty="0">
                <a:solidFill>
                  <a:prstClr val="white"/>
                </a:solidFill>
                <a:latin typeface="Calibri" panose="020F0502020204030204"/>
                <a:ea typeface="맑은 고딕" panose="020B0503020000020004" pitchFamily="34" charset="-127"/>
              </a:endParaRPr>
            </a:p>
          </p:txBody>
        </p:sp>
        <p:sp>
          <p:nvSpPr>
            <p:cNvPr id="116" name="Round Same Side Corner Rectangle 8">
              <a:extLst>
                <a:ext uri="{FF2B5EF4-FFF2-40B4-BE49-F238E27FC236}">
                  <a16:creationId xmlns:a16="http://schemas.microsoft.com/office/drawing/2014/main" id="{571B1369-5D9E-42F3-8E92-1DA214D02559}"/>
                </a:ext>
              </a:extLst>
            </p:cNvPr>
            <p:cNvSpPr/>
            <p:nvPr/>
          </p:nvSpPr>
          <p:spPr>
            <a:xfrm>
              <a:off x="2229746" y="1840455"/>
              <a:ext cx="314030" cy="827075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6858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ko-KR" altLang="en-US" sz="1350" dirty="0">
                <a:solidFill>
                  <a:prstClr val="white"/>
                </a:solidFill>
                <a:latin typeface="Calibri" panose="020F0502020204030204"/>
                <a:ea typeface="맑은 고딕" panose="020B0503020000020004" pitchFamily="34" charset="-127"/>
              </a:endParaRPr>
            </a:p>
          </p:txBody>
        </p:sp>
        <p:sp>
          <p:nvSpPr>
            <p:cNvPr id="117" name="Round Same Side Corner Rectangle 8">
              <a:extLst>
                <a:ext uri="{FF2B5EF4-FFF2-40B4-BE49-F238E27FC236}">
                  <a16:creationId xmlns:a16="http://schemas.microsoft.com/office/drawing/2014/main" id="{9AB8BD64-84BE-48EC-8C08-DE7E0C12C074}"/>
                </a:ext>
              </a:extLst>
            </p:cNvPr>
            <p:cNvSpPr/>
            <p:nvPr/>
          </p:nvSpPr>
          <p:spPr>
            <a:xfrm>
              <a:off x="2627346" y="1840455"/>
              <a:ext cx="314030" cy="827075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6858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ko-KR" altLang="en-US" sz="1350" dirty="0">
                <a:solidFill>
                  <a:prstClr val="white"/>
                </a:solidFill>
                <a:latin typeface="Calibri" panose="020F0502020204030204"/>
                <a:ea typeface="맑은 고딕" panose="020B0503020000020004" pitchFamily="34" charset="-127"/>
              </a:endParaRPr>
            </a:p>
          </p:txBody>
        </p:sp>
        <p:sp>
          <p:nvSpPr>
            <p:cNvPr id="118" name="Round Same Side Corner Rectangle 8">
              <a:extLst>
                <a:ext uri="{FF2B5EF4-FFF2-40B4-BE49-F238E27FC236}">
                  <a16:creationId xmlns:a16="http://schemas.microsoft.com/office/drawing/2014/main" id="{8A0D1AFF-7BCF-472D-85AF-47ADF86B9084}"/>
                </a:ext>
              </a:extLst>
            </p:cNvPr>
            <p:cNvSpPr/>
            <p:nvPr/>
          </p:nvSpPr>
          <p:spPr>
            <a:xfrm>
              <a:off x="3024946" y="1840455"/>
              <a:ext cx="314030" cy="827075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6858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ko-KR" altLang="en-US" sz="1350" dirty="0">
                <a:solidFill>
                  <a:prstClr val="white"/>
                </a:solidFill>
                <a:latin typeface="Calibri" panose="020F0502020204030204"/>
                <a:ea typeface="맑은 고딕" panose="020B0503020000020004" pitchFamily="34" charset="-127"/>
              </a:endParaRPr>
            </a:p>
          </p:txBody>
        </p:sp>
        <p:sp>
          <p:nvSpPr>
            <p:cNvPr id="119" name="Round Same Side Corner Rectangle 8">
              <a:extLst>
                <a:ext uri="{FF2B5EF4-FFF2-40B4-BE49-F238E27FC236}">
                  <a16:creationId xmlns:a16="http://schemas.microsoft.com/office/drawing/2014/main" id="{8D558857-584C-41C8-82C7-6C34A37646C7}"/>
                </a:ext>
              </a:extLst>
            </p:cNvPr>
            <p:cNvSpPr/>
            <p:nvPr/>
          </p:nvSpPr>
          <p:spPr>
            <a:xfrm>
              <a:off x="3422546" y="1840455"/>
              <a:ext cx="314030" cy="827075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6858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ko-KR" altLang="en-US" sz="1350" dirty="0">
                <a:solidFill>
                  <a:prstClr val="white"/>
                </a:solidFill>
                <a:latin typeface="Calibri" panose="020F0502020204030204"/>
                <a:ea typeface="맑은 고딕" panose="020B0503020000020004" pitchFamily="34" charset="-127"/>
              </a:endParaRPr>
            </a:p>
          </p:txBody>
        </p:sp>
        <p:sp>
          <p:nvSpPr>
            <p:cNvPr id="120" name="Round Same Side Corner Rectangle 8">
              <a:extLst>
                <a:ext uri="{FF2B5EF4-FFF2-40B4-BE49-F238E27FC236}">
                  <a16:creationId xmlns:a16="http://schemas.microsoft.com/office/drawing/2014/main" id="{F874592A-4591-4BF0-AB9E-B94B9B41C41D}"/>
                </a:ext>
              </a:extLst>
            </p:cNvPr>
            <p:cNvSpPr/>
            <p:nvPr/>
          </p:nvSpPr>
          <p:spPr>
            <a:xfrm>
              <a:off x="3820146" y="1840455"/>
              <a:ext cx="314030" cy="827075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6858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ko-KR" altLang="en-US" sz="1350" dirty="0">
                <a:solidFill>
                  <a:prstClr val="white"/>
                </a:solidFill>
                <a:latin typeface="Calibri" panose="020F0502020204030204"/>
                <a:ea typeface="맑은 고딕" panose="020B0503020000020004" pitchFamily="34" charset="-127"/>
              </a:endParaRPr>
            </a:p>
          </p:txBody>
        </p:sp>
        <p:sp>
          <p:nvSpPr>
            <p:cNvPr id="121" name="Round Same Side Corner Rectangle 8">
              <a:extLst>
                <a:ext uri="{FF2B5EF4-FFF2-40B4-BE49-F238E27FC236}">
                  <a16:creationId xmlns:a16="http://schemas.microsoft.com/office/drawing/2014/main" id="{283D9B50-C5C7-4557-8430-6D224627BFBC}"/>
                </a:ext>
              </a:extLst>
            </p:cNvPr>
            <p:cNvSpPr/>
            <p:nvPr/>
          </p:nvSpPr>
          <p:spPr>
            <a:xfrm>
              <a:off x="4217746" y="1840455"/>
              <a:ext cx="314030" cy="827075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6858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ko-KR" altLang="en-US" sz="1350" dirty="0">
                <a:solidFill>
                  <a:prstClr val="white"/>
                </a:solidFill>
                <a:latin typeface="Calibri" panose="020F0502020204030204"/>
                <a:ea typeface="맑은 고딕" panose="020B0503020000020004" pitchFamily="34" charset="-127"/>
              </a:endParaRPr>
            </a:p>
          </p:txBody>
        </p:sp>
        <p:sp>
          <p:nvSpPr>
            <p:cNvPr id="122" name="Round Same Side Corner Rectangle 8">
              <a:extLst>
                <a:ext uri="{FF2B5EF4-FFF2-40B4-BE49-F238E27FC236}">
                  <a16:creationId xmlns:a16="http://schemas.microsoft.com/office/drawing/2014/main" id="{DD6225C4-D2B1-4EE0-93D4-013690DE764D}"/>
                </a:ext>
              </a:extLst>
            </p:cNvPr>
            <p:cNvSpPr/>
            <p:nvPr/>
          </p:nvSpPr>
          <p:spPr>
            <a:xfrm>
              <a:off x="4615346" y="1840455"/>
              <a:ext cx="314030" cy="827075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6858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ko-KR" altLang="en-US" sz="1350" dirty="0">
                <a:solidFill>
                  <a:prstClr val="white"/>
                </a:solidFill>
                <a:latin typeface="Calibri" panose="020F0502020204030204"/>
                <a:ea typeface="맑은 고딕" panose="020B0503020000020004" pitchFamily="34" charset="-127"/>
              </a:endParaRPr>
            </a:p>
          </p:txBody>
        </p:sp>
        <p:sp>
          <p:nvSpPr>
            <p:cNvPr id="123" name="Round Same Side Corner Rectangle 8">
              <a:extLst>
                <a:ext uri="{FF2B5EF4-FFF2-40B4-BE49-F238E27FC236}">
                  <a16:creationId xmlns:a16="http://schemas.microsoft.com/office/drawing/2014/main" id="{F55E139D-F18C-40D6-8B99-D9F6C1877087}"/>
                </a:ext>
              </a:extLst>
            </p:cNvPr>
            <p:cNvSpPr/>
            <p:nvPr/>
          </p:nvSpPr>
          <p:spPr>
            <a:xfrm>
              <a:off x="5012946" y="1840455"/>
              <a:ext cx="314030" cy="827075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6858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ko-KR" altLang="en-US" sz="1350" dirty="0">
                <a:solidFill>
                  <a:prstClr val="white"/>
                </a:solidFill>
                <a:latin typeface="Calibri" panose="020F0502020204030204"/>
                <a:ea typeface="맑은 고딕" panose="020B0503020000020004" pitchFamily="34" charset="-127"/>
              </a:endParaRPr>
            </a:p>
          </p:txBody>
        </p:sp>
      </p:grpSp>
      <p:pic>
        <p:nvPicPr>
          <p:cNvPr id="305" name="Graphic 304" descr="Books">
            <a:extLst>
              <a:ext uri="{FF2B5EF4-FFF2-40B4-BE49-F238E27FC236}">
                <a16:creationId xmlns:a16="http://schemas.microsoft.com/office/drawing/2014/main" id="{D31DB819-DBBD-45EE-94D1-3D0EF016B14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709685" y="4465516"/>
            <a:ext cx="336755" cy="336755"/>
          </a:xfrm>
          <a:prstGeom prst="rect">
            <a:avLst/>
          </a:prstGeom>
          <a:effectLst/>
        </p:spPr>
      </p:pic>
      <p:sp>
        <p:nvSpPr>
          <p:cNvPr id="308" name="Rectangle 307">
            <a:extLst>
              <a:ext uri="{FF2B5EF4-FFF2-40B4-BE49-F238E27FC236}">
                <a16:creationId xmlns:a16="http://schemas.microsoft.com/office/drawing/2014/main" id="{59A0AFE5-56F8-4BBA-9505-35EA71EEA281}"/>
              </a:ext>
            </a:extLst>
          </p:cNvPr>
          <p:cNvSpPr/>
          <p:nvPr/>
        </p:nvSpPr>
        <p:spPr>
          <a:xfrm>
            <a:off x="424486" y="1328176"/>
            <a:ext cx="1304923" cy="4534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350" b="1" dirty="0">
                <a:solidFill>
                  <a:prstClr val="white">
                    <a:lumMod val="65000"/>
                  </a:prst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TOTALS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6BE37B0-3AA3-4C26-BD94-90E7C36F8DB6}"/>
              </a:ext>
            </a:extLst>
          </p:cNvPr>
          <p:cNvSpPr/>
          <p:nvPr/>
        </p:nvSpPr>
        <p:spPr>
          <a:xfrm>
            <a:off x="69312" y="1604391"/>
            <a:ext cx="1956321" cy="6347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b="1" dirty="0">
                <a:solidFill>
                  <a:prstClr val="white">
                    <a:lumMod val="65000"/>
                  </a:prst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Cases = 06</a:t>
            </a:r>
            <a:r>
              <a:rPr lang="en-GB" sz="900" b="1" baseline="30000" dirty="0">
                <a:solidFill>
                  <a:prstClr val="white">
                    <a:lumMod val="65000"/>
                  </a:prst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GB" sz="900" b="1" dirty="0">
                <a:solidFill>
                  <a:prstClr val="white">
                    <a:lumMod val="65000"/>
                  </a:prst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Mar 20 – 1st 21</a:t>
            </a:r>
          </a:p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b="1" dirty="0">
                <a:solidFill>
                  <a:prstClr val="white">
                    <a:lumMod val="65000"/>
                  </a:prst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Deaths = 06 Mar 20 – 22nd Jan 21</a:t>
            </a:r>
          </a:p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825" b="1" dirty="0">
              <a:solidFill>
                <a:prstClr val="white">
                  <a:lumMod val="65000"/>
                </a:prst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498" name="Rectangle 497">
            <a:extLst>
              <a:ext uri="{FF2B5EF4-FFF2-40B4-BE49-F238E27FC236}">
                <a16:creationId xmlns:a16="http://schemas.microsoft.com/office/drawing/2014/main" id="{778364AB-848B-4881-8194-D4CD3347B95F}"/>
              </a:ext>
            </a:extLst>
          </p:cNvPr>
          <p:cNvSpPr/>
          <p:nvPr/>
        </p:nvSpPr>
        <p:spPr>
          <a:xfrm>
            <a:off x="5822093" y="3686581"/>
            <a:ext cx="1102755" cy="2192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en-GB" sz="825" b="1" dirty="0">
                <a:solidFill>
                  <a:prstClr val="white">
                    <a:lumMod val="65000"/>
                  </a:prst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1 Feb update</a:t>
            </a:r>
          </a:p>
        </p:txBody>
      </p:sp>
      <p:sp>
        <p:nvSpPr>
          <p:cNvPr id="499" name="Rectangle 498">
            <a:extLst>
              <a:ext uri="{FF2B5EF4-FFF2-40B4-BE49-F238E27FC236}">
                <a16:creationId xmlns:a16="http://schemas.microsoft.com/office/drawing/2014/main" id="{E47A82B9-AF23-4C0E-AD53-954C86E06E0C}"/>
              </a:ext>
            </a:extLst>
          </p:cNvPr>
          <p:cNvSpPr/>
          <p:nvPr/>
        </p:nvSpPr>
        <p:spPr>
          <a:xfrm>
            <a:off x="3765400" y="3702001"/>
            <a:ext cx="1671371" cy="2192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825" b="1" dirty="0">
                <a:solidFill>
                  <a:prstClr val="white">
                    <a:lumMod val="65000"/>
                  </a:prst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02 Feb update</a:t>
            </a:r>
          </a:p>
        </p:txBody>
      </p:sp>
      <p:sp>
        <p:nvSpPr>
          <p:cNvPr id="341" name="Rectangle 340">
            <a:extLst>
              <a:ext uri="{FF2B5EF4-FFF2-40B4-BE49-F238E27FC236}">
                <a16:creationId xmlns:a16="http://schemas.microsoft.com/office/drawing/2014/main" id="{C9E45219-C8CE-4B2B-BB2E-D57DE3FF46AD}"/>
              </a:ext>
            </a:extLst>
          </p:cNvPr>
          <p:cNvSpPr/>
          <p:nvPr/>
        </p:nvSpPr>
        <p:spPr>
          <a:xfrm>
            <a:off x="7317861" y="1941361"/>
            <a:ext cx="1651113" cy="1718679"/>
          </a:xfrm>
          <a:prstGeom prst="rect">
            <a:avLst/>
          </a:prstGeom>
          <a:solidFill>
            <a:srgbClr val="B0041D"/>
          </a:solidFill>
          <a:ln w="508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 defTabSz="68580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GB" sz="900" b="1" dirty="0">
              <a:solidFill>
                <a:srgbClr val="F5F5F5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200" dirty="0">
              <a:solidFill>
                <a:srgbClr val="F5F5F5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346" name="Rectangle 345">
            <a:extLst>
              <a:ext uri="{FF2B5EF4-FFF2-40B4-BE49-F238E27FC236}">
                <a16:creationId xmlns:a16="http://schemas.microsoft.com/office/drawing/2014/main" id="{9BB3F83A-FDDA-4032-991B-2EBA09B66945}"/>
              </a:ext>
            </a:extLst>
          </p:cNvPr>
          <p:cNvSpPr/>
          <p:nvPr/>
        </p:nvSpPr>
        <p:spPr>
          <a:xfrm>
            <a:off x="2697829" y="5727559"/>
            <a:ext cx="3468003" cy="258953"/>
          </a:xfrm>
          <a:prstGeom prst="rect">
            <a:avLst/>
          </a:prstGeom>
          <a:solidFill>
            <a:srgbClr val="F5F5F5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825" b="1" baseline="30000" dirty="0">
                <a:solidFill>
                  <a:schemeClr val="bg1">
                    <a:lumMod val="6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#</a:t>
            </a:r>
            <a:r>
              <a:rPr lang="en-GB" sz="825" b="1" dirty="0">
                <a:solidFill>
                  <a:schemeClr val="bg1">
                    <a:lumMod val="6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North Central London </a:t>
            </a:r>
            <a:r>
              <a:rPr lang="en-GB" sz="825" b="1" dirty="0" err="1">
                <a:solidFill>
                  <a:schemeClr val="bg1">
                    <a:lumMod val="6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includes</a:t>
            </a:r>
            <a:r>
              <a:rPr lang="en-GB" sz="825" b="1" dirty="0">
                <a:solidFill>
                  <a:schemeClr val="bg1">
                    <a:lumMod val="6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Camden, Barnet, Enfield, Haringey &amp; Islington  </a:t>
            </a:r>
          </a:p>
        </p:txBody>
      </p:sp>
      <p:sp>
        <p:nvSpPr>
          <p:cNvPr id="347" name="Rectangle 346">
            <a:extLst>
              <a:ext uri="{FF2B5EF4-FFF2-40B4-BE49-F238E27FC236}">
                <a16:creationId xmlns:a16="http://schemas.microsoft.com/office/drawing/2014/main" id="{A958A8F5-904B-48F9-829C-FB3A6B4DF070}"/>
              </a:ext>
            </a:extLst>
          </p:cNvPr>
          <p:cNvSpPr/>
          <p:nvPr/>
        </p:nvSpPr>
        <p:spPr>
          <a:xfrm>
            <a:off x="6225658" y="5694439"/>
            <a:ext cx="2745074" cy="220166"/>
          </a:xfrm>
          <a:prstGeom prst="rect">
            <a:avLst/>
          </a:prstGeom>
          <a:solidFill>
            <a:srgbClr val="F5F5F5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b="1" dirty="0">
                <a:solidFill>
                  <a:schemeClr val="bg1">
                    <a:lumMod val="6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             </a:t>
            </a:r>
            <a:r>
              <a:rPr lang="en-GB" sz="825" b="1" dirty="0">
                <a:solidFill>
                  <a:schemeClr val="bg1">
                    <a:lumMod val="6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Change since last week of data </a:t>
            </a:r>
            <a:endParaRPr lang="en-GB" sz="900" b="1" dirty="0">
              <a:solidFill>
                <a:schemeClr val="bg1">
                  <a:lumMod val="65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348" name="Arrow: Striped Right 347">
            <a:extLst>
              <a:ext uri="{FF2B5EF4-FFF2-40B4-BE49-F238E27FC236}">
                <a16:creationId xmlns:a16="http://schemas.microsoft.com/office/drawing/2014/main" id="{8DAB6A3C-4E79-4C7F-BE4C-824B98B1E471}"/>
              </a:ext>
            </a:extLst>
          </p:cNvPr>
          <p:cNvSpPr/>
          <p:nvPr/>
        </p:nvSpPr>
        <p:spPr>
          <a:xfrm rot="5400000" flipH="1">
            <a:off x="6337368" y="5670962"/>
            <a:ext cx="228294" cy="256753"/>
          </a:xfrm>
          <a:prstGeom prst="stripedRightArrow">
            <a:avLst>
              <a:gd name="adj1" fmla="val 39038"/>
              <a:gd name="adj2" fmla="val 38885"/>
            </a:avLst>
          </a:prstGeom>
          <a:solidFill>
            <a:srgbClr val="FC7C8E">
              <a:alpha val="78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350">
              <a:solidFill>
                <a:schemeClr val="bg1">
                  <a:lumMod val="65000"/>
                </a:schemeClr>
              </a:solidFill>
              <a:latin typeface="Calibri" panose="020F0502020204030204"/>
            </a:endParaRPr>
          </a:p>
        </p:txBody>
      </p:sp>
      <p:sp>
        <p:nvSpPr>
          <p:cNvPr id="357" name="Arrow: Striped Right 356">
            <a:extLst>
              <a:ext uri="{FF2B5EF4-FFF2-40B4-BE49-F238E27FC236}">
                <a16:creationId xmlns:a16="http://schemas.microsoft.com/office/drawing/2014/main" id="{A55E567C-C15A-49FA-8A96-35138B1D6CF7}"/>
              </a:ext>
            </a:extLst>
          </p:cNvPr>
          <p:cNvSpPr/>
          <p:nvPr/>
        </p:nvSpPr>
        <p:spPr>
          <a:xfrm rot="16200000" flipH="1">
            <a:off x="6521490" y="5702265"/>
            <a:ext cx="229787" cy="221752"/>
          </a:xfrm>
          <a:prstGeom prst="stripedRightArrow">
            <a:avLst>
              <a:gd name="adj1" fmla="val 39038"/>
              <a:gd name="adj2" fmla="val 38885"/>
            </a:avLst>
          </a:prstGeom>
          <a:solidFill>
            <a:srgbClr val="FC7C8E">
              <a:alpha val="78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350">
              <a:solidFill>
                <a:schemeClr val="bg1">
                  <a:lumMod val="65000"/>
                </a:schemeClr>
              </a:solidFill>
              <a:latin typeface="Calibri" panose="020F0502020204030204"/>
            </a:endParaRPr>
          </a:p>
        </p:txBody>
      </p:sp>
      <p:sp>
        <p:nvSpPr>
          <p:cNvPr id="371" name="Rectangle 370">
            <a:extLst>
              <a:ext uri="{FF2B5EF4-FFF2-40B4-BE49-F238E27FC236}">
                <a16:creationId xmlns:a16="http://schemas.microsoft.com/office/drawing/2014/main" id="{9BAAB9F6-C9E0-4EC5-A63B-2BAA52A525FC}"/>
              </a:ext>
            </a:extLst>
          </p:cNvPr>
          <p:cNvSpPr/>
          <p:nvPr/>
        </p:nvSpPr>
        <p:spPr>
          <a:xfrm>
            <a:off x="7337805" y="1955580"/>
            <a:ext cx="1607991" cy="782872"/>
          </a:xfrm>
          <a:prstGeom prst="rect">
            <a:avLst/>
          </a:prstGeom>
          <a:solidFill>
            <a:srgbClr val="B004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>
              <a:defRPr/>
            </a:pPr>
            <a:r>
              <a:rPr lang="en-GB" sz="1200" dirty="0">
                <a:solidFill>
                  <a:srgbClr val="F5F5F5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INFECTION RATE RANK*</a:t>
            </a:r>
            <a:endParaRPr lang="en-GB" sz="1200" b="1" dirty="0">
              <a:solidFill>
                <a:srgbClr val="F5F5F5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dirty="0">
                <a:solidFill>
                  <a:schemeClr val="bg1"/>
                </a:solidFill>
                <a:latin typeface="Calibri" panose="020F0502020204030204"/>
              </a:rPr>
              <a:t>NCL</a:t>
            </a:r>
            <a:r>
              <a:rPr lang="en-GB" sz="1200" baseline="30000" dirty="0">
                <a:solidFill>
                  <a:schemeClr val="bg1"/>
                </a:solidFill>
                <a:latin typeface="Calibri" panose="020F0502020204030204"/>
              </a:rPr>
              <a:t>#</a:t>
            </a:r>
            <a:r>
              <a:rPr lang="en-GB" sz="1200" dirty="0">
                <a:solidFill>
                  <a:schemeClr val="bg1"/>
                </a:solidFill>
                <a:latin typeface="Calibri" panose="020F0502020204030204"/>
              </a:rPr>
              <a:t> = 1</a:t>
            </a:r>
          </a:p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dirty="0">
                <a:solidFill>
                  <a:schemeClr val="bg1"/>
                </a:solidFill>
                <a:latin typeface="Calibri" panose="020F0502020204030204"/>
              </a:rPr>
              <a:t>LON= 15; </a:t>
            </a:r>
            <a:r>
              <a:rPr lang="en-GB" sz="1200" dirty="0" err="1">
                <a:solidFill>
                  <a:schemeClr val="bg1"/>
                </a:solidFill>
                <a:latin typeface="Calibri" panose="020F0502020204030204"/>
              </a:rPr>
              <a:t>Eng</a:t>
            </a:r>
            <a:r>
              <a:rPr lang="en-GB" sz="1200" dirty="0">
                <a:solidFill>
                  <a:schemeClr val="bg1"/>
                </a:solidFill>
                <a:latin typeface="Calibri" panose="020F0502020204030204"/>
              </a:rPr>
              <a:t>= 56</a:t>
            </a:r>
          </a:p>
        </p:txBody>
      </p:sp>
      <p:sp>
        <p:nvSpPr>
          <p:cNvPr id="372" name="Rectangle 371">
            <a:extLst>
              <a:ext uri="{FF2B5EF4-FFF2-40B4-BE49-F238E27FC236}">
                <a16:creationId xmlns:a16="http://schemas.microsoft.com/office/drawing/2014/main" id="{5182C020-8A34-43B1-8ABB-3CF7ECF89837}"/>
              </a:ext>
            </a:extLst>
          </p:cNvPr>
          <p:cNvSpPr/>
          <p:nvPr/>
        </p:nvSpPr>
        <p:spPr>
          <a:xfrm>
            <a:off x="7355876" y="3076836"/>
            <a:ext cx="1565223" cy="553432"/>
          </a:xfrm>
          <a:prstGeom prst="rect">
            <a:avLst/>
          </a:prstGeom>
          <a:solidFill>
            <a:srgbClr val="B004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TESTING RATE RANK</a:t>
            </a:r>
          </a:p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dirty="0">
                <a:solidFill>
                  <a:schemeClr val="bg1"/>
                </a:solidFill>
                <a:cs typeface="Helvetica" panose="020B0604020202020204" pitchFamily="34" charset="0"/>
              </a:rPr>
              <a:t>NCL</a:t>
            </a:r>
            <a:r>
              <a:rPr lang="en-GB" sz="1200" baseline="30000" dirty="0">
                <a:solidFill>
                  <a:schemeClr val="bg1"/>
                </a:solidFill>
                <a:cs typeface="Helvetica" panose="020B0604020202020204" pitchFamily="34" charset="0"/>
              </a:rPr>
              <a:t>#</a:t>
            </a:r>
            <a:r>
              <a:rPr lang="en-GB" sz="1200" dirty="0">
                <a:solidFill>
                  <a:schemeClr val="bg1"/>
                </a:solidFill>
                <a:cs typeface="Helvetica" panose="020B0604020202020204" pitchFamily="34" charset="0"/>
              </a:rPr>
              <a:t> = 1</a:t>
            </a:r>
          </a:p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dirty="0">
                <a:solidFill>
                  <a:schemeClr val="bg1"/>
                </a:solidFill>
                <a:cs typeface="Helvetica" panose="020B0604020202020204" pitchFamily="34" charset="0"/>
              </a:rPr>
              <a:t>LON=13; </a:t>
            </a:r>
            <a:r>
              <a:rPr lang="en-GB" sz="1200" dirty="0" err="1">
                <a:solidFill>
                  <a:schemeClr val="bg1"/>
                </a:solidFill>
                <a:cs typeface="Helvetica" panose="020B0604020202020204" pitchFamily="34" charset="0"/>
              </a:rPr>
              <a:t>Eng</a:t>
            </a:r>
            <a:r>
              <a:rPr lang="en-GB" sz="1200" dirty="0">
                <a:solidFill>
                  <a:schemeClr val="bg1"/>
                </a:solidFill>
                <a:cs typeface="Helvetica" panose="020B0604020202020204" pitchFamily="34" charset="0"/>
              </a:rPr>
              <a:t>= 213</a:t>
            </a:r>
          </a:p>
        </p:txBody>
      </p:sp>
      <p:cxnSp>
        <p:nvCxnSpPr>
          <p:cNvPr id="373" name="Straight Connector 372">
            <a:extLst>
              <a:ext uri="{FF2B5EF4-FFF2-40B4-BE49-F238E27FC236}">
                <a16:creationId xmlns:a16="http://schemas.microsoft.com/office/drawing/2014/main" id="{4F065169-DD5A-4200-9BB2-7204CABC5223}"/>
              </a:ext>
            </a:extLst>
          </p:cNvPr>
          <p:cNvCxnSpPr>
            <a:cxnSpLocks/>
          </p:cNvCxnSpPr>
          <p:nvPr/>
        </p:nvCxnSpPr>
        <p:spPr>
          <a:xfrm>
            <a:off x="7317861" y="2820138"/>
            <a:ext cx="1651113" cy="0"/>
          </a:xfrm>
          <a:prstGeom prst="line">
            <a:avLst/>
          </a:prstGeom>
          <a:ln>
            <a:solidFill>
              <a:srgbClr val="F5F5F5"/>
            </a:solidFill>
            <a:prstDash val="sysDot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8" name="Rectangle 377">
            <a:extLst>
              <a:ext uri="{FF2B5EF4-FFF2-40B4-BE49-F238E27FC236}">
                <a16:creationId xmlns:a16="http://schemas.microsoft.com/office/drawing/2014/main" id="{B18E3421-8336-460C-AEE3-7756FA7A7C99}"/>
              </a:ext>
            </a:extLst>
          </p:cNvPr>
          <p:cNvSpPr/>
          <p:nvPr/>
        </p:nvSpPr>
        <p:spPr>
          <a:xfrm>
            <a:off x="3812955" y="5143283"/>
            <a:ext cx="1603557" cy="4866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>
              <a:defRPr/>
            </a:pPr>
            <a:endParaRPr lang="en-GB" sz="1050" dirty="0">
              <a:solidFill>
                <a:srgbClr val="F5F5F5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ctr">
              <a:defRPr/>
            </a:pPr>
            <a:endParaRPr lang="en-GB" sz="1050" dirty="0">
              <a:solidFill>
                <a:srgbClr val="F5F5F5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ctr">
              <a:defRPr/>
            </a:pPr>
            <a:endParaRPr lang="en-GB" sz="1050" dirty="0">
              <a:solidFill>
                <a:srgbClr val="F5F5F5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ctr">
              <a:defRPr/>
            </a:pPr>
            <a:endParaRPr lang="en-GB" sz="1050" dirty="0">
              <a:solidFill>
                <a:srgbClr val="F5F5F5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ctr">
              <a:defRPr/>
            </a:pPr>
            <a:r>
              <a:rPr lang="en-GB" sz="1050" dirty="0">
                <a:solidFill>
                  <a:srgbClr val="F5F5F5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DOM CARE AFFECTED</a:t>
            </a:r>
          </a:p>
          <a:p>
            <a:pPr algn="ctr">
              <a:defRPr/>
            </a:pPr>
            <a:r>
              <a:rPr lang="en-GB" sz="1088" b="1" dirty="0">
                <a:solidFill>
                  <a:srgbClr val="F5F5F5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24</a:t>
            </a:r>
          </a:p>
          <a:p>
            <a:pPr lvl="0" algn="ctr">
              <a:defRPr/>
            </a:pPr>
            <a:r>
              <a:rPr lang="en-GB" sz="900" b="1" dirty="0">
                <a:solidFill>
                  <a:srgbClr val="F5F5F5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Care Staff = 46 cases</a:t>
            </a:r>
          </a:p>
          <a:p>
            <a:pPr lvl="0" algn="ctr">
              <a:defRPr/>
            </a:pPr>
            <a:r>
              <a:rPr lang="en-GB" sz="900" b="1" dirty="0">
                <a:solidFill>
                  <a:srgbClr val="F5F5F5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Clients = 21 cases</a:t>
            </a:r>
          </a:p>
        </p:txBody>
      </p:sp>
      <p:cxnSp>
        <p:nvCxnSpPr>
          <p:cNvPr id="380" name="Straight Connector 379">
            <a:extLst>
              <a:ext uri="{FF2B5EF4-FFF2-40B4-BE49-F238E27FC236}">
                <a16:creationId xmlns:a16="http://schemas.microsoft.com/office/drawing/2014/main" id="{ADAA46B5-4A81-4AE0-8B9F-12A90DC49C60}"/>
              </a:ext>
            </a:extLst>
          </p:cNvPr>
          <p:cNvCxnSpPr>
            <a:cxnSpLocks/>
          </p:cNvCxnSpPr>
          <p:nvPr/>
        </p:nvCxnSpPr>
        <p:spPr>
          <a:xfrm>
            <a:off x="3785658" y="4987741"/>
            <a:ext cx="1651113" cy="0"/>
          </a:xfrm>
          <a:prstGeom prst="line">
            <a:avLst/>
          </a:prstGeom>
          <a:ln>
            <a:solidFill>
              <a:srgbClr val="F5F5F5"/>
            </a:solidFill>
            <a:prstDash val="sysDot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1" name="Rectangle 360">
            <a:extLst>
              <a:ext uri="{FF2B5EF4-FFF2-40B4-BE49-F238E27FC236}">
                <a16:creationId xmlns:a16="http://schemas.microsoft.com/office/drawing/2014/main" id="{761E4586-D91D-4EA7-8A16-C26F0267D9CC}"/>
              </a:ext>
            </a:extLst>
          </p:cNvPr>
          <p:cNvSpPr/>
          <p:nvPr/>
        </p:nvSpPr>
        <p:spPr>
          <a:xfrm>
            <a:off x="2823043" y="1293733"/>
            <a:ext cx="3702464" cy="2785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500" b="1" dirty="0">
              <a:solidFill>
                <a:srgbClr val="B0041D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500" dirty="0">
                <a:solidFill>
                  <a:srgbClr val="B0041D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(26 Jan – 1 Feb 21)</a:t>
            </a:r>
          </a:p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350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45" name="Rectangle 344">
            <a:extLst>
              <a:ext uri="{FF2B5EF4-FFF2-40B4-BE49-F238E27FC236}">
                <a16:creationId xmlns:a16="http://schemas.microsoft.com/office/drawing/2014/main" id="{09BAB8C5-251C-4C31-A94F-275E6F3C0258}"/>
              </a:ext>
            </a:extLst>
          </p:cNvPr>
          <p:cNvSpPr/>
          <p:nvPr/>
        </p:nvSpPr>
        <p:spPr>
          <a:xfrm>
            <a:off x="4060711" y="1674861"/>
            <a:ext cx="1162613" cy="2192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825" b="1" dirty="0">
                <a:solidFill>
                  <a:prstClr val="white">
                    <a:lumMod val="65000"/>
                  </a:prst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25</a:t>
            </a:r>
            <a:r>
              <a:rPr lang="en-GB" sz="825" b="1" baseline="30000" dirty="0">
                <a:solidFill>
                  <a:prstClr val="white">
                    <a:lumMod val="65000"/>
                  </a:prst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th</a:t>
            </a:r>
            <a:r>
              <a:rPr lang="en-GB" sz="825" b="1" dirty="0">
                <a:solidFill>
                  <a:prstClr val="white">
                    <a:lumMod val="65000"/>
                  </a:prst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- 31</a:t>
            </a:r>
            <a:r>
              <a:rPr lang="en-GB" sz="825" b="1" baseline="30000" dirty="0">
                <a:solidFill>
                  <a:prstClr val="white">
                    <a:lumMod val="65000"/>
                  </a:prst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st</a:t>
            </a:r>
            <a:r>
              <a:rPr lang="en-GB" sz="825" b="1" dirty="0">
                <a:solidFill>
                  <a:prstClr val="white">
                    <a:lumMod val="65000"/>
                  </a:prst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Jan</a:t>
            </a:r>
            <a:endParaRPr lang="en-GB" sz="900" b="1" dirty="0">
              <a:solidFill>
                <a:prstClr val="white">
                  <a:lumMod val="65000"/>
                </a:prst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B5A788C-81C1-4D2F-8B98-AF57FA20B57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10800000">
            <a:off x="2158486" y="2598165"/>
            <a:ext cx="341645" cy="308040"/>
          </a:xfrm>
          <a:prstGeom prst="rect">
            <a:avLst/>
          </a:prstGeom>
        </p:spPr>
      </p:pic>
      <p:sp>
        <p:nvSpPr>
          <p:cNvPr id="266" name="Rectangle 265">
            <a:extLst>
              <a:ext uri="{FF2B5EF4-FFF2-40B4-BE49-F238E27FC236}">
                <a16:creationId xmlns:a16="http://schemas.microsoft.com/office/drawing/2014/main" id="{582FC0C5-E0A3-4867-AE04-6862071900C0}"/>
              </a:ext>
            </a:extLst>
          </p:cNvPr>
          <p:cNvSpPr/>
          <p:nvPr/>
        </p:nvSpPr>
        <p:spPr>
          <a:xfrm>
            <a:off x="179165" y="5704071"/>
            <a:ext cx="2568051" cy="228294"/>
          </a:xfrm>
          <a:prstGeom prst="rect">
            <a:avLst/>
          </a:prstGeom>
          <a:solidFill>
            <a:srgbClr val="F5F5F5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825" b="1" baseline="30000" dirty="0">
                <a:solidFill>
                  <a:schemeClr val="bg1">
                    <a:lumMod val="6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#</a:t>
            </a:r>
            <a:r>
              <a:rPr lang="en-GB" sz="825" b="1" dirty="0">
                <a:solidFill>
                  <a:schemeClr val="bg1">
                    <a:lumMod val="6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According to ONS weekly mortality analysis.</a:t>
            </a:r>
            <a:endParaRPr lang="en-GB" sz="825" b="1" baseline="30000" dirty="0">
              <a:solidFill>
                <a:schemeClr val="bg1">
                  <a:lumMod val="65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7D215431-E41F-4AC4-8478-577BE7F549B3}"/>
              </a:ext>
            </a:extLst>
          </p:cNvPr>
          <p:cNvSpPr/>
          <p:nvPr/>
        </p:nvSpPr>
        <p:spPr>
          <a:xfrm>
            <a:off x="2025633" y="3889051"/>
            <a:ext cx="1651113" cy="1718680"/>
          </a:xfrm>
          <a:prstGeom prst="rect">
            <a:avLst/>
          </a:prstGeom>
          <a:solidFill>
            <a:srgbClr val="B0041D"/>
          </a:solidFill>
          <a:ln w="508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b="1" dirty="0">
                <a:solidFill>
                  <a:srgbClr val="F5F5F5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VACCINATIONS</a:t>
            </a:r>
          </a:p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b="1" dirty="0">
                <a:solidFill>
                  <a:srgbClr val="F5F5F5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30,575 1</a:t>
            </a:r>
            <a:r>
              <a:rPr lang="en-GB" sz="1200" b="1" baseline="30000" dirty="0">
                <a:solidFill>
                  <a:srgbClr val="F5F5F5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st</a:t>
            </a:r>
            <a:r>
              <a:rPr lang="en-GB" sz="1200" dirty="0">
                <a:solidFill>
                  <a:srgbClr val="F5F5F5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DOSES</a:t>
            </a:r>
          </a:p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i="1" dirty="0">
                <a:solidFill>
                  <a:srgbClr val="F5F5F5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(excluding care homes)</a:t>
            </a:r>
          </a:p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900" i="1" dirty="0">
              <a:solidFill>
                <a:srgbClr val="F5F5F5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50" b="1" dirty="0">
                <a:solidFill>
                  <a:srgbClr val="F5F5F5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2,869</a:t>
            </a:r>
            <a:r>
              <a:rPr lang="en-GB" sz="1050" i="1" dirty="0">
                <a:solidFill>
                  <a:srgbClr val="F5F5F5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GB" sz="1050" dirty="0">
                <a:solidFill>
                  <a:srgbClr val="F5F5F5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2</a:t>
            </a:r>
            <a:r>
              <a:rPr lang="en-GB" sz="1050" baseline="30000" dirty="0">
                <a:solidFill>
                  <a:srgbClr val="F5F5F5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nd</a:t>
            </a:r>
            <a:r>
              <a:rPr lang="en-GB" sz="1050" dirty="0">
                <a:solidFill>
                  <a:srgbClr val="F5F5F5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DOSES</a:t>
            </a:r>
          </a:p>
          <a:p>
            <a:pPr lvl="0" algn="ctr">
              <a:defRPr/>
            </a:pPr>
            <a:r>
              <a:rPr lang="en-GB" sz="900" i="1" dirty="0">
                <a:solidFill>
                  <a:srgbClr val="F5F5F5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(excluding care homes)</a:t>
            </a:r>
          </a:p>
          <a:p>
            <a:pPr lvl="0" algn="ctr">
              <a:defRPr/>
            </a:pPr>
            <a:endParaRPr lang="en-GB" sz="900" i="1" dirty="0">
              <a:solidFill>
                <a:srgbClr val="F5F5F5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0" algn="ctr">
              <a:defRPr/>
            </a:pPr>
            <a:r>
              <a:rPr lang="en-GB" sz="1200" b="1" dirty="0">
                <a:solidFill>
                  <a:srgbClr val="F5F5F5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Care homes</a:t>
            </a:r>
          </a:p>
          <a:p>
            <a:pPr lvl="0" algn="ctr">
              <a:defRPr/>
            </a:pPr>
            <a:r>
              <a:rPr lang="en-GB" sz="1200" dirty="0">
                <a:solidFill>
                  <a:srgbClr val="F5F5F5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Staff      Residents</a:t>
            </a:r>
          </a:p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050" dirty="0">
              <a:solidFill>
                <a:srgbClr val="F5F5F5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050" dirty="0">
              <a:solidFill>
                <a:srgbClr val="F5F5F5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050" dirty="0">
              <a:solidFill>
                <a:srgbClr val="F5F5F5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050" dirty="0">
              <a:solidFill>
                <a:srgbClr val="F5F5F5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050" dirty="0">
              <a:solidFill>
                <a:srgbClr val="F5F5F5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D122C976-96EF-492B-9734-6363D079F940}"/>
              </a:ext>
            </a:extLst>
          </p:cNvPr>
          <p:cNvSpPr/>
          <p:nvPr/>
        </p:nvSpPr>
        <p:spPr>
          <a:xfrm>
            <a:off x="2006679" y="4371938"/>
            <a:ext cx="1626392" cy="577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endParaRPr lang="en-GB" sz="975" dirty="0">
              <a:solidFill>
                <a:srgbClr val="F5F5F5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grpSp>
        <p:nvGrpSpPr>
          <p:cNvPr id="95" name="그룹 90">
            <a:extLst>
              <a:ext uri="{FF2B5EF4-FFF2-40B4-BE49-F238E27FC236}">
                <a16:creationId xmlns:a16="http://schemas.microsoft.com/office/drawing/2014/main" id="{1555723A-2F48-4808-8217-82B0C53AEDB0}"/>
              </a:ext>
            </a:extLst>
          </p:cNvPr>
          <p:cNvGrpSpPr/>
          <p:nvPr/>
        </p:nvGrpSpPr>
        <p:grpSpPr>
          <a:xfrm>
            <a:off x="444951" y="3362324"/>
            <a:ext cx="1297381" cy="210634"/>
            <a:chOff x="1832146" y="1840455"/>
            <a:chExt cx="3892427" cy="827075"/>
          </a:xfrm>
          <a:solidFill>
            <a:srgbClr val="FC7C8E"/>
          </a:solidFill>
        </p:grpSpPr>
        <p:sp>
          <p:nvSpPr>
            <p:cNvPr id="96" name="Round Same Side Corner Rectangle 8">
              <a:extLst>
                <a:ext uri="{FF2B5EF4-FFF2-40B4-BE49-F238E27FC236}">
                  <a16:creationId xmlns:a16="http://schemas.microsoft.com/office/drawing/2014/main" id="{1F040F2E-1447-4213-BBE7-6F98FA828907}"/>
                </a:ext>
              </a:extLst>
            </p:cNvPr>
            <p:cNvSpPr/>
            <p:nvPr/>
          </p:nvSpPr>
          <p:spPr>
            <a:xfrm>
              <a:off x="1832146" y="1840455"/>
              <a:ext cx="314030" cy="827075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6858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ko-KR" altLang="en-US" sz="1350" dirty="0">
                <a:solidFill>
                  <a:prstClr val="white"/>
                </a:solidFill>
                <a:latin typeface="Calibri" panose="020F0502020204030204"/>
                <a:ea typeface="맑은 고딕" panose="020B0503020000020004" pitchFamily="34" charset="-127"/>
              </a:endParaRPr>
            </a:p>
          </p:txBody>
        </p:sp>
        <p:sp>
          <p:nvSpPr>
            <p:cNvPr id="97" name="Round Same Side Corner Rectangle 8">
              <a:extLst>
                <a:ext uri="{FF2B5EF4-FFF2-40B4-BE49-F238E27FC236}">
                  <a16:creationId xmlns:a16="http://schemas.microsoft.com/office/drawing/2014/main" id="{DDA40A3D-E7E3-4CC3-AB54-3D5C1A464622}"/>
                </a:ext>
              </a:extLst>
            </p:cNvPr>
            <p:cNvSpPr/>
            <p:nvPr/>
          </p:nvSpPr>
          <p:spPr>
            <a:xfrm>
              <a:off x="2229746" y="1840455"/>
              <a:ext cx="314030" cy="827075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6858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ko-KR" altLang="en-US" sz="1350" dirty="0">
                <a:solidFill>
                  <a:prstClr val="white"/>
                </a:solidFill>
                <a:latin typeface="Calibri" panose="020F0502020204030204"/>
                <a:ea typeface="맑은 고딕" panose="020B0503020000020004" pitchFamily="34" charset="-127"/>
              </a:endParaRPr>
            </a:p>
          </p:txBody>
        </p:sp>
        <p:sp>
          <p:nvSpPr>
            <p:cNvPr id="98" name="Round Same Side Corner Rectangle 8">
              <a:extLst>
                <a:ext uri="{FF2B5EF4-FFF2-40B4-BE49-F238E27FC236}">
                  <a16:creationId xmlns:a16="http://schemas.microsoft.com/office/drawing/2014/main" id="{443739F3-EF9A-4343-BCA9-5A03B43E2532}"/>
                </a:ext>
              </a:extLst>
            </p:cNvPr>
            <p:cNvSpPr/>
            <p:nvPr/>
          </p:nvSpPr>
          <p:spPr>
            <a:xfrm>
              <a:off x="2627345" y="1840455"/>
              <a:ext cx="314031" cy="827075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6858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ko-KR" altLang="en-US" sz="1350" dirty="0">
                <a:solidFill>
                  <a:prstClr val="white"/>
                </a:solidFill>
                <a:latin typeface="Calibri" panose="020F0502020204030204"/>
                <a:ea typeface="맑은 고딕" panose="020B0503020000020004" pitchFamily="34" charset="-127"/>
              </a:endParaRPr>
            </a:p>
          </p:txBody>
        </p:sp>
        <p:sp>
          <p:nvSpPr>
            <p:cNvPr id="99" name="Round Same Side Corner Rectangle 8">
              <a:extLst>
                <a:ext uri="{FF2B5EF4-FFF2-40B4-BE49-F238E27FC236}">
                  <a16:creationId xmlns:a16="http://schemas.microsoft.com/office/drawing/2014/main" id="{468A572E-41AD-4D8B-8E5C-B71CE766962B}"/>
                </a:ext>
              </a:extLst>
            </p:cNvPr>
            <p:cNvSpPr/>
            <p:nvPr/>
          </p:nvSpPr>
          <p:spPr>
            <a:xfrm>
              <a:off x="3024946" y="1840455"/>
              <a:ext cx="314030" cy="827075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6858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ko-KR" altLang="en-US" sz="1350" dirty="0">
                <a:solidFill>
                  <a:prstClr val="white"/>
                </a:solidFill>
                <a:latin typeface="Calibri" panose="020F0502020204030204"/>
                <a:ea typeface="맑은 고딕" panose="020B0503020000020004" pitchFamily="34" charset="-127"/>
              </a:endParaRPr>
            </a:p>
          </p:txBody>
        </p:sp>
        <p:sp>
          <p:nvSpPr>
            <p:cNvPr id="100" name="Round Same Side Corner Rectangle 8">
              <a:extLst>
                <a:ext uri="{FF2B5EF4-FFF2-40B4-BE49-F238E27FC236}">
                  <a16:creationId xmlns:a16="http://schemas.microsoft.com/office/drawing/2014/main" id="{4BA88055-77FE-4F5D-BA3C-B3FA18225282}"/>
                </a:ext>
              </a:extLst>
            </p:cNvPr>
            <p:cNvSpPr/>
            <p:nvPr/>
          </p:nvSpPr>
          <p:spPr>
            <a:xfrm>
              <a:off x="3422546" y="1840455"/>
              <a:ext cx="314030" cy="827075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6858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ko-KR" altLang="en-US" sz="1350" dirty="0">
                <a:solidFill>
                  <a:prstClr val="white"/>
                </a:solidFill>
                <a:latin typeface="Calibri" panose="020F0502020204030204"/>
                <a:ea typeface="맑은 고딕" panose="020B0503020000020004" pitchFamily="34" charset="-127"/>
              </a:endParaRPr>
            </a:p>
          </p:txBody>
        </p:sp>
        <p:sp>
          <p:nvSpPr>
            <p:cNvPr id="101" name="Round Same Side Corner Rectangle 8">
              <a:extLst>
                <a:ext uri="{FF2B5EF4-FFF2-40B4-BE49-F238E27FC236}">
                  <a16:creationId xmlns:a16="http://schemas.microsoft.com/office/drawing/2014/main" id="{6F1A5BC5-D663-4BEC-ACE8-C113547891EC}"/>
                </a:ext>
              </a:extLst>
            </p:cNvPr>
            <p:cNvSpPr/>
            <p:nvPr/>
          </p:nvSpPr>
          <p:spPr>
            <a:xfrm>
              <a:off x="3820146" y="1840455"/>
              <a:ext cx="314030" cy="827075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6858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ko-KR" altLang="en-US" sz="1350" dirty="0">
                <a:solidFill>
                  <a:prstClr val="white"/>
                </a:solidFill>
                <a:latin typeface="Calibri" panose="020F0502020204030204"/>
                <a:ea typeface="맑은 고딕" panose="020B0503020000020004" pitchFamily="34" charset="-127"/>
              </a:endParaRPr>
            </a:p>
          </p:txBody>
        </p:sp>
        <p:sp>
          <p:nvSpPr>
            <p:cNvPr id="102" name="Round Same Side Corner Rectangle 8">
              <a:extLst>
                <a:ext uri="{FF2B5EF4-FFF2-40B4-BE49-F238E27FC236}">
                  <a16:creationId xmlns:a16="http://schemas.microsoft.com/office/drawing/2014/main" id="{7E0EEF43-A5D9-45F1-82F2-F815EB5F486D}"/>
                </a:ext>
              </a:extLst>
            </p:cNvPr>
            <p:cNvSpPr/>
            <p:nvPr/>
          </p:nvSpPr>
          <p:spPr>
            <a:xfrm>
              <a:off x="4217746" y="1840455"/>
              <a:ext cx="314030" cy="827075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6858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ko-KR" altLang="en-US" sz="1350" dirty="0">
                <a:solidFill>
                  <a:prstClr val="white"/>
                </a:solidFill>
                <a:latin typeface="Calibri" panose="020F0502020204030204"/>
                <a:ea typeface="맑은 고딕" panose="020B0503020000020004" pitchFamily="34" charset="-127"/>
              </a:endParaRPr>
            </a:p>
          </p:txBody>
        </p:sp>
        <p:sp>
          <p:nvSpPr>
            <p:cNvPr id="124" name="Round Same Side Corner Rectangle 8">
              <a:extLst>
                <a:ext uri="{FF2B5EF4-FFF2-40B4-BE49-F238E27FC236}">
                  <a16:creationId xmlns:a16="http://schemas.microsoft.com/office/drawing/2014/main" id="{DDCA5138-2BAB-4757-9FFD-AB22EA6CBF7A}"/>
                </a:ext>
              </a:extLst>
            </p:cNvPr>
            <p:cNvSpPr/>
            <p:nvPr/>
          </p:nvSpPr>
          <p:spPr>
            <a:xfrm>
              <a:off x="4615346" y="1840455"/>
              <a:ext cx="314030" cy="827075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6858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ko-KR" altLang="en-US" sz="1350" dirty="0">
                <a:solidFill>
                  <a:prstClr val="white"/>
                </a:solidFill>
                <a:latin typeface="Calibri" panose="020F0502020204030204"/>
                <a:ea typeface="맑은 고딕" panose="020B0503020000020004" pitchFamily="34" charset="-127"/>
              </a:endParaRPr>
            </a:p>
          </p:txBody>
        </p:sp>
        <p:sp>
          <p:nvSpPr>
            <p:cNvPr id="125" name="Round Same Side Corner Rectangle 8">
              <a:extLst>
                <a:ext uri="{FF2B5EF4-FFF2-40B4-BE49-F238E27FC236}">
                  <a16:creationId xmlns:a16="http://schemas.microsoft.com/office/drawing/2014/main" id="{BBF7D543-0FAE-4B58-8A35-C635980F295F}"/>
                </a:ext>
              </a:extLst>
            </p:cNvPr>
            <p:cNvSpPr/>
            <p:nvPr/>
          </p:nvSpPr>
          <p:spPr>
            <a:xfrm>
              <a:off x="5012946" y="1840455"/>
              <a:ext cx="314030" cy="827075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6858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ko-KR" altLang="en-US" sz="1350" dirty="0">
                <a:solidFill>
                  <a:prstClr val="white"/>
                </a:solidFill>
                <a:latin typeface="Calibri" panose="020F0502020204030204"/>
                <a:ea typeface="맑은 고딕" panose="020B0503020000020004" pitchFamily="34" charset="-127"/>
              </a:endParaRPr>
            </a:p>
          </p:txBody>
        </p:sp>
        <p:sp>
          <p:nvSpPr>
            <p:cNvPr id="126" name="Round Same Side Corner Rectangle 8">
              <a:extLst>
                <a:ext uri="{FF2B5EF4-FFF2-40B4-BE49-F238E27FC236}">
                  <a16:creationId xmlns:a16="http://schemas.microsoft.com/office/drawing/2014/main" id="{B0F2FD25-E849-452B-8CDB-680B2C3AC63D}"/>
                </a:ext>
              </a:extLst>
            </p:cNvPr>
            <p:cNvSpPr/>
            <p:nvPr/>
          </p:nvSpPr>
          <p:spPr>
            <a:xfrm>
              <a:off x="5410543" y="1840455"/>
              <a:ext cx="314030" cy="827075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6858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ko-KR" altLang="en-US" sz="1350" dirty="0">
                <a:solidFill>
                  <a:prstClr val="white"/>
                </a:solidFill>
                <a:latin typeface="Calibri" panose="020F0502020204030204"/>
                <a:ea typeface="맑은 고딕" panose="020B0503020000020004" pitchFamily="34" charset="-127"/>
              </a:endParaRPr>
            </a:p>
          </p:txBody>
        </p:sp>
      </p:grpSp>
      <p:grpSp>
        <p:nvGrpSpPr>
          <p:cNvPr id="127" name="그룹 90">
            <a:extLst>
              <a:ext uri="{FF2B5EF4-FFF2-40B4-BE49-F238E27FC236}">
                <a16:creationId xmlns:a16="http://schemas.microsoft.com/office/drawing/2014/main" id="{F4206C76-3B2E-49BC-8112-1E5BB55A9498}"/>
              </a:ext>
            </a:extLst>
          </p:cNvPr>
          <p:cNvGrpSpPr/>
          <p:nvPr/>
        </p:nvGrpSpPr>
        <p:grpSpPr>
          <a:xfrm>
            <a:off x="518894" y="3144742"/>
            <a:ext cx="1164858" cy="210634"/>
            <a:chOff x="1832146" y="1840455"/>
            <a:chExt cx="3494830" cy="827075"/>
          </a:xfrm>
          <a:solidFill>
            <a:srgbClr val="FC7C8E"/>
          </a:solidFill>
        </p:grpSpPr>
        <p:sp>
          <p:nvSpPr>
            <p:cNvPr id="128" name="Round Same Side Corner Rectangle 8">
              <a:extLst>
                <a:ext uri="{FF2B5EF4-FFF2-40B4-BE49-F238E27FC236}">
                  <a16:creationId xmlns:a16="http://schemas.microsoft.com/office/drawing/2014/main" id="{55CEDAED-9396-4F0C-8DDE-4DBEE52B8788}"/>
                </a:ext>
              </a:extLst>
            </p:cNvPr>
            <p:cNvSpPr/>
            <p:nvPr/>
          </p:nvSpPr>
          <p:spPr>
            <a:xfrm>
              <a:off x="1832146" y="1840455"/>
              <a:ext cx="314030" cy="827075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6858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ko-KR" altLang="en-US" sz="1350" dirty="0">
                <a:solidFill>
                  <a:prstClr val="white"/>
                </a:solidFill>
                <a:latin typeface="Calibri" panose="020F0502020204030204"/>
                <a:ea typeface="맑은 고딕" panose="020B0503020000020004" pitchFamily="34" charset="-127"/>
              </a:endParaRPr>
            </a:p>
          </p:txBody>
        </p:sp>
        <p:sp>
          <p:nvSpPr>
            <p:cNvPr id="129" name="Round Same Side Corner Rectangle 8">
              <a:extLst>
                <a:ext uri="{FF2B5EF4-FFF2-40B4-BE49-F238E27FC236}">
                  <a16:creationId xmlns:a16="http://schemas.microsoft.com/office/drawing/2014/main" id="{F91BD802-3D41-4CEB-BECF-58FC4F92947A}"/>
                </a:ext>
              </a:extLst>
            </p:cNvPr>
            <p:cNvSpPr/>
            <p:nvPr/>
          </p:nvSpPr>
          <p:spPr>
            <a:xfrm>
              <a:off x="2229746" y="1840455"/>
              <a:ext cx="314030" cy="827075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6858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ko-KR" altLang="en-US" sz="1350" dirty="0">
                <a:solidFill>
                  <a:prstClr val="white"/>
                </a:solidFill>
                <a:latin typeface="Calibri" panose="020F0502020204030204"/>
                <a:ea typeface="맑은 고딕" panose="020B0503020000020004" pitchFamily="34" charset="-127"/>
              </a:endParaRPr>
            </a:p>
          </p:txBody>
        </p:sp>
        <p:sp>
          <p:nvSpPr>
            <p:cNvPr id="130" name="Round Same Side Corner Rectangle 8">
              <a:extLst>
                <a:ext uri="{FF2B5EF4-FFF2-40B4-BE49-F238E27FC236}">
                  <a16:creationId xmlns:a16="http://schemas.microsoft.com/office/drawing/2014/main" id="{7C13E441-241A-457F-81D5-969A01B93DF4}"/>
                </a:ext>
              </a:extLst>
            </p:cNvPr>
            <p:cNvSpPr/>
            <p:nvPr/>
          </p:nvSpPr>
          <p:spPr>
            <a:xfrm>
              <a:off x="2627346" y="1840455"/>
              <a:ext cx="314030" cy="827075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6858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ko-KR" altLang="en-US" sz="1350" dirty="0">
                <a:solidFill>
                  <a:prstClr val="white"/>
                </a:solidFill>
                <a:latin typeface="Calibri" panose="020F0502020204030204"/>
                <a:ea typeface="맑은 고딕" panose="020B0503020000020004" pitchFamily="34" charset="-127"/>
              </a:endParaRPr>
            </a:p>
          </p:txBody>
        </p:sp>
        <p:sp>
          <p:nvSpPr>
            <p:cNvPr id="131" name="Round Same Side Corner Rectangle 8">
              <a:extLst>
                <a:ext uri="{FF2B5EF4-FFF2-40B4-BE49-F238E27FC236}">
                  <a16:creationId xmlns:a16="http://schemas.microsoft.com/office/drawing/2014/main" id="{A9BD78A4-BB16-4E73-9BA7-E9BD680A4464}"/>
                </a:ext>
              </a:extLst>
            </p:cNvPr>
            <p:cNvSpPr/>
            <p:nvPr/>
          </p:nvSpPr>
          <p:spPr>
            <a:xfrm>
              <a:off x="3024946" y="1840455"/>
              <a:ext cx="314030" cy="827075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6858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ko-KR" altLang="en-US" sz="1350" dirty="0">
                <a:solidFill>
                  <a:prstClr val="white"/>
                </a:solidFill>
                <a:latin typeface="Calibri" panose="020F0502020204030204"/>
                <a:ea typeface="맑은 고딕" panose="020B0503020000020004" pitchFamily="34" charset="-127"/>
              </a:endParaRPr>
            </a:p>
          </p:txBody>
        </p:sp>
        <p:sp>
          <p:nvSpPr>
            <p:cNvPr id="132" name="Round Same Side Corner Rectangle 8">
              <a:extLst>
                <a:ext uri="{FF2B5EF4-FFF2-40B4-BE49-F238E27FC236}">
                  <a16:creationId xmlns:a16="http://schemas.microsoft.com/office/drawing/2014/main" id="{2D77F760-9EE9-4FE8-876F-6B37C30BF55F}"/>
                </a:ext>
              </a:extLst>
            </p:cNvPr>
            <p:cNvSpPr/>
            <p:nvPr/>
          </p:nvSpPr>
          <p:spPr>
            <a:xfrm>
              <a:off x="3422546" y="1840455"/>
              <a:ext cx="314030" cy="827075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6858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ko-KR" altLang="en-US" sz="1350" dirty="0">
                <a:solidFill>
                  <a:prstClr val="white"/>
                </a:solidFill>
                <a:latin typeface="Calibri" panose="020F0502020204030204"/>
                <a:ea typeface="맑은 고딕" panose="020B0503020000020004" pitchFamily="34" charset="-127"/>
              </a:endParaRPr>
            </a:p>
          </p:txBody>
        </p:sp>
        <p:sp>
          <p:nvSpPr>
            <p:cNvPr id="133" name="Round Same Side Corner Rectangle 8">
              <a:extLst>
                <a:ext uri="{FF2B5EF4-FFF2-40B4-BE49-F238E27FC236}">
                  <a16:creationId xmlns:a16="http://schemas.microsoft.com/office/drawing/2014/main" id="{F2378A6E-378A-4F06-B68A-E0B735050250}"/>
                </a:ext>
              </a:extLst>
            </p:cNvPr>
            <p:cNvSpPr/>
            <p:nvPr/>
          </p:nvSpPr>
          <p:spPr>
            <a:xfrm>
              <a:off x="3820146" y="1840455"/>
              <a:ext cx="314030" cy="827075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6858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ko-KR" altLang="en-US" sz="1350" dirty="0">
                <a:solidFill>
                  <a:prstClr val="white"/>
                </a:solidFill>
                <a:latin typeface="Calibri" panose="020F0502020204030204"/>
                <a:ea typeface="맑은 고딕" panose="020B0503020000020004" pitchFamily="34" charset="-127"/>
              </a:endParaRPr>
            </a:p>
          </p:txBody>
        </p:sp>
        <p:sp>
          <p:nvSpPr>
            <p:cNvPr id="134" name="Round Same Side Corner Rectangle 8">
              <a:extLst>
                <a:ext uri="{FF2B5EF4-FFF2-40B4-BE49-F238E27FC236}">
                  <a16:creationId xmlns:a16="http://schemas.microsoft.com/office/drawing/2014/main" id="{B71BC098-A30C-4239-A14D-BF7BFB21283A}"/>
                </a:ext>
              </a:extLst>
            </p:cNvPr>
            <p:cNvSpPr/>
            <p:nvPr/>
          </p:nvSpPr>
          <p:spPr>
            <a:xfrm>
              <a:off x="4217746" y="1840455"/>
              <a:ext cx="314030" cy="827075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6858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ko-KR" altLang="en-US" sz="1350" dirty="0">
                <a:solidFill>
                  <a:prstClr val="white"/>
                </a:solidFill>
                <a:latin typeface="Calibri" panose="020F0502020204030204"/>
                <a:ea typeface="맑은 고딕" panose="020B0503020000020004" pitchFamily="34" charset="-127"/>
              </a:endParaRPr>
            </a:p>
          </p:txBody>
        </p:sp>
        <p:sp>
          <p:nvSpPr>
            <p:cNvPr id="135" name="Round Same Side Corner Rectangle 8">
              <a:extLst>
                <a:ext uri="{FF2B5EF4-FFF2-40B4-BE49-F238E27FC236}">
                  <a16:creationId xmlns:a16="http://schemas.microsoft.com/office/drawing/2014/main" id="{F4990170-8A4C-40AF-B25F-7FC52D438A68}"/>
                </a:ext>
              </a:extLst>
            </p:cNvPr>
            <p:cNvSpPr/>
            <p:nvPr/>
          </p:nvSpPr>
          <p:spPr>
            <a:xfrm>
              <a:off x="4615346" y="1840455"/>
              <a:ext cx="314030" cy="827075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6858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ko-KR" altLang="en-US" sz="1350" dirty="0">
                <a:solidFill>
                  <a:prstClr val="white"/>
                </a:solidFill>
                <a:latin typeface="Calibri" panose="020F0502020204030204"/>
                <a:ea typeface="맑은 고딕" panose="020B0503020000020004" pitchFamily="34" charset="-127"/>
              </a:endParaRPr>
            </a:p>
          </p:txBody>
        </p:sp>
        <p:sp>
          <p:nvSpPr>
            <p:cNvPr id="136" name="Round Same Side Corner Rectangle 8">
              <a:extLst>
                <a:ext uri="{FF2B5EF4-FFF2-40B4-BE49-F238E27FC236}">
                  <a16:creationId xmlns:a16="http://schemas.microsoft.com/office/drawing/2014/main" id="{2E5C7A6F-E024-4164-842F-F38945880C01}"/>
                </a:ext>
              </a:extLst>
            </p:cNvPr>
            <p:cNvSpPr/>
            <p:nvPr/>
          </p:nvSpPr>
          <p:spPr>
            <a:xfrm>
              <a:off x="5012946" y="1840455"/>
              <a:ext cx="314030" cy="827075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6858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ko-KR" altLang="en-US" sz="1350" dirty="0">
                <a:solidFill>
                  <a:prstClr val="white"/>
                </a:solidFill>
                <a:latin typeface="Calibri" panose="020F0502020204030204"/>
                <a:ea typeface="맑은 고딕" panose="020B0503020000020004" pitchFamily="34" charset="-127"/>
              </a:endParaRPr>
            </a:p>
          </p:txBody>
        </p:sp>
      </p:grpSp>
      <p:sp>
        <p:nvSpPr>
          <p:cNvPr id="88" name="Arrow: Striped Right 87">
            <a:extLst>
              <a:ext uri="{FF2B5EF4-FFF2-40B4-BE49-F238E27FC236}">
                <a16:creationId xmlns:a16="http://schemas.microsoft.com/office/drawing/2014/main" id="{2E7B8669-59E7-40D8-BC7D-FD56C23C2CCA}"/>
              </a:ext>
            </a:extLst>
          </p:cNvPr>
          <p:cNvSpPr/>
          <p:nvPr/>
        </p:nvSpPr>
        <p:spPr>
          <a:xfrm rot="5400000">
            <a:off x="5781365" y="2441937"/>
            <a:ext cx="252249" cy="276919"/>
          </a:xfrm>
          <a:prstGeom prst="stripedRightArrow">
            <a:avLst>
              <a:gd name="adj1" fmla="val 39038"/>
              <a:gd name="adj2" fmla="val 38885"/>
            </a:avLst>
          </a:prstGeom>
          <a:solidFill>
            <a:srgbClr val="FC7C8E">
              <a:alpha val="78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350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89" name="Picture 88">
            <a:extLst>
              <a:ext uri="{FF2B5EF4-FFF2-40B4-BE49-F238E27FC236}">
                <a16:creationId xmlns:a16="http://schemas.microsoft.com/office/drawing/2014/main" id="{4A754E91-53B4-4277-991A-882935F5D80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10800000">
            <a:off x="3840861" y="4156102"/>
            <a:ext cx="463823" cy="418201"/>
          </a:xfrm>
          <a:prstGeom prst="rect">
            <a:avLst/>
          </a:prstGeom>
        </p:spPr>
      </p:pic>
      <p:sp>
        <p:nvSpPr>
          <p:cNvPr id="87" name="Rectangle 86">
            <a:extLst>
              <a:ext uri="{FF2B5EF4-FFF2-40B4-BE49-F238E27FC236}">
                <a16:creationId xmlns:a16="http://schemas.microsoft.com/office/drawing/2014/main" id="{70C8BBB6-0086-4C0A-98FA-3AAEAF0FE835}"/>
              </a:ext>
            </a:extLst>
          </p:cNvPr>
          <p:cNvSpPr/>
          <p:nvPr/>
        </p:nvSpPr>
        <p:spPr>
          <a:xfrm>
            <a:off x="2172150" y="5337957"/>
            <a:ext cx="528194" cy="227192"/>
          </a:xfrm>
          <a:prstGeom prst="rect">
            <a:avLst/>
          </a:prstGeom>
          <a:solidFill>
            <a:srgbClr val="FA22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dirty="0">
                <a:solidFill>
                  <a:prstClr val="white"/>
                </a:solidFill>
                <a:latin typeface="Calibri" panose="020F0502020204030204"/>
              </a:rPr>
              <a:t>629</a:t>
            </a: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167697D0-CB54-459B-B577-7EF102EC60A2}"/>
              </a:ext>
            </a:extLst>
          </p:cNvPr>
          <p:cNvSpPr/>
          <p:nvPr/>
        </p:nvSpPr>
        <p:spPr>
          <a:xfrm>
            <a:off x="2816654" y="5331966"/>
            <a:ext cx="548271" cy="226259"/>
          </a:xfrm>
          <a:prstGeom prst="rect">
            <a:avLst/>
          </a:prstGeom>
          <a:solidFill>
            <a:srgbClr val="FC7C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dirty="0">
                <a:solidFill>
                  <a:prstClr val="white"/>
                </a:solidFill>
                <a:latin typeface="Calibri" panose="020F0502020204030204"/>
              </a:rPr>
              <a:t>1,053</a:t>
            </a:r>
          </a:p>
        </p:txBody>
      </p:sp>
      <p:sp>
        <p:nvSpPr>
          <p:cNvPr id="5" name="Arrow: Up 4">
            <a:extLst>
              <a:ext uri="{FF2B5EF4-FFF2-40B4-BE49-F238E27FC236}">
                <a16:creationId xmlns:a16="http://schemas.microsoft.com/office/drawing/2014/main" id="{A21E3AC3-8FFA-442C-9D9D-39EB49F196D9}"/>
              </a:ext>
            </a:extLst>
          </p:cNvPr>
          <p:cNvSpPr/>
          <p:nvPr/>
        </p:nvSpPr>
        <p:spPr>
          <a:xfrm>
            <a:off x="374444" y="4435155"/>
            <a:ext cx="210003" cy="282405"/>
          </a:xfrm>
          <a:prstGeom prst="upArrow">
            <a:avLst/>
          </a:prstGeom>
          <a:solidFill>
            <a:srgbClr val="E13F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8528483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39B0C5A4-DFDE-4371-8742-C530AEEFF7BC}"/>
              </a:ext>
            </a:extLst>
          </p:cNvPr>
          <p:cNvSpPr/>
          <p:nvPr/>
        </p:nvSpPr>
        <p:spPr>
          <a:xfrm>
            <a:off x="92989" y="1401438"/>
            <a:ext cx="8903777" cy="453745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/>
            <a:r>
              <a:rPr lang="en-GB" sz="1050" b="1" i="1" dirty="0">
                <a:solidFill>
                  <a:schemeClr val="bg1">
                    <a:lumMod val="50000"/>
                  </a:schemeClr>
                </a:solidFill>
              </a:rPr>
              <a:t>Source = </a:t>
            </a:r>
            <a:r>
              <a:rPr lang="en-GB" sz="1050" b="1" i="1" dirty="0" err="1">
                <a:solidFill>
                  <a:schemeClr val="bg1">
                    <a:lumMod val="50000"/>
                  </a:schemeClr>
                </a:solidFill>
              </a:rPr>
              <a:t>Healtheintent</a:t>
            </a:r>
            <a:endParaRPr lang="en-GB" sz="1050" b="1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24051DC-AA9B-4C17-BE10-8B1391F05E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1" y="919106"/>
            <a:ext cx="6702467" cy="257664"/>
          </a:xfrm>
        </p:spPr>
        <p:txBody>
          <a:bodyPr>
            <a:noAutofit/>
          </a:bodyPr>
          <a:lstStyle/>
          <a:p>
            <a:pPr algn="ctr"/>
            <a:br>
              <a:rPr lang="en-GB" sz="2100" dirty="0"/>
            </a:br>
            <a:r>
              <a:rPr lang="en-GB" sz="2100" i="1" dirty="0">
                <a:solidFill>
                  <a:schemeClr val="bg1">
                    <a:lumMod val="50000"/>
                  </a:schemeClr>
                </a:solidFill>
              </a:rPr>
              <a:t>COVID-19 Vaccine Uptake : Enfield as at 01.02.21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BC66CC7A-D39C-4B50-A0BC-6B1704DA6FE5}"/>
              </a:ext>
            </a:extLst>
          </p:cNvPr>
          <p:cNvGraphicFramePr>
            <a:graphicFrameLocks noGrp="1"/>
          </p:cNvGraphicFramePr>
          <p:nvPr/>
        </p:nvGraphicFramePr>
        <p:xfrm>
          <a:off x="406469" y="2070659"/>
          <a:ext cx="7683984" cy="3904776"/>
        </p:xfrm>
        <a:graphic>
          <a:graphicData uri="http://schemas.openxmlformats.org/drawingml/2006/table">
            <a:tbl>
              <a:tblPr/>
              <a:tblGrid>
                <a:gridCol w="2781977">
                  <a:extLst>
                    <a:ext uri="{9D8B030D-6E8A-4147-A177-3AD203B41FA5}">
                      <a16:colId xmlns:a16="http://schemas.microsoft.com/office/drawing/2014/main" val="2852623175"/>
                    </a:ext>
                  </a:extLst>
                </a:gridCol>
                <a:gridCol w="1136049">
                  <a:extLst>
                    <a:ext uri="{9D8B030D-6E8A-4147-A177-3AD203B41FA5}">
                      <a16:colId xmlns:a16="http://schemas.microsoft.com/office/drawing/2014/main" val="3012257313"/>
                    </a:ext>
                  </a:extLst>
                </a:gridCol>
                <a:gridCol w="957144">
                  <a:extLst>
                    <a:ext uri="{9D8B030D-6E8A-4147-A177-3AD203B41FA5}">
                      <a16:colId xmlns:a16="http://schemas.microsoft.com/office/drawing/2014/main" val="2688096607"/>
                    </a:ext>
                  </a:extLst>
                </a:gridCol>
                <a:gridCol w="1601203">
                  <a:extLst>
                    <a:ext uri="{9D8B030D-6E8A-4147-A177-3AD203B41FA5}">
                      <a16:colId xmlns:a16="http://schemas.microsoft.com/office/drawing/2014/main" val="566891558"/>
                    </a:ext>
                  </a:extLst>
                </a:gridCol>
                <a:gridCol w="1207611">
                  <a:extLst>
                    <a:ext uri="{9D8B030D-6E8A-4147-A177-3AD203B41FA5}">
                      <a16:colId xmlns:a16="http://schemas.microsoft.com/office/drawing/2014/main" val="1053740440"/>
                    </a:ext>
                  </a:extLst>
                </a:gridCol>
              </a:tblGrid>
              <a:tr h="418624"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1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Covid</a:t>
                      </a:r>
                      <a:r>
                        <a:rPr lang="en-GB" sz="1400" b="1" i="1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Eligible Cohort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33F4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1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1st Dose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33F4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1st Dose (Eligible)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33F4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1st Dose (remaining to target)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33F4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2nd Dose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33F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6104585"/>
                  </a:ext>
                </a:extLst>
              </a:tr>
              <a:tr h="418624"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50-54 years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1219 (5%)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23,200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         16,181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64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0736963"/>
                  </a:ext>
                </a:extLst>
              </a:tr>
              <a:tr h="418624"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55-59 years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1296 (6%)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21,013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         14,464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9616928"/>
                  </a:ext>
                </a:extLst>
              </a:tr>
              <a:tr h="418624"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60-64 years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1064 (6%)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16,899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         11,610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73303"/>
                  </a:ext>
                </a:extLst>
              </a:tr>
              <a:tr h="418624"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High-risk 16-64 year olds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1985 (44%)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4,532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           1,414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3503820"/>
                  </a:ext>
                </a:extLst>
              </a:tr>
              <a:tr h="418624"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65-69 years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4090 (31%)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13,050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           5,698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3732952"/>
                  </a:ext>
                </a:extLst>
              </a:tr>
              <a:tr h="418624"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70-74 years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6234 (55%)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11,305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           2,245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857463"/>
                  </a:ext>
                </a:extLst>
              </a:tr>
              <a:tr h="418624"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75-79 years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5558 (67%)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8,237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               620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369082"/>
                  </a:ext>
                </a:extLst>
              </a:tr>
              <a:tr h="418624"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80+ years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9129 (74%)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12,300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                 96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2598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61876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A6BD62F-8992-46B1-B785-DEBEEDF76984}"/>
              </a:ext>
            </a:extLst>
          </p:cNvPr>
          <p:cNvGraphicFramePr>
            <a:graphicFrameLocks noGrp="1"/>
          </p:cNvGraphicFramePr>
          <p:nvPr/>
        </p:nvGraphicFramePr>
        <p:xfrm>
          <a:off x="312950" y="1569718"/>
          <a:ext cx="5350325" cy="471488"/>
        </p:xfrm>
        <a:graphic>
          <a:graphicData uri="http://schemas.openxmlformats.org/drawingml/2006/table">
            <a:tbl>
              <a:tblPr/>
              <a:tblGrid>
                <a:gridCol w="4020059">
                  <a:extLst>
                    <a:ext uri="{9D8B030D-6E8A-4147-A177-3AD203B41FA5}">
                      <a16:colId xmlns:a16="http://schemas.microsoft.com/office/drawing/2014/main" val="3844750948"/>
                    </a:ext>
                  </a:extLst>
                </a:gridCol>
                <a:gridCol w="1330266">
                  <a:extLst>
                    <a:ext uri="{9D8B030D-6E8A-4147-A177-3AD203B41FA5}">
                      <a16:colId xmlns:a16="http://schemas.microsoft.com/office/drawing/2014/main" val="1564779786"/>
                    </a:ext>
                  </a:extLst>
                </a:gridCol>
              </a:tblGrid>
              <a:tr h="235744">
                <a:tc>
                  <a:txBody>
                    <a:bodyPr/>
                    <a:lstStyle/>
                    <a:p>
                      <a:pPr algn="ctr" fontAlgn="b"/>
                      <a:r>
                        <a:rPr lang="en-GB" sz="1500" b="1" i="1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Total received 1st Dose (ex care homes)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33F4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30,575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9138379"/>
                  </a:ext>
                </a:extLst>
              </a:tr>
              <a:tr h="235744">
                <a:tc>
                  <a:txBody>
                    <a:bodyPr/>
                    <a:lstStyle/>
                    <a:p>
                      <a:pPr algn="ctr" fontAlgn="b"/>
                      <a:r>
                        <a:rPr lang="en-GB" sz="1500" b="1" i="1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Total received 2nd Dose (ex care homes)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33F4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2,869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00178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1689957"/>
      </p:ext>
    </p:extLst>
  </p:cSld>
  <p:clrMapOvr>
    <a:masterClrMapping/>
  </p:clrMapOvr>
</p:sld>
</file>

<file path=ppt/theme/theme1.xml><?xml version="1.0" encoding="utf-8"?>
<a:theme xmlns:a="http://schemas.openxmlformats.org/drawingml/2006/main" name="Enfield Template">
  <a:themeElements>
    <a:clrScheme name="Enfield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nfield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Enfield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nfield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nfield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nfield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nfield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nfield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field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field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field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field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field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field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9A2FE7AED4FED42A6326289E9FF5A1F" ma:contentTypeVersion="12" ma:contentTypeDescription="Create a new document." ma:contentTypeScope="" ma:versionID="34782752e0ea414c47b5b3d4640301d0">
  <xsd:schema xmlns:xsd="http://www.w3.org/2001/XMLSchema" xmlns:xs="http://www.w3.org/2001/XMLSchema" xmlns:p="http://schemas.microsoft.com/office/2006/metadata/properties" xmlns:ns3="6649f600-f785-41e7-9ecb-f132ec9254ee" xmlns:ns4="7795bdcd-3134-4ec3-b0a1-16c782ffe0ac" targetNamespace="http://schemas.microsoft.com/office/2006/metadata/properties" ma:root="true" ma:fieldsID="ac9327b0a129ae1674f5f01c6489105a" ns3:_="" ns4:_="">
    <xsd:import namespace="6649f600-f785-41e7-9ecb-f132ec9254ee"/>
    <xsd:import namespace="7795bdcd-3134-4ec3-b0a1-16c782ffe0a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49f600-f785-41e7-9ecb-f132ec9254e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795bdcd-3134-4ec3-b0a1-16c782ffe0ac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6E758F0-37C8-470D-8872-2C62C50C8AF4}">
  <ds:schemaRefs>
    <ds:schemaRef ds:uri="http://purl.org/dc/elements/1.1/"/>
    <ds:schemaRef ds:uri="http://schemas.microsoft.com/office/2006/metadata/properties"/>
    <ds:schemaRef ds:uri="7795bdcd-3134-4ec3-b0a1-16c782ffe0ac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6649f600-f785-41e7-9ecb-f132ec9254ee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9F313480-4ACA-4464-B672-7E15A0F4BAB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85CCAAD-6F73-458D-9F5D-668E368BCEB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649f600-f785-41e7-9ecb-f132ec9254ee"/>
    <ds:schemaRef ds:uri="7795bdcd-3134-4ec3-b0a1-16c782ffe0a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</TotalTime>
  <Words>455</Words>
  <Application>Microsoft Office PowerPoint</Application>
  <PresentationFormat>On-screen Show (4:3)</PresentationFormat>
  <Paragraphs>165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Helvetica</vt:lpstr>
      <vt:lpstr>Times</vt:lpstr>
      <vt:lpstr>Enfield Template</vt:lpstr>
      <vt:lpstr>Table: Weekly COVID-19 infection rate* between 26th Jan- 1st Feb 2021 for selected local authorities/ regions and England</vt:lpstr>
      <vt:lpstr>PowerPoint Presentation</vt:lpstr>
      <vt:lpstr> COVID-19 Vaccine Uptake : Enfield as at 01.02.21</vt:lpstr>
    </vt:vector>
  </TitlesOfParts>
  <Company>뿿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Table: Weekly COVID-19 infection rate* between 26th Jan- 1st Feb 2021 for selected local authorities/ regions and England</dc:title>
  <dc:creator>Peter Nathan</dc:creator>
  <cp:lastModifiedBy>Cara Murray</cp:lastModifiedBy>
  <cp:revision>1</cp:revision>
  <cp:lastPrinted>2011-01-25T15:11:23Z</cp:lastPrinted>
  <dcterms:created xsi:type="dcterms:W3CDTF">2021-02-04T15:41:18Z</dcterms:created>
  <dcterms:modified xsi:type="dcterms:W3CDTF">2021-02-05T15:16:17Z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M_SecurityClassification">
    <vt:lpwstr>UNCLASSIFIED</vt:lpwstr>
  </property>
  <property fmtid="{D5CDD505-2E9C-101B-9397-08002B2CF9AE}" pid="3" name="PM_Qualifier">
    <vt:lpwstr/>
  </property>
  <property fmtid="{D5CDD505-2E9C-101B-9397-08002B2CF9AE}" pid="4" name="PM_DisplayValueSecClassificationWithQualifier">
    <vt:lpwstr>UNCLASSIFIED</vt:lpwstr>
  </property>
  <property fmtid="{D5CDD505-2E9C-101B-9397-08002B2CF9AE}" pid="5" name="PM_InsertionValue">
    <vt:lpwstr>Classification: UNCLASSIFIED</vt:lpwstr>
  </property>
  <property fmtid="{D5CDD505-2E9C-101B-9397-08002B2CF9AE}" pid="6" name="PM_Originator_Hash_SHA1">
    <vt:lpwstr>CD5BE0D6C20E853F0684852AC34AF174B2D753ED</vt:lpwstr>
  </property>
  <property fmtid="{D5CDD505-2E9C-101B-9397-08002B2CF9AE}" pid="7" name="PM_Hash_Version">
    <vt:lpwstr>2012.2</vt:lpwstr>
  </property>
  <property fmtid="{D5CDD505-2E9C-101B-9397-08002B2CF9AE}" pid="8" name="PM_Hash_Salt">
    <vt:lpwstr>2117AE6AF45399BFE0F273B2BCA542F0</vt:lpwstr>
  </property>
  <property fmtid="{D5CDD505-2E9C-101B-9397-08002B2CF9AE}" pid="9" name="PM_Hash_SHA1">
    <vt:lpwstr>2D58336EAE1515FB91C562A2023C9E172553E4A3</vt:lpwstr>
  </property>
  <property fmtid="{D5CDD505-2E9C-101B-9397-08002B2CF9AE}" pid="10" name="PM_LastInsertion">
    <vt:lpwstr>UNCLASSIFIED</vt:lpwstr>
  </property>
  <property fmtid="{D5CDD505-2E9C-101B-9397-08002B2CF9AE}" pid="11" name="ContentTypeId">
    <vt:lpwstr>0x010100E9A2FE7AED4FED42A6326289E9FF5A1F</vt:lpwstr>
  </property>
</Properties>
</file>