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327" r:id="rId17"/>
    <p:sldId id="324" r:id="rId18"/>
    <p:sldId id="328" r:id="rId19"/>
    <p:sldId id="329" r:id="rId20"/>
    <p:sldId id="330"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6410" autoAdjust="0"/>
  </p:normalViewPr>
  <p:slideViewPr>
    <p:cSldViewPr snapToGrid="0" snapToObjects="1">
      <p:cViewPr varScale="1">
        <p:scale>
          <a:sx n="62" d="100"/>
          <a:sy n="62" d="100"/>
        </p:scale>
        <p:origin x="96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91810203486827E-2"/>
          <c:y val="2.1069734019987338E-2"/>
          <c:w val="0.81410473730960919"/>
          <c:h val="0.7776633657250156"/>
        </c:manualLayout>
      </c:layout>
      <c:barChart>
        <c:barDir val="col"/>
        <c:grouping val="stacked"/>
        <c:varyColors val="0"/>
        <c:ser>
          <c:idx val="0"/>
          <c:order val="0"/>
          <c:tx>
            <c:strRef>
              <c:f>Sheet1!$B$1</c:f>
              <c:strCache>
                <c:ptCount val="1"/>
                <c:pt idx="0">
                  <c:v>Positive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0-29</c:v>
                </c:pt>
                <c:pt idx="1">
                  <c:v>30-59</c:v>
                </c:pt>
                <c:pt idx="2">
                  <c:v>60 &amp; Over</c:v>
                </c:pt>
                <c:pt idx="4">
                  <c:v>School aged children</c:v>
                </c:pt>
              </c:strCache>
            </c:strRef>
          </c:cat>
          <c:val>
            <c:numRef>
              <c:f>Sheet1!$B$2:$B$6</c:f>
              <c:numCache>
                <c:formatCode>General</c:formatCode>
                <c:ptCount val="5"/>
                <c:pt idx="0">
                  <c:v>33</c:v>
                </c:pt>
                <c:pt idx="1">
                  <c:v>55</c:v>
                </c:pt>
                <c:pt idx="2">
                  <c:v>10</c:v>
                </c:pt>
                <c:pt idx="4">
                  <c:v>8</c:v>
                </c:pt>
              </c:numCache>
            </c:numRef>
          </c:val>
          <c:extLst>
            <c:ext xmlns:c16="http://schemas.microsoft.com/office/drawing/2014/chart" uri="{C3380CC4-5D6E-409C-BE32-E72D297353CC}">
              <c16:uniqueId val="{00000000-B0E5-4F5B-8926-2C055B317154}"/>
            </c:ext>
          </c:extLst>
        </c:ser>
        <c:ser>
          <c:idx val="1"/>
          <c:order val="1"/>
          <c:tx>
            <c:strRef>
              <c:f>Sheet1!$C$1</c:f>
              <c:strCache>
                <c:ptCount val="1"/>
                <c:pt idx="0">
                  <c:v>Negative/Void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0-29</c:v>
                </c:pt>
                <c:pt idx="1">
                  <c:v>30-59</c:v>
                </c:pt>
                <c:pt idx="2">
                  <c:v>60 &amp; Over</c:v>
                </c:pt>
                <c:pt idx="4">
                  <c:v>School aged children</c:v>
                </c:pt>
              </c:strCache>
            </c:strRef>
          </c:cat>
          <c:val>
            <c:numRef>
              <c:f>Sheet1!$C$2:$C$6</c:f>
              <c:numCache>
                <c:formatCode>General</c:formatCode>
                <c:ptCount val="5"/>
                <c:pt idx="0">
                  <c:v>2161</c:v>
                </c:pt>
                <c:pt idx="1">
                  <c:v>4579</c:v>
                </c:pt>
                <c:pt idx="2">
                  <c:v>988</c:v>
                </c:pt>
                <c:pt idx="4">
                  <c:v>663</c:v>
                </c:pt>
              </c:numCache>
            </c:numRef>
          </c:val>
          <c:extLst>
            <c:ext xmlns:c16="http://schemas.microsoft.com/office/drawing/2014/chart" uri="{C3380CC4-5D6E-409C-BE32-E72D297353CC}">
              <c16:uniqueId val="{00000001-B0E5-4F5B-8926-2C055B317154}"/>
            </c:ext>
          </c:extLst>
        </c:ser>
        <c:dLbls>
          <c:showLegendKey val="0"/>
          <c:showVal val="0"/>
          <c:showCatName val="0"/>
          <c:showSerName val="0"/>
          <c:showPercent val="0"/>
          <c:showBubbleSize val="0"/>
        </c:dLbls>
        <c:gapWidth val="219"/>
        <c:overlap val="100"/>
        <c:axId val="764447832"/>
        <c:axId val="764448160"/>
      </c:barChart>
      <c:scatterChart>
        <c:scatterStyle val="lineMarker"/>
        <c:varyColors val="0"/>
        <c:ser>
          <c:idx val="2"/>
          <c:order val="2"/>
          <c:tx>
            <c:strRef>
              <c:f>Sheet1!$D$1</c:f>
              <c:strCache>
                <c:ptCount val="1"/>
                <c:pt idx="0">
                  <c:v>Positivity rate</c:v>
                </c:pt>
              </c:strCache>
            </c:strRef>
          </c:tx>
          <c:spPr>
            <a:ln w="25400" cap="rnd">
              <a:noFill/>
              <a:round/>
            </a:ln>
            <a:effectLst/>
          </c:spPr>
          <c:marker>
            <c:symbol val="circle"/>
            <c:size val="5"/>
            <c:spPr>
              <a:solidFill>
                <a:schemeClr val="accent5"/>
              </a:solidFill>
              <a:ln w="9525">
                <a:solidFill>
                  <a:schemeClr val="accent5"/>
                </a:solidFill>
              </a:ln>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Sheet1!$A$2:$A$6</c:f>
              <c:strCache>
                <c:ptCount val="5"/>
                <c:pt idx="0">
                  <c:v>0-29</c:v>
                </c:pt>
                <c:pt idx="1">
                  <c:v>30-59</c:v>
                </c:pt>
                <c:pt idx="2">
                  <c:v>60 &amp; Over</c:v>
                </c:pt>
                <c:pt idx="4">
                  <c:v>School aged children</c:v>
                </c:pt>
              </c:strCache>
            </c:strRef>
          </c:xVal>
          <c:yVal>
            <c:numRef>
              <c:f>Sheet1!$D$2:$D$6</c:f>
              <c:numCache>
                <c:formatCode>General</c:formatCode>
                <c:ptCount val="5"/>
                <c:pt idx="0">
                  <c:v>1.504102096627165E-2</c:v>
                </c:pt>
                <c:pt idx="1">
                  <c:v>1.1868795856711264E-2</c:v>
                </c:pt>
                <c:pt idx="2">
                  <c:v>1.002004008016032E-2</c:v>
                </c:pt>
                <c:pt idx="4">
                  <c:v>1.1922503725782414E-2</c:v>
                </c:pt>
              </c:numCache>
            </c:numRef>
          </c:yVal>
          <c:smooth val="0"/>
          <c:extLst>
            <c:ext xmlns:c16="http://schemas.microsoft.com/office/drawing/2014/chart" uri="{C3380CC4-5D6E-409C-BE32-E72D297353CC}">
              <c16:uniqueId val="{00000002-B0E5-4F5B-8926-2C055B317154}"/>
            </c:ext>
          </c:extLst>
        </c:ser>
        <c:dLbls>
          <c:showLegendKey val="0"/>
          <c:showVal val="0"/>
          <c:showCatName val="0"/>
          <c:showSerName val="0"/>
          <c:showPercent val="0"/>
          <c:showBubbleSize val="0"/>
        </c:dLbls>
        <c:axId val="764441928"/>
        <c:axId val="764433728"/>
      </c:scatterChart>
      <c:catAx>
        <c:axId val="76444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64448160"/>
        <c:crosses val="autoZero"/>
        <c:auto val="1"/>
        <c:lblAlgn val="ctr"/>
        <c:lblOffset val="100"/>
        <c:noMultiLvlLbl val="0"/>
      </c:catAx>
      <c:valAx>
        <c:axId val="764448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64447832"/>
        <c:crosses val="autoZero"/>
        <c:crossBetween val="between"/>
      </c:valAx>
      <c:valAx>
        <c:axId val="76443372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64441928"/>
        <c:crosses val="max"/>
        <c:crossBetween val="midCat"/>
      </c:valAx>
      <c:valAx>
        <c:axId val="764441928"/>
        <c:scaling>
          <c:orientation val="minMax"/>
        </c:scaling>
        <c:delete val="1"/>
        <c:axPos val="b"/>
        <c:numFmt formatCode="General" sourceLinked="1"/>
        <c:majorTickMark val="out"/>
        <c:minorTickMark val="none"/>
        <c:tickLblPos val="nextTo"/>
        <c:crossAx val="764433728"/>
        <c:crosses val="autoZero"/>
        <c:crossBetween val="midCat"/>
      </c:valAx>
      <c:spPr>
        <a:noFill/>
        <a:ln>
          <a:noFill/>
        </a:ln>
        <a:effectLst/>
      </c:spPr>
    </c:plotArea>
    <c:legend>
      <c:legendPos val="b"/>
      <c:layout>
        <c:manualLayout>
          <c:xMode val="edge"/>
          <c:yMode val="edge"/>
          <c:x val="0.17575659418784154"/>
          <c:y val="0.8832909246664008"/>
          <c:w val="0.58234903745488631"/>
          <c:h val="5.90235983564635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Positive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Sheet1!$B$2:$B$3</c:f>
              <c:numCache>
                <c:formatCode>General</c:formatCode>
                <c:ptCount val="2"/>
                <c:pt idx="0">
                  <c:v>52</c:v>
                </c:pt>
                <c:pt idx="1">
                  <c:v>46</c:v>
                </c:pt>
              </c:numCache>
            </c:numRef>
          </c:val>
          <c:extLst>
            <c:ext xmlns:c16="http://schemas.microsoft.com/office/drawing/2014/chart" uri="{C3380CC4-5D6E-409C-BE32-E72D297353CC}">
              <c16:uniqueId val="{00000000-7DA6-4A52-AC29-B16F37E7157E}"/>
            </c:ext>
          </c:extLst>
        </c:ser>
        <c:ser>
          <c:idx val="1"/>
          <c:order val="1"/>
          <c:tx>
            <c:strRef>
              <c:f>Sheet1!$C$1</c:f>
              <c:strCache>
                <c:ptCount val="1"/>
                <c:pt idx="0">
                  <c:v>Negative/Void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Sheet1!$C$2:$C$3</c:f>
              <c:numCache>
                <c:formatCode>General</c:formatCode>
                <c:ptCount val="2"/>
                <c:pt idx="0">
                  <c:v>3705</c:v>
                </c:pt>
                <c:pt idx="1">
                  <c:v>4024</c:v>
                </c:pt>
              </c:numCache>
            </c:numRef>
          </c:val>
          <c:extLst>
            <c:ext xmlns:c16="http://schemas.microsoft.com/office/drawing/2014/chart" uri="{C3380CC4-5D6E-409C-BE32-E72D297353CC}">
              <c16:uniqueId val="{00000001-7DA6-4A52-AC29-B16F37E7157E}"/>
            </c:ext>
          </c:extLst>
        </c:ser>
        <c:dLbls>
          <c:showLegendKey val="0"/>
          <c:showVal val="0"/>
          <c:showCatName val="0"/>
          <c:showSerName val="0"/>
          <c:showPercent val="0"/>
          <c:showBubbleSize val="0"/>
        </c:dLbls>
        <c:gapWidth val="219"/>
        <c:overlap val="100"/>
        <c:axId val="764447832"/>
        <c:axId val="764448160"/>
      </c:barChart>
      <c:scatterChart>
        <c:scatterStyle val="lineMarker"/>
        <c:varyColors val="0"/>
        <c:ser>
          <c:idx val="2"/>
          <c:order val="2"/>
          <c:tx>
            <c:strRef>
              <c:f>Sheet1!$D$1</c:f>
              <c:strCache>
                <c:ptCount val="1"/>
                <c:pt idx="0">
                  <c:v>% Positive</c:v>
                </c:pt>
              </c:strCache>
            </c:strRef>
          </c:tx>
          <c:spPr>
            <a:ln w="25400" cap="rnd">
              <a:noFill/>
              <a:round/>
            </a:ln>
            <a:effectLst/>
          </c:spPr>
          <c:marker>
            <c:symbol val="circle"/>
            <c:size val="5"/>
            <c:spPr>
              <a:solidFill>
                <a:schemeClr val="accent5"/>
              </a:solidFill>
              <a:ln w="9525">
                <a:solidFill>
                  <a:schemeClr val="accent5"/>
                </a:solidFill>
              </a:ln>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Sheet1!$A$2:$A$3</c:f>
              <c:strCache>
                <c:ptCount val="2"/>
                <c:pt idx="0">
                  <c:v>Male</c:v>
                </c:pt>
                <c:pt idx="1">
                  <c:v>Female</c:v>
                </c:pt>
              </c:strCache>
            </c:strRef>
          </c:xVal>
          <c:yVal>
            <c:numRef>
              <c:f>Sheet1!$D$2:$D$3</c:f>
              <c:numCache>
                <c:formatCode>General</c:formatCode>
                <c:ptCount val="2"/>
                <c:pt idx="0">
                  <c:v>1.384083044982699E-2</c:v>
                </c:pt>
                <c:pt idx="1">
                  <c:v>1.1302211302211302E-2</c:v>
                </c:pt>
              </c:numCache>
            </c:numRef>
          </c:yVal>
          <c:smooth val="0"/>
          <c:extLst>
            <c:ext xmlns:c16="http://schemas.microsoft.com/office/drawing/2014/chart" uri="{C3380CC4-5D6E-409C-BE32-E72D297353CC}">
              <c16:uniqueId val="{00000003-7DA6-4A52-AC29-B16F37E7157E}"/>
            </c:ext>
          </c:extLst>
        </c:ser>
        <c:dLbls>
          <c:showLegendKey val="0"/>
          <c:showVal val="0"/>
          <c:showCatName val="0"/>
          <c:showSerName val="0"/>
          <c:showPercent val="0"/>
          <c:showBubbleSize val="0"/>
        </c:dLbls>
        <c:axId val="764441928"/>
        <c:axId val="764433728"/>
      </c:scatterChart>
      <c:catAx>
        <c:axId val="76444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64448160"/>
        <c:crosses val="autoZero"/>
        <c:auto val="1"/>
        <c:lblAlgn val="ctr"/>
        <c:lblOffset val="100"/>
        <c:noMultiLvlLbl val="0"/>
      </c:catAx>
      <c:valAx>
        <c:axId val="764448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64447832"/>
        <c:crosses val="autoZero"/>
        <c:crossBetween val="between"/>
      </c:valAx>
      <c:valAx>
        <c:axId val="76443372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64441928"/>
        <c:crosses val="max"/>
        <c:crossBetween val="midCat"/>
      </c:valAx>
      <c:valAx>
        <c:axId val="764441928"/>
        <c:scaling>
          <c:orientation val="minMax"/>
        </c:scaling>
        <c:delete val="1"/>
        <c:axPos val="b"/>
        <c:numFmt formatCode="General" sourceLinked="1"/>
        <c:majorTickMark val="out"/>
        <c:minorTickMark val="none"/>
        <c:tickLblPos val="nextTo"/>
        <c:crossAx val="764433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3B76B-AC79-49C0-B990-9D01D2AF36D6}" type="datetimeFigureOut">
              <a:rPr lang="en-GB" smtClean="0"/>
              <a:t>03/03/2021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5DE00-2407-45FC-9322-1BDB54BAB51D}" type="slidenum">
              <a:rPr lang="en-GB" smtClean="0"/>
              <a:t>‹#›</a:t>
            </a:fld>
            <a:endParaRPr lang="en-GB"/>
          </a:p>
        </p:txBody>
      </p:sp>
    </p:spTree>
    <p:extLst>
      <p:ext uri="{BB962C8B-B14F-4D97-AF65-F5344CB8AC3E}">
        <p14:creationId xmlns:p14="http://schemas.microsoft.com/office/powerpoint/2010/main" val="117244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tableEx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Hospital Data as of 02 Mar 21</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Vaccination Data as of 27 Feb 21</a:t>
            </a:r>
            <a:endParaRPr dirty="0"/>
          </a:p>
          <a:p>
            <a:r>
              <a:rPr b="0" dirty="0"/>
              <a:t>No alt text provided.</a:t>
            </a:r>
            <a:endParaRPr dirty="0"/>
          </a:p>
          <a:p>
            <a:endParaRPr dirty="0"/>
          </a:p>
          <a:p>
            <a:r>
              <a:rPr b="1" dirty="0"/>
              <a:t>1st Dose by COVID Eligible Cohort</a:t>
            </a:r>
            <a:endParaRPr dirty="0"/>
          </a:p>
          <a:p>
            <a:r>
              <a:rPr b="0" dirty="0"/>
              <a:t>No alt text provided.</a:t>
            </a:r>
            <a:endParaRPr dirty="0"/>
          </a:p>
          <a:p>
            <a:endParaRPr dirty="0"/>
          </a:p>
          <a:p>
            <a:r>
              <a:rPr b="1" dirty="0"/>
              <a:t>Total received (excluding care homes)</a:t>
            </a:r>
            <a:endParaRPr dirty="0"/>
          </a:p>
          <a:p>
            <a:r>
              <a:rPr b="0" dirty="0"/>
              <a:t>No alt text provided.</a:t>
            </a:r>
            <a:endParaRPr dirty="0"/>
          </a:p>
          <a:p>
            <a:endParaRPr dirty="0"/>
          </a:p>
          <a:p>
            <a:r>
              <a:rPr b="1" dirty="0"/>
              <a:t>Total received (excluding care homes)</a:t>
            </a:r>
            <a:endParaRPr dirty="0"/>
          </a:p>
          <a:p>
            <a:r>
              <a:rPr b="0" dirty="0"/>
              <a:t>No alt text provided.</a:t>
            </a:r>
            <a:endParaRPr dirty="0"/>
          </a:p>
          <a:p>
            <a:endParaRPr dirty="0"/>
          </a:p>
          <a:p>
            <a:r>
              <a:rPr b="1" dirty="0"/>
              <a:t>1st Dose % Uptake by COVID Eligible Cohort</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20741-9AB8-4E28-8CDF-46FE9AB49B96}" type="slidenum">
              <a:rPr lang="en-GB" smtClean="0"/>
              <a:t>14</a:t>
            </a:fld>
            <a:endParaRPr lang="en-GB"/>
          </a:p>
        </p:txBody>
      </p:sp>
    </p:spTree>
    <p:extLst>
      <p:ext uri="{BB962C8B-B14F-4D97-AF65-F5344CB8AC3E}">
        <p14:creationId xmlns:p14="http://schemas.microsoft.com/office/powerpoint/2010/main" val="2662567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15</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TOTAL</a:t>
            </a:r>
            <a:endParaRPr dirty="0"/>
          </a:p>
          <a:p>
            <a:r>
              <a:rPr b="0" dirty="0"/>
              <a:t>No alt text provided.</a:t>
            </a:r>
            <a:endParaRPr dirty="0"/>
          </a:p>
          <a:p>
            <a:endParaRPr dirty="0"/>
          </a:p>
          <a:p>
            <a:r>
              <a:rPr b="1" dirty="0"/>
              <a:t>NEW CASES</a:t>
            </a:r>
            <a:endParaRPr dirty="0"/>
          </a:p>
          <a:p>
            <a:r>
              <a:rPr b="0" dirty="0"/>
              <a:t>No alt text provided.</a:t>
            </a:r>
            <a:endParaRPr dirty="0"/>
          </a:p>
          <a:p>
            <a:endParaRPr dirty="0"/>
          </a:p>
          <a:p>
            <a:r>
              <a:rPr b="1" dirty="0"/>
              <a:t>RECENT DEATHS</a:t>
            </a:r>
            <a:endParaRPr dirty="0"/>
          </a:p>
          <a:p>
            <a:r>
              <a:rPr b="0" dirty="0"/>
              <a:t>No alt text provided.</a:t>
            </a:r>
            <a:endParaRPr dirty="0"/>
          </a:p>
          <a:p>
            <a:endParaRPr dirty="0"/>
          </a:p>
          <a:p>
            <a:r>
              <a:rPr b="1" dirty="0"/>
              <a:t>INFECTION RATE PER 100,000</a:t>
            </a:r>
            <a:endParaRPr dirty="0"/>
          </a:p>
          <a:p>
            <a:r>
              <a:rPr b="0" dirty="0"/>
              <a:t>No alt text provided.</a:t>
            </a:r>
            <a:endParaRPr dirty="0"/>
          </a:p>
          <a:p>
            <a:endParaRPr dirty="0"/>
          </a:p>
          <a:p>
            <a:r>
              <a:rPr b="1" dirty="0"/>
              <a:t>RANKS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TESTING RATE PER 100,000</a:t>
            </a:r>
            <a:endParaRPr dirty="0"/>
          </a:p>
          <a:p>
            <a:r>
              <a:rPr b="0" dirty="0"/>
              <a:t>No alt text provided.</a:t>
            </a:r>
            <a:endParaRPr dirty="0"/>
          </a:p>
          <a:p>
            <a:endParaRPr dirty="0"/>
          </a:p>
          <a:p>
            <a:r>
              <a:rPr b="1" dirty="0"/>
              <a:t>VACCINATIONS</a:t>
            </a:r>
            <a:endParaRPr dirty="0"/>
          </a:p>
          <a:p>
            <a:r>
              <a:rPr b="0" dirty="0"/>
              <a:t>No alt text provided.</a:t>
            </a:r>
            <a:endParaRPr dirty="0"/>
          </a:p>
          <a:p>
            <a:endParaRPr dirty="0"/>
          </a:p>
          <a:p>
            <a:r>
              <a:rPr b="1" dirty="0"/>
              <a:t>CARE SETTINGS</a:t>
            </a:r>
            <a:endParaRPr dirty="0"/>
          </a:p>
          <a:p>
            <a:r>
              <a:rPr b="0" dirty="0"/>
              <a:t>No alt text provided.</a:t>
            </a:r>
            <a:endParaRPr dirty="0"/>
          </a:p>
          <a:p>
            <a:endParaRPr dirty="0"/>
          </a:p>
          <a:p>
            <a:r>
              <a:rPr b="1" dirty="0"/>
              <a:t>SCHOOLS</a:t>
            </a:r>
            <a:endParaRPr dirty="0"/>
          </a:p>
          <a:p>
            <a:r>
              <a:rPr b="0" dirty="0"/>
              <a:t>No alt text provided.</a:t>
            </a:r>
            <a:endParaRPr dirty="0"/>
          </a:p>
          <a:p>
            <a:endParaRPr dirty="0"/>
          </a:p>
          <a:p>
            <a:r>
              <a:rPr b="1" dirty="0"/>
              <a:t>WARDS WITH HIGHEST INFECTION RATE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111/999 COVID-19 Triages</a:t>
            </a:r>
            <a:endParaRPr dirty="0"/>
          </a:p>
          <a:p>
            <a:r>
              <a:rPr b="0" dirty="0"/>
              <a:t>No alt text provided.</a:t>
            </a:r>
            <a:endParaRPr dirty="0"/>
          </a:p>
          <a:p>
            <a:endParaRPr dirty="0"/>
          </a:p>
          <a:p>
            <a:r>
              <a:rPr b="1" dirty="0"/>
              <a:t>COVID-19 Deaths</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Number of COVID-19 Cases by Broad Age Categories</a:t>
            </a:r>
            <a:endParaRPr dirty="0"/>
          </a:p>
          <a:p>
            <a:r>
              <a:rPr b="0" dirty="0"/>
              <a:t>No alt text provided.</a:t>
            </a:r>
            <a:endParaRPr dirty="0"/>
          </a:p>
          <a:p>
            <a:endParaRPr dirty="0"/>
          </a:p>
          <a:p>
            <a:r>
              <a:rPr b="1" dirty="0"/>
              <a:t>Infection Rate per 100,00 by Broad Age Categories</a:t>
            </a:r>
            <a:endParaRPr dirty="0"/>
          </a:p>
          <a:p>
            <a:r>
              <a:rPr b="0" dirty="0"/>
              <a:t>No alt text provided.</a:t>
            </a:r>
            <a:endParaRPr dirty="0"/>
          </a:p>
          <a:p>
            <a:endParaRPr dirty="0"/>
          </a:p>
          <a:p>
            <a:r>
              <a:rPr b="1" dirty="0"/>
              <a:t>Infection Rate per 100,000 by 5-Year Age Brackets</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COVID-19 Cases Lab-Confirmed in the Previous 2-Weeks (15 - 28 Feb)</a:t>
            </a:r>
            <a:endParaRPr dirty="0"/>
          </a:p>
          <a:p>
            <a:r>
              <a:rPr b="0" dirty="0"/>
              <a:t>No alt text provided.</a:t>
            </a:r>
            <a:endParaRPr dirty="0"/>
          </a:p>
          <a:p>
            <a:endParaRPr dirty="0"/>
          </a:p>
          <a:p>
            <a:r>
              <a:rPr b="1" dirty="0"/>
              <a:t>COVID-19 Cases Lab-Confirmed in the Previous 2-Weeks (22 - 28 Feb)</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Weekly Infection Rate by MSOA</a:t>
            </a:r>
            <a:endParaRPr dirty="0"/>
          </a:p>
          <a:p>
            <a:r>
              <a:rPr b="0" dirty="0"/>
              <a:t>No alt text provided.</a:t>
            </a:r>
            <a:endParaRPr dirty="0"/>
          </a:p>
          <a:p>
            <a:endParaRPr dirty="0"/>
          </a:p>
          <a:p>
            <a:r>
              <a:rPr b="1" dirty="0"/>
              <a:t>Week</a:t>
            </a:r>
            <a:endParaRPr dirty="0"/>
          </a:p>
          <a:p>
            <a:r>
              <a:rPr b="0" dirty="0"/>
              <a:t>No alt text provided.</a:t>
            </a:r>
            <a:endParaRPr dirty="0"/>
          </a:p>
          <a:p>
            <a:endParaRPr dirty="0"/>
          </a:p>
          <a:p>
            <a:r>
              <a:rPr b="1" dirty="0"/>
              <a:t>Ward</a:t>
            </a:r>
            <a:endParaRPr dirty="0"/>
          </a:p>
          <a:p>
            <a:r>
              <a:rPr b="0" dirty="0"/>
              <a:t>No alt text provided.</a:t>
            </a:r>
            <a:endParaRPr dirty="0"/>
          </a:p>
          <a:p>
            <a:endParaRPr dirty="0"/>
          </a:p>
          <a:p>
            <a:r>
              <a:rPr b="1" dirty="0"/>
              <a:t>Average Age of Cases</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Map of COVID-19 Positive Tests in the Previous Week (22 - 28 Feb)</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tableEx</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Map of COVID-19 Cases in High Rise Buildings in the Previous 2-Weeks  (15 - 28 Feb)</a:t>
            </a:r>
            <a:endParaRPr dirty="0"/>
          </a:p>
          <a:p>
            <a:r>
              <a:rPr b="0" dirty="0"/>
              <a:t>No alt text provided.</a:t>
            </a:r>
            <a:endParaRPr dirty="0"/>
          </a:p>
          <a:p>
            <a:endParaRPr dirty="0"/>
          </a:p>
          <a:p>
            <a:r>
              <a:rPr b="1" dirty="0"/>
              <a:t>COVID-19 Cases in Sheltered Housing</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COVID-19 Cases in High Rise Buildings*</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Map of COVID-19 Exposure Settings in the Previous 2-Weeks (15 - 28 Feb)</a:t>
            </a:r>
            <a:endParaRPr dirty="0"/>
          </a:p>
          <a:p>
            <a:r>
              <a:rPr b="0" dirty="0"/>
              <a:t>No alt text provided.</a:t>
            </a:r>
            <a:endParaRPr dirty="0"/>
          </a:p>
          <a:p>
            <a:endParaRPr dirty="0"/>
          </a:p>
          <a:p>
            <a:r>
              <a:rPr b="1" dirty="0"/>
              <a:t>COVID-19 Exposure Settings</a:t>
            </a:r>
            <a:endParaRPr dirty="0"/>
          </a:p>
          <a:p>
            <a:r>
              <a:rPr b="0" dirty="0"/>
              <a:t>No alt text provided.</a:t>
            </a:r>
            <a:endParaRPr dirty="0"/>
          </a:p>
          <a:p>
            <a:endParaRPr dirty="0"/>
          </a:p>
          <a:p>
            <a:r>
              <a:rPr b="1" dirty="0"/>
              <a:t>COVID-19 Exposure Descriptions</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cd77b8e5fce3d433db87?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56736032d88926eb8b83?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9dfb16ba533420d040e7?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0d76e74940040bd5129e?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89f62c1d38001c6da75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a5200b0715fb5eaa7cd6?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b8aec615ae72a2e192ee?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069be740630a2dfff9ad?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961ecfcc2371e80a1f2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280498d529b75aed71af?pbi_source=PowerPoint" TargetMode="External"/><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e63a90b76acbe884551a?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F3C910"/>
                </a:solidFill>
                <a:effectLst/>
                <a:uLnTx/>
                <a:uFillTx/>
                <a:latin typeface="Segoe UI Light" charset="0"/>
                <a:ea typeface="Segoe UI Light" charset="0"/>
                <a:cs typeface="Segoe UI Light" charset="0"/>
              </a:rPr>
              <a:t>Enfield COVID19 Dashboard</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03/03/2021 13:35:31 GMT Standard Time</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03/03/2021 13:32:59 GMT Standard Time</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ap of COVID-19 Exposure Settings in the Previous 2-Weeks (15 - 28 Feb), COVID-19 Exposure Settings, COVID-19 Exposure Descriptions. Please refer to the notes on this slide for details.">
            <a:hlinkClick r:id="rId3"/>
          </p:cNvPr>
          <p:cNvPicPr>
            <a:picLocks noChangeAspect="1"/>
          </p:cNvPicPr>
          <p:nvPr/>
        </p:nvPicPr>
        <p:blipFill rotWithShape="1">
          <a:blip r:embed="rId4"/>
          <a:srcRect b="67683"/>
          <a:stretch/>
        </p:blipFill>
        <p:spPr>
          <a:xfrm>
            <a:off x="76200" y="0"/>
            <a:ext cx="12020550" cy="2216258"/>
          </a:xfrm>
          <a:prstGeom prst="rect">
            <a:avLst/>
          </a:prstGeom>
          <a:noFill/>
        </p:spPr>
      </p:pic>
      <p:sp>
        <p:nvSpPr>
          <p:cNvPr id="4" name="Title" hidden="1"/>
          <p:cNvSpPr>
            <a:spLocks noGrp="1"/>
          </p:cNvSpPr>
          <p:nvPr>
            <p:ph type="title"/>
          </p:nvPr>
        </p:nvSpPr>
        <p:spPr/>
        <p:txBody>
          <a:bodyPr/>
          <a:lstStyle/>
          <a:p>
            <a:r>
              <a:t>Exposure Settings</a:t>
            </a:r>
          </a:p>
        </p:txBody>
      </p:sp>
      <p:grpSp>
        <p:nvGrpSpPr>
          <p:cNvPr id="6" name="Group 5">
            <a:extLst>
              <a:ext uri="{FF2B5EF4-FFF2-40B4-BE49-F238E27FC236}">
                <a16:creationId xmlns:a16="http://schemas.microsoft.com/office/drawing/2014/main" id="{43EE7628-0CCD-45EA-98C9-3441FADA30B4}"/>
              </a:ext>
            </a:extLst>
          </p:cNvPr>
          <p:cNvGrpSpPr/>
          <p:nvPr/>
        </p:nvGrpSpPr>
        <p:grpSpPr>
          <a:xfrm>
            <a:off x="1072388" y="992713"/>
            <a:ext cx="10047224" cy="5254512"/>
            <a:chOff x="1072388" y="992713"/>
            <a:chExt cx="10047224" cy="5254512"/>
          </a:xfrm>
        </p:grpSpPr>
        <p:pic>
          <p:nvPicPr>
            <p:cNvPr id="2" name="Picture 1">
              <a:extLst>
                <a:ext uri="{FF2B5EF4-FFF2-40B4-BE49-F238E27FC236}">
                  <a16:creationId xmlns:a16="http://schemas.microsoft.com/office/drawing/2014/main" id="{C6792D0D-BA78-4598-89FF-45A30454B49A}"/>
                </a:ext>
              </a:extLst>
            </p:cNvPr>
            <p:cNvPicPr>
              <a:picLocks noChangeAspect="1"/>
            </p:cNvPicPr>
            <p:nvPr/>
          </p:nvPicPr>
          <p:blipFill>
            <a:blip r:embed="rId5"/>
            <a:stretch>
              <a:fillRect/>
            </a:stretch>
          </p:blipFill>
          <p:spPr>
            <a:xfrm>
              <a:off x="1072388" y="2491510"/>
              <a:ext cx="10047224" cy="3755715"/>
            </a:xfrm>
            <a:prstGeom prst="rect">
              <a:avLst/>
            </a:prstGeom>
          </p:spPr>
        </p:pic>
        <p:sp>
          <p:nvSpPr>
            <p:cNvPr id="5" name="TextBox 4">
              <a:extLst>
                <a:ext uri="{FF2B5EF4-FFF2-40B4-BE49-F238E27FC236}">
                  <a16:creationId xmlns:a16="http://schemas.microsoft.com/office/drawing/2014/main" id="{2DE1646A-9C05-4F5D-8207-71D1597BF74F}"/>
                </a:ext>
              </a:extLst>
            </p:cNvPr>
            <p:cNvSpPr txBox="1"/>
            <p:nvPr/>
          </p:nvSpPr>
          <p:spPr>
            <a:xfrm>
              <a:off x="9229726" y="992713"/>
              <a:ext cx="1700212" cy="230832"/>
            </a:xfrm>
            <a:prstGeom prst="rect">
              <a:avLst/>
            </a:prstGeom>
            <a:solidFill>
              <a:schemeClr val="bg1"/>
            </a:solidFill>
          </p:spPr>
          <p:txBody>
            <a:bodyPr wrap="square" rtlCol="0">
              <a:spAutoFit/>
            </a:bodyPr>
            <a:lstStyle/>
            <a:p>
              <a:r>
                <a:rPr lang="en-GB" sz="900" dirty="0">
                  <a:latin typeface="Segoe UI" panose="020B0502040204020203" pitchFamily="34" charset="0"/>
                  <a:cs typeface="Segoe UI" panose="020B0502040204020203" pitchFamily="34" charset="0"/>
                </a:rPr>
                <a:t>Household</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ospital Data as of 02 Mar 21.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Hospital Data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Vaccination Data as of 27 Feb 21, 1st Dose by COVID Eligible Cohort, Total received (excluding care homes), Total received (excluding care homes), 1st Dose % Uptake by COVID Eligible Cohor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Vaccination Data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709BB1-807E-4DDF-B532-B30CC2E3427F}"/>
              </a:ext>
            </a:extLst>
          </p:cNvPr>
          <p:cNvSpPr/>
          <p:nvPr/>
        </p:nvSpPr>
        <p:spPr>
          <a:xfrm>
            <a:off x="599345" y="202707"/>
            <a:ext cx="10993309" cy="1218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sng" strike="noStrike" kern="1200" cap="none" spc="0" normalizeH="0" baseline="0" noProof="0" dirty="0">
                <a:ln>
                  <a:noFill/>
                </a:ln>
                <a:solidFill>
                  <a:prstClr val="white">
                    <a:lumMod val="50000"/>
                  </a:prstClr>
                </a:solidFill>
                <a:effectLst/>
                <a:uLnTx/>
                <a:uFillTx/>
                <a:latin typeface="Calibri" panose="020F0502020204030204"/>
                <a:ea typeface="+mn-ea"/>
                <a:cs typeface="+mn-cs"/>
              </a:rPr>
              <a:t>Community Mass Testing Demographics – Confirmatory Re-Test (Cumulative)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1" u="sng"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Results include data for Brigadier Hall, Southgate Library, Kempe Hall, Klinger Hall &amp; Green Towers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Data as of 28 </a:t>
            </a:r>
            <a:r>
              <a:rPr lang="en-GB" b="1" i="1" dirty="0">
                <a:solidFill>
                  <a:prstClr val="white">
                    <a:lumMod val="50000"/>
                  </a:prstClr>
                </a:solidFill>
                <a:latin typeface="Calibri" panose="020F0502020204030204"/>
              </a:rPr>
              <a:t>Feb</a:t>
            </a:r>
            <a:r>
              <a:rPr kumimoji="0" lang="en-GB" sz="18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21</a:t>
            </a:r>
          </a:p>
        </p:txBody>
      </p:sp>
      <p:graphicFrame>
        <p:nvGraphicFramePr>
          <p:cNvPr id="3" name="Table 2">
            <a:extLst>
              <a:ext uri="{FF2B5EF4-FFF2-40B4-BE49-F238E27FC236}">
                <a16:creationId xmlns:a16="http://schemas.microsoft.com/office/drawing/2014/main" id="{23562DDC-1653-44A4-AF1A-E62114887A3E}"/>
              </a:ext>
            </a:extLst>
          </p:cNvPr>
          <p:cNvGraphicFramePr>
            <a:graphicFrameLocks noGrp="1"/>
          </p:cNvGraphicFramePr>
          <p:nvPr/>
        </p:nvGraphicFramePr>
        <p:xfrm>
          <a:off x="782426" y="2334853"/>
          <a:ext cx="6517275" cy="2020170"/>
        </p:xfrm>
        <a:graphic>
          <a:graphicData uri="http://schemas.openxmlformats.org/drawingml/2006/table">
            <a:tbl>
              <a:tblPr/>
              <a:tblGrid>
                <a:gridCol w="1076626">
                  <a:extLst>
                    <a:ext uri="{9D8B030D-6E8A-4147-A177-3AD203B41FA5}">
                      <a16:colId xmlns:a16="http://schemas.microsoft.com/office/drawing/2014/main" val="3409070681"/>
                    </a:ext>
                  </a:extLst>
                </a:gridCol>
                <a:gridCol w="1141041">
                  <a:extLst>
                    <a:ext uri="{9D8B030D-6E8A-4147-A177-3AD203B41FA5}">
                      <a16:colId xmlns:a16="http://schemas.microsoft.com/office/drawing/2014/main" val="4199865064"/>
                    </a:ext>
                  </a:extLst>
                </a:gridCol>
                <a:gridCol w="1003012">
                  <a:extLst>
                    <a:ext uri="{9D8B030D-6E8A-4147-A177-3AD203B41FA5}">
                      <a16:colId xmlns:a16="http://schemas.microsoft.com/office/drawing/2014/main" val="3022659560"/>
                    </a:ext>
                  </a:extLst>
                </a:gridCol>
                <a:gridCol w="1290572">
                  <a:extLst>
                    <a:ext uri="{9D8B030D-6E8A-4147-A177-3AD203B41FA5}">
                      <a16:colId xmlns:a16="http://schemas.microsoft.com/office/drawing/2014/main" val="3697650985"/>
                    </a:ext>
                  </a:extLst>
                </a:gridCol>
                <a:gridCol w="1003012">
                  <a:extLst>
                    <a:ext uri="{9D8B030D-6E8A-4147-A177-3AD203B41FA5}">
                      <a16:colId xmlns:a16="http://schemas.microsoft.com/office/drawing/2014/main" val="246901500"/>
                    </a:ext>
                  </a:extLst>
                </a:gridCol>
                <a:gridCol w="1003012">
                  <a:extLst>
                    <a:ext uri="{9D8B030D-6E8A-4147-A177-3AD203B41FA5}">
                      <a16:colId xmlns:a16="http://schemas.microsoft.com/office/drawing/2014/main" val="1845364924"/>
                    </a:ext>
                  </a:extLst>
                </a:gridCol>
              </a:tblGrid>
              <a:tr h="386076">
                <a:tc>
                  <a:txBody>
                    <a:bodyPr/>
                    <a:lstStyle/>
                    <a:p>
                      <a:pPr algn="ctr" fontAlgn="b"/>
                      <a:endParaRPr lang="en-GB"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b"/>
                      <a:r>
                        <a:rPr lang="en-GB" sz="1200" b="0" i="0" u="none" strike="noStrike">
                          <a:solidFill>
                            <a:srgbClr val="000000"/>
                          </a:solidFill>
                          <a:effectLst/>
                          <a:latin typeface="Calibri" panose="020F0502020204030204" pitchFamily="34" charset="0"/>
                        </a:rPr>
                        <a:t>BCCS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KUTM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GTCC</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SUHF</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JWHG</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402237"/>
                  </a:ext>
                </a:extLst>
              </a:tr>
              <a:tr h="416006">
                <a:tc>
                  <a:txBody>
                    <a:bodyPr/>
                    <a:lstStyle/>
                    <a:p>
                      <a:pPr algn="ctr" fontAlgn="b"/>
                      <a:endParaRPr lang="en-GB" sz="1050" b="0" i="0" u="none" strike="noStrike">
                        <a:solidFill>
                          <a:srgbClr val="000000"/>
                        </a:solidFill>
                        <a:effectLst/>
                        <a:latin typeface="Calibri" panose="020F050202020403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Calibri" panose="020F0502020204030204" pitchFamily="34" charset="0"/>
                        </a:rPr>
                        <a:t>Brigadier Hall</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050" b="0" i="1" u="none" strike="noStrike">
                          <a:solidFill>
                            <a:srgbClr val="000000"/>
                          </a:solidFill>
                          <a:effectLst/>
                          <a:latin typeface="Calibri" panose="020F0502020204030204" pitchFamily="34" charset="0"/>
                        </a:rPr>
                        <a:t>Kempe Hall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050" b="0" i="1" u="none" strike="noStrike">
                          <a:solidFill>
                            <a:srgbClr val="000000"/>
                          </a:solidFill>
                          <a:effectLst/>
                          <a:latin typeface="Calibri" panose="020F0502020204030204" pitchFamily="34" charset="0"/>
                        </a:rPr>
                        <a:t>Green Towers Community Centre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050" b="0" i="1" u="none" strike="noStrike">
                          <a:solidFill>
                            <a:srgbClr val="000000"/>
                          </a:solidFill>
                          <a:effectLst/>
                          <a:latin typeface="Calibri" panose="020F0502020204030204" pitchFamily="34" charset="0"/>
                        </a:rPr>
                        <a:t>Southgate Library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050" b="0" i="1" u="none" strike="noStrike">
                          <a:solidFill>
                            <a:srgbClr val="000000"/>
                          </a:solidFill>
                          <a:effectLst/>
                          <a:latin typeface="Calibri" panose="020F0502020204030204" pitchFamily="34" charset="0"/>
                        </a:rPr>
                        <a:t>John Wilkes House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60571389"/>
                  </a:ext>
                </a:extLst>
              </a:tr>
              <a:tr h="416006">
                <a:tc>
                  <a:txBody>
                    <a:bodyPr/>
                    <a:lstStyle/>
                    <a:p>
                      <a:pPr algn="ctr" fontAlgn="b"/>
                      <a:r>
                        <a:rPr lang="en-GB" sz="1050" b="0" i="1" u="none" strike="noStrike">
                          <a:solidFill>
                            <a:srgbClr val="000000"/>
                          </a:solidFill>
                          <a:effectLst/>
                          <a:latin typeface="Calibri" panose="020F0502020204030204" pitchFamily="34" charset="0"/>
                        </a:rPr>
                        <a:t>Total tests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GB" sz="1000" b="0" i="0" u="none" strike="noStrike">
                          <a:solidFill>
                            <a:srgbClr val="000000"/>
                          </a:solidFill>
                          <a:effectLst/>
                          <a:latin typeface="Calibri" panose="020F0502020204030204" pitchFamily="34" charset="0"/>
                        </a:rPr>
                        <a:t>                                          7,107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3,433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1,434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3,053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8,317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70778827"/>
                  </a:ext>
                </a:extLst>
              </a:tr>
              <a:tr h="416006">
                <a:tc>
                  <a:txBody>
                    <a:bodyPr/>
                    <a:lstStyle/>
                    <a:p>
                      <a:pPr algn="ctr" fontAlgn="b"/>
                      <a:r>
                        <a:rPr lang="en-GB" sz="1050" b="0" i="1" u="none" strike="noStrike">
                          <a:solidFill>
                            <a:srgbClr val="000000"/>
                          </a:solidFill>
                          <a:effectLst/>
                          <a:latin typeface="Calibri" panose="020F0502020204030204" pitchFamily="34" charset="0"/>
                        </a:rPr>
                        <a:t>Positive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000" b="0" i="0" u="none" strike="noStrike">
                          <a:solidFill>
                            <a:srgbClr val="000000"/>
                          </a:solidFill>
                          <a:effectLst/>
                          <a:latin typeface="Calibri" panose="020F0502020204030204" pitchFamily="34" charset="0"/>
                        </a:rPr>
                        <a:t>                                             417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331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178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130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438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503778"/>
                  </a:ext>
                </a:extLst>
              </a:tr>
              <a:tr h="386076">
                <a:tc>
                  <a:txBody>
                    <a:bodyPr/>
                    <a:lstStyle/>
                    <a:p>
                      <a:pPr algn="ctr" fontAlgn="b"/>
                      <a:r>
                        <a:rPr lang="en-GB" sz="1050" b="0" i="1" u="none" strike="noStrike">
                          <a:solidFill>
                            <a:srgbClr val="000000"/>
                          </a:solidFill>
                          <a:effectLst/>
                          <a:latin typeface="Calibri" panose="020F0502020204030204" pitchFamily="34" charset="0"/>
                        </a:rPr>
                        <a:t>% of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000" b="0" i="1"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000" b="0" i="1" u="none" strike="noStrike">
                          <a:solidFill>
                            <a:srgbClr val="000000"/>
                          </a:solidFill>
                          <a:effectLst/>
                          <a:latin typeface="Calibri" panose="020F0502020204030204" pitchFamily="34" charset="0"/>
                        </a:rPr>
                        <a:t>10%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000" b="0" i="1" u="none" strike="noStrike">
                          <a:solidFill>
                            <a:srgbClr val="000000"/>
                          </a:solidFill>
                          <a:effectLst/>
                          <a:latin typeface="Calibri" panose="020F0502020204030204" pitchFamily="34" charset="0"/>
                        </a:rPr>
                        <a:t>12%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000" b="0" i="1" u="none" strike="noStrike">
                          <a:solidFill>
                            <a:srgbClr val="000000"/>
                          </a:solidFill>
                          <a:effectLst/>
                          <a:latin typeface="Calibri" panose="020F0502020204030204" pitchFamily="34"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000" b="0" i="1" u="none" strike="noStrike" dirty="0">
                          <a:solidFill>
                            <a:srgbClr val="000000"/>
                          </a:solidFill>
                          <a:effectLst/>
                          <a:latin typeface="Calibri" panose="020F0502020204030204" pitchFamily="34" charset="0"/>
                        </a:rPr>
                        <a:t>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61300527"/>
                  </a:ext>
                </a:extLst>
              </a:tr>
            </a:tbl>
          </a:graphicData>
        </a:graphic>
      </p:graphicFrame>
      <p:grpSp>
        <p:nvGrpSpPr>
          <p:cNvPr id="5" name="Group 4">
            <a:extLst>
              <a:ext uri="{FF2B5EF4-FFF2-40B4-BE49-F238E27FC236}">
                <a16:creationId xmlns:a16="http://schemas.microsoft.com/office/drawing/2014/main" id="{DA198BFC-73BE-4C54-A160-B1CEEA768294}"/>
              </a:ext>
            </a:extLst>
          </p:cNvPr>
          <p:cNvGrpSpPr/>
          <p:nvPr/>
        </p:nvGrpSpPr>
        <p:grpSpPr>
          <a:xfrm>
            <a:off x="7599642" y="2112190"/>
            <a:ext cx="4172789" cy="3215666"/>
            <a:chOff x="7599642" y="2112190"/>
            <a:chExt cx="4172789" cy="3215666"/>
          </a:xfrm>
        </p:grpSpPr>
        <p:pic>
          <p:nvPicPr>
            <p:cNvPr id="6" name="Picture 5" descr="Map&#10;&#10;Description automatically generated">
              <a:extLst>
                <a:ext uri="{FF2B5EF4-FFF2-40B4-BE49-F238E27FC236}">
                  <a16:creationId xmlns:a16="http://schemas.microsoft.com/office/drawing/2014/main" id="{12A34E11-E50E-40A4-AEBD-5F3B6750E762}"/>
                </a:ext>
              </a:extLst>
            </p:cNvPr>
            <p:cNvPicPr>
              <a:picLocks noChangeAspect="1"/>
            </p:cNvPicPr>
            <p:nvPr/>
          </p:nvPicPr>
          <p:blipFill rotWithShape="1">
            <a:blip r:embed="rId2"/>
            <a:srcRect l="10219" t="7273" r="21572" b="18396"/>
            <a:stretch/>
          </p:blipFill>
          <p:spPr>
            <a:xfrm>
              <a:off x="7599642" y="2112190"/>
              <a:ext cx="4172789" cy="3215666"/>
            </a:xfrm>
            <a:prstGeom prst="rect">
              <a:avLst/>
            </a:prstGeom>
          </p:spPr>
        </p:pic>
        <p:sp>
          <p:nvSpPr>
            <p:cNvPr id="9" name="Rectangle 8">
              <a:extLst>
                <a:ext uri="{FF2B5EF4-FFF2-40B4-BE49-F238E27FC236}">
                  <a16:creationId xmlns:a16="http://schemas.microsoft.com/office/drawing/2014/main" id="{7DB0818E-9440-4EF4-B5B8-6B66ECFAC0AC}"/>
                </a:ext>
              </a:extLst>
            </p:cNvPr>
            <p:cNvSpPr/>
            <p:nvPr/>
          </p:nvSpPr>
          <p:spPr>
            <a:xfrm>
              <a:off x="10134600" y="5029200"/>
              <a:ext cx="518160" cy="1524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7F7F7"/>
                  </a:solidFill>
                </a:ln>
                <a:solidFill>
                  <a:srgbClr val="F7F7F7"/>
                </a:solidFill>
              </a:endParaRPr>
            </a:p>
          </p:txBody>
        </p:sp>
        <p:sp>
          <p:nvSpPr>
            <p:cNvPr id="10" name="Isosceles Triangle 9">
              <a:extLst>
                <a:ext uri="{FF2B5EF4-FFF2-40B4-BE49-F238E27FC236}">
                  <a16:creationId xmlns:a16="http://schemas.microsoft.com/office/drawing/2014/main" id="{08627386-DF5C-45EC-BA1A-5D0B766B9933}"/>
                </a:ext>
              </a:extLst>
            </p:cNvPr>
            <p:cNvSpPr/>
            <p:nvPr/>
          </p:nvSpPr>
          <p:spPr>
            <a:xfrm>
              <a:off x="10132218" y="4885325"/>
              <a:ext cx="188119" cy="130969"/>
            </a:xfrm>
            <a:prstGeom prst="triangl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E1BD831-1A7A-4A2C-B30B-A526958F9694}"/>
                </a:ext>
              </a:extLst>
            </p:cNvPr>
            <p:cNvPicPr>
              <a:picLocks noChangeAspect="1"/>
            </p:cNvPicPr>
            <p:nvPr/>
          </p:nvPicPr>
          <p:blipFill rotWithShape="1">
            <a:blip r:embed="rId3"/>
            <a:srcRect l="6447" t="3" r="10487" b="29237"/>
            <a:stretch/>
          </p:blipFill>
          <p:spPr>
            <a:xfrm rot="10469351">
              <a:off x="10138475" y="4981808"/>
              <a:ext cx="156267" cy="54529"/>
            </a:xfrm>
            <a:prstGeom prst="rect">
              <a:avLst/>
            </a:prstGeom>
          </p:spPr>
        </p:pic>
      </p:grpSp>
    </p:spTree>
    <p:extLst>
      <p:ext uri="{BB962C8B-B14F-4D97-AF65-F5344CB8AC3E}">
        <p14:creationId xmlns:p14="http://schemas.microsoft.com/office/powerpoint/2010/main" val="90344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A1975BC-1051-450D-8986-EBE48AFE18E1}"/>
              </a:ext>
            </a:extLst>
          </p:cNvPr>
          <p:cNvSpPr/>
          <p:nvPr/>
        </p:nvSpPr>
        <p:spPr>
          <a:xfrm>
            <a:off x="6160869" y="1420837"/>
            <a:ext cx="3503636" cy="3826415"/>
          </a:xfrm>
          <a:prstGeom prst="rect">
            <a:avLst/>
          </a:prstGeom>
          <a:solidFill>
            <a:srgbClr val="F2F2F2">
              <a:alpha val="54902"/>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hart 16">
            <a:extLst>
              <a:ext uri="{FF2B5EF4-FFF2-40B4-BE49-F238E27FC236}">
                <a16:creationId xmlns:a16="http://schemas.microsoft.com/office/drawing/2014/main" id="{4B89F5DB-9FCC-4200-B2AC-4C92A5D69B24}"/>
              </a:ext>
            </a:extLst>
          </p:cNvPr>
          <p:cNvGraphicFramePr/>
          <p:nvPr/>
        </p:nvGraphicFramePr>
        <p:xfrm>
          <a:off x="6160869" y="1434905"/>
          <a:ext cx="5760717" cy="44031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FFC6619-AABE-41B1-ACD5-845EED953781}"/>
              </a:ext>
            </a:extLst>
          </p:cNvPr>
          <p:cNvSpPr/>
          <p:nvPr/>
        </p:nvSpPr>
        <p:spPr>
          <a:xfrm>
            <a:off x="599345" y="202707"/>
            <a:ext cx="10993309" cy="1218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sng" strike="noStrike" kern="1200" cap="none" spc="0" normalizeH="0" baseline="0" noProof="0" dirty="0">
                <a:ln>
                  <a:noFill/>
                </a:ln>
                <a:solidFill>
                  <a:prstClr val="white">
                    <a:lumMod val="50000"/>
                  </a:prstClr>
                </a:solidFill>
                <a:effectLst/>
                <a:uLnTx/>
                <a:uFillTx/>
                <a:latin typeface="Calibri" panose="020F0502020204030204"/>
                <a:ea typeface="+mn-ea"/>
                <a:cs typeface="+mn-cs"/>
              </a:rPr>
              <a:t>Community Mass Testing Demographics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1" u="sng"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Results include data for Brigadier Hall, Southgate Library, Kempe Hall, Klinger Hall &amp; Green Towers</a:t>
            </a:r>
          </a:p>
          <a:p>
            <a:pPr lvl="0" algn="ctr">
              <a:defRPr/>
            </a:pPr>
            <a:r>
              <a:rPr lang="en-GB" sz="1600" i="1" dirty="0">
                <a:solidFill>
                  <a:prstClr val="white">
                    <a:lumMod val="50000"/>
                  </a:prstClr>
                </a:solidFill>
              </a:rPr>
              <a:t>(01  - 28 Feb 21)</a:t>
            </a:r>
            <a:endParaRPr kumimoji="0" lang="en-GB" sz="16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16" name="Chart 15">
            <a:extLst>
              <a:ext uri="{FF2B5EF4-FFF2-40B4-BE49-F238E27FC236}">
                <a16:creationId xmlns:a16="http://schemas.microsoft.com/office/drawing/2014/main" id="{10EDA936-FACB-4E2E-97F0-748305C528A7}"/>
              </a:ext>
            </a:extLst>
          </p:cNvPr>
          <p:cNvGraphicFramePr/>
          <p:nvPr/>
        </p:nvGraphicFramePr>
        <p:xfrm>
          <a:off x="270413" y="1420837"/>
          <a:ext cx="5825587" cy="4234375"/>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FEEDE6E3-9CDE-4162-B0E1-E24267A8410A}"/>
              </a:ext>
            </a:extLst>
          </p:cNvPr>
          <p:cNvSpPr/>
          <p:nvPr/>
        </p:nvSpPr>
        <p:spPr>
          <a:xfrm>
            <a:off x="1817076" y="1855875"/>
            <a:ext cx="829994" cy="288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BEB0854-3465-4959-8609-1061DEF5DDB1}"/>
              </a:ext>
            </a:extLst>
          </p:cNvPr>
          <p:cNvSpPr/>
          <p:nvPr/>
        </p:nvSpPr>
        <p:spPr>
          <a:xfrm>
            <a:off x="6990471" y="1568495"/>
            <a:ext cx="829994" cy="288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2EC9D9B-716D-45F4-B589-31FCBA4F800D}"/>
              </a:ext>
            </a:extLst>
          </p:cNvPr>
          <p:cNvSpPr/>
          <p:nvPr/>
        </p:nvSpPr>
        <p:spPr>
          <a:xfrm>
            <a:off x="1237957" y="5570805"/>
            <a:ext cx="4192172" cy="288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Males have highest positivity rate but lower testing rates </a:t>
            </a:r>
          </a:p>
        </p:txBody>
      </p:sp>
      <p:sp>
        <p:nvSpPr>
          <p:cNvPr id="26" name="Rectangle 25">
            <a:extLst>
              <a:ext uri="{FF2B5EF4-FFF2-40B4-BE49-F238E27FC236}">
                <a16:creationId xmlns:a16="http://schemas.microsoft.com/office/drawing/2014/main" id="{8BA63081-492E-48E2-BAA2-C76B3869BE24}"/>
              </a:ext>
            </a:extLst>
          </p:cNvPr>
          <p:cNvSpPr/>
          <p:nvPr/>
        </p:nvSpPr>
        <p:spPr>
          <a:xfrm>
            <a:off x="6537862" y="5570805"/>
            <a:ext cx="4913240" cy="288388"/>
          </a:xfrm>
          <a:prstGeom prst="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Positivity rates highest in </a:t>
            </a:r>
            <a:r>
              <a:rPr lang="en-GB" sz="1200" dirty="0">
                <a:solidFill>
                  <a:prstClr val="white"/>
                </a:solidFill>
                <a:latin typeface="Calibri" panose="020F0502020204030204"/>
              </a:rPr>
              <a:t>0-29</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testing rate lowest in younger age groups</a:t>
            </a:r>
          </a:p>
        </p:txBody>
      </p:sp>
      <p:sp>
        <p:nvSpPr>
          <p:cNvPr id="2" name="Rectangle 1">
            <a:extLst>
              <a:ext uri="{FF2B5EF4-FFF2-40B4-BE49-F238E27FC236}">
                <a16:creationId xmlns:a16="http://schemas.microsoft.com/office/drawing/2014/main" id="{939BC3BA-C7FA-4106-AF3B-6200BD6F3B96}"/>
              </a:ext>
            </a:extLst>
          </p:cNvPr>
          <p:cNvSpPr/>
          <p:nvPr/>
        </p:nvSpPr>
        <p:spPr>
          <a:xfrm>
            <a:off x="132523" y="1202788"/>
            <a:ext cx="1524000" cy="2180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Number of tests</a:t>
            </a:r>
          </a:p>
        </p:txBody>
      </p:sp>
      <p:graphicFrame>
        <p:nvGraphicFramePr>
          <p:cNvPr id="4" name="Table 3">
            <a:extLst>
              <a:ext uri="{FF2B5EF4-FFF2-40B4-BE49-F238E27FC236}">
                <a16:creationId xmlns:a16="http://schemas.microsoft.com/office/drawing/2014/main" id="{3C5FCE2A-6C06-4AF2-972A-4F9A8C18B87C}"/>
              </a:ext>
            </a:extLst>
          </p:cNvPr>
          <p:cNvGraphicFramePr>
            <a:graphicFrameLocks noGrp="1"/>
          </p:cNvGraphicFramePr>
          <p:nvPr/>
        </p:nvGraphicFramePr>
        <p:xfrm>
          <a:off x="6537863" y="6006851"/>
          <a:ext cx="4913241" cy="739140"/>
        </p:xfrm>
        <a:graphic>
          <a:graphicData uri="http://schemas.openxmlformats.org/drawingml/2006/table">
            <a:tbl>
              <a:tblPr/>
              <a:tblGrid>
                <a:gridCol w="1375707">
                  <a:extLst>
                    <a:ext uri="{9D8B030D-6E8A-4147-A177-3AD203B41FA5}">
                      <a16:colId xmlns:a16="http://schemas.microsoft.com/office/drawing/2014/main" val="4270489046"/>
                    </a:ext>
                  </a:extLst>
                </a:gridCol>
                <a:gridCol w="1179178">
                  <a:extLst>
                    <a:ext uri="{9D8B030D-6E8A-4147-A177-3AD203B41FA5}">
                      <a16:colId xmlns:a16="http://schemas.microsoft.com/office/drawing/2014/main" val="3938298175"/>
                    </a:ext>
                  </a:extLst>
                </a:gridCol>
                <a:gridCol w="1179178">
                  <a:extLst>
                    <a:ext uri="{9D8B030D-6E8A-4147-A177-3AD203B41FA5}">
                      <a16:colId xmlns:a16="http://schemas.microsoft.com/office/drawing/2014/main" val="691761629"/>
                    </a:ext>
                  </a:extLst>
                </a:gridCol>
                <a:gridCol w="1179178">
                  <a:extLst>
                    <a:ext uri="{9D8B030D-6E8A-4147-A177-3AD203B41FA5}">
                      <a16:colId xmlns:a16="http://schemas.microsoft.com/office/drawing/2014/main" val="4222015722"/>
                    </a:ext>
                  </a:extLst>
                </a:gridCol>
              </a:tblGrid>
              <a:tr h="162110">
                <a:tc gridSpan="4">
                  <a:txBody>
                    <a:bodyPr/>
                    <a:lstStyle/>
                    <a:p>
                      <a:pPr algn="ctr" fontAlgn="b"/>
                      <a:r>
                        <a:rPr lang="en-GB" sz="1100" b="0" i="0" u="none" strike="noStrike" dirty="0">
                          <a:solidFill>
                            <a:srgbClr val="000000"/>
                          </a:solidFill>
                          <a:effectLst/>
                          <a:latin typeface="+mn-lt"/>
                        </a:rPr>
                        <a:t>Testing Rate per 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51234751"/>
                  </a:ext>
                </a:extLst>
              </a:tr>
              <a:tr h="162110">
                <a:tc>
                  <a:txBody>
                    <a:bodyPr/>
                    <a:lstStyle/>
                    <a:p>
                      <a:pPr algn="ctr" fontAlgn="ctr"/>
                      <a:r>
                        <a:rPr lang="en-GB" sz="1100" b="0" i="1" u="none" strike="noStrike">
                          <a:solidFill>
                            <a:srgbClr val="FFFFFF"/>
                          </a:solidFill>
                          <a:effectLst/>
                          <a:latin typeface="+mn-lt"/>
                        </a:rPr>
                        <a:t>School aged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GB" sz="1100" b="0" i="1" u="none" strike="noStrike">
                          <a:solidFill>
                            <a:srgbClr val="FFFFFF"/>
                          </a:solidFill>
                          <a:effectLst/>
                          <a:latin typeface="+mn-lt"/>
                        </a:rPr>
                        <a:t>0-29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GB" sz="1100" b="0" i="1" u="none" strike="noStrike">
                          <a:solidFill>
                            <a:srgbClr val="FFFFFF"/>
                          </a:solidFill>
                          <a:effectLst/>
                          <a:latin typeface="+mn-lt"/>
                        </a:rPr>
                        <a:t>30-59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GB" sz="1100" b="0" i="1" u="none" strike="noStrike">
                          <a:solidFill>
                            <a:srgbClr val="FFFFFF"/>
                          </a:solidFill>
                          <a:effectLst/>
                          <a:latin typeface="+mn-lt"/>
                        </a:rPr>
                        <a:t>60 &amp; Over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a16="http://schemas.microsoft.com/office/drawing/2014/main" val="432625605"/>
                  </a:ext>
                </a:extLst>
              </a:tr>
              <a:tr h="162110">
                <a:tc>
                  <a:txBody>
                    <a:bodyPr/>
                    <a:lstStyle/>
                    <a:p>
                      <a:pPr algn="ctr" fontAlgn="ctr"/>
                      <a:r>
                        <a:rPr lang="en-GB" sz="1200" b="0" i="0" u="none" strike="noStrike">
                          <a:solidFill>
                            <a:srgbClr val="000000"/>
                          </a:solidFill>
                          <a:effectLst/>
                          <a:latin typeface="+mn-lt"/>
                        </a:rPr>
                        <a:t>67649</a:t>
                      </a:r>
                      <a:endParaRPr lang="en-GB"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134,250</a:t>
                      </a:r>
                      <a:endParaRPr lang="en-GB" sz="12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139,540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60,030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003224"/>
                  </a:ext>
                </a:extLst>
              </a:tr>
              <a:tr h="162110">
                <a:tc>
                  <a:txBody>
                    <a:bodyPr/>
                    <a:lstStyle/>
                    <a:p>
                      <a:pPr algn="ctr" fontAlgn="b"/>
                      <a:r>
                        <a:rPr lang="en-GB" sz="1200" b="0" i="0" u="none" strike="noStrike">
                          <a:solidFill>
                            <a:srgbClr val="000000"/>
                          </a:solidFill>
                          <a:effectLst/>
                          <a:latin typeface="+mn-lt"/>
                        </a:rPr>
                        <a:t>1131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1896</a:t>
                      </a:r>
                      <a:endParaRPr lang="en-GB" sz="12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3828</a:t>
                      </a:r>
                      <a:endParaRPr lang="en-GB" sz="12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228351"/>
                  </a:ext>
                </a:extLst>
              </a:tr>
            </a:tbl>
          </a:graphicData>
        </a:graphic>
      </p:graphicFrame>
    </p:spTree>
    <p:extLst>
      <p:ext uri="{BB962C8B-B14F-4D97-AF65-F5344CB8AC3E}">
        <p14:creationId xmlns:p14="http://schemas.microsoft.com/office/powerpoint/2010/main" val="1061488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290637-048A-4769-85F4-952374D2BFD6}"/>
              </a:ext>
            </a:extLst>
          </p:cNvPr>
          <p:cNvSpPr txBox="1"/>
          <p:nvPr/>
        </p:nvSpPr>
        <p:spPr>
          <a:xfrm>
            <a:off x="479376" y="260648"/>
            <a:ext cx="4602094" cy="461665"/>
          </a:xfrm>
          <a:prstGeom prst="rect">
            <a:avLst/>
          </a:prstGeom>
          <a:noFill/>
        </p:spPr>
        <p:txBody>
          <a:bodyPr wrap="none" rtlCol="0">
            <a:spAutoFit/>
          </a:bodyPr>
          <a:lstStyle/>
          <a:p>
            <a:r>
              <a:rPr lang="en-GB" sz="2400" i="1" dirty="0">
                <a:solidFill>
                  <a:schemeClr val="tx1">
                    <a:lumMod val="75000"/>
                    <a:lumOff val="25000"/>
                  </a:schemeClr>
                </a:solidFill>
              </a:rPr>
              <a:t>School LFT Testing – as of 01 Feb 21</a:t>
            </a:r>
          </a:p>
        </p:txBody>
      </p:sp>
      <p:graphicFrame>
        <p:nvGraphicFramePr>
          <p:cNvPr id="4" name="Table 3">
            <a:extLst>
              <a:ext uri="{FF2B5EF4-FFF2-40B4-BE49-F238E27FC236}">
                <a16:creationId xmlns:a16="http://schemas.microsoft.com/office/drawing/2014/main" id="{96B58BE7-D755-441A-B456-89E75CD20313}"/>
              </a:ext>
            </a:extLst>
          </p:cNvPr>
          <p:cNvGraphicFramePr>
            <a:graphicFrameLocks noGrp="1"/>
          </p:cNvGraphicFramePr>
          <p:nvPr>
            <p:extLst>
              <p:ext uri="{D42A27DB-BD31-4B8C-83A1-F6EECF244321}">
                <p14:modId xmlns:p14="http://schemas.microsoft.com/office/powerpoint/2010/main" val="4173583477"/>
              </p:ext>
            </p:extLst>
          </p:nvPr>
        </p:nvGraphicFramePr>
        <p:xfrm>
          <a:off x="263354" y="1607227"/>
          <a:ext cx="7718273" cy="1550671"/>
        </p:xfrm>
        <a:graphic>
          <a:graphicData uri="http://schemas.openxmlformats.org/drawingml/2006/table">
            <a:tbl>
              <a:tblPr/>
              <a:tblGrid>
                <a:gridCol w="1086874">
                  <a:extLst>
                    <a:ext uri="{9D8B030D-6E8A-4147-A177-3AD203B41FA5}">
                      <a16:colId xmlns:a16="http://schemas.microsoft.com/office/drawing/2014/main" val="973779998"/>
                    </a:ext>
                  </a:extLst>
                </a:gridCol>
                <a:gridCol w="636219">
                  <a:extLst>
                    <a:ext uri="{9D8B030D-6E8A-4147-A177-3AD203B41FA5}">
                      <a16:colId xmlns:a16="http://schemas.microsoft.com/office/drawing/2014/main" val="1180709244"/>
                    </a:ext>
                  </a:extLst>
                </a:gridCol>
                <a:gridCol w="636219">
                  <a:extLst>
                    <a:ext uri="{9D8B030D-6E8A-4147-A177-3AD203B41FA5}">
                      <a16:colId xmlns:a16="http://schemas.microsoft.com/office/drawing/2014/main" val="2555132901"/>
                    </a:ext>
                  </a:extLst>
                </a:gridCol>
                <a:gridCol w="636219">
                  <a:extLst>
                    <a:ext uri="{9D8B030D-6E8A-4147-A177-3AD203B41FA5}">
                      <a16:colId xmlns:a16="http://schemas.microsoft.com/office/drawing/2014/main" val="4258992737"/>
                    </a:ext>
                  </a:extLst>
                </a:gridCol>
                <a:gridCol w="972152">
                  <a:extLst>
                    <a:ext uri="{9D8B030D-6E8A-4147-A177-3AD203B41FA5}">
                      <a16:colId xmlns:a16="http://schemas.microsoft.com/office/drawing/2014/main" val="1933419118"/>
                    </a:ext>
                  </a:extLst>
                </a:gridCol>
                <a:gridCol w="446086">
                  <a:extLst>
                    <a:ext uri="{9D8B030D-6E8A-4147-A177-3AD203B41FA5}">
                      <a16:colId xmlns:a16="http://schemas.microsoft.com/office/drawing/2014/main" val="1723544364"/>
                    </a:ext>
                  </a:extLst>
                </a:gridCol>
                <a:gridCol w="636219">
                  <a:extLst>
                    <a:ext uri="{9D8B030D-6E8A-4147-A177-3AD203B41FA5}">
                      <a16:colId xmlns:a16="http://schemas.microsoft.com/office/drawing/2014/main" val="3883808193"/>
                    </a:ext>
                  </a:extLst>
                </a:gridCol>
                <a:gridCol w="967582">
                  <a:extLst>
                    <a:ext uri="{9D8B030D-6E8A-4147-A177-3AD203B41FA5}">
                      <a16:colId xmlns:a16="http://schemas.microsoft.com/office/drawing/2014/main" val="1511528505"/>
                    </a:ext>
                  </a:extLst>
                </a:gridCol>
                <a:gridCol w="636219">
                  <a:extLst>
                    <a:ext uri="{9D8B030D-6E8A-4147-A177-3AD203B41FA5}">
                      <a16:colId xmlns:a16="http://schemas.microsoft.com/office/drawing/2014/main" val="2089305195"/>
                    </a:ext>
                  </a:extLst>
                </a:gridCol>
                <a:gridCol w="1064484">
                  <a:extLst>
                    <a:ext uri="{9D8B030D-6E8A-4147-A177-3AD203B41FA5}">
                      <a16:colId xmlns:a16="http://schemas.microsoft.com/office/drawing/2014/main" val="99015813"/>
                    </a:ext>
                  </a:extLst>
                </a:gridCol>
              </a:tblGrid>
              <a:tr h="222885">
                <a:tc>
                  <a:txBody>
                    <a:bodyPr/>
                    <a:lstStyle/>
                    <a:p>
                      <a:pPr algn="ctr" fontAlgn="b"/>
                      <a:endParaRPr lang="en-GB"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endParaRPr lang="en-GB"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60111431"/>
                  </a:ext>
                </a:extLst>
              </a:tr>
              <a:tr h="436246">
                <a:tc>
                  <a:txBody>
                    <a:bodyPr/>
                    <a:lstStyle/>
                    <a:p>
                      <a:pPr algn="ctr" fontAlgn="b"/>
                      <a:r>
                        <a:rPr lang="en-GB" sz="1400" b="0" i="1" u="none" strike="noStrike">
                          <a:solidFill>
                            <a:srgbClr val="FFFFFF"/>
                          </a:solidFill>
                          <a:effectLst/>
                          <a:latin typeface="Calibri" panose="020F0502020204030204" pitchFamily="34" charset="0"/>
                        </a:rPr>
                        <a:t>Week beginning</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School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dirty="0">
                          <a:solidFill>
                            <a:srgbClr val="FFFFFF"/>
                          </a:solidFill>
                          <a:effectLst/>
                          <a:latin typeface="Calibri" panose="020F0502020204030204" pitchFamily="34" charset="0"/>
                        </a:rPr>
                        <a:t>SS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FE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Independent</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dirty="0">
                          <a:solidFill>
                            <a:srgbClr val="FFFFFF"/>
                          </a:solidFill>
                          <a:effectLst/>
                          <a:latin typeface="Calibri" panose="020F0502020204030204" pitchFamily="34" charset="0"/>
                        </a:rPr>
                        <a:t>Other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PRU</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New Academy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dirty="0">
                          <a:solidFill>
                            <a:srgbClr val="FFFFFF"/>
                          </a:solidFill>
                          <a:effectLst/>
                          <a:latin typeface="Calibri" panose="020F0502020204030204" pitchFamily="34" charset="0"/>
                        </a:rPr>
                        <a:t>Weekly total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dirty="0">
                          <a:solidFill>
                            <a:srgbClr val="FFFFFF"/>
                          </a:solidFill>
                          <a:effectLst/>
                          <a:latin typeface="Calibri" panose="020F0502020204030204" pitchFamily="34" charset="0"/>
                        </a:rPr>
                        <a:t>Cumulative total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541041116"/>
                  </a:ext>
                </a:extLst>
              </a:tr>
              <a:tr h="222885">
                <a:tc>
                  <a:txBody>
                    <a:bodyPr/>
                    <a:lstStyle/>
                    <a:p>
                      <a:pPr algn="ctr" fontAlgn="b"/>
                      <a:r>
                        <a:rPr lang="en-GB" sz="1000" b="0" i="0" u="none" strike="noStrike">
                          <a:solidFill>
                            <a:srgbClr val="000000"/>
                          </a:solidFill>
                          <a:effectLst/>
                          <a:latin typeface="Calibri" panose="020F0502020204030204" pitchFamily="34" charset="0"/>
                        </a:rPr>
                        <a:t>23-Feb-21</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1019</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530</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61</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1695</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9698</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80504630"/>
                  </a:ext>
                </a:extLst>
              </a:tr>
              <a:tr h="222885">
                <a:tc>
                  <a:txBody>
                    <a:bodyPr/>
                    <a:lstStyle/>
                    <a:p>
                      <a:pPr algn="ctr" fontAlgn="b"/>
                      <a:r>
                        <a:rPr lang="en-GB" sz="1000" b="0" i="0" u="none" strike="noStrike">
                          <a:solidFill>
                            <a:srgbClr val="000000"/>
                          </a:solidFill>
                          <a:effectLst/>
                          <a:latin typeface="Calibri" panose="020F0502020204030204" pitchFamily="34" charset="0"/>
                        </a:rPr>
                        <a:t>16-Feb-21</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434</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596</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8003</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16756247"/>
                  </a:ext>
                </a:extLst>
              </a:tr>
              <a:tr h="222885">
                <a:tc>
                  <a:txBody>
                    <a:bodyPr/>
                    <a:lstStyle/>
                    <a:p>
                      <a:pPr algn="ctr" fontAlgn="b"/>
                      <a:r>
                        <a:rPr lang="en-GB" sz="1000" b="0" i="0" u="none" strike="noStrike">
                          <a:solidFill>
                            <a:srgbClr val="000000"/>
                          </a:solidFill>
                          <a:effectLst/>
                          <a:latin typeface="Calibri" panose="020F0502020204030204" pitchFamily="34" charset="0"/>
                        </a:rPr>
                        <a:t>09-Feb-21</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624</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264</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966</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7407</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90580638"/>
                  </a:ext>
                </a:extLst>
              </a:tr>
              <a:tr h="222885">
                <a:tc>
                  <a:txBody>
                    <a:bodyPr/>
                    <a:lstStyle/>
                    <a:p>
                      <a:pPr algn="ctr" fontAlgn="b"/>
                      <a:r>
                        <a:rPr lang="en-GB" sz="1000" b="0" i="0" u="none" strike="noStrike">
                          <a:solidFill>
                            <a:srgbClr val="000000"/>
                          </a:solidFill>
                          <a:effectLst/>
                          <a:latin typeface="Calibri" panose="020F0502020204030204" pitchFamily="34" charset="0"/>
                        </a:rPr>
                        <a:t>02-Feb-21</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992</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444</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43</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1547</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6441</a:t>
                      </a:r>
                    </a:p>
                  </a:txBody>
                  <a:tcPr marL="9525" marR="9525" marT="9525"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46347292"/>
                  </a:ext>
                </a:extLst>
              </a:tr>
            </a:tbl>
          </a:graphicData>
        </a:graphic>
      </p:graphicFrame>
      <p:graphicFrame>
        <p:nvGraphicFramePr>
          <p:cNvPr id="10" name="Table 9">
            <a:extLst>
              <a:ext uri="{FF2B5EF4-FFF2-40B4-BE49-F238E27FC236}">
                <a16:creationId xmlns:a16="http://schemas.microsoft.com/office/drawing/2014/main" id="{D68A96E7-864E-4040-B6C9-E483A15EAB44}"/>
              </a:ext>
            </a:extLst>
          </p:cNvPr>
          <p:cNvGraphicFramePr>
            <a:graphicFrameLocks noGrp="1"/>
          </p:cNvGraphicFramePr>
          <p:nvPr>
            <p:extLst>
              <p:ext uri="{D42A27DB-BD31-4B8C-83A1-F6EECF244321}">
                <p14:modId xmlns:p14="http://schemas.microsoft.com/office/powerpoint/2010/main" val="1141358926"/>
              </p:ext>
            </p:extLst>
          </p:nvPr>
        </p:nvGraphicFramePr>
        <p:xfrm>
          <a:off x="263354" y="3924994"/>
          <a:ext cx="7811263" cy="1437139"/>
        </p:xfrm>
        <a:graphic>
          <a:graphicData uri="http://schemas.openxmlformats.org/drawingml/2006/table">
            <a:tbl>
              <a:tblPr/>
              <a:tblGrid>
                <a:gridCol w="965921">
                  <a:extLst>
                    <a:ext uri="{9D8B030D-6E8A-4147-A177-3AD203B41FA5}">
                      <a16:colId xmlns:a16="http://schemas.microsoft.com/office/drawing/2014/main" val="1948631781"/>
                    </a:ext>
                  </a:extLst>
                </a:gridCol>
                <a:gridCol w="565417">
                  <a:extLst>
                    <a:ext uri="{9D8B030D-6E8A-4147-A177-3AD203B41FA5}">
                      <a16:colId xmlns:a16="http://schemas.microsoft.com/office/drawing/2014/main" val="1529512805"/>
                    </a:ext>
                  </a:extLst>
                </a:gridCol>
                <a:gridCol w="565417">
                  <a:extLst>
                    <a:ext uri="{9D8B030D-6E8A-4147-A177-3AD203B41FA5}">
                      <a16:colId xmlns:a16="http://schemas.microsoft.com/office/drawing/2014/main" val="69427607"/>
                    </a:ext>
                  </a:extLst>
                </a:gridCol>
                <a:gridCol w="565417">
                  <a:extLst>
                    <a:ext uri="{9D8B030D-6E8A-4147-A177-3AD203B41FA5}">
                      <a16:colId xmlns:a16="http://schemas.microsoft.com/office/drawing/2014/main" val="3254462558"/>
                    </a:ext>
                  </a:extLst>
                </a:gridCol>
                <a:gridCol w="964549">
                  <a:extLst>
                    <a:ext uri="{9D8B030D-6E8A-4147-A177-3AD203B41FA5}">
                      <a16:colId xmlns:a16="http://schemas.microsoft.com/office/drawing/2014/main" val="455969515"/>
                    </a:ext>
                  </a:extLst>
                </a:gridCol>
                <a:gridCol w="449450">
                  <a:extLst>
                    <a:ext uri="{9D8B030D-6E8A-4147-A177-3AD203B41FA5}">
                      <a16:colId xmlns:a16="http://schemas.microsoft.com/office/drawing/2014/main" val="105682433"/>
                    </a:ext>
                  </a:extLst>
                </a:gridCol>
                <a:gridCol w="411828">
                  <a:extLst>
                    <a:ext uri="{9D8B030D-6E8A-4147-A177-3AD203B41FA5}">
                      <a16:colId xmlns:a16="http://schemas.microsoft.com/office/drawing/2014/main" val="3980986207"/>
                    </a:ext>
                  </a:extLst>
                </a:gridCol>
                <a:gridCol w="859905">
                  <a:extLst>
                    <a:ext uri="{9D8B030D-6E8A-4147-A177-3AD203B41FA5}">
                      <a16:colId xmlns:a16="http://schemas.microsoft.com/office/drawing/2014/main" val="3098189447"/>
                    </a:ext>
                  </a:extLst>
                </a:gridCol>
                <a:gridCol w="565417">
                  <a:extLst>
                    <a:ext uri="{9D8B030D-6E8A-4147-A177-3AD203B41FA5}">
                      <a16:colId xmlns:a16="http://schemas.microsoft.com/office/drawing/2014/main" val="4260311395"/>
                    </a:ext>
                  </a:extLst>
                </a:gridCol>
                <a:gridCol w="765669">
                  <a:extLst>
                    <a:ext uri="{9D8B030D-6E8A-4147-A177-3AD203B41FA5}">
                      <a16:colId xmlns:a16="http://schemas.microsoft.com/office/drawing/2014/main" val="1851395279"/>
                    </a:ext>
                  </a:extLst>
                </a:gridCol>
                <a:gridCol w="1132273">
                  <a:extLst>
                    <a:ext uri="{9D8B030D-6E8A-4147-A177-3AD203B41FA5}">
                      <a16:colId xmlns:a16="http://schemas.microsoft.com/office/drawing/2014/main" val="4152041747"/>
                    </a:ext>
                  </a:extLst>
                </a:gridCol>
              </a:tblGrid>
              <a:tr h="472175">
                <a:tc>
                  <a:txBody>
                    <a:bodyPr/>
                    <a:lstStyle/>
                    <a:p>
                      <a:pPr algn="ctr" fontAlgn="b"/>
                      <a:r>
                        <a:rPr lang="en-GB" sz="1400" b="0" i="1" u="none" strike="noStrike">
                          <a:solidFill>
                            <a:srgbClr val="FFFFFF"/>
                          </a:solidFill>
                          <a:effectLst/>
                          <a:latin typeface="Calibri" panose="020F0502020204030204" pitchFamily="34" charset="0"/>
                        </a:rPr>
                        <a:t>Week beginning</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School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SS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FE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Independent</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Other</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PRU</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New Academy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dirty="0">
                          <a:solidFill>
                            <a:srgbClr val="FFFFFF"/>
                          </a:solidFill>
                          <a:effectLst/>
                          <a:latin typeface="Calibri" panose="020F0502020204030204" pitchFamily="34" charset="0"/>
                        </a:rPr>
                        <a:t>Weekly total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dirty="0">
                          <a:solidFill>
                            <a:srgbClr val="FFFFFF"/>
                          </a:solidFill>
                          <a:effectLst/>
                          <a:latin typeface="Calibri" panose="020F0502020204030204" pitchFamily="34" charset="0"/>
                        </a:rPr>
                        <a:t>Cumulative total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b"/>
                      <a:r>
                        <a:rPr lang="en-GB" sz="1400" b="0" i="1" u="none" strike="noStrike">
                          <a:solidFill>
                            <a:srgbClr val="FFFFFF"/>
                          </a:solidFill>
                          <a:effectLst/>
                          <a:latin typeface="Calibri" panose="020F0502020204030204" pitchFamily="34" charset="0"/>
                        </a:rPr>
                        <a:t>Weekly % Total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482073685"/>
                  </a:ext>
                </a:extLst>
              </a:tr>
              <a:tr h="241241">
                <a:tc>
                  <a:txBody>
                    <a:bodyPr/>
                    <a:lstStyle/>
                    <a:p>
                      <a:pPr algn="ctr" fontAlgn="ctr"/>
                      <a:r>
                        <a:rPr lang="en-GB" sz="1000" b="0" i="0" u="none" strike="noStrike">
                          <a:solidFill>
                            <a:srgbClr val="000000"/>
                          </a:solidFill>
                          <a:effectLst/>
                          <a:latin typeface="Calibri" panose="020F0502020204030204" pitchFamily="34" charset="0"/>
                        </a:rPr>
                        <a:t>23-Feb-21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algn="ctr" fontAlgn="ctr"/>
                      <a:r>
                        <a:rPr lang="en-GB" sz="1000" b="0" i="0"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61782008"/>
                  </a:ext>
                </a:extLst>
              </a:tr>
              <a:tr h="241241">
                <a:tc>
                  <a:txBody>
                    <a:bodyPr/>
                    <a:lstStyle/>
                    <a:p>
                      <a:pPr algn="ctr" fontAlgn="ctr"/>
                      <a:r>
                        <a:rPr lang="en-GB" sz="1000" b="0" i="0" u="none" strike="noStrike">
                          <a:solidFill>
                            <a:srgbClr val="000000"/>
                          </a:solidFill>
                          <a:effectLst/>
                          <a:latin typeface="Calibri" panose="020F0502020204030204" pitchFamily="34" charset="0"/>
                        </a:rPr>
                        <a:t>16-Feb-21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34520876"/>
                  </a:ext>
                </a:extLst>
              </a:tr>
              <a:tr h="241241">
                <a:tc>
                  <a:txBody>
                    <a:bodyPr/>
                    <a:lstStyle/>
                    <a:p>
                      <a:pPr algn="ctr" fontAlgn="ctr"/>
                      <a:r>
                        <a:rPr lang="en-GB" sz="1000" b="0" i="0" u="none" strike="noStrike">
                          <a:solidFill>
                            <a:srgbClr val="000000"/>
                          </a:solidFill>
                          <a:effectLst/>
                          <a:latin typeface="Calibri" panose="020F0502020204030204" pitchFamily="34" charset="0"/>
                        </a:rPr>
                        <a:t>09-Feb-21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29066412"/>
                  </a:ext>
                </a:extLst>
              </a:tr>
              <a:tr h="241241">
                <a:tc>
                  <a:txBody>
                    <a:bodyPr/>
                    <a:lstStyle/>
                    <a:p>
                      <a:pPr algn="ctr" fontAlgn="ctr"/>
                      <a:r>
                        <a:rPr lang="en-GB" sz="1000" b="0" i="0" u="none" strike="noStrike">
                          <a:solidFill>
                            <a:srgbClr val="000000"/>
                          </a:solidFill>
                          <a:effectLst/>
                          <a:latin typeface="Calibri" panose="020F0502020204030204" pitchFamily="34" charset="0"/>
                        </a:rPr>
                        <a:t>02-Feb-21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alibri" panose="020F0502020204030204" pitchFamily="34" charset="0"/>
                        </a:rPr>
                        <a:t>0.0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08907406"/>
                  </a:ext>
                </a:extLst>
              </a:tr>
            </a:tbl>
          </a:graphicData>
        </a:graphic>
      </p:graphicFrame>
      <p:sp>
        <p:nvSpPr>
          <p:cNvPr id="11" name="TextBox 10">
            <a:extLst>
              <a:ext uri="{FF2B5EF4-FFF2-40B4-BE49-F238E27FC236}">
                <a16:creationId xmlns:a16="http://schemas.microsoft.com/office/drawing/2014/main" id="{AD363C05-1041-4F3F-AE8E-56A2355BB83B}"/>
              </a:ext>
            </a:extLst>
          </p:cNvPr>
          <p:cNvSpPr txBox="1"/>
          <p:nvPr/>
        </p:nvSpPr>
        <p:spPr>
          <a:xfrm>
            <a:off x="77395" y="6497093"/>
            <a:ext cx="4500591" cy="276999"/>
          </a:xfrm>
          <a:prstGeom prst="rect">
            <a:avLst/>
          </a:prstGeom>
          <a:noFill/>
        </p:spPr>
        <p:txBody>
          <a:bodyPr wrap="none" rtlCol="0">
            <a:spAutoFit/>
          </a:bodyPr>
          <a:lstStyle/>
          <a:p>
            <a:r>
              <a:rPr lang="en-GB" sz="1200" dirty="0"/>
              <a:t>FE, Further Education; SS, Secondary School; PRU, Pupil Referral Unit.</a:t>
            </a:r>
          </a:p>
        </p:txBody>
      </p:sp>
      <p:sp>
        <p:nvSpPr>
          <p:cNvPr id="12" name="TextBox 11">
            <a:extLst>
              <a:ext uri="{FF2B5EF4-FFF2-40B4-BE49-F238E27FC236}">
                <a16:creationId xmlns:a16="http://schemas.microsoft.com/office/drawing/2014/main" id="{3D981BB4-0FF4-4C90-B5FB-53F5ED1C6A11}"/>
              </a:ext>
            </a:extLst>
          </p:cNvPr>
          <p:cNvSpPr txBox="1"/>
          <p:nvPr/>
        </p:nvSpPr>
        <p:spPr>
          <a:xfrm>
            <a:off x="263352" y="1495865"/>
            <a:ext cx="7718273" cy="338554"/>
          </a:xfrm>
          <a:prstGeom prst="rect">
            <a:avLst/>
          </a:prstGeom>
          <a:solidFill>
            <a:schemeClr val="accent1">
              <a:lumMod val="60000"/>
              <a:lumOff val="40000"/>
            </a:schemeClr>
          </a:solidFill>
          <a:ln>
            <a:noFill/>
          </a:ln>
        </p:spPr>
        <p:txBody>
          <a:bodyPr wrap="square" rtlCol="0">
            <a:spAutoFit/>
          </a:bodyPr>
          <a:lstStyle/>
          <a:p>
            <a:r>
              <a:rPr lang="en-GB" sz="1600" i="1" dirty="0">
                <a:solidFill>
                  <a:schemeClr val="bg1"/>
                </a:solidFill>
              </a:rPr>
              <a:t>Negative/Void LFT </a:t>
            </a:r>
          </a:p>
        </p:txBody>
      </p:sp>
      <p:sp>
        <p:nvSpPr>
          <p:cNvPr id="15" name="TextBox 14">
            <a:extLst>
              <a:ext uri="{FF2B5EF4-FFF2-40B4-BE49-F238E27FC236}">
                <a16:creationId xmlns:a16="http://schemas.microsoft.com/office/drawing/2014/main" id="{ECF33485-7968-42B9-90C1-189F6AA31504}"/>
              </a:ext>
            </a:extLst>
          </p:cNvPr>
          <p:cNvSpPr txBox="1"/>
          <p:nvPr/>
        </p:nvSpPr>
        <p:spPr>
          <a:xfrm>
            <a:off x="263352" y="3593202"/>
            <a:ext cx="7811263" cy="338554"/>
          </a:xfrm>
          <a:prstGeom prst="rect">
            <a:avLst/>
          </a:prstGeom>
          <a:solidFill>
            <a:schemeClr val="accent1">
              <a:lumMod val="60000"/>
              <a:lumOff val="40000"/>
            </a:schemeClr>
          </a:solidFill>
          <a:ln>
            <a:noFill/>
          </a:ln>
        </p:spPr>
        <p:txBody>
          <a:bodyPr wrap="square" rtlCol="0">
            <a:spAutoFit/>
          </a:bodyPr>
          <a:lstStyle/>
          <a:p>
            <a:r>
              <a:rPr lang="en-GB" sz="1600" i="1" dirty="0">
                <a:solidFill>
                  <a:schemeClr val="bg1"/>
                </a:solidFill>
              </a:rPr>
              <a:t>Positive LFT </a:t>
            </a:r>
          </a:p>
        </p:txBody>
      </p:sp>
      <p:sp>
        <p:nvSpPr>
          <p:cNvPr id="13" name="TextBox 12">
            <a:extLst>
              <a:ext uri="{FF2B5EF4-FFF2-40B4-BE49-F238E27FC236}">
                <a16:creationId xmlns:a16="http://schemas.microsoft.com/office/drawing/2014/main" id="{93FEF83E-CE65-4338-826E-A28322BCF056}"/>
              </a:ext>
            </a:extLst>
          </p:cNvPr>
          <p:cNvSpPr txBox="1"/>
          <p:nvPr/>
        </p:nvSpPr>
        <p:spPr>
          <a:xfrm>
            <a:off x="8087337" y="1080366"/>
            <a:ext cx="3071663" cy="584775"/>
          </a:xfrm>
          <a:prstGeom prst="rect">
            <a:avLst/>
          </a:prstGeom>
          <a:noFill/>
        </p:spPr>
        <p:txBody>
          <a:bodyPr wrap="square" rtlCol="0">
            <a:spAutoFit/>
          </a:bodyPr>
          <a:lstStyle/>
          <a:p>
            <a:endParaRPr lang="en-GB" sz="1600" dirty="0"/>
          </a:p>
          <a:p>
            <a:pPr marL="742950" lvl="1" indent="-285750">
              <a:buFont typeface="Arial" panose="020B0604020202020204" pitchFamily="34" charset="0"/>
              <a:buChar char="•"/>
            </a:pPr>
            <a:endParaRPr lang="en-GB" sz="1600" dirty="0"/>
          </a:p>
        </p:txBody>
      </p:sp>
      <p:sp>
        <p:nvSpPr>
          <p:cNvPr id="16" name="Rectangle 15">
            <a:extLst>
              <a:ext uri="{FF2B5EF4-FFF2-40B4-BE49-F238E27FC236}">
                <a16:creationId xmlns:a16="http://schemas.microsoft.com/office/drawing/2014/main" id="{64F93E27-A867-4BCA-9E00-34620CE46030}"/>
              </a:ext>
            </a:extLst>
          </p:cNvPr>
          <p:cNvSpPr/>
          <p:nvPr/>
        </p:nvSpPr>
        <p:spPr>
          <a:xfrm>
            <a:off x="8212527" y="283203"/>
            <a:ext cx="3691234" cy="923330"/>
          </a:xfrm>
          <a:prstGeom prst="rect">
            <a:avLst/>
          </a:prstGeom>
        </p:spPr>
        <p:txBody>
          <a:bodyPr wrap="square">
            <a:spAutoFit/>
          </a:bodyPr>
          <a:lstStyle/>
          <a:p>
            <a:pPr marL="285750" indent="-285750">
              <a:buFont typeface="Arial" panose="020B0604020202020204" pitchFamily="34" charset="0"/>
              <a:buChar char="•"/>
            </a:pPr>
            <a:r>
              <a:rPr lang="en-GB" dirty="0"/>
              <a:t>21 total positive LFT tests between 05 Jan – 01 Feb across Schools.</a:t>
            </a:r>
          </a:p>
        </p:txBody>
      </p:sp>
      <p:graphicFrame>
        <p:nvGraphicFramePr>
          <p:cNvPr id="3" name="Table 2">
            <a:extLst>
              <a:ext uri="{FF2B5EF4-FFF2-40B4-BE49-F238E27FC236}">
                <a16:creationId xmlns:a16="http://schemas.microsoft.com/office/drawing/2014/main" id="{979C608D-FA74-4C39-B93E-D2816F0A5E90}"/>
              </a:ext>
            </a:extLst>
          </p:cNvPr>
          <p:cNvGraphicFramePr>
            <a:graphicFrameLocks noGrp="1"/>
          </p:cNvGraphicFramePr>
          <p:nvPr>
            <p:extLst>
              <p:ext uri="{D42A27DB-BD31-4B8C-83A1-F6EECF244321}">
                <p14:modId xmlns:p14="http://schemas.microsoft.com/office/powerpoint/2010/main" val="1502443899"/>
              </p:ext>
            </p:extLst>
          </p:nvPr>
        </p:nvGraphicFramePr>
        <p:xfrm>
          <a:off x="8212528" y="1543694"/>
          <a:ext cx="3691234" cy="5032623"/>
        </p:xfrm>
        <a:graphic>
          <a:graphicData uri="http://schemas.openxmlformats.org/drawingml/2006/table">
            <a:tbl>
              <a:tblPr>
                <a:tableStyleId>{9D7B26C5-4107-4FEC-AEDC-1716B250A1EF}</a:tableStyleId>
              </a:tblPr>
              <a:tblGrid>
                <a:gridCol w="2490662">
                  <a:extLst>
                    <a:ext uri="{9D8B030D-6E8A-4147-A177-3AD203B41FA5}">
                      <a16:colId xmlns:a16="http://schemas.microsoft.com/office/drawing/2014/main" val="152670278"/>
                    </a:ext>
                  </a:extLst>
                </a:gridCol>
                <a:gridCol w="1200572">
                  <a:extLst>
                    <a:ext uri="{9D8B030D-6E8A-4147-A177-3AD203B41FA5}">
                      <a16:colId xmlns:a16="http://schemas.microsoft.com/office/drawing/2014/main" val="1093937005"/>
                    </a:ext>
                  </a:extLst>
                </a:gridCol>
              </a:tblGrid>
              <a:tr h="185461">
                <a:tc>
                  <a:txBody>
                    <a:bodyPr/>
                    <a:lstStyle/>
                    <a:p>
                      <a:pPr algn="ctr" fontAlgn="b"/>
                      <a:r>
                        <a:rPr lang="en-GB" sz="1200" u="none" strike="noStrike" dirty="0">
                          <a:effectLst/>
                        </a:rPr>
                        <a:t>School</a:t>
                      </a:r>
                      <a:endParaRPr lang="en-GB" sz="1200" b="1" i="0" u="none" strike="noStrike" dirty="0">
                        <a:solidFill>
                          <a:srgbClr val="000000"/>
                        </a:solidFill>
                        <a:effectLst/>
                        <a:latin typeface="Calibri" panose="020F0502020204030204" pitchFamily="34" charset="0"/>
                      </a:endParaRPr>
                    </a:p>
                  </a:txBody>
                  <a:tcPr marL="4106" marR="4106" marT="4106" marB="0" anchor="ctr"/>
                </a:tc>
                <a:tc>
                  <a:txBody>
                    <a:bodyPr/>
                    <a:lstStyle/>
                    <a:p>
                      <a:pPr algn="ctr" fontAlgn="b"/>
                      <a:r>
                        <a:rPr lang="en-GB" sz="1200" u="none" strike="noStrike" dirty="0">
                          <a:effectLst/>
                        </a:rPr>
                        <a:t>Enfield (Yes/No)</a:t>
                      </a:r>
                      <a:endParaRPr lang="en-GB" sz="1200" b="1" i="0" u="none" strike="noStrike" dirty="0">
                        <a:solidFill>
                          <a:srgbClr val="000000"/>
                        </a:solidFill>
                        <a:effectLst/>
                        <a:latin typeface="Calibri" panose="020F0502020204030204" pitchFamily="34" charset="0"/>
                      </a:endParaRPr>
                    </a:p>
                  </a:txBody>
                  <a:tcPr marL="4106" marR="4106" marT="4106" marB="0" anchor="ctr"/>
                </a:tc>
                <a:extLst>
                  <a:ext uri="{0D108BD9-81ED-4DB2-BD59-A6C34878D82A}">
                    <a16:rowId xmlns:a16="http://schemas.microsoft.com/office/drawing/2014/main" val="3759032335"/>
                  </a:ext>
                </a:extLst>
              </a:tr>
              <a:tr h="221066">
                <a:tc>
                  <a:txBody>
                    <a:bodyPr/>
                    <a:lstStyle/>
                    <a:p>
                      <a:pPr algn="ctr" fontAlgn="b"/>
                      <a:r>
                        <a:rPr lang="en-GB" sz="1100" b="0" i="0" u="none" strike="noStrike">
                          <a:solidFill>
                            <a:srgbClr val="000000"/>
                          </a:solidFill>
                          <a:effectLst/>
                          <a:latin typeface="Calibri" panose="020F0502020204030204" pitchFamily="34" charset="0"/>
                        </a:rPr>
                        <a:t>Oaktree School</a:t>
                      </a:r>
                    </a:p>
                  </a:txBody>
                  <a:tcPr marL="9525" marR="9525" marT="9525" marB="0" anchor="b"/>
                </a:tc>
                <a:tc>
                  <a:txBody>
                    <a:bodyPr/>
                    <a:lstStyle/>
                    <a:p>
                      <a:pPr algn="ctr" fontAlgn="b"/>
                      <a:r>
                        <a:rPr lang="en-GB" sz="1100" b="0" i="0" u="none" strike="noStrike">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619568603"/>
                  </a:ext>
                </a:extLst>
              </a:tr>
              <a:tr h="221066">
                <a:tc>
                  <a:txBody>
                    <a:bodyPr/>
                    <a:lstStyle/>
                    <a:p>
                      <a:pPr algn="ctr" fontAlgn="b"/>
                      <a:r>
                        <a:rPr lang="en-GB" sz="1100" b="0" i="0" u="none" strike="noStrike">
                          <a:solidFill>
                            <a:srgbClr val="000000"/>
                          </a:solidFill>
                          <a:effectLst/>
                          <a:latin typeface="Calibri" panose="020F0502020204030204" pitchFamily="34" charset="0"/>
                        </a:rPr>
                        <a:t>Hailey Hall School</a:t>
                      </a:r>
                    </a:p>
                  </a:txBody>
                  <a:tcPr marL="9525" marR="9525" marT="9525" marB="0" anchor="b"/>
                </a:tc>
                <a:tc>
                  <a:txBody>
                    <a:bodyPr/>
                    <a:lstStyle/>
                    <a:p>
                      <a:pPr algn="ctr" fontAlgn="b"/>
                      <a:r>
                        <a:rPr lang="en-GB" sz="1100" b="0" i="0" u="none" strike="noStrike">
                          <a:solidFill>
                            <a:srgbClr val="000000"/>
                          </a:solidFill>
                          <a:effectLst/>
                          <a:latin typeface="Calibri" panose="020F0502020204030204" pitchFamily="34" charset="0"/>
                        </a:rPr>
                        <a:t>N</a:t>
                      </a:r>
                    </a:p>
                  </a:txBody>
                  <a:tcPr marL="9525" marR="9525" marT="9525" marB="0" anchor="b"/>
                </a:tc>
                <a:extLst>
                  <a:ext uri="{0D108BD9-81ED-4DB2-BD59-A6C34878D82A}">
                    <a16:rowId xmlns:a16="http://schemas.microsoft.com/office/drawing/2014/main" val="1753287536"/>
                  </a:ext>
                </a:extLst>
              </a:tr>
              <a:tr h="319931">
                <a:tc>
                  <a:txBody>
                    <a:bodyPr/>
                    <a:lstStyle/>
                    <a:p>
                      <a:pPr algn="ctr" fontAlgn="b"/>
                      <a:r>
                        <a:rPr lang="en-GB" sz="1100" b="0" i="0" u="none" strike="noStrike">
                          <a:solidFill>
                            <a:srgbClr val="000000"/>
                          </a:solidFill>
                          <a:effectLst/>
                          <a:latin typeface="Calibri" panose="020F0502020204030204" pitchFamily="34" charset="0"/>
                        </a:rPr>
                        <a:t>Enfield County School for Girls</a:t>
                      </a:r>
                    </a:p>
                  </a:txBody>
                  <a:tcPr marL="9525" marR="9525" marT="9525" marB="0" anchor="b"/>
                </a:tc>
                <a:tc>
                  <a:txBody>
                    <a:bodyPr/>
                    <a:lstStyle/>
                    <a:p>
                      <a:pPr algn="ctr" fontAlgn="b"/>
                      <a:r>
                        <a:rPr lang="en-GB" sz="11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795967925"/>
                  </a:ext>
                </a:extLst>
              </a:tr>
              <a:tr h="221066">
                <a:tc>
                  <a:txBody>
                    <a:bodyPr/>
                    <a:lstStyle/>
                    <a:p>
                      <a:pPr algn="ctr" fontAlgn="b"/>
                      <a:r>
                        <a:rPr lang="en-GB" sz="1100" b="0" i="0" u="none" strike="noStrike">
                          <a:solidFill>
                            <a:srgbClr val="000000"/>
                          </a:solidFill>
                          <a:effectLst/>
                          <a:latin typeface="Calibri" panose="020F0502020204030204" pitchFamily="34" charset="0"/>
                        </a:rPr>
                        <a:t>Goffs Academy</a:t>
                      </a:r>
                    </a:p>
                  </a:txBody>
                  <a:tcPr marL="9525" marR="9525" marT="9525" marB="0" anchor="b"/>
                </a:tc>
                <a:tc>
                  <a:txBody>
                    <a:bodyPr/>
                    <a:lstStyle/>
                    <a:p>
                      <a:pPr algn="ctr" fontAlgn="b"/>
                      <a:r>
                        <a:rPr lang="en-GB" sz="1100" b="0" i="0" u="none" strike="noStrike">
                          <a:solidFill>
                            <a:srgbClr val="000000"/>
                          </a:solidFill>
                          <a:effectLst/>
                          <a:latin typeface="Calibri" panose="020F0502020204030204" pitchFamily="34" charset="0"/>
                        </a:rPr>
                        <a:t>N</a:t>
                      </a:r>
                    </a:p>
                  </a:txBody>
                  <a:tcPr marL="9525" marR="9525" marT="9525" marB="0" anchor="b"/>
                </a:tc>
                <a:extLst>
                  <a:ext uri="{0D108BD9-81ED-4DB2-BD59-A6C34878D82A}">
                    <a16:rowId xmlns:a16="http://schemas.microsoft.com/office/drawing/2014/main" val="735910906"/>
                  </a:ext>
                </a:extLst>
              </a:tr>
              <a:tr h="319931">
                <a:tc>
                  <a:txBody>
                    <a:bodyPr/>
                    <a:lstStyle/>
                    <a:p>
                      <a:pPr algn="ctr" fontAlgn="b"/>
                      <a:r>
                        <a:rPr lang="en-GB" sz="1100" b="0" i="0" u="none" strike="noStrike">
                          <a:solidFill>
                            <a:srgbClr val="000000"/>
                          </a:solidFill>
                          <a:effectLst/>
                          <a:latin typeface="Calibri" panose="020F0502020204030204" pitchFamily="34" charset="0"/>
                        </a:rPr>
                        <a:t>St Ignatius College</a:t>
                      </a:r>
                    </a:p>
                  </a:txBody>
                  <a:tcPr marL="9525" marR="9525" marT="9525" marB="0" anchor="b"/>
                </a:tc>
                <a:tc>
                  <a:txBody>
                    <a:bodyPr/>
                    <a:lstStyle/>
                    <a:p>
                      <a:pPr algn="ctr" fontAlgn="b"/>
                      <a:r>
                        <a:rPr lang="en-GB" sz="1100" b="0" i="0" u="none" strike="noStrike">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244950113"/>
                  </a:ext>
                </a:extLst>
              </a:tr>
              <a:tr h="319931">
                <a:tc>
                  <a:txBody>
                    <a:bodyPr/>
                    <a:lstStyle/>
                    <a:p>
                      <a:pPr algn="ctr" fontAlgn="b"/>
                      <a:r>
                        <a:rPr lang="en-GB" sz="1100" b="0" i="0" u="none" strike="noStrike">
                          <a:solidFill>
                            <a:srgbClr val="000000"/>
                          </a:solidFill>
                          <a:effectLst/>
                          <a:latin typeface="Calibri" panose="020F0502020204030204" pitchFamily="34" charset="0"/>
                        </a:rPr>
                        <a:t>Chace Community School</a:t>
                      </a:r>
                    </a:p>
                  </a:txBody>
                  <a:tcPr marL="9525" marR="9525" marT="9525" marB="0" anchor="b"/>
                </a:tc>
                <a:tc>
                  <a:txBody>
                    <a:bodyPr/>
                    <a:lstStyle/>
                    <a:p>
                      <a:pPr algn="ctr" fontAlgn="b"/>
                      <a:r>
                        <a:rPr lang="en-GB" sz="1100" b="0" i="0" u="none" strike="noStrike">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275262253"/>
                  </a:ext>
                </a:extLst>
              </a:tr>
              <a:tr h="319931">
                <a:tc>
                  <a:txBody>
                    <a:bodyPr/>
                    <a:lstStyle/>
                    <a:p>
                      <a:pPr algn="ctr" fontAlgn="b"/>
                      <a:r>
                        <a:rPr lang="en-GB" sz="1100" b="0" i="0" u="none" strike="noStrike">
                          <a:solidFill>
                            <a:srgbClr val="000000"/>
                          </a:solidFill>
                          <a:effectLst/>
                          <a:latin typeface="Calibri" panose="020F0502020204030204" pitchFamily="34" charset="0"/>
                        </a:rPr>
                        <a:t>Oasis Academy Hadley</a:t>
                      </a:r>
                    </a:p>
                  </a:txBody>
                  <a:tcPr marL="9525" marR="9525" marT="9525" marB="0" anchor="b"/>
                </a:tc>
                <a:tc>
                  <a:txBody>
                    <a:bodyPr/>
                    <a:lstStyle/>
                    <a:p>
                      <a:pPr algn="ctr" fontAlgn="b"/>
                      <a:r>
                        <a:rPr lang="en-GB" sz="1100" b="0" i="0" u="none" strike="noStrike">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2359272036"/>
                  </a:ext>
                </a:extLst>
              </a:tr>
              <a:tr h="221066">
                <a:tc>
                  <a:txBody>
                    <a:bodyPr/>
                    <a:lstStyle/>
                    <a:p>
                      <a:pPr algn="ctr" fontAlgn="b"/>
                      <a:r>
                        <a:rPr lang="en-GB" sz="1100" b="0" i="0" u="none" strike="noStrike">
                          <a:solidFill>
                            <a:srgbClr val="000000"/>
                          </a:solidFill>
                          <a:effectLst/>
                          <a:latin typeface="Calibri" panose="020F0502020204030204" pitchFamily="34" charset="0"/>
                        </a:rPr>
                        <a:t>Capital City College Group</a:t>
                      </a:r>
                    </a:p>
                  </a:txBody>
                  <a:tcPr marL="9525" marR="9525" marT="9525" marB="0" anchor="b"/>
                </a:tc>
                <a:tc>
                  <a:txBody>
                    <a:bodyPr/>
                    <a:lstStyle/>
                    <a:p>
                      <a:pPr algn="ctr" fontAlgn="b"/>
                      <a:r>
                        <a:rPr lang="en-GB" sz="1100" b="0" i="0" u="none" strike="noStrike">
                          <a:solidFill>
                            <a:srgbClr val="000000"/>
                          </a:solidFill>
                          <a:effectLst/>
                          <a:latin typeface="Calibri" panose="020F0502020204030204" pitchFamily="34" charset="0"/>
                        </a:rPr>
                        <a:t>N</a:t>
                      </a:r>
                    </a:p>
                  </a:txBody>
                  <a:tcPr marL="9525" marR="9525" marT="9525" marB="0" anchor="b"/>
                </a:tc>
                <a:extLst>
                  <a:ext uri="{0D108BD9-81ED-4DB2-BD59-A6C34878D82A}">
                    <a16:rowId xmlns:a16="http://schemas.microsoft.com/office/drawing/2014/main" val="3641946152"/>
                  </a:ext>
                </a:extLst>
              </a:tr>
              <a:tr h="319931">
                <a:tc>
                  <a:txBody>
                    <a:bodyPr/>
                    <a:lstStyle/>
                    <a:p>
                      <a:pPr algn="ctr" fontAlgn="b"/>
                      <a:r>
                        <a:rPr lang="en-GB" sz="1100" b="0" i="0" u="none" strike="noStrike">
                          <a:solidFill>
                            <a:srgbClr val="000000"/>
                          </a:solidFill>
                          <a:effectLst/>
                          <a:latin typeface="Calibri" panose="020F0502020204030204" pitchFamily="34" charset="0"/>
                        </a:rPr>
                        <a:t>Ambitious College</a:t>
                      </a:r>
                    </a:p>
                  </a:txBody>
                  <a:tcPr marL="9525" marR="9525" marT="9525" marB="0" anchor="b"/>
                </a:tc>
                <a:tc>
                  <a:txBody>
                    <a:bodyPr/>
                    <a:lstStyle/>
                    <a:p>
                      <a:pPr algn="ctr" fontAlgn="b"/>
                      <a:r>
                        <a:rPr lang="en-GB" sz="1100" b="0" i="0" u="none" strike="noStrike">
                          <a:solidFill>
                            <a:srgbClr val="000000"/>
                          </a:solidFill>
                          <a:effectLst/>
                          <a:latin typeface="Calibri" panose="020F0502020204030204" pitchFamily="34" charset="0"/>
                        </a:rPr>
                        <a:t>N</a:t>
                      </a:r>
                    </a:p>
                  </a:txBody>
                  <a:tcPr marL="9525" marR="9525" marT="9525" marB="0" anchor="b"/>
                </a:tc>
                <a:extLst>
                  <a:ext uri="{0D108BD9-81ED-4DB2-BD59-A6C34878D82A}">
                    <a16:rowId xmlns:a16="http://schemas.microsoft.com/office/drawing/2014/main" val="1510895740"/>
                  </a:ext>
                </a:extLst>
              </a:tr>
              <a:tr h="319931">
                <a:tc>
                  <a:txBody>
                    <a:bodyPr/>
                    <a:lstStyle/>
                    <a:p>
                      <a:pPr algn="ctr" fontAlgn="b"/>
                      <a:r>
                        <a:rPr lang="en-GB" sz="1100" b="0" i="0" u="none" strike="noStrike">
                          <a:solidFill>
                            <a:srgbClr val="000000"/>
                          </a:solidFill>
                          <a:effectLst/>
                          <a:latin typeface="Calibri" panose="020F0502020204030204" pitchFamily="34" charset="0"/>
                        </a:rPr>
                        <a:t>Edmonton County School</a:t>
                      </a:r>
                    </a:p>
                  </a:txBody>
                  <a:tcPr marL="9525" marR="9525" marT="9525" marB="0" anchor="b"/>
                </a:tc>
                <a:tc>
                  <a:txBody>
                    <a:bodyPr/>
                    <a:lstStyle/>
                    <a:p>
                      <a:pPr algn="ctr" fontAlgn="b"/>
                      <a:r>
                        <a:rPr lang="en-GB" sz="11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2071193595"/>
                  </a:ext>
                </a:extLst>
              </a:tr>
              <a:tr h="221066">
                <a:tc>
                  <a:txBody>
                    <a:bodyPr/>
                    <a:lstStyle/>
                    <a:p>
                      <a:pPr algn="ctr" fontAlgn="b"/>
                      <a:r>
                        <a:rPr lang="en-GB" sz="1100" b="0" i="0" u="none" strike="noStrike">
                          <a:solidFill>
                            <a:srgbClr val="000000"/>
                          </a:solidFill>
                          <a:effectLst/>
                          <a:latin typeface="Calibri" panose="020F0502020204030204" pitchFamily="34" charset="0"/>
                        </a:rPr>
                        <a:t>Kingsmead School</a:t>
                      </a:r>
                    </a:p>
                  </a:txBody>
                  <a:tcPr marL="9525" marR="9525" marT="9525" marB="0" anchor="b"/>
                </a:tc>
                <a:tc>
                  <a:txBody>
                    <a:bodyPr/>
                    <a:lstStyle/>
                    <a:p>
                      <a:pPr algn="ctr" fontAlgn="b"/>
                      <a:r>
                        <a:rPr lang="en-GB" sz="11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3323296558"/>
                  </a:ext>
                </a:extLst>
              </a:tr>
              <a:tr h="221066">
                <a:tc>
                  <a:txBody>
                    <a:bodyPr/>
                    <a:lstStyle/>
                    <a:p>
                      <a:pPr algn="ctr" fontAlgn="b"/>
                      <a:r>
                        <a:rPr lang="en-GB" sz="1100" b="0" i="0" u="none" strike="noStrike">
                          <a:solidFill>
                            <a:srgbClr val="000000"/>
                          </a:solidFill>
                          <a:effectLst/>
                          <a:latin typeface="Calibri" panose="020F0502020204030204" pitchFamily="34" charset="0"/>
                        </a:rPr>
                        <a:t>West Lea School</a:t>
                      </a:r>
                    </a:p>
                  </a:txBody>
                  <a:tcPr marL="9525" marR="9525" marT="9525" marB="0" anchor="b"/>
                </a:tc>
                <a:tc>
                  <a:txBody>
                    <a:bodyPr/>
                    <a:lstStyle/>
                    <a:p>
                      <a:pPr algn="ctr" fontAlgn="b"/>
                      <a:r>
                        <a:rPr lang="en-GB" sz="1100" b="0" i="0" u="none" strike="noStrike">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771231831"/>
                  </a:ext>
                </a:extLst>
              </a:tr>
              <a:tr h="319931">
                <a:tc>
                  <a:txBody>
                    <a:bodyPr/>
                    <a:lstStyle/>
                    <a:p>
                      <a:pPr algn="ctr" fontAlgn="b"/>
                      <a:r>
                        <a:rPr lang="en-GB" sz="1100" b="0" i="0" u="none" strike="noStrike">
                          <a:solidFill>
                            <a:srgbClr val="000000"/>
                          </a:solidFill>
                          <a:effectLst/>
                          <a:latin typeface="Calibri" panose="020F0502020204030204" pitchFamily="34" charset="0"/>
                        </a:rPr>
                        <a:t>Enfield Grammar School</a:t>
                      </a:r>
                    </a:p>
                  </a:txBody>
                  <a:tcPr marL="9525" marR="9525" marT="9525" marB="0" anchor="b"/>
                </a:tc>
                <a:tc>
                  <a:txBody>
                    <a:bodyPr/>
                    <a:lstStyle/>
                    <a:p>
                      <a:pPr algn="ctr" fontAlgn="b"/>
                      <a:r>
                        <a:rPr lang="en-GB" sz="1100" b="0" i="0" u="none" strike="noStrike">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965096088"/>
                  </a:ext>
                </a:extLst>
              </a:tr>
              <a:tr h="319931">
                <a:tc>
                  <a:txBody>
                    <a:bodyPr/>
                    <a:lstStyle/>
                    <a:p>
                      <a:pPr algn="ctr" fontAlgn="b"/>
                      <a:r>
                        <a:rPr lang="en-GB" sz="1100" b="0" i="0" u="none" strike="noStrike" dirty="0">
                          <a:solidFill>
                            <a:srgbClr val="000000"/>
                          </a:solidFill>
                          <a:effectLst/>
                          <a:latin typeface="Calibri" panose="020F0502020204030204" pitchFamily="34" charset="0"/>
                        </a:rPr>
                        <a:t>AIM Academy North London</a:t>
                      </a:r>
                    </a:p>
                  </a:txBody>
                  <a:tcPr marL="9525" marR="9525" marT="9525" marB="0" anchor="b"/>
                </a:tc>
                <a:tc>
                  <a:txBody>
                    <a:bodyPr/>
                    <a:lstStyle/>
                    <a:p>
                      <a:pPr algn="ctr" fontAlgn="b"/>
                      <a:r>
                        <a:rPr lang="en-GB" sz="11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2663948461"/>
                  </a:ext>
                </a:extLst>
              </a:tr>
              <a:tr h="319931">
                <a:tc>
                  <a:txBody>
                    <a:bodyPr/>
                    <a:lstStyle/>
                    <a:p>
                      <a:pPr algn="ctr" fontAlgn="b"/>
                      <a:r>
                        <a:rPr lang="en-GB" sz="1100" b="0" i="0" u="none" strike="noStrike" dirty="0">
                          <a:solidFill>
                            <a:srgbClr val="000000"/>
                          </a:solidFill>
                          <a:effectLst/>
                          <a:latin typeface="Calibri" panose="020F0502020204030204" pitchFamily="34" charset="0"/>
                        </a:rPr>
                        <a:t>Treehouse School</a:t>
                      </a:r>
                    </a:p>
                  </a:txBody>
                  <a:tcPr marL="9525" marR="9525" marT="9525" marB="0" anchor="b"/>
                </a:tc>
                <a:tc>
                  <a:txBody>
                    <a:bodyPr/>
                    <a:lstStyle/>
                    <a:p>
                      <a:pPr algn="ctr" fontAlgn="b"/>
                      <a:r>
                        <a:rPr lang="en-GB" sz="1100" b="0" i="0" u="none" strike="noStrike" dirty="0">
                          <a:solidFill>
                            <a:srgbClr val="000000"/>
                          </a:solidFill>
                          <a:effectLst/>
                          <a:latin typeface="Calibri" panose="020F0502020204030204" pitchFamily="34" charset="0"/>
                        </a:rPr>
                        <a:t>N</a:t>
                      </a:r>
                    </a:p>
                  </a:txBody>
                  <a:tcPr marL="9525" marR="9525" marT="9525" marB="0" anchor="b"/>
                </a:tc>
                <a:extLst>
                  <a:ext uri="{0D108BD9-81ED-4DB2-BD59-A6C34878D82A}">
                    <a16:rowId xmlns:a16="http://schemas.microsoft.com/office/drawing/2014/main" val="1010490380"/>
                  </a:ext>
                </a:extLst>
              </a:tr>
              <a:tr h="319931">
                <a:tc>
                  <a:txBody>
                    <a:bodyPr/>
                    <a:lstStyle/>
                    <a:p>
                      <a:pPr algn="ctr" fontAlgn="b"/>
                      <a:r>
                        <a:rPr lang="en-GB" sz="1100" b="0" i="0" u="none" strike="noStrike">
                          <a:solidFill>
                            <a:srgbClr val="000000"/>
                          </a:solidFill>
                          <a:effectLst/>
                          <a:latin typeface="Calibri" panose="020F0502020204030204" pitchFamily="34" charset="0"/>
                        </a:rPr>
                        <a:t>Bridge Short Stay School</a:t>
                      </a:r>
                    </a:p>
                  </a:txBody>
                  <a:tcPr marL="9525" marR="9525" marT="9525" marB="0" anchor="b"/>
                </a:tc>
                <a:tc>
                  <a:txBody>
                    <a:bodyPr/>
                    <a:lstStyle/>
                    <a:p>
                      <a:pPr algn="ctr" fontAlgn="b"/>
                      <a:r>
                        <a:rPr lang="en-GB" sz="1100" b="0" i="0" u="none" strike="noStrike">
                          <a:solidFill>
                            <a:srgbClr val="000000"/>
                          </a:solidFill>
                          <a:effectLst/>
                          <a:latin typeface="Calibri" panose="020F0502020204030204" pitchFamily="34" charset="0"/>
                        </a:rPr>
                        <a:t>N</a:t>
                      </a:r>
                    </a:p>
                  </a:txBody>
                  <a:tcPr marL="9525" marR="9525" marT="9525" marB="0" anchor="b"/>
                </a:tc>
                <a:extLst>
                  <a:ext uri="{0D108BD9-81ED-4DB2-BD59-A6C34878D82A}">
                    <a16:rowId xmlns:a16="http://schemas.microsoft.com/office/drawing/2014/main" val="3336840206"/>
                  </a:ext>
                </a:extLst>
              </a:tr>
              <a:tr h="319931">
                <a:tc>
                  <a:txBody>
                    <a:bodyPr/>
                    <a:lstStyle/>
                    <a:p>
                      <a:pPr algn="ctr" fontAlgn="b"/>
                      <a:r>
                        <a:rPr lang="en-GB" sz="1100" b="0" i="0" u="none" strike="noStrike">
                          <a:solidFill>
                            <a:srgbClr val="000000"/>
                          </a:solidFill>
                          <a:effectLst/>
                          <a:latin typeface="Calibri" panose="020F0502020204030204" pitchFamily="34" charset="0"/>
                        </a:rPr>
                        <a:t>Fern House School</a:t>
                      </a:r>
                    </a:p>
                  </a:txBody>
                  <a:tcPr marL="9525" marR="9525" marT="9525" marB="0" anchor="b"/>
                </a:tc>
                <a:tc>
                  <a:txBody>
                    <a:bodyPr/>
                    <a:lstStyle/>
                    <a:p>
                      <a:pPr algn="ctr" fontAlgn="b"/>
                      <a:r>
                        <a:rPr lang="en-GB" sz="11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4179055690"/>
                  </a:ext>
                </a:extLst>
              </a:tr>
            </a:tbl>
          </a:graphicData>
        </a:graphic>
      </p:graphicFrame>
      <p:sp>
        <p:nvSpPr>
          <p:cNvPr id="17" name="TextBox 16">
            <a:extLst>
              <a:ext uri="{FF2B5EF4-FFF2-40B4-BE49-F238E27FC236}">
                <a16:creationId xmlns:a16="http://schemas.microsoft.com/office/drawing/2014/main" id="{0AC455EF-82BE-4CC4-A357-71653059067C}"/>
              </a:ext>
            </a:extLst>
          </p:cNvPr>
          <p:cNvSpPr txBox="1"/>
          <p:nvPr/>
        </p:nvSpPr>
        <p:spPr>
          <a:xfrm>
            <a:off x="8212527" y="1157311"/>
            <a:ext cx="3691234" cy="338554"/>
          </a:xfrm>
          <a:prstGeom prst="rect">
            <a:avLst/>
          </a:prstGeom>
          <a:solidFill>
            <a:schemeClr val="accent1">
              <a:lumMod val="60000"/>
              <a:lumOff val="40000"/>
            </a:schemeClr>
          </a:solidFill>
          <a:ln>
            <a:noFill/>
          </a:ln>
        </p:spPr>
        <p:txBody>
          <a:bodyPr wrap="square" rtlCol="0">
            <a:spAutoFit/>
          </a:bodyPr>
          <a:lstStyle/>
          <a:p>
            <a:r>
              <a:rPr lang="en-GB" sz="1600" b="1" dirty="0">
                <a:solidFill>
                  <a:schemeClr val="bg1"/>
                </a:solidFill>
              </a:rPr>
              <a:t>List of positive testing sites: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8496-1FEE-47D8-A669-C3A169710BA3}"/>
              </a:ext>
            </a:extLst>
          </p:cNvPr>
          <p:cNvSpPr>
            <a:spLocks noGrp="1"/>
          </p:cNvSpPr>
          <p:nvPr>
            <p:ph type="title"/>
          </p:nvPr>
        </p:nvSpPr>
        <p:spPr/>
        <p:txBody>
          <a:bodyPr>
            <a:normAutofit/>
          </a:bodyPr>
          <a:lstStyle/>
          <a:p>
            <a:r>
              <a:rPr lang="en-GB" sz="4000" b="1" i="1" dirty="0">
                <a:solidFill>
                  <a:schemeClr val="bg1">
                    <a:lumMod val="50000"/>
                  </a:schemeClr>
                </a:solidFill>
              </a:rPr>
              <a:t>% Uptake by Ward </a:t>
            </a:r>
          </a:p>
        </p:txBody>
      </p:sp>
      <p:pic>
        <p:nvPicPr>
          <p:cNvPr id="5" name="Content Placeholder 4" descr="Map&#10;&#10;Description automatically generated">
            <a:extLst>
              <a:ext uri="{FF2B5EF4-FFF2-40B4-BE49-F238E27FC236}">
                <a16:creationId xmlns:a16="http://schemas.microsoft.com/office/drawing/2014/main" id="{8678A8AF-6CF2-49C2-A8FF-8062863BBA15}"/>
              </a:ext>
            </a:extLst>
          </p:cNvPr>
          <p:cNvPicPr>
            <a:picLocks noGrp="1" noChangeAspect="1"/>
          </p:cNvPicPr>
          <p:nvPr>
            <p:ph idx="1"/>
          </p:nvPr>
        </p:nvPicPr>
        <p:blipFill rotWithShape="1">
          <a:blip r:embed="rId2"/>
          <a:srcRect l="16417" t="16101" r="19608" b="18719"/>
          <a:stretch/>
        </p:blipFill>
        <p:spPr>
          <a:xfrm>
            <a:off x="2665707" y="1690688"/>
            <a:ext cx="6013343" cy="4332448"/>
          </a:xfrm>
        </p:spPr>
      </p:pic>
    </p:spTree>
    <p:extLst>
      <p:ext uri="{BB962C8B-B14F-4D97-AF65-F5344CB8AC3E}">
        <p14:creationId xmlns:p14="http://schemas.microsoft.com/office/powerpoint/2010/main" val="255391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p&#10;&#10;Description automatically generated">
            <a:extLst>
              <a:ext uri="{FF2B5EF4-FFF2-40B4-BE49-F238E27FC236}">
                <a16:creationId xmlns:a16="http://schemas.microsoft.com/office/drawing/2014/main" id="{D8BC3A81-1EF8-4727-BC17-2E97B0C9F561}"/>
              </a:ext>
            </a:extLst>
          </p:cNvPr>
          <p:cNvPicPr>
            <a:picLocks noGrp="1" noChangeAspect="1"/>
          </p:cNvPicPr>
          <p:nvPr>
            <p:ph idx="1"/>
          </p:nvPr>
        </p:nvPicPr>
        <p:blipFill rotWithShape="1">
          <a:blip r:embed="rId2"/>
          <a:srcRect l="15914" t="16813" r="18348" b="17295"/>
          <a:stretch/>
        </p:blipFill>
        <p:spPr>
          <a:xfrm>
            <a:off x="2727702" y="1689317"/>
            <a:ext cx="6253438" cy="4432514"/>
          </a:xfrm>
        </p:spPr>
      </p:pic>
      <p:sp>
        <p:nvSpPr>
          <p:cNvPr id="4" name="Title 1">
            <a:extLst>
              <a:ext uri="{FF2B5EF4-FFF2-40B4-BE49-F238E27FC236}">
                <a16:creationId xmlns:a16="http://schemas.microsoft.com/office/drawing/2014/main" id="{71746C30-59BD-4756-98E8-A8624C650D2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i="1" dirty="0">
                <a:solidFill>
                  <a:schemeClr val="bg1">
                    <a:lumMod val="50000"/>
                  </a:schemeClr>
                </a:solidFill>
              </a:rPr>
              <a:t>% Decline by Ward</a:t>
            </a:r>
          </a:p>
        </p:txBody>
      </p:sp>
    </p:spTree>
    <p:extLst>
      <p:ext uri="{BB962C8B-B14F-4D97-AF65-F5344CB8AC3E}">
        <p14:creationId xmlns:p14="http://schemas.microsoft.com/office/powerpoint/2010/main" val="24373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ableE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Glossary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ableEx, textbox,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Observation Summary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OTAL, NEW CASES, RECENT DEATHS, INFECTION RATE PER 100,000, RANKS, textbox, TESTING RATE PER 100,000, VACCINATIONS, CARE SETTINGS, SCHOOLS, WARDS WITH HIGHEST INFECTION RATE, textbox, basicShape, basicShape, basicShape, basicShape, basicShape, basicShape, basicShape, basicShape, textbox, textbox, textbox, basicShape, basicShape, textbox, textbox,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Data Summary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111/999 COVID-19 Triages, COVID-19 Deaths,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Charts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Number of COVID-19 Cases by Broad Age Categories, Infection Rate per 100,00 by Broad Age Categories, Infection Rate per 100,000 by 5-Year Age Brackets,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Age Stratified Infection Rates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VID-19 Cases Lab-Confirmed in the Previous 2-Weeks (15 - 28 Feb), COVID-19 Cases Lab-Confirmed in the Previous 2-Weeks (22 - 28 Feb). Please refer to the notes on this slide for details.">
            <a:hlinkClick r:id="rId3"/>
          </p:cNvPr>
          <p:cNvPicPr>
            <a:picLocks noChangeAspect="1"/>
          </p:cNvPicPr>
          <p:nvPr/>
        </p:nvPicPr>
        <p:blipFill rotWithShape="1">
          <a:blip r:embed="rId4"/>
          <a:srcRect l="52744" t="16949" b="19322"/>
          <a:stretch/>
        </p:blipFill>
        <p:spPr>
          <a:xfrm>
            <a:off x="6416298" y="1162372"/>
            <a:ext cx="5680452" cy="4370523"/>
          </a:xfrm>
          <a:prstGeom prst="rect">
            <a:avLst/>
          </a:prstGeom>
          <a:noFill/>
        </p:spPr>
      </p:pic>
      <p:sp>
        <p:nvSpPr>
          <p:cNvPr id="4" name="Title" hidden="1"/>
          <p:cNvSpPr>
            <a:spLocks noGrp="1"/>
          </p:cNvSpPr>
          <p:nvPr>
            <p:ph type="title"/>
          </p:nvPr>
        </p:nvSpPr>
        <p:spPr/>
        <p:txBody>
          <a:bodyPr/>
          <a:lstStyle/>
          <a:p>
            <a:r>
              <a:t>Maps (1)</a:t>
            </a:r>
          </a:p>
        </p:txBody>
      </p:sp>
      <p:sp>
        <p:nvSpPr>
          <p:cNvPr id="5" name="Rectangle 4">
            <a:extLst>
              <a:ext uri="{FF2B5EF4-FFF2-40B4-BE49-F238E27FC236}">
                <a16:creationId xmlns:a16="http://schemas.microsoft.com/office/drawing/2014/main" id="{D98F54D3-76FB-4D74-B2E8-83D7FC1D5467}"/>
              </a:ext>
            </a:extLst>
          </p:cNvPr>
          <p:cNvSpPr/>
          <p:nvPr/>
        </p:nvSpPr>
        <p:spPr>
          <a:xfrm>
            <a:off x="824880" y="808794"/>
            <a:ext cx="5471901" cy="584775"/>
          </a:xfrm>
          <a:prstGeom prst="rect">
            <a:avLst/>
          </a:prstGeom>
        </p:spPr>
        <p:txBody>
          <a:bodyPr wrap="square">
            <a:spAutoFit/>
          </a:bodyPr>
          <a:lstStyle/>
          <a:p>
            <a:r>
              <a:rPr lang="en-GB" sz="1600" dirty="0">
                <a:latin typeface="Segoe UI Light" panose="020B0502040204020203" pitchFamily="34" charset="0"/>
                <a:cs typeface="Segoe UI Light" panose="020B0502040204020203" pitchFamily="34" charset="0"/>
              </a:rPr>
              <a:t>COVID-19 Cases Lab-Confirmed in the Previous 2-Weeks (15 – 28 Feb)</a:t>
            </a:r>
          </a:p>
        </p:txBody>
      </p:sp>
      <p:sp>
        <p:nvSpPr>
          <p:cNvPr id="6" name="Rectangle 5">
            <a:extLst>
              <a:ext uri="{FF2B5EF4-FFF2-40B4-BE49-F238E27FC236}">
                <a16:creationId xmlns:a16="http://schemas.microsoft.com/office/drawing/2014/main" id="{1A22543B-E361-4B07-9E19-E6D6A53A8C28}"/>
              </a:ext>
            </a:extLst>
          </p:cNvPr>
          <p:cNvSpPr/>
          <p:nvPr/>
        </p:nvSpPr>
        <p:spPr>
          <a:xfrm>
            <a:off x="6525096" y="790274"/>
            <a:ext cx="5471901" cy="584775"/>
          </a:xfrm>
          <a:prstGeom prst="rect">
            <a:avLst/>
          </a:prstGeom>
        </p:spPr>
        <p:txBody>
          <a:bodyPr wrap="square">
            <a:spAutoFit/>
          </a:bodyPr>
          <a:lstStyle/>
          <a:p>
            <a:r>
              <a:rPr lang="en-GB" sz="1600" dirty="0">
                <a:latin typeface="Segoe UI Light" panose="020B0502040204020203" pitchFamily="34" charset="0"/>
                <a:cs typeface="Segoe UI Light" panose="020B0502040204020203" pitchFamily="34" charset="0"/>
              </a:rPr>
              <a:t>Previous Week Average Weekly COVID-19 Infection Rate per 100,000 by Ward  (22 – 28 Feb)</a:t>
            </a:r>
          </a:p>
        </p:txBody>
      </p:sp>
      <p:pic>
        <p:nvPicPr>
          <p:cNvPr id="2" name="Picture 1">
            <a:extLst>
              <a:ext uri="{FF2B5EF4-FFF2-40B4-BE49-F238E27FC236}">
                <a16:creationId xmlns:a16="http://schemas.microsoft.com/office/drawing/2014/main" id="{80FA253A-CFCC-44A8-898D-11D636A21CC6}"/>
              </a:ext>
            </a:extLst>
          </p:cNvPr>
          <p:cNvPicPr>
            <a:picLocks noChangeAspect="1"/>
          </p:cNvPicPr>
          <p:nvPr/>
        </p:nvPicPr>
        <p:blipFill>
          <a:blip r:embed="rId5"/>
          <a:stretch>
            <a:fillRect/>
          </a:stretch>
        </p:blipFill>
        <p:spPr>
          <a:xfrm>
            <a:off x="839787" y="1584564"/>
            <a:ext cx="5456993" cy="40905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 (2)</a:t>
            </a:r>
          </a:p>
        </p:txBody>
      </p:sp>
      <p:sp>
        <p:nvSpPr>
          <p:cNvPr id="5" name="Rectangle 4">
            <a:extLst>
              <a:ext uri="{FF2B5EF4-FFF2-40B4-BE49-F238E27FC236}">
                <a16:creationId xmlns:a16="http://schemas.microsoft.com/office/drawing/2014/main" id="{334AC33E-5BC1-416C-9ADB-5EF33A8D08FF}"/>
              </a:ext>
            </a:extLst>
          </p:cNvPr>
          <p:cNvSpPr/>
          <p:nvPr/>
        </p:nvSpPr>
        <p:spPr>
          <a:xfrm>
            <a:off x="4408652" y="275979"/>
            <a:ext cx="8398987" cy="338554"/>
          </a:xfrm>
          <a:prstGeom prst="rect">
            <a:avLst/>
          </a:prstGeom>
        </p:spPr>
        <p:txBody>
          <a:bodyPr wrap="square">
            <a:spAutoFit/>
          </a:bodyPr>
          <a:lstStyle/>
          <a:p>
            <a:r>
              <a:rPr lang="en-GB" sz="1600" dirty="0">
                <a:latin typeface="Segoe UI Light" panose="020B0502040204020203" pitchFamily="34" charset="0"/>
                <a:cs typeface="Segoe UI Light" panose="020B0502040204020203" pitchFamily="34" charset="0"/>
              </a:rPr>
              <a:t>Weekly COVID-19 infection rate by MSOA (22 – 28 Feb)</a:t>
            </a:r>
          </a:p>
        </p:txBody>
      </p:sp>
      <p:pic>
        <p:nvPicPr>
          <p:cNvPr id="2" name="Picture 1">
            <a:extLst>
              <a:ext uri="{FF2B5EF4-FFF2-40B4-BE49-F238E27FC236}">
                <a16:creationId xmlns:a16="http://schemas.microsoft.com/office/drawing/2014/main" id="{2ECCB2CB-5072-48C7-B8E2-0B02F71B65AC}"/>
              </a:ext>
            </a:extLst>
          </p:cNvPr>
          <p:cNvPicPr>
            <a:picLocks noChangeAspect="1"/>
          </p:cNvPicPr>
          <p:nvPr/>
        </p:nvPicPr>
        <p:blipFill>
          <a:blip r:embed="rId3"/>
          <a:stretch>
            <a:fillRect/>
          </a:stretch>
        </p:blipFill>
        <p:spPr>
          <a:xfrm>
            <a:off x="4408651" y="795741"/>
            <a:ext cx="6843117" cy="5266517"/>
          </a:xfrm>
          <a:prstGeom prst="rect">
            <a:avLst/>
          </a:prstGeom>
        </p:spPr>
      </p:pic>
      <p:pic>
        <p:nvPicPr>
          <p:cNvPr id="8" name="Picture 7">
            <a:extLst>
              <a:ext uri="{FF2B5EF4-FFF2-40B4-BE49-F238E27FC236}">
                <a16:creationId xmlns:a16="http://schemas.microsoft.com/office/drawing/2014/main" id="{82810D4E-AC43-4CBB-AE10-A2F89CEC14C3}"/>
              </a:ext>
            </a:extLst>
          </p:cNvPr>
          <p:cNvPicPr>
            <a:picLocks noChangeAspect="1"/>
          </p:cNvPicPr>
          <p:nvPr/>
        </p:nvPicPr>
        <p:blipFill>
          <a:blip r:embed="rId4"/>
          <a:stretch>
            <a:fillRect/>
          </a:stretch>
        </p:blipFill>
        <p:spPr>
          <a:xfrm>
            <a:off x="416758" y="275979"/>
            <a:ext cx="3581804" cy="63093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ap of COVID-19 Positive Tests in the Previous Week (22 - 28 Feb), slicer, slicer, slicer, slicer, slicer, slicer, tableEx. Please refer to the notes on this slide for details.">
            <a:hlinkClick r:id="rId3"/>
          </p:cNvPr>
          <p:cNvPicPr>
            <a:picLocks noChangeAspect="1"/>
          </p:cNvPicPr>
          <p:nvPr/>
        </p:nvPicPr>
        <p:blipFill rotWithShape="1">
          <a:blip r:embed="rId4"/>
          <a:srcRect r="67627"/>
          <a:stretch/>
        </p:blipFill>
        <p:spPr>
          <a:xfrm>
            <a:off x="76201" y="0"/>
            <a:ext cx="3891366" cy="6858000"/>
          </a:xfrm>
          <a:prstGeom prst="rect">
            <a:avLst/>
          </a:prstGeom>
          <a:noFill/>
        </p:spPr>
      </p:pic>
      <p:sp>
        <p:nvSpPr>
          <p:cNvPr id="4" name="Title" hidden="1"/>
          <p:cNvSpPr>
            <a:spLocks noGrp="1"/>
          </p:cNvSpPr>
          <p:nvPr>
            <p:ph type="title"/>
          </p:nvPr>
        </p:nvSpPr>
        <p:spPr/>
        <p:txBody>
          <a:bodyPr/>
          <a:lstStyle/>
          <a:p>
            <a:r>
              <a:t>Map (3)</a:t>
            </a:r>
          </a:p>
        </p:txBody>
      </p:sp>
      <p:sp>
        <p:nvSpPr>
          <p:cNvPr id="5" name="Rectangle 4">
            <a:extLst>
              <a:ext uri="{FF2B5EF4-FFF2-40B4-BE49-F238E27FC236}">
                <a16:creationId xmlns:a16="http://schemas.microsoft.com/office/drawing/2014/main" id="{33BA5B5B-A100-417A-A99E-345C18B4875A}"/>
              </a:ext>
            </a:extLst>
          </p:cNvPr>
          <p:cNvSpPr/>
          <p:nvPr/>
        </p:nvSpPr>
        <p:spPr>
          <a:xfrm>
            <a:off x="5304895" y="146067"/>
            <a:ext cx="8398987" cy="338554"/>
          </a:xfrm>
          <a:prstGeom prst="rect">
            <a:avLst/>
          </a:prstGeom>
        </p:spPr>
        <p:txBody>
          <a:bodyPr wrap="square">
            <a:spAutoFit/>
          </a:bodyPr>
          <a:lstStyle/>
          <a:p>
            <a:r>
              <a:rPr lang="en-GB" sz="1600" dirty="0">
                <a:latin typeface="Segoe UI Light" panose="020B0502040204020203" pitchFamily="34" charset="0"/>
                <a:cs typeface="Segoe UI Light" panose="020B0502040204020203" pitchFamily="34" charset="0"/>
              </a:rPr>
              <a:t>Map of COVID-19 Positive Tests in the Previous Week (22 – 28 Feb)</a:t>
            </a:r>
          </a:p>
        </p:txBody>
      </p:sp>
      <p:pic>
        <p:nvPicPr>
          <p:cNvPr id="6" name="Picture 5">
            <a:extLst>
              <a:ext uri="{FF2B5EF4-FFF2-40B4-BE49-F238E27FC236}">
                <a16:creationId xmlns:a16="http://schemas.microsoft.com/office/drawing/2014/main" id="{F83DA34B-5372-4AC2-9080-6812FED58FEA}"/>
              </a:ext>
            </a:extLst>
          </p:cNvPr>
          <p:cNvPicPr>
            <a:picLocks noChangeAspect="1"/>
          </p:cNvPicPr>
          <p:nvPr/>
        </p:nvPicPr>
        <p:blipFill>
          <a:blip r:embed="rId5"/>
          <a:stretch>
            <a:fillRect/>
          </a:stretch>
        </p:blipFill>
        <p:spPr>
          <a:xfrm>
            <a:off x="3780895" y="457200"/>
            <a:ext cx="1524000" cy="3162300"/>
          </a:xfrm>
          <a:prstGeom prst="rect">
            <a:avLst/>
          </a:prstGeom>
        </p:spPr>
      </p:pic>
      <p:pic>
        <p:nvPicPr>
          <p:cNvPr id="2" name="Picture 1">
            <a:extLst>
              <a:ext uri="{FF2B5EF4-FFF2-40B4-BE49-F238E27FC236}">
                <a16:creationId xmlns:a16="http://schemas.microsoft.com/office/drawing/2014/main" id="{34B406A7-4357-48FB-A3A1-5B16E6F22839}"/>
              </a:ext>
            </a:extLst>
          </p:cNvPr>
          <p:cNvPicPr>
            <a:picLocks noChangeAspect="1"/>
          </p:cNvPicPr>
          <p:nvPr/>
        </p:nvPicPr>
        <p:blipFill>
          <a:blip r:embed="rId6"/>
          <a:stretch>
            <a:fillRect/>
          </a:stretch>
        </p:blipFill>
        <p:spPr>
          <a:xfrm>
            <a:off x="5304895" y="459281"/>
            <a:ext cx="6250717" cy="4653895"/>
          </a:xfrm>
          <a:prstGeom prst="rect">
            <a:avLst/>
          </a:prstGeom>
        </p:spPr>
      </p:pic>
      <p:pic>
        <p:nvPicPr>
          <p:cNvPr id="7" name="Picture 6">
            <a:extLst>
              <a:ext uri="{FF2B5EF4-FFF2-40B4-BE49-F238E27FC236}">
                <a16:creationId xmlns:a16="http://schemas.microsoft.com/office/drawing/2014/main" id="{0EEEA3A2-34E5-41C9-9573-5F155899934C}"/>
              </a:ext>
            </a:extLst>
          </p:cNvPr>
          <p:cNvPicPr>
            <a:picLocks noChangeAspect="1"/>
          </p:cNvPicPr>
          <p:nvPr/>
        </p:nvPicPr>
        <p:blipFill>
          <a:blip r:embed="rId7"/>
          <a:stretch>
            <a:fillRect/>
          </a:stretch>
        </p:blipFill>
        <p:spPr>
          <a:xfrm>
            <a:off x="9383912" y="5162550"/>
            <a:ext cx="2171700" cy="16954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ap of COVID-19 Cases in High Rise Buildings in the Previous 2-Weeks  (15 - 28 Feb), COVID-19 Cases in Sheltered Housing, textbox, COVID-19 Cases in High Rise Buildings*. Please refer to the notes on this slide for details.">
            <a:hlinkClick r:id="rId3"/>
          </p:cNvPr>
          <p:cNvPicPr>
            <a:picLocks noChangeAspect="1"/>
          </p:cNvPicPr>
          <p:nvPr/>
        </p:nvPicPr>
        <p:blipFill rotWithShape="1">
          <a:blip r:embed="rId4"/>
          <a:srcRect b="65876"/>
          <a:stretch/>
        </p:blipFill>
        <p:spPr>
          <a:xfrm>
            <a:off x="76200" y="0"/>
            <a:ext cx="12020550" cy="2340244"/>
          </a:xfrm>
          <a:prstGeom prst="rect">
            <a:avLst/>
          </a:prstGeom>
          <a:noFill/>
        </p:spPr>
      </p:pic>
      <p:sp>
        <p:nvSpPr>
          <p:cNvPr id="4" name="Title" hidden="1"/>
          <p:cNvSpPr>
            <a:spLocks noGrp="1"/>
          </p:cNvSpPr>
          <p:nvPr>
            <p:ph type="title"/>
          </p:nvPr>
        </p:nvSpPr>
        <p:spPr/>
        <p:txBody>
          <a:bodyPr/>
          <a:lstStyle/>
          <a:p>
            <a:r>
              <a:t>High Rise Buildings &amp; Sheltered Housing</a:t>
            </a:r>
          </a:p>
        </p:txBody>
      </p:sp>
      <p:pic>
        <p:nvPicPr>
          <p:cNvPr id="2" name="Picture 1">
            <a:extLst>
              <a:ext uri="{FF2B5EF4-FFF2-40B4-BE49-F238E27FC236}">
                <a16:creationId xmlns:a16="http://schemas.microsoft.com/office/drawing/2014/main" id="{0D652B0F-DCC6-41F9-AFE7-2866E426ADE1}"/>
              </a:ext>
            </a:extLst>
          </p:cNvPr>
          <p:cNvPicPr>
            <a:picLocks noChangeAspect="1"/>
          </p:cNvPicPr>
          <p:nvPr/>
        </p:nvPicPr>
        <p:blipFill>
          <a:blip r:embed="rId5"/>
          <a:stretch>
            <a:fillRect/>
          </a:stretch>
        </p:blipFill>
        <p:spPr>
          <a:xfrm>
            <a:off x="1245685" y="2340244"/>
            <a:ext cx="9700629" cy="3548352"/>
          </a:xfrm>
          <a:prstGeom prst="rect">
            <a:avLst/>
          </a:prstGeom>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A2FE7AED4FED42A6326289E9FF5A1F" ma:contentTypeVersion="12" ma:contentTypeDescription="Create a new document." ma:contentTypeScope="" ma:versionID="34782752e0ea414c47b5b3d4640301d0">
  <xsd:schema xmlns:xsd="http://www.w3.org/2001/XMLSchema" xmlns:xs="http://www.w3.org/2001/XMLSchema" xmlns:p="http://schemas.microsoft.com/office/2006/metadata/properties" xmlns:ns3="6649f600-f785-41e7-9ecb-f132ec9254ee" xmlns:ns4="7795bdcd-3134-4ec3-b0a1-16c782ffe0ac" targetNamespace="http://schemas.microsoft.com/office/2006/metadata/properties" ma:root="true" ma:fieldsID="ac9327b0a129ae1674f5f01c6489105a" ns3:_="" ns4:_="">
    <xsd:import namespace="6649f600-f785-41e7-9ecb-f132ec9254ee"/>
    <xsd:import namespace="7795bdcd-3134-4ec3-b0a1-16c782ffe0a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9f600-f785-41e7-9ecb-f132ec9254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95bdcd-3134-4ec3-b0a1-16c782ffe0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CD137D-5449-4CF7-AF8D-4C521AB4C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9f600-f785-41e7-9ecb-f132ec9254ee"/>
    <ds:schemaRef ds:uri="7795bdcd-3134-4ec3-b0a1-16c782ffe0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D07AD1-6976-4480-B719-23A784A5C88A}">
  <ds:schemaRefs>
    <ds:schemaRef ds:uri="http://schemas.microsoft.com/sharepoint/v3/contenttype/forms"/>
  </ds:schemaRefs>
</ds:datastoreItem>
</file>

<file path=customXml/itemProps3.xml><?xml version="1.0" encoding="utf-8"?>
<ds:datastoreItem xmlns:ds="http://schemas.openxmlformats.org/officeDocument/2006/customXml" ds:itemID="{DDE6F07D-7AA3-4BC8-8ABA-0C4313A2F71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69</TotalTime>
  <Words>1093</Words>
  <Application>Microsoft Office PowerPoint</Application>
  <PresentationFormat>Widescreen</PresentationFormat>
  <Paragraphs>415</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Segoe UI</vt:lpstr>
      <vt:lpstr>Segoe UI Light</vt:lpstr>
      <vt:lpstr>Segoe UI Semibold</vt:lpstr>
      <vt:lpstr>Custom Design</vt:lpstr>
      <vt:lpstr>Enfield COVID19 Dashboard</vt:lpstr>
      <vt:lpstr>Observation Summary</vt:lpstr>
      <vt:lpstr>Data Summary</vt:lpstr>
      <vt:lpstr>Charts</vt:lpstr>
      <vt:lpstr>Age Stratified Infection Rates</vt:lpstr>
      <vt:lpstr>Maps (1)</vt:lpstr>
      <vt:lpstr>Map (2)</vt:lpstr>
      <vt:lpstr>Map (3)</vt:lpstr>
      <vt:lpstr>High Rise Buildings &amp; Sheltered Housing</vt:lpstr>
      <vt:lpstr>Exposure Settings</vt:lpstr>
      <vt:lpstr>Hospital Data</vt:lpstr>
      <vt:lpstr>Vaccination Data</vt:lpstr>
      <vt:lpstr>PowerPoint Presentation</vt:lpstr>
      <vt:lpstr>PowerPoint Presentation</vt:lpstr>
      <vt:lpstr>PowerPoint Presentation</vt:lpstr>
      <vt:lpstr>% Uptake by Ward </vt:lpstr>
      <vt:lpstr>PowerPoint Presentation</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Peter Nathan</cp:lastModifiedBy>
  <cp:revision>12</cp:revision>
  <dcterms:created xsi:type="dcterms:W3CDTF">2016-09-04T11:54:55Z</dcterms:created>
  <dcterms:modified xsi:type="dcterms:W3CDTF">2021-03-03T15:36:22Z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0x010100E9A2FE7AED4FED42A6326289E9FF5A1F</vt:lpwstr>
  </property>
</Properties>
</file>