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4"/>
  </p:sldMasterIdLst>
  <p:notesMasterIdLst>
    <p:notesMasterId r:id="rId9"/>
  </p:notesMasterIdLst>
  <p:handoutMasterIdLst>
    <p:handoutMasterId r:id="rId10"/>
  </p:handoutMasterIdLst>
  <p:sldIdLst>
    <p:sldId id="256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2B1E"/>
    <a:srgbClr val="CE1921"/>
    <a:srgbClr val="CF1C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F3FDF7-6297-4449-AD36-7E317E326609}" v="9" dt="2021-03-09T18:20:46.9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51" autoAdjust="0"/>
  </p:normalViewPr>
  <p:slideViewPr>
    <p:cSldViewPr>
      <p:cViewPr varScale="1">
        <p:scale>
          <a:sx n="72" d="100"/>
          <a:sy n="72" d="100"/>
        </p:scale>
        <p:origin x="135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Nathan" userId="f04ad150-9693-47d6-8a0f-cf4fdace0032" providerId="ADAL" clId="{0CF3FDF7-6297-4449-AD36-7E317E326609}"/>
    <pc:docChg chg="addSld modSld">
      <pc:chgData name="Peter Nathan" userId="f04ad150-9693-47d6-8a0f-cf4fdace0032" providerId="ADAL" clId="{0CF3FDF7-6297-4449-AD36-7E317E326609}" dt="2021-03-09T18:20:56.416" v="206" actId="122"/>
      <pc:docMkLst>
        <pc:docMk/>
      </pc:docMkLst>
      <pc:sldChg chg="modSp">
        <pc:chgData name="Peter Nathan" userId="f04ad150-9693-47d6-8a0f-cf4fdace0032" providerId="ADAL" clId="{0CF3FDF7-6297-4449-AD36-7E317E326609}" dt="2021-03-09T18:16:15.497" v="80" actId="20577"/>
        <pc:sldMkLst>
          <pc:docMk/>
          <pc:sldMk cId="0" sldId="256"/>
        </pc:sldMkLst>
        <pc:spChg chg="mod">
          <ac:chgData name="Peter Nathan" userId="f04ad150-9693-47d6-8a0f-cf4fdace0032" providerId="ADAL" clId="{0CF3FDF7-6297-4449-AD36-7E317E326609}" dt="2021-03-09T18:15:59.969" v="43" actId="20577"/>
          <ac:spMkLst>
            <pc:docMk/>
            <pc:sldMk cId="0" sldId="256"/>
            <ac:spMk id="2086" creationId="{00000000-0000-0000-0000-000000000000}"/>
          </ac:spMkLst>
        </pc:spChg>
        <pc:spChg chg="mod">
          <ac:chgData name="Peter Nathan" userId="f04ad150-9693-47d6-8a0f-cf4fdace0032" providerId="ADAL" clId="{0CF3FDF7-6297-4449-AD36-7E317E326609}" dt="2021-03-09T18:16:15.497" v="80" actId="20577"/>
          <ac:spMkLst>
            <pc:docMk/>
            <pc:sldMk cId="0" sldId="256"/>
            <ac:spMk id="2087" creationId="{00000000-0000-0000-0000-000000000000}"/>
          </ac:spMkLst>
        </pc:spChg>
      </pc:sldChg>
      <pc:sldChg chg="modSp">
        <pc:chgData name="Peter Nathan" userId="f04ad150-9693-47d6-8a0f-cf4fdace0032" providerId="ADAL" clId="{0CF3FDF7-6297-4449-AD36-7E317E326609}" dt="2021-03-09T18:20:17.740" v="148" actId="5793"/>
        <pc:sldMkLst>
          <pc:docMk/>
          <pc:sldMk cId="0" sldId="258"/>
        </pc:sldMkLst>
        <pc:spChg chg="mod">
          <ac:chgData name="Peter Nathan" userId="f04ad150-9693-47d6-8a0f-cf4fdace0032" providerId="ADAL" clId="{0CF3FDF7-6297-4449-AD36-7E317E326609}" dt="2021-03-09T18:20:07.310" v="147" actId="20577"/>
          <ac:spMkLst>
            <pc:docMk/>
            <pc:sldMk cId="0" sldId="258"/>
            <ac:spMk id="7170" creationId="{00000000-0000-0000-0000-000000000000}"/>
          </ac:spMkLst>
        </pc:spChg>
        <pc:spChg chg="mod">
          <ac:chgData name="Peter Nathan" userId="f04ad150-9693-47d6-8a0f-cf4fdace0032" providerId="ADAL" clId="{0CF3FDF7-6297-4449-AD36-7E317E326609}" dt="2021-03-09T18:20:17.740" v="148" actId="5793"/>
          <ac:spMkLst>
            <pc:docMk/>
            <pc:sldMk cId="0" sldId="258"/>
            <ac:spMk id="7171" creationId="{00000000-0000-0000-0000-000000000000}"/>
          </ac:spMkLst>
        </pc:spChg>
      </pc:sldChg>
      <pc:sldChg chg="modSp add">
        <pc:chgData name="Peter Nathan" userId="f04ad150-9693-47d6-8a0f-cf4fdace0032" providerId="ADAL" clId="{0CF3FDF7-6297-4449-AD36-7E317E326609}" dt="2021-03-09T18:20:40.272" v="176" actId="122"/>
        <pc:sldMkLst>
          <pc:docMk/>
          <pc:sldMk cId="961254393" sldId="259"/>
        </pc:sldMkLst>
        <pc:spChg chg="mod">
          <ac:chgData name="Peter Nathan" userId="f04ad150-9693-47d6-8a0f-cf4fdace0032" providerId="ADAL" clId="{0CF3FDF7-6297-4449-AD36-7E317E326609}" dt="2021-03-09T18:20:40.272" v="176" actId="122"/>
          <ac:spMkLst>
            <pc:docMk/>
            <pc:sldMk cId="961254393" sldId="259"/>
            <ac:spMk id="2" creationId="{3DCA3091-03AD-4F8E-A651-5F503D9D360B}"/>
          </ac:spMkLst>
        </pc:spChg>
        <pc:spChg chg="mod">
          <ac:chgData name="Peter Nathan" userId="f04ad150-9693-47d6-8a0f-cf4fdace0032" providerId="ADAL" clId="{0CF3FDF7-6297-4449-AD36-7E317E326609}" dt="2021-03-09T18:19:07.465" v="86"/>
          <ac:spMkLst>
            <pc:docMk/>
            <pc:sldMk cId="961254393" sldId="259"/>
            <ac:spMk id="3" creationId="{4E0E8AE2-1FC7-42FF-9FF0-891080B93585}"/>
          </ac:spMkLst>
        </pc:spChg>
      </pc:sldChg>
      <pc:sldChg chg="modSp add">
        <pc:chgData name="Peter Nathan" userId="f04ad150-9693-47d6-8a0f-cf4fdace0032" providerId="ADAL" clId="{0CF3FDF7-6297-4449-AD36-7E317E326609}" dt="2021-03-09T18:20:56.416" v="206" actId="122"/>
        <pc:sldMkLst>
          <pc:docMk/>
          <pc:sldMk cId="929299983" sldId="260"/>
        </pc:sldMkLst>
        <pc:spChg chg="mod">
          <ac:chgData name="Peter Nathan" userId="f04ad150-9693-47d6-8a0f-cf4fdace0032" providerId="ADAL" clId="{0CF3FDF7-6297-4449-AD36-7E317E326609}" dt="2021-03-09T18:20:56.416" v="206" actId="122"/>
          <ac:spMkLst>
            <pc:docMk/>
            <pc:sldMk cId="929299983" sldId="260"/>
            <ac:spMk id="2" creationId="{C2D6101F-8030-4D23-BF5C-08E60FE5A3E2}"/>
          </ac:spMkLst>
        </pc:spChg>
        <pc:spChg chg="mod">
          <ac:chgData name="Peter Nathan" userId="f04ad150-9693-47d6-8a0f-cf4fdace0032" providerId="ADAL" clId="{0CF3FDF7-6297-4449-AD36-7E317E326609}" dt="2021-03-09T18:19:35.714" v="90" actId="5793"/>
          <ac:spMkLst>
            <pc:docMk/>
            <pc:sldMk cId="929299983" sldId="260"/>
            <ac:spMk id="3" creationId="{C1B3FAC6-25B5-4775-B4A3-A3B84151189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5B6BA-74C3-4E64-B0FB-3DC3DB0F2F16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F36CAF-CCAE-4AF9-A2AC-EB1FEE28B8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7944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BCB94-A30F-4C07-8FD5-5D3608F048A3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5E8E8-1528-48FB-B845-BEC6BE7B33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5183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5E8E8-1528-48FB-B845-BEC6BE7B33E1}" type="slidenum">
              <a:rPr lang="en-GB" smtClean="0"/>
              <a:t>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66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5E8E8-1528-48FB-B845-BEC6BE7B33E1}" type="slidenum">
              <a:rPr lang="en-GB" smtClean="0"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349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7433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41672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304800"/>
            <a:ext cx="203835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96265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3837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92565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061620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0005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524000"/>
            <a:ext cx="40005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36311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79983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83447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043669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423656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314736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8153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8153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225" y="5638800"/>
            <a:ext cx="2133600" cy="117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D092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D092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D092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D092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D092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D092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D092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D092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D092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4" name="Rectangle 36"/>
          <p:cNvSpPr>
            <a:spLocks noChangeArrowheads="1"/>
          </p:cNvSpPr>
          <p:nvPr/>
        </p:nvSpPr>
        <p:spPr bwMode="auto">
          <a:xfrm>
            <a:off x="8302625" y="58261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/>
          </a:p>
        </p:txBody>
      </p:sp>
      <p:pic>
        <p:nvPicPr>
          <p:cNvPr id="2085" name="Picture 3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44000" cy="685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86" name="Rectangle 38"/>
          <p:cNvSpPr>
            <a:spLocks noGrp="1" noChangeArrowheads="1"/>
          </p:cNvSpPr>
          <p:nvPr/>
        </p:nvSpPr>
        <p:spPr bwMode="auto">
          <a:xfrm>
            <a:off x="685800" y="16764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5600" b="1" dirty="0">
                <a:solidFill>
                  <a:srgbClr val="D52B1E"/>
                </a:solidFill>
                <a:latin typeface="Arial" charset="0"/>
              </a:rPr>
              <a:t>Enfield Learning Excellence Partnership</a:t>
            </a:r>
            <a:endParaRPr lang="en-US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087" name="Rectangle 39"/>
          <p:cNvSpPr>
            <a:spLocks noGrp="1" noChangeArrowheads="1"/>
          </p:cNvSpPr>
          <p:nvPr/>
        </p:nvSpPr>
        <p:spPr bwMode="auto">
          <a:xfrm>
            <a:off x="1371600" y="3124200"/>
            <a:ext cx="64008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sz="3200" b="1" dirty="0">
              <a:latin typeface="Arial" charset="0"/>
            </a:endParaRPr>
          </a:p>
          <a:p>
            <a:pPr algn="ctr"/>
            <a:r>
              <a:rPr lang="en-US" sz="3200" b="1" dirty="0">
                <a:latin typeface="Arial" charset="0"/>
              </a:rPr>
              <a:t>KPIs/Targets</a:t>
            </a:r>
          </a:p>
        </p:txBody>
      </p:sp>
      <p:sp>
        <p:nvSpPr>
          <p:cNvPr id="2089" name="Rectangle 41"/>
          <p:cNvSpPr>
            <a:spLocks noChangeArrowheads="1"/>
          </p:cNvSpPr>
          <p:nvPr/>
        </p:nvSpPr>
        <p:spPr bwMode="auto">
          <a:xfrm>
            <a:off x="152400" y="6184900"/>
            <a:ext cx="2438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900" b="1">
                <a:solidFill>
                  <a:srgbClr val="D52B1E"/>
                </a:solidFill>
                <a:latin typeface="Arial" charset="0"/>
              </a:rPr>
              <a:t>www.enfield.gov.uk</a:t>
            </a:r>
          </a:p>
        </p:txBody>
      </p:sp>
      <p:sp>
        <p:nvSpPr>
          <p:cNvPr id="2090" name="Rectangle 42"/>
          <p:cNvSpPr>
            <a:spLocks noChangeArrowheads="1"/>
          </p:cNvSpPr>
          <p:nvPr/>
        </p:nvSpPr>
        <p:spPr bwMode="auto">
          <a:xfrm>
            <a:off x="3581400" y="5867400"/>
            <a:ext cx="19192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D52B1E"/>
                </a:solidFill>
                <a:latin typeface="Arial" charset="0"/>
              </a:rPr>
              <a:t>Striving for excellence</a:t>
            </a:r>
          </a:p>
        </p:txBody>
      </p:sp>
      <p:pic>
        <p:nvPicPr>
          <p:cNvPr id="2091" name="Picture 4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888" y="6172200"/>
            <a:ext cx="1535112" cy="40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2" name="Picture 4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225" y="5638800"/>
            <a:ext cx="2133600" cy="117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153400" cy="1143000"/>
          </a:xfrm>
        </p:spPr>
        <p:txBody>
          <a:bodyPr/>
          <a:lstStyle/>
          <a:p>
            <a:pPr algn="ctr"/>
            <a:r>
              <a:rPr lang="en-GB" dirty="0"/>
              <a:t>Enfield Learning Excellence Partnership Board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153400" cy="4191000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/>
              <a:t>KEY PERFORMANCE INDICATORS</a:t>
            </a:r>
            <a:endParaRPr lang="en-GB" sz="2000" dirty="0"/>
          </a:p>
          <a:p>
            <a:pPr marL="0" indent="0">
              <a:buNone/>
            </a:pPr>
            <a:r>
              <a:rPr lang="en-GB" sz="2000" b="1" dirty="0"/>
              <a:t> </a:t>
            </a:r>
            <a:endParaRPr lang="en-GB" sz="2000" dirty="0"/>
          </a:p>
          <a:p>
            <a:pPr lvl="0"/>
            <a:r>
              <a:rPr lang="en-GB" sz="2000" dirty="0"/>
              <a:t>Attainment in Key Stage 2 SATs (Reading: Writing: Maths) and at KS4 (L5+ in English &amp; Maths) will be close to or at the London average by 2025.</a:t>
            </a:r>
          </a:p>
          <a:p>
            <a:pPr lvl="0"/>
            <a:r>
              <a:rPr lang="en-GB" sz="2000" dirty="0"/>
              <a:t>The attainment of disadvantaged pupils will be at least at the London average (Key Stages 2,4 &amp; 5) by 2025. </a:t>
            </a:r>
          </a:p>
          <a:p>
            <a:pPr lvl="0"/>
            <a:r>
              <a:rPr lang="en-GB" sz="2000" dirty="0"/>
              <a:t>There will be a significant improvement to at least the London average for all pupils from the 2019 baseline in GCSE outcomes for lower performing groups including boys and Black Caribbean pupils by 2025.*</a:t>
            </a:r>
          </a:p>
          <a:p>
            <a:pPr lvl="0"/>
            <a:r>
              <a:rPr lang="en-GB" sz="2000" dirty="0"/>
              <a:t>That the proportion of pupils attaining GLD will be at least at the London average by 2025.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A3091-03AD-4F8E-A651-5F503D9D3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"/>
            <a:ext cx="8153400" cy="747936"/>
          </a:xfrm>
        </p:spPr>
        <p:txBody>
          <a:bodyPr/>
          <a:lstStyle/>
          <a:p>
            <a:pPr algn="ctr"/>
            <a:r>
              <a:rPr lang="en-GB" dirty="0"/>
              <a:t>Key Performance Indicators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E8AE2-1FC7-42FF-9FF0-891080B93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000" dirty="0">
                <a:solidFill>
                  <a:srgbClr val="000000"/>
                </a:solidFill>
              </a:rPr>
              <a:t>The proportion of pupils attending higher education institutions will be at least at the London average by 2025. </a:t>
            </a:r>
          </a:p>
          <a:p>
            <a:pPr lvl="0"/>
            <a:r>
              <a:rPr lang="en-GB" sz="2000" dirty="0">
                <a:solidFill>
                  <a:srgbClr val="000000"/>
                </a:solidFill>
              </a:rPr>
              <a:t>That all Enfield schools and colleges will be graded as good or better in their Ofsted inspection judgement by 2025.</a:t>
            </a:r>
          </a:p>
          <a:p>
            <a:pPr lvl="0"/>
            <a:r>
              <a:rPr lang="en-GB" sz="2000" dirty="0">
                <a:solidFill>
                  <a:srgbClr val="000000"/>
                </a:solidFill>
              </a:rPr>
              <a:t>That the borough will work towards having no permanent exclusions from Enfield schools by 2025</a:t>
            </a:r>
          </a:p>
          <a:p>
            <a:pPr lvl="0"/>
            <a:r>
              <a:rPr lang="en-GB" sz="2000" dirty="0">
                <a:solidFill>
                  <a:srgbClr val="000000"/>
                </a:solidFill>
              </a:rPr>
              <a:t>That the level of fixed term exclusions is below both the London and national average by 2025.</a:t>
            </a:r>
          </a:p>
          <a:p>
            <a:pPr lvl="0"/>
            <a:r>
              <a:rPr lang="en-GB" sz="2000" dirty="0">
                <a:solidFill>
                  <a:srgbClr val="000000"/>
                </a:solidFill>
              </a:rPr>
              <a:t>There is a reduction in the levels of youth violence to at least the London average by 2025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1254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6101F-8030-4D23-BF5C-08E60FE5A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"/>
            <a:ext cx="8153400" cy="603920"/>
          </a:xfrm>
        </p:spPr>
        <p:txBody>
          <a:bodyPr/>
          <a:lstStyle/>
          <a:p>
            <a:pPr algn="ctr"/>
            <a:r>
              <a:rPr lang="en-GB" dirty="0"/>
              <a:t>Key </a:t>
            </a:r>
            <a:r>
              <a:rPr lang="en-GB"/>
              <a:t>Performance Indicators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3FAC6-25B5-4775-B4A3-A3B841511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000" dirty="0">
                <a:solidFill>
                  <a:srgbClr val="000000"/>
                </a:solidFill>
              </a:rPr>
              <a:t>That 100% of EHC assessments are completed within 20 weeks by September 2023.</a:t>
            </a:r>
          </a:p>
          <a:p>
            <a:pPr lvl="0"/>
            <a:r>
              <a:rPr lang="en-GB" sz="2000" dirty="0">
                <a:solidFill>
                  <a:srgbClr val="000000"/>
                </a:solidFill>
              </a:rPr>
              <a:t>Evidence from a variety of sources including inspection evidence, parent and pupil surveys and service reports show that special needs and mental health needs are being effectively met (By 2023)</a:t>
            </a:r>
          </a:p>
          <a:p>
            <a:pPr lvl="0"/>
            <a:r>
              <a:rPr lang="en-GB" sz="2000" dirty="0">
                <a:solidFill>
                  <a:srgbClr val="000000"/>
                </a:solidFill>
              </a:rPr>
              <a:t>That there are sufficient special school places to meet demand.</a:t>
            </a:r>
          </a:p>
          <a:p>
            <a:pPr marL="0" lvl="0" indent="0">
              <a:buNone/>
            </a:pPr>
            <a:endParaRPr lang="en-GB" sz="2000" dirty="0">
              <a:solidFill>
                <a:srgbClr val="000000"/>
              </a:solidFill>
            </a:endParaRPr>
          </a:p>
          <a:p>
            <a:pPr lvl="0"/>
            <a:r>
              <a:rPr lang="en-GB" sz="2000" dirty="0">
                <a:solidFill>
                  <a:srgbClr val="000000"/>
                </a:solidFill>
              </a:rPr>
              <a:t>* Significant would be a board judgement – detailed work to developed by the appropriate sub group to develop a quantative target as appropriate.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9299983"/>
      </p:ext>
    </p:extLst>
  </p:cSld>
  <p:clrMapOvr>
    <a:masterClrMapping/>
  </p:clrMapOvr>
</p:sld>
</file>

<file path=ppt/theme/theme1.xml><?xml version="1.0" encoding="utf-8"?>
<a:theme xmlns:a="http://schemas.openxmlformats.org/drawingml/2006/main" name="Enfield Template">
  <a:themeElements>
    <a:clrScheme name="Enfield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nfield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Enfield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field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field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field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field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field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field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field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field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field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field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field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A2FE7AED4FED42A6326289E9FF5A1F" ma:contentTypeVersion="12" ma:contentTypeDescription="Create a new document." ma:contentTypeScope="" ma:versionID="34782752e0ea414c47b5b3d4640301d0">
  <xsd:schema xmlns:xsd="http://www.w3.org/2001/XMLSchema" xmlns:xs="http://www.w3.org/2001/XMLSchema" xmlns:p="http://schemas.microsoft.com/office/2006/metadata/properties" xmlns:ns3="6649f600-f785-41e7-9ecb-f132ec9254ee" xmlns:ns4="7795bdcd-3134-4ec3-b0a1-16c782ffe0ac" targetNamespace="http://schemas.microsoft.com/office/2006/metadata/properties" ma:root="true" ma:fieldsID="ac9327b0a129ae1674f5f01c6489105a" ns3:_="" ns4:_="">
    <xsd:import namespace="6649f600-f785-41e7-9ecb-f132ec9254ee"/>
    <xsd:import namespace="7795bdcd-3134-4ec3-b0a1-16c782ffe0a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9f600-f785-41e7-9ecb-f132ec9254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95bdcd-3134-4ec3-b0a1-16c782ffe0a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CCEB1FB-6422-44B9-8F0D-6AC3282C356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F168DAF-2735-4A98-BDF1-FA2DC8DFD8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49f600-f785-41e7-9ecb-f132ec9254ee"/>
    <ds:schemaRef ds:uri="7795bdcd-3134-4ec3-b0a1-16c782ffe0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BD63792-80AC-400A-8F21-637E1AC5213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</TotalTime>
  <Words>321</Words>
  <Application>Microsoft Office PowerPoint</Application>
  <PresentationFormat>On-screen Show (4:3)</PresentationFormat>
  <Paragraphs>26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</vt:lpstr>
      <vt:lpstr>Enfield Template</vt:lpstr>
      <vt:lpstr>PowerPoint Presentation</vt:lpstr>
      <vt:lpstr>Enfield Learning Excellence Partnership Board</vt:lpstr>
      <vt:lpstr>Key Performance Indicators</vt:lpstr>
      <vt:lpstr>Key Performance Indicators</vt:lpstr>
    </vt:vector>
  </TitlesOfParts>
  <Company>뿿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Nathan</dc:creator>
  <cp:lastModifiedBy>Peter Nathan</cp:lastModifiedBy>
  <cp:revision>2</cp:revision>
  <cp:lastPrinted>2011-01-25T15:11:23Z</cp:lastPrinted>
  <dcterms:created xsi:type="dcterms:W3CDTF">2021-03-09T18:13:26Z</dcterms:created>
  <dcterms:modified xsi:type="dcterms:W3CDTF">2021-03-11T15:25:03Z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M_SecurityClassification">
    <vt:lpwstr>UNCLASSIFIED</vt:lpwstr>
  </property>
  <property fmtid="{D5CDD505-2E9C-101B-9397-08002B2CF9AE}" pid="3" name="PM_Qualifier">
    <vt:lpwstr/>
  </property>
  <property fmtid="{D5CDD505-2E9C-101B-9397-08002B2CF9AE}" pid="4" name="PM_DisplayValueSecClassificationWithQualifier">
    <vt:lpwstr>UNCLASSIFIED</vt:lpwstr>
  </property>
  <property fmtid="{D5CDD505-2E9C-101B-9397-08002B2CF9AE}" pid="5" name="PM_InsertionValue">
    <vt:lpwstr>Classification: UNCLASSIFIED</vt:lpwstr>
  </property>
  <property fmtid="{D5CDD505-2E9C-101B-9397-08002B2CF9AE}" pid="6" name="PM_Originator_Hash_SHA1">
    <vt:lpwstr>CD5BE0D6C20E853F0684852AC34AF174B2D753ED</vt:lpwstr>
  </property>
  <property fmtid="{D5CDD505-2E9C-101B-9397-08002B2CF9AE}" pid="7" name="PM_Hash_Version">
    <vt:lpwstr>2012.2</vt:lpwstr>
  </property>
  <property fmtid="{D5CDD505-2E9C-101B-9397-08002B2CF9AE}" pid="8" name="PM_Hash_Salt">
    <vt:lpwstr>2117AE6AF45399BFE0F273B2BCA542F0</vt:lpwstr>
  </property>
  <property fmtid="{D5CDD505-2E9C-101B-9397-08002B2CF9AE}" pid="9" name="PM_Hash_SHA1">
    <vt:lpwstr>2D58336EAE1515FB91C562A2023C9E172553E4A3</vt:lpwstr>
  </property>
  <property fmtid="{D5CDD505-2E9C-101B-9397-08002B2CF9AE}" pid="10" name="PM_LastInsertion">
    <vt:lpwstr>UNCLASSIFIED</vt:lpwstr>
  </property>
  <property fmtid="{D5CDD505-2E9C-101B-9397-08002B2CF9AE}" pid="11" name="ContentTypeId">
    <vt:lpwstr>0x010100E9A2FE7AED4FED42A6326289E9FF5A1F</vt:lpwstr>
  </property>
</Properties>
</file>