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9" r:id="rId10"/>
    <p:sldId id="262" r:id="rId11"/>
    <p:sldId id="270" r:id="rId12"/>
    <p:sldId id="264" r:id="rId13"/>
    <p:sldId id="265" r:id="rId14"/>
    <p:sldId id="266" r:id="rId15"/>
    <p:sldId id="267" r:id="rId16"/>
    <p:sldId id="327" r:id="rId17"/>
    <p:sldId id="324" r:id="rId18"/>
    <p:sldId id="328" r:id="rId19"/>
    <p:sldId id="329" r:id="rId20"/>
    <p:sldId id="330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2" d="100"/>
          <a:sy n="62" d="100"/>
        </p:scale>
        <p:origin x="2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91810203486827E-2"/>
          <c:y val="2.1069734019987338E-2"/>
          <c:w val="0.81410473730960919"/>
          <c:h val="0.77766336572501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4">
                  <c:v>School aged children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22</c:v>
                </c:pt>
                <c:pt idx="2">
                  <c:v>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5-4F5B-8926-2C055B3171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Negative/Void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4">
                  <c:v>School aged children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2129</c:v>
                </c:pt>
                <c:pt idx="1">
                  <c:v>3985</c:v>
                </c:pt>
                <c:pt idx="2">
                  <c:v>891</c:v>
                </c:pt>
                <c:pt idx="4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E5-4F5B-8926-2C055B317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64447832"/>
        <c:axId val="764448160"/>
      </c:barChart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Positivity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Sheet1!$A$2:$A$6</c:f>
              <c:strCache>
                <c:ptCount val="5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  <c:pt idx="4">
                  <c:v>School aged children</c:v>
                </c:pt>
              </c:strCache>
            </c:str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9.3066542577943234E-3</c:v>
                </c:pt>
                <c:pt idx="1">
                  <c:v>5.4903918143249311E-3</c:v>
                </c:pt>
                <c:pt idx="2">
                  <c:v>4.4692737430167594E-3</c:v>
                </c:pt>
                <c:pt idx="4">
                  <c:v>1.1840688912809472E-2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E5-4F5B-8926-2C055B317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441928"/>
        <c:axId val="764433728"/>
      </c:scatterChart>
      <c:catAx>
        <c:axId val="76444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8160"/>
        <c:crosses val="autoZero"/>
        <c:auto val="1"/>
        <c:lblAlgn val="ctr"/>
        <c:lblOffset val="100"/>
        <c:noMultiLvlLbl val="0"/>
      </c:catAx>
      <c:valAx>
        <c:axId val="7644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7832"/>
        <c:crosses val="autoZero"/>
        <c:crossBetween val="between"/>
      </c:valAx>
      <c:valAx>
        <c:axId val="7644337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1928"/>
        <c:crosses val="max"/>
        <c:crossBetween val="midCat"/>
      </c:valAx>
      <c:valAx>
        <c:axId val="764441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443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75659418784154"/>
          <c:y val="0.8832909246664008"/>
          <c:w val="0.58234903745488631"/>
          <c:h val="5.9023598356463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6-4A52-AC29-B16F37E715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Negative/Void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3339</c:v>
                </c:pt>
                <c:pt idx="1">
                  <c:v>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6-4A52-AC29-B16F37E71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64447832"/>
        <c:axId val="764448160"/>
      </c:barChart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Positive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xVal>
          <c:yVal>
            <c:numRef>
              <c:f>Sheet1!$D$2:$D$3</c:f>
              <c:numCache>
                <c:formatCode>General</c:formatCode>
                <c:ptCount val="2"/>
                <c:pt idx="0">
                  <c:v>7.1877807726864335E-3</c:v>
                </c:pt>
                <c:pt idx="1">
                  <c:v>5.9267241379310342E-3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A6-4A52-AC29-B16F37E71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441928"/>
        <c:axId val="764433728"/>
      </c:scatterChart>
      <c:catAx>
        <c:axId val="76444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8160"/>
        <c:crosses val="autoZero"/>
        <c:auto val="1"/>
        <c:lblAlgn val="ctr"/>
        <c:lblOffset val="100"/>
        <c:noMultiLvlLbl val="0"/>
      </c:catAx>
      <c:valAx>
        <c:axId val="7644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7832"/>
        <c:crosses val="autoZero"/>
        <c:crossBetween val="between"/>
      </c:valAx>
      <c:valAx>
        <c:axId val="7644337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41928"/>
        <c:crosses val="max"/>
        <c:crossBetween val="midCat"/>
      </c:valAx>
      <c:valAx>
        <c:axId val="764441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443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7436-6C18-42EA-9AB6-ABB2B7ED1379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BED6E-5B54-48C8-9576-5FDB31FD6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5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NEW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RECENT DEATHS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RANKS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TESTING RATE PER 100,000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VACCINATIONS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SCHOOLS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WARDS WITH HIGHEST INFECTION RATE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Hospital Data as of 10 Mar 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Vaccination Data as of 07 Mar 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1st Dose by COVID Eligible Cohort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received (excluding care homes)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received (excluding care homes)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1st Dose % Uptake by COVID Eligible Cohort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20741-9AB8-4E28-8CDF-46FE9AB49B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67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49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DE00-2407-45FC-9322-1BDB54BAB51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4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111/999 COVID-19 Triages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Deaths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COVID-19 Cases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 by 5-Year Age Brackets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Weekly Infection Rate by MSOA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Week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Age of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Map of COVID-19 Positive Tests in the Previous Week (22 - 28 Feb)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Map of COVID-19 Cases in High Rise Buildings in the Previous 2-Weeks  (23 Feb - 08  Mar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Sheltered Housing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High Rise Buildings*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Map of COVID-19 Exposure Settings in the Previous 2-Weeks (23 Feb - 08  Mar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Descriptions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cd77b8e5fce3d433db87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56736032d88926eb8b83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9dfb16ba533420d040e7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d76e74940040bd5129e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89f62c1d38001c6da755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b8aec615ae72a2e192ee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69be740630a2dfff9ad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app.powerbi.com/groups/me/reports/0516f89e-246c-447b-bd77-ac67943b0857/ReportSection280498d529b75aed71af?pbi_source=PowerPoi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e63a90b76acbe884551a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Enfield COVID19 Dashboard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10/03/2021 17:14:56 GMT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10/03/2021 15:48:28 GMT Standard Time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ap of COVID-19 Exposure Settings in the Previous 2-Weeks (23 Feb - 08  Mar 21), COVID-19 Exposure Settings, COVID-19 Exposure Descriptions. Please refer to the notes on this slide for details.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67910"/>
          <a:stretch/>
        </p:blipFill>
        <p:spPr>
          <a:xfrm>
            <a:off x="76200" y="0"/>
            <a:ext cx="12020550" cy="2200759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Exposure Settings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86FDDE-10A3-41C6-B809-DDB5B47B6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594" y="2538008"/>
            <a:ext cx="10050812" cy="40774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Hospital Data as of 10 Mar 21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Hospital Data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Vaccination Data as of 07 Mar 21, 1st Dose by COVID Eligible Cohort, Total received (excluding care homes), Total received (excluding care homes), 1st Dose % Uptake by COVID Eligible Cohort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4" y="89158"/>
            <a:ext cx="11864275" cy="6768842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Vaccination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709BB1-807E-4DDF-B532-B30CC2E3427F}"/>
              </a:ext>
            </a:extLst>
          </p:cNvPr>
          <p:cNvSpPr/>
          <p:nvPr/>
        </p:nvSpPr>
        <p:spPr>
          <a:xfrm>
            <a:off x="599345" y="202707"/>
            <a:ext cx="10993309" cy="1218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Mass Testing Demographics – Confirmatory Re-Test (Cumulative)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1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include data for Brigadier Hall, Southgate Library, Kempe Hall, Boundary Hall, British Alevi Foundation &amp; Green Towers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 of </a:t>
            </a:r>
            <a:r>
              <a:rPr lang="en-GB" b="1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08 March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5DEE369B-1873-425F-B47D-63464A708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16206" r="28435" b="17127"/>
          <a:stretch/>
        </p:blipFill>
        <p:spPr>
          <a:xfrm>
            <a:off x="7563173" y="2046782"/>
            <a:ext cx="4394365" cy="339232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CB5A45-FF9A-42BB-82AA-F99D54C24B8C}"/>
              </a:ext>
            </a:extLst>
          </p:cNvPr>
          <p:cNvGraphicFramePr>
            <a:graphicFrameLocks noGrp="1"/>
          </p:cNvGraphicFramePr>
          <p:nvPr/>
        </p:nvGraphicFramePr>
        <p:xfrm>
          <a:off x="234463" y="2046782"/>
          <a:ext cx="7049741" cy="2712820"/>
        </p:xfrm>
        <a:graphic>
          <a:graphicData uri="http://schemas.openxmlformats.org/drawingml/2006/table">
            <a:tbl>
              <a:tblPr/>
              <a:tblGrid>
                <a:gridCol w="759791">
                  <a:extLst>
                    <a:ext uri="{9D8B030D-6E8A-4147-A177-3AD203B41FA5}">
                      <a16:colId xmlns:a16="http://schemas.microsoft.com/office/drawing/2014/main" val="2179419870"/>
                    </a:ext>
                  </a:extLst>
                </a:gridCol>
                <a:gridCol w="805249">
                  <a:extLst>
                    <a:ext uri="{9D8B030D-6E8A-4147-A177-3AD203B41FA5}">
                      <a16:colId xmlns:a16="http://schemas.microsoft.com/office/drawing/2014/main" val="3893521919"/>
                    </a:ext>
                  </a:extLst>
                </a:gridCol>
                <a:gridCol w="707841">
                  <a:extLst>
                    <a:ext uri="{9D8B030D-6E8A-4147-A177-3AD203B41FA5}">
                      <a16:colId xmlns:a16="http://schemas.microsoft.com/office/drawing/2014/main" val="1376068365"/>
                    </a:ext>
                  </a:extLst>
                </a:gridCol>
                <a:gridCol w="707841">
                  <a:extLst>
                    <a:ext uri="{9D8B030D-6E8A-4147-A177-3AD203B41FA5}">
                      <a16:colId xmlns:a16="http://schemas.microsoft.com/office/drawing/2014/main" val="593273841"/>
                    </a:ext>
                  </a:extLst>
                </a:gridCol>
                <a:gridCol w="910776">
                  <a:extLst>
                    <a:ext uri="{9D8B030D-6E8A-4147-A177-3AD203B41FA5}">
                      <a16:colId xmlns:a16="http://schemas.microsoft.com/office/drawing/2014/main" val="1035509109"/>
                    </a:ext>
                  </a:extLst>
                </a:gridCol>
                <a:gridCol w="707841">
                  <a:extLst>
                    <a:ext uri="{9D8B030D-6E8A-4147-A177-3AD203B41FA5}">
                      <a16:colId xmlns:a16="http://schemas.microsoft.com/office/drawing/2014/main" val="935015510"/>
                    </a:ext>
                  </a:extLst>
                </a:gridCol>
                <a:gridCol w="707841">
                  <a:extLst>
                    <a:ext uri="{9D8B030D-6E8A-4147-A177-3AD203B41FA5}">
                      <a16:colId xmlns:a16="http://schemas.microsoft.com/office/drawing/2014/main" val="3938010859"/>
                    </a:ext>
                  </a:extLst>
                </a:gridCol>
                <a:gridCol w="707841">
                  <a:extLst>
                    <a:ext uri="{9D8B030D-6E8A-4147-A177-3AD203B41FA5}">
                      <a16:colId xmlns:a16="http://schemas.microsoft.com/office/drawing/2014/main" val="159712501"/>
                    </a:ext>
                  </a:extLst>
                </a:gridCol>
                <a:gridCol w="1034720">
                  <a:extLst>
                    <a:ext uri="{9D8B030D-6E8A-4147-A177-3AD203B41FA5}">
                      <a16:colId xmlns:a16="http://schemas.microsoft.com/office/drawing/2014/main" val="1744588113"/>
                    </a:ext>
                  </a:extLst>
                </a:gridCol>
              </a:tblGrid>
              <a:tr h="53914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BCCS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KSBM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GTCC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SUHF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JWHG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BCHO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BAFY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306301"/>
                  </a:ext>
                </a:extLst>
              </a:tr>
              <a:tr h="539140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Brigadier Hall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Kempe Hall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Klinger Hall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Towers Community Centre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Southgate Library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Wilkes House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Boundary Hall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Alevi Foundation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4849"/>
                  </a:ext>
                </a:extLst>
              </a:tr>
              <a:tr h="539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tests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5,812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2,703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988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2,678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7,062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4,384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4,237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4,244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7844213"/>
                  </a:ext>
                </a:extLst>
              </a:tr>
              <a:tr h="539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421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333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178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130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443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152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5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12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449653"/>
                  </a:ext>
                </a:extLst>
              </a:tr>
              <a:tr h="539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4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44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A1975BC-1051-450D-8986-EBE48AFE18E1}"/>
              </a:ext>
            </a:extLst>
          </p:cNvPr>
          <p:cNvSpPr/>
          <p:nvPr/>
        </p:nvSpPr>
        <p:spPr>
          <a:xfrm>
            <a:off x="6160869" y="1420837"/>
            <a:ext cx="3503636" cy="3826415"/>
          </a:xfrm>
          <a:prstGeom prst="rect">
            <a:avLst/>
          </a:prstGeom>
          <a:solidFill>
            <a:srgbClr val="F2F2F2">
              <a:alpha val="54902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B89F5DB-9FCC-4200-B2AC-4C92A5D69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554509"/>
              </p:ext>
            </p:extLst>
          </p:nvPr>
        </p:nvGraphicFramePr>
        <p:xfrm>
          <a:off x="6160869" y="1434905"/>
          <a:ext cx="5760717" cy="440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FFC6619-AABE-41B1-ACD5-845EED953781}"/>
              </a:ext>
            </a:extLst>
          </p:cNvPr>
          <p:cNvSpPr/>
          <p:nvPr/>
        </p:nvSpPr>
        <p:spPr>
          <a:xfrm>
            <a:off x="599345" y="202707"/>
            <a:ext cx="10993309" cy="1218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Mass Testing Demographics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1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include data for Brigadier Hall, Southgate Library, Kempe Hall, Klinger Hall &amp; Green Towers</a:t>
            </a:r>
          </a:p>
          <a:p>
            <a:pPr lvl="0" algn="ctr">
              <a:defRPr/>
            </a:pPr>
            <a:r>
              <a:rPr lang="en-GB" sz="1600" i="1" dirty="0">
                <a:solidFill>
                  <a:prstClr val="white">
                    <a:lumMod val="50000"/>
                  </a:prstClr>
                </a:solidFill>
              </a:rPr>
              <a:t>(09 Feb  - 08 Mar 21)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0EDA936-FACB-4E2E-97F0-748305C528A7}"/>
              </a:ext>
            </a:extLst>
          </p:cNvPr>
          <p:cNvGraphicFramePr/>
          <p:nvPr/>
        </p:nvGraphicFramePr>
        <p:xfrm>
          <a:off x="270413" y="1420837"/>
          <a:ext cx="5825587" cy="423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EEDE6E3-9CDE-4162-B0E1-E24267A8410A}"/>
              </a:ext>
            </a:extLst>
          </p:cNvPr>
          <p:cNvSpPr/>
          <p:nvPr/>
        </p:nvSpPr>
        <p:spPr>
          <a:xfrm>
            <a:off x="1817076" y="1712689"/>
            <a:ext cx="829994" cy="288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EB0854-3465-4959-8609-1061DEF5DDB1}"/>
              </a:ext>
            </a:extLst>
          </p:cNvPr>
          <p:cNvSpPr/>
          <p:nvPr/>
        </p:nvSpPr>
        <p:spPr>
          <a:xfrm>
            <a:off x="10621108" y="1856883"/>
            <a:ext cx="829994" cy="288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EC9D9B-716D-45F4-B589-31FCBA4F800D}"/>
              </a:ext>
            </a:extLst>
          </p:cNvPr>
          <p:cNvSpPr/>
          <p:nvPr/>
        </p:nvSpPr>
        <p:spPr>
          <a:xfrm>
            <a:off x="1237957" y="5838093"/>
            <a:ext cx="4192172" cy="288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 have highest positivity rate but lower testing rates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A63081-492E-48E2-BAA2-C76B3869BE24}"/>
              </a:ext>
            </a:extLst>
          </p:cNvPr>
          <p:cNvSpPr/>
          <p:nvPr/>
        </p:nvSpPr>
        <p:spPr>
          <a:xfrm>
            <a:off x="6537862" y="5570804"/>
            <a:ext cx="4913240" cy="436047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Positivity rates highest school aged children, testing rate lowest in younger age groups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9BC3BA-C7FA-4106-AF3B-6200BD6F3B96}"/>
              </a:ext>
            </a:extLst>
          </p:cNvPr>
          <p:cNvSpPr/>
          <p:nvPr/>
        </p:nvSpPr>
        <p:spPr>
          <a:xfrm>
            <a:off x="132523" y="1202788"/>
            <a:ext cx="1524000" cy="218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tests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5FCE2A-6C06-4AF2-972A-4F9A8C18B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94846"/>
              </p:ext>
            </p:extLst>
          </p:nvPr>
        </p:nvGraphicFramePr>
        <p:xfrm>
          <a:off x="6537862" y="6006852"/>
          <a:ext cx="4913240" cy="760095"/>
        </p:xfrm>
        <a:graphic>
          <a:graphicData uri="http://schemas.openxmlformats.org/drawingml/2006/table">
            <a:tbl>
              <a:tblPr/>
              <a:tblGrid>
                <a:gridCol w="1228310">
                  <a:extLst>
                    <a:ext uri="{9D8B030D-6E8A-4147-A177-3AD203B41FA5}">
                      <a16:colId xmlns:a16="http://schemas.microsoft.com/office/drawing/2014/main" val="3938298175"/>
                    </a:ext>
                  </a:extLst>
                </a:gridCol>
                <a:gridCol w="1228310">
                  <a:extLst>
                    <a:ext uri="{9D8B030D-6E8A-4147-A177-3AD203B41FA5}">
                      <a16:colId xmlns:a16="http://schemas.microsoft.com/office/drawing/2014/main" val="691761629"/>
                    </a:ext>
                  </a:extLst>
                </a:gridCol>
                <a:gridCol w="1228310">
                  <a:extLst>
                    <a:ext uri="{9D8B030D-6E8A-4147-A177-3AD203B41FA5}">
                      <a16:colId xmlns:a16="http://schemas.microsoft.com/office/drawing/2014/main" val="4222015722"/>
                    </a:ext>
                  </a:extLst>
                </a:gridCol>
                <a:gridCol w="1228310">
                  <a:extLst>
                    <a:ext uri="{9D8B030D-6E8A-4147-A177-3AD203B41FA5}">
                      <a16:colId xmlns:a16="http://schemas.microsoft.com/office/drawing/2014/main" val="359153561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234751"/>
                  </a:ext>
                </a:extLst>
              </a:tr>
              <a:tr h="588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0-29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60 &amp; Over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School aged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25605"/>
                  </a:ext>
                </a:extLst>
              </a:tr>
              <a:tr h="5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139,540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003224"/>
                  </a:ext>
                </a:extLst>
              </a:tr>
              <a:tr h="588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22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48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90637-048A-4769-85F4-952374D2BFD6}"/>
              </a:ext>
            </a:extLst>
          </p:cNvPr>
          <p:cNvSpPr txBox="1"/>
          <p:nvPr/>
        </p:nvSpPr>
        <p:spPr>
          <a:xfrm>
            <a:off x="479376" y="260648"/>
            <a:ext cx="468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LFT Testing – as of 08 Mar 21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B58BE7-D755-441A-B456-89E75CD20313}"/>
              </a:ext>
            </a:extLst>
          </p:cNvPr>
          <p:cNvGraphicFramePr>
            <a:graphicFrameLocks noGrp="1"/>
          </p:cNvGraphicFramePr>
          <p:nvPr/>
        </p:nvGraphicFramePr>
        <p:xfrm>
          <a:off x="2190368" y="1575950"/>
          <a:ext cx="7718273" cy="1550671"/>
        </p:xfrm>
        <a:graphic>
          <a:graphicData uri="http://schemas.openxmlformats.org/drawingml/2006/table">
            <a:tbl>
              <a:tblPr/>
              <a:tblGrid>
                <a:gridCol w="1086874">
                  <a:extLst>
                    <a:ext uri="{9D8B030D-6E8A-4147-A177-3AD203B41FA5}">
                      <a16:colId xmlns:a16="http://schemas.microsoft.com/office/drawing/2014/main" val="973779998"/>
                    </a:ext>
                  </a:extLst>
                </a:gridCol>
                <a:gridCol w="636219">
                  <a:extLst>
                    <a:ext uri="{9D8B030D-6E8A-4147-A177-3AD203B41FA5}">
                      <a16:colId xmlns:a16="http://schemas.microsoft.com/office/drawing/2014/main" val="1180709244"/>
                    </a:ext>
                  </a:extLst>
                </a:gridCol>
                <a:gridCol w="636219">
                  <a:extLst>
                    <a:ext uri="{9D8B030D-6E8A-4147-A177-3AD203B41FA5}">
                      <a16:colId xmlns:a16="http://schemas.microsoft.com/office/drawing/2014/main" val="2555132901"/>
                    </a:ext>
                  </a:extLst>
                </a:gridCol>
                <a:gridCol w="636219">
                  <a:extLst>
                    <a:ext uri="{9D8B030D-6E8A-4147-A177-3AD203B41FA5}">
                      <a16:colId xmlns:a16="http://schemas.microsoft.com/office/drawing/2014/main" val="4258992737"/>
                    </a:ext>
                  </a:extLst>
                </a:gridCol>
                <a:gridCol w="972152">
                  <a:extLst>
                    <a:ext uri="{9D8B030D-6E8A-4147-A177-3AD203B41FA5}">
                      <a16:colId xmlns:a16="http://schemas.microsoft.com/office/drawing/2014/main" val="1933419118"/>
                    </a:ext>
                  </a:extLst>
                </a:gridCol>
                <a:gridCol w="446086">
                  <a:extLst>
                    <a:ext uri="{9D8B030D-6E8A-4147-A177-3AD203B41FA5}">
                      <a16:colId xmlns:a16="http://schemas.microsoft.com/office/drawing/2014/main" val="1723544364"/>
                    </a:ext>
                  </a:extLst>
                </a:gridCol>
                <a:gridCol w="636219">
                  <a:extLst>
                    <a:ext uri="{9D8B030D-6E8A-4147-A177-3AD203B41FA5}">
                      <a16:colId xmlns:a16="http://schemas.microsoft.com/office/drawing/2014/main" val="3883808193"/>
                    </a:ext>
                  </a:extLst>
                </a:gridCol>
                <a:gridCol w="967582">
                  <a:extLst>
                    <a:ext uri="{9D8B030D-6E8A-4147-A177-3AD203B41FA5}">
                      <a16:colId xmlns:a16="http://schemas.microsoft.com/office/drawing/2014/main" val="1511528505"/>
                    </a:ext>
                  </a:extLst>
                </a:gridCol>
                <a:gridCol w="636219">
                  <a:extLst>
                    <a:ext uri="{9D8B030D-6E8A-4147-A177-3AD203B41FA5}">
                      <a16:colId xmlns:a16="http://schemas.microsoft.com/office/drawing/2014/main" val="2089305195"/>
                    </a:ext>
                  </a:extLst>
                </a:gridCol>
                <a:gridCol w="1064484">
                  <a:extLst>
                    <a:ext uri="{9D8B030D-6E8A-4147-A177-3AD203B41FA5}">
                      <a16:colId xmlns:a16="http://schemas.microsoft.com/office/drawing/2014/main" val="99015813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11431"/>
                  </a:ext>
                </a:extLst>
              </a:tr>
              <a:tr h="4362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beginning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Academy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4111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02-Mar-21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50463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23-Feb-21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75624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16-Feb-21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58063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09-Feb-21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34729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68A96E7-864E-4040-B6C9-E483A15EAB44}"/>
              </a:ext>
            </a:extLst>
          </p:cNvPr>
          <p:cNvGraphicFramePr>
            <a:graphicFrameLocks noGrp="1"/>
          </p:cNvGraphicFramePr>
          <p:nvPr/>
        </p:nvGraphicFramePr>
        <p:xfrm>
          <a:off x="2190368" y="3893717"/>
          <a:ext cx="7811263" cy="1437139"/>
        </p:xfrm>
        <a:graphic>
          <a:graphicData uri="http://schemas.openxmlformats.org/drawingml/2006/table">
            <a:tbl>
              <a:tblPr/>
              <a:tblGrid>
                <a:gridCol w="965921">
                  <a:extLst>
                    <a:ext uri="{9D8B030D-6E8A-4147-A177-3AD203B41FA5}">
                      <a16:colId xmlns:a16="http://schemas.microsoft.com/office/drawing/2014/main" val="1948631781"/>
                    </a:ext>
                  </a:extLst>
                </a:gridCol>
                <a:gridCol w="565417">
                  <a:extLst>
                    <a:ext uri="{9D8B030D-6E8A-4147-A177-3AD203B41FA5}">
                      <a16:colId xmlns:a16="http://schemas.microsoft.com/office/drawing/2014/main" val="1529512805"/>
                    </a:ext>
                  </a:extLst>
                </a:gridCol>
                <a:gridCol w="565417">
                  <a:extLst>
                    <a:ext uri="{9D8B030D-6E8A-4147-A177-3AD203B41FA5}">
                      <a16:colId xmlns:a16="http://schemas.microsoft.com/office/drawing/2014/main" val="69427607"/>
                    </a:ext>
                  </a:extLst>
                </a:gridCol>
                <a:gridCol w="565417">
                  <a:extLst>
                    <a:ext uri="{9D8B030D-6E8A-4147-A177-3AD203B41FA5}">
                      <a16:colId xmlns:a16="http://schemas.microsoft.com/office/drawing/2014/main" val="3254462558"/>
                    </a:ext>
                  </a:extLst>
                </a:gridCol>
                <a:gridCol w="964549">
                  <a:extLst>
                    <a:ext uri="{9D8B030D-6E8A-4147-A177-3AD203B41FA5}">
                      <a16:colId xmlns:a16="http://schemas.microsoft.com/office/drawing/2014/main" val="455969515"/>
                    </a:ext>
                  </a:extLst>
                </a:gridCol>
                <a:gridCol w="449450">
                  <a:extLst>
                    <a:ext uri="{9D8B030D-6E8A-4147-A177-3AD203B41FA5}">
                      <a16:colId xmlns:a16="http://schemas.microsoft.com/office/drawing/2014/main" val="105682433"/>
                    </a:ext>
                  </a:extLst>
                </a:gridCol>
                <a:gridCol w="411828">
                  <a:extLst>
                    <a:ext uri="{9D8B030D-6E8A-4147-A177-3AD203B41FA5}">
                      <a16:colId xmlns:a16="http://schemas.microsoft.com/office/drawing/2014/main" val="3980986207"/>
                    </a:ext>
                  </a:extLst>
                </a:gridCol>
                <a:gridCol w="859905">
                  <a:extLst>
                    <a:ext uri="{9D8B030D-6E8A-4147-A177-3AD203B41FA5}">
                      <a16:colId xmlns:a16="http://schemas.microsoft.com/office/drawing/2014/main" val="3098189447"/>
                    </a:ext>
                  </a:extLst>
                </a:gridCol>
                <a:gridCol w="565417">
                  <a:extLst>
                    <a:ext uri="{9D8B030D-6E8A-4147-A177-3AD203B41FA5}">
                      <a16:colId xmlns:a16="http://schemas.microsoft.com/office/drawing/2014/main" val="4260311395"/>
                    </a:ext>
                  </a:extLst>
                </a:gridCol>
                <a:gridCol w="765669">
                  <a:extLst>
                    <a:ext uri="{9D8B030D-6E8A-4147-A177-3AD203B41FA5}">
                      <a16:colId xmlns:a16="http://schemas.microsoft.com/office/drawing/2014/main" val="1851395279"/>
                    </a:ext>
                  </a:extLst>
                </a:gridCol>
                <a:gridCol w="1132273">
                  <a:extLst>
                    <a:ext uri="{9D8B030D-6E8A-4147-A177-3AD203B41FA5}">
                      <a16:colId xmlns:a16="http://schemas.microsoft.com/office/drawing/2014/main" val="4152041747"/>
                    </a:ext>
                  </a:extLst>
                </a:gridCol>
              </a:tblGrid>
              <a:tr h="4721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beginning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Academy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%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73685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02-Mar-21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82008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23-Feb-21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20876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16-Feb-21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66412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09-Feb-21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074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D363C05-1041-4F3F-AE8E-56A2355BB83B}"/>
              </a:ext>
            </a:extLst>
          </p:cNvPr>
          <p:cNvSpPr txBox="1"/>
          <p:nvPr/>
        </p:nvSpPr>
        <p:spPr>
          <a:xfrm>
            <a:off x="77395" y="6497093"/>
            <a:ext cx="4500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FE, Further Education; SS, Secondary School; PRU, Pupil Referral Unit.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81BB4-0FF4-4C90-B5FB-53F5ED1C6A11}"/>
              </a:ext>
            </a:extLst>
          </p:cNvPr>
          <p:cNvSpPr txBox="1"/>
          <p:nvPr/>
        </p:nvSpPr>
        <p:spPr>
          <a:xfrm>
            <a:off x="2190366" y="1464588"/>
            <a:ext cx="771827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Negative/Void LFT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33485-7968-42B9-90C1-189F6AA31504}"/>
              </a:ext>
            </a:extLst>
          </p:cNvPr>
          <p:cNvSpPr txBox="1"/>
          <p:nvPr/>
        </p:nvSpPr>
        <p:spPr>
          <a:xfrm>
            <a:off x="2190366" y="3561925"/>
            <a:ext cx="781126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Positive LFT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8496-1FEE-47D8-A669-C3A16971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i="1" dirty="0">
                <a:solidFill>
                  <a:schemeClr val="bg1">
                    <a:lumMod val="50000"/>
                  </a:schemeClr>
                </a:solidFill>
              </a:rPr>
              <a:t>% Uptake by Ward 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230DE75C-0046-4127-8B46-D466AB8D6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6" t="19661" r="16972" b="15481"/>
          <a:stretch/>
        </p:blipFill>
        <p:spPr>
          <a:xfrm>
            <a:off x="1456841" y="1253457"/>
            <a:ext cx="8307091" cy="51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1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746C30-59BD-4756-98E8-A8624C650D2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</a:rPr>
              <a:t>% Decline by Ward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738764F-7E4D-4E25-AF00-35C305624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1" t="17627" r="21607" b="20000"/>
          <a:stretch/>
        </p:blipFill>
        <p:spPr>
          <a:xfrm>
            <a:off x="2088313" y="1425386"/>
            <a:ext cx="7071186" cy="47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ableE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Glossary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Data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B5FF7-5F82-4720-BD38-0E83A772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7" y="0"/>
            <a:ext cx="12026685" cy="68468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ableEx, textbox, im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Observation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111/999 COVID-19 Triages, COVID-19 Deaths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COVID-19 Cases by Broad Age Categories, Infection Rate per 100,00 by Broad Age Categories, Infection Rate per 100,000 by 5-Year Age Brackets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Age Stratified Infection Rates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Maps (1)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F54D3-76FB-4D74-B2E8-83D7FC1D5467}"/>
              </a:ext>
            </a:extLst>
          </p:cNvPr>
          <p:cNvSpPr/>
          <p:nvPr/>
        </p:nvSpPr>
        <p:spPr>
          <a:xfrm>
            <a:off x="824880" y="808794"/>
            <a:ext cx="5471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COVID-19 Cases Lab-Confirmed in the Previous 2-Weeks (23 Feb – 08 Mar)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2543B-E361-4B07-9E19-E6D6A53A8C28}"/>
              </a:ext>
            </a:extLst>
          </p:cNvPr>
          <p:cNvSpPr/>
          <p:nvPr/>
        </p:nvSpPr>
        <p:spPr>
          <a:xfrm>
            <a:off x="6525096" y="790274"/>
            <a:ext cx="5471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Previous Week Average Weekly COVID-19 Infection Rate per 100,000 by Ward  (02 – 08 Mar)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E3468-87B2-4B8A-A896-F70FAF0D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66" y="1574768"/>
            <a:ext cx="5618415" cy="3911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2D7B67-308A-4076-AEF1-513739363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427"/>
          <a:stretch/>
        </p:blipFill>
        <p:spPr>
          <a:xfrm>
            <a:off x="6348442" y="1273121"/>
            <a:ext cx="5648555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4AC33E-5BC1-416C-9ADB-5EF33A8D08FF}"/>
              </a:ext>
            </a:extLst>
          </p:cNvPr>
          <p:cNvSpPr/>
          <p:nvPr/>
        </p:nvSpPr>
        <p:spPr>
          <a:xfrm>
            <a:off x="4408652" y="275979"/>
            <a:ext cx="8398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Weekly COVID-19 infection rate by MSOA (02 – 08 Mar)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632A1B-43E0-4323-A7BF-0DAB22BA5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55" y="876944"/>
            <a:ext cx="6706488" cy="535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F281D1-5316-4279-9B6C-E6D1372E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03" y="254857"/>
            <a:ext cx="3728151" cy="6348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A5B5B-A100-417A-A99E-345C18B4875A}"/>
              </a:ext>
            </a:extLst>
          </p:cNvPr>
          <p:cNvSpPr/>
          <p:nvPr/>
        </p:nvSpPr>
        <p:spPr>
          <a:xfrm>
            <a:off x="5304895" y="146067"/>
            <a:ext cx="8398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Map of COVID-19 Positive Tests in the Previous Week (02 – 08 Mar)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DA34B-5372-4AC2-9080-6812FED58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47" y="601579"/>
            <a:ext cx="1524000" cy="3162300"/>
          </a:xfrm>
          <a:prstGeom prst="rect">
            <a:avLst/>
          </a:prstGeom>
        </p:spPr>
      </p:pic>
      <p:pic>
        <p:nvPicPr>
          <p:cNvPr id="7" name="Picture" title="This slide contains the following visuals: Map of COVID-19 Positive Tests in the Previous Week (02 - 08 Mar 21), slicer, slicer, slicer, slicer, slicer, slicer, tableEx. Please refer to the notes on this slide for details.">
            <a:hlinkClick r:id="rId4"/>
            <a:extLst>
              <a:ext uri="{FF2B5EF4-FFF2-40B4-BE49-F238E27FC236}">
                <a16:creationId xmlns:a16="http://schemas.microsoft.com/office/drawing/2014/main" id="{5699076D-83B4-4148-B712-7FF1E44225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370"/>
          <a:stretch/>
        </p:blipFill>
        <p:spPr>
          <a:xfrm>
            <a:off x="76200" y="0"/>
            <a:ext cx="3922363" cy="68580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055E67-4C09-49DF-836D-DEFF41DEE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947" y="601579"/>
            <a:ext cx="5800725" cy="415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A70D5C-9331-4746-A8A3-57D37B285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4388" y="4891991"/>
            <a:ext cx="2190750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ap of COVID-19 Cases in High Rise Buildings in the Previous 2-Weeks  (23 Feb - 08  Mar 21), COVID-19 Cases in Sheltered Housing, textbox, COVID-19 Cases in High Rise Buildings*. Please refer to the notes on this slide for details.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75593"/>
          <a:stretch/>
        </p:blipFill>
        <p:spPr>
          <a:xfrm>
            <a:off x="76200" y="0"/>
            <a:ext cx="12020550" cy="1673817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 Rise Buildings &amp; Sheltered Housing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26189-C728-4587-A3DC-65D0818A4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54" y="2057400"/>
            <a:ext cx="9978891" cy="39939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2FE7AED4FED42A6326289E9FF5A1F" ma:contentTypeVersion="12" ma:contentTypeDescription="Create a new document." ma:contentTypeScope="" ma:versionID="34782752e0ea414c47b5b3d4640301d0">
  <xsd:schema xmlns:xsd="http://www.w3.org/2001/XMLSchema" xmlns:xs="http://www.w3.org/2001/XMLSchema" xmlns:p="http://schemas.microsoft.com/office/2006/metadata/properties" xmlns:ns3="6649f600-f785-41e7-9ecb-f132ec9254ee" xmlns:ns4="7795bdcd-3134-4ec3-b0a1-16c782ffe0ac" targetNamespace="http://schemas.microsoft.com/office/2006/metadata/properties" ma:root="true" ma:fieldsID="ac9327b0a129ae1674f5f01c6489105a" ns3:_="" ns4:_="">
    <xsd:import namespace="6649f600-f785-41e7-9ecb-f132ec9254ee"/>
    <xsd:import namespace="7795bdcd-3134-4ec3-b0a1-16c782ffe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f600-f785-41e7-9ecb-f132ec925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5bdcd-3134-4ec3-b0a1-16c782ffe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9DA01E-7C60-4E12-8522-18F104290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9f600-f785-41e7-9ecb-f132ec9254ee"/>
    <ds:schemaRef ds:uri="7795bdcd-3134-4ec3-b0a1-16c782ffe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3E1F05-C83D-4597-9BCD-00EE555B95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CFA8E5-52C7-4AE6-A0FE-BAD4C7C1BF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987</Words>
  <Application>Microsoft Office PowerPoint</Application>
  <PresentationFormat>Widescreen</PresentationFormat>
  <Paragraphs>380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Enfield COVID19 Dashboard</vt:lpstr>
      <vt:lpstr>Data Summary</vt:lpstr>
      <vt:lpstr>Observation Summary</vt:lpstr>
      <vt:lpstr>Charts</vt:lpstr>
      <vt:lpstr>Age Stratified Infection Rates</vt:lpstr>
      <vt:lpstr>Maps (1)</vt:lpstr>
      <vt:lpstr>Map (2)</vt:lpstr>
      <vt:lpstr>Map (3)</vt:lpstr>
      <vt:lpstr>High Rise Buildings &amp; Sheltered Housing</vt:lpstr>
      <vt:lpstr>Exposure Settings</vt:lpstr>
      <vt:lpstr>Hospital Data</vt:lpstr>
      <vt:lpstr>Vaccination Data</vt:lpstr>
      <vt:lpstr>PowerPoint Presentation</vt:lpstr>
      <vt:lpstr>PowerPoint Presentation</vt:lpstr>
      <vt:lpstr>PowerPoint Presentation</vt:lpstr>
      <vt:lpstr>% Uptake by Ward </vt:lpstr>
      <vt:lpstr>PowerPoint Presentation</vt:lpstr>
      <vt:lpstr>Glossary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Peter Nathan</cp:lastModifiedBy>
  <cp:revision>8</cp:revision>
  <dcterms:created xsi:type="dcterms:W3CDTF">2016-09-04T11:54:55Z</dcterms:created>
  <dcterms:modified xsi:type="dcterms:W3CDTF">2021-03-11T09:09:10Z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0x010100E9A2FE7AED4FED42A6326289E9FF5A1F</vt:lpwstr>
  </property>
</Properties>
</file>