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Lst>
  <p:notesMasterIdLst>
    <p:notesMasterId r:id="rId8"/>
  </p:notesMasterIdLst>
  <p:handoutMasterIdLst>
    <p:handoutMasterId r:id="rId9"/>
  </p:handoutMasterIdLst>
  <p:sldIdLst>
    <p:sldId id="343" r:id="rId5"/>
    <p:sldId id="344" r:id="rId6"/>
    <p:sldId id="260"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51" autoAdjust="0"/>
  </p:normalViewPr>
  <p:slideViewPr>
    <p:cSldViewPr>
      <p:cViewPr varScale="1">
        <p:scale>
          <a:sx n="72" d="100"/>
          <a:sy n="72" d="100"/>
        </p:scale>
        <p:origin x="135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Nathan" userId="f04ad150-9693-47d6-8a0f-cf4fdace0032" providerId="ADAL" clId="{441618AD-7F69-4A34-9DF2-0C56D77C3D0F}"/>
    <pc:docChg chg="custSel modSld">
      <pc:chgData name="Peter Nathan" userId="f04ad150-9693-47d6-8a0f-cf4fdace0032" providerId="ADAL" clId="{441618AD-7F69-4A34-9DF2-0C56D77C3D0F}" dt="2021-03-18T09:50:31.025" v="460" actId="20577"/>
      <pc:docMkLst>
        <pc:docMk/>
      </pc:docMkLst>
      <pc:sldChg chg="modSp">
        <pc:chgData name="Peter Nathan" userId="f04ad150-9693-47d6-8a0f-cf4fdace0032" providerId="ADAL" clId="{441618AD-7F69-4A34-9DF2-0C56D77C3D0F}" dt="2021-03-18T09:50:31.025" v="460" actId="20577"/>
        <pc:sldMkLst>
          <pc:docMk/>
          <pc:sldMk cId="929299983" sldId="260"/>
        </pc:sldMkLst>
        <pc:spChg chg="mod">
          <ac:chgData name="Peter Nathan" userId="f04ad150-9693-47d6-8a0f-cf4fdace0032" providerId="ADAL" clId="{441618AD-7F69-4A34-9DF2-0C56D77C3D0F}" dt="2021-03-18T09:50:31.025" v="460" actId="20577"/>
          <ac:spMkLst>
            <pc:docMk/>
            <pc:sldMk cId="929299983" sldId="260"/>
            <ac:spMk id="3" creationId="{C1B3FAC6-25B5-4775-B4A3-A3B84151189B}"/>
          </ac:spMkLst>
        </pc:spChg>
      </pc:sldChg>
      <pc:sldChg chg="modSp">
        <pc:chgData name="Peter Nathan" userId="f04ad150-9693-47d6-8a0f-cf4fdace0032" providerId="ADAL" clId="{441618AD-7F69-4A34-9DF2-0C56D77C3D0F}" dt="2021-03-18T09:43:59.488" v="97" actId="20577"/>
        <pc:sldMkLst>
          <pc:docMk/>
          <pc:sldMk cId="0" sldId="343"/>
        </pc:sldMkLst>
        <pc:spChg chg="mod">
          <ac:chgData name="Peter Nathan" userId="f04ad150-9693-47d6-8a0f-cf4fdace0032" providerId="ADAL" clId="{441618AD-7F69-4A34-9DF2-0C56D77C3D0F}" dt="2021-03-18T09:43:59.488" v="97" actId="20577"/>
          <ac:spMkLst>
            <pc:docMk/>
            <pc:sldMk cId="0" sldId="343"/>
            <ac:spMk id="7171" creationId="{00000000-0000-0000-0000-000000000000}"/>
          </ac:spMkLst>
        </pc:spChg>
      </pc:sldChg>
      <pc:sldChg chg="modSp">
        <pc:chgData name="Peter Nathan" userId="f04ad150-9693-47d6-8a0f-cf4fdace0032" providerId="ADAL" clId="{441618AD-7F69-4A34-9DF2-0C56D77C3D0F}" dt="2021-03-18T09:49:18.297" v="327" actId="20577"/>
        <pc:sldMkLst>
          <pc:docMk/>
          <pc:sldMk cId="961254393" sldId="344"/>
        </pc:sldMkLst>
        <pc:spChg chg="mod">
          <ac:chgData name="Peter Nathan" userId="f04ad150-9693-47d6-8a0f-cf4fdace0032" providerId="ADAL" clId="{441618AD-7F69-4A34-9DF2-0C56D77C3D0F}" dt="2021-03-18T09:49:18.297" v="327" actId="20577"/>
          <ac:spMkLst>
            <pc:docMk/>
            <pc:sldMk cId="961254393" sldId="344"/>
            <ac:spMk id="3" creationId="{4E0E8AE2-1FC7-42FF-9FF0-891080B9358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18/03/2021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18/03/2021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725E8E8-1528-48FB-B845-BEC6BE7B33E1}" type="slidenum">
              <a:rPr kumimoji="0" lang="en-GB" sz="120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Times"/>
              <a:ea typeface="+mn-ea"/>
              <a:cs typeface="+mn-cs"/>
            </a:endParaRPr>
          </a:p>
        </p:txBody>
      </p:sp>
      <p:sp>
        <p:nvSpPr>
          <p:cNvPr id="5" name="Footer Placeholder 4"/>
          <p:cNvSpPr>
            <a:spLocks noGrp="1"/>
          </p:cNvSpPr>
          <p:nvPr>
            <p:ph type="ftr" sz="quarter" idx="4"/>
          </p:nvPr>
        </p:nvSpPr>
        <p:spPr>
          <a:xfrm>
            <a:off x="0" y="8685213"/>
            <a:ext cx="2971800" cy="4572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val="363434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73743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20416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3383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19256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106162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536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07998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318344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4236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031473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04800"/>
            <a:ext cx="8153400" cy="1143000"/>
          </a:xfrm>
        </p:spPr>
        <p:txBody>
          <a:bodyPr/>
          <a:lstStyle/>
          <a:p>
            <a:pPr algn="ctr"/>
            <a:r>
              <a:rPr lang="en-GB" dirty="0"/>
              <a:t>Enfield Learning Excellence Partnership Board</a:t>
            </a:r>
          </a:p>
        </p:txBody>
      </p:sp>
      <p:sp>
        <p:nvSpPr>
          <p:cNvPr id="7171" name="Rectangle 3"/>
          <p:cNvSpPr>
            <a:spLocks noGrp="1" noChangeArrowheads="1"/>
          </p:cNvSpPr>
          <p:nvPr>
            <p:ph type="body" idx="1"/>
          </p:nvPr>
        </p:nvSpPr>
        <p:spPr>
          <a:xfrm>
            <a:off x="381000" y="1524000"/>
            <a:ext cx="8153400" cy="4191000"/>
          </a:xfrm>
        </p:spPr>
        <p:txBody>
          <a:bodyPr/>
          <a:lstStyle/>
          <a:p>
            <a:pPr marL="0" indent="0">
              <a:buNone/>
            </a:pPr>
            <a:r>
              <a:rPr lang="en-GB" sz="2000" b="1" dirty="0"/>
              <a:t>KEY PERFORMANCE INDICATORS</a:t>
            </a:r>
            <a:endParaRPr lang="en-GB" sz="2000" dirty="0"/>
          </a:p>
          <a:p>
            <a:pPr marL="0" indent="0">
              <a:buNone/>
            </a:pPr>
            <a:r>
              <a:rPr lang="en-GB" sz="2000" b="1" dirty="0"/>
              <a:t> </a:t>
            </a:r>
            <a:endParaRPr lang="en-GB" sz="2000" dirty="0"/>
          </a:p>
          <a:p>
            <a:pPr lvl="0"/>
            <a:r>
              <a:rPr lang="en-GB" sz="2000" dirty="0"/>
              <a:t>Attainment in Key Stage 2 SATs (Reading: Writing: Maths) and at KS4 (L5+ in English &amp; Maths) will be close to or at the London average by 2025.</a:t>
            </a:r>
          </a:p>
          <a:p>
            <a:pPr lvl="0"/>
            <a:r>
              <a:rPr lang="en-GB" sz="2000" dirty="0"/>
              <a:t>The attainment of disadvantaged pupils will be at least at the London average (Key Stages 2,4 &amp; 5) by 2025. </a:t>
            </a:r>
          </a:p>
          <a:p>
            <a:pPr lvl="0"/>
            <a:r>
              <a:rPr lang="en-GB" sz="2000" dirty="0"/>
              <a:t>There will be a significant improvement to at least the London average for all pupils from the 2019 baseline in GCSE outcomes for lower performing groups including Black Caribbean pupils, Turkish heritage pupils by 2025 .* </a:t>
            </a:r>
          </a:p>
          <a:p>
            <a:pPr lvl="0"/>
            <a:r>
              <a:rPr lang="en-GB" sz="2000" dirty="0"/>
              <a:t>That the proportion of pupils attaining GLD will be at least at the London average by 2025.</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3091-03AD-4F8E-A651-5F503D9D360B}"/>
              </a:ext>
            </a:extLst>
          </p:cNvPr>
          <p:cNvSpPr>
            <a:spLocks noGrp="1"/>
          </p:cNvSpPr>
          <p:nvPr>
            <p:ph type="title"/>
          </p:nvPr>
        </p:nvSpPr>
        <p:spPr>
          <a:xfrm>
            <a:off x="685800" y="304800"/>
            <a:ext cx="8153400" cy="747936"/>
          </a:xfrm>
        </p:spPr>
        <p:txBody>
          <a:bodyPr/>
          <a:lstStyle/>
          <a:p>
            <a:pPr algn="ctr"/>
            <a:r>
              <a:rPr lang="en-GB" dirty="0"/>
              <a:t>Key Performance Indicators</a:t>
            </a:r>
          </a:p>
        </p:txBody>
      </p:sp>
      <p:sp>
        <p:nvSpPr>
          <p:cNvPr id="3" name="Content Placeholder 2">
            <a:extLst>
              <a:ext uri="{FF2B5EF4-FFF2-40B4-BE49-F238E27FC236}">
                <a16:creationId xmlns:a16="http://schemas.microsoft.com/office/drawing/2014/main" id="{4E0E8AE2-1FC7-42FF-9FF0-891080B93585}"/>
              </a:ext>
            </a:extLst>
          </p:cNvPr>
          <p:cNvSpPr>
            <a:spLocks noGrp="1"/>
          </p:cNvSpPr>
          <p:nvPr>
            <p:ph idx="1"/>
          </p:nvPr>
        </p:nvSpPr>
        <p:spPr/>
        <p:txBody>
          <a:bodyPr/>
          <a:lstStyle/>
          <a:p>
            <a:pPr lvl="0"/>
            <a:r>
              <a:rPr lang="en-GB" sz="2000" dirty="0">
                <a:solidFill>
                  <a:srgbClr val="000000"/>
                </a:solidFill>
              </a:rPr>
              <a:t>The proportion of pupils attending higher education institutions will be at least at the London average by 2025. </a:t>
            </a:r>
          </a:p>
          <a:p>
            <a:pPr lvl="0"/>
            <a:r>
              <a:rPr lang="en-GB" sz="2000" dirty="0">
                <a:solidFill>
                  <a:srgbClr val="000000"/>
                </a:solidFill>
              </a:rPr>
              <a:t>That the proportion of pupils attaining Level 2 (English and maths) and Level 3 qualifications by the age is at least at the London average by 2025.</a:t>
            </a:r>
          </a:p>
          <a:p>
            <a:pPr lvl="0"/>
            <a:r>
              <a:rPr lang="en-GB" sz="2000" dirty="0">
                <a:solidFill>
                  <a:srgbClr val="000000"/>
                </a:solidFill>
              </a:rPr>
              <a:t>That all Enfield schools and colleges will be graded as good or better in their Ofsted inspection judgement by 2025.</a:t>
            </a:r>
          </a:p>
          <a:p>
            <a:pPr lvl="0"/>
            <a:r>
              <a:rPr lang="en-GB" sz="2000" dirty="0">
                <a:solidFill>
                  <a:srgbClr val="000000"/>
                </a:solidFill>
              </a:rPr>
              <a:t>That the borough and schools will work towards no permanent exclusions from Enfield schools by 2025</a:t>
            </a:r>
          </a:p>
          <a:p>
            <a:pPr lvl="0"/>
            <a:r>
              <a:rPr lang="en-GB" sz="2000" dirty="0">
                <a:solidFill>
                  <a:srgbClr val="000000"/>
                </a:solidFill>
              </a:rPr>
              <a:t>That the level of fixed term exclusions is below both the London and national average by 2025.</a:t>
            </a:r>
          </a:p>
          <a:p>
            <a:pPr lvl="0"/>
            <a:r>
              <a:rPr lang="en-GB" sz="2000" dirty="0">
                <a:solidFill>
                  <a:srgbClr val="000000"/>
                </a:solidFill>
              </a:rPr>
              <a:t>There is a reduction in the levels of youth violence to at least the London average by 2025</a:t>
            </a:r>
          </a:p>
          <a:p>
            <a:endParaRPr lang="en-GB" dirty="0"/>
          </a:p>
        </p:txBody>
      </p:sp>
    </p:spTree>
    <p:extLst>
      <p:ext uri="{BB962C8B-B14F-4D97-AF65-F5344CB8AC3E}">
        <p14:creationId xmlns:p14="http://schemas.microsoft.com/office/powerpoint/2010/main" val="96125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6101F-8030-4D23-BF5C-08E60FE5A3E2}"/>
              </a:ext>
            </a:extLst>
          </p:cNvPr>
          <p:cNvSpPr>
            <a:spLocks noGrp="1"/>
          </p:cNvSpPr>
          <p:nvPr>
            <p:ph type="title"/>
          </p:nvPr>
        </p:nvSpPr>
        <p:spPr>
          <a:xfrm>
            <a:off x="685800" y="304800"/>
            <a:ext cx="8153400" cy="603920"/>
          </a:xfrm>
        </p:spPr>
        <p:txBody>
          <a:bodyPr/>
          <a:lstStyle/>
          <a:p>
            <a:pPr algn="ctr"/>
            <a:r>
              <a:rPr lang="en-GB" dirty="0"/>
              <a:t>Key </a:t>
            </a:r>
            <a:r>
              <a:rPr lang="en-GB"/>
              <a:t>Performance Indicators</a:t>
            </a:r>
            <a:endParaRPr lang="en-GB" dirty="0"/>
          </a:p>
        </p:txBody>
      </p:sp>
      <p:sp>
        <p:nvSpPr>
          <p:cNvPr id="3" name="Content Placeholder 2">
            <a:extLst>
              <a:ext uri="{FF2B5EF4-FFF2-40B4-BE49-F238E27FC236}">
                <a16:creationId xmlns:a16="http://schemas.microsoft.com/office/drawing/2014/main" id="{C1B3FAC6-25B5-4775-B4A3-A3B84151189B}"/>
              </a:ext>
            </a:extLst>
          </p:cNvPr>
          <p:cNvSpPr>
            <a:spLocks noGrp="1"/>
          </p:cNvSpPr>
          <p:nvPr>
            <p:ph idx="1"/>
          </p:nvPr>
        </p:nvSpPr>
        <p:spPr/>
        <p:txBody>
          <a:bodyPr/>
          <a:lstStyle/>
          <a:p>
            <a:pPr lvl="0"/>
            <a:r>
              <a:rPr lang="en-GB" sz="2000" dirty="0">
                <a:solidFill>
                  <a:srgbClr val="000000"/>
                </a:solidFill>
              </a:rPr>
              <a:t>That 100% of EHC assessments are completed within 20 weeks by September 2023.</a:t>
            </a:r>
          </a:p>
          <a:p>
            <a:pPr lvl="0"/>
            <a:r>
              <a:rPr lang="en-GB" sz="2000" dirty="0">
                <a:solidFill>
                  <a:srgbClr val="000000"/>
                </a:solidFill>
              </a:rPr>
              <a:t>Evidence from a variety of sources including inspection evidence, parent and pupil surveys and service reports show that special needs and mental health needs are being effectively met (By 2023)</a:t>
            </a:r>
          </a:p>
          <a:p>
            <a:pPr lvl="0"/>
            <a:r>
              <a:rPr lang="en-GB" sz="2000" dirty="0">
                <a:solidFill>
                  <a:srgbClr val="000000"/>
                </a:solidFill>
              </a:rPr>
              <a:t>That there are sufficient special school places to meet demand.</a:t>
            </a:r>
          </a:p>
          <a:p>
            <a:pPr marL="0" lvl="0" indent="0">
              <a:buNone/>
            </a:pPr>
            <a:endParaRPr lang="en-GB" sz="2000" dirty="0">
              <a:solidFill>
                <a:srgbClr val="000000"/>
              </a:solidFill>
            </a:endParaRPr>
          </a:p>
          <a:p>
            <a:pPr lvl="0"/>
            <a:r>
              <a:rPr lang="en-GB" sz="2000" dirty="0">
                <a:solidFill>
                  <a:srgbClr val="000000"/>
                </a:solidFill>
              </a:rPr>
              <a:t>* Significant would be a board judgement – detailed work to developed by the appropriate sub group to develop a quantative target as appropriate. A further group of concern are disadvantaged boys who achieve considerably lower than their peers.</a:t>
            </a:r>
          </a:p>
          <a:p>
            <a:endParaRPr lang="en-GB" dirty="0"/>
          </a:p>
        </p:txBody>
      </p:sp>
    </p:spTree>
    <p:extLst>
      <p:ext uri="{BB962C8B-B14F-4D97-AF65-F5344CB8AC3E}">
        <p14:creationId xmlns:p14="http://schemas.microsoft.com/office/powerpoint/2010/main" val="929299983"/>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A2FE7AED4FED42A6326289E9FF5A1F" ma:contentTypeVersion="12" ma:contentTypeDescription="Create a new document." ma:contentTypeScope="" ma:versionID="34782752e0ea414c47b5b3d4640301d0">
  <xsd:schema xmlns:xsd="http://www.w3.org/2001/XMLSchema" xmlns:xs="http://www.w3.org/2001/XMLSchema" xmlns:p="http://schemas.microsoft.com/office/2006/metadata/properties" xmlns:ns3="6649f600-f785-41e7-9ecb-f132ec9254ee" xmlns:ns4="7795bdcd-3134-4ec3-b0a1-16c782ffe0ac" targetNamespace="http://schemas.microsoft.com/office/2006/metadata/properties" ma:root="true" ma:fieldsID="ac9327b0a129ae1674f5f01c6489105a" ns3:_="" ns4:_="">
    <xsd:import namespace="6649f600-f785-41e7-9ecb-f132ec9254ee"/>
    <xsd:import namespace="7795bdcd-3134-4ec3-b0a1-16c782ffe0a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9f600-f785-41e7-9ecb-f132ec9254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5bdcd-3134-4ec3-b0a1-16c782ffe0a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915100-D605-4E07-801E-0C543186374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8BC95B2-5EED-41B8-9FF4-763E6F246DE8}">
  <ds:schemaRefs>
    <ds:schemaRef ds:uri="http://schemas.microsoft.com/sharepoint/v3/contenttype/forms"/>
  </ds:schemaRefs>
</ds:datastoreItem>
</file>

<file path=customXml/itemProps3.xml><?xml version="1.0" encoding="utf-8"?>
<ds:datastoreItem xmlns:ds="http://schemas.openxmlformats.org/officeDocument/2006/customXml" ds:itemID="{1821DD49-E5DC-469B-A64F-BCC7CACA41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49f600-f785-41e7-9ecb-f132ec9254ee"/>
    <ds:schemaRef ds:uri="7795bdcd-3134-4ec3-b0a1-16c782ffe0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11</TotalTime>
  <Words>352</Words>
  <Application>Microsoft Office PowerPoint</Application>
  <PresentationFormat>On-screen Show (4:3)</PresentationFormat>
  <Paragraphs>21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vt:lpstr>
      <vt:lpstr>Enfield Template</vt:lpstr>
      <vt:lpstr>Enfield Learning Excellence Partnership Board</vt:lpstr>
      <vt:lpstr>Key Performance Indicators</vt:lpstr>
      <vt:lpstr>Key Performance Indicators</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Enfield Learning Excellence Partnership Board</dc:title>
  <dc:creator>Peter Nathan</dc:creator>
  <cp:lastModifiedBy>Peter Nathan</cp:lastModifiedBy>
  <cp:revision>1</cp:revision>
  <cp:lastPrinted>2011-01-25T15:11:23Z</cp:lastPrinted>
  <dcterms:created xsi:type="dcterms:W3CDTF">2021-03-16T15:48:14Z</dcterms:created>
  <dcterms:modified xsi:type="dcterms:W3CDTF">2021-03-18T09:50:40Z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ContentTypeId">
    <vt:lpwstr>0x010100E9A2FE7AED4FED42A6326289E9FF5A1F</vt:lpwstr>
  </property>
</Properties>
</file>