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54" r:id="rId15"/>
    <p:sldId id="266" r:id="rId16"/>
    <p:sldId id="325" r:id="rId17"/>
    <p:sldId id="326" r:id="rId18"/>
    <p:sldId id="35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2A0D0-9E0A-49ED-9E87-11129CF52D27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3216-36FF-43F6-A34C-2E009D0F9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1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NEW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RECENT COVID DEATHS*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RANK*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Enfield COVID-19 Dashboard 
(27- 04 May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TESTS*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VACCINATIONS 151,213 1st DOSES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SCHOOLS/ EARLY YEARS AFFECTED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WARDS WITH HIGHEST INFECTION RATES*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0-29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% 1st Dose Uptake 65+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% 1st Dose Uptake All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PHE Vaccination Data as of (04 May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380E0-E191-4DC8-A328-EE21F7F6F3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D87D-2E3A-4719-AE69-93C4B54AA3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COVID-19 Cases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 by 5-Year Age Brackets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Lab-Confirmed in the Previous Week (27 Apr - 04 May)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Weekly Infection Rate by MSOA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Age of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6b112990881370b5395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f7d12e1025404ef30dc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5200b0715fb5eaa7cd6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9f62c1d38001c6da755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69be740630a2dfff9ad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750108ea432c844a9226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5/7/2021 7:51:31 AM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5/7/2021 7:49:18 AM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1F22A-40FA-4A60-A89C-850A6580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" y="0"/>
            <a:ext cx="120740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90637-048A-4769-85F4-952374D2BFD6}"/>
              </a:ext>
            </a:extLst>
          </p:cNvPr>
          <p:cNvSpPr txBox="1"/>
          <p:nvPr/>
        </p:nvSpPr>
        <p:spPr>
          <a:xfrm>
            <a:off x="479376" y="83908"/>
            <a:ext cx="594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LFT Testing – as of 06 May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63C05-1041-4F3F-AE8E-56A2355BB83B}"/>
              </a:ext>
            </a:extLst>
          </p:cNvPr>
          <p:cNvSpPr txBox="1"/>
          <p:nvPr/>
        </p:nvSpPr>
        <p:spPr>
          <a:xfrm>
            <a:off x="77395" y="6497093"/>
            <a:ext cx="5943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FE, Further Education; SS, Secondary School; PRU, Pupil Referral Unit.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1BB4-0FF4-4C90-B5FB-53F5ED1C6A11}"/>
              </a:ext>
            </a:extLst>
          </p:cNvPr>
          <p:cNvSpPr txBox="1"/>
          <p:nvPr/>
        </p:nvSpPr>
        <p:spPr>
          <a:xfrm>
            <a:off x="1595406" y="673752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All LFTs conducted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33485-7968-42B9-90C1-189F6AA31504}"/>
              </a:ext>
            </a:extLst>
          </p:cNvPr>
          <p:cNvSpPr txBox="1"/>
          <p:nvPr/>
        </p:nvSpPr>
        <p:spPr>
          <a:xfrm>
            <a:off x="1556028" y="3489619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Positive LFTs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9116EE-3C4B-4F8F-9664-E6D98BCF9DEE}"/>
              </a:ext>
            </a:extLst>
          </p:cNvPr>
          <p:cNvSpPr/>
          <p:nvPr/>
        </p:nvSpPr>
        <p:spPr>
          <a:xfrm>
            <a:off x="8082401" y="1915109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1BD84A-CAA4-4276-AAA5-2F182F49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2242"/>
              </p:ext>
            </p:extLst>
          </p:nvPr>
        </p:nvGraphicFramePr>
        <p:xfrm>
          <a:off x="173645" y="1334950"/>
          <a:ext cx="10975662" cy="1866900"/>
        </p:xfrm>
        <a:graphic>
          <a:graphicData uri="http://schemas.openxmlformats.org/drawingml/2006/table">
            <a:tbl>
              <a:tblPr/>
              <a:tblGrid>
                <a:gridCol w="1892317">
                  <a:extLst>
                    <a:ext uri="{9D8B030D-6E8A-4147-A177-3AD203B41FA5}">
                      <a16:colId xmlns:a16="http://schemas.microsoft.com/office/drawing/2014/main" val="805654959"/>
                    </a:ext>
                  </a:extLst>
                </a:gridCol>
                <a:gridCol w="862903">
                  <a:extLst>
                    <a:ext uri="{9D8B030D-6E8A-4147-A177-3AD203B41FA5}">
                      <a16:colId xmlns:a16="http://schemas.microsoft.com/office/drawing/2014/main" val="211059876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38158470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66018019"/>
                    </a:ext>
                  </a:extLst>
                </a:gridCol>
                <a:gridCol w="1362138">
                  <a:extLst>
                    <a:ext uri="{9D8B030D-6E8A-4147-A177-3AD203B41FA5}">
                      <a16:colId xmlns:a16="http://schemas.microsoft.com/office/drawing/2014/main" val="1213397453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2117547668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3341310800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151955395"/>
                    </a:ext>
                  </a:extLst>
                </a:gridCol>
                <a:gridCol w="1322505">
                  <a:extLst>
                    <a:ext uri="{9D8B030D-6E8A-4147-A177-3AD203B41FA5}">
                      <a16:colId xmlns:a16="http://schemas.microsoft.com/office/drawing/2014/main" val="1542615878"/>
                    </a:ext>
                  </a:extLst>
                </a:gridCol>
                <a:gridCol w="1892693">
                  <a:extLst>
                    <a:ext uri="{9D8B030D-6E8A-4147-A177-3AD203B41FA5}">
                      <a16:colId xmlns:a16="http://schemas.microsoft.com/office/drawing/2014/main" val="1076969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679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159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23-Apr-21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487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16-Apr-21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479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09-Apr-21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847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E6771E-794A-4BC3-B0BD-A78E9CE17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55698"/>
              </p:ext>
            </p:extLst>
          </p:nvPr>
        </p:nvGraphicFramePr>
        <p:xfrm>
          <a:off x="129227" y="4012839"/>
          <a:ext cx="11931765" cy="1866900"/>
        </p:xfrm>
        <a:graphic>
          <a:graphicData uri="http://schemas.openxmlformats.org/drawingml/2006/table">
            <a:tbl>
              <a:tblPr/>
              <a:tblGrid>
                <a:gridCol w="2071606">
                  <a:extLst>
                    <a:ext uri="{9D8B030D-6E8A-4147-A177-3AD203B41FA5}">
                      <a16:colId xmlns:a16="http://schemas.microsoft.com/office/drawing/2014/main" val="3797300828"/>
                    </a:ext>
                  </a:extLst>
                </a:gridCol>
                <a:gridCol w="985506">
                  <a:extLst>
                    <a:ext uri="{9D8B030D-6E8A-4147-A177-3AD203B41FA5}">
                      <a16:colId xmlns:a16="http://schemas.microsoft.com/office/drawing/2014/main" val="577595404"/>
                    </a:ext>
                  </a:extLst>
                </a:gridCol>
                <a:gridCol w="537665">
                  <a:extLst>
                    <a:ext uri="{9D8B030D-6E8A-4147-A177-3AD203B41FA5}">
                      <a16:colId xmlns:a16="http://schemas.microsoft.com/office/drawing/2014/main" val="4072140064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2389950947"/>
                    </a:ext>
                  </a:extLst>
                </a:gridCol>
                <a:gridCol w="1419662">
                  <a:extLst>
                    <a:ext uri="{9D8B030D-6E8A-4147-A177-3AD203B41FA5}">
                      <a16:colId xmlns:a16="http://schemas.microsoft.com/office/drawing/2014/main" val="2953994279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3677054271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967736729"/>
                    </a:ext>
                  </a:extLst>
                </a:gridCol>
                <a:gridCol w="1061802">
                  <a:extLst>
                    <a:ext uri="{9D8B030D-6E8A-4147-A177-3AD203B41FA5}">
                      <a16:colId xmlns:a16="http://schemas.microsoft.com/office/drawing/2014/main" val="2313209875"/>
                    </a:ext>
                  </a:extLst>
                </a:gridCol>
                <a:gridCol w="1121889">
                  <a:extLst>
                    <a:ext uri="{9D8B030D-6E8A-4147-A177-3AD203B41FA5}">
                      <a16:colId xmlns:a16="http://schemas.microsoft.com/office/drawing/2014/main" val="1267760385"/>
                    </a:ext>
                  </a:extLst>
                </a:gridCol>
                <a:gridCol w="1446024">
                  <a:extLst>
                    <a:ext uri="{9D8B030D-6E8A-4147-A177-3AD203B41FA5}">
                      <a16:colId xmlns:a16="http://schemas.microsoft.com/office/drawing/2014/main" val="1790624014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1204389196"/>
                    </a:ext>
                  </a:extLst>
                </a:gridCol>
              </a:tblGrid>
              <a:tr h="236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GB" sz="2000" b="0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4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56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23-Apr-21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73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16-Apr-21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84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09-Apr-21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82905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1547FAD-48DD-41A9-A11C-8018DE8E8F95}"/>
              </a:ext>
            </a:extLst>
          </p:cNvPr>
          <p:cNvSpPr/>
          <p:nvPr/>
        </p:nvSpPr>
        <p:spPr>
          <a:xfrm>
            <a:off x="8421836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FFA566-A213-4F0C-85AF-CE9236947B64}"/>
              </a:ext>
            </a:extLst>
          </p:cNvPr>
          <p:cNvSpPr/>
          <p:nvPr/>
        </p:nvSpPr>
        <p:spPr>
          <a:xfrm>
            <a:off x="11021901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% 1st Dose Uptake 65+, % 1st Dose Uptake All Eligible Cohort, PHE Vaccination Data as of (04 May 21), clusteredBarChart, card, slicer, textbox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6DF6F3-6BB1-41A8-B927-C1CB3D20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197744-18DE-489B-9B9D-7798D881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32" y="245165"/>
            <a:ext cx="10695795" cy="622851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</a:rPr>
              <a:t>% Uptake first dose of COVID-19 vaccination in all cohorts</a:t>
            </a:r>
          </a:p>
        </p:txBody>
      </p:sp>
    </p:spTree>
    <p:extLst>
      <p:ext uri="{BB962C8B-B14F-4D97-AF65-F5344CB8AC3E}">
        <p14:creationId xmlns:p14="http://schemas.microsoft.com/office/powerpoint/2010/main" val="150525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1E0D5-4BCF-4778-BA58-4F309DC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0C290-D151-4F4F-88F3-C97C9F85C93A}"/>
              </a:ext>
            </a:extLst>
          </p:cNvPr>
          <p:cNvSpPr txBox="1">
            <a:spLocks/>
          </p:cNvSpPr>
          <p:nvPr/>
        </p:nvSpPr>
        <p:spPr>
          <a:xfrm>
            <a:off x="656832" y="245165"/>
            <a:ext cx="10695795" cy="6228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i="1">
                <a:solidFill>
                  <a:schemeClr val="bg1"/>
                </a:solidFill>
              </a:rPr>
              <a:t>% Uptake (Over 65) first dose of COVID-19 vaccination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textbox, pivotTable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, NEW CASES, RECENT COVID DEATHS*, INFECTION RATE PER 100,000*, INFECTION RATE RANK*, Enfield COVID-19 Dashboard &#10;(27- 04 May 21), TESTS*, VACCINATIONS 151,213 1st DOSES, CARE SETTINGS, SCHOOLS/ EARLY YEARS AFFECTED, WARDS WITH HIGHEST INFECTION RATES*, textbox, basicShape, basicShape, basicShape, textbox, textbox, textbox, textbox, basicShape, basicShape, basicShape, image, image, image, textbox, textbox, image, textbox, textbox, textbox, textbox, textbox, basicShape, basicShape, basicShape, image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COVID-19 Cases by Broad Age Categories, Infection Rate per 100,00 by Broad Age Categories, Infection Rate per 100,000 by 5-Year Age Brackets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Stratified Infection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53C29-59E8-4B9F-965F-3CA32FD3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14"/>
            <a:ext cx="12192000" cy="6803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eekly Infection Rate by MSOA, Week, Ward, Average Age of Case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F05F3-07F5-4C65-A8F8-0B1355F1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7" y="0"/>
            <a:ext cx="119487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588B9-DF0A-431B-8735-948494C8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4" y="0"/>
            <a:ext cx="1188419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2" ma:contentTypeDescription="Create a new document." ma:contentTypeScope="" ma:versionID="34782752e0ea414c47b5b3d4640301d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c9327b0a129ae1674f5f01c6489105a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EA35AE-8DD1-4475-8134-F542DDD06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D67FEE-F5C4-4FB0-B2D7-99CF15F34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9AD74-D69B-4126-A378-16E8E081C5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840</Words>
  <Application>Microsoft Office PowerPoint</Application>
  <PresentationFormat>Widescreen</PresentationFormat>
  <Paragraphs>372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Enfield COVID19 Dashboard</vt:lpstr>
      <vt:lpstr>Data Summary</vt:lpstr>
      <vt:lpstr>Observation Summary</vt:lpstr>
      <vt:lpstr>Charts</vt:lpstr>
      <vt:lpstr>Age Stratified Infection Rates</vt:lpstr>
      <vt:lpstr>Map (1)</vt:lpstr>
      <vt:lpstr>Map (2)</vt:lpstr>
      <vt:lpstr>Map (3)</vt:lpstr>
      <vt:lpstr>High Rise Buildings &amp; Sheltered Housing</vt:lpstr>
      <vt:lpstr>Exposure Settings</vt:lpstr>
      <vt:lpstr>PowerPoint Presentation</vt:lpstr>
      <vt:lpstr>Vaccination Data</vt:lpstr>
      <vt:lpstr>% Uptake first dose of COVID-19 vaccination in all cohorts</vt:lpstr>
      <vt:lpstr>PowerPoint Presentation</vt:lpstr>
      <vt:lpstr>Hospital Data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Peter</cp:lastModifiedBy>
  <cp:revision>13</cp:revision>
  <dcterms:created xsi:type="dcterms:W3CDTF">2016-09-04T11:54:55Z</dcterms:created>
  <dcterms:modified xsi:type="dcterms:W3CDTF">2021-05-11T06:49:51Z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0x010100E9A2FE7AED4FED42A6326289E9FF5A1F</vt:lpwstr>
  </property>
</Properties>
</file>