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351" r:id="rId17"/>
    <p:sldId id="354" r:id="rId18"/>
    <p:sldId id="268" r:id="rId19"/>
    <p:sldId id="269" r:id="rId20"/>
    <p:sldId id="325" r:id="rId21"/>
    <p:sldId id="326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A0BA"/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2" d="100"/>
          <a:sy n="62" d="100"/>
        </p:scale>
        <p:origin x="25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C30FF-DF53-44ED-9A97-A00F77A40B8E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B7D2B-BA7D-4E67-9980-347155149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273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TOTAL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NEW CASES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RECENT COVID DEATHS*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INFECTION RATE PER 100,000*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INFECTION RATE RANK*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Enfield COVID-19 Dashboard 
(16- 23 May 21)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TESTS*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VACCINATIONS 165,809 1st DOSES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CARE SETTINGS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SCHOOLS/ EARLY YEARS AFFECTED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WARDS WITH HIGHEST INFECTION RATES*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0-29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esriVisual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COVID-19 Cases in Sheltered Housing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COVID-19 Cases in High Rise Buildings*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esriVisual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COVID-19 Exposure Settings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COVID-19 Exposure Descriptions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76623-A41A-46E4-9A80-001F24454ED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476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E8E8-1528-48FB-B845-BEC6BE7B33E1}" type="slidenum">
              <a:rPr lang="en-GB" smtClean="0"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349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% 1st Dose Uptake 65+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% 1st Dose Uptake All Eligible Cohort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PHE Vaccination Data as of (23 May 21)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pivotTable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380E0-E191-4DC8-A328-EE21F7F6F31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18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2D87D-2E3A-4719-AE69-93C4B54AA3A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2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111/999 COVID-19 Triages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COVID-19 Deaths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Number of COVID-19 Cases by Broad Age Categories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Infection Rate per 100,00 by Broad Age Categories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Infection Rate per 100,000 by 5-Year Age Brackets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Variant Lineage Distribution and Exposure Type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Time Period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esriVisual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esriVisual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COVID-19 Cases Lab-Confirmed in the Previous Week (16 May - 23 May)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Weekly Infection Rate by MSOA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Week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Ward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Average Age of Cases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esriVisual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?pbi_source=PowerPoin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86b112990881370b5395?pbi_source=PowerPoi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af7d12e1025404ef30dc?pbi_source=PowerPoin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0d76e74940040bd5129e?pbi_source=PowerPoin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a5200b0715fb5eaa7cd6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89f62c1d38001c6da755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b8aec615ae72a2e192ee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069be740630a2dfff9ad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750108ea432c844a9226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810584" y="2982149"/>
            <a:ext cx="6314017" cy="600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Enfield COVID19 Dashboard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Light" charset="0"/>
              <a:ea typeface="Segoe UI Light" charset="0"/>
              <a:cs typeface="Segoe UI Light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853448" y="3658761"/>
            <a:ext cx="1488017" cy="253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u="sng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hlinkClick r:id="rId3"/>
              </a:rPr>
              <a:t>View in Power BI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315" y="5823544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Downloaded at:</a:t>
            </a:r>
          </a:p>
          <a:p>
            <a:r>
              <a:rPr lang="en-US" sz="900" b="0" i="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5/26/2021 7:29:49 AM UTC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8512" y="5407903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Last data refresh:</a:t>
            </a:r>
            <a:endParaRPr lang="en-US" sz="900" b="1" i="0" dirty="0">
              <a:solidFill>
                <a:schemeClr val="bg1"/>
              </a:solidFill>
              <a:latin typeface="Segoe UI Semibold" charset="0"/>
              <a:ea typeface="Segoe UI Semibold" charset="0"/>
              <a:cs typeface="Segoe UI Semibold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5/26/2021 7:24:59 AM UTC</a:t>
            </a:r>
            <a:endParaRPr lang="en-US" sz="900" b="0" i="0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16" name="Picture 15" descr="Microsoft Power B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" y="722376"/>
            <a:ext cx="1490690" cy="245805"/>
          </a:xfrm>
          <a:prstGeom prst="rect">
            <a:avLst/>
          </a:prstGeom>
        </p:spPr>
      </p:pic>
      <p:pic>
        <p:nvPicPr>
          <p:cNvPr id="18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3694176"/>
            <a:ext cx="162027" cy="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Map (3)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A2E443-6C36-4807-A05F-870D87BBC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2" y="0"/>
            <a:ext cx="121033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High Rise Buildings &amp; Sheltered Housing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DF3E11-7CE6-4B8F-ADCE-96CFE1EFB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89" y="0"/>
            <a:ext cx="1184482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Exposure Settings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880B04-8A10-4C39-B16A-6FB14A105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47" y="0"/>
            <a:ext cx="119433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709BB1-807E-4DDF-B532-B30CC2E3427F}"/>
              </a:ext>
            </a:extLst>
          </p:cNvPr>
          <p:cNvSpPr/>
          <p:nvPr/>
        </p:nvSpPr>
        <p:spPr>
          <a:xfrm>
            <a:off x="1" y="124860"/>
            <a:ext cx="7731608" cy="924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1" u="sng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Mass Testing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1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(updated 25</a:t>
            </a:r>
            <a:r>
              <a:rPr kumimoji="0" lang="en-GB" b="1" i="1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b="1" i="1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May)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F8B20182-102F-4668-AB04-4CF19AA246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6" t="16206" r="28435" b="17127"/>
          <a:stretch/>
        </p:blipFill>
        <p:spPr>
          <a:xfrm>
            <a:off x="8104909" y="78467"/>
            <a:ext cx="3966930" cy="335053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7A1542B-9E1E-4644-9CFC-C7CBC7C92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249220"/>
              </p:ext>
            </p:extLst>
          </p:nvPr>
        </p:nvGraphicFramePr>
        <p:xfrm>
          <a:off x="120161" y="1523496"/>
          <a:ext cx="8336840" cy="4519302"/>
        </p:xfrm>
        <a:graphic>
          <a:graphicData uri="http://schemas.openxmlformats.org/drawingml/2006/table">
            <a:tbl>
              <a:tblPr/>
              <a:tblGrid>
                <a:gridCol w="2503900">
                  <a:extLst>
                    <a:ext uri="{9D8B030D-6E8A-4147-A177-3AD203B41FA5}">
                      <a16:colId xmlns:a16="http://schemas.microsoft.com/office/drawing/2014/main" val="1559973401"/>
                    </a:ext>
                  </a:extLst>
                </a:gridCol>
                <a:gridCol w="833277">
                  <a:extLst>
                    <a:ext uri="{9D8B030D-6E8A-4147-A177-3AD203B41FA5}">
                      <a16:colId xmlns:a16="http://schemas.microsoft.com/office/drawing/2014/main" val="3410618842"/>
                    </a:ext>
                  </a:extLst>
                </a:gridCol>
                <a:gridCol w="833277">
                  <a:extLst>
                    <a:ext uri="{9D8B030D-6E8A-4147-A177-3AD203B41FA5}">
                      <a16:colId xmlns:a16="http://schemas.microsoft.com/office/drawing/2014/main" val="2828525339"/>
                    </a:ext>
                  </a:extLst>
                </a:gridCol>
                <a:gridCol w="833277">
                  <a:extLst>
                    <a:ext uri="{9D8B030D-6E8A-4147-A177-3AD203B41FA5}">
                      <a16:colId xmlns:a16="http://schemas.microsoft.com/office/drawing/2014/main" val="1502808164"/>
                    </a:ext>
                  </a:extLst>
                </a:gridCol>
                <a:gridCol w="833277">
                  <a:extLst>
                    <a:ext uri="{9D8B030D-6E8A-4147-A177-3AD203B41FA5}">
                      <a16:colId xmlns:a16="http://schemas.microsoft.com/office/drawing/2014/main" val="2610980448"/>
                    </a:ext>
                  </a:extLst>
                </a:gridCol>
                <a:gridCol w="942394">
                  <a:extLst>
                    <a:ext uri="{9D8B030D-6E8A-4147-A177-3AD203B41FA5}">
                      <a16:colId xmlns:a16="http://schemas.microsoft.com/office/drawing/2014/main" val="1209691685"/>
                    </a:ext>
                  </a:extLst>
                </a:gridCol>
                <a:gridCol w="820881">
                  <a:extLst>
                    <a:ext uri="{9D8B030D-6E8A-4147-A177-3AD203B41FA5}">
                      <a16:colId xmlns:a16="http://schemas.microsoft.com/office/drawing/2014/main" val="1817586599"/>
                    </a:ext>
                  </a:extLst>
                </a:gridCol>
                <a:gridCol w="736557">
                  <a:extLst>
                    <a:ext uri="{9D8B030D-6E8A-4147-A177-3AD203B41FA5}">
                      <a16:colId xmlns:a16="http://schemas.microsoft.com/office/drawing/2014/main" val="3558390158"/>
                    </a:ext>
                  </a:extLst>
                </a:gridCol>
              </a:tblGrid>
              <a:tr h="7567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Testing site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Total tests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Positive tests</a:t>
                      </a:r>
                    </a:p>
                  </a:txBody>
                  <a:tcPr marL="9009" marR="9009" marT="90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% positive</a:t>
                      </a:r>
                    </a:p>
                  </a:txBody>
                  <a:tcPr marL="9009" marR="9009" marT="900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Tests (this week)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Positive tests (this week)</a:t>
                      </a:r>
                    </a:p>
                  </a:txBody>
                  <a:tcPr marL="9009" marR="9009" marT="90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% positive (week)</a:t>
                      </a:r>
                    </a:p>
                  </a:txBody>
                  <a:tcPr marL="9009" marR="9009" marT="90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Tests (last week)</a:t>
                      </a:r>
                    </a:p>
                  </a:txBody>
                  <a:tcPr marL="9009" marR="9009" marT="900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562426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Boundary Hall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8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883083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Kempe Hall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10840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BB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4.34%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C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633148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Brigadier Hall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17477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A8E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2.82%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C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A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512942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Southgate Library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21971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6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-74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670289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Green Towers Hall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3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2.18%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8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C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552951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John Wilkes House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11039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1.89%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5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B6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728800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Morson Road Depot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209930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London Energy Ltd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DC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-157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960382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British Alevi Federation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D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0.80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84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354656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Bowes Library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269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665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290637-048A-4769-85F4-952374D2BFD6}"/>
              </a:ext>
            </a:extLst>
          </p:cNvPr>
          <p:cNvSpPr txBox="1"/>
          <p:nvPr/>
        </p:nvSpPr>
        <p:spPr>
          <a:xfrm>
            <a:off x="479376" y="83908"/>
            <a:ext cx="6294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School LFT Testing – as of 23</a:t>
            </a:r>
            <a:r>
              <a:rPr lang="en-GB" sz="2800" b="1" i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rd</a:t>
            </a:r>
            <a:r>
              <a:rPr lang="en-GB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April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363C05-1041-4F3F-AE8E-56A2355BB83B}"/>
              </a:ext>
            </a:extLst>
          </p:cNvPr>
          <p:cNvSpPr txBox="1"/>
          <p:nvPr/>
        </p:nvSpPr>
        <p:spPr>
          <a:xfrm>
            <a:off x="77395" y="6497093"/>
            <a:ext cx="5943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FE, Further Education; SS, Secondary School; PRU, Pupil Referral Unit.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981BB4-0FF4-4C90-B5FB-53F5ED1C6A11}"/>
              </a:ext>
            </a:extLst>
          </p:cNvPr>
          <p:cNvSpPr txBox="1"/>
          <p:nvPr/>
        </p:nvSpPr>
        <p:spPr>
          <a:xfrm>
            <a:off x="1595406" y="673752"/>
            <a:ext cx="899940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bg1"/>
                </a:solidFill>
              </a:rPr>
              <a:t>All LFTs conducted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F33485-7968-42B9-90C1-189F6AA31504}"/>
              </a:ext>
            </a:extLst>
          </p:cNvPr>
          <p:cNvSpPr txBox="1"/>
          <p:nvPr/>
        </p:nvSpPr>
        <p:spPr>
          <a:xfrm>
            <a:off x="1556028" y="3489619"/>
            <a:ext cx="899940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bg1"/>
                </a:solidFill>
              </a:rPr>
              <a:t>Positive LFTs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9116EE-3C4B-4F8F-9664-E6D98BCF9DEE}"/>
              </a:ext>
            </a:extLst>
          </p:cNvPr>
          <p:cNvSpPr/>
          <p:nvPr/>
        </p:nvSpPr>
        <p:spPr>
          <a:xfrm>
            <a:off x="8082401" y="1915109"/>
            <a:ext cx="1039091" cy="353291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41BD84A-CAA4-4276-AAA5-2F182F49E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845410"/>
              </p:ext>
            </p:extLst>
          </p:nvPr>
        </p:nvGraphicFramePr>
        <p:xfrm>
          <a:off x="173645" y="1334950"/>
          <a:ext cx="10975662" cy="1866900"/>
        </p:xfrm>
        <a:graphic>
          <a:graphicData uri="http://schemas.openxmlformats.org/drawingml/2006/table">
            <a:tbl>
              <a:tblPr/>
              <a:tblGrid>
                <a:gridCol w="1892317">
                  <a:extLst>
                    <a:ext uri="{9D8B030D-6E8A-4147-A177-3AD203B41FA5}">
                      <a16:colId xmlns:a16="http://schemas.microsoft.com/office/drawing/2014/main" val="805654959"/>
                    </a:ext>
                  </a:extLst>
                </a:gridCol>
                <a:gridCol w="862903">
                  <a:extLst>
                    <a:ext uri="{9D8B030D-6E8A-4147-A177-3AD203B41FA5}">
                      <a16:colId xmlns:a16="http://schemas.microsoft.com/office/drawing/2014/main" val="211059876"/>
                    </a:ext>
                  </a:extLst>
                </a:gridCol>
                <a:gridCol w="647177">
                  <a:extLst>
                    <a:ext uri="{9D8B030D-6E8A-4147-A177-3AD203B41FA5}">
                      <a16:colId xmlns:a16="http://schemas.microsoft.com/office/drawing/2014/main" val="438158470"/>
                    </a:ext>
                  </a:extLst>
                </a:gridCol>
                <a:gridCol w="647177">
                  <a:extLst>
                    <a:ext uri="{9D8B030D-6E8A-4147-A177-3AD203B41FA5}">
                      <a16:colId xmlns:a16="http://schemas.microsoft.com/office/drawing/2014/main" val="466018019"/>
                    </a:ext>
                  </a:extLst>
                </a:gridCol>
                <a:gridCol w="1362138">
                  <a:extLst>
                    <a:ext uri="{9D8B030D-6E8A-4147-A177-3AD203B41FA5}">
                      <a16:colId xmlns:a16="http://schemas.microsoft.com/office/drawing/2014/main" val="1213397453"/>
                    </a:ext>
                  </a:extLst>
                </a:gridCol>
                <a:gridCol w="647177">
                  <a:extLst>
                    <a:ext uri="{9D8B030D-6E8A-4147-A177-3AD203B41FA5}">
                      <a16:colId xmlns:a16="http://schemas.microsoft.com/office/drawing/2014/main" val="2117547668"/>
                    </a:ext>
                  </a:extLst>
                </a:gridCol>
                <a:gridCol w="647177">
                  <a:extLst>
                    <a:ext uri="{9D8B030D-6E8A-4147-A177-3AD203B41FA5}">
                      <a16:colId xmlns:a16="http://schemas.microsoft.com/office/drawing/2014/main" val="3341310800"/>
                    </a:ext>
                  </a:extLst>
                </a:gridCol>
                <a:gridCol w="1054398">
                  <a:extLst>
                    <a:ext uri="{9D8B030D-6E8A-4147-A177-3AD203B41FA5}">
                      <a16:colId xmlns:a16="http://schemas.microsoft.com/office/drawing/2014/main" val="151955395"/>
                    </a:ext>
                  </a:extLst>
                </a:gridCol>
                <a:gridCol w="1322505">
                  <a:extLst>
                    <a:ext uri="{9D8B030D-6E8A-4147-A177-3AD203B41FA5}">
                      <a16:colId xmlns:a16="http://schemas.microsoft.com/office/drawing/2014/main" val="1542615878"/>
                    </a:ext>
                  </a:extLst>
                </a:gridCol>
                <a:gridCol w="1892693">
                  <a:extLst>
                    <a:ext uri="{9D8B030D-6E8A-4147-A177-3AD203B41FA5}">
                      <a16:colId xmlns:a16="http://schemas.microsoft.com/office/drawing/2014/main" val="1076969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Week beginning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School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Independent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New Academy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Weekly total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Cumulative 4 week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46792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17-May-21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61598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10-May-21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14875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03-May-21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94792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26-Apr-21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28476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5E6771E-794A-4BC3-B0BD-A78E9CE17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305598"/>
              </p:ext>
            </p:extLst>
          </p:nvPr>
        </p:nvGraphicFramePr>
        <p:xfrm>
          <a:off x="129227" y="4012839"/>
          <a:ext cx="11931765" cy="1866900"/>
        </p:xfrm>
        <a:graphic>
          <a:graphicData uri="http://schemas.openxmlformats.org/drawingml/2006/table">
            <a:tbl>
              <a:tblPr/>
              <a:tblGrid>
                <a:gridCol w="2071606">
                  <a:extLst>
                    <a:ext uri="{9D8B030D-6E8A-4147-A177-3AD203B41FA5}">
                      <a16:colId xmlns:a16="http://schemas.microsoft.com/office/drawing/2014/main" val="3797300828"/>
                    </a:ext>
                  </a:extLst>
                </a:gridCol>
                <a:gridCol w="985506">
                  <a:extLst>
                    <a:ext uri="{9D8B030D-6E8A-4147-A177-3AD203B41FA5}">
                      <a16:colId xmlns:a16="http://schemas.microsoft.com/office/drawing/2014/main" val="577595404"/>
                    </a:ext>
                  </a:extLst>
                </a:gridCol>
                <a:gridCol w="537665">
                  <a:extLst>
                    <a:ext uri="{9D8B030D-6E8A-4147-A177-3AD203B41FA5}">
                      <a16:colId xmlns:a16="http://schemas.microsoft.com/office/drawing/2014/main" val="4072140064"/>
                    </a:ext>
                  </a:extLst>
                </a:gridCol>
                <a:gridCol w="749507">
                  <a:extLst>
                    <a:ext uri="{9D8B030D-6E8A-4147-A177-3AD203B41FA5}">
                      <a16:colId xmlns:a16="http://schemas.microsoft.com/office/drawing/2014/main" val="2389950947"/>
                    </a:ext>
                  </a:extLst>
                </a:gridCol>
                <a:gridCol w="1419662">
                  <a:extLst>
                    <a:ext uri="{9D8B030D-6E8A-4147-A177-3AD203B41FA5}">
                      <a16:colId xmlns:a16="http://schemas.microsoft.com/office/drawing/2014/main" val="2953994279"/>
                    </a:ext>
                  </a:extLst>
                </a:gridCol>
                <a:gridCol w="749507">
                  <a:extLst>
                    <a:ext uri="{9D8B030D-6E8A-4147-A177-3AD203B41FA5}">
                      <a16:colId xmlns:a16="http://schemas.microsoft.com/office/drawing/2014/main" val="3677054271"/>
                    </a:ext>
                  </a:extLst>
                </a:gridCol>
                <a:gridCol w="749507">
                  <a:extLst>
                    <a:ext uri="{9D8B030D-6E8A-4147-A177-3AD203B41FA5}">
                      <a16:colId xmlns:a16="http://schemas.microsoft.com/office/drawing/2014/main" val="967736729"/>
                    </a:ext>
                  </a:extLst>
                </a:gridCol>
                <a:gridCol w="1061802">
                  <a:extLst>
                    <a:ext uri="{9D8B030D-6E8A-4147-A177-3AD203B41FA5}">
                      <a16:colId xmlns:a16="http://schemas.microsoft.com/office/drawing/2014/main" val="2313209875"/>
                    </a:ext>
                  </a:extLst>
                </a:gridCol>
                <a:gridCol w="1121889">
                  <a:extLst>
                    <a:ext uri="{9D8B030D-6E8A-4147-A177-3AD203B41FA5}">
                      <a16:colId xmlns:a16="http://schemas.microsoft.com/office/drawing/2014/main" val="1267760385"/>
                    </a:ext>
                  </a:extLst>
                </a:gridCol>
                <a:gridCol w="1446024">
                  <a:extLst>
                    <a:ext uri="{9D8B030D-6E8A-4147-A177-3AD203B41FA5}">
                      <a16:colId xmlns:a16="http://schemas.microsoft.com/office/drawing/2014/main" val="1790624014"/>
                    </a:ext>
                  </a:extLst>
                </a:gridCol>
                <a:gridCol w="1039090">
                  <a:extLst>
                    <a:ext uri="{9D8B030D-6E8A-4147-A177-3AD203B41FA5}">
                      <a16:colId xmlns:a16="http://schemas.microsoft.com/office/drawing/2014/main" val="1204389196"/>
                    </a:ext>
                  </a:extLst>
                </a:gridCol>
              </a:tblGrid>
              <a:tr h="2363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Week beginning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School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  <a:endParaRPr lang="en-GB" sz="2000" b="0" i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Independent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New Academy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Weekly total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Cumulative 4 week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Positivity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0147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17-May-21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6560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10-May-21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3739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03-May-21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7845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26-Apr-21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982905"/>
                  </a:ext>
                </a:extLst>
              </a:tr>
            </a:tbl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A1547FAD-48DD-41A9-A11C-8018DE8E8F95}"/>
              </a:ext>
            </a:extLst>
          </p:cNvPr>
          <p:cNvSpPr/>
          <p:nvPr/>
        </p:nvSpPr>
        <p:spPr>
          <a:xfrm>
            <a:off x="8421836" y="4592998"/>
            <a:ext cx="1039091" cy="353291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6FFA566-A213-4F0C-85AF-CE9236947B64}"/>
              </a:ext>
            </a:extLst>
          </p:cNvPr>
          <p:cNvSpPr/>
          <p:nvPr/>
        </p:nvSpPr>
        <p:spPr>
          <a:xfrm>
            <a:off x="11021901" y="4592998"/>
            <a:ext cx="1039091" cy="353291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% 1st Dose Uptake 65+, % 1st Dose Uptake All Eligible Cohort, PHE Vaccination Data as of (23 May 21), clusteredBarChart, card, slicer, textbox, card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Vaccination Data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pivotTable, tableEx, textbox, textbox, textbo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Hospital Data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2B290A-7836-40D1-8642-163DAAECA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007" y="176646"/>
            <a:ext cx="9697986" cy="668135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D197744-18DE-489B-9B9D-7798D8815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31" y="1"/>
            <a:ext cx="10695795" cy="498764"/>
          </a:xfrm>
          <a:solidFill>
            <a:schemeClr val="bg1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GB" sz="1600" b="1" i="1" dirty="0">
                <a:solidFill>
                  <a:schemeClr val="bg1"/>
                </a:solidFill>
              </a:rPr>
              <a:t>% Uptake first dose of COVID-19 vaccination in all cohorts</a:t>
            </a:r>
          </a:p>
        </p:txBody>
      </p:sp>
    </p:spTree>
    <p:extLst>
      <p:ext uri="{BB962C8B-B14F-4D97-AF65-F5344CB8AC3E}">
        <p14:creationId xmlns:p14="http://schemas.microsoft.com/office/powerpoint/2010/main" val="1505254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F0B76F-F5D6-451C-A930-986E65C9E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007" y="0"/>
            <a:ext cx="969798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369729-F55D-42ED-905B-E31E1383B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32" y="318654"/>
            <a:ext cx="9697986" cy="6539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20C290-D151-4F4F-88F3-C97C9F85C93A}"/>
              </a:ext>
            </a:extLst>
          </p:cNvPr>
          <p:cNvSpPr txBox="1">
            <a:spLocks/>
          </p:cNvSpPr>
          <p:nvPr/>
        </p:nvSpPr>
        <p:spPr>
          <a:xfrm>
            <a:off x="656832" y="72737"/>
            <a:ext cx="10695795" cy="63384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 b="1" i="1">
                <a:solidFill>
                  <a:schemeClr val="bg1"/>
                </a:solidFill>
              </a:rPr>
              <a:t>% Uptake (Over 65) first dose of COVID-19 vaccination</a:t>
            </a:r>
            <a:endParaRPr lang="en-GB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34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, tableE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Glossary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OTAL, NEW CASES, RECENT COVID DEATHS*, INFECTION RATE PER 100,000*, INFECTION RATE RANK*, Enfield COVID-19 Dashboard &#10;(16- 23 May 21), TESTS*, VACCINATIONS 165,809 1st DOSES, CARE SETTINGS, SCHOOLS/ EARLY YEARS AFFECTED, WARDS WITH HIGHEST INFECTION RATES*, textbox, basicShape, basicShape, textbox, textbox, textbox, textbox, basicShape, image, image, image, textbox, textbox, image, textbox, textbox, textbox, textbox, textbox, basicShape, basicShape, basicShape, image, textbox, textbox, image, image, image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Data Summary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ableEx, textbox, image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Observation Summary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111/999 COVID-19 Triages, COVID-19 Deaths, textbo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Charts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Number of COVID-19 Cases by Broad Age Categories, Infection Rate per 100,00 by Broad Age Categories, Infection Rate per 100,000 by 5-Year Age Brackets, slicer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Age Stratified Infection Rates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Variants of Concern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560804-5304-479A-AE9C-01A9B06A4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9" y="0"/>
            <a:ext cx="1204998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Variants Map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3A8916-453F-4E43-9DC4-99619A943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Map (1)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28C394-C42F-4BBE-9C02-A5A89AB38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502"/>
            <a:ext cx="12192000" cy="67969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Weekly Infection Rate by MSOA, Week, Ward, Average Age of Cases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Map (2)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C01F727FA2804E82D8C8D44C2DF3A3" ma:contentTypeVersion="9" ma:contentTypeDescription="Create a new document." ma:contentTypeScope="" ma:versionID="688334e565a52074e7ff20630211bb75">
  <xsd:schema xmlns:xsd="http://www.w3.org/2001/XMLSchema" xmlns:xs="http://www.w3.org/2001/XMLSchema" xmlns:p="http://schemas.microsoft.com/office/2006/metadata/properties" xmlns:ns3="0d0cd728-42c9-4ebe-8e4e-ae2b6deeca00" targetNamespace="http://schemas.microsoft.com/office/2006/metadata/properties" ma:root="true" ma:fieldsID="a210dda718eb4dde1eaee029664bcc0b" ns3:_="">
    <xsd:import namespace="0d0cd728-42c9-4ebe-8e4e-ae2b6deeca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cd728-42c9-4ebe-8e4e-ae2b6deec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AE8949-5F22-408F-B6A8-47BC6321D2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F3B181-EBA8-4BFC-B08E-6E3B92F233C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d0cd728-42c9-4ebe-8e4e-ae2b6deeca0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86E75A-6A6C-485E-BDAE-8F96828BD3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0cd728-42c9-4ebe-8e4e-ae2b6deeca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861</Words>
  <Application>Microsoft Office PowerPoint</Application>
  <PresentationFormat>Widescreen</PresentationFormat>
  <Paragraphs>499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Segoe UI</vt:lpstr>
      <vt:lpstr>Segoe UI Light</vt:lpstr>
      <vt:lpstr>Segoe UI Semibold</vt:lpstr>
      <vt:lpstr>Custom Design</vt:lpstr>
      <vt:lpstr>Enfield COVID19 Dashboard</vt:lpstr>
      <vt:lpstr>Data Summary</vt:lpstr>
      <vt:lpstr>Observation Summary</vt:lpstr>
      <vt:lpstr>Charts</vt:lpstr>
      <vt:lpstr>Age Stratified Infection Rates</vt:lpstr>
      <vt:lpstr>Variants of Concern</vt:lpstr>
      <vt:lpstr>Variants Map</vt:lpstr>
      <vt:lpstr>Map (1)</vt:lpstr>
      <vt:lpstr>Map (2)</vt:lpstr>
      <vt:lpstr>Map (3)</vt:lpstr>
      <vt:lpstr>High Rise Buildings &amp; Sheltered Housing</vt:lpstr>
      <vt:lpstr>Exposure Settings</vt:lpstr>
      <vt:lpstr>PowerPoint Presentation</vt:lpstr>
      <vt:lpstr>PowerPoint Presentation</vt:lpstr>
      <vt:lpstr>Vaccination Data</vt:lpstr>
      <vt:lpstr>Hospital Data</vt:lpstr>
      <vt:lpstr>% Uptake first dose of COVID-19 vaccination in all cohorts</vt:lpstr>
      <vt:lpstr>PowerPoint Presentation</vt:lpstr>
      <vt:lpstr>Glossary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Zoe Panayi</cp:lastModifiedBy>
  <cp:revision>21</cp:revision>
  <dcterms:created xsi:type="dcterms:W3CDTF">2016-09-04T11:54:55Z</dcterms:created>
  <dcterms:modified xsi:type="dcterms:W3CDTF">2021-05-27T14:43:59Z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0x01010051C01F727FA2804E82D8C8D44C2DF3A3</vt:lpwstr>
  </property>
</Properties>
</file>