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54" r:id="rId17"/>
    <p:sldId id="268" r:id="rId18"/>
    <p:sldId id="269" r:id="rId19"/>
    <p:sldId id="325" r:id="rId20"/>
    <p:sldId id="326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2" d="100"/>
          <a:sy n="62" d="100"/>
        </p:scale>
        <p:origin x="2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D1F6E-F151-40DC-9C83-F0BA3F67B1D9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5FE3-750A-43BA-855E-0B50A7586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6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NEW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RECENT COVID DEATHS*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RANK*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Enfield COVID-19 Dashboard 
(25- 01 Jun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TESTS*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VACCINATIONS 173,209 1st DOSES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SCHOOLS/ EARLY YEARS AFFECTED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WARDS WITH HIGHEST INFECTION RATES*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0-29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Sheltered Housing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High Rise Buildings*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 of COVID-19 Exposure Settings in the Previous 2-Weeks (19-May to 02-Jun)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Descriptions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E8E8-1528-48FB-B845-BEC6BE7B33E1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4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% 1st Dose Uptake 65+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% 1st Dose Uptake All Eligible Cohort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PHE Vaccination Data as of (01 Jun 21)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380E0-E191-4DC8-A328-EE21F7F6F31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8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2D87D-2E3A-4719-AE69-93C4B54AA3A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pivotTable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111/999 COVID-19 Triages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Deaths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COVID-19 Cases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 by Broad Age Categories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Infection Rate per 100,000 by 5-Year Age Brackets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Variant Lineage Distribution and Exposure Type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Time Period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Lab-Confirmed in the Previous Week (25 May - 01 Jun)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Weekly Infection Rate by MSOA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Week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Ward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Age of Cases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esriVisual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6b112990881370b5395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af7d12e1025404ef30dc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d76e74940040bd5129e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a5200b0715fb5eaa7cd6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b8aec615ae72a2e192ee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69be740630a2dfff9ad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750108ea432c844a9226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Enfield COVID19 Dashboard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6/4/2021 6:34:45 AM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6/4/2021 6:32:06 AM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D6A25-5F78-4FC7-874F-99525F656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7" y="0"/>
            <a:ext cx="119495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 Rise Buildings &amp; Sheltered Housing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50EDB-DFC0-4055-87D3-8C778A07C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3" y="0"/>
            <a:ext cx="115812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Exposure Settings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59640-EA61-49C1-960C-1FC5D7F1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9" y="0"/>
            <a:ext cx="119836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90637-048A-4769-85F4-952374D2BFD6}"/>
              </a:ext>
            </a:extLst>
          </p:cNvPr>
          <p:cNvSpPr txBox="1"/>
          <p:nvPr/>
        </p:nvSpPr>
        <p:spPr>
          <a:xfrm>
            <a:off x="479376" y="83908"/>
            <a:ext cx="601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LFT Testing – as of 2</a:t>
            </a:r>
            <a:r>
              <a:rPr lang="en-GB" sz="2800" b="1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GB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June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63C05-1041-4F3F-AE8E-56A2355BB83B}"/>
              </a:ext>
            </a:extLst>
          </p:cNvPr>
          <p:cNvSpPr txBox="1"/>
          <p:nvPr/>
        </p:nvSpPr>
        <p:spPr>
          <a:xfrm>
            <a:off x="77395" y="6497093"/>
            <a:ext cx="5943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FE, Further Education; SS, Secondary School; PRU, Pupil Referral Unit.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81BB4-0FF4-4C90-B5FB-53F5ED1C6A11}"/>
              </a:ext>
            </a:extLst>
          </p:cNvPr>
          <p:cNvSpPr txBox="1"/>
          <p:nvPr/>
        </p:nvSpPr>
        <p:spPr>
          <a:xfrm>
            <a:off x="1595406" y="673752"/>
            <a:ext cx="89994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All LFTs conducted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33485-7968-42B9-90C1-189F6AA31504}"/>
              </a:ext>
            </a:extLst>
          </p:cNvPr>
          <p:cNvSpPr txBox="1"/>
          <p:nvPr/>
        </p:nvSpPr>
        <p:spPr>
          <a:xfrm>
            <a:off x="1556028" y="3489619"/>
            <a:ext cx="89994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</a:rPr>
              <a:t>Positive LFTs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9116EE-3C4B-4F8F-9664-E6D98BCF9DEE}"/>
              </a:ext>
            </a:extLst>
          </p:cNvPr>
          <p:cNvSpPr/>
          <p:nvPr/>
        </p:nvSpPr>
        <p:spPr>
          <a:xfrm>
            <a:off x="8082401" y="1915109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1BD84A-CAA4-4276-AAA5-2F182F49E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01886"/>
              </p:ext>
            </p:extLst>
          </p:nvPr>
        </p:nvGraphicFramePr>
        <p:xfrm>
          <a:off x="173645" y="1334950"/>
          <a:ext cx="10975662" cy="1866900"/>
        </p:xfrm>
        <a:graphic>
          <a:graphicData uri="http://schemas.openxmlformats.org/drawingml/2006/table">
            <a:tbl>
              <a:tblPr/>
              <a:tblGrid>
                <a:gridCol w="1892317">
                  <a:extLst>
                    <a:ext uri="{9D8B030D-6E8A-4147-A177-3AD203B41FA5}">
                      <a16:colId xmlns:a16="http://schemas.microsoft.com/office/drawing/2014/main" val="805654959"/>
                    </a:ext>
                  </a:extLst>
                </a:gridCol>
                <a:gridCol w="862903">
                  <a:extLst>
                    <a:ext uri="{9D8B030D-6E8A-4147-A177-3AD203B41FA5}">
                      <a16:colId xmlns:a16="http://schemas.microsoft.com/office/drawing/2014/main" val="211059876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438158470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466018019"/>
                    </a:ext>
                  </a:extLst>
                </a:gridCol>
                <a:gridCol w="1362138">
                  <a:extLst>
                    <a:ext uri="{9D8B030D-6E8A-4147-A177-3AD203B41FA5}">
                      <a16:colId xmlns:a16="http://schemas.microsoft.com/office/drawing/2014/main" val="1213397453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2117547668"/>
                    </a:ext>
                  </a:extLst>
                </a:gridCol>
                <a:gridCol w="647177">
                  <a:extLst>
                    <a:ext uri="{9D8B030D-6E8A-4147-A177-3AD203B41FA5}">
                      <a16:colId xmlns:a16="http://schemas.microsoft.com/office/drawing/2014/main" val="3341310800"/>
                    </a:ext>
                  </a:extLst>
                </a:gridCol>
                <a:gridCol w="1054398">
                  <a:extLst>
                    <a:ext uri="{9D8B030D-6E8A-4147-A177-3AD203B41FA5}">
                      <a16:colId xmlns:a16="http://schemas.microsoft.com/office/drawing/2014/main" val="151955395"/>
                    </a:ext>
                  </a:extLst>
                </a:gridCol>
                <a:gridCol w="1322505">
                  <a:extLst>
                    <a:ext uri="{9D8B030D-6E8A-4147-A177-3AD203B41FA5}">
                      <a16:colId xmlns:a16="http://schemas.microsoft.com/office/drawing/2014/main" val="1542615878"/>
                    </a:ext>
                  </a:extLst>
                </a:gridCol>
                <a:gridCol w="1892693">
                  <a:extLst>
                    <a:ext uri="{9D8B030D-6E8A-4147-A177-3AD203B41FA5}">
                      <a16:colId xmlns:a16="http://schemas.microsoft.com/office/drawing/2014/main" val="1076969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beginning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4 week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6792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27-May-21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61598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20-May-21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4875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13-May-21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9479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06-May-21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2847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5E6771E-794A-4BC3-B0BD-A78E9CE17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20126"/>
              </p:ext>
            </p:extLst>
          </p:nvPr>
        </p:nvGraphicFramePr>
        <p:xfrm>
          <a:off x="129227" y="4012839"/>
          <a:ext cx="11931765" cy="1866900"/>
        </p:xfrm>
        <a:graphic>
          <a:graphicData uri="http://schemas.openxmlformats.org/drawingml/2006/table">
            <a:tbl>
              <a:tblPr/>
              <a:tblGrid>
                <a:gridCol w="2071606">
                  <a:extLst>
                    <a:ext uri="{9D8B030D-6E8A-4147-A177-3AD203B41FA5}">
                      <a16:colId xmlns:a16="http://schemas.microsoft.com/office/drawing/2014/main" val="3797300828"/>
                    </a:ext>
                  </a:extLst>
                </a:gridCol>
                <a:gridCol w="985506">
                  <a:extLst>
                    <a:ext uri="{9D8B030D-6E8A-4147-A177-3AD203B41FA5}">
                      <a16:colId xmlns:a16="http://schemas.microsoft.com/office/drawing/2014/main" val="577595404"/>
                    </a:ext>
                  </a:extLst>
                </a:gridCol>
                <a:gridCol w="537665">
                  <a:extLst>
                    <a:ext uri="{9D8B030D-6E8A-4147-A177-3AD203B41FA5}">
                      <a16:colId xmlns:a16="http://schemas.microsoft.com/office/drawing/2014/main" val="4072140064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2389950947"/>
                    </a:ext>
                  </a:extLst>
                </a:gridCol>
                <a:gridCol w="1419662">
                  <a:extLst>
                    <a:ext uri="{9D8B030D-6E8A-4147-A177-3AD203B41FA5}">
                      <a16:colId xmlns:a16="http://schemas.microsoft.com/office/drawing/2014/main" val="2953994279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3677054271"/>
                    </a:ext>
                  </a:extLst>
                </a:gridCol>
                <a:gridCol w="749507">
                  <a:extLst>
                    <a:ext uri="{9D8B030D-6E8A-4147-A177-3AD203B41FA5}">
                      <a16:colId xmlns:a16="http://schemas.microsoft.com/office/drawing/2014/main" val="967736729"/>
                    </a:ext>
                  </a:extLst>
                </a:gridCol>
                <a:gridCol w="1061802">
                  <a:extLst>
                    <a:ext uri="{9D8B030D-6E8A-4147-A177-3AD203B41FA5}">
                      <a16:colId xmlns:a16="http://schemas.microsoft.com/office/drawing/2014/main" val="2313209875"/>
                    </a:ext>
                  </a:extLst>
                </a:gridCol>
                <a:gridCol w="1121889">
                  <a:extLst>
                    <a:ext uri="{9D8B030D-6E8A-4147-A177-3AD203B41FA5}">
                      <a16:colId xmlns:a16="http://schemas.microsoft.com/office/drawing/2014/main" val="1267760385"/>
                    </a:ext>
                  </a:extLst>
                </a:gridCol>
                <a:gridCol w="1446024">
                  <a:extLst>
                    <a:ext uri="{9D8B030D-6E8A-4147-A177-3AD203B41FA5}">
                      <a16:colId xmlns:a16="http://schemas.microsoft.com/office/drawing/2014/main" val="1790624014"/>
                    </a:ext>
                  </a:extLst>
                </a:gridCol>
                <a:gridCol w="1039090">
                  <a:extLst>
                    <a:ext uri="{9D8B030D-6E8A-4147-A177-3AD203B41FA5}">
                      <a16:colId xmlns:a16="http://schemas.microsoft.com/office/drawing/2014/main" val="1204389196"/>
                    </a:ext>
                  </a:extLst>
                </a:gridCol>
              </a:tblGrid>
              <a:tr h="236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beginning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GB" sz="2000" b="0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Cumulative 4 week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Positivity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14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6560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20-May-21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73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84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06-May-21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982905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A1547FAD-48DD-41A9-A11C-8018DE8E8F95}"/>
              </a:ext>
            </a:extLst>
          </p:cNvPr>
          <p:cNvSpPr/>
          <p:nvPr/>
        </p:nvSpPr>
        <p:spPr>
          <a:xfrm>
            <a:off x="8421836" y="4592998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FFA566-A213-4F0C-85AF-CE9236947B64}"/>
              </a:ext>
            </a:extLst>
          </p:cNvPr>
          <p:cNvSpPr/>
          <p:nvPr/>
        </p:nvSpPr>
        <p:spPr>
          <a:xfrm>
            <a:off x="11021901" y="4592998"/>
            <a:ext cx="1039091" cy="353291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% 1st Dose Uptake 65+, % 1st Dose Uptake All Eligible Cohort, PHE Vaccination Data as of (01 Jun 21), clusteredBarChart, card, slicer, textbox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Vaccination Data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Vaccine Uptake by Care Setting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B0612B-C879-4DCD-9C40-2477CEED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9594"/>
            <a:ext cx="12192000" cy="57588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D413EDD-42BE-43BB-9E55-B83D43A0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197744-18DE-489B-9B9D-7798D881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31" y="1"/>
            <a:ext cx="10695795" cy="498764"/>
          </a:xfr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1600" b="1" i="1" dirty="0">
                <a:solidFill>
                  <a:schemeClr val="bg1"/>
                </a:solidFill>
              </a:rPr>
              <a:t>% Uptake first dose of COVID-19 vaccination in all cohorts</a:t>
            </a:r>
          </a:p>
        </p:txBody>
      </p:sp>
    </p:spTree>
    <p:extLst>
      <p:ext uri="{BB962C8B-B14F-4D97-AF65-F5344CB8AC3E}">
        <p14:creationId xmlns:p14="http://schemas.microsoft.com/office/powerpoint/2010/main" val="150525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302A2A0-6627-4EA3-B038-13A46D34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07" y="0"/>
            <a:ext cx="96979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0C290-D151-4F4F-88F3-C97C9F85C93A}"/>
              </a:ext>
            </a:extLst>
          </p:cNvPr>
          <p:cNvSpPr txBox="1">
            <a:spLocks/>
          </p:cNvSpPr>
          <p:nvPr/>
        </p:nvSpPr>
        <p:spPr>
          <a:xfrm>
            <a:off x="656832" y="72737"/>
            <a:ext cx="10695795" cy="6338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i="1">
                <a:solidFill>
                  <a:schemeClr val="bg1"/>
                </a:solidFill>
              </a:rPr>
              <a:t>% Uptake (Over 65) first dose of COVID-19 vaccination</a:t>
            </a:r>
            <a:endParaRPr lang="en-GB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3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pivotTable, tableEx, textbox, textbox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Hospital 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ableE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Glossary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, NEW CASES, RECENT COVID DEATHS*, INFECTION RATE PER 100,000*, INFECTION RATE RANK*, Enfield COVID-19 Dashboard &#10;(25- 01 Jun 21), TESTS*, VACCINATIONS 173,209 1st DOSES, CARE SETTINGS, SCHOOLS/ EARLY YEARS AFFECTED, WARDS WITH HIGHEST INFECTION RATES*, textbox, basicShape, basicShape, textbox, textbox, textbox, textbox, basicShape, image, image, image, textbox, textbox, image, textbox, textbox, textbox, textbox, textbox, basicShape, basicShape, basicShape, image, textbox, textbox, image, basicShape, basicShape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 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Observation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C3164-1BC7-4737-A184-714DB5DFD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3" y="0"/>
            <a:ext cx="117773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111/999 COVID-19 Triages, COVID-19 Deaths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COVID-19 Cases by Broad Age Categories, Infection Rate per 100,00 by Broad Age Categories, Infection Rate per 100,000 by 5-Year Age Brackets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 Stratified Infection Rates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Variants of Concern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4FE88-2F74-46A1-AF33-B1A97A3B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9" y="0"/>
            <a:ext cx="119727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Variants Map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C60CD-3BB1-40FC-9BF7-D54487459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34"/>
            <a:ext cx="12192000" cy="67723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4E1DA-4AE8-4146-A052-ADB9A5165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9" y="0"/>
            <a:ext cx="118808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Weekly Infection Rate by MSOA, Week, Ward, Average Age of Cases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 (2)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2FE7AED4FED42A6326289E9FF5A1F" ma:contentTypeVersion="12" ma:contentTypeDescription="Create a new document." ma:contentTypeScope="" ma:versionID="34782752e0ea414c47b5b3d4640301d0">
  <xsd:schema xmlns:xsd="http://www.w3.org/2001/XMLSchema" xmlns:xs="http://www.w3.org/2001/XMLSchema" xmlns:p="http://schemas.microsoft.com/office/2006/metadata/properties" xmlns:ns3="6649f600-f785-41e7-9ecb-f132ec9254ee" xmlns:ns4="7795bdcd-3134-4ec3-b0a1-16c782ffe0ac" targetNamespace="http://schemas.microsoft.com/office/2006/metadata/properties" ma:root="true" ma:fieldsID="ac9327b0a129ae1674f5f01c6489105a" ns3:_="" ns4:_="">
    <xsd:import namespace="6649f600-f785-41e7-9ecb-f132ec9254ee"/>
    <xsd:import namespace="7795bdcd-3134-4ec3-b0a1-16c782ffe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f600-f785-41e7-9ecb-f132ec925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5bdcd-3134-4ec3-b0a1-16c782ffe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6CCC7C-3849-4F0F-B51B-25859411D7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C72AB-DD2E-4A69-B06E-DEA887C5B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9f600-f785-41e7-9ecb-f132ec9254ee"/>
    <ds:schemaRef ds:uri="7795bdcd-3134-4ec3-b0a1-16c782ff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72D44F-5B7F-48E9-8905-0DD31A31F4F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965</Words>
  <Application>Microsoft Office PowerPoint</Application>
  <PresentationFormat>Widescreen</PresentationFormat>
  <Paragraphs>420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Enfield COVID19 Dashboard</vt:lpstr>
      <vt:lpstr>Data Summary</vt:lpstr>
      <vt:lpstr>Observation Summary</vt:lpstr>
      <vt:lpstr>Charts</vt:lpstr>
      <vt:lpstr>Age Stratified Infection Rates</vt:lpstr>
      <vt:lpstr>Variants of Concern</vt:lpstr>
      <vt:lpstr>Variants Map</vt:lpstr>
      <vt:lpstr>Map (1)</vt:lpstr>
      <vt:lpstr>Map (2)</vt:lpstr>
      <vt:lpstr>Map (3)</vt:lpstr>
      <vt:lpstr>High Rise Buildings &amp; Sheltered Housing</vt:lpstr>
      <vt:lpstr>Exposure Settings</vt:lpstr>
      <vt:lpstr>PowerPoint Presentation</vt:lpstr>
      <vt:lpstr>Vaccination Data</vt:lpstr>
      <vt:lpstr>Vaccine Uptake by Care Setting</vt:lpstr>
      <vt:lpstr>% Uptake first dose of COVID-19 vaccination in all cohorts</vt:lpstr>
      <vt:lpstr>PowerPoint Presentation</vt:lpstr>
      <vt:lpstr>Hospital Data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Tina Pearce-Fordham</cp:lastModifiedBy>
  <cp:revision>13</cp:revision>
  <dcterms:created xsi:type="dcterms:W3CDTF">2016-09-04T11:54:55Z</dcterms:created>
  <dcterms:modified xsi:type="dcterms:W3CDTF">2021-06-10T09:04:48Z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0x010100E9A2FE7AED4FED42A6326289E9FF5A1F</vt:lpwstr>
  </property>
</Properties>
</file>