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63.jpg" ContentType="image/jpg"/>
  <Override PartName="/ppt/media/image64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4"/>
    <p:sldMasterId id="2147483695" r:id="rId5"/>
    <p:sldMasterId id="2147483707" r:id="rId6"/>
    <p:sldMasterId id="2147483733" r:id="rId7"/>
    <p:sldMasterId id="2147483748" r:id="rId8"/>
    <p:sldMasterId id="2147483754" r:id="rId9"/>
    <p:sldMasterId id="2147483766" r:id="rId10"/>
    <p:sldMasterId id="2147483783" r:id="rId11"/>
    <p:sldMasterId id="2147483797" r:id="rId12"/>
  </p:sldMasterIdLst>
  <p:notesMasterIdLst>
    <p:notesMasterId r:id="rId51"/>
  </p:notesMasterIdLst>
  <p:handoutMasterIdLst>
    <p:handoutMasterId r:id="rId52"/>
  </p:handoutMasterIdLst>
  <p:sldIdLst>
    <p:sldId id="261" r:id="rId13"/>
    <p:sldId id="258" r:id="rId14"/>
    <p:sldId id="323" r:id="rId15"/>
    <p:sldId id="259" r:id="rId16"/>
    <p:sldId id="354" r:id="rId17"/>
    <p:sldId id="268" r:id="rId18"/>
    <p:sldId id="256" r:id="rId19"/>
    <p:sldId id="419" r:id="rId20"/>
    <p:sldId id="420" r:id="rId21"/>
    <p:sldId id="421" r:id="rId22"/>
    <p:sldId id="302" r:id="rId23"/>
    <p:sldId id="308" r:id="rId24"/>
    <p:sldId id="297" r:id="rId25"/>
    <p:sldId id="298" r:id="rId26"/>
    <p:sldId id="304" r:id="rId27"/>
    <p:sldId id="305" r:id="rId28"/>
    <p:sldId id="306" r:id="rId29"/>
    <p:sldId id="269" r:id="rId30"/>
    <p:sldId id="299" r:id="rId31"/>
    <p:sldId id="290" r:id="rId32"/>
    <p:sldId id="273" r:id="rId33"/>
    <p:sldId id="301" r:id="rId34"/>
    <p:sldId id="274" r:id="rId35"/>
    <p:sldId id="283" r:id="rId36"/>
    <p:sldId id="279" r:id="rId37"/>
    <p:sldId id="288" r:id="rId38"/>
    <p:sldId id="413" r:id="rId39"/>
    <p:sldId id="414" r:id="rId40"/>
    <p:sldId id="415" r:id="rId41"/>
    <p:sldId id="257" r:id="rId42"/>
    <p:sldId id="416" r:id="rId43"/>
    <p:sldId id="417" r:id="rId44"/>
    <p:sldId id="418" r:id="rId45"/>
    <p:sldId id="422" r:id="rId46"/>
    <p:sldId id="275" r:id="rId47"/>
    <p:sldId id="277" r:id="rId48"/>
    <p:sldId id="281" r:id="rId49"/>
    <p:sldId id="282" r:id="rId50"/>
  </p:sldIdLst>
  <p:sldSz cx="9144000" cy="6858000" type="screen4x3"/>
  <p:notesSz cx="6724650" cy="97742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3705E3-E995-4D36-A41C-4CA80AD8F2BE}">
          <p14:sldIdLst>
            <p14:sldId id="261"/>
            <p14:sldId id="258"/>
            <p14:sldId id="323"/>
            <p14:sldId id="259"/>
            <p14:sldId id="354"/>
            <p14:sldId id="268"/>
            <p14:sldId id="256"/>
            <p14:sldId id="419"/>
            <p14:sldId id="420"/>
            <p14:sldId id="421"/>
            <p14:sldId id="302"/>
            <p14:sldId id="308"/>
            <p14:sldId id="297"/>
            <p14:sldId id="298"/>
            <p14:sldId id="304"/>
            <p14:sldId id="305"/>
            <p14:sldId id="306"/>
            <p14:sldId id="269"/>
            <p14:sldId id="299"/>
            <p14:sldId id="290"/>
            <p14:sldId id="273"/>
            <p14:sldId id="301"/>
            <p14:sldId id="274"/>
            <p14:sldId id="283"/>
            <p14:sldId id="279"/>
            <p14:sldId id="288"/>
            <p14:sldId id="413"/>
            <p14:sldId id="414"/>
            <p14:sldId id="415"/>
            <p14:sldId id="257"/>
            <p14:sldId id="416"/>
            <p14:sldId id="417"/>
            <p14:sldId id="418"/>
            <p14:sldId id="422"/>
            <p14:sldId id="275"/>
            <p14:sldId id="277"/>
            <p14:sldId id="281"/>
            <p14:sldId id="282"/>
          </p14:sldIdLst>
        </p14:section>
        <p14:section name="Untitled Section" id="{97B9F0D3-9BE9-4F17-8B16-82327EA5FB8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B1E"/>
    <a:srgbClr val="CE1921"/>
    <a:srgbClr val="CF1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451" autoAdjust="0"/>
  </p:normalViewPr>
  <p:slideViewPr>
    <p:cSldViewPr>
      <p:cViewPr varScale="1">
        <p:scale>
          <a:sx n="114" d="100"/>
          <a:sy n="114" d="100"/>
        </p:scale>
        <p:origin x="127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5B6BA-74C3-4E64-B0FB-3DC3DB0F2F16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36CAF-CCAE-4AF9-A2AC-EB1FEE28B8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7944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BCB94-A30F-4C07-8FD5-5D3608F048A3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5E8E8-1528-48FB-B845-BEC6BE7B3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5183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25E8E8-1528-48FB-B845-BEC6BE7B33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88712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349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87768D-5CBE-4F75-9025-9EC3BF4EEF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521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111/999 COVID-19 Triages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COVID-19 Deaths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25E8E8-1528-48FB-B845-BEC6BE7B33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349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% 1st Dose Uptake 65+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% 1st Dose Uptake All Eligible Cohort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PHE Vaccination Data as of (08 Jul 21)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clusteredBarChart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provided.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25E8E8-1528-48FB-B845-BEC6BE7B33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660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5E8E8-1528-48FB-B845-BEC6BE7B33E1}" type="slidenum">
              <a:rPr lang="en-GB" smtClean="0"/>
              <a:t>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349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7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BB028A-6267-4803-8473-71F7C41298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797425"/>
            <a:ext cx="547298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4" name="Picture 3" descr="A picture containing photo, holding, bed, person&#10;&#10;Description automatically generated">
            <a:extLst>
              <a:ext uri="{FF2B5EF4-FFF2-40B4-BE49-F238E27FC236}">
                <a16:creationId xmlns:a16="http://schemas.microsoft.com/office/drawing/2014/main" id="{678A1A93-764F-499D-9964-B5248F567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A4096C-2E85-414C-A74B-4C4733036C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398463"/>
            <a:ext cx="4608511" cy="4382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B54CD1-B643-4F38-8FB1-8EFA010DEF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287" y="836613"/>
            <a:ext cx="4608511" cy="30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89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557437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67F26-A32F-4664-A06E-3CE52D960D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511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D97784-12F6-403C-9BD5-10774FBB7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00"/>
          <a:stretch/>
        </p:blipFill>
        <p:spPr>
          <a:xfrm>
            <a:off x="-18510" y="0"/>
            <a:ext cx="9144000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949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FD1E3D-58FC-4F74-AE14-9FC0F1F30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33" y="-23256"/>
            <a:ext cx="1652069" cy="14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040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C45EE-60FF-4009-9C82-167678523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31" y="5452576"/>
            <a:ext cx="1652069" cy="14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359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9C84A6-0036-4333-950E-65C0FD313C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53D9A9-A2B2-46A7-86B6-87CBAD807E43}"/>
              </a:ext>
            </a:extLst>
          </p:cNvPr>
          <p:cNvSpPr txBox="1"/>
          <p:nvPr userDrawn="1"/>
        </p:nvSpPr>
        <p:spPr>
          <a:xfrm>
            <a:off x="143508" y="143082"/>
            <a:ext cx="2248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+mn-lt"/>
              </a:rPr>
              <a:t>Contact 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C8470A-3128-4712-8A96-3C0518680D67}"/>
              </a:ext>
            </a:extLst>
          </p:cNvPr>
          <p:cNvSpPr txBox="1"/>
          <p:nvPr userDrawn="1"/>
        </p:nvSpPr>
        <p:spPr>
          <a:xfrm>
            <a:off x="1304570" y="1355064"/>
            <a:ext cx="39964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8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1800" b="1" dirty="0">
                <a:solidFill>
                  <a:schemeClr val="bg1"/>
                </a:solidFill>
                <a:latin typeface="+mn-lt"/>
              </a:rPr>
              <a:t>Email Address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latin typeface="+mn-lt"/>
              </a:rPr>
              <a:t>STS@enfield.gov.uk</a:t>
            </a:r>
          </a:p>
          <a:p>
            <a:pPr algn="ctr"/>
            <a:endParaRPr lang="en-GB" sz="18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1800" b="1" dirty="0">
                <a:solidFill>
                  <a:schemeClr val="bg1"/>
                </a:solidFill>
                <a:latin typeface="+mn-lt"/>
              </a:rPr>
              <a:t>Website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latin typeface="+mn-lt"/>
              </a:rPr>
              <a:t>https://traded.enfield.gov.uk/TheHub</a:t>
            </a:r>
          </a:p>
          <a:p>
            <a:pPr algn="ctr"/>
            <a:endParaRPr lang="en-GB" sz="18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GB" sz="1800" b="1" dirty="0">
                <a:solidFill>
                  <a:schemeClr val="bg1"/>
                </a:solidFill>
                <a:latin typeface="+mn-lt"/>
              </a:rPr>
              <a:t>Social Media</a:t>
            </a:r>
          </a:p>
          <a:p>
            <a:pPr algn="ctr"/>
            <a:r>
              <a:rPr lang="en-GB" sz="1800" dirty="0">
                <a:solidFill>
                  <a:schemeClr val="bg1"/>
                </a:solidFill>
                <a:latin typeface="+mn-lt"/>
              </a:rPr>
              <a:t>@</a:t>
            </a:r>
            <a:r>
              <a:rPr lang="en-GB" sz="1800" dirty="0" err="1">
                <a:solidFill>
                  <a:schemeClr val="bg1"/>
                </a:solidFill>
                <a:latin typeface="+mn-lt"/>
              </a:rPr>
              <a:t>EnfieldTraded</a:t>
            </a:r>
            <a:endParaRPr lang="en-GB" sz="1800" dirty="0">
              <a:solidFill>
                <a:schemeClr val="bg1"/>
              </a:solidFill>
              <a:latin typeface="+mn-lt"/>
            </a:endParaRPr>
          </a:p>
          <a:p>
            <a:endParaRPr lang="en-GB" sz="1800" dirty="0"/>
          </a:p>
        </p:txBody>
      </p:sp>
      <p:pic>
        <p:nvPicPr>
          <p:cNvPr id="1038" name="Picture 14" descr="Related image">
            <a:extLst>
              <a:ext uri="{FF2B5EF4-FFF2-40B4-BE49-F238E27FC236}">
                <a16:creationId xmlns:a16="http://schemas.microsoft.com/office/drawing/2014/main" id="{51C54D3C-7004-4FD5-914C-F2D1AB2F53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43" y="5682880"/>
            <a:ext cx="584941" cy="77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white  facebook icon png">
            <a:extLst>
              <a:ext uri="{FF2B5EF4-FFF2-40B4-BE49-F238E27FC236}">
                <a16:creationId xmlns:a16="http://schemas.microsoft.com/office/drawing/2014/main" id="{F9116193-34A4-4B69-9212-3B520E5AE0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28" y="5510326"/>
            <a:ext cx="843770" cy="112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4D733-47C9-4CC5-8D0A-4242D71E4A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88" y="558580"/>
            <a:ext cx="2791212" cy="24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773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2D3F86-0179-4988-82D4-6A1F77EC2E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856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320902-CEED-457C-AAA8-2B9BCC2570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25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4FE96-8016-48D7-83BA-50F4AEF1B5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008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2B445C-9B63-4153-932F-47589CD0F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426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34B55A-E55A-470F-8CB4-8956FF893A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38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22657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0005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0005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12391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31551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92939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57944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43927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38126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96089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04800"/>
            <a:ext cx="203835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96265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1201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F7A4DF21-2D8F-4B6A-8EFD-DDE8F8F5F1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7453FF-2B41-4444-B7F9-DCEC97E6B1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592" y="4509120"/>
            <a:ext cx="424847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A90480-4DA0-401C-96B3-E00037142C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5" y="765175"/>
            <a:ext cx="3167063" cy="2663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Index</a:t>
            </a:r>
          </a:p>
          <a:p>
            <a:pPr lvl="0"/>
            <a:r>
              <a:rPr lang="en-GB" dirty="0"/>
              <a:t>Title 1</a:t>
            </a:r>
          </a:p>
          <a:p>
            <a:pPr lvl="0"/>
            <a:r>
              <a:rPr lang="en-GB" dirty="0"/>
              <a:t>Title 2</a:t>
            </a:r>
          </a:p>
          <a:p>
            <a:pPr lvl="0"/>
            <a:r>
              <a:rPr lang="en-GB" dirty="0"/>
              <a:t>Title 3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470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40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33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28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9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48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28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40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290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91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9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8A866F7-320D-4E90-A33D-8B2FE1D08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2A9531-CE88-4AA7-B052-03B943D637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4075" y="2636838"/>
            <a:ext cx="4968875" cy="18716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997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63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20B2A84-040D-41D0-854F-C0F48D297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BB028A-6267-4803-8473-71F7C41298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797425"/>
            <a:ext cx="547298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772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ADA3D45-8164-46D7-820B-051E5B96C3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0B2CE8-0584-4F2A-97F6-86BA3B845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520" y="6093296"/>
            <a:ext cx="5328840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F1DAF1-EBF3-4A17-A7F1-032E560C9D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3056" y="1412875"/>
            <a:ext cx="8497888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564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74961C3-4873-43FA-A8E7-DEF965020E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D5758-D3E5-411E-9B6B-098E13BD54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476672"/>
            <a:ext cx="3744416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61413D-7706-4666-A45D-504822E79D6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5106" y="1710854"/>
            <a:ext cx="8713788" cy="4176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6539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26F7BDA6-D05C-46F9-9FF6-BE548557B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79FC12-2537-4B45-BDD8-3B2150B90E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1880" y="620688"/>
            <a:ext cx="4032398" cy="5046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0EE48E-C22D-47DA-89CD-0DB0B194F8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3528" y="1484784"/>
            <a:ext cx="7848600" cy="43926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701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F54F8F8-6CA6-4030-B710-40F54B206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E3A1F4-2B35-4858-ABE6-0E1085DC66F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6081" y="1917701"/>
            <a:ext cx="8351837" cy="3816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95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29DA032-8CF4-405F-9E98-188386295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AE8E-AB09-4623-AE5C-CCB8EA912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685" y="5805264"/>
            <a:ext cx="3888630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CDCA3A-DEB5-4371-8007-8A855781270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8312" y="476250"/>
            <a:ext cx="8207375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260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F3D54DF-9898-4D4C-946D-E0E0FBA67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0BDF95A-066A-4AB5-8D7F-785FA4ECBB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685" y="5805264"/>
            <a:ext cx="3888630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4071258-3FD7-4CED-B417-5695AC1B99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8312" y="476250"/>
            <a:ext cx="8207375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2600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23D6CF3-D4CD-4E08-9653-641363471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B81B3D0-F738-4AD6-BC6D-06AF124C8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685" y="548680"/>
            <a:ext cx="3888630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9611C4CF-45CF-42D7-82C2-38B1B2CE03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8312" y="1772816"/>
            <a:ext cx="8207375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584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table&#10;&#10;Description automatically generated">
            <a:extLst>
              <a:ext uri="{FF2B5EF4-FFF2-40B4-BE49-F238E27FC236}">
                <a16:creationId xmlns:a16="http://schemas.microsoft.com/office/drawing/2014/main" id="{F3A58445-43C9-42C3-9653-29174C75E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048FA05-2FA5-4BF9-927E-BC118242FB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685" y="476672"/>
            <a:ext cx="3888630" cy="5040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5A3F938F-B7A1-4F45-8795-33F2DCEC199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8312" y="1675382"/>
            <a:ext cx="8207375" cy="46815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17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879B785-715B-403E-9FFE-FE5301BDE6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5C556C4-383A-4AA2-8EEC-27FA7A7EA5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512" y="2636912"/>
            <a:ext cx="388843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F96FDB0-35C8-4230-A08D-DC6977EE52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29240" y="836712"/>
            <a:ext cx="1655762" cy="143986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46A57CB-EF01-4937-AA36-5B3A3C6F490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50210" y="2407494"/>
            <a:ext cx="1655762" cy="143986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7C059F3-AEF7-48E1-8732-80881CA32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0210" y="3964137"/>
            <a:ext cx="1655762" cy="143986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FA8970-4CEB-4EA1-9F55-474B6DFBC5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20271" y="1289298"/>
            <a:ext cx="2088455" cy="534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endParaRPr lang="en-GB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3E6F021-0D7A-4017-A1B7-2A5B4601F9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0272" y="2860080"/>
            <a:ext cx="2088455" cy="534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A99F4B4-ED59-4F4D-9F55-4BCC837ACB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20271" y="4430862"/>
            <a:ext cx="2088455" cy="534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3530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B24F919-4BC9-472C-BBB3-C1199B36D7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721F910-6F50-406F-9658-386FAB33D46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8312" y="1675382"/>
            <a:ext cx="8207375" cy="42018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003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6F3EE43-3E02-4291-B7FB-95BE5824D6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84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B6DE5-E9EC-4AA8-894A-CB6981A83B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01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479B187F-8E35-49E5-9446-C622046C20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28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592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71451" y="228600"/>
            <a:ext cx="8801099" cy="6400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08063" y="800862"/>
            <a:ext cx="8129588" cy="0"/>
          </a:xfrm>
          <a:custGeom>
            <a:avLst/>
            <a:gdLst/>
            <a:ahLst/>
            <a:cxnLst/>
            <a:rect l="l" t="t" r="r" b="b"/>
            <a:pathLst>
              <a:path w="10839450">
                <a:moveTo>
                  <a:pt x="0" y="0"/>
                </a:moveTo>
                <a:lnTo>
                  <a:pt x="10839450" y="0"/>
                </a:lnTo>
              </a:path>
            </a:pathLst>
          </a:custGeom>
          <a:ln w="19050">
            <a:solidFill>
              <a:srgbClr val="464B68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g object 18"/>
          <p:cNvSpPr/>
          <p:nvPr/>
        </p:nvSpPr>
        <p:spPr>
          <a:xfrm>
            <a:off x="379475" y="5707379"/>
            <a:ext cx="1177290" cy="804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g object 19"/>
          <p:cNvSpPr/>
          <p:nvPr/>
        </p:nvSpPr>
        <p:spPr>
          <a:xfrm>
            <a:off x="1" y="2231135"/>
            <a:ext cx="9143999" cy="4251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4751" y="809066"/>
            <a:ext cx="839449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237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1566" y="697180"/>
            <a:ext cx="1957388" cy="553998"/>
          </a:xfrm>
        </p:spPr>
        <p:txBody>
          <a:bodyPr lIns="0" tIns="0" rIns="0" bIns="0"/>
          <a:lstStyle>
            <a:lvl1pPr>
              <a:defRPr sz="3600" b="0" i="0">
                <a:solidFill>
                  <a:srgbClr val="464B68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379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71451" y="228600"/>
            <a:ext cx="8801099" cy="6400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08063" y="800862"/>
            <a:ext cx="8129588" cy="0"/>
          </a:xfrm>
          <a:custGeom>
            <a:avLst/>
            <a:gdLst/>
            <a:ahLst/>
            <a:cxnLst/>
            <a:rect l="l" t="t" r="r" b="b"/>
            <a:pathLst>
              <a:path w="10839450">
                <a:moveTo>
                  <a:pt x="0" y="0"/>
                </a:moveTo>
                <a:lnTo>
                  <a:pt x="10839450" y="0"/>
                </a:lnTo>
              </a:path>
            </a:pathLst>
          </a:custGeom>
          <a:ln w="19050">
            <a:solidFill>
              <a:srgbClr val="464B68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g object 18"/>
          <p:cNvSpPr/>
          <p:nvPr/>
        </p:nvSpPr>
        <p:spPr>
          <a:xfrm>
            <a:off x="379476" y="5707379"/>
            <a:ext cx="1177290" cy="804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1566" y="697180"/>
            <a:ext cx="1957388" cy="553998"/>
          </a:xfrm>
        </p:spPr>
        <p:txBody>
          <a:bodyPr lIns="0" tIns="0" rIns="0" bIns="0"/>
          <a:lstStyle>
            <a:lvl1pPr>
              <a:defRPr sz="3600" b="0" i="0">
                <a:solidFill>
                  <a:srgbClr val="464B68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771" y="1352169"/>
            <a:ext cx="376761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4475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1566" y="697180"/>
            <a:ext cx="1957388" cy="553998"/>
          </a:xfrm>
        </p:spPr>
        <p:txBody>
          <a:bodyPr lIns="0" tIns="0" rIns="0" bIns="0"/>
          <a:lstStyle>
            <a:lvl1pPr>
              <a:defRPr sz="3600" b="0" i="0">
                <a:solidFill>
                  <a:srgbClr val="464B68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81136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45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03A083C-5D9C-47D0-8DE3-FC8D4DA3C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7453FF-2B41-4444-B7F9-DCEC97E6B1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592" y="4509120"/>
            <a:ext cx="4248472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A90480-4DA0-401C-96B3-E00037142C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6752" y="830763"/>
            <a:ext cx="3943280" cy="12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691EDAC-10CF-419E-9C02-8C96435D32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92725" y="0"/>
            <a:ext cx="3382963" cy="41497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0530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642450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238546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641222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40005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0005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0828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81923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599687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307157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375861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990265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37337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B324C1A-8B7A-48E8-980E-3AFB16CF60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C661FF-5FA3-40AA-9DC3-08B318B67D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4213" y="908050"/>
            <a:ext cx="4319587" cy="25209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24A05C-6F03-4F22-9506-0337BCC9E6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92725" y="908050"/>
            <a:ext cx="3167063" cy="4392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0745F7-628D-4588-8E91-69FEDDAAC8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213" y="4652963"/>
            <a:ext cx="3600450" cy="86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0527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304800"/>
            <a:ext cx="203835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96265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956843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4" name="Google Shape;24;p5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5;p5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6;p5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5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5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5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5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5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405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75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75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5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75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75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75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75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75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75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64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27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marL="685800" lvl="1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marL="1028700" lvl="2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marL="1371600" lvl="3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marL="1714500" lvl="4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marL="2057400" lvl="5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marL="2400300" lvl="6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marL="2743200" lvl="7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marL="3086100" lvl="8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3614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3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500">
                <a:solidFill>
                  <a:srgbClr val="7F7F7F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44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4308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508001" y="2160589"/>
            <a:ext cx="3138026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marL="685800" lvl="1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marL="1028700" lvl="2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marL="1371600" lvl="3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marL="1714500" lvl="4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marL="2057400" lvl="5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marL="2400300" lvl="6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marL="2743200" lvl="7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marL="3086100" lvl="8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3817477" y="2160590"/>
            <a:ext cx="3138026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marL="685800" lvl="1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marL="1028700" lvl="2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marL="1371600" lvl="3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marL="1714500" lvl="4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marL="2057400" lvl="5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marL="2400300" lvl="6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marL="2743200" lvl="7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marL="3086100" lvl="8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890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spcBef>
                <a:spcPts val="750"/>
              </a:spcBef>
              <a:spcAft>
                <a:spcPts val="0"/>
              </a:spcAft>
              <a:buSzPts val="1920"/>
              <a:buNone/>
              <a:defRPr sz="1800" b="0"/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500" b="1"/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440"/>
              <a:buNone/>
              <a:defRPr sz="1350" b="1"/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 b="1"/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 b="1"/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 b="1"/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 b="1"/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 b="1"/>
            </a:lvl8pPr>
            <a:lvl9pPr marL="3086100" lvl="8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 b="1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506809" y="2737246"/>
            <a:ext cx="31392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marL="685800" lvl="1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marL="1028700" lvl="2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marL="1371600" lvl="3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marL="1714500" lvl="4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marL="2057400" lvl="5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marL="2400300" lvl="6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marL="2743200" lvl="7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marL="3086100" lvl="8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3"/>
          </p:nvPr>
        </p:nvSpPr>
        <p:spPr>
          <a:xfrm>
            <a:off x="3816287" y="2160983"/>
            <a:ext cx="313921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spcBef>
                <a:spcPts val="750"/>
              </a:spcBef>
              <a:spcAft>
                <a:spcPts val="0"/>
              </a:spcAft>
              <a:buSzPts val="1920"/>
              <a:buNone/>
              <a:defRPr sz="1800" b="0"/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600"/>
              <a:buNone/>
              <a:defRPr sz="1500" b="1"/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440"/>
              <a:buNone/>
              <a:defRPr sz="1350" b="1"/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 b="1"/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 b="1"/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 b="1"/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 b="1"/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 b="1"/>
            </a:lvl8pPr>
            <a:lvl9pPr marL="3086100" lvl="8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 b="1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4"/>
          </p:nvPr>
        </p:nvSpPr>
        <p:spPr>
          <a:xfrm>
            <a:off x="3816288" y="2737246"/>
            <a:ext cx="313921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marL="685800" lvl="1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marL="1028700" lvl="2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marL="1371600" lvl="3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marL="1714500" lvl="4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marL="2057400" lvl="5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marL="2400300" lvl="6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marL="2743200" lvl="7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marL="3086100" lvl="8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1821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760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1028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3570346" y="514925"/>
            <a:ext cx="3385156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marL="685800" lvl="1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marL="1028700" lvl="2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marL="1371600" lvl="3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marL="1714500" lvl="4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marL="2057400" lvl="5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marL="2400300" lvl="6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marL="2743200" lvl="7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marL="3086100" lvl="8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508001" y="2777069"/>
            <a:ext cx="2890896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/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/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960"/>
              <a:buNone/>
              <a:defRPr sz="900"/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800"/>
              <a:buNone/>
              <a:defRPr sz="750"/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800"/>
              <a:buNone/>
              <a:defRPr sz="750"/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800"/>
              <a:buNone/>
              <a:defRPr sz="750"/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800"/>
              <a:buNone/>
              <a:defRPr sz="750"/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800"/>
              <a:buNone/>
              <a:defRPr sz="750"/>
            </a:lvl8pPr>
            <a:lvl9pPr marL="3086100" lvl="8" indent="-171450" algn="l">
              <a:spcBef>
                <a:spcPts val="750"/>
              </a:spcBef>
              <a:spcAft>
                <a:spcPts val="0"/>
              </a:spcAft>
              <a:buSzPts val="800"/>
              <a:buNone/>
              <a:defRPr sz="75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2532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>
            <a:spLocks noGrp="1"/>
          </p:cNvSpPr>
          <p:nvPr>
            <p:ph type="pic" idx="2"/>
          </p:nvPr>
        </p:nvSpPr>
        <p:spPr>
          <a:xfrm>
            <a:off x="508001" y="609600"/>
            <a:ext cx="6447501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508001" y="5367338"/>
            <a:ext cx="6447500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750"/>
              </a:spcBef>
              <a:spcAft>
                <a:spcPts val="0"/>
              </a:spcAft>
              <a:buSzPts val="960"/>
              <a:buNone/>
              <a:defRPr sz="900"/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960"/>
              <a:buNone/>
              <a:defRPr sz="900"/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800"/>
              <a:buNone/>
              <a:defRPr sz="750"/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720"/>
              <a:buNone/>
              <a:defRPr sz="675"/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720"/>
              <a:buNone/>
              <a:defRPr sz="675"/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720"/>
              <a:buNone/>
              <a:defRPr sz="675"/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720"/>
              <a:buNone/>
              <a:defRPr sz="675"/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720"/>
              <a:buNone/>
              <a:defRPr sz="675"/>
            </a:lvl8pPr>
            <a:lvl9pPr marL="3086100" lvl="8" indent="-171450" algn="l">
              <a:spcBef>
                <a:spcPts val="750"/>
              </a:spcBef>
              <a:spcAft>
                <a:spcPts val="0"/>
              </a:spcAft>
              <a:buSzPts val="720"/>
              <a:buNone/>
              <a:defRPr sz="675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748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0C9CEE9B-F49E-41E4-80AD-D1C0C36B77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E61050-61C5-499A-9423-CD4A9C71C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1594" y="620713"/>
            <a:ext cx="3960812" cy="7921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59BDB5-D285-4B79-915A-0676850894A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95287" y="1844675"/>
            <a:ext cx="8353425" cy="3529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7833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33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spcBef>
                <a:spcPts val="750"/>
              </a:spcBef>
              <a:spcAft>
                <a:spcPts val="0"/>
              </a:spcAft>
              <a:buSzPts val="1440"/>
              <a:buNone/>
              <a:defRPr sz="1350">
                <a:solidFill>
                  <a:srgbClr val="3F3F3F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44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782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33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1024604" y="3632200"/>
            <a:ext cx="5418393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342900" lvl="0" indent="-171450" algn="l">
              <a:spcBef>
                <a:spcPts val="750"/>
              </a:spcBef>
              <a:spcAft>
                <a:spcPts val="0"/>
              </a:spcAft>
              <a:buSzPts val="1280"/>
              <a:buFont typeface="Trebuchet MS"/>
              <a:buNone/>
              <a:defRPr sz="1200">
                <a:solidFill>
                  <a:srgbClr val="7F7F7F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057400" lvl="5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marL="2400300" lvl="6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marL="2743200" lvl="7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marL="3086100" lvl="8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2"/>
          </p:nvPr>
        </p:nvSpPr>
        <p:spPr>
          <a:xfrm>
            <a:off x="508001" y="4470400"/>
            <a:ext cx="6447501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spcBef>
                <a:spcPts val="750"/>
              </a:spcBef>
              <a:spcAft>
                <a:spcPts val="0"/>
              </a:spcAft>
              <a:buSzPts val="1440"/>
              <a:buNone/>
              <a:defRPr sz="1350">
                <a:solidFill>
                  <a:srgbClr val="3F3F3F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44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  <p:sp>
        <p:nvSpPr>
          <p:cNvPr id="103" name="Google Shape;103;p15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800"/>
          </a:p>
        </p:txBody>
      </p:sp>
      <p:sp>
        <p:nvSpPr>
          <p:cNvPr id="104" name="Google Shape;104;p15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35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1819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33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750"/>
              </a:spcBef>
              <a:spcAft>
                <a:spcPts val="0"/>
              </a:spcAft>
              <a:buSzPts val="1440"/>
              <a:buNone/>
              <a:defRPr sz="1350">
                <a:solidFill>
                  <a:srgbClr val="3F3F3F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44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4745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33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507999" y="4013200"/>
            <a:ext cx="6447502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spcBef>
                <a:spcPts val="750"/>
              </a:spcBef>
              <a:spcAft>
                <a:spcPts val="0"/>
              </a:spcAft>
              <a:buSzPts val="1920"/>
              <a:buFont typeface="Trebuchet MS"/>
              <a:buNone/>
              <a:defRPr sz="1800">
                <a:solidFill>
                  <a:srgbClr val="3F3F3F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057400" lvl="5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marL="2400300" lvl="6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marL="2743200" lvl="7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marL="3086100" lvl="8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2"/>
          </p:nvPr>
        </p:nvSpPr>
        <p:spPr>
          <a:xfrm>
            <a:off x="508001" y="4527448"/>
            <a:ext cx="6447501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750"/>
              </a:spcBef>
              <a:spcAft>
                <a:spcPts val="0"/>
              </a:spcAft>
              <a:buSzPts val="1440"/>
              <a:buNone/>
              <a:defRPr sz="1350">
                <a:solidFill>
                  <a:srgbClr val="7F7F7F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44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  <p:sp>
        <p:nvSpPr>
          <p:cNvPr id="118" name="Google Shape;118;p17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800"/>
          </a:p>
        </p:txBody>
      </p:sp>
      <p:sp>
        <p:nvSpPr>
          <p:cNvPr id="119" name="Google Shape;119;p17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847105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33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507999" y="4013200"/>
            <a:ext cx="6447502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spcBef>
                <a:spcPts val="750"/>
              </a:spcBef>
              <a:spcAft>
                <a:spcPts val="0"/>
              </a:spcAft>
              <a:buSzPts val="192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057400" lvl="5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marL="2400300" lvl="6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marL="2743200" lvl="7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marL="3086100" lvl="8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body" idx="2"/>
          </p:nvPr>
        </p:nvSpPr>
        <p:spPr>
          <a:xfrm>
            <a:off x="508001" y="4527448"/>
            <a:ext cx="6447501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750"/>
              </a:spcBef>
              <a:spcAft>
                <a:spcPts val="0"/>
              </a:spcAft>
              <a:buSzPts val="1440"/>
              <a:buNone/>
              <a:defRPr sz="1350">
                <a:solidFill>
                  <a:srgbClr val="7F7F7F"/>
                </a:solidFill>
              </a:defRPr>
            </a:lvl1pPr>
            <a:lvl2pPr marL="685800" lvl="1" indent="-171450" algn="l">
              <a:spcBef>
                <a:spcPts val="750"/>
              </a:spcBef>
              <a:spcAft>
                <a:spcPts val="0"/>
              </a:spcAft>
              <a:buSzPts val="1440"/>
              <a:buNone/>
              <a:defRPr sz="1350">
                <a:solidFill>
                  <a:srgbClr val="888888"/>
                </a:solidFill>
              </a:defRPr>
            </a:lvl2pPr>
            <a:lvl3pPr marL="1028700" lvl="2" indent="-171450" algn="l">
              <a:spcBef>
                <a:spcPts val="750"/>
              </a:spcBef>
              <a:spcAft>
                <a:spcPts val="0"/>
              </a:spcAft>
              <a:buSzPts val="1280"/>
              <a:buNone/>
              <a:defRPr sz="1200">
                <a:solidFill>
                  <a:srgbClr val="888888"/>
                </a:solidFill>
              </a:defRPr>
            </a:lvl3pPr>
            <a:lvl4pPr marL="1371600" lvl="3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4pPr>
            <a:lvl5pPr marL="1714500" lvl="4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5pPr>
            <a:lvl6pPr marL="2057400" lvl="5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6pPr>
            <a:lvl7pPr marL="2400300" lvl="6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7pPr>
            <a:lvl8pPr marL="2743200" lvl="7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8pPr>
            <a:lvl9pPr marL="3086100" lvl="8" indent="-171450" algn="l">
              <a:spcBef>
                <a:spcPts val="750"/>
              </a:spcBef>
              <a:spcAft>
                <a:spcPts val="0"/>
              </a:spcAft>
              <a:buSzPts val="112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0010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 rot="5400000">
            <a:off x="1791365" y="877226"/>
            <a:ext cx="3880773" cy="644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marL="685800" lvl="1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marL="1028700" lvl="2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marL="1371600" lvl="3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marL="1714500" lvl="4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marL="2057400" lvl="5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marL="2400300" lvl="6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marL="2743200" lvl="7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marL="3086100" lvl="8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7383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 rot="5400000">
            <a:off x="3839308" y="2746047"/>
            <a:ext cx="5251451" cy="978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1"/>
          </p:nvPr>
        </p:nvSpPr>
        <p:spPr>
          <a:xfrm rot="5400000">
            <a:off x="529833" y="587769"/>
            <a:ext cx="5251450" cy="529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marL="685800" lvl="1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marL="1028700" lvl="2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marL="1371600" lvl="3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marL="1714500" lvl="4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marL="2057400" lvl="5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marL="2400300" lvl="6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marL="2743200" lvl="7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marL="3086100" lvl="8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4252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025D0-2FB8-421F-B40C-069EBB054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D74B1-BBAE-4630-B15C-5169E4575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5E472-3C00-43BA-8B82-D48CB91F6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8F05-8398-46B4-9969-1433CCAE1299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3687E-0FBA-4BB6-A2DF-12677CC2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F8A7F-875F-4E1D-A5C0-C19F0F6C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CD61-51FB-497D-8537-B25D4A42B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7081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AC9A8-6E25-4AF8-BEA7-FF02C2A8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54196-E7C1-4B19-A75C-768C8BBBD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A8976-823B-4C31-A54E-1599BD85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8F05-8398-46B4-9969-1433CCAE1299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A4689-FCFC-426E-BB70-DECDDA5B4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2411A-5B6D-482D-9921-9A539CCA8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CD61-51FB-497D-8537-B25D4A42B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4919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B537C-842B-4AB9-945D-EEED6B34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6482-3EE9-494E-8E4C-C576F0990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E1F5B-1E3D-45DF-897C-84A5BE7D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8F05-8398-46B4-9969-1433CCAE1299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466DF-CC4B-4581-8862-48B5874F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B41AC-5A80-4461-944E-D8C1B8D5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CD61-51FB-497D-8537-B25D4A42B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71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206F790-53BF-4667-BF23-AC8EB4AF1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603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30A2-FE0E-4B6F-9CFA-435C0433B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97E17-4BCA-430D-BCF6-6D348076A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A4641-F03D-46DD-8393-4701F69D0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228B2-020A-49C9-8DBB-CDF4B0B2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8F05-8398-46B4-9969-1433CCAE1299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421AC-DFE6-410C-A41A-C3E90BD7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6720F-84FF-4628-AC39-13402034D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CD61-51FB-497D-8537-B25D4A42B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7011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67FF5-DB6F-4311-B3A1-68802E51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DB38B-3BEA-4884-90DF-7423B61A1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BB196-5D73-4AB0-9731-B0E2B96A1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9A73D7-474E-4BFB-B080-D9EB38160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B773B-4E66-40FA-B640-1A04EE7A2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D406D3-4D6A-4061-8B11-62A353C7F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8F05-8398-46B4-9969-1433CCAE1299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8D9690-1E68-4771-8144-9242AFC8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E9348F-9872-4CD4-BC40-4655D6CA2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CD61-51FB-497D-8537-B25D4A42B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1807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8DF53-400A-4784-9C4C-53842A1D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CC26BD-005D-46A2-A353-41E5E0F6A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8F05-8398-46B4-9969-1433CCAE1299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E916F4-9391-49C8-A920-62213CF5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C214E-0B6D-4B32-8396-E956A1585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CD61-51FB-497D-8537-B25D4A42B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5472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184088-56EC-4723-A304-6E2803A8B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8F05-8398-46B4-9969-1433CCAE1299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5790E4-45C4-4673-B705-9DAC83EA5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211A4-528C-4B9A-B199-8142EB9A4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CD61-51FB-497D-8537-B25D4A42B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0564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2766A-309D-452F-AEB6-92F0D87C4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6202C-01B9-45BA-AC7D-264202E31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900ABD-F7C7-4B64-A06E-4960D62B7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8B4D5-6741-46B6-8560-B1FDC492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8F05-8398-46B4-9969-1433CCAE1299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96877-3B8D-4ABE-856D-CBE0F146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2FFCC-4C93-4FC6-809F-B035FB53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CD61-51FB-497D-8537-B25D4A42B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2555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0440-D6FA-4BCB-A1C7-ABCDBB0A6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CE4D6B-6B3E-4B8C-8666-19ED93A77D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8F752-DCB4-49EC-95FC-F8C2C2FE9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F8CAF-DBA3-4DFB-B081-901260264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8F05-8398-46B4-9969-1433CCAE1299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E7160-8BFD-4B07-BC70-4F370D9C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6872-3B1C-4CF9-B8EA-0A3D3371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CD61-51FB-497D-8537-B25D4A42B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4533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6D546-E39B-4C5A-B9AC-6F273A72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D2AEC4-79C7-4DD5-9388-5028C5587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19951-8662-4D59-8DA8-3F2CF25B3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8F05-8398-46B4-9969-1433CCAE1299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2E01C-5B78-4ECD-ABAD-A0DA6E45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B6E7D-D277-43AA-825B-8187E902D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CD61-51FB-497D-8537-B25D4A42B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5612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4BAFB-8CA6-49EC-9AA4-9EAC10F13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DB94A0-F7AF-42B6-B7A0-5B0742596B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FAFED-96EA-472C-9422-6496E7B7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8F05-8398-46B4-9969-1433CCAE1299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74E57-CFA3-4964-82A4-233E6129C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4AC1-CEE2-492D-8BE8-FF41AB12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5CD61-51FB-497D-8537-B25D4A42B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7857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E7A31F-1711-47AF-A423-8068F2C7C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11472-C033-4C69-A828-BE2C7CA7B1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98" y="260648"/>
            <a:ext cx="3976362" cy="345638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9ACDB5-4C6F-4430-9938-242F166217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1850" y="3977680"/>
            <a:ext cx="5346594" cy="12245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rgbClr val="90827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9FD3FB-B640-4B02-8CFE-48ABAE5C71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" y="6093297"/>
            <a:ext cx="1134126" cy="74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963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44DA1C-ABB3-472D-9AC9-D8736059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1" b="5900"/>
          <a:stretch/>
        </p:blipFill>
        <p:spPr>
          <a:xfrm>
            <a:off x="12026" y="1663868"/>
            <a:ext cx="9144000" cy="519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0075A7-5A5A-4CAA-975F-A85FFAE2D1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700495"/>
            <a:ext cx="1331640" cy="1157505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749163D-B35B-4E42-94ED-1F2922B735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0729" y="5373216"/>
            <a:ext cx="5346594" cy="12245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rgbClr val="90827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86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418422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E7A31F-1711-47AF-A423-8068F2C7C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911472-C033-4C69-A828-BE2C7CA7B1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98" y="260648"/>
            <a:ext cx="3976362" cy="345638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9ACDB5-4C6F-4430-9938-242F166217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1850" y="3977680"/>
            <a:ext cx="5346594" cy="12245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rgbClr val="90827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9FD3FB-B640-4B02-8CFE-48ABAE5C71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" y="6093297"/>
            <a:ext cx="1134126" cy="74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716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768BE0-0F3A-4BCA-8739-33FB9DD53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48DA0-DD1E-4539-B083-D3EEC397F6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98" y="260648"/>
            <a:ext cx="3976362" cy="3456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21673-00C9-425B-A18C-F0DBFD656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" y="5517232"/>
            <a:ext cx="1242138" cy="1656184"/>
          </a:xfrm>
          <a:prstGeom prst="rect">
            <a:avLst/>
          </a:prstGeom>
        </p:spPr>
      </p:pic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A512031-4A86-4250-AC66-AFF4525F8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1850" y="3977680"/>
            <a:ext cx="5346594" cy="12245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25904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EBDF0E-92F5-43F2-A14D-4562163A0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/>
          <a:stretch/>
        </p:blipFill>
        <p:spPr>
          <a:xfrm>
            <a:off x="-4511" y="-23256"/>
            <a:ext cx="9144000" cy="6453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688026-A23E-4F6F-981E-1978C06B47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33" y="-23256"/>
            <a:ext cx="1281140" cy="1113608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E65CC3BB-2B79-4967-B967-28B33441E7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4193" y="980728"/>
            <a:ext cx="5346594" cy="12245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rgbClr val="90827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48534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44DA1C-ABB3-472D-9AC9-D8736059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1" b="5900"/>
          <a:stretch/>
        </p:blipFill>
        <p:spPr>
          <a:xfrm>
            <a:off x="12026" y="1663868"/>
            <a:ext cx="9144000" cy="5194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0075A7-5A5A-4CAA-975F-A85FFAE2D1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700495"/>
            <a:ext cx="1331640" cy="1157505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749163D-B35B-4E42-94ED-1F2922B735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0729" y="5373216"/>
            <a:ext cx="5346594" cy="12245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1">
                <a:solidFill>
                  <a:srgbClr val="90827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2269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8DC26A-1B67-4474-86F0-48A92B27A6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887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CE01C-3216-4736-B01E-9EB413E8E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365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CEC5F-C38D-4D79-AB8D-5B9AC5503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922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4F748-F00B-4192-80CB-A67AB6F4B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807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5EB53-399F-4C7F-B012-09E7664203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481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BA60A3-7464-49D8-B5F2-213B17E4B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5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89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0" r:id="rId3"/>
    <p:sldLayoutId id="2147483691" r:id="rId4"/>
    <p:sldLayoutId id="2147483693" r:id="rId5"/>
    <p:sldLayoutId id="2147483666" r:id="rId6"/>
    <p:sldLayoutId id="2147483668" r:id="rId7"/>
    <p:sldLayoutId id="214748369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8153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5638800"/>
            <a:ext cx="213360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72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0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15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71451" y="228600"/>
            <a:ext cx="8801099" cy="64007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1566" y="697180"/>
            <a:ext cx="1957388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464B68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0572" y="2038376"/>
            <a:ext cx="85282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38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8153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5638800"/>
            <a:ext cx="213360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45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D092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4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7" name="Google Shape;7;p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4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4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4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4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4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4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dt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ft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675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5728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3D251F-D22B-4CE2-B098-9B529BD2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7E841-3486-4807-935D-562F6D767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D3BDC-E385-4D71-AD25-E49F4A8B7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68F05-8398-46B4-9969-1433CCAE1299}" type="datetimeFigureOut">
              <a:rPr lang="en-GB" smtClean="0"/>
              <a:t>13/07/2021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715C1-C216-4C5D-BD6D-3B082FB19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E3ED9-BCAA-46D8-9C5B-E2D26149A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5CD61-51FB-497D-8537-B25D4A42B4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0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20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czop@whtc.co.uk" TargetMode="External"/><Relationship Id="rId2" Type="http://schemas.openxmlformats.org/officeDocument/2006/relationships/hyperlink" Target="mailto:gbal@whtc.co.uk" TargetMode="Externa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3.png"/><Relationship Id="rId4" Type="http://schemas.openxmlformats.org/officeDocument/2006/relationships/hyperlink" Target="https://www.whtc.co.uk/3616/national-professional-qualifications-npqs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j/96683054786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9.xml"/><Relationship Id="rId4" Type="http://schemas.openxmlformats.org/officeDocument/2006/relationships/hyperlink" Target="mailto:sts@enfield.gov.u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c3a108ab-2c16-4080-b262-b963a25b6012/ReportSectionb8aec615ae72a2e192ee?pbi_source=PowerPoi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c3a108ab-2c16-4080-b262-b963a25b6012/ReportSection86b112990881370b5395?pbi_source=PowerPoin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.jpeg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corona.virus@enfield.gov.uk" TargetMode="Externa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actions-for-schools-during-the-coronavirus-outbrea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646707-1F1E-410E-ABA0-0E4AA93F6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536" y="5589240"/>
            <a:ext cx="5472980" cy="9144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Tuesday 13</a:t>
            </a:r>
            <a:r>
              <a:rPr lang="en-GB" baseline="30000" dirty="0"/>
              <a:t>th</a:t>
            </a:r>
            <a:r>
              <a:rPr lang="en-GB" dirty="0"/>
              <a:t> July</a:t>
            </a:r>
          </a:p>
        </p:txBody>
      </p:sp>
    </p:spTree>
    <p:extLst>
      <p:ext uri="{BB962C8B-B14F-4D97-AF65-F5344CB8AC3E}">
        <p14:creationId xmlns:p14="http://schemas.microsoft.com/office/powerpoint/2010/main" val="457842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4F96-E44F-44D4-9508-C050364F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Autumn 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54E4B-D2A8-4CE4-B349-74750F069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will provide updated local flow chart for management of cases </a:t>
            </a:r>
          </a:p>
          <a:p>
            <a:r>
              <a:rPr lang="en-GB" dirty="0"/>
              <a:t> Continue local reporting </a:t>
            </a:r>
          </a:p>
        </p:txBody>
      </p:sp>
    </p:spTree>
    <p:extLst>
      <p:ext uri="{BB962C8B-B14F-4D97-AF65-F5344CB8AC3E}">
        <p14:creationId xmlns:p14="http://schemas.microsoft.com/office/powerpoint/2010/main" val="2254539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F9E54354-27A5-D649-BD82-BF6DE654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3152001"/>
            <a:ext cx="7429500" cy="553998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NPQs Presentation for School Leaders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B79B851D-5B68-7B4D-BF24-08875555C8B1}"/>
              </a:ext>
            </a:extLst>
          </p:cNvPr>
          <p:cNvSpPr/>
          <p:nvPr/>
        </p:nvSpPr>
        <p:spPr>
          <a:xfrm>
            <a:off x="7056120" y="857250"/>
            <a:ext cx="2091690" cy="110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55E2C-19D2-D242-BB67-3B3726E4BC8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" r="-1" b="-1"/>
          <a:stretch/>
        </p:blipFill>
        <p:spPr bwMode="auto">
          <a:xfrm>
            <a:off x="2697480" y="857250"/>
            <a:ext cx="2720340" cy="1543050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93987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966709" y="857250"/>
            <a:ext cx="1177290" cy="60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E092AB-1C42-564B-9E2D-F80BDEB09746}"/>
              </a:ext>
            </a:extLst>
          </p:cNvPr>
          <p:cNvSpPr txBox="1"/>
          <p:nvPr/>
        </p:nvSpPr>
        <p:spPr>
          <a:xfrm>
            <a:off x="742950" y="1019316"/>
            <a:ext cx="72237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2060"/>
                </a:solidFill>
                <a:latin typeface="Calibri"/>
              </a:rPr>
              <a:t>New NPQs, no ML, about developing specialism, available for all stages of a teacher’s career.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3373B-BEFD-2D4B-88CD-4FA7D4815CC3}"/>
              </a:ext>
            </a:extLst>
          </p:cNvPr>
          <p:cNvSpPr txBox="1"/>
          <p:nvPr/>
        </p:nvSpPr>
        <p:spPr>
          <a:xfrm>
            <a:off x="542406" y="1896963"/>
            <a:ext cx="7976752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500" b="1" dirty="0">
                <a:solidFill>
                  <a:srgbClr val="00B050"/>
                </a:solidFill>
                <a:latin typeface="Calibri"/>
              </a:rPr>
              <a:t>A golden thread: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500" dirty="0">
              <a:solidFill>
                <a:srgbClr val="00B050"/>
              </a:solidFill>
              <a:latin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GB" sz="1500" b="1" dirty="0">
                <a:solidFill>
                  <a:prstClr val="black"/>
                </a:solidFill>
                <a:latin typeface="Calibri"/>
              </a:rPr>
              <a:t>new NPQ </a:t>
            </a:r>
            <a:r>
              <a:rPr lang="en-GB" sz="1500" dirty="0">
                <a:solidFill>
                  <a:prstClr val="black"/>
                </a:solidFill>
                <a:latin typeface="Calibri"/>
              </a:rPr>
              <a:t>framework continues a ‘golden thread’ throughout every stage of a teacher’s career. Schools and trusts can have confidence that </a:t>
            </a:r>
            <a:r>
              <a:rPr lang="en-GB" sz="1500" b="1" dirty="0">
                <a:solidFill>
                  <a:prstClr val="black"/>
                </a:solidFill>
                <a:latin typeface="Calibri"/>
              </a:rPr>
              <a:t>all their educators, from early career teachers to leaders of multiple schools, are </a:t>
            </a:r>
            <a:r>
              <a:rPr lang="en-GB" sz="1500" b="1" u="sng" dirty="0">
                <a:solidFill>
                  <a:prstClr val="black"/>
                </a:solidFill>
                <a:latin typeface="Calibri"/>
              </a:rPr>
              <a:t>building and developing their practice from the same evidence-based framework (EEF).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500" b="1" dirty="0">
              <a:solidFill>
                <a:prstClr val="black"/>
              </a:solidFill>
              <a:latin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500" b="1" dirty="0">
                <a:solidFill>
                  <a:srgbClr val="FF9600"/>
                </a:solidFill>
                <a:latin typeface="Calibri"/>
              </a:rPr>
              <a:t>More options: </a:t>
            </a:r>
            <a:endParaRPr lang="en-GB" sz="1500" dirty="0">
              <a:solidFill>
                <a:srgbClr val="FF9600"/>
              </a:solidFill>
              <a:latin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500" b="1" dirty="0">
                <a:solidFill>
                  <a:prstClr val="black"/>
                </a:solidFill>
                <a:latin typeface="Calibri"/>
              </a:rPr>
              <a:t>The new specialist NPQs are designed to be complementary, giving teachers multiple career pathways and options</a:t>
            </a:r>
            <a:r>
              <a:rPr lang="en-GB" sz="1500" dirty="0">
                <a:solidFill>
                  <a:prstClr val="black"/>
                </a:solidFill>
                <a:latin typeface="Calibri"/>
              </a:rPr>
              <a:t> at every stage.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500" dirty="0">
              <a:solidFill>
                <a:prstClr val="black"/>
              </a:solidFill>
              <a:latin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500" b="1" dirty="0">
                <a:solidFill>
                  <a:srgbClr val="0070C0"/>
                </a:solidFill>
                <a:latin typeface="Calibri"/>
              </a:rPr>
              <a:t>Focus on what educators need to know and be able to do: </a:t>
            </a:r>
            <a:endParaRPr lang="en-GB" sz="1500" dirty="0">
              <a:solidFill>
                <a:srgbClr val="0070C0"/>
              </a:solidFill>
              <a:latin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black"/>
                </a:solidFill>
                <a:latin typeface="Calibri"/>
              </a:rPr>
              <a:t>The new and reformed NPQs pay </a:t>
            </a:r>
            <a:r>
              <a:rPr lang="en-GB" sz="1500" b="1" dirty="0">
                <a:solidFill>
                  <a:prstClr val="black"/>
                </a:solidFill>
                <a:latin typeface="Calibri"/>
              </a:rPr>
              <a:t>less attention to generic management and leadership styles</a:t>
            </a:r>
            <a:r>
              <a:rPr lang="en-GB" sz="1500" dirty="0">
                <a:solidFill>
                  <a:prstClr val="black"/>
                </a:solidFill>
                <a:latin typeface="Calibri"/>
              </a:rPr>
              <a:t>. They pay more attention to the knowledge and skills that teachers and school leaders need to tackle the persistent problems of their daily roles.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3072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966709" y="857250"/>
            <a:ext cx="1177290" cy="60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Content Placeholder 8" descr="Graphical user interface, text, application, table, email&#10;&#10;Description automatically generated">
            <a:extLst>
              <a:ext uri="{FF2B5EF4-FFF2-40B4-BE49-F238E27FC236}">
                <a16:creationId xmlns:a16="http://schemas.microsoft.com/office/drawing/2014/main" id="{576C922D-3B45-174C-99ED-3D5CA9020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1"/>
          <a:stretch/>
        </p:blipFill>
        <p:spPr>
          <a:xfrm>
            <a:off x="228600" y="1551706"/>
            <a:ext cx="8686800" cy="4025645"/>
          </a:xfrm>
          <a:prstGeom prst="rect">
            <a:avLst/>
          </a:prstGeom>
          <a:solidFill>
            <a:srgbClr val="FF9600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E092AB-1C42-564B-9E2D-F80BDEB09746}"/>
              </a:ext>
            </a:extLst>
          </p:cNvPr>
          <p:cNvSpPr txBox="1"/>
          <p:nvPr/>
        </p:nvSpPr>
        <p:spPr>
          <a:xfrm>
            <a:off x="742950" y="1019316"/>
            <a:ext cx="72237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2060"/>
                </a:solidFill>
                <a:latin typeface="Calibri"/>
              </a:rPr>
              <a:t>6 New NPQs, no ML, about developing specialism, available for all stages of a teacher’s career.</a:t>
            </a:r>
          </a:p>
        </p:txBody>
      </p:sp>
    </p:spTree>
    <p:extLst>
      <p:ext uri="{BB962C8B-B14F-4D97-AF65-F5344CB8AC3E}">
        <p14:creationId xmlns:p14="http://schemas.microsoft.com/office/powerpoint/2010/main" val="1489138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63" y="1457897"/>
            <a:ext cx="8129588" cy="0"/>
          </a:xfrm>
          <a:custGeom>
            <a:avLst/>
            <a:gdLst/>
            <a:ahLst/>
            <a:cxnLst/>
            <a:rect l="l" t="t" r="r" b="b"/>
            <a:pathLst>
              <a:path w="10839450">
                <a:moveTo>
                  <a:pt x="0" y="0"/>
                </a:moveTo>
                <a:lnTo>
                  <a:pt x="10839450" y="0"/>
                </a:lnTo>
              </a:path>
            </a:pathLst>
          </a:custGeom>
          <a:ln w="19050">
            <a:solidFill>
              <a:srgbClr val="464B68"/>
            </a:solidFill>
          </a:ln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66709" y="857250"/>
            <a:ext cx="1177290" cy="60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Content Placeholder 4" descr="Text, letter, email&#10;&#10;Description automatically generated">
            <a:extLst>
              <a:ext uri="{FF2B5EF4-FFF2-40B4-BE49-F238E27FC236}">
                <a16:creationId xmlns:a16="http://schemas.microsoft.com/office/drawing/2014/main" id="{49F80108-E0FE-5744-9FE4-5D5CA9B3A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0" b="13107"/>
          <a:stretch/>
        </p:blipFill>
        <p:spPr>
          <a:xfrm>
            <a:off x="24493" y="1600200"/>
            <a:ext cx="9143999" cy="405764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539230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726938-2A2D-0F48-9E71-3C36BD696C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66825"/>
            <a:ext cx="8534400" cy="4324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103A03-5EBE-3C46-A9FC-5064FA29EF4C}"/>
              </a:ext>
            </a:extLst>
          </p:cNvPr>
          <p:cNvSpPr txBox="1"/>
          <p:nvPr/>
        </p:nvSpPr>
        <p:spPr>
          <a:xfrm>
            <a:off x="979715" y="1134835"/>
            <a:ext cx="20374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002060"/>
                </a:solidFill>
                <a:latin typeface="Calibri"/>
              </a:rPr>
              <a:t>Content of NPQs</a:t>
            </a:r>
          </a:p>
        </p:txBody>
      </p:sp>
    </p:spTree>
    <p:extLst>
      <p:ext uri="{BB962C8B-B14F-4D97-AF65-F5344CB8AC3E}">
        <p14:creationId xmlns:p14="http://schemas.microsoft.com/office/powerpoint/2010/main" val="3663035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1F0FF8-111C-A44C-8F4A-649F40EB696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1062038"/>
            <a:ext cx="858202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16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966710" y="798119"/>
            <a:ext cx="1177290" cy="60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97231" y="1765775"/>
          <a:ext cx="7760969" cy="3863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4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674400280"/>
                    </a:ext>
                  </a:extLst>
                </a:gridCol>
                <a:gridCol w="1600199">
                  <a:extLst>
                    <a:ext uri="{9D8B030D-6E8A-4147-A177-3AD203B41FA5}">
                      <a16:colId xmlns:a16="http://schemas.microsoft.com/office/drawing/2014/main" val="3166306983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</a:pPr>
                      <a:endParaRPr lang="en-GB" sz="1800" b="1" spc="-5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Qualification</a:t>
                      </a:r>
                      <a:r>
                        <a:rPr sz="1800" b="1" spc="-4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1" spc="-1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Type</a:t>
                      </a:r>
                      <a:endParaRPr sz="1800" b="1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</a:pPr>
                      <a:endParaRPr lang="en-GB" sz="1800" b="0" spc="-2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800" b="0" spc="-2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Taught </a:t>
                      </a:r>
                      <a:r>
                        <a:rPr sz="18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Course</a:t>
                      </a:r>
                      <a:r>
                        <a:rPr sz="1800" b="0" spc="-6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Duration</a:t>
                      </a:r>
                      <a:endParaRPr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</a:pPr>
                      <a:endParaRPr lang="en-GB" sz="1800" b="0" spc="-25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</a:pPr>
                      <a:r>
                        <a:rPr sz="1800" b="0" spc="-2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Total </a:t>
                      </a:r>
                      <a:r>
                        <a:rPr sz="18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Duration to award </a:t>
                      </a:r>
                      <a:r>
                        <a:rPr sz="18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of </a:t>
                      </a:r>
                      <a:r>
                        <a:rPr sz="18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final</a:t>
                      </a:r>
                      <a:r>
                        <a:rPr sz="1800" b="0" spc="-13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mark</a:t>
                      </a:r>
                      <a:endParaRPr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Cost</a:t>
                      </a:r>
                      <a:endParaRPr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</a:pPr>
                      <a:endParaRPr lang="en-GB"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Cost to DfE identified</a:t>
                      </a:r>
                    </a:p>
                    <a:p>
                      <a:pPr marL="69215">
                        <a:lnSpc>
                          <a:spcPct val="100000"/>
                        </a:lnSpc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Schools* (contact us)</a:t>
                      </a:r>
                      <a:endParaRPr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469"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</a:pPr>
                      <a:endParaRPr lang="en-GB" sz="1800" b="1" spc="-5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20"/>
                        </a:lnSpc>
                      </a:pPr>
                      <a:r>
                        <a:rPr lang="en-GB" sz="1800" b="1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Specialist: NPQLT</a:t>
                      </a:r>
                      <a:endParaRPr sz="1800" b="1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</a:pPr>
                      <a:endParaRPr lang="en-GB"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20"/>
                        </a:lnSpc>
                      </a:pPr>
                      <a:r>
                        <a:rPr sz="18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12</a:t>
                      </a:r>
                      <a:r>
                        <a:rPr sz="1800" b="0" spc="-1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months</a:t>
                      </a:r>
                      <a:endParaRPr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sz="18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15</a:t>
                      </a:r>
                      <a:r>
                        <a:rPr sz="1800" b="0" spc="-1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months</a:t>
                      </a:r>
                      <a:endParaRPr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£900</a:t>
                      </a:r>
                      <a:endParaRPr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None</a:t>
                      </a:r>
                      <a:endParaRPr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469"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</a:pPr>
                      <a:endParaRPr lang="en-GB" sz="1800" b="1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20"/>
                        </a:lnSpc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Specialist: NPQBC</a:t>
                      </a:r>
                      <a:endParaRPr sz="1800" b="1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</a:pPr>
                      <a:endParaRPr lang="en-GB"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20"/>
                        </a:lnSpc>
                      </a:pPr>
                      <a:r>
                        <a:rPr lang="en-GB" sz="18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12 months</a:t>
                      </a:r>
                      <a:endParaRPr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lang="en-GB" sz="18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15 months</a:t>
                      </a:r>
                      <a:endParaRPr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£900</a:t>
                      </a:r>
                      <a:endParaRPr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None</a:t>
                      </a:r>
                      <a:endParaRPr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435210"/>
                  </a:ext>
                </a:extLst>
              </a:tr>
              <a:tr h="557469"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</a:pPr>
                      <a:endParaRPr lang="en-GB" sz="1800" b="1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20"/>
                        </a:lnSpc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Leadership: </a:t>
                      </a:r>
                      <a:r>
                        <a:rPr sz="1800" b="1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NPQSL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</a:pPr>
                      <a:endParaRPr lang="en-GB"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20"/>
                        </a:lnSpc>
                      </a:pPr>
                      <a:r>
                        <a:rPr sz="18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18</a:t>
                      </a:r>
                      <a:r>
                        <a:rPr sz="1800" b="0" spc="-1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months</a:t>
                      </a:r>
                      <a:endParaRPr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sz="18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21</a:t>
                      </a:r>
                      <a:r>
                        <a:rPr sz="1800" b="0" spc="-1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months</a:t>
                      </a:r>
                      <a:endParaRPr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£1140</a:t>
                      </a:r>
                      <a:endParaRPr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None</a:t>
                      </a:r>
                      <a:endParaRPr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9698"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</a:pPr>
                      <a:endParaRPr lang="en-GB" sz="1800" b="1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20"/>
                        </a:lnSpc>
                      </a:pPr>
                      <a:r>
                        <a:rPr lang="en-GB" sz="1800" b="1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Leadership: </a:t>
                      </a:r>
                      <a:r>
                        <a:rPr sz="1800" b="1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NPQEL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</a:pPr>
                      <a:endParaRPr lang="en-GB"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20"/>
                        </a:lnSpc>
                      </a:pPr>
                      <a:r>
                        <a:rPr sz="18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18</a:t>
                      </a:r>
                      <a:r>
                        <a:rPr sz="1800" b="0" spc="-1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months</a:t>
                      </a:r>
                      <a:endParaRPr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sz="18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21</a:t>
                      </a:r>
                      <a:r>
                        <a:rPr sz="1800" b="0" spc="-1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8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months</a:t>
                      </a:r>
                      <a:endParaRPr sz="18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£4099</a:t>
                      </a:r>
                      <a:endParaRPr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None</a:t>
                      </a:r>
                      <a:endParaRPr sz="18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3545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2D4995-2FD4-214C-9508-B5826A8F068D}"/>
              </a:ext>
            </a:extLst>
          </p:cNvPr>
          <p:cNvSpPr txBox="1"/>
          <p:nvPr/>
        </p:nvSpPr>
        <p:spPr>
          <a:xfrm>
            <a:off x="171450" y="1142528"/>
            <a:ext cx="8023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E94A57"/>
                </a:solidFill>
                <a:latin typeface="Calibri"/>
              </a:rPr>
              <a:t>     </a:t>
            </a:r>
            <a:r>
              <a:rPr lang="en-US" sz="3600" b="1" dirty="0">
                <a:solidFill>
                  <a:srgbClr val="002060"/>
                </a:solidFill>
                <a:latin typeface="Calibri"/>
              </a:rPr>
              <a:t>NPQ courses cost and duration</a:t>
            </a:r>
          </a:p>
        </p:txBody>
      </p:sp>
    </p:spTree>
    <p:extLst>
      <p:ext uri="{BB962C8B-B14F-4D97-AF65-F5344CB8AC3E}">
        <p14:creationId xmlns:p14="http://schemas.microsoft.com/office/powerpoint/2010/main" val="3992722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966710" y="798119"/>
            <a:ext cx="1177290" cy="60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00050" y="1557387"/>
          <a:ext cx="8023860" cy="48866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7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23510">
                  <a:extLst>
                    <a:ext uri="{9D8B030D-6E8A-4147-A177-3AD203B41FA5}">
                      <a16:colId xmlns:a16="http://schemas.microsoft.com/office/drawing/2014/main" val="1674400280"/>
                    </a:ext>
                  </a:extLst>
                </a:gridCol>
              </a:tblGrid>
              <a:tr h="764096">
                <a:tc>
                  <a:txBody>
                    <a:bodyPr/>
                    <a:lstStyle/>
                    <a:p>
                      <a:pPr marL="68580">
                        <a:lnSpc>
                          <a:spcPts val="1625"/>
                        </a:lnSpc>
                      </a:pPr>
                      <a:endParaRPr lang="en-GB" sz="1400" b="1" spc="-5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25"/>
                        </a:lnSpc>
                      </a:pPr>
                      <a:r>
                        <a:rPr sz="1400" b="1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Qualification</a:t>
                      </a:r>
                      <a:r>
                        <a:rPr sz="1400" b="1" spc="-4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1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Type</a:t>
                      </a:r>
                      <a:endParaRPr sz="140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25"/>
                        </a:lnSpc>
                      </a:pPr>
                      <a:endParaRPr lang="en-GB" sz="1200" b="0" spc="-2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25"/>
                        </a:lnSpc>
                      </a:pPr>
                      <a:r>
                        <a:rPr sz="1200" b="0" spc="-2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Taught </a:t>
                      </a:r>
                      <a:r>
                        <a:rPr sz="12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Course</a:t>
                      </a:r>
                      <a:r>
                        <a:rPr sz="1200" b="0" spc="-6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Duration</a:t>
                      </a:r>
                      <a:endParaRPr sz="12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5"/>
                        </a:lnSpc>
                      </a:pPr>
                      <a:endParaRPr lang="en-GB" sz="1200" b="0" spc="-25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5"/>
                        </a:lnSpc>
                      </a:pPr>
                      <a:r>
                        <a:rPr sz="1200" b="0" spc="-2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Total </a:t>
                      </a:r>
                      <a:r>
                        <a:rPr sz="12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Duration to award </a:t>
                      </a:r>
                      <a:r>
                        <a:rPr sz="12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of </a:t>
                      </a:r>
                      <a:r>
                        <a:rPr sz="12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final</a:t>
                      </a:r>
                      <a:r>
                        <a:rPr sz="1200" b="0" spc="-13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mark</a:t>
                      </a:r>
                      <a:endParaRPr sz="12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0" lvl="0" indent="0" defTabSz="914400" eaLnBrk="1" fontAlgn="auto" latinLnBrk="0" hangingPunct="1">
                        <a:lnSpc>
                          <a:spcPts val="16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5"/>
                        </a:lnSpc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Cost</a:t>
                      </a:r>
                      <a:endParaRPr sz="14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344"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</a:pPr>
                      <a:endParaRPr lang="en-GB" sz="1400" b="1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20"/>
                        </a:lnSpc>
                      </a:pPr>
                      <a:r>
                        <a:rPr lang="en-GB" sz="1400" b="1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Specialist:</a:t>
                      </a:r>
                    </a:p>
                    <a:p>
                      <a:pPr marL="68580">
                        <a:lnSpc>
                          <a:spcPts val="1620"/>
                        </a:lnSpc>
                      </a:pPr>
                      <a:r>
                        <a:rPr lang="en-GB" sz="1400" b="1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NPQLTD</a:t>
                      </a:r>
                      <a:endParaRPr sz="1400" b="1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20"/>
                        </a:lnSpc>
                      </a:pPr>
                      <a:endParaRPr lang="en-GB" sz="12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20"/>
                        </a:lnSpc>
                      </a:pPr>
                      <a:r>
                        <a:rPr lang="en-GB" sz="12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12 months</a:t>
                      </a:r>
                      <a:endParaRPr sz="12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2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lang="en-GB" sz="12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15 months</a:t>
                      </a:r>
                      <a:endParaRPr sz="12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20"/>
                        </a:lnSpc>
                      </a:pPr>
                      <a:endParaRPr lang="en-GB" sz="1400" b="1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20"/>
                        </a:lnSpc>
                      </a:pPr>
                      <a:r>
                        <a:rPr lang="en-GB" sz="1400" b="1" u="sng" dirty="0">
                          <a:solidFill>
                            <a:srgbClr val="FF0000"/>
                          </a:solidFill>
                          <a:latin typeface="Carlito"/>
                          <a:cs typeface="Carlito"/>
                        </a:rPr>
                        <a:t>None - no cost to schools (free to all schools)</a:t>
                      </a:r>
                      <a:endParaRPr sz="1400" b="1" u="sng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717055"/>
                  </a:ext>
                </a:extLst>
              </a:tr>
              <a:tr h="3181303">
                <a:tc>
                  <a:txBody>
                    <a:bodyPr/>
                    <a:lstStyle/>
                    <a:p>
                      <a:pPr marL="68580">
                        <a:lnSpc>
                          <a:spcPts val="1630"/>
                        </a:lnSpc>
                      </a:pPr>
                      <a:endParaRPr lang="en-GB" sz="1400" b="1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30"/>
                        </a:lnSpc>
                      </a:pPr>
                      <a:r>
                        <a:rPr lang="en-GB" sz="1400" b="1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Leadership:</a:t>
                      </a:r>
                    </a:p>
                    <a:p>
                      <a:pPr marL="68580">
                        <a:lnSpc>
                          <a:spcPts val="1630"/>
                        </a:lnSpc>
                      </a:pPr>
                      <a:r>
                        <a:rPr sz="1400" b="1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NPQH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630"/>
                        </a:lnSpc>
                      </a:pPr>
                      <a:endParaRPr lang="en-GB" sz="12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>
                        <a:lnSpc>
                          <a:spcPts val="1630"/>
                        </a:lnSpc>
                      </a:pPr>
                      <a:r>
                        <a:rPr sz="12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18</a:t>
                      </a:r>
                      <a:r>
                        <a:rPr sz="1200" b="0" spc="-1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months</a:t>
                      </a:r>
                      <a:endParaRPr sz="12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8580" marR="563880">
                        <a:lnSpc>
                          <a:spcPct val="107500"/>
                        </a:lnSpc>
                        <a:spcBef>
                          <a:spcPts val="20"/>
                        </a:spcBef>
                      </a:pPr>
                      <a:endParaRPr sz="12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630"/>
                        </a:lnSpc>
                      </a:pPr>
                      <a:endParaRPr lang="en-GB" sz="1200" b="0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  <a:p>
                      <a:pPr marL="69215">
                        <a:lnSpc>
                          <a:spcPts val="1630"/>
                        </a:lnSpc>
                      </a:pPr>
                      <a:r>
                        <a:rPr sz="1200" b="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21</a:t>
                      </a:r>
                      <a:r>
                        <a:rPr sz="1200" b="0" spc="-10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0" spc="-5" dirty="0">
                          <a:solidFill>
                            <a:sysClr val="windowText" lastClr="000000"/>
                          </a:solidFill>
                          <a:latin typeface="Carlito"/>
                          <a:cs typeface="Carlito"/>
                        </a:rPr>
                        <a:t>months</a:t>
                      </a:r>
                      <a:endParaRPr lang="en-GB" sz="1200" b="0" spc="-5" dirty="0">
                        <a:solidFill>
                          <a:sysClr val="windowText" lastClr="00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1405"/>
                        </a:lnSpc>
                        <a:spcBef>
                          <a:spcPts val="110"/>
                        </a:spcBef>
                      </a:pPr>
                      <a:endParaRPr lang="en-GB" sz="1100" spc="-5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  <a:p>
                      <a:r>
                        <a:rPr lang="en-GB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Full scholarship funding, with no cost to the participant is available for those who meet the following criteria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endParaRPr lang="en-GB" sz="1200" dirty="0">
                        <a:effectLst/>
                      </a:endParaRPr>
                    </a:p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Are, or are aspiring to be, a headteacher or head of school with responsibility for leading a school; and </a:t>
                      </a:r>
                      <a:endParaRPr lang="en-GB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r>
                        <a:rPr lang="en-GB" sz="1200" u="sng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in a state funded school in England that is eligible for DfE- funded scholarship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Contact us to find out if your school is eligible. </a:t>
                      </a:r>
                    </a:p>
                    <a:p>
                      <a:endParaRPr lang="en-GB" sz="1200" dirty="0">
                        <a:effectLst/>
                      </a:endParaRPr>
                    </a:p>
                    <a:p>
                      <a:r>
                        <a:rPr lang="en-GB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Full scholarship funding, with no cost to the participant is available for those who meet the following criteria: </a:t>
                      </a:r>
                      <a:endParaRPr lang="en-GB" sz="12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 a headteacher or head of school with responsibility for leading a school; and</a:t>
                      </a:r>
                    </a:p>
                    <a:p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Are in the first 2 academic years of headship; and </a:t>
                      </a:r>
                      <a:endParaRPr lang="en-GB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in a state funded school in England. </a:t>
                      </a:r>
                    </a:p>
                    <a:p>
                      <a:endParaRPr lang="en-GB" sz="1200" dirty="0">
                        <a:effectLst/>
                      </a:endParaRPr>
                    </a:p>
                    <a:p>
                      <a:r>
                        <a:rPr lang="en-GB" sz="1200" b="1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You or your school can pay for the NPQH if you do not meet the above criteria. The NPQH costs £1,980. </a:t>
                      </a:r>
                      <a:endParaRPr lang="en-GB" sz="12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endParaRPr lang="en-GB" sz="1100" b="1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69215">
                        <a:lnSpc>
                          <a:spcPts val="1405"/>
                        </a:lnSpc>
                        <a:spcBef>
                          <a:spcPts val="110"/>
                        </a:spcBef>
                      </a:pPr>
                      <a:endParaRPr lang="en-GB" sz="1100" spc="-5" dirty="0">
                        <a:solidFill>
                          <a:srgbClr val="FF0000"/>
                        </a:solidFill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2D4995-2FD4-214C-9508-B5826A8F068D}"/>
              </a:ext>
            </a:extLst>
          </p:cNvPr>
          <p:cNvSpPr txBox="1"/>
          <p:nvPr/>
        </p:nvSpPr>
        <p:spPr>
          <a:xfrm>
            <a:off x="171450" y="960452"/>
            <a:ext cx="8023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E94A57"/>
                </a:solidFill>
                <a:latin typeface="Calibri"/>
              </a:rPr>
              <a:t>     </a:t>
            </a:r>
            <a:r>
              <a:rPr lang="en-US" sz="3600" b="1" dirty="0">
                <a:solidFill>
                  <a:srgbClr val="002060"/>
                </a:solidFill>
                <a:latin typeface="Calibri"/>
              </a:rPr>
              <a:t>NPQ courses cost and duration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882258-7B39-854E-B9A5-764104780962}"/>
              </a:ext>
            </a:extLst>
          </p:cNvPr>
          <p:cNvSpPr txBox="1"/>
          <p:nvPr/>
        </p:nvSpPr>
        <p:spPr>
          <a:xfrm>
            <a:off x="1059872" y="4012406"/>
            <a:ext cx="11296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E94A57"/>
                </a:solidFill>
                <a:latin typeface="Calibri"/>
              </a:rPr>
              <a:t>b) 6 hours </a:t>
            </a:r>
            <a:r>
              <a:rPr lang="en-US" sz="1500" dirty="0">
                <a:solidFill>
                  <a:srgbClr val="E94A57"/>
                </a:solidFill>
                <a:latin typeface="Calibri"/>
              </a:rPr>
              <a:t>-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A39FA-3D6D-4349-A61A-1A99F47E9390}"/>
              </a:ext>
            </a:extLst>
          </p:cNvPr>
          <p:cNvSpPr txBox="1"/>
          <p:nvPr/>
        </p:nvSpPr>
        <p:spPr>
          <a:xfrm>
            <a:off x="3272696" y="2857500"/>
            <a:ext cx="2616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56D4E7-FF57-9A4D-BC5E-9DB864FA6615}"/>
              </a:ext>
            </a:extLst>
          </p:cNvPr>
          <p:cNvSpPr txBox="1"/>
          <p:nvPr/>
        </p:nvSpPr>
        <p:spPr>
          <a:xfrm>
            <a:off x="5086350" y="2864154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E94A57"/>
                </a:solidFill>
                <a:latin typeface="Calibri"/>
              </a:rPr>
              <a:t>g)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0A30C7-B869-2745-81FD-BC4CC2085D05}"/>
              </a:ext>
            </a:extLst>
          </p:cNvPr>
          <p:cNvSpPr txBox="1"/>
          <p:nvPr/>
        </p:nvSpPr>
        <p:spPr>
          <a:xfrm>
            <a:off x="2087512" y="1730343"/>
            <a:ext cx="51705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E94A57"/>
                </a:solidFill>
                <a:latin typeface="Calibri"/>
              </a:rPr>
              <a:t>c)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50 mins* 6 weeks per module*6 modules = </a:t>
            </a:r>
            <a:r>
              <a:rPr lang="en-US" sz="1500" b="1" dirty="0">
                <a:solidFill>
                  <a:srgbClr val="E94A57"/>
                </a:solidFill>
                <a:latin typeface="Calibri"/>
              </a:rPr>
              <a:t>30 hours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E94A57"/>
                </a:solidFill>
                <a:latin typeface="Calibri"/>
              </a:rPr>
              <a:t>d)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Each module has a 2-hour clinic*6 modules  = </a:t>
            </a:r>
            <a:r>
              <a:rPr lang="en-US" sz="1500" b="1" dirty="0">
                <a:solidFill>
                  <a:srgbClr val="E94A57"/>
                </a:solidFill>
                <a:latin typeface="Calibri"/>
              </a:rPr>
              <a:t>12 hours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E94A57"/>
                </a:solidFill>
                <a:latin typeface="Calibri"/>
              </a:rPr>
              <a:t>e) </a:t>
            </a:r>
            <a:r>
              <a:rPr lang="en-US" sz="1500" b="1" dirty="0">
                <a:solidFill>
                  <a:prstClr val="black"/>
                </a:solidFill>
                <a:latin typeface="Calibri"/>
              </a:rPr>
              <a:t>Each module has a 1-hour community*6 modules  = </a:t>
            </a:r>
            <a:r>
              <a:rPr lang="en-US" sz="1500" b="1" dirty="0">
                <a:solidFill>
                  <a:srgbClr val="E94A57"/>
                </a:solidFill>
                <a:latin typeface="Calibri"/>
              </a:rPr>
              <a:t>6 hours</a:t>
            </a:r>
            <a:r>
              <a:rPr lang="en-US" sz="1350" b="1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4CE09B-7CD0-4B4D-98BD-45BA6F881918}"/>
              </a:ext>
            </a:extLst>
          </p:cNvPr>
          <p:cNvSpPr txBox="1"/>
          <p:nvPr/>
        </p:nvSpPr>
        <p:spPr>
          <a:xfrm>
            <a:off x="1349159" y="2584494"/>
            <a:ext cx="14866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E94A57"/>
                </a:solidFill>
                <a:latin typeface="Calibri"/>
              </a:rPr>
              <a:t>a) 2-hour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webinar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E96A8A-85ED-0342-A6FA-4F33A7868C00}"/>
              </a:ext>
            </a:extLst>
          </p:cNvPr>
          <p:cNvSpPr/>
          <p:nvPr/>
        </p:nvSpPr>
        <p:spPr>
          <a:xfrm>
            <a:off x="6286500" y="4012406"/>
            <a:ext cx="29636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E94A57"/>
                </a:solidFill>
                <a:latin typeface="Calibri"/>
              </a:rPr>
              <a:t>f) 2-hour assessment support clinic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6D6F17-47CF-1347-BC3E-CFEB2A25F4AA}"/>
              </a:ext>
            </a:extLst>
          </p:cNvPr>
          <p:cNvSpPr txBox="1"/>
          <p:nvPr/>
        </p:nvSpPr>
        <p:spPr>
          <a:xfrm>
            <a:off x="6057900" y="5436325"/>
            <a:ext cx="29649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E94A57"/>
                </a:solidFill>
                <a:latin typeface="Calibri"/>
              </a:rPr>
              <a:t>58 hours not including assessment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3DAA7B-55FC-684C-BA3F-879FC373943C}"/>
              </a:ext>
            </a:extLst>
          </p:cNvPr>
          <p:cNvSpPr txBox="1"/>
          <p:nvPr/>
        </p:nvSpPr>
        <p:spPr>
          <a:xfrm>
            <a:off x="514350" y="1121593"/>
            <a:ext cx="7745582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b="1" spc="-11" dirty="0">
                <a:solidFill>
                  <a:srgbClr val="002060"/>
                </a:solidFill>
                <a:latin typeface="Carlito"/>
                <a:cs typeface="Carlito"/>
              </a:rPr>
              <a:t>Programme </a:t>
            </a:r>
            <a:r>
              <a:rPr lang="en-GB" sz="2100" b="1" spc="-4" dirty="0">
                <a:solidFill>
                  <a:srgbClr val="002060"/>
                </a:solidFill>
                <a:latin typeface="Carlito"/>
                <a:cs typeface="Carlito"/>
              </a:rPr>
              <a:t>Elements of Specialist</a:t>
            </a:r>
            <a:r>
              <a:rPr lang="en-GB" sz="2100" b="1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lang="en-GB" sz="2100" b="1" dirty="0">
                <a:solidFill>
                  <a:srgbClr val="002060"/>
                </a:solidFill>
                <a:latin typeface="Carlito"/>
                <a:cs typeface="Carlito"/>
              </a:rPr>
              <a:t>NPQs: </a:t>
            </a:r>
            <a:r>
              <a:rPr lang="en-GB" sz="2100" b="1" spc="-23" dirty="0">
                <a:solidFill>
                  <a:srgbClr val="002060"/>
                </a:solidFill>
                <a:latin typeface="Carlito"/>
                <a:cs typeface="Carlito"/>
              </a:rPr>
              <a:t>NPQLT </a:t>
            </a:r>
            <a:r>
              <a:rPr lang="en-GB" sz="2100" b="1" dirty="0">
                <a:solidFill>
                  <a:srgbClr val="002060"/>
                </a:solidFill>
                <a:latin typeface="Carlito"/>
                <a:cs typeface="Carlito"/>
              </a:rPr>
              <a:t>/ NPQLBC /</a:t>
            </a:r>
            <a:r>
              <a:rPr lang="en-GB" sz="2100" b="1" spc="-11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lang="en-GB" sz="2100" b="1" spc="-19" dirty="0">
                <a:solidFill>
                  <a:srgbClr val="002060"/>
                </a:solidFill>
                <a:latin typeface="Carlito"/>
                <a:cs typeface="Carlito"/>
              </a:rPr>
              <a:t>NPQLTD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1" spc="-19" dirty="0">
                <a:solidFill>
                  <a:srgbClr val="002060"/>
                </a:solidFill>
                <a:latin typeface="Carlito"/>
                <a:cs typeface="Carlito"/>
              </a:rPr>
              <a:t>Cohort start dates November 2021 and February 2022</a:t>
            </a:r>
            <a:endParaRPr lang="en-GB" sz="1350" dirty="0">
              <a:solidFill>
                <a:srgbClr val="002060"/>
              </a:solidFill>
              <a:latin typeface="Carlito"/>
              <a:cs typeface="Carlito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224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1143000"/>
          </a:xfrm>
        </p:spPr>
        <p:txBody>
          <a:bodyPr/>
          <a:lstStyle/>
          <a:p>
            <a:r>
              <a:rPr lang="en-GB" dirty="0"/>
              <a:t>			AGENDA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80728"/>
            <a:ext cx="8153400" cy="5572472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GB" sz="2400" dirty="0"/>
              <a:t>Welcome</a:t>
            </a:r>
          </a:p>
          <a:p>
            <a:pPr marL="514350" indent="-514350">
              <a:buAutoNum type="arabicPeriod"/>
            </a:pPr>
            <a:r>
              <a:rPr lang="en-GB" sz="2400" dirty="0"/>
              <a:t>Mike Sheridan – Ofsted Regional Director for London </a:t>
            </a:r>
          </a:p>
          <a:p>
            <a:pPr marL="0" indent="0">
              <a:buNone/>
            </a:pPr>
            <a:r>
              <a:rPr lang="en-GB" sz="2400" dirty="0"/>
              <a:t>3.   Public Health update – COVID data update: testing:  </a:t>
            </a:r>
          </a:p>
          <a:p>
            <a:pPr marL="0" indent="0">
              <a:buNone/>
            </a:pPr>
            <a:r>
              <a:rPr lang="en-GB" sz="2400" dirty="0"/>
              <a:t>      vaccinations &amp; guidance re’ Government</a:t>
            </a:r>
          </a:p>
          <a:p>
            <a:pPr marL="0" indent="0">
              <a:buNone/>
            </a:pPr>
            <a:r>
              <a:rPr lang="en-GB" sz="2400" dirty="0"/>
              <a:t>      announcements  </a:t>
            </a:r>
          </a:p>
          <a:p>
            <a:pPr marL="457200" indent="-457200">
              <a:buAutoNum type="arabicPeriod" startAt="4"/>
            </a:pPr>
            <a:r>
              <a:rPr lang="en-GB" sz="2400" dirty="0"/>
              <a:t>Gill Bal – Teaching School Hub – NPQs</a:t>
            </a:r>
          </a:p>
          <a:p>
            <a:pPr marL="457200" indent="-457200">
              <a:buAutoNum type="arabicPeriod" startAt="4"/>
            </a:pPr>
            <a:r>
              <a:rPr lang="en-GB" sz="2400" dirty="0"/>
              <a:t>ECTs/ECF – Anna Vaughan/Katie </a:t>
            </a:r>
            <a:r>
              <a:rPr lang="en-GB" sz="2400" dirty="0" err="1"/>
              <a:t>Dack</a:t>
            </a:r>
            <a:endParaRPr lang="en-GB" sz="2400" dirty="0"/>
          </a:p>
          <a:p>
            <a:pPr marL="457200" indent="-457200">
              <a:buAutoNum type="arabicPeriod" startAt="4"/>
            </a:pPr>
            <a:r>
              <a:rPr lang="en-GB" sz="2400" dirty="0"/>
              <a:t>Cheryl Headon – School Uniform vouchers/ FSM vouchers.</a:t>
            </a:r>
          </a:p>
          <a:p>
            <a:pPr marL="457200" indent="-457200">
              <a:buAutoNum type="arabicPeriod" startAt="4"/>
            </a:pPr>
            <a:r>
              <a:rPr lang="en-GB" sz="2400" dirty="0"/>
              <a:t>Sharon Davies – HAF update</a:t>
            </a:r>
          </a:p>
          <a:p>
            <a:pPr marL="457200" indent="-457200">
              <a:buAutoNum type="arabicPeriod" startAt="4"/>
            </a:pPr>
            <a:r>
              <a:rPr lang="en-GB" sz="2400" dirty="0"/>
              <a:t>AOB - </a:t>
            </a:r>
          </a:p>
          <a:p>
            <a:pPr marL="0" indent="0"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650" y="1314450"/>
            <a:ext cx="8129588" cy="0"/>
          </a:xfrm>
          <a:custGeom>
            <a:avLst/>
            <a:gdLst/>
            <a:ahLst/>
            <a:cxnLst/>
            <a:rect l="l" t="t" r="r" b="b"/>
            <a:pathLst>
              <a:path w="10839450">
                <a:moveTo>
                  <a:pt x="0" y="0"/>
                </a:moveTo>
                <a:lnTo>
                  <a:pt x="10839450" y="0"/>
                </a:lnTo>
              </a:path>
            </a:pathLst>
          </a:custGeom>
          <a:ln w="19050">
            <a:solidFill>
              <a:srgbClr val="464B68"/>
            </a:solidFill>
          </a:ln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66709" y="857250"/>
            <a:ext cx="1177290" cy="60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5150" y="1531239"/>
            <a:ext cx="4778350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GB" b="1" spc="-15" dirty="0">
                <a:solidFill>
                  <a:srgbClr val="E94A57"/>
                </a:solidFill>
              </a:rPr>
              <a:t>In a six week course</a:t>
            </a:r>
            <a:endParaRPr b="1" spc="-4" dirty="0">
              <a:solidFill>
                <a:srgbClr val="E94A57"/>
              </a:solidFill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3DB22369-400D-9C46-8621-406BB5F368E7}"/>
              </a:ext>
            </a:extLst>
          </p:cNvPr>
          <p:cNvSpPr/>
          <p:nvPr/>
        </p:nvSpPr>
        <p:spPr>
          <a:xfrm>
            <a:off x="-192881" y="1430714"/>
            <a:ext cx="9772650" cy="4997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888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-600075" y="2269962"/>
            <a:ext cx="10344150" cy="37307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508063" y="1457897"/>
            <a:ext cx="8129588" cy="0"/>
          </a:xfrm>
          <a:custGeom>
            <a:avLst/>
            <a:gdLst/>
            <a:ahLst/>
            <a:cxnLst/>
            <a:rect l="l" t="t" r="r" b="b"/>
            <a:pathLst>
              <a:path w="10839450">
                <a:moveTo>
                  <a:pt x="0" y="0"/>
                </a:moveTo>
                <a:lnTo>
                  <a:pt x="10839450" y="0"/>
                </a:lnTo>
              </a:path>
            </a:pathLst>
          </a:custGeom>
          <a:ln w="19050">
            <a:solidFill>
              <a:srgbClr val="464B68"/>
            </a:solidFill>
          </a:ln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66710" y="854393"/>
            <a:ext cx="1177290" cy="6035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75AE6-DCB5-1B4D-8CB2-8B40ABD7D06D}"/>
              </a:ext>
            </a:extLst>
          </p:cNvPr>
          <p:cNvSpPr txBox="1"/>
          <p:nvPr/>
        </p:nvSpPr>
        <p:spPr>
          <a:xfrm>
            <a:off x="246968" y="1631475"/>
            <a:ext cx="880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2060"/>
                </a:solidFill>
                <a:latin typeface="Calibri"/>
              </a:rPr>
              <a:t>Insight Study and Practice Modules Structure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2605" y="1643878"/>
            <a:ext cx="8245046" cy="68162"/>
          </a:xfrm>
          <a:custGeom>
            <a:avLst/>
            <a:gdLst/>
            <a:ahLst/>
            <a:cxnLst/>
            <a:rect l="l" t="t" r="r" b="b"/>
            <a:pathLst>
              <a:path w="10839450">
                <a:moveTo>
                  <a:pt x="0" y="0"/>
                </a:moveTo>
                <a:lnTo>
                  <a:pt x="10839450" y="0"/>
                </a:lnTo>
              </a:path>
            </a:pathLst>
          </a:custGeom>
          <a:ln w="19050">
            <a:solidFill>
              <a:srgbClr val="464B68"/>
            </a:solidFill>
          </a:ln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66709" y="857250"/>
            <a:ext cx="1177290" cy="60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 descr="Highly flexible delivery - Participants can complete weekly, online units, at a time that fits around their existing commitments. &#10;Granular, frequent and sustained curriculum design - Evidence tells us that a ‘little and often’ approach helps us learn more effectively. &#10;Our programmes are delivered through a carefully structured and sequenced curriculum to support participants to see and feel that they are continually getting better. &#10;Combining insight and practice to drive habit change - Embedding new habits is hard and can take multiple attempts. &#10;Insight modules capture the very best the sector has to contribute on a given topic, while application modules help participants to use the ideas in context, with support from peers. This baked- in, regular, deliberate practice is based on the evidence of what creates lasting behaviour change. &#10;">
            <a:extLst>
              <a:ext uri="{FF2B5EF4-FFF2-40B4-BE49-F238E27FC236}">
                <a16:creationId xmlns:a16="http://schemas.microsoft.com/office/drawing/2014/main" id="{B8E6F518-4BEA-7943-9D2E-9DA5BEF9F6C7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 txBox="1">
            <a:spLocks/>
          </p:cNvSpPr>
          <p:nvPr/>
        </p:nvSpPr>
        <p:spPr>
          <a:xfrm>
            <a:off x="310309" y="1895164"/>
            <a:ext cx="8245046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500" b="1" dirty="0">
                <a:solidFill>
                  <a:srgbClr val="0070C0"/>
                </a:solidFill>
                <a:latin typeface="Calibri"/>
              </a:rPr>
              <a:t>Highly flexible delivery </a:t>
            </a:r>
            <a:r>
              <a:rPr lang="en-GB" sz="1500" b="1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GB" sz="1500" dirty="0">
                <a:solidFill>
                  <a:prstClr val="black"/>
                </a:solidFill>
                <a:latin typeface="Calibri"/>
              </a:rPr>
              <a:t>Participants can complete weekly, online units</a:t>
            </a:r>
            <a:r>
              <a:rPr lang="en-GB" sz="1500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500" b="1" u="sng" dirty="0">
                <a:solidFill>
                  <a:srgbClr val="0070C0"/>
                </a:solidFill>
                <a:latin typeface="Calibri"/>
              </a:rPr>
              <a:t>at times that fits around their existing commitments.  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500" b="1" u="sng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500" b="1" u="sng" dirty="0">
                <a:solidFill>
                  <a:srgbClr val="0070C0"/>
                </a:solidFill>
                <a:latin typeface="Calibri"/>
              </a:rPr>
              <a:t>Work is done by the candidate – minimal time away from school (1 day conference).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500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500" b="1" dirty="0">
                <a:solidFill>
                  <a:srgbClr val="0070C0"/>
                </a:solidFill>
                <a:latin typeface="Calibri"/>
              </a:rPr>
              <a:t>Insight modules </a:t>
            </a:r>
            <a:r>
              <a:rPr lang="en-GB" sz="1500" dirty="0">
                <a:solidFill>
                  <a:prstClr val="black"/>
                </a:solidFill>
                <a:latin typeface="Calibri"/>
              </a:rPr>
              <a:t>capture the very best that the sector can contribute on a given topic, while </a:t>
            </a:r>
            <a:r>
              <a:rPr lang="en-GB" sz="1500" b="1" dirty="0">
                <a:solidFill>
                  <a:srgbClr val="0070C0"/>
                </a:solidFill>
                <a:latin typeface="Calibri"/>
              </a:rPr>
              <a:t>application modules </a:t>
            </a:r>
            <a:r>
              <a:rPr lang="en-GB" sz="1500" dirty="0">
                <a:solidFill>
                  <a:prstClr val="black"/>
                </a:solidFill>
                <a:latin typeface="Calibri"/>
              </a:rPr>
              <a:t>help participants to use the ideas in context, with support from peers. 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500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500" b="1" dirty="0">
                <a:solidFill>
                  <a:srgbClr val="E94A57"/>
                </a:solidFill>
                <a:latin typeface="Calibri"/>
              </a:rPr>
              <a:t>Combining insight and practice to drive habit change </a:t>
            </a:r>
            <a:r>
              <a:rPr lang="en-GB" sz="1500" b="1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GB" sz="1500" u="sng" dirty="0">
                <a:solidFill>
                  <a:prstClr val="black"/>
                </a:solidFill>
                <a:latin typeface="Calibri"/>
              </a:rPr>
              <a:t>Embedding new habits is hard and can take multiple attempts. 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500" u="sng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500" b="1" dirty="0">
                <a:solidFill>
                  <a:srgbClr val="E94A57"/>
                </a:solidFill>
                <a:latin typeface="Calibri"/>
              </a:rPr>
              <a:t>Granular, frequent and sustained curriculum design </a:t>
            </a:r>
            <a:r>
              <a:rPr lang="en-GB" sz="1500" b="1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GB" sz="1500" dirty="0">
                <a:solidFill>
                  <a:prstClr val="black"/>
                </a:solidFill>
                <a:latin typeface="Calibri"/>
              </a:rPr>
              <a:t>Evidence tells us that a </a:t>
            </a:r>
            <a:r>
              <a:rPr lang="en-GB" sz="1500" b="1" dirty="0">
                <a:solidFill>
                  <a:prstClr val="black"/>
                </a:solidFill>
                <a:latin typeface="Calibri"/>
              </a:rPr>
              <a:t>‘little and often’ </a:t>
            </a:r>
            <a:r>
              <a:rPr lang="en-GB" sz="1500" dirty="0">
                <a:solidFill>
                  <a:prstClr val="black"/>
                </a:solidFill>
                <a:latin typeface="Calibri"/>
              </a:rPr>
              <a:t>approach helps us </a:t>
            </a:r>
            <a:r>
              <a:rPr lang="en-GB" sz="1500" u="sng" dirty="0">
                <a:solidFill>
                  <a:prstClr val="black"/>
                </a:solidFill>
                <a:latin typeface="Calibri"/>
              </a:rPr>
              <a:t>learn more effectively</a:t>
            </a:r>
            <a:r>
              <a:rPr lang="en-GB" sz="1500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sz="1500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500" dirty="0">
                <a:solidFill>
                  <a:prstClr val="black"/>
                </a:solidFill>
                <a:latin typeface="Calibri"/>
              </a:rPr>
              <a:t>Our programmes are delivered through a </a:t>
            </a:r>
            <a:r>
              <a:rPr lang="en-GB" sz="1500" b="1" dirty="0">
                <a:solidFill>
                  <a:srgbClr val="E94A57"/>
                </a:solidFill>
                <a:latin typeface="Calibri"/>
              </a:rPr>
              <a:t>carefully structured and sequenced curriculum </a:t>
            </a:r>
            <a:r>
              <a:rPr lang="en-GB" sz="1500" dirty="0">
                <a:solidFill>
                  <a:prstClr val="black"/>
                </a:solidFill>
                <a:latin typeface="Calibri"/>
              </a:rPr>
              <a:t>to support participants to </a:t>
            </a:r>
            <a:r>
              <a:rPr lang="en-GB" sz="1500" u="sng" dirty="0">
                <a:solidFill>
                  <a:prstClr val="black"/>
                </a:solidFill>
                <a:latin typeface="Calibri"/>
              </a:rPr>
              <a:t>see and feel that they are continually getting better.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4B65F9-3571-F64B-800E-43453213ED01}"/>
              </a:ext>
            </a:extLst>
          </p:cNvPr>
          <p:cNvSpPr txBox="1"/>
          <p:nvPr/>
        </p:nvSpPr>
        <p:spPr>
          <a:xfrm>
            <a:off x="310308" y="1020631"/>
            <a:ext cx="445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600" b="1" spc="-8" dirty="0">
                <a:solidFill>
                  <a:srgbClr val="002060"/>
                </a:solidFill>
                <a:latin typeface="Calibri"/>
              </a:rPr>
              <a:t>Programme approach</a:t>
            </a:r>
            <a:endParaRPr lang="en-US" sz="36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4823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50" y="1423608"/>
            <a:ext cx="8351901" cy="34289"/>
          </a:xfrm>
          <a:custGeom>
            <a:avLst/>
            <a:gdLst/>
            <a:ahLst/>
            <a:cxnLst/>
            <a:rect l="l" t="t" r="r" b="b"/>
            <a:pathLst>
              <a:path w="10839450">
                <a:moveTo>
                  <a:pt x="0" y="0"/>
                </a:moveTo>
                <a:lnTo>
                  <a:pt x="10839450" y="0"/>
                </a:lnTo>
              </a:path>
            </a:pathLst>
          </a:custGeom>
          <a:ln w="19050">
            <a:solidFill>
              <a:srgbClr val="464B68"/>
            </a:solidFill>
          </a:ln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966710" y="825772"/>
            <a:ext cx="1177290" cy="60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0418" y="2247726"/>
            <a:ext cx="8293532" cy="3457037"/>
          </a:xfrm>
          <a:prstGeom prst="rect">
            <a:avLst/>
          </a:prstGeom>
        </p:spPr>
        <p:txBody>
          <a:bodyPr vert="horz" wrap="square" lIns="0" tIns="73343" rIns="0" bIns="0" rtlCol="0">
            <a:spAutoFit/>
          </a:bodyPr>
          <a:lstStyle/>
          <a:p>
            <a:pPr marL="180975" indent="-171926" defTabSz="685800" eaLnBrk="1" fontAlgn="auto" hangingPunct="1">
              <a:spcBef>
                <a:spcPts val="578"/>
              </a:spcBef>
              <a:spcAft>
                <a:spcPts val="0"/>
              </a:spcAft>
              <a:buClr>
                <a:srgbClr val="E94A57"/>
              </a:buClr>
              <a:buFontTx/>
              <a:buChar char="&gt;"/>
              <a:tabLst>
                <a:tab pos="181451" algn="l"/>
              </a:tabLst>
            </a:pPr>
            <a:r>
              <a:rPr lang="en-GB" sz="2100" b="1" spc="-4" dirty="0">
                <a:solidFill>
                  <a:srgbClr val="FF0000"/>
                </a:solidFill>
                <a:latin typeface="Carlito"/>
                <a:cs typeface="Carlito"/>
              </a:rPr>
              <a:t>Candidates respond to a written task based on a </a:t>
            </a:r>
            <a:r>
              <a:rPr lang="en-GB" sz="2100" b="1" spc="-8" dirty="0">
                <a:solidFill>
                  <a:srgbClr val="FF0000"/>
                </a:solidFill>
                <a:latin typeface="Carlito"/>
                <a:cs typeface="Carlito"/>
              </a:rPr>
              <a:t>case </a:t>
            </a:r>
            <a:r>
              <a:rPr lang="en-GB" sz="2100" b="1" spc="-11" dirty="0">
                <a:solidFill>
                  <a:srgbClr val="FF0000"/>
                </a:solidFill>
                <a:latin typeface="Carlito"/>
                <a:cs typeface="Carlito"/>
              </a:rPr>
              <a:t>study</a:t>
            </a:r>
            <a:r>
              <a:rPr lang="en-GB" sz="2100" b="1" spc="-8" dirty="0">
                <a:solidFill>
                  <a:srgbClr val="FF0000"/>
                </a:solidFill>
                <a:latin typeface="Carlito"/>
                <a:cs typeface="Carlito"/>
              </a:rPr>
              <a:t> - No projects. </a:t>
            </a:r>
            <a:endParaRPr lang="en-GB" sz="2100" b="1" dirty="0">
              <a:solidFill>
                <a:srgbClr val="FF0000"/>
              </a:solidFill>
              <a:latin typeface="Carlito"/>
              <a:cs typeface="Carlito"/>
            </a:endParaRPr>
          </a:p>
          <a:p>
            <a:pPr marL="180975" indent="-171926" defTabSz="685800" eaLnBrk="1" fontAlgn="auto" hangingPunct="1">
              <a:spcBef>
                <a:spcPts val="578"/>
              </a:spcBef>
              <a:spcAft>
                <a:spcPts val="0"/>
              </a:spcAft>
              <a:buClr>
                <a:srgbClr val="E94A57"/>
              </a:buClr>
              <a:buFontTx/>
              <a:buChar char="&gt;"/>
              <a:tabLst>
                <a:tab pos="181451" algn="l"/>
              </a:tabLst>
            </a:pPr>
            <a:r>
              <a:rPr lang="en-GB" sz="2100" spc="-4" dirty="0">
                <a:solidFill>
                  <a:srgbClr val="3B3B3A"/>
                </a:solidFill>
                <a:latin typeface="Carlito"/>
                <a:cs typeface="Carlito"/>
              </a:rPr>
              <a:t>Candidates </a:t>
            </a:r>
            <a:r>
              <a:rPr lang="en-GB" sz="2100" b="1" spc="-4" dirty="0">
                <a:solidFill>
                  <a:srgbClr val="00B050"/>
                </a:solidFill>
                <a:latin typeface="Carlito"/>
                <a:cs typeface="Carlito"/>
              </a:rPr>
              <a:t>response is limited to 1500</a:t>
            </a:r>
            <a:r>
              <a:rPr lang="en-GB" sz="2100" b="1" spc="19" dirty="0">
                <a:solidFill>
                  <a:srgbClr val="00B050"/>
                </a:solidFill>
                <a:latin typeface="Carlito"/>
                <a:cs typeface="Carlito"/>
              </a:rPr>
              <a:t> </a:t>
            </a:r>
            <a:r>
              <a:rPr lang="en-GB" sz="2100" b="1" spc="-15" dirty="0">
                <a:solidFill>
                  <a:srgbClr val="00B050"/>
                </a:solidFill>
                <a:latin typeface="Carlito"/>
                <a:cs typeface="Carlito"/>
              </a:rPr>
              <a:t>words</a:t>
            </a:r>
            <a:r>
              <a:rPr lang="en-GB" sz="2100" spc="-15" dirty="0">
                <a:solidFill>
                  <a:srgbClr val="3B3B3A"/>
                </a:solidFill>
                <a:latin typeface="Carlito"/>
                <a:cs typeface="Carlito"/>
              </a:rPr>
              <a:t>.</a:t>
            </a:r>
            <a:endParaRPr lang="en-GB" sz="210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180975" indent="-171926" defTabSz="685800" eaLnBrk="1" fontAlgn="auto" hangingPunct="1">
              <a:spcBef>
                <a:spcPts val="578"/>
              </a:spcBef>
              <a:spcAft>
                <a:spcPts val="0"/>
              </a:spcAft>
              <a:buClr>
                <a:srgbClr val="E94A57"/>
              </a:buClr>
              <a:buFontTx/>
              <a:buChar char="&gt;"/>
              <a:tabLst>
                <a:tab pos="181451" algn="l"/>
              </a:tabLst>
            </a:pPr>
            <a:r>
              <a:rPr lang="en-GB" sz="2100" spc="-4" dirty="0">
                <a:solidFill>
                  <a:srgbClr val="3B3B3A"/>
                </a:solidFill>
                <a:latin typeface="Carlito"/>
                <a:cs typeface="Carlito"/>
              </a:rPr>
              <a:t>Candidates are given an </a:t>
            </a:r>
            <a:r>
              <a:rPr sz="2100" spc="-4" dirty="0">
                <a:solidFill>
                  <a:srgbClr val="3B3B3A"/>
                </a:solidFill>
                <a:latin typeface="Carlito"/>
                <a:cs typeface="Carlito"/>
              </a:rPr>
              <a:t>8 </a:t>
            </a:r>
            <a:r>
              <a:rPr sz="2100" spc="-19" dirty="0">
                <a:solidFill>
                  <a:srgbClr val="3B3B3A"/>
                </a:solidFill>
                <a:latin typeface="Carlito"/>
                <a:cs typeface="Carlito"/>
              </a:rPr>
              <a:t>day</a:t>
            </a:r>
            <a:r>
              <a:rPr sz="2100" spc="8" dirty="0">
                <a:solidFill>
                  <a:srgbClr val="3B3B3A"/>
                </a:solidFill>
                <a:latin typeface="Carlito"/>
                <a:cs typeface="Carlito"/>
              </a:rPr>
              <a:t> </a:t>
            </a:r>
            <a:r>
              <a:rPr sz="2100" spc="-8" dirty="0">
                <a:solidFill>
                  <a:srgbClr val="3B3B3A"/>
                </a:solidFill>
                <a:latin typeface="Carlito"/>
                <a:cs typeface="Carlito"/>
              </a:rPr>
              <a:t>window</a:t>
            </a:r>
            <a:r>
              <a:rPr lang="en-GB" sz="2100" spc="-8" dirty="0">
                <a:solidFill>
                  <a:srgbClr val="3B3B3A"/>
                </a:solidFill>
                <a:latin typeface="Carlito"/>
                <a:cs typeface="Carlito"/>
              </a:rPr>
              <a:t> to complete the assessment.</a:t>
            </a:r>
            <a:endParaRPr sz="210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180975" indent="-171926" defTabSz="685800" eaLnBrk="1" fontAlgn="auto" hangingPunct="1">
              <a:spcBef>
                <a:spcPts val="495"/>
              </a:spcBef>
              <a:spcAft>
                <a:spcPts val="0"/>
              </a:spcAft>
              <a:buClr>
                <a:srgbClr val="E94A57"/>
              </a:buClr>
              <a:buFontTx/>
              <a:buChar char="&gt;"/>
              <a:tabLst>
                <a:tab pos="181451" algn="l"/>
              </a:tabLst>
            </a:pPr>
            <a:r>
              <a:rPr sz="2100" spc="-11" dirty="0">
                <a:solidFill>
                  <a:srgbClr val="3B3B3A"/>
                </a:solidFill>
                <a:latin typeface="Carlito"/>
                <a:cs typeface="Carlito"/>
              </a:rPr>
              <a:t>There are two </a:t>
            </a:r>
            <a:r>
              <a:rPr sz="2100" spc="-8" dirty="0">
                <a:solidFill>
                  <a:srgbClr val="3B3B3A"/>
                </a:solidFill>
                <a:latin typeface="Carlito"/>
                <a:cs typeface="Carlito"/>
              </a:rPr>
              <a:t>assessment </a:t>
            </a:r>
            <a:r>
              <a:rPr lang="en-GB" sz="2100" spc="-8" dirty="0">
                <a:solidFill>
                  <a:srgbClr val="3B3B3A"/>
                </a:solidFill>
                <a:latin typeface="Carlito"/>
                <a:cs typeface="Carlito"/>
              </a:rPr>
              <a:t>opportunities</a:t>
            </a:r>
            <a:r>
              <a:rPr sz="2100" spc="-8" dirty="0">
                <a:solidFill>
                  <a:srgbClr val="3B3B3A"/>
                </a:solidFill>
                <a:latin typeface="Carlito"/>
                <a:cs typeface="Carlito"/>
              </a:rPr>
              <a:t> per </a:t>
            </a:r>
            <a:r>
              <a:rPr sz="2100" spc="-4" dirty="0">
                <a:solidFill>
                  <a:srgbClr val="3B3B3A"/>
                </a:solidFill>
                <a:latin typeface="Carlito"/>
                <a:cs typeface="Carlito"/>
              </a:rPr>
              <a:t>NPQ </a:t>
            </a:r>
            <a:r>
              <a:rPr sz="2100" spc="-8" dirty="0">
                <a:solidFill>
                  <a:srgbClr val="3B3B3A"/>
                </a:solidFill>
                <a:latin typeface="Carlito"/>
                <a:cs typeface="Carlito"/>
              </a:rPr>
              <a:t>per</a:t>
            </a:r>
            <a:r>
              <a:rPr sz="2100" spc="109" dirty="0">
                <a:solidFill>
                  <a:srgbClr val="3B3B3A"/>
                </a:solidFill>
                <a:latin typeface="Carlito"/>
                <a:cs typeface="Carlito"/>
              </a:rPr>
              <a:t> </a:t>
            </a:r>
            <a:r>
              <a:rPr sz="2100" spc="-11" dirty="0">
                <a:solidFill>
                  <a:srgbClr val="3B3B3A"/>
                </a:solidFill>
                <a:latin typeface="Carlito"/>
                <a:cs typeface="Carlito"/>
              </a:rPr>
              <a:t>year</a:t>
            </a:r>
            <a:r>
              <a:rPr lang="en-GB" sz="2100" spc="-11" dirty="0">
                <a:solidFill>
                  <a:srgbClr val="3B3B3A"/>
                </a:solidFill>
                <a:latin typeface="Carlito"/>
                <a:cs typeface="Carlito"/>
              </a:rPr>
              <a:t>.</a:t>
            </a:r>
            <a:endParaRPr sz="210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180975" indent="-171926" defTabSz="685800" eaLnBrk="1" fontAlgn="auto" hangingPunct="1">
              <a:spcBef>
                <a:spcPts val="506"/>
              </a:spcBef>
              <a:spcAft>
                <a:spcPts val="0"/>
              </a:spcAft>
              <a:buClr>
                <a:srgbClr val="E94A57"/>
              </a:buClr>
              <a:buFontTx/>
              <a:buChar char="&gt;"/>
              <a:tabLst>
                <a:tab pos="181451" algn="l"/>
              </a:tabLst>
            </a:pPr>
            <a:r>
              <a:rPr sz="2100" spc="-11" dirty="0">
                <a:solidFill>
                  <a:srgbClr val="3B3B3A"/>
                </a:solidFill>
                <a:latin typeface="Carlito"/>
                <a:cs typeface="Carlito"/>
              </a:rPr>
              <a:t>Participants </a:t>
            </a:r>
            <a:r>
              <a:rPr sz="2100" b="1" spc="-8" dirty="0">
                <a:solidFill>
                  <a:srgbClr val="FF0000"/>
                </a:solidFill>
                <a:latin typeface="Carlito"/>
                <a:cs typeface="Carlito"/>
              </a:rPr>
              <a:t>can </a:t>
            </a:r>
            <a:r>
              <a:rPr lang="en-GB" sz="2100" b="1" spc="-4" dirty="0">
                <a:solidFill>
                  <a:srgbClr val="FF0000"/>
                </a:solidFill>
                <a:latin typeface="Carlito"/>
                <a:cs typeface="Carlito"/>
              </a:rPr>
              <a:t>take </a:t>
            </a:r>
            <a:r>
              <a:rPr sz="2100" b="1" spc="-4" dirty="0">
                <a:solidFill>
                  <a:srgbClr val="FF0000"/>
                </a:solidFill>
                <a:latin typeface="Carlito"/>
                <a:cs typeface="Carlito"/>
              </a:rPr>
              <a:t>the </a:t>
            </a:r>
            <a:r>
              <a:rPr sz="2100" b="1" spc="-8" dirty="0">
                <a:solidFill>
                  <a:srgbClr val="FF0000"/>
                </a:solidFill>
                <a:latin typeface="Carlito"/>
                <a:cs typeface="Carlito"/>
              </a:rPr>
              <a:t>assessment</a:t>
            </a:r>
            <a:r>
              <a:rPr sz="2100" b="1" spc="86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n-GB" sz="2100" b="1" spc="86" dirty="0">
                <a:solidFill>
                  <a:srgbClr val="FF0000"/>
                </a:solidFill>
                <a:latin typeface="Carlito"/>
                <a:cs typeface="Carlito"/>
              </a:rPr>
              <a:t>only two times</a:t>
            </a:r>
            <a:r>
              <a:rPr lang="en-GB" sz="2100" spc="86" dirty="0">
                <a:solidFill>
                  <a:srgbClr val="3B3B3A"/>
                </a:solidFill>
                <a:latin typeface="Carlito"/>
                <a:cs typeface="Carlito"/>
              </a:rPr>
              <a:t>.</a:t>
            </a:r>
          </a:p>
          <a:p>
            <a:pPr marL="180975" indent="-171926" defTabSz="685800" eaLnBrk="1" fontAlgn="auto" hangingPunct="1">
              <a:spcBef>
                <a:spcPts val="506"/>
              </a:spcBef>
              <a:spcAft>
                <a:spcPts val="0"/>
              </a:spcAft>
              <a:buClr>
                <a:srgbClr val="E94A57"/>
              </a:buClr>
              <a:buFontTx/>
              <a:buChar char="&gt;"/>
              <a:tabLst>
                <a:tab pos="181451" algn="l"/>
              </a:tabLst>
            </a:pPr>
            <a:r>
              <a:rPr lang="en-GB" sz="2100" spc="86" dirty="0">
                <a:solidFill>
                  <a:srgbClr val="3B3B3A"/>
                </a:solidFill>
                <a:latin typeface="Carlito"/>
                <a:cs typeface="Carlito"/>
              </a:rPr>
              <a:t>Fail or pass.</a:t>
            </a:r>
          </a:p>
          <a:p>
            <a:pPr marL="9049" defTabSz="685800" eaLnBrk="1" fontAlgn="auto" hangingPunct="1">
              <a:spcBef>
                <a:spcPts val="506"/>
              </a:spcBef>
              <a:spcAft>
                <a:spcPts val="0"/>
              </a:spcAft>
              <a:buClr>
                <a:srgbClr val="E94A57"/>
              </a:buClr>
              <a:tabLst>
                <a:tab pos="181451" algn="l"/>
              </a:tabLst>
            </a:pPr>
            <a:endParaRPr lang="en-GB" sz="2100" spc="86" dirty="0">
              <a:solidFill>
                <a:srgbClr val="3B3B3A"/>
              </a:solidFill>
              <a:latin typeface="Carlito"/>
              <a:cs typeface="Carlito"/>
            </a:endParaRPr>
          </a:p>
          <a:p>
            <a:pPr marL="9049" defTabSz="685800" eaLnBrk="1" fontAlgn="auto" hangingPunct="1">
              <a:spcBef>
                <a:spcPts val="506"/>
              </a:spcBef>
              <a:spcAft>
                <a:spcPts val="0"/>
              </a:spcAft>
              <a:buClr>
                <a:srgbClr val="E94A57"/>
              </a:buClr>
              <a:tabLst>
                <a:tab pos="181451" algn="l"/>
              </a:tabLst>
            </a:pPr>
            <a:r>
              <a:rPr lang="en-GB" sz="2100" b="1" spc="86" dirty="0">
                <a:solidFill>
                  <a:srgbClr val="002060"/>
                </a:solidFill>
                <a:latin typeface="Carlito"/>
                <a:cs typeface="Carlito"/>
              </a:rPr>
              <a:t>THIS IS A NATIONALLY ACCREDITED QUALIFICATION (not an Ambition qualification)</a:t>
            </a:r>
            <a:endParaRPr sz="2100" b="1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5751" y="1492116"/>
            <a:ext cx="2259806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dirty="0">
                <a:solidFill>
                  <a:srgbClr val="002060"/>
                </a:solidFill>
                <a:latin typeface="Carlito"/>
                <a:cs typeface="Carlito"/>
              </a:rPr>
              <a:t>Asse</a:t>
            </a:r>
            <a:r>
              <a:rPr b="1" spc="8" dirty="0">
                <a:solidFill>
                  <a:srgbClr val="002060"/>
                </a:solidFill>
              </a:rPr>
              <a:t>s</a:t>
            </a:r>
            <a:r>
              <a:rPr b="1" dirty="0">
                <a:solidFill>
                  <a:srgbClr val="002060"/>
                </a:solidFill>
                <a:latin typeface="Carlito"/>
                <a:cs typeface="Carlito"/>
              </a:rPr>
              <a:t>sme</a:t>
            </a:r>
            <a:r>
              <a:rPr b="1" spc="-30" dirty="0">
                <a:solidFill>
                  <a:srgbClr val="002060"/>
                </a:solidFill>
              </a:rPr>
              <a:t>n</a:t>
            </a:r>
            <a:r>
              <a:rPr b="1" dirty="0">
                <a:solidFill>
                  <a:srgbClr val="002060"/>
                </a:solidFill>
                <a:latin typeface="Carlito"/>
                <a:cs typeface="Carlito"/>
              </a:rPr>
              <a:t>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object 2"/>
          <p:cNvSpPr/>
          <p:nvPr/>
        </p:nvSpPr>
        <p:spPr>
          <a:xfrm>
            <a:off x="171451" y="1147572"/>
            <a:ext cx="8801099" cy="4800598"/>
          </a:xfrm>
          <a:prstGeom prst="rect">
            <a:avLst/>
          </a:prstGeom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3" name="object 3"/>
          <p:cNvSpPr txBox="1"/>
          <p:nvPr/>
        </p:nvSpPr>
        <p:spPr>
          <a:xfrm>
            <a:off x="369762" y="2639140"/>
            <a:ext cx="4166711" cy="236619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050" marR="130493" defTabSz="685800" eaLnBrk="1" fontAlgn="auto" hangingPunct="1">
              <a:spcBef>
                <a:spcPts val="71"/>
              </a:spcBef>
              <a:spcAft>
                <a:spcPts val="0"/>
              </a:spcAft>
              <a:buClr>
                <a:srgbClr val="E94A57"/>
              </a:buClr>
              <a:tabLst>
                <a:tab pos="352425" algn="l"/>
                <a:tab pos="352901" algn="l"/>
              </a:tabLst>
            </a:pPr>
            <a:r>
              <a:rPr lang="en-GB" sz="1800" b="1" spc="-11" dirty="0" err="1">
                <a:solidFill>
                  <a:srgbClr val="E94A57"/>
                </a:solidFill>
                <a:latin typeface="Carlito"/>
                <a:cs typeface="Carlito"/>
              </a:rPr>
              <a:t>Steplab</a:t>
            </a:r>
            <a:endParaRPr lang="en-GB" sz="1800" b="1" spc="-11" dirty="0">
              <a:solidFill>
                <a:srgbClr val="E94A57"/>
              </a:solidFill>
              <a:latin typeface="Carlito"/>
              <a:cs typeface="Carlito"/>
            </a:endParaRPr>
          </a:p>
          <a:p>
            <a:pPr marL="9050" marR="130493" defTabSz="685800" eaLnBrk="1" fontAlgn="auto" hangingPunct="1">
              <a:spcBef>
                <a:spcPts val="71"/>
              </a:spcBef>
              <a:spcAft>
                <a:spcPts val="0"/>
              </a:spcAft>
              <a:buClr>
                <a:srgbClr val="E94A57"/>
              </a:buClr>
              <a:tabLst>
                <a:tab pos="352425" algn="l"/>
                <a:tab pos="352901" algn="l"/>
              </a:tabLst>
            </a:pPr>
            <a:r>
              <a:rPr sz="1800" spc="-11" dirty="0">
                <a:solidFill>
                  <a:srgbClr val="3B3B3A"/>
                </a:solidFill>
                <a:latin typeface="Carlito"/>
                <a:cs typeface="Carlito"/>
              </a:rPr>
              <a:t> </a:t>
            </a:r>
            <a:endParaRPr lang="en-GB" sz="1800" spc="-11" dirty="0">
              <a:solidFill>
                <a:srgbClr val="3B3B3A"/>
              </a:solidFill>
              <a:latin typeface="Carlito"/>
              <a:cs typeface="Carlito"/>
            </a:endParaRPr>
          </a:p>
          <a:p>
            <a:pPr marL="352425" marR="130493" indent="-343376" defTabSz="685800" eaLnBrk="1" fontAlgn="auto" hangingPunct="1">
              <a:spcBef>
                <a:spcPts val="71"/>
              </a:spcBef>
              <a:spcAft>
                <a:spcPts val="0"/>
              </a:spcAft>
              <a:buClr>
                <a:srgbClr val="E94A57"/>
              </a:buClr>
              <a:buFontTx/>
              <a:buChar char="&gt;"/>
              <a:tabLst>
                <a:tab pos="352425" algn="l"/>
                <a:tab pos="352901" algn="l"/>
              </a:tabLst>
            </a:pPr>
            <a:r>
              <a:rPr sz="1800" spc="-4" dirty="0">
                <a:solidFill>
                  <a:srgbClr val="3B3B3A"/>
                </a:solidFill>
                <a:latin typeface="Carlito"/>
                <a:cs typeface="Carlito"/>
              </a:rPr>
              <a:t>A </a:t>
            </a:r>
            <a:r>
              <a:rPr sz="1800" spc="-11" dirty="0">
                <a:solidFill>
                  <a:srgbClr val="3B3B3A"/>
                </a:solidFill>
                <a:latin typeface="Carlito"/>
                <a:cs typeface="Carlito"/>
              </a:rPr>
              <a:t>complete </a:t>
            </a:r>
            <a:r>
              <a:rPr sz="1800" spc="-4" dirty="0">
                <a:solidFill>
                  <a:srgbClr val="3B3B3A"/>
                </a:solidFill>
                <a:latin typeface="Carlito"/>
                <a:cs typeface="Carlito"/>
              </a:rPr>
              <a:t>learning </a:t>
            </a:r>
            <a:r>
              <a:rPr sz="1800" spc="-8" dirty="0">
                <a:solidFill>
                  <a:srgbClr val="3B3B3A"/>
                </a:solidFill>
                <a:latin typeface="Carlito"/>
                <a:cs typeface="Carlito"/>
              </a:rPr>
              <a:t>experience: </a:t>
            </a:r>
            <a:r>
              <a:rPr sz="1800" spc="-4" dirty="0">
                <a:solidFill>
                  <a:srgbClr val="3B3B3A"/>
                </a:solidFill>
                <a:latin typeface="Carlito"/>
                <a:cs typeface="Carlito"/>
              </a:rPr>
              <a:t>self- </a:t>
            </a:r>
            <a:r>
              <a:rPr sz="1800" spc="-11" dirty="0">
                <a:solidFill>
                  <a:srgbClr val="3B3B3A"/>
                </a:solidFill>
                <a:latin typeface="Carlito"/>
                <a:cs typeface="Carlito"/>
              </a:rPr>
              <a:t>study </a:t>
            </a:r>
            <a:r>
              <a:rPr sz="1800" spc="-8" dirty="0">
                <a:solidFill>
                  <a:srgbClr val="3B3B3A"/>
                </a:solidFill>
                <a:latin typeface="Carlito"/>
                <a:cs typeface="Carlito"/>
              </a:rPr>
              <a:t>materials, </a:t>
            </a:r>
            <a:r>
              <a:rPr sz="1800" spc="-4" dirty="0">
                <a:solidFill>
                  <a:srgbClr val="3B3B3A"/>
                </a:solidFill>
                <a:latin typeface="Carlito"/>
                <a:cs typeface="Carlito"/>
              </a:rPr>
              <a:t>videos, </a:t>
            </a:r>
            <a:r>
              <a:rPr sz="1800" spc="-11" dirty="0">
                <a:solidFill>
                  <a:srgbClr val="3B3B3A"/>
                </a:solidFill>
                <a:latin typeface="Carlito"/>
                <a:cs typeface="Carlito"/>
              </a:rPr>
              <a:t>quizzes </a:t>
            </a:r>
            <a:r>
              <a:rPr sz="1800" spc="-4" dirty="0">
                <a:solidFill>
                  <a:srgbClr val="3B3B3A"/>
                </a:solidFill>
                <a:latin typeface="Carlito"/>
                <a:cs typeface="Carlito"/>
              </a:rPr>
              <a:t>and  </a:t>
            </a:r>
            <a:r>
              <a:rPr sz="1800" spc="-8" dirty="0">
                <a:solidFill>
                  <a:srgbClr val="3B3B3A"/>
                </a:solidFill>
                <a:latin typeface="Carlito"/>
                <a:cs typeface="Carlito"/>
              </a:rPr>
              <a:t>peer</a:t>
            </a:r>
            <a:r>
              <a:rPr sz="1800" spc="-4" dirty="0">
                <a:solidFill>
                  <a:srgbClr val="3B3B3A"/>
                </a:solidFill>
                <a:latin typeface="Carlito"/>
                <a:cs typeface="Carlito"/>
              </a:rPr>
              <a:t> </a:t>
            </a:r>
            <a:r>
              <a:rPr sz="1800" spc="-8" dirty="0">
                <a:solidFill>
                  <a:srgbClr val="3B3B3A"/>
                </a:solidFill>
                <a:latin typeface="Carlito"/>
                <a:cs typeface="Carlito"/>
              </a:rPr>
              <a:t>coaching</a:t>
            </a:r>
            <a:r>
              <a:rPr lang="en-GB" sz="1800" spc="-8" dirty="0">
                <a:solidFill>
                  <a:srgbClr val="3B3B3A"/>
                </a:solidFill>
                <a:latin typeface="Carlito"/>
                <a:cs typeface="Carlito"/>
              </a:rPr>
              <a:t>.</a:t>
            </a:r>
          </a:p>
          <a:p>
            <a:pPr marL="352425" marR="130493" indent="-343376" defTabSz="685800" eaLnBrk="1" fontAlgn="auto" hangingPunct="1">
              <a:spcBef>
                <a:spcPts val="71"/>
              </a:spcBef>
              <a:spcAft>
                <a:spcPts val="0"/>
              </a:spcAft>
              <a:buClr>
                <a:srgbClr val="E94A57"/>
              </a:buClr>
              <a:buFontTx/>
              <a:buChar char="&gt;"/>
              <a:tabLst>
                <a:tab pos="352425" algn="l"/>
                <a:tab pos="352901" algn="l"/>
              </a:tabLst>
            </a:pPr>
            <a:endParaRPr sz="180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352425" marR="27623" indent="-343376" defTabSz="685800" eaLnBrk="1" fontAlgn="auto" hangingPunct="1">
              <a:spcBef>
                <a:spcPts val="750"/>
              </a:spcBef>
              <a:spcAft>
                <a:spcPts val="0"/>
              </a:spcAft>
              <a:buClr>
                <a:srgbClr val="E94A57"/>
              </a:buClr>
              <a:buFontTx/>
              <a:buChar char="&gt;"/>
              <a:tabLst>
                <a:tab pos="352425" algn="l"/>
                <a:tab pos="352901" algn="l"/>
              </a:tabLst>
            </a:pPr>
            <a:r>
              <a:rPr sz="1800" spc="-11" dirty="0">
                <a:solidFill>
                  <a:srgbClr val="3B3B3A"/>
                </a:solidFill>
                <a:latin typeface="Carlito"/>
                <a:cs typeface="Carlito"/>
              </a:rPr>
              <a:t>Dashboard </a:t>
            </a:r>
            <a:r>
              <a:rPr sz="1800" spc="-15" dirty="0">
                <a:solidFill>
                  <a:srgbClr val="3B3B3A"/>
                </a:solidFill>
                <a:latin typeface="Carlito"/>
                <a:cs typeface="Carlito"/>
              </a:rPr>
              <a:t>informing you </a:t>
            </a:r>
            <a:r>
              <a:rPr lang="en-GB" sz="1800" spc="-15" dirty="0">
                <a:solidFill>
                  <a:srgbClr val="3B3B3A"/>
                </a:solidFill>
                <a:latin typeface="Carlito"/>
                <a:cs typeface="Carlito"/>
              </a:rPr>
              <a:t>on levels of participant engagement.</a:t>
            </a:r>
            <a:endParaRPr sz="1800" dirty="0">
              <a:solidFill>
                <a:prstClr val="black"/>
              </a:solidFill>
              <a:latin typeface="Carlito"/>
              <a:cs typeface="Carli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8917" y="1521009"/>
            <a:ext cx="7409974" cy="56313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b="1" spc="-8" dirty="0">
                <a:solidFill>
                  <a:srgbClr val="002060"/>
                </a:solidFill>
              </a:rPr>
              <a:t>L</a:t>
            </a:r>
            <a:r>
              <a:rPr lang="en-GB" b="1" spc="-8" dirty="0">
                <a:solidFill>
                  <a:srgbClr val="002060"/>
                </a:solidFill>
              </a:rPr>
              <a:t>earning</a:t>
            </a:r>
            <a:r>
              <a:rPr b="1" spc="-8" dirty="0">
                <a:solidFill>
                  <a:srgbClr val="002060"/>
                </a:solidFill>
              </a:rPr>
              <a:t> </a:t>
            </a:r>
            <a:r>
              <a:rPr lang="en-GB" b="1" spc="-4" dirty="0">
                <a:solidFill>
                  <a:srgbClr val="002060"/>
                </a:solidFill>
              </a:rPr>
              <a:t>Management</a:t>
            </a:r>
            <a:r>
              <a:rPr b="1" spc="-38" dirty="0">
                <a:solidFill>
                  <a:srgbClr val="002060"/>
                </a:solidFill>
              </a:rPr>
              <a:t> </a:t>
            </a:r>
            <a:r>
              <a:rPr lang="en-GB" b="1" spc="-23" dirty="0">
                <a:solidFill>
                  <a:srgbClr val="002060"/>
                </a:solidFill>
              </a:rPr>
              <a:t>System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04439" y="2333254"/>
            <a:ext cx="4166711" cy="3365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2DC39CA-9412-9C49-A9F7-41C6E7139E70}"/>
              </a:ext>
            </a:extLst>
          </p:cNvPr>
          <p:cNvSpPr/>
          <p:nvPr/>
        </p:nvSpPr>
        <p:spPr>
          <a:xfrm>
            <a:off x="7994142" y="857250"/>
            <a:ext cx="1177290" cy="6035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2AB4ADCA-472D-E946-9F35-251029D4021F}"/>
              </a:ext>
            </a:extLst>
          </p:cNvPr>
          <p:cNvSpPr/>
          <p:nvPr/>
        </p:nvSpPr>
        <p:spPr>
          <a:xfrm flipV="1">
            <a:off x="369762" y="1457896"/>
            <a:ext cx="8267890" cy="34289"/>
          </a:xfrm>
          <a:custGeom>
            <a:avLst/>
            <a:gdLst/>
            <a:ahLst/>
            <a:cxnLst/>
            <a:rect l="l" t="t" r="r" b="b"/>
            <a:pathLst>
              <a:path w="10839450">
                <a:moveTo>
                  <a:pt x="0" y="0"/>
                </a:moveTo>
                <a:lnTo>
                  <a:pt x="10839450" y="0"/>
                </a:lnTo>
              </a:path>
            </a:pathLst>
          </a:custGeom>
          <a:ln w="19050">
            <a:solidFill>
              <a:srgbClr val="464B68"/>
            </a:solidFill>
          </a:ln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flipV="1">
            <a:off x="285750" y="1457896"/>
            <a:ext cx="8351901" cy="34289"/>
          </a:xfrm>
          <a:custGeom>
            <a:avLst/>
            <a:gdLst/>
            <a:ahLst/>
            <a:cxnLst/>
            <a:rect l="l" t="t" r="r" b="b"/>
            <a:pathLst>
              <a:path w="10839450">
                <a:moveTo>
                  <a:pt x="0" y="0"/>
                </a:moveTo>
                <a:lnTo>
                  <a:pt x="10839450" y="0"/>
                </a:lnTo>
              </a:path>
            </a:pathLst>
          </a:custGeom>
          <a:ln w="19050">
            <a:solidFill>
              <a:srgbClr val="464B68"/>
            </a:solidFill>
          </a:ln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86700" y="799655"/>
            <a:ext cx="1177290" cy="60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5750" y="1657350"/>
            <a:ext cx="7943850" cy="7482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GB" sz="2400" b="1" spc="-8" dirty="0">
                <a:solidFill>
                  <a:srgbClr val="002060"/>
                </a:solidFill>
              </a:rPr>
              <a:t>Developmental opportunities for your staff as Visiting Fellows and Assessors</a:t>
            </a:r>
            <a:endParaRPr sz="2400" b="1" spc="-8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445EA9-2CD5-E44F-B673-D6C269811B0C}"/>
              </a:ext>
            </a:extLst>
          </p:cNvPr>
          <p:cNvSpPr txBox="1"/>
          <p:nvPr/>
        </p:nvSpPr>
        <p:spPr>
          <a:xfrm>
            <a:off x="285750" y="2605084"/>
            <a:ext cx="8324099" cy="3554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5755" indent="-257175" defTabSz="685800" eaLnBrk="1" fontAlgn="auto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500" b="1" spc="-8" dirty="0">
                <a:solidFill>
                  <a:srgbClr val="FF0000"/>
                </a:solidFill>
                <a:latin typeface="Carlito"/>
                <a:cs typeface="Carlito"/>
              </a:rPr>
              <a:t>Focus </a:t>
            </a:r>
            <a:r>
              <a:rPr lang="en-GB" sz="1500" b="1" spc="-4" dirty="0">
                <a:solidFill>
                  <a:srgbClr val="FF0000"/>
                </a:solidFill>
                <a:latin typeface="Carlito"/>
                <a:cs typeface="Carlito"/>
              </a:rPr>
              <a:t>on</a:t>
            </a:r>
            <a:r>
              <a:rPr lang="en-GB" sz="1500" b="1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n-GB" sz="1500" b="1" spc="-8" dirty="0">
                <a:solidFill>
                  <a:srgbClr val="FF0000"/>
                </a:solidFill>
                <a:latin typeface="Carlito"/>
                <a:cs typeface="Carlito"/>
              </a:rPr>
              <a:t>highly</a:t>
            </a:r>
            <a:r>
              <a:rPr lang="en-GB" sz="150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n-GB" sz="1500" b="1" spc="-15" dirty="0">
                <a:solidFill>
                  <a:srgbClr val="FF0000"/>
                </a:solidFill>
                <a:latin typeface="Carlito"/>
                <a:cs typeface="Carlito"/>
              </a:rPr>
              <a:t>effective</a:t>
            </a:r>
            <a:r>
              <a:rPr lang="en-GB" sz="1500" b="1" spc="19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n-GB" sz="1500" b="1" spc="-11" dirty="0">
                <a:solidFill>
                  <a:srgbClr val="FF0000"/>
                </a:solidFill>
                <a:latin typeface="Carlito"/>
                <a:cs typeface="Carlito"/>
              </a:rPr>
              <a:t>facilitation: </a:t>
            </a:r>
            <a:r>
              <a:rPr lang="en-GB" sz="1500" spc="-4" dirty="0">
                <a:solidFill>
                  <a:prstClr val="black"/>
                </a:solidFill>
                <a:latin typeface="Carlito"/>
                <a:cs typeface="Carlito"/>
              </a:rPr>
              <a:t>A </a:t>
            </a:r>
            <a:r>
              <a:rPr lang="en-GB" sz="1500" spc="-11" dirty="0">
                <a:solidFill>
                  <a:prstClr val="black"/>
                </a:solidFill>
                <a:latin typeface="Carlito"/>
                <a:cs typeface="Carlito"/>
              </a:rPr>
              <a:t>facilitation progression framework </a:t>
            </a:r>
            <a:r>
              <a:rPr lang="en-GB" sz="1500" spc="-15" dirty="0">
                <a:solidFill>
                  <a:prstClr val="black"/>
                </a:solidFill>
                <a:latin typeface="Carlito"/>
                <a:cs typeface="Carlito"/>
              </a:rPr>
              <a:t>to </a:t>
            </a:r>
            <a:r>
              <a:rPr lang="en-GB" sz="1500" spc="-11" dirty="0">
                <a:solidFill>
                  <a:prstClr val="black"/>
                </a:solidFill>
                <a:latin typeface="Carlito"/>
                <a:cs typeface="Carlito"/>
              </a:rPr>
              <a:t>break</a:t>
            </a:r>
            <a:r>
              <a:rPr lang="en-GB" sz="1500" spc="79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lang="en-GB" sz="1500" spc="-8" dirty="0">
                <a:solidFill>
                  <a:prstClr val="black"/>
                </a:solidFill>
                <a:latin typeface="Carlito"/>
                <a:cs typeface="Carlito"/>
              </a:rPr>
              <a:t>down</a:t>
            </a:r>
            <a:r>
              <a:rPr lang="en-GB" sz="1500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lang="en-GB" sz="1500" spc="-8" dirty="0">
                <a:solidFill>
                  <a:prstClr val="black"/>
                </a:solidFill>
                <a:latin typeface="Carlito"/>
                <a:cs typeface="Carlito"/>
              </a:rPr>
              <a:t>what </a:t>
            </a:r>
            <a:r>
              <a:rPr lang="en-GB" sz="1500" spc="-11" dirty="0">
                <a:solidFill>
                  <a:prstClr val="black"/>
                </a:solidFill>
                <a:latin typeface="Carlito"/>
                <a:cs typeface="Carlito"/>
              </a:rPr>
              <a:t>we </a:t>
            </a:r>
            <a:r>
              <a:rPr lang="en-GB" sz="1500" spc="-8" dirty="0">
                <a:solidFill>
                  <a:prstClr val="black"/>
                </a:solidFill>
                <a:latin typeface="Carlito"/>
                <a:cs typeface="Carlito"/>
              </a:rPr>
              <a:t>think </a:t>
            </a:r>
            <a:r>
              <a:rPr lang="en-GB" sz="1500" spc="-15" dirty="0">
                <a:solidFill>
                  <a:prstClr val="black"/>
                </a:solidFill>
                <a:latin typeface="Carlito"/>
                <a:cs typeface="Carlito"/>
              </a:rPr>
              <a:t>‘expert’ </a:t>
            </a:r>
            <a:r>
              <a:rPr lang="en-GB" sz="1500" spc="-11" dirty="0">
                <a:solidFill>
                  <a:prstClr val="black"/>
                </a:solidFill>
                <a:latin typeface="Carlito"/>
                <a:cs typeface="Carlito"/>
              </a:rPr>
              <a:t>facilitation </a:t>
            </a:r>
            <a:r>
              <a:rPr lang="en-GB" sz="1500" spc="-8" dirty="0">
                <a:solidFill>
                  <a:prstClr val="black"/>
                </a:solidFill>
                <a:latin typeface="Carlito"/>
                <a:cs typeface="Carlito"/>
              </a:rPr>
              <a:t>looks</a:t>
            </a:r>
            <a:r>
              <a:rPr lang="en-GB" sz="1500" spc="90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lang="en-GB" sz="1500" spc="-19" dirty="0">
                <a:solidFill>
                  <a:prstClr val="black"/>
                </a:solidFill>
                <a:latin typeface="Carlito"/>
                <a:cs typeface="Carlito"/>
              </a:rPr>
              <a:t>like.</a:t>
            </a:r>
            <a:endParaRPr lang="en-GB" sz="150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325755" indent="-257175" defTabSz="685800" eaLnBrk="1" fontAlgn="auto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500" b="1" spc="-4" dirty="0">
                <a:solidFill>
                  <a:srgbClr val="FF0000"/>
                </a:solidFill>
                <a:latin typeface="Carlito"/>
                <a:cs typeface="Carlito"/>
              </a:rPr>
              <a:t>Ensuring equality of </a:t>
            </a:r>
            <a:r>
              <a:rPr lang="en-GB" sz="1500" b="1" spc="-11" dirty="0">
                <a:solidFill>
                  <a:srgbClr val="FF0000"/>
                </a:solidFill>
                <a:latin typeface="Carlito"/>
                <a:cs typeface="Carlito"/>
              </a:rPr>
              <a:t>experience: </a:t>
            </a:r>
            <a:r>
              <a:rPr lang="en-GB" sz="1500" spc="-4" dirty="0">
                <a:solidFill>
                  <a:prstClr val="black"/>
                </a:solidFill>
                <a:latin typeface="Carlito"/>
                <a:cs typeface="Carlito"/>
              </a:rPr>
              <a:t>Baseline </a:t>
            </a:r>
            <a:r>
              <a:rPr lang="en-GB" sz="1500" spc="-15" dirty="0">
                <a:solidFill>
                  <a:prstClr val="black"/>
                </a:solidFill>
                <a:latin typeface="Carlito"/>
                <a:cs typeface="Carlito"/>
              </a:rPr>
              <a:t>standards </a:t>
            </a:r>
            <a:r>
              <a:rPr lang="en-GB" sz="1500" spc="-8" dirty="0">
                <a:solidFill>
                  <a:prstClr val="black"/>
                </a:solidFill>
                <a:latin typeface="Carlito"/>
                <a:cs typeface="Carlito"/>
              </a:rPr>
              <a:t>that </a:t>
            </a:r>
            <a:r>
              <a:rPr lang="en-GB" sz="1500" spc="-4" dirty="0">
                <a:solidFill>
                  <a:prstClr val="black"/>
                </a:solidFill>
                <a:latin typeface="Carlito"/>
                <a:cs typeface="Carlito"/>
              </a:rPr>
              <a:t>all </a:t>
            </a:r>
            <a:r>
              <a:rPr lang="en-GB" sz="1500" spc="-11" dirty="0">
                <a:solidFill>
                  <a:prstClr val="black"/>
                </a:solidFill>
                <a:latin typeface="Carlito"/>
                <a:cs typeface="Carlito"/>
              </a:rPr>
              <a:t>facilitation </a:t>
            </a:r>
            <a:r>
              <a:rPr lang="en-GB" sz="1500" spc="-8" dirty="0">
                <a:solidFill>
                  <a:prstClr val="black"/>
                </a:solidFill>
                <a:latin typeface="Carlito"/>
                <a:cs typeface="Carlito"/>
              </a:rPr>
              <a:t>needs </a:t>
            </a:r>
            <a:r>
              <a:rPr lang="en-GB" sz="1500" spc="-15" dirty="0">
                <a:solidFill>
                  <a:prstClr val="black"/>
                </a:solidFill>
                <a:latin typeface="Carlito"/>
                <a:cs typeface="Carlito"/>
              </a:rPr>
              <a:t>to</a:t>
            </a:r>
            <a:r>
              <a:rPr lang="en-GB" sz="1500" spc="101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lang="en-GB" sz="1500" spc="-4" dirty="0">
                <a:solidFill>
                  <a:prstClr val="black"/>
                </a:solidFill>
                <a:latin typeface="Carlito"/>
                <a:cs typeface="Carlito"/>
              </a:rPr>
              <a:t>meet.</a:t>
            </a:r>
          </a:p>
          <a:p>
            <a:pPr marL="325755" indent="-257175" defTabSz="685800" eaLnBrk="1" fontAlgn="auto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500" b="1" spc="-4" dirty="0">
                <a:solidFill>
                  <a:srgbClr val="FF0000"/>
                </a:solidFill>
                <a:latin typeface="Carlito"/>
                <a:cs typeface="Carlito"/>
              </a:rPr>
              <a:t>Support and </a:t>
            </a:r>
            <a:r>
              <a:rPr lang="en-GB" sz="1500" b="1" spc="-11" dirty="0">
                <a:solidFill>
                  <a:srgbClr val="FF0000"/>
                </a:solidFill>
                <a:latin typeface="Carlito"/>
                <a:cs typeface="Carlito"/>
              </a:rPr>
              <a:t>training  </a:t>
            </a:r>
            <a:r>
              <a:rPr lang="en-GB" sz="1500" b="1" spc="-8" dirty="0">
                <a:solidFill>
                  <a:srgbClr val="FF0000"/>
                </a:solidFill>
                <a:latin typeface="Carlito"/>
                <a:cs typeface="Carlito"/>
              </a:rPr>
              <a:t>throughout: </a:t>
            </a:r>
            <a:r>
              <a:rPr lang="en-GB" sz="1500" spc="-26" dirty="0">
                <a:solidFill>
                  <a:prstClr val="black"/>
                </a:solidFill>
                <a:latin typeface="Carlito"/>
                <a:cs typeface="Carlito"/>
              </a:rPr>
              <a:t>Training </a:t>
            </a:r>
            <a:r>
              <a:rPr lang="en-GB" sz="1500" spc="-4" dirty="0">
                <a:solidFill>
                  <a:prstClr val="black"/>
                </a:solidFill>
                <a:latin typeface="Carlito"/>
                <a:cs typeface="Carlito"/>
              </a:rPr>
              <a:t>is </a:t>
            </a:r>
            <a:r>
              <a:rPr lang="en-GB" sz="1500" spc="-11" dirty="0">
                <a:solidFill>
                  <a:prstClr val="black"/>
                </a:solidFill>
                <a:latin typeface="Carlito"/>
                <a:cs typeface="Carlito"/>
              </a:rPr>
              <a:t>provided </a:t>
            </a:r>
            <a:r>
              <a:rPr lang="en-GB" sz="1500" spc="-15" dirty="0">
                <a:solidFill>
                  <a:prstClr val="black"/>
                </a:solidFill>
                <a:latin typeface="Carlito"/>
                <a:cs typeface="Carlito"/>
              </a:rPr>
              <a:t>from </a:t>
            </a:r>
            <a:r>
              <a:rPr lang="en-GB" sz="1500" spc="-19" dirty="0">
                <a:solidFill>
                  <a:prstClr val="black"/>
                </a:solidFill>
                <a:latin typeface="Carlito"/>
                <a:cs typeface="Carlito"/>
              </a:rPr>
              <a:t>day </a:t>
            </a:r>
            <a:r>
              <a:rPr lang="en-GB" sz="1500" spc="-4" dirty="0">
                <a:solidFill>
                  <a:prstClr val="black"/>
                </a:solidFill>
                <a:latin typeface="Carlito"/>
                <a:cs typeface="Carlito"/>
              </a:rPr>
              <a:t>1 </a:t>
            </a:r>
            <a:r>
              <a:rPr lang="en-GB" sz="1500" spc="-15" dirty="0">
                <a:solidFill>
                  <a:prstClr val="black"/>
                </a:solidFill>
                <a:latin typeface="Carlito"/>
                <a:cs typeface="Carlito"/>
              </a:rPr>
              <a:t>to </a:t>
            </a:r>
            <a:r>
              <a:rPr lang="en-GB" sz="1500" spc="-8" dirty="0">
                <a:solidFill>
                  <a:prstClr val="black"/>
                </a:solidFill>
                <a:latin typeface="Carlito"/>
                <a:cs typeface="Carlito"/>
              </a:rPr>
              <a:t>support </a:t>
            </a:r>
            <a:r>
              <a:rPr lang="en-GB" sz="1500" spc="-15" dirty="0">
                <a:solidFill>
                  <a:prstClr val="black"/>
                </a:solidFill>
                <a:latin typeface="Carlito"/>
                <a:cs typeface="Carlito"/>
              </a:rPr>
              <a:t>you to  understand </a:t>
            </a:r>
            <a:r>
              <a:rPr lang="en-GB" sz="1500" spc="-4" dirty="0">
                <a:solidFill>
                  <a:prstClr val="black"/>
                </a:solidFill>
                <a:latin typeface="Carlito"/>
                <a:cs typeface="Carlito"/>
              </a:rPr>
              <a:t>and </a:t>
            </a:r>
            <a:r>
              <a:rPr lang="en-GB" sz="1500" spc="-8" dirty="0">
                <a:solidFill>
                  <a:prstClr val="black"/>
                </a:solidFill>
                <a:latin typeface="Carlito"/>
                <a:cs typeface="Carlito"/>
              </a:rPr>
              <a:t>meet Ambition facilitation</a:t>
            </a:r>
            <a:r>
              <a:rPr lang="en-GB" sz="1500" spc="79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lang="en-GB" sz="1500" spc="-11" dirty="0">
                <a:solidFill>
                  <a:prstClr val="black"/>
                </a:solidFill>
                <a:latin typeface="Carlito"/>
                <a:cs typeface="Carlito"/>
              </a:rPr>
              <a:t>expectations.</a:t>
            </a:r>
          </a:p>
          <a:p>
            <a:pPr marL="325755" indent="-257175" defTabSz="685800" eaLnBrk="1" fontAlgn="auto" hangingPunct="1">
              <a:spcBef>
                <a:spcPts val="139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500" b="1" spc="-4" dirty="0">
                <a:solidFill>
                  <a:srgbClr val="FF0000"/>
                </a:solidFill>
                <a:latin typeface="Carlito"/>
                <a:cs typeface="Carlito"/>
              </a:rPr>
              <a:t>Coaching</a:t>
            </a:r>
            <a:r>
              <a:rPr lang="en-GB" sz="1500" b="1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lang="en-GB" sz="1500" b="1" spc="-8" dirty="0">
                <a:solidFill>
                  <a:srgbClr val="FF0000"/>
                </a:solidFill>
                <a:latin typeface="Carlito"/>
                <a:cs typeface="Carlito"/>
              </a:rPr>
              <a:t>model: </a:t>
            </a:r>
            <a:r>
              <a:rPr lang="en-GB" sz="1500" spc="-8" dirty="0">
                <a:solidFill>
                  <a:prstClr val="black"/>
                </a:solidFill>
                <a:latin typeface="Carlito"/>
                <a:cs typeface="Carlito"/>
              </a:rPr>
              <a:t>Instructional coaching </a:t>
            </a:r>
            <a:r>
              <a:rPr lang="en-GB" sz="1500" spc="-15" dirty="0">
                <a:solidFill>
                  <a:prstClr val="black"/>
                </a:solidFill>
                <a:latin typeface="Carlito"/>
                <a:cs typeface="Carlito"/>
              </a:rPr>
              <a:t>format </a:t>
            </a:r>
            <a:r>
              <a:rPr lang="en-GB" sz="1500" spc="-4" dirty="0">
                <a:solidFill>
                  <a:prstClr val="black"/>
                </a:solidFill>
                <a:latin typeface="Carlito"/>
                <a:cs typeface="Carlito"/>
              </a:rPr>
              <a:t>used </a:t>
            </a:r>
            <a:r>
              <a:rPr lang="en-GB" sz="1500" spc="-15" dirty="0">
                <a:solidFill>
                  <a:prstClr val="black"/>
                </a:solidFill>
                <a:latin typeface="Carlito"/>
                <a:cs typeface="Carlito"/>
              </a:rPr>
              <a:t>to provide </a:t>
            </a:r>
            <a:r>
              <a:rPr lang="en-GB" sz="1500" spc="-4" dirty="0">
                <a:solidFill>
                  <a:prstClr val="black"/>
                </a:solidFill>
                <a:latin typeface="Carlito"/>
                <a:cs typeface="Carlito"/>
              </a:rPr>
              <a:t>an  </a:t>
            </a:r>
            <a:r>
              <a:rPr lang="en-GB" sz="1500" spc="-8" dirty="0">
                <a:solidFill>
                  <a:prstClr val="black"/>
                </a:solidFill>
                <a:latin typeface="Carlito"/>
                <a:cs typeface="Carlito"/>
              </a:rPr>
              <a:t>agreed set </a:t>
            </a:r>
            <a:r>
              <a:rPr lang="en-GB" sz="1500" spc="-4" dirty="0">
                <a:solidFill>
                  <a:prstClr val="black"/>
                </a:solidFill>
                <a:latin typeface="Carlito"/>
                <a:cs typeface="Carlito"/>
              </a:rPr>
              <a:t>of action </a:t>
            </a:r>
            <a:r>
              <a:rPr lang="en-GB" sz="1500" spc="-15" dirty="0">
                <a:solidFill>
                  <a:prstClr val="black"/>
                </a:solidFill>
                <a:latin typeface="Carlito"/>
                <a:cs typeface="Carlito"/>
              </a:rPr>
              <a:t>steps to </a:t>
            </a:r>
            <a:r>
              <a:rPr lang="en-GB" sz="1500" spc="-19" dirty="0">
                <a:solidFill>
                  <a:prstClr val="black"/>
                </a:solidFill>
                <a:latin typeface="Carlito"/>
                <a:cs typeface="Carlito"/>
              </a:rPr>
              <a:t>keep </a:t>
            </a:r>
            <a:r>
              <a:rPr lang="en-GB" sz="1500" spc="-11" dirty="0">
                <a:solidFill>
                  <a:prstClr val="black"/>
                </a:solidFill>
                <a:latin typeface="Carlito"/>
                <a:cs typeface="Carlito"/>
              </a:rPr>
              <a:t>getting</a:t>
            </a:r>
            <a:r>
              <a:rPr lang="en-GB" sz="1500" spc="56" dirty="0">
                <a:solidFill>
                  <a:prstClr val="black"/>
                </a:solidFill>
                <a:latin typeface="Carlito"/>
                <a:cs typeface="Carlito"/>
              </a:rPr>
              <a:t> </a:t>
            </a:r>
            <a:r>
              <a:rPr lang="en-GB" sz="1500" spc="-41" dirty="0">
                <a:solidFill>
                  <a:prstClr val="black"/>
                </a:solidFill>
                <a:latin typeface="Carlito"/>
                <a:cs typeface="Carlito"/>
              </a:rPr>
              <a:t>better.</a:t>
            </a:r>
          </a:p>
          <a:p>
            <a:pPr marL="68580" defTabSz="685800" eaLnBrk="1" fontAlgn="auto" hangingPunct="1">
              <a:spcBef>
                <a:spcPts val="139"/>
              </a:spcBef>
              <a:spcAft>
                <a:spcPts val="0"/>
              </a:spcAft>
            </a:pPr>
            <a:endParaRPr lang="en-GB" sz="1350" spc="-41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68580" defTabSz="685800" eaLnBrk="1" fontAlgn="auto" hangingPunct="1">
              <a:spcBef>
                <a:spcPts val="139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68580" defTabSz="685800" eaLnBrk="1" fontAlgn="auto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68580" defTabSz="685800" eaLnBrk="1" fontAlgn="auto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68580" defTabSz="685800" eaLnBrk="1" fontAlgn="auto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68580" defTabSz="685800" eaLnBrk="1" fontAlgn="auto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rlito"/>
              <a:cs typeface="Carlito"/>
            </a:endParaRPr>
          </a:p>
          <a:p>
            <a:pPr marL="68580" defTabSz="685800" eaLnBrk="1" fontAlgn="auto" hangingPunct="1">
              <a:lnSpc>
                <a:spcPts val="1995"/>
              </a:lnSpc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xfrm>
            <a:off x="402194" y="1633397"/>
            <a:ext cx="8339613" cy="4907593"/>
          </a:xfrm>
          <a:prstGeom prst="rect">
            <a:avLst/>
          </a:prstGeom>
        </p:spPr>
        <p:txBody>
          <a:bodyPr vert="horz" wrap="square" lIns="0" tIns="105251" rIns="0" bIns="0" rtlCol="0">
            <a:spAutoFit/>
          </a:bodyPr>
          <a:lstStyle/>
          <a:p>
            <a:r>
              <a:rPr lang="en-GB" sz="2400" u="sng" dirty="0">
                <a:solidFill>
                  <a:srgbClr val="FF0000"/>
                </a:solidFill>
              </a:rPr>
              <a:t>Register your staff on the NPQ:</a:t>
            </a:r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b="0" dirty="0"/>
              <a:t>To register your staff for any of these programmes email us </a:t>
            </a:r>
            <a:r>
              <a:rPr lang="en-GB" sz="2400" dirty="0"/>
              <a:t>and we will register you. You will be getting an email with all of the detailed information on each NPQ today.</a:t>
            </a:r>
          </a:p>
          <a:p>
            <a:endParaRPr lang="en-GB" sz="2400" dirty="0"/>
          </a:p>
          <a:p>
            <a:r>
              <a:rPr lang="en-US" sz="2400" b="0" dirty="0"/>
              <a:t>Email details: </a:t>
            </a:r>
            <a:r>
              <a:rPr lang="en-US" sz="2400" b="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gbal@whtc.co.uk</a:t>
            </a:r>
            <a:r>
              <a:rPr lang="en-US" sz="2400" b="0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0" dirty="0"/>
              <a:t>PA details - Agata </a:t>
            </a:r>
            <a:r>
              <a:rPr lang="en-US" sz="2400" b="0" dirty="0" err="1"/>
              <a:t>Czop</a:t>
            </a:r>
            <a:r>
              <a:rPr lang="en-US" sz="2400" b="0" dirty="0"/>
              <a:t>: </a:t>
            </a:r>
            <a:r>
              <a:rPr lang="en-US" sz="2400" b="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aczop@whtc.co.uk</a:t>
            </a:r>
            <a:endParaRPr lang="en-US" sz="2400" b="0" dirty="0">
              <a:solidFill>
                <a:srgbClr val="FF0000"/>
              </a:solidFill>
            </a:endParaRPr>
          </a:p>
          <a:p>
            <a:r>
              <a:rPr lang="en-US" sz="2400" b="0" dirty="0">
                <a:solidFill>
                  <a:srgbClr val="FF0000"/>
                </a:solidFill>
                <a:hlinkClick r:id="rId4"/>
              </a:rPr>
              <a:t> Our website has all the details on NPQs: www.whtc.co.uk</a:t>
            </a:r>
            <a:r>
              <a:rPr lang="en-US" sz="2400" b="0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0" dirty="0"/>
              <a:t>Phone: 0208 385 4802</a:t>
            </a:r>
          </a:p>
          <a:p>
            <a:endParaRPr lang="en-US" sz="2400" dirty="0"/>
          </a:p>
          <a:p>
            <a:endParaRPr lang="en-GB" sz="2400" b="0" dirty="0"/>
          </a:p>
          <a:p>
            <a:endParaRPr lang="en-GB" sz="2400" b="0" dirty="0"/>
          </a:p>
          <a:p>
            <a:endParaRPr lang="en-GB" sz="2400" b="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5297" y="1053800"/>
            <a:ext cx="7935753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19" dirty="0">
                <a:solidFill>
                  <a:srgbClr val="002060"/>
                </a:solidFill>
              </a:rPr>
              <a:t>Next</a:t>
            </a:r>
            <a:r>
              <a:rPr b="1" spc="-38" dirty="0">
                <a:solidFill>
                  <a:srgbClr val="002060"/>
                </a:solidFill>
              </a:rPr>
              <a:t> </a:t>
            </a:r>
            <a:r>
              <a:rPr b="1" spc="-23" dirty="0">
                <a:solidFill>
                  <a:srgbClr val="002060"/>
                </a:solidFill>
              </a:rPr>
              <a:t>steps</a:t>
            </a:r>
            <a:r>
              <a:rPr lang="en-GB" b="1" spc="-23" dirty="0">
                <a:solidFill>
                  <a:srgbClr val="002060"/>
                </a:solidFill>
              </a:rPr>
              <a:t>: Help us promote the NPQs</a:t>
            </a:r>
            <a:endParaRPr b="1" spc="-23" dirty="0">
              <a:solidFill>
                <a:srgbClr val="002060"/>
              </a:solidFill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E56229B5-7BE3-C14F-8621-45EBFF53B2BA}"/>
              </a:ext>
            </a:extLst>
          </p:cNvPr>
          <p:cNvSpPr/>
          <p:nvPr/>
        </p:nvSpPr>
        <p:spPr>
          <a:xfrm>
            <a:off x="7966710" y="857250"/>
            <a:ext cx="1177290" cy="6035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1F39F-C81D-2B48-AEF3-BF674B479135}"/>
              </a:ext>
            </a:extLst>
          </p:cNvPr>
          <p:cNvSpPr txBox="1"/>
          <p:nvPr/>
        </p:nvSpPr>
        <p:spPr>
          <a:xfrm>
            <a:off x="285750" y="3989810"/>
            <a:ext cx="7200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0951B4-CB86-47AE-959D-342B8B5F36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656184" cy="723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F26918-569C-47FF-813A-FFE15D8758C4}"/>
              </a:ext>
            </a:extLst>
          </p:cNvPr>
          <p:cNvSpPr txBox="1"/>
          <p:nvPr/>
        </p:nvSpPr>
        <p:spPr>
          <a:xfrm>
            <a:off x="2195736" y="1268760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Career Teachers - ECTs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123B675-68CA-4811-8B90-0DF1E99762A1}"/>
              </a:ext>
            </a:extLst>
          </p:cNvPr>
          <p:cNvGraphicFramePr>
            <a:graphicFrameLocks noGrp="1"/>
          </p:cNvGraphicFramePr>
          <p:nvPr/>
        </p:nvGraphicFramePr>
        <p:xfrm>
          <a:off x="1068288" y="2316480"/>
          <a:ext cx="2783632" cy="37481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83632">
                  <a:extLst>
                    <a:ext uri="{9D8B030D-6E8A-4147-A177-3AD203B41FA5}">
                      <a16:colId xmlns:a16="http://schemas.microsoft.com/office/drawing/2014/main" val="4062109909"/>
                    </a:ext>
                  </a:extLst>
                </a:gridCol>
              </a:tblGrid>
              <a:tr h="937032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Primary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628383"/>
                  </a:ext>
                </a:extLst>
              </a:tr>
              <a:tr h="93703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AB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5891569"/>
                  </a:ext>
                </a:extLst>
              </a:tr>
              <a:tr h="93703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ECF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1312837"/>
                  </a:ext>
                </a:extLst>
              </a:tr>
              <a:tr h="93703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Subject Focussed PL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13905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18EFB4-2918-4846-BBD7-831825DB1453}"/>
              </a:ext>
            </a:extLst>
          </p:cNvPr>
          <p:cNvGraphicFramePr>
            <a:graphicFrameLocks noGrp="1"/>
          </p:cNvGraphicFramePr>
          <p:nvPr/>
        </p:nvGraphicFramePr>
        <p:xfrm>
          <a:off x="5364088" y="2316480"/>
          <a:ext cx="2783632" cy="2811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83632">
                  <a:extLst>
                    <a:ext uri="{9D8B030D-6E8A-4147-A177-3AD203B41FA5}">
                      <a16:colId xmlns:a16="http://schemas.microsoft.com/office/drawing/2014/main" val="4062109909"/>
                    </a:ext>
                  </a:extLst>
                </a:gridCol>
              </a:tblGrid>
              <a:tr h="937032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Secondary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628383"/>
                  </a:ext>
                </a:extLst>
              </a:tr>
              <a:tr h="93703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AB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5891569"/>
                  </a:ext>
                </a:extLst>
              </a:tr>
              <a:tr h="937032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ECF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1312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858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0951B4-CB86-47AE-959D-342B8B5F36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656184" cy="72393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123B675-68CA-4811-8B90-0DF1E99762A1}"/>
              </a:ext>
            </a:extLst>
          </p:cNvPr>
          <p:cNvGraphicFramePr>
            <a:graphicFrameLocks noGrp="1"/>
          </p:cNvGraphicFramePr>
          <p:nvPr/>
        </p:nvGraphicFramePr>
        <p:xfrm>
          <a:off x="1151620" y="1196752"/>
          <a:ext cx="6732748" cy="52650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732748">
                  <a:extLst>
                    <a:ext uri="{9D8B030D-6E8A-4147-A177-3AD203B41FA5}">
                      <a16:colId xmlns:a16="http://schemas.microsoft.com/office/drawing/2014/main" val="4062109909"/>
                    </a:ext>
                  </a:extLst>
                </a:gridCol>
              </a:tblGrid>
              <a:tr h="1049559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Subject Focussed PL 2021-2022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628383"/>
                  </a:ext>
                </a:extLst>
              </a:tr>
              <a:tr h="1049559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entury Gothic" panose="020B0502020202020204" pitchFamily="34" charset="0"/>
                        </a:rPr>
                        <a:t>£175 annual cost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5891569"/>
                  </a:ext>
                </a:extLst>
              </a:tr>
              <a:tr h="1049559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entury Gothic" panose="020B0502020202020204" pitchFamily="34" charset="0"/>
                        </a:rPr>
                        <a:t>Blended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1312837"/>
                  </a:ext>
                </a:extLst>
              </a:tr>
              <a:tr h="1049559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entury Gothic" panose="020B0502020202020204" pitchFamily="34" charset="0"/>
                        </a:rPr>
                        <a:t>Delivered by range of expertise including the PE Team and Sara Tilley &amp; Peter Warwick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139058"/>
                  </a:ext>
                </a:extLst>
              </a:tr>
              <a:tr h="1058349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Child Protection; Maths KS1 &amp; KS2; Safe Practice in PE; Gymnastics KS1 &amp; KS2; Autism KS1 &amp; KS2; Science KS1 &amp; KS2; Maths Part 2 KS1 &amp; KS2; Voice workshop; RE; Geography; PE for children with SEND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6 EYFS sessions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8798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2870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/>
          <p:nvPr/>
        </p:nvSpPr>
        <p:spPr>
          <a:xfrm>
            <a:off x="1483359" y="935628"/>
            <a:ext cx="4445000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5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Enfield ECT Programme 2021-2022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44" name="Google Shape;14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800" y="1385932"/>
            <a:ext cx="6490228" cy="4236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5FF1E40-FEE8-4452-A17A-CA1A23FA4136}"/>
              </a:ext>
            </a:extLst>
          </p:cNvPr>
          <p:cNvSpPr/>
          <p:nvPr/>
        </p:nvSpPr>
        <p:spPr>
          <a:xfrm>
            <a:off x="3785658" y="3896385"/>
            <a:ext cx="1651113" cy="1719800"/>
          </a:xfrm>
          <a:prstGeom prst="rect">
            <a:avLst/>
          </a:prstGeom>
          <a:solidFill>
            <a:srgbClr val="B0041D"/>
          </a:solidFill>
          <a:ln w="508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50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50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44">
            <a:extLst>
              <a:ext uri="{FF2B5EF4-FFF2-40B4-BE49-F238E27FC236}">
                <a16:creationId xmlns:a16="http://schemas.microsoft.com/office/drawing/2014/main" id="{4DFE77AE-2A12-4420-A047-F69A2DA1E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750" y="1006397"/>
            <a:ext cx="1284515" cy="708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2CBEDB0-A658-482F-8482-8D04BB1A1D01}"/>
              </a:ext>
            </a:extLst>
          </p:cNvPr>
          <p:cNvSpPr/>
          <p:nvPr/>
        </p:nvSpPr>
        <p:spPr>
          <a:xfrm>
            <a:off x="2456132" y="991472"/>
            <a:ext cx="4529595" cy="433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700" b="1" dirty="0">
                <a:solidFill>
                  <a:srgbClr val="B0041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ENFIELD COVID-19 DATA</a:t>
            </a:r>
            <a:endParaRPr lang="en-GB" sz="2700" dirty="0">
              <a:solidFill>
                <a:srgbClr val="B0041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3CDE24-612E-49E7-8B7A-B7E764349EB7}"/>
              </a:ext>
            </a:extLst>
          </p:cNvPr>
          <p:cNvSpPr/>
          <p:nvPr/>
        </p:nvSpPr>
        <p:spPr>
          <a:xfrm>
            <a:off x="253687" y="1948540"/>
            <a:ext cx="1651113" cy="1691155"/>
          </a:xfrm>
          <a:prstGeom prst="rect">
            <a:avLst/>
          </a:prstGeom>
          <a:solidFill>
            <a:srgbClr val="B0041D"/>
          </a:solidFill>
          <a:ln w="508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CASES = 31,565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DEATHS = 792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i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(669 excess</a:t>
            </a:r>
            <a:r>
              <a:rPr lang="en-GB" sz="1050" b="1" i="1" baseline="300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</a:t>
            </a:r>
            <a:r>
              <a:rPr lang="en-GB" sz="1050" b="1" i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842094-1512-4EDF-A72F-840453BF634C}"/>
              </a:ext>
            </a:extLst>
          </p:cNvPr>
          <p:cNvSpPr/>
          <p:nvPr/>
        </p:nvSpPr>
        <p:spPr>
          <a:xfrm>
            <a:off x="2035629" y="1948540"/>
            <a:ext cx="1651113" cy="1711499"/>
          </a:xfrm>
          <a:prstGeom prst="rect">
            <a:avLst/>
          </a:prstGeom>
          <a:solidFill>
            <a:srgbClr val="B0041D"/>
          </a:solidFill>
          <a:ln w="508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CASES</a:t>
            </a:r>
            <a:r>
              <a:rPr lang="en-GB" sz="1350" baseline="300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480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09C4D2-9CE5-43D5-8C08-2E8CDFB47CC3}"/>
              </a:ext>
            </a:extLst>
          </p:cNvPr>
          <p:cNvSpPr/>
          <p:nvPr/>
        </p:nvSpPr>
        <p:spPr>
          <a:xfrm>
            <a:off x="3786338" y="1910468"/>
            <a:ext cx="1651113" cy="1719800"/>
          </a:xfrm>
          <a:prstGeom prst="rect">
            <a:avLst/>
          </a:prstGeom>
          <a:solidFill>
            <a:srgbClr val="B0041D"/>
          </a:solidFill>
          <a:ln w="508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RECENT COVID DEATHS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1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(-1 excess deaths</a:t>
            </a:r>
            <a:r>
              <a:rPr lang="en-GB" sz="1200" b="1" baseline="300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r>
              <a:rPr lang="en-GB" sz="12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1E7555-6F54-4BFE-ACC9-658792BCCE90}"/>
              </a:ext>
            </a:extLst>
          </p:cNvPr>
          <p:cNvSpPr/>
          <p:nvPr/>
        </p:nvSpPr>
        <p:spPr>
          <a:xfrm>
            <a:off x="224394" y="3867981"/>
            <a:ext cx="1651113" cy="1718680"/>
          </a:xfrm>
          <a:prstGeom prst="rect">
            <a:avLst/>
          </a:prstGeom>
          <a:solidFill>
            <a:srgbClr val="B0041D"/>
          </a:solidFill>
          <a:ln w="508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TESTS*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1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7,006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10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1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</a:t>
            </a:r>
            <a:endParaRPr lang="en-GB" sz="105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1D8721-CEA1-4AAA-96DD-96ECECD7ECA7}"/>
              </a:ext>
            </a:extLst>
          </p:cNvPr>
          <p:cNvSpPr/>
          <p:nvPr/>
        </p:nvSpPr>
        <p:spPr>
          <a:xfrm>
            <a:off x="5542247" y="1944632"/>
            <a:ext cx="1651113" cy="1718679"/>
          </a:xfrm>
          <a:prstGeom prst="rect">
            <a:avLst/>
          </a:prstGeom>
          <a:solidFill>
            <a:srgbClr val="B0041D"/>
          </a:solidFill>
          <a:ln w="508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INFECTION RATE PER 100,000*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143.8</a:t>
            </a:r>
            <a:endParaRPr lang="en-GB" sz="180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 GROUP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0-29    30-59   60+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716864-1C47-4718-8569-E5C090A83404}"/>
              </a:ext>
            </a:extLst>
          </p:cNvPr>
          <p:cNvSpPr/>
          <p:nvPr/>
        </p:nvSpPr>
        <p:spPr>
          <a:xfrm>
            <a:off x="205440" y="4361419"/>
            <a:ext cx="1626392" cy="966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75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 100,000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Number of tests: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PCR = </a:t>
            </a:r>
            <a:r>
              <a:rPr lang="en-GB" sz="105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6,165 </a:t>
            </a:r>
            <a:r>
              <a:rPr lang="en-GB" sz="10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tests;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Lateral Flow = </a:t>
            </a:r>
            <a:r>
              <a:rPr lang="en-GB" sz="105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17,221</a:t>
            </a:r>
            <a:endParaRPr lang="en-GB" sz="1050" i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602C9D-09FB-4D77-AA5D-0BA5199FD8D7}"/>
              </a:ext>
            </a:extLst>
          </p:cNvPr>
          <p:cNvSpPr/>
          <p:nvPr/>
        </p:nvSpPr>
        <p:spPr>
          <a:xfrm>
            <a:off x="5563162" y="3412968"/>
            <a:ext cx="528194" cy="227192"/>
          </a:xfrm>
          <a:prstGeom prst="rect">
            <a:avLst/>
          </a:prstGeom>
          <a:solidFill>
            <a:srgbClr val="FA2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207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0E941E-5638-4575-BC0C-9A23DFB3DEB0}"/>
              </a:ext>
            </a:extLst>
          </p:cNvPr>
          <p:cNvSpPr/>
          <p:nvPr/>
        </p:nvSpPr>
        <p:spPr>
          <a:xfrm>
            <a:off x="6095486" y="3411385"/>
            <a:ext cx="548271" cy="233686"/>
          </a:xfrm>
          <a:prstGeom prst="rect">
            <a:avLst/>
          </a:prstGeom>
          <a:solidFill>
            <a:srgbClr val="E30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120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B9ECB3-5F5D-498D-845F-3F5B3CA54A1F}"/>
              </a:ext>
            </a:extLst>
          </p:cNvPr>
          <p:cNvSpPr/>
          <p:nvPr/>
        </p:nvSpPr>
        <p:spPr>
          <a:xfrm>
            <a:off x="6637460" y="3413436"/>
            <a:ext cx="548271" cy="226259"/>
          </a:xfrm>
          <a:prstGeom prst="rect">
            <a:avLst/>
          </a:prstGeom>
          <a:solidFill>
            <a:srgbClr val="FC7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48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95CD24F-5FF4-4D13-B6A1-9AB395BF63B1}"/>
              </a:ext>
            </a:extLst>
          </p:cNvPr>
          <p:cNvCxnSpPr>
            <a:cxnSpLocks/>
          </p:cNvCxnSpPr>
          <p:nvPr/>
        </p:nvCxnSpPr>
        <p:spPr>
          <a:xfrm>
            <a:off x="5542247" y="2716367"/>
            <a:ext cx="1651113" cy="0"/>
          </a:xfrm>
          <a:prstGeom prst="line">
            <a:avLst/>
          </a:prstGeom>
          <a:ln>
            <a:solidFill>
              <a:srgbClr val="F5F5F5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542C1D3-E916-4FAD-B029-55F1C3DFD710}"/>
              </a:ext>
            </a:extLst>
          </p:cNvPr>
          <p:cNvSpPr/>
          <p:nvPr/>
        </p:nvSpPr>
        <p:spPr>
          <a:xfrm>
            <a:off x="5530560" y="3890548"/>
            <a:ext cx="1651113" cy="1706280"/>
          </a:xfrm>
          <a:prstGeom prst="rect">
            <a:avLst/>
          </a:prstGeom>
          <a:solidFill>
            <a:srgbClr val="B0041D"/>
          </a:solidFill>
          <a:ln w="508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SCHOOLS/ EARLY YEARS AFFECTED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1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26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50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93620E-35F1-4E1D-B4F8-C15605E8E4EA}"/>
              </a:ext>
            </a:extLst>
          </p:cNvPr>
          <p:cNvSpPr/>
          <p:nvPr/>
        </p:nvSpPr>
        <p:spPr>
          <a:xfrm>
            <a:off x="3736049" y="4729846"/>
            <a:ext cx="1537679" cy="876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23D7FD-B5B2-4960-9688-96166FF2ACF8}"/>
              </a:ext>
            </a:extLst>
          </p:cNvPr>
          <p:cNvSpPr/>
          <p:nvPr/>
        </p:nvSpPr>
        <p:spPr>
          <a:xfrm>
            <a:off x="5604631" y="4610334"/>
            <a:ext cx="1537679" cy="10058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Staff = 21 cases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Students =  73 cases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Contacts identified: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Staff: 122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Students: 2,008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90CD5B-1B59-49CA-95D6-F16D75FE6AC4}"/>
              </a:ext>
            </a:extLst>
          </p:cNvPr>
          <p:cNvSpPr/>
          <p:nvPr/>
        </p:nvSpPr>
        <p:spPr>
          <a:xfrm>
            <a:off x="7319207" y="3883273"/>
            <a:ext cx="1651113" cy="1707173"/>
          </a:xfrm>
          <a:prstGeom prst="rect">
            <a:avLst/>
          </a:prstGeom>
          <a:solidFill>
            <a:srgbClr val="B0041D"/>
          </a:solidFill>
          <a:ln w="508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WARDS WITH HIGHEST INFECTION RATES</a:t>
            </a:r>
            <a:r>
              <a:rPr lang="en-GB" sz="1050" b="1" baseline="300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1350" baseline="300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</a:t>
            </a:r>
            <a:endParaRPr lang="en-GB" sz="135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en-GB" sz="105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Southgate Gren (197)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Cockfosters (154)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Southbury (140)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90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90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03" name="그룹 90">
            <a:extLst>
              <a:ext uri="{FF2B5EF4-FFF2-40B4-BE49-F238E27FC236}">
                <a16:creationId xmlns:a16="http://schemas.microsoft.com/office/drawing/2014/main" id="{33AE6CE2-9288-416A-A2ED-7FE16EF7E556}"/>
              </a:ext>
            </a:extLst>
          </p:cNvPr>
          <p:cNvGrpSpPr/>
          <p:nvPr/>
        </p:nvGrpSpPr>
        <p:grpSpPr>
          <a:xfrm>
            <a:off x="2188026" y="3352799"/>
            <a:ext cx="1297381" cy="210634"/>
            <a:chOff x="1832146" y="1840455"/>
            <a:chExt cx="3892427" cy="827075"/>
          </a:xfrm>
          <a:solidFill>
            <a:srgbClr val="FC7C8E"/>
          </a:solidFill>
        </p:grpSpPr>
        <p:sp>
          <p:nvSpPr>
            <p:cNvPr id="104" name="Round Same Side Corner Rectangle 8">
              <a:extLst>
                <a:ext uri="{FF2B5EF4-FFF2-40B4-BE49-F238E27FC236}">
                  <a16:creationId xmlns:a16="http://schemas.microsoft.com/office/drawing/2014/main" id="{597AC940-797C-4477-BDA8-C2B46B479CCC}"/>
                </a:ext>
              </a:extLst>
            </p:cNvPr>
            <p:cNvSpPr/>
            <p:nvPr/>
          </p:nvSpPr>
          <p:spPr>
            <a:xfrm>
              <a:off x="1832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05" name="Round Same Side Corner Rectangle 8">
              <a:extLst>
                <a:ext uri="{FF2B5EF4-FFF2-40B4-BE49-F238E27FC236}">
                  <a16:creationId xmlns:a16="http://schemas.microsoft.com/office/drawing/2014/main" id="{87CFB42E-AEE2-418A-9D25-6D4387437347}"/>
                </a:ext>
              </a:extLst>
            </p:cNvPr>
            <p:cNvSpPr/>
            <p:nvPr/>
          </p:nvSpPr>
          <p:spPr>
            <a:xfrm>
              <a:off x="2229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06" name="Round Same Side Corner Rectangle 8">
              <a:extLst>
                <a:ext uri="{FF2B5EF4-FFF2-40B4-BE49-F238E27FC236}">
                  <a16:creationId xmlns:a16="http://schemas.microsoft.com/office/drawing/2014/main" id="{0D181F77-2609-43F4-BA46-C567F64B2ACB}"/>
                </a:ext>
              </a:extLst>
            </p:cNvPr>
            <p:cNvSpPr/>
            <p:nvPr/>
          </p:nvSpPr>
          <p:spPr>
            <a:xfrm>
              <a:off x="2627345" y="1840455"/>
              <a:ext cx="314031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rgbClr val="FC7C8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07" name="Round Same Side Corner Rectangle 8">
              <a:extLst>
                <a:ext uri="{FF2B5EF4-FFF2-40B4-BE49-F238E27FC236}">
                  <a16:creationId xmlns:a16="http://schemas.microsoft.com/office/drawing/2014/main" id="{3CD98682-91E2-4F6C-959D-ED3C199B89B6}"/>
                </a:ext>
              </a:extLst>
            </p:cNvPr>
            <p:cNvSpPr/>
            <p:nvPr/>
          </p:nvSpPr>
          <p:spPr>
            <a:xfrm>
              <a:off x="3024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08" name="Round Same Side Corner Rectangle 8">
              <a:extLst>
                <a:ext uri="{FF2B5EF4-FFF2-40B4-BE49-F238E27FC236}">
                  <a16:creationId xmlns:a16="http://schemas.microsoft.com/office/drawing/2014/main" id="{A3FD8756-8664-4779-A9BA-4FE7ED35AE0A}"/>
                </a:ext>
              </a:extLst>
            </p:cNvPr>
            <p:cNvSpPr/>
            <p:nvPr/>
          </p:nvSpPr>
          <p:spPr>
            <a:xfrm>
              <a:off x="34225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09" name="Round Same Side Corner Rectangle 8">
              <a:extLst>
                <a:ext uri="{FF2B5EF4-FFF2-40B4-BE49-F238E27FC236}">
                  <a16:creationId xmlns:a16="http://schemas.microsoft.com/office/drawing/2014/main" id="{C2202A5F-AD6E-4D0C-86D9-CDDF978484D5}"/>
                </a:ext>
              </a:extLst>
            </p:cNvPr>
            <p:cNvSpPr/>
            <p:nvPr/>
          </p:nvSpPr>
          <p:spPr>
            <a:xfrm>
              <a:off x="3820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10" name="Round Same Side Corner Rectangle 8">
              <a:extLst>
                <a:ext uri="{FF2B5EF4-FFF2-40B4-BE49-F238E27FC236}">
                  <a16:creationId xmlns:a16="http://schemas.microsoft.com/office/drawing/2014/main" id="{EDA91187-5DD5-42C8-959B-806D2599101C}"/>
                </a:ext>
              </a:extLst>
            </p:cNvPr>
            <p:cNvSpPr/>
            <p:nvPr/>
          </p:nvSpPr>
          <p:spPr>
            <a:xfrm>
              <a:off x="4217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11" name="Round Same Side Corner Rectangle 8">
              <a:extLst>
                <a:ext uri="{FF2B5EF4-FFF2-40B4-BE49-F238E27FC236}">
                  <a16:creationId xmlns:a16="http://schemas.microsoft.com/office/drawing/2014/main" id="{B74AE161-ADBF-4D74-8ECF-BE55D561E1A2}"/>
                </a:ext>
              </a:extLst>
            </p:cNvPr>
            <p:cNvSpPr/>
            <p:nvPr/>
          </p:nvSpPr>
          <p:spPr>
            <a:xfrm>
              <a:off x="4615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12" name="Round Same Side Corner Rectangle 8">
              <a:extLst>
                <a:ext uri="{FF2B5EF4-FFF2-40B4-BE49-F238E27FC236}">
                  <a16:creationId xmlns:a16="http://schemas.microsoft.com/office/drawing/2014/main" id="{876F1211-7261-4D9B-AC23-DDEFB81FF9C1}"/>
                </a:ext>
              </a:extLst>
            </p:cNvPr>
            <p:cNvSpPr/>
            <p:nvPr/>
          </p:nvSpPr>
          <p:spPr>
            <a:xfrm>
              <a:off x="5012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13" name="Round Same Side Corner Rectangle 8">
              <a:extLst>
                <a:ext uri="{FF2B5EF4-FFF2-40B4-BE49-F238E27FC236}">
                  <a16:creationId xmlns:a16="http://schemas.microsoft.com/office/drawing/2014/main" id="{46656051-B5B5-4D86-9CFB-411BA4CB29ED}"/>
                </a:ext>
              </a:extLst>
            </p:cNvPr>
            <p:cNvSpPr/>
            <p:nvPr/>
          </p:nvSpPr>
          <p:spPr>
            <a:xfrm>
              <a:off x="5410543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114" name="그룹 90">
            <a:extLst>
              <a:ext uri="{FF2B5EF4-FFF2-40B4-BE49-F238E27FC236}">
                <a16:creationId xmlns:a16="http://schemas.microsoft.com/office/drawing/2014/main" id="{35771D3B-7DEF-45ED-8158-D1E9270FF6A1}"/>
              </a:ext>
            </a:extLst>
          </p:cNvPr>
          <p:cNvGrpSpPr/>
          <p:nvPr/>
        </p:nvGrpSpPr>
        <p:grpSpPr>
          <a:xfrm>
            <a:off x="2261969" y="3190483"/>
            <a:ext cx="1164858" cy="210634"/>
            <a:chOff x="1832146" y="1840455"/>
            <a:chExt cx="3494830" cy="827075"/>
          </a:xfrm>
          <a:solidFill>
            <a:srgbClr val="FC7C8E"/>
          </a:solidFill>
        </p:grpSpPr>
        <p:sp>
          <p:nvSpPr>
            <p:cNvPr id="115" name="Round Same Side Corner Rectangle 8">
              <a:extLst>
                <a:ext uri="{FF2B5EF4-FFF2-40B4-BE49-F238E27FC236}">
                  <a16:creationId xmlns:a16="http://schemas.microsoft.com/office/drawing/2014/main" id="{C73A569D-FB34-45C7-84F1-A9B7FDF92F05}"/>
                </a:ext>
              </a:extLst>
            </p:cNvPr>
            <p:cNvSpPr/>
            <p:nvPr/>
          </p:nvSpPr>
          <p:spPr>
            <a:xfrm>
              <a:off x="1832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16" name="Round Same Side Corner Rectangle 8">
              <a:extLst>
                <a:ext uri="{FF2B5EF4-FFF2-40B4-BE49-F238E27FC236}">
                  <a16:creationId xmlns:a16="http://schemas.microsoft.com/office/drawing/2014/main" id="{571B1369-5D9E-42F3-8E92-1DA214D02559}"/>
                </a:ext>
              </a:extLst>
            </p:cNvPr>
            <p:cNvSpPr/>
            <p:nvPr/>
          </p:nvSpPr>
          <p:spPr>
            <a:xfrm>
              <a:off x="2229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17" name="Round Same Side Corner Rectangle 8">
              <a:extLst>
                <a:ext uri="{FF2B5EF4-FFF2-40B4-BE49-F238E27FC236}">
                  <a16:creationId xmlns:a16="http://schemas.microsoft.com/office/drawing/2014/main" id="{9AB8BD64-84BE-48EC-8C08-DE7E0C12C074}"/>
                </a:ext>
              </a:extLst>
            </p:cNvPr>
            <p:cNvSpPr/>
            <p:nvPr/>
          </p:nvSpPr>
          <p:spPr>
            <a:xfrm>
              <a:off x="2627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18" name="Round Same Side Corner Rectangle 8">
              <a:extLst>
                <a:ext uri="{FF2B5EF4-FFF2-40B4-BE49-F238E27FC236}">
                  <a16:creationId xmlns:a16="http://schemas.microsoft.com/office/drawing/2014/main" id="{8A0D1AFF-7BCF-472D-85AF-47ADF86B9084}"/>
                </a:ext>
              </a:extLst>
            </p:cNvPr>
            <p:cNvSpPr/>
            <p:nvPr/>
          </p:nvSpPr>
          <p:spPr>
            <a:xfrm>
              <a:off x="3024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19" name="Round Same Side Corner Rectangle 8">
              <a:extLst>
                <a:ext uri="{FF2B5EF4-FFF2-40B4-BE49-F238E27FC236}">
                  <a16:creationId xmlns:a16="http://schemas.microsoft.com/office/drawing/2014/main" id="{8D558857-584C-41C8-82C7-6C34A37646C7}"/>
                </a:ext>
              </a:extLst>
            </p:cNvPr>
            <p:cNvSpPr/>
            <p:nvPr/>
          </p:nvSpPr>
          <p:spPr>
            <a:xfrm>
              <a:off x="34225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20" name="Round Same Side Corner Rectangle 8">
              <a:extLst>
                <a:ext uri="{FF2B5EF4-FFF2-40B4-BE49-F238E27FC236}">
                  <a16:creationId xmlns:a16="http://schemas.microsoft.com/office/drawing/2014/main" id="{F874592A-4591-4BF0-AB9E-B94B9B41C41D}"/>
                </a:ext>
              </a:extLst>
            </p:cNvPr>
            <p:cNvSpPr/>
            <p:nvPr/>
          </p:nvSpPr>
          <p:spPr>
            <a:xfrm>
              <a:off x="3820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21" name="Round Same Side Corner Rectangle 8">
              <a:extLst>
                <a:ext uri="{FF2B5EF4-FFF2-40B4-BE49-F238E27FC236}">
                  <a16:creationId xmlns:a16="http://schemas.microsoft.com/office/drawing/2014/main" id="{283D9B50-C5C7-4557-8430-6D224627BFBC}"/>
                </a:ext>
              </a:extLst>
            </p:cNvPr>
            <p:cNvSpPr/>
            <p:nvPr/>
          </p:nvSpPr>
          <p:spPr>
            <a:xfrm>
              <a:off x="4217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22" name="Round Same Side Corner Rectangle 8">
              <a:extLst>
                <a:ext uri="{FF2B5EF4-FFF2-40B4-BE49-F238E27FC236}">
                  <a16:creationId xmlns:a16="http://schemas.microsoft.com/office/drawing/2014/main" id="{DD6225C4-D2B1-4EE0-93D4-013690DE764D}"/>
                </a:ext>
              </a:extLst>
            </p:cNvPr>
            <p:cNvSpPr/>
            <p:nvPr/>
          </p:nvSpPr>
          <p:spPr>
            <a:xfrm>
              <a:off x="4615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23" name="Round Same Side Corner Rectangle 8">
              <a:extLst>
                <a:ext uri="{FF2B5EF4-FFF2-40B4-BE49-F238E27FC236}">
                  <a16:creationId xmlns:a16="http://schemas.microsoft.com/office/drawing/2014/main" id="{F55E139D-F18C-40D6-8B99-D9F6C1877087}"/>
                </a:ext>
              </a:extLst>
            </p:cNvPr>
            <p:cNvSpPr/>
            <p:nvPr/>
          </p:nvSpPr>
          <p:spPr>
            <a:xfrm>
              <a:off x="5012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pic>
        <p:nvPicPr>
          <p:cNvPr id="305" name="Graphic 304" descr="Books">
            <a:extLst>
              <a:ext uri="{FF2B5EF4-FFF2-40B4-BE49-F238E27FC236}">
                <a16:creationId xmlns:a16="http://schemas.microsoft.com/office/drawing/2014/main" id="{D31DB819-DBBD-45EE-94D1-3D0EF016B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7259" y="4354193"/>
            <a:ext cx="336755" cy="336755"/>
          </a:xfrm>
          <a:prstGeom prst="rect">
            <a:avLst/>
          </a:prstGeom>
          <a:effectLst/>
        </p:spPr>
      </p:pic>
      <p:sp>
        <p:nvSpPr>
          <p:cNvPr id="308" name="Rectangle 307">
            <a:extLst>
              <a:ext uri="{FF2B5EF4-FFF2-40B4-BE49-F238E27FC236}">
                <a16:creationId xmlns:a16="http://schemas.microsoft.com/office/drawing/2014/main" id="{59A0AFE5-56F8-4BBA-9505-35EA71EEA281}"/>
              </a:ext>
            </a:extLst>
          </p:cNvPr>
          <p:cNvSpPr/>
          <p:nvPr/>
        </p:nvSpPr>
        <p:spPr>
          <a:xfrm>
            <a:off x="424486" y="1221511"/>
            <a:ext cx="1304923" cy="453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b="1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BE37B0-3AA3-4C26-BD94-90E7C36F8DB6}"/>
              </a:ext>
            </a:extLst>
          </p:cNvPr>
          <p:cNvSpPr/>
          <p:nvPr/>
        </p:nvSpPr>
        <p:spPr>
          <a:xfrm>
            <a:off x="5144" y="1526857"/>
            <a:ext cx="2251237" cy="49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Cases = 01 Jan 20 – 11 July 21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Deaths = 01 Jan 20 – 25 June 21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825" b="1" dirty="0">
              <a:solidFill>
                <a:prstClr val="white">
                  <a:lumMod val="65000"/>
                </a:prst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778364AB-848B-4881-8194-D4CD3347B95F}"/>
              </a:ext>
            </a:extLst>
          </p:cNvPr>
          <p:cNvSpPr/>
          <p:nvPr/>
        </p:nvSpPr>
        <p:spPr>
          <a:xfrm>
            <a:off x="5822093" y="3686581"/>
            <a:ext cx="1102755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25" b="1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11 July update</a:t>
            </a:r>
          </a:p>
        </p:txBody>
      </p:sp>
      <p:sp>
        <p:nvSpPr>
          <p:cNvPr id="499" name="Rectangle 498">
            <a:extLst>
              <a:ext uri="{FF2B5EF4-FFF2-40B4-BE49-F238E27FC236}">
                <a16:creationId xmlns:a16="http://schemas.microsoft.com/office/drawing/2014/main" id="{E47A82B9-AF23-4C0E-AD53-954C86E06E0C}"/>
              </a:ext>
            </a:extLst>
          </p:cNvPr>
          <p:cNvSpPr/>
          <p:nvPr/>
        </p:nvSpPr>
        <p:spPr>
          <a:xfrm>
            <a:off x="3765400" y="3702001"/>
            <a:ext cx="1671371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25" b="1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 July update</a:t>
            </a: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C9E45219-C8CE-4B2B-BB2E-D57DE3FF46AD}"/>
              </a:ext>
            </a:extLst>
          </p:cNvPr>
          <p:cNvSpPr/>
          <p:nvPr/>
        </p:nvSpPr>
        <p:spPr>
          <a:xfrm>
            <a:off x="7317861" y="1941361"/>
            <a:ext cx="1651113" cy="1718679"/>
          </a:xfrm>
          <a:prstGeom prst="rect">
            <a:avLst/>
          </a:prstGeom>
          <a:solidFill>
            <a:srgbClr val="B0041D"/>
          </a:solidFill>
          <a:ln w="508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90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9BB3F83A-FDDA-4032-991B-2EBA09B66945}"/>
              </a:ext>
            </a:extLst>
          </p:cNvPr>
          <p:cNvSpPr/>
          <p:nvPr/>
        </p:nvSpPr>
        <p:spPr>
          <a:xfrm>
            <a:off x="2697829" y="5727559"/>
            <a:ext cx="3468003" cy="258953"/>
          </a:xfrm>
          <a:prstGeom prst="rect">
            <a:avLst/>
          </a:prstGeom>
          <a:solidFill>
            <a:srgbClr val="F5F5F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baseline="30000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</a:t>
            </a:r>
            <a:r>
              <a:rPr lang="en-GB" sz="900" b="1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North Central London i</a:t>
            </a:r>
            <a:r>
              <a:rPr lang="en-GB" sz="900" b="1" dirty="0" err="1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nclude</a:t>
            </a:r>
            <a:r>
              <a:rPr lang="en-GB" sz="900" b="1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Camden, Barnet, Enfield, Haringey &amp; Islington  </a:t>
            </a: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A958A8F5-904B-48F9-829C-FB3A6B4DF070}"/>
              </a:ext>
            </a:extLst>
          </p:cNvPr>
          <p:cNvSpPr/>
          <p:nvPr/>
        </p:nvSpPr>
        <p:spPr>
          <a:xfrm>
            <a:off x="6225658" y="5694439"/>
            <a:ext cx="2745074" cy="220166"/>
          </a:xfrm>
          <a:prstGeom prst="rect">
            <a:avLst/>
          </a:prstGeom>
          <a:solidFill>
            <a:srgbClr val="F5F5F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Change since last week of data </a:t>
            </a:r>
          </a:p>
        </p:txBody>
      </p:sp>
      <p:sp>
        <p:nvSpPr>
          <p:cNvPr id="348" name="Arrow: Striped Right 347">
            <a:extLst>
              <a:ext uri="{FF2B5EF4-FFF2-40B4-BE49-F238E27FC236}">
                <a16:creationId xmlns:a16="http://schemas.microsoft.com/office/drawing/2014/main" id="{8DAB6A3C-4E79-4C7F-BE4C-824B98B1E471}"/>
              </a:ext>
            </a:extLst>
          </p:cNvPr>
          <p:cNvSpPr/>
          <p:nvPr/>
        </p:nvSpPr>
        <p:spPr>
          <a:xfrm rot="5400000" flipH="1">
            <a:off x="6337368" y="5670962"/>
            <a:ext cx="228294" cy="256753"/>
          </a:xfrm>
          <a:prstGeom prst="stripedRightArrow">
            <a:avLst>
              <a:gd name="adj1" fmla="val 39038"/>
              <a:gd name="adj2" fmla="val 38885"/>
            </a:avLst>
          </a:prstGeom>
          <a:solidFill>
            <a:srgbClr val="FC7C8E">
              <a:alpha val="7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357" name="Arrow: Striped Right 356">
            <a:extLst>
              <a:ext uri="{FF2B5EF4-FFF2-40B4-BE49-F238E27FC236}">
                <a16:creationId xmlns:a16="http://schemas.microsoft.com/office/drawing/2014/main" id="{A55E567C-C15A-49FA-8A96-35138B1D6CF7}"/>
              </a:ext>
            </a:extLst>
          </p:cNvPr>
          <p:cNvSpPr/>
          <p:nvPr/>
        </p:nvSpPr>
        <p:spPr>
          <a:xfrm rot="16200000" flipH="1">
            <a:off x="6521490" y="5702265"/>
            <a:ext cx="229787" cy="221752"/>
          </a:xfrm>
          <a:prstGeom prst="stripedRightArrow">
            <a:avLst>
              <a:gd name="adj1" fmla="val 39038"/>
              <a:gd name="adj2" fmla="val 38885"/>
            </a:avLst>
          </a:prstGeom>
          <a:solidFill>
            <a:srgbClr val="FC7C8E">
              <a:alpha val="78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9BAAB9F6-C9E0-4EC5-A63B-2BAA52A525FC}"/>
              </a:ext>
            </a:extLst>
          </p:cNvPr>
          <p:cNvSpPr/>
          <p:nvPr/>
        </p:nvSpPr>
        <p:spPr>
          <a:xfrm>
            <a:off x="7337805" y="1955580"/>
            <a:ext cx="1607991" cy="782872"/>
          </a:xfrm>
          <a:prstGeom prst="rect">
            <a:avLst/>
          </a:prstGeom>
          <a:solidFill>
            <a:srgbClr val="B00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INFECTION RATE RANK*</a:t>
            </a:r>
            <a:endParaRPr lang="en-GB" sz="120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NCL</a:t>
            </a:r>
            <a:r>
              <a:rPr lang="en-GB" sz="1200" baseline="30000" dirty="0">
                <a:solidFill>
                  <a:prstClr val="white"/>
                </a:solidFill>
                <a:latin typeface="Calibri" panose="020F0502020204030204"/>
              </a:rPr>
              <a:t>#</a:t>
            </a:r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 = 5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LON= 32; </a:t>
            </a:r>
            <a:r>
              <a:rPr lang="en-GB" sz="1200" dirty="0" err="1">
                <a:solidFill>
                  <a:prstClr val="white"/>
                </a:solidFill>
                <a:latin typeface="Calibri" panose="020F0502020204030204"/>
              </a:rPr>
              <a:t>Eng</a:t>
            </a:r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= 137</a:t>
            </a:r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5182C020-8A34-43B1-8ABB-3CF7ECF89837}"/>
              </a:ext>
            </a:extLst>
          </p:cNvPr>
          <p:cNvSpPr/>
          <p:nvPr/>
        </p:nvSpPr>
        <p:spPr>
          <a:xfrm>
            <a:off x="7355876" y="3076836"/>
            <a:ext cx="1565223" cy="553432"/>
          </a:xfrm>
          <a:prstGeom prst="rect">
            <a:avLst/>
          </a:prstGeom>
          <a:solidFill>
            <a:srgbClr val="B00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TESTING RATE RANK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 panose="020F0502020204030204"/>
                <a:cs typeface="Helvetica" panose="020B0604020202020204" pitchFamily="34" charset="0"/>
              </a:rPr>
              <a:t>NCL</a:t>
            </a:r>
            <a:r>
              <a:rPr lang="en-GB" sz="1200" baseline="30000" dirty="0">
                <a:solidFill>
                  <a:prstClr val="white"/>
                </a:solidFill>
                <a:latin typeface="Calibri" panose="020F0502020204030204"/>
                <a:cs typeface="Helvetica" panose="020B0604020202020204" pitchFamily="34" charset="0"/>
              </a:rPr>
              <a:t>#</a:t>
            </a:r>
            <a:r>
              <a:rPr lang="en-GB" sz="1200" dirty="0">
                <a:solidFill>
                  <a:prstClr val="white"/>
                </a:solidFill>
                <a:latin typeface="Calibri" panose="020F0502020204030204"/>
                <a:cs typeface="Helvetica" panose="020B0604020202020204" pitchFamily="34" charset="0"/>
              </a:rPr>
              <a:t> = 5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 panose="020F0502020204030204"/>
                <a:cs typeface="Helvetica" panose="020B0604020202020204" pitchFamily="34" charset="0"/>
              </a:rPr>
              <a:t>LON=33 </a:t>
            </a:r>
            <a:r>
              <a:rPr lang="en-GB" sz="1200" dirty="0" err="1">
                <a:solidFill>
                  <a:prstClr val="white"/>
                </a:solidFill>
                <a:latin typeface="Calibri" panose="020F0502020204030204"/>
                <a:cs typeface="Helvetica" panose="020B0604020202020204" pitchFamily="34" charset="0"/>
              </a:rPr>
              <a:t>Eng</a:t>
            </a:r>
            <a:r>
              <a:rPr lang="en-GB" sz="1200" dirty="0">
                <a:solidFill>
                  <a:prstClr val="white"/>
                </a:solidFill>
                <a:latin typeface="Calibri" panose="020F0502020204030204"/>
                <a:cs typeface="Helvetica" panose="020B0604020202020204" pitchFamily="34" charset="0"/>
              </a:rPr>
              <a:t>= 146</a:t>
            </a:r>
          </a:p>
        </p:txBody>
      </p: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4F065169-DD5A-4200-9BB2-7204CABC5223}"/>
              </a:ext>
            </a:extLst>
          </p:cNvPr>
          <p:cNvCxnSpPr>
            <a:cxnSpLocks/>
          </p:cNvCxnSpPr>
          <p:nvPr/>
        </p:nvCxnSpPr>
        <p:spPr>
          <a:xfrm>
            <a:off x="7317861" y="2820138"/>
            <a:ext cx="1651113" cy="0"/>
          </a:xfrm>
          <a:prstGeom prst="line">
            <a:avLst/>
          </a:prstGeom>
          <a:ln>
            <a:solidFill>
              <a:srgbClr val="F5F5F5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" name="Rectangle 377">
            <a:extLst>
              <a:ext uri="{FF2B5EF4-FFF2-40B4-BE49-F238E27FC236}">
                <a16:creationId xmlns:a16="http://schemas.microsoft.com/office/drawing/2014/main" id="{B18E3421-8336-460C-AEE3-7756FA7A7C99}"/>
              </a:ext>
            </a:extLst>
          </p:cNvPr>
          <p:cNvSpPr/>
          <p:nvPr/>
        </p:nvSpPr>
        <p:spPr>
          <a:xfrm>
            <a:off x="3742544" y="5119718"/>
            <a:ext cx="1603557" cy="486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75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75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75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75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SUPPORTED LIVING=0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Staff= 0; Users= 0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75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DOM CARE AFFECTED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88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Staff = 0, Clients = 0</a:t>
            </a:r>
          </a:p>
        </p:txBody>
      </p: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ADAA46B5-4A81-4AE0-8B9F-12A90DC49C60}"/>
              </a:ext>
            </a:extLst>
          </p:cNvPr>
          <p:cNvCxnSpPr>
            <a:cxnSpLocks/>
          </p:cNvCxnSpPr>
          <p:nvPr/>
        </p:nvCxnSpPr>
        <p:spPr>
          <a:xfrm>
            <a:off x="3785658" y="5112215"/>
            <a:ext cx="1651113" cy="0"/>
          </a:xfrm>
          <a:prstGeom prst="line">
            <a:avLst/>
          </a:prstGeom>
          <a:ln w="28575">
            <a:solidFill>
              <a:srgbClr val="F5F5F5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Rectangle 360">
            <a:extLst>
              <a:ext uri="{FF2B5EF4-FFF2-40B4-BE49-F238E27FC236}">
                <a16:creationId xmlns:a16="http://schemas.microsoft.com/office/drawing/2014/main" id="{761E4586-D91D-4EA7-8A16-C26F0267D9CC}"/>
              </a:ext>
            </a:extLst>
          </p:cNvPr>
          <p:cNvSpPr/>
          <p:nvPr/>
        </p:nvSpPr>
        <p:spPr>
          <a:xfrm>
            <a:off x="2823043" y="1293733"/>
            <a:ext cx="3702464" cy="278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500" b="1" dirty="0">
              <a:solidFill>
                <a:srgbClr val="B0041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dirty="0">
                <a:solidFill>
                  <a:srgbClr val="B0041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GB" sz="1500" b="1" baseline="30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</a:t>
            </a:r>
            <a:r>
              <a:rPr lang="en-GB" sz="1500" dirty="0">
                <a:solidFill>
                  <a:srgbClr val="B0041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5 July –  11 July 21)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09BAB8C5-251C-4C31-A94F-275E6F3C0258}"/>
              </a:ext>
            </a:extLst>
          </p:cNvPr>
          <p:cNvSpPr/>
          <p:nvPr/>
        </p:nvSpPr>
        <p:spPr>
          <a:xfrm>
            <a:off x="3837076" y="1690592"/>
            <a:ext cx="14698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 July- 9 July 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582FC0C5-E0A3-4867-AE04-6862071900C0}"/>
              </a:ext>
            </a:extLst>
          </p:cNvPr>
          <p:cNvSpPr/>
          <p:nvPr/>
        </p:nvSpPr>
        <p:spPr>
          <a:xfrm>
            <a:off x="179165" y="5704071"/>
            <a:ext cx="2568051" cy="228294"/>
          </a:xfrm>
          <a:prstGeom prst="rect">
            <a:avLst/>
          </a:prstGeom>
          <a:solidFill>
            <a:srgbClr val="F5F5F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baseline="30000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r>
              <a:rPr lang="en-GB" sz="900" b="1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ONS weekly mortality records compared with 2015- 19 deaths.</a:t>
            </a:r>
            <a:endParaRPr lang="en-GB" sz="900" b="1" baseline="30000" dirty="0">
              <a:solidFill>
                <a:prstClr val="white">
                  <a:lumMod val="65000"/>
                </a:prst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D215431-E41F-4AC4-8478-577BE7F549B3}"/>
              </a:ext>
            </a:extLst>
          </p:cNvPr>
          <p:cNvSpPr/>
          <p:nvPr/>
        </p:nvSpPr>
        <p:spPr>
          <a:xfrm>
            <a:off x="2025633" y="3889051"/>
            <a:ext cx="1651113" cy="1718680"/>
          </a:xfrm>
          <a:prstGeom prst="rect">
            <a:avLst/>
          </a:prstGeom>
          <a:solidFill>
            <a:srgbClr val="B0041D"/>
          </a:solidFill>
          <a:ln w="508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VACCINATIONS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191,090 (74%)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GB" sz="1200" b="1" baseline="300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GB" sz="12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DOSES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i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(excluding care homes)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i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158,993 (62%)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GB" sz="1050" baseline="300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GB" sz="105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DOSES</a:t>
            </a:r>
            <a:endParaRPr lang="en-GB" sz="120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Care Homes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Residents      Staff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122C976-96EF-492B-9734-6363D079F940}"/>
              </a:ext>
            </a:extLst>
          </p:cNvPr>
          <p:cNvSpPr/>
          <p:nvPr/>
        </p:nvSpPr>
        <p:spPr>
          <a:xfrm>
            <a:off x="2006679" y="4371938"/>
            <a:ext cx="1626392" cy="57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75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95" name="그룹 90">
            <a:extLst>
              <a:ext uri="{FF2B5EF4-FFF2-40B4-BE49-F238E27FC236}">
                <a16:creationId xmlns:a16="http://schemas.microsoft.com/office/drawing/2014/main" id="{1555723A-2F48-4808-8217-82B0C53AEDB0}"/>
              </a:ext>
            </a:extLst>
          </p:cNvPr>
          <p:cNvGrpSpPr/>
          <p:nvPr/>
        </p:nvGrpSpPr>
        <p:grpSpPr>
          <a:xfrm>
            <a:off x="444951" y="3362324"/>
            <a:ext cx="1297381" cy="210634"/>
            <a:chOff x="1832146" y="1840455"/>
            <a:chExt cx="3892427" cy="827075"/>
          </a:xfrm>
          <a:solidFill>
            <a:srgbClr val="FC7C8E"/>
          </a:solidFill>
        </p:grpSpPr>
        <p:sp>
          <p:nvSpPr>
            <p:cNvPr id="96" name="Round Same Side Corner Rectangle 8">
              <a:extLst>
                <a:ext uri="{FF2B5EF4-FFF2-40B4-BE49-F238E27FC236}">
                  <a16:creationId xmlns:a16="http://schemas.microsoft.com/office/drawing/2014/main" id="{1F040F2E-1447-4213-BBE7-6F98FA828907}"/>
                </a:ext>
              </a:extLst>
            </p:cNvPr>
            <p:cNvSpPr/>
            <p:nvPr/>
          </p:nvSpPr>
          <p:spPr>
            <a:xfrm>
              <a:off x="1832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97" name="Round Same Side Corner Rectangle 8">
              <a:extLst>
                <a:ext uri="{FF2B5EF4-FFF2-40B4-BE49-F238E27FC236}">
                  <a16:creationId xmlns:a16="http://schemas.microsoft.com/office/drawing/2014/main" id="{DDA40A3D-E7E3-4CC3-AB54-3D5C1A464622}"/>
                </a:ext>
              </a:extLst>
            </p:cNvPr>
            <p:cNvSpPr/>
            <p:nvPr/>
          </p:nvSpPr>
          <p:spPr>
            <a:xfrm>
              <a:off x="2229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98" name="Round Same Side Corner Rectangle 8">
              <a:extLst>
                <a:ext uri="{FF2B5EF4-FFF2-40B4-BE49-F238E27FC236}">
                  <a16:creationId xmlns:a16="http://schemas.microsoft.com/office/drawing/2014/main" id="{443739F3-EF9A-4343-BCA9-5A03B43E2532}"/>
                </a:ext>
              </a:extLst>
            </p:cNvPr>
            <p:cNvSpPr/>
            <p:nvPr/>
          </p:nvSpPr>
          <p:spPr>
            <a:xfrm>
              <a:off x="2627345" y="1840455"/>
              <a:ext cx="314031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99" name="Round Same Side Corner Rectangle 8">
              <a:extLst>
                <a:ext uri="{FF2B5EF4-FFF2-40B4-BE49-F238E27FC236}">
                  <a16:creationId xmlns:a16="http://schemas.microsoft.com/office/drawing/2014/main" id="{468A572E-41AD-4D8B-8E5C-B71CE766962B}"/>
                </a:ext>
              </a:extLst>
            </p:cNvPr>
            <p:cNvSpPr/>
            <p:nvPr/>
          </p:nvSpPr>
          <p:spPr>
            <a:xfrm>
              <a:off x="3024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00" name="Round Same Side Corner Rectangle 8">
              <a:extLst>
                <a:ext uri="{FF2B5EF4-FFF2-40B4-BE49-F238E27FC236}">
                  <a16:creationId xmlns:a16="http://schemas.microsoft.com/office/drawing/2014/main" id="{4BA88055-77FE-4F5D-BA3C-B3FA18225282}"/>
                </a:ext>
              </a:extLst>
            </p:cNvPr>
            <p:cNvSpPr/>
            <p:nvPr/>
          </p:nvSpPr>
          <p:spPr>
            <a:xfrm>
              <a:off x="34225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01" name="Round Same Side Corner Rectangle 8">
              <a:extLst>
                <a:ext uri="{FF2B5EF4-FFF2-40B4-BE49-F238E27FC236}">
                  <a16:creationId xmlns:a16="http://schemas.microsoft.com/office/drawing/2014/main" id="{6F1A5BC5-D663-4BEC-ACE8-C113547891EC}"/>
                </a:ext>
              </a:extLst>
            </p:cNvPr>
            <p:cNvSpPr/>
            <p:nvPr/>
          </p:nvSpPr>
          <p:spPr>
            <a:xfrm>
              <a:off x="3820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02" name="Round Same Side Corner Rectangle 8">
              <a:extLst>
                <a:ext uri="{FF2B5EF4-FFF2-40B4-BE49-F238E27FC236}">
                  <a16:creationId xmlns:a16="http://schemas.microsoft.com/office/drawing/2014/main" id="{7E0EEF43-A5D9-45F1-82F2-F815EB5F486D}"/>
                </a:ext>
              </a:extLst>
            </p:cNvPr>
            <p:cNvSpPr/>
            <p:nvPr/>
          </p:nvSpPr>
          <p:spPr>
            <a:xfrm>
              <a:off x="4217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24" name="Round Same Side Corner Rectangle 8">
              <a:extLst>
                <a:ext uri="{FF2B5EF4-FFF2-40B4-BE49-F238E27FC236}">
                  <a16:creationId xmlns:a16="http://schemas.microsoft.com/office/drawing/2014/main" id="{DDCA5138-2BAB-4757-9FFD-AB22EA6CBF7A}"/>
                </a:ext>
              </a:extLst>
            </p:cNvPr>
            <p:cNvSpPr/>
            <p:nvPr/>
          </p:nvSpPr>
          <p:spPr>
            <a:xfrm>
              <a:off x="4615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25" name="Round Same Side Corner Rectangle 8">
              <a:extLst>
                <a:ext uri="{FF2B5EF4-FFF2-40B4-BE49-F238E27FC236}">
                  <a16:creationId xmlns:a16="http://schemas.microsoft.com/office/drawing/2014/main" id="{BBF7D543-0FAE-4B58-8A35-C635980F295F}"/>
                </a:ext>
              </a:extLst>
            </p:cNvPr>
            <p:cNvSpPr/>
            <p:nvPr/>
          </p:nvSpPr>
          <p:spPr>
            <a:xfrm>
              <a:off x="5012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26" name="Round Same Side Corner Rectangle 8">
              <a:extLst>
                <a:ext uri="{FF2B5EF4-FFF2-40B4-BE49-F238E27FC236}">
                  <a16:creationId xmlns:a16="http://schemas.microsoft.com/office/drawing/2014/main" id="{B0F2FD25-E849-452B-8CDB-680B2C3AC63D}"/>
                </a:ext>
              </a:extLst>
            </p:cNvPr>
            <p:cNvSpPr/>
            <p:nvPr/>
          </p:nvSpPr>
          <p:spPr>
            <a:xfrm>
              <a:off x="5410543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127" name="그룹 90">
            <a:extLst>
              <a:ext uri="{FF2B5EF4-FFF2-40B4-BE49-F238E27FC236}">
                <a16:creationId xmlns:a16="http://schemas.microsoft.com/office/drawing/2014/main" id="{F4206C76-3B2E-49BC-8112-1E5BB55A9498}"/>
              </a:ext>
            </a:extLst>
          </p:cNvPr>
          <p:cNvGrpSpPr/>
          <p:nvPr/>
        </p:nvGrpSpPr>
        <p:grpSpPr>
          <a:xfrm>
            <a:off x="518894" y="3144742"/>
            <a:ext cx="1164858" cy="210634"/>
            <a:chOff x="1832146" y="1840455"/>
            <a:chExt cx="3494830" cy="827075"/>
          </a:xfrm>
          <a:solidFill>
            <a:srgbClr val="FC7C8E"/>
          </a:solidFill>
        </p:grpSpPr>
        <p:sp>
          <p:nvSpPr>
            <p:cNvPr id="128" name="Round Same Side Corner Rectangle 8">
              <a:extLst>
                <a:ext uri="{FF2B5EF4-FFF2-40B4-BE49-F238E27FC236}">
                  <a16:creationId xmlns:a16="http://schemas.microsoft.com/office/drawing/2014/main" id="{55CEDAED-9396-4F0C-8DDE-4DBEE52B8788}"/>
                </a:ext>
              </a:extLst>
            </p:cNvPr>
            <p:cNvSpPr/>
            <p:nvPr/>
          </p:nvSpPr>
          <p:spPr>
            <a:xfrm>
              <a:off x="1832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29" name="Round Same Side Corner Rectangle 8">
              <a:extLst>
                <a:ext uri="{FF2B5EF4-FFF2-40B4-BE49-F238E27FC236}">
                  <a16:creationId xmlns:a16="http://schemas.microsoft.com/office/drawing/2014/main" id="{F91BD802-3D41-4CEB-BECF-58FC4F92947A}"/>
                </a:ext>
              </a:extLst>
            </p:cNvPr>
            <p:cNvSpPr/>
            <p:nvPr/>
          </p:nvSpPr>
          <p:spPr>
            <a:xfrm>
              <a:off x="2229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30" name="Round Same Side Corner Rectangle 8">
              <a:extLst>
                <a:ext uri="{FF2B5EF4-FFF2-40B4-BE49-F238E27FC236}">
                  <a16:creationId xmlns:a16="http://schemas.microsoft.com/office/drawing/2014/main" id="{7C13E441-241A-457F-81D5-969A01B93DF4}"/>
                </a:ext>
              </a:extLst>
            </p:cNvPr>
            <p:cNvSpPr/>
            <p:nvPr/>
          </p:nvSpPr>
          <p:spPr>
            <a:xfrm>
              <a:off x="2627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31" name="Round Same Side Corner Rectangle 8">
              <a:extLst>
                <a:ext uri="{FF2B5EF4-FFF2-40B4-BE49-F238E27FC236}">
                  <a16:creationId xmlns:a16="http://schemas.microsoft.com/office/drawing/2014/main" id="{A9BD78A4-BB16-4E73-9BA7-E9BD680A4464}"/>
                </a:ext>
              </a:extLst>
            </p:cNvPr>
            <p:cNvSpPr/>
            <p:nvPr/>
          </p:nvSpPr>
          <p:spPr>
            <a:xfrm>
              <a:off x="3024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32" name="Round Same Side Corner Rectangle 8">
              <a:extLst>
                <a:ext uri="{FF2B5EF4-FFF2-40B4-BE49-F238E27FC236}">
                  <a16:creationId xmlns:a16="http://schemas.microsoft.com/office/drawing/2014/main" id="{2D77F760-9EE9-4FE8-876F-6B37C30BF55F}"/>
                </a:ext>
              </a:extLst>
            </p:cNvPr>
            <p:cNvSpPr/>
            <p:nvPr/>
          </p:nvSpPr>
          <p:spPr>
            <a:xfrm>
              <a:off x="34225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33" name="Round Same Side Corner Rectangle 8">
              <a:extLst>
                <a:ext uri="{FF2B5EF4-FFF2-40B4-BE49-F238E27FC236}">
                  <a16:creationId xmlns:a16="http://schemas.microsoft.com/office/drawing/2014/main" id="{F2378A6E-378A-4F06-B68A-E0B735050250}"/>
                </a:ext>
              </a:extLst>
            </p:cNvPr>
            <p:cNvSpPr/>
            <p:nvPr/>
          </p:nvSpPr>
          <p:spPr>
            <a:xfrm>
              <a:off x="38201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34" name="Round Same Side Corner Rectangle 8">
              <a:extLst>
                <a:ext uri="{FF2B5EF4-FFF2-40B4-BE49-F238E27FC236}">
                  <a16:creationId xmlns:a16="http://schemas.microsoft.com/office/drawing/2014/main" id="{B71BC098-A30C-4239-A14D-BF7BFB21283A}"/>
                </a:ext>
              </a:extLst>
            </p:cNvPr>
            <p:cNvSpPr/>
            <p:nvPr/>
          </p:nvSpPr>
          <p:spPr>
            <a:xfrm>
              <a:off x="42177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35" name="Round Same Side Corner Rectangle 8">
              <a:extLst>
                <a:ext uri="{FF2B5EF4-FFF2-40B4-BE49-F238E27FC236}">
                  <a16:creationId xmlns:a16="http://schemas.microsoft.com/office/drawing/2014/main" id="{F4990170-8A4C-40AF-B25F-7FC52D438A68}"/>
                </a:ext>
              </a:extLst>
            </p:cNvPr>
            <p:cNvSpPr/>
            <p:nvPr/>
          </p:nvSpPr>
          <p:spPr>
            <a:xfrm>
              <a:off x="46153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136" name="Round Same Side Corner Rectangle 8">
              <a:extLst>
                <a:ext uri="{FF2B5EF4-FFF2-40B4-BE49-F238E27FC236}">
                  <a16:creationId xmlns:a16="http://schemas.microsoft.com/office/drawing/2014/main" id="{2E5C7A6F-E024-4164-842F-F38945880C01}"/>
                </a:ext>
              </a:extLst>
            </p:cNvPr>
            <p:cNvSpPr/>
            <p:nvPr/>
          </p:nvSpPr>
          <p:spPr>
            <a:xfrm>
              <a:off x="5012946" y="1840455"/>
              <a:ext cx="314030" cy="82707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54E934E-847E-42A2-9A9B-ACD272DE98EF}"/>
              </a:ext>
            </a:extLst>
          </p:cNvPr>
          <p:cNvCxnSpPr>
            <a:cxnSpLocks/>
          </p:cNvCxnSpPr>
          <p:nvPr/>
        </p:nvCxnSpPr>
        <p:spPr>
          <a:xfrm>
            <a:off x="3765399" y="4657575"/>
            <a:ext cx="1651113" cy="0"/>
          </a:xfrm>
          <a:prstGeom prst="line">
            <a:avLst/>
          </a:prstGeom>
          <a:ln w="28575">
            <a:solidFill>
              <a:srgbClr val="F5F5F5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248863C-772D-48C2-BA52-73B731F014E8}"/>
              </a:ext>
            </a:extLst>
          </p:cNvPr>
          <p:cNvCxnSpPr>
            <a:cxnSpLocks/>
          </p:cNvCxnSpPr>
          <p:nvPr/>
        </p:nvCxnSpPr>
        <p:spPr>
          <a:xfrm>
            <a:off x="3746444" y="4140334"/>
            <a:ext cx="1651113" cy="0"/>
          </a:xfrm>
          <a:prstGeom prst="line">
            <a:avLst/>
          </a:prstGeom>
          <a:ln w="28575">
            <a:solidFill>
              <a:srgbClr val="F5F5F5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4F23E779-612E-40E7-9255-D8BB74B483BA}"/>
              </a:ext>
            </a:extLst>
          </p:cNvPr>
          <p:cNvSpPr/>
          <p:nvPr/>
        </p:nvSpPr>
        <p:spPr>
          <a:xfrm>
            <a:off x="264067" y="3652467"/>
            <a:ext cx="167137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 July – 11 July 21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52FD23B-8806-4BA7-AA6A-CA4E27EFC294}"/>
              </a:ext>
            </a:extLst>
          </p:cNvPr>
          <p:cNvSpPr/>
          <p:nvPr/>
        </p:nvSpPr>
        <p:spPr>
          <a:xfrm>
            <a:off x="2018449" y="3700177"/>
            <a:ext cx="167137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11 July </a:t>
            </a:r>
            <a:r>
              <a:rPr lang="en-GB" sz="900" b="1" dirty="0" err="1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upd</a:t>
            </a:r>
            <a:r>
              <a:rPr lang="en-GB" sz="900" b="1" dirty="0">
                <a:solidFill>
                  <a:prstClr val="white">
                    <a:lumMod val="65000"/>
                  </a:prst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ate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F5AA419-3C63-4F89-B7FF-8A79EED35627}"/>
              </a:ext>
            </a:extLst>
          </p:cNvPr>
          <p:cNvSpPr/>
          <p:nvPr/>
        </p:nvSpPr>
        <p:spPr>
          <a:xfrm>
            <a:off x="2111904" y="5327574"/>
            <a:ext cx="657649" cy="210788"/>
          </a:xfrm>
          <a:prstGeom prst="rect">
            <a:avLst/>
          </a:prstGeom>
          <a:solidFill>
            <a:srgbClr val="FC7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1,383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5343C0F-50C5-4607-A19E-F65C500B9EF1}"/>
              </a:ext>
            </a:extLst>
          </p:cNvPr>
          <p:cNvSpPr/>
          <p:nvPr/>
        </p:nvSpPr>
        <p:spPr>
          <a:xfrm>
            <a:off x="2896733" y="5327574"/>
            <a:ext cx="677951" cy="191390"/>
          </a:xfrm>
          <a:prstGeom prst="rect">
            <a:avLst/>
          </a:prstGeom>
          <a:solidFill>
            <a:srgbClr val="FC7C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1,659</a:t>
            </a: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8A75FCD8-8CE4-4B78-9DF4-D52EC0205755}"/>
              </a:ext>
            </a:extLst>
          </p:cNvPr>
          <p:cNvSpPr/>
          <p:nvPr/>
        </p:nvSpPr>
        <p:spPr>
          <a:xfrm>
            <a:off x="3803997" y="4154844"/>
            <a:ext cx="1580830" cy="498356"/>
          </a:xfrm>
          <a:prstGeom prst="rect">
            <a:avLst/>
          </a:prstGeom>
          <a:solidFill>
            <a:srgbClr val="B00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88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88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25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CARE SETTINGS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CARE HOMES </a:t>
            </a:r>
            <a:r>
              <a:rPr lang="en-GB" sz="12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 2 </a:t>
            </a:r>
            <a:r>
              <a:rPr lang="en-GB" sz="9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deaths= 0; Staff = 1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Residents =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4D8A57-3C2C-4E27-93B5-5D9B4534E7A7}"/>
              </a:ext>
            </a:extLst>
          </p:cNvPr>
          <p:cNvSpPr txBox="1"/>
          <p:nvPr/>
        </p:nvSpPr>
        <p:spPr>
          <a:xfrm>
            <a:off x="5306925" y="380019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F68FEADF-13AA-4CD7-9095-D925A243BE21}"/>
              </a:ext>
            </a:extLst>
          </p:cNvPr>
          <p:cNvCxnSpPr>
            <a:cxnSpLocks/>
          </p:cNvCxnSpPr>
          <p:nvPr/>
        </p:nvCxnSpPr>
        <p:spPr>
          <a:xfrm>
            <a:off x="2006678" y="2497057"/>
            <a:ext cx="1651113" cy="0"/>
          </a:xfrm>
          <a:prstGeom prst="line">
            <a:avLst/>
          </a:prstGeom>
          <a:ln w="28575">
            <a:solidFill>
              <a:srgbClr val="F5F5F5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66602C1-CA28-44C6-9562-B3CC6122E412}"/>
              </a:ext>
            </a:extLst>
          </p:cNvPr>
          <p:cNvSpPr/>
          <p:nvPr/>
        </p:nvSpPr>
        <p:spPr>
          <a:xfrm>
            <a:off x="2070771" y="2687644"/>
            <a:ext cx="1580830" cy="498356"/>
          </a:xfrm>
          <a:prstGeom prst="rect">
            <a:avLst/>
          </a:prstGeom>
          <a:solidFill>
            <a:srgbClr val="B00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88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88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Variants of concern (1 months)</a:t>
            </a:r>
            <a:r>
              <a:rPr lang="en-GB" sz="1088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88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Alpha/ Kent: </a:t>
            </a:r>
            <a:r>
              <a:rPr lang="en-GB" sz="1088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88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Delta/ India: </a:t>
            </a:r>
            <a:r>
              <a:rPr lang="en-GB" sz="1088" b="1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399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59D22C08-4A9B-4ECB-B3F1-596AD5BA06E0}"/>
              </a:ext>
            </a:extLst>
          </p:cNvPr>
          <p:cNvSpPr/>
          <p:nvPr/>
        </p:nvSpPr>
        <p:spPr>
          <a:xfrm>
            <a:off x="2180249" y="2173380"/>
            <a:ext cx="268107" cy="2586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5" name="Arrow: Up 144">
            <a:extLst>
              <a:ext uri="{FF2B5EF4-FFF2-40B4-BE49-F238E27FC236}">
                <a16:creationId xmlns:a16="http://schemas.microsoft.com/office/drawing/2014/main" id="{5F6C5EB9-22BA-4BF2-BDC3-29C3B3FAA048}"/>
              </a:ext>
            </a:extLst>
          </p:cNvPr>
          <p:cNvSpPr/>
          <p:nvPr/>
        </p:nvSpPr>
        <p:spPr>
          <a:xfrm>
            <a:off x="5713222" y="2466549"/>
            <a:ext cx="268107" cy="2586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C6A695FC-A12D-473D-AF45-BDB986C923C9}"/>
              </a:ext>
            </a:extLst>
          </p:cNvPr>
          <p:cNvCxnSpPr>
            <a:cxnSpLocks/>
          </p:cNvCxnSpPr>
          <p:nvPr/>
        </p:nvCxnSpPr>
        <p:spPr>
          <a:xfrm>
            <a:off x="3794360" y="2936822"/>
            <a:ext cx="1651113" cy="0"/>
          </a:xfrm>
          <a:prstGeom prst="line">
            <a:avLst/>
          </a:prstGeom>
          <a:ln w="28575">
            <a:solidFill>
              <a:srgbClr val="F5F5F5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FAC6644D-D269-4DB0-8220-2D856B9BDF83}"/>
              </a:ext>
            </a:extLst>
          </p:cNvPr>
          <p:cNvSpPr/>
          <p:nvPr/>
        </p:nvSpPr>
        <p:spPr>
          <a:xfrm>
            <a:off x="3803996" y="2982521"/>
            <a:ext cx="1607991" cy="640573"/>
          </a:xfrm>
          <a:prstGeom prst="rect">
            <a:avLst/>
          </a:prstGeom>
          <a:solidFill>
            <a:srgbClr val="B00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F5F5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HOSPITALISATIONS</a:t>
            </a:r>
            <a:endParaRPr lang="en-GB" sz="1200" b="1" dirty="0">
              <a:solidFill>
                <a:srgbClr val="F5F5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On Oxygen = 16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 panose="020F0502020204030204"/>
              </a:rPr>
              <a:t>Not on Oxygen= 1</a:t>
            </a:r>
          </a:p>
        </p:txBody>
      </p:sp>
      <p:sp>
        <p:nvSpPr>
          <p:cNvPr id="147" name="Arrow: Up 146">
            <a:extLst>
              <a:ext uri="{FF2B5EF4-FFF2-40B4-BE49-F238E27FC236}">
                <a16:creationId xmlns:a16="http://schemas.microsoft.com/office/drawing/2014/main" id="{E94999A1-E478-4535-AE0C-1C11E82DCD65}"/>
              </a:ext>
            </a:extLst>
          </p:cNvPr>
          <p:cNvSpPr/>
          <p:nvPr/>
        </p:nvSpPr>
        <p:spPr>
          <a:xfrm>
            <a:off x="3811156" y="3328813"/>
            <a:ext cx="268107" cy="2586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DD18F236-B673-4283-8008-252A4FE1C150}"/>
              </a:ext>
            </a:extLst>
          </p:cNvPr>
          <p:cNvSpPr/>
          <p:nvPr/>
        </p:nvSpPr>
        <p:spPr>
          <a:xfrm>
            <a:off x="768055" y="4610334"/>
            <a:ext cx="545981" cy="291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2848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"/>
          <p:cNvSpPr txBox="1"/>
          <p:nvPr/>
        </p:nvSpPr>
        <p:spPr>
          <a:xfrm>
            <a:off x="1520998" y="918095"/>
            <a:ext cx="4445000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5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Enfield ECT Programme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" name="Google Shape;150;p2"/>
          <p:cNvSpPr txBox="1">
            <a:spLocks noGrp="1"/>
          </p:cNvSpPr>
          <p:nvPr>
            <p:ph type="body" idx="1"/>
          </p:nvPr>
        </p:nvSpPr>
        <p:spPr>
          <a:xfrm>
            <a:off x="379268" y="1433989"/>
            <a:ext cx="7886700" cy="427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257175" indent="-257175">
              <a:spcBef>
                <a:spcPts val="0"/>
              </a:spcBef>
            </a:pPr>
            <a:r>
              <a:rPr lang="en-GB" sz="1350">
                <a:solidFill>
                  <a:schemeClr val="dk1"/>
                </a:solidFill>
              </a:rPr>
              <a:t>Conferences – 1 day training face to face</a:t>
            </a:r>
            <a:endParaRPr/>
          </a:p>
          <a:p>
            <a:pPr marL="557213" lvl="1" indent="-214313"/>
            <a:r>
              <a:rPr lang="en-GB" sz="1350">
                <a:solidFill>
                  <a:srgbClr val="3F7818"/>
                </a:solidFill>
              </a:rPr>
              <a:t>Conference One is in September and Conference Two is in January</a:t>
            </a:r>
            <a:endParaRPr/>
          </a:p>
          <a:p>
            <a:pPr marL="257175" indent="-257175"/>
            <a:r>
              <a:rPr lang="en-GB" sz="1350">
                <a:solidFill>
                  <a:schemeClr val="dk1"/>
                </a:solidFill>
              </a:rPr>
              <a:t>Study &amp; Coaching (weekly)</a:t>
            </a:r>
            <a:r>
              <a:rPr lang="en-GB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marL="557213" lvl="1" indent="-214313"/>
            <a:r>
              <a:rPr lang="en-GB" sz="1350">
                <a:solidFill>
                  <a:srgbClr val="3F7818"/>
                </a:solidFill>
              </a:rPr>
              <a:t>Teacher: Study (40 mins) Mentor: Observe (15 mins)</a:t>
            </a:r>
            <a:endParaRPr/>
          </a:p>
          <a:p>
            <a:pPr marL="557213" lvl="1" indent="-214313"/>
            <a:r>
              <a:rPr lang="en-GB" sz="1350">
                <a:solidFill>
                  <a:srgbClr val="3F7818"/>
                </a:solidFill>
              </a:rPr>
              <a:t>Teacher and Mentor meet for a 30-45 mins structured coaching conversation</a:t>
            </a:r>
            <a:endParaRPr/>
          </a:p>
          <a:p>
            <a:pPr marL="557213" lvl="1" indent="-214313"/>
            <a:r>
              <a:rPr lang="en-GB" sz="1350">
                <a:solidFill>
                  <a:srgbClr val="3F7818"/>
                </a:solidFill>
              </a:rPr>
              <a:t>Teacher embeds new target into their teaching habits and practice</a:t>
            </a:r>
            <a:endParaRPr/>
          </a:p>
          <a:p>
            <a:pPr marL="557213" lvl="1" indent="-214313"/>
            <a:r>
              <a:rPr lang="en-GB" sz="1350">
                <a:solidFill>
                  <a:srgbClr val="3F7818"/>
                </a:solidFill>
              </a:rPr>
              <a:t>Autumn focus is Behaviour, Spring focus is Instruction and Summer focus is Subject</a:t>
            </a:r>
            <a:endParaRPr/>
          </a:p>
          <a:p>
            <a:pPr marL="257175" indent="-257175"/>
            <a:r>
              <a:rPr lang="en-GB" sz="1350">
                <a:solidFill>
                  <a:schemeClr val="dk1"/>
                </a:solidFill>
              </a:rPr>
              <a:t>Borough training (Tuesday afternoon)</a:t>
            </a:r>
            <a:r>
              <a:rPr lang="en-GB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marL="557213" lvl="1" indent="-214313"/>
            <a:r>
              <a:rPr lang="en-GB" sz="1350">
                <a:solidFill>
                  <a:srgbClr val="3F7818"/>
                </a:solidFill>
              </a:rPr>
              <a:t>Subject specific training </a:t>
            </a:r>
            <a:endParaRPr/>
          </a:p>
          <a:p>
            <a:pPr marL="557213" lvl="1" indent="-214313"/>
            <a:r>
              <a:rPr lang="en-GB" sz="1350">
                <a:solidFill>
                  <a:srgbClr val="3F7818"/>
                </a:solidFill>
              </a:rPr>
              <a:t>Some face to face and the rest online</a:t>
            </a:r>
            <a:endParaRPr/>
          </a:p>
          <a:p>
            <a:pPr marL="257175" indent="-257175"/>
            <a:r>
              <a:rPr lang="en-GB" sz="1350">
                <a:solidFill>
                  <a:schemeClr val="dk1"/>
                </a:solidFill>
              </a:rPr>
              <a:t>Clinics – online in smaller groups </a:t>
            </a:r>
            <a:endParaRPr/>
          </a:p>
          <a:p>
            <a:pPr marL="557213" lvl="1" indent="-214313"/>
            <a:r>
              <a:rPr lang="en-GB" sz="1350">
                <a:solidFill>
                  <a:srgbClr val="3F7818"/>
                </a:solidFill>
              </a:rPr>
              <a:t>Clinics have been grouped by trusts and where possible by location</a:t>
            </a:r>
            <a:endParaRPr/>
          </a:p>
          <a:p>
            <a:pPr marL="557213" lvl="1" indent="-214313"/>
            <a:r>
              <a:rPr lang="en-GB" sz="1350">
                <a:solidFill>
                  <a:srgbClr val="3F7818"/>
                </a:solidFill>
              </a:rPr>
              <a:t>There are three clinics (November, March and June)</a:t>
            </a:r>
            <a:endParaRPr/>
          </a:p>
          <a:p>
            <a:pPr marL="0" indent="0">
              <a:buNone/>
            </a:pPr>
            <a:endParaRPr sz="1350"/>
          </a:p>
          <a:p>
            <a:pPr marL="257175" indent="-188594">
              <a:buNone/>
            </a:pPr>
            <a:endParaRPr sz="135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669" y="1288615"/>
            <a:ext cx="6622703" cy="194513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"/>
          <p:cNvSpPr txBox="1"/>
          <p:nvPr/>
        </p:nvSpPr>
        <p:spPr>
          <a:xfrm>
            <a:off x="-1383261" y="3233746"/>
            <a:ext cx="44450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Secondary Clinics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p3"/>
          <p:cNvSpPr txBox="1"/>
          <p:nvPr/>
        </p:nvSpPr>
        <p:spPr>
          <a:xfrm>
            <a:off x="-1466388" y="1034701"/>
            <a:ext cx="44450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Primary Clinics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58" name="Google Shape;15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670" y="3482595"/>
            <a:ext cx="7117772" cy="120751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"/>
          <p:cNvSpPr txBox="1"/>
          <p:nvPr/>
        </p:nvSpPr>
        <p:spPr>
          <a:xfrm>
            <a:off x="-1528735" y="4690114"/>
            <a:ext cx="4507347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2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Conferences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3"/>
          <p:cNvSpPr txBox="1"/>
          <p:nvPr/>
        </p:nvSpPr>
        <p:spPr>
          <a:xfrm>
            <a:off x="316923" y="5041928"/>
            <a:ext cx="6359236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All dates will be confirmed in the next couple of days. All bookings are to be made through Katie Dack (katie@ivylearningtrust.org)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26B96-EBFF-450B-8942-14C03A2C6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197"/>
          <a:stretch/>
        </p:blipFill>
        <p:spPr>
          <a:xfrm>
            <a:off x="326535" y="381681"/>
            <a:ext cx="1941209" cy="1031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E746C8-F44B-4F1C-BA83-778F5E272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341"/>
          <a:stretch/>
        </p:blipFill>
        <p:spPr>
          <a:xfrm>
            <a:off x="7028556" y="2642347"/>
            <a:ext cx="1707471" cy="1074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2F6AB-B5F0-4EE8-AE24-903C90C57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442"/>
          <a:stretch/>
        </p:blipFill>
        <p:spPr>
          <a:xfrm>
            <a:off x="6935606" y="404664"/>
            <a:ext cx="1707472" cy="1031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AB6AE9-7393-41FF-B507-EC43A92E3D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0744"/>
          <a:stretch/>
        </p:blipFill>
        <p:spPr>
          <a:xfrm>
            <a:off x="4808746" y="404664"/>
            <a:ext cx="1707470" cy="1031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153874-C01C-435B-ACC7-29E1D198EA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354"/>
          <a:stretch/>
        </p:blipFill>
        <p:spPr>
          <a:xfrm>
            <a:off x="4847760" y="4869160"/>
            <a:ext cx="1758029" cy="1080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EF5B41-AA3D-41C0-8861-CAD652D17E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3354"/>
          <a:stretch/>
        </p:blipFill>
        <p:spPr>
          <a:xfrm>
            <a:off x="2718626" y="4875730"/>
            <a:ext cx="1707470" cy="1080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8BBF62-F487-4A48-8060-7F55AAA500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959"/>
          <a:stretch/>
        </p:blipFill>
        <p:spPr>
          <a:xfrm>
            <a:off x="4873991" y="2636912"/>
            <a:ext cx="1707470" cy="1008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A069A-A694-423A-83C0-61A5239005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1163"/>
          <a:stretch/>
        </p:blipFill>
        <p:spPr>
          <a:xfrm>
            <a:off x="2682242" y="380401"/>
            <a:ext cx="1745742" cy="1031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5193BB-012D-4FCB-ABE1-90C06EAECAA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7130"/>
          <a:stretch/>
        </p:blipFill>
        <p:spPr>
          <a:xfrm>
            <a:off x="395536" y="2636912"/>
            <a:ext cx="1738934" cy="1008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57A395-D3ED-4E43-8D64-AB6295C2AFC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7381"/>
          <a:stretch/>
        </p:blipFill>
        <p:spPr>
          <a:xfrm>
            <a:off x="2682242" y="2636912"/>
            <a:ext cx="1707470" cy="10081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D84DFB-F635-4B22-A4D4-BA793084493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3302"/>
          <a:stretch/>
        </p:blipFill>
        <p:spPr>
          <a:xfrm>
            <a:off x="7074989" y="4863105"/>
            <a:ext cx="1783141" cy="1030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43E52B-3088-4380-A530-CBA7D3EC2E1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9985"/>
          <a:stretch/>
        </p:blipFill>
        <p:spPr>
          <a:xfrm>
            <a:off x="326535" y="4869160"/>
            <a:ext cx="1941209" cy="11830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4C4D7A-412F-49F2-A001-9DFED4EBBBC7}"/>
              </a:ext>
            </a:extLst>
          </p:cNvPr>
          <p:cNvSpPr txBox="1"/>
          <p:nvPr/>
        </p:nvSpPr>
        <p:spPr>
          <a:xfrm>
            <a:off x="326535" y="1412776"/>
            <a:ext cx="193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Yoga for Beginners – Session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768462-63B3-47C8-A402-072FE6F610EB}"/>
              </a:ext>
            </a:extLst>
          </p:cNvPr>
          <p:cNvSpPr txBox="1"/>
          <p:nvPr/>
        </p:nvSpPr>
        <p:spPr>
          <a:xfrm>
            <a:off x="2586777" y="1412776"/>
            <a:ext cx="193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to Build an Inclusive Curriculum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2F2A2A-58B9-4903-B5B7-9FE8DDFC2891}"/>
              </a:ext>
            </a:extLst>
          </p:cNvPr>
          <p:cNvSpPr txBox="1"/>
          <p:nvPr/>
        </p:nvSpPr>
        <p:spPr>
          <a:xfrm>
            <a:off x="4769190" y="1411496"/>
            <a:ext cx="1936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Cultural Capital throughout the Curriculum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7E84F8-2BB2-4A8F-B49A-1AEC4C730A05}"/>
              </a:ext>
            </a:extLst>
          </p:cNvPr>
          <p:cNvSpPr txBox="1"/>
          <p:nvPr/>
        </p:nvSpPr>
        <p:spPr>
          <a:xfrm>
            <a:off x="6914132" y="1411496"/>
            <a:ext cx="1936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Restorative Practice – 4 session immersion program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D4614C-5B4A-4334-839F-11108BA86D0E}"/>
              </a:ext>
            </a:extLst>
          </p:cNvPr>
          <p:cNvSpPr txBox="1"/>
          <p:nvPr/>
        </p:nvSpPr>
        <p:spPr>
          <a:xfrm>
            <a:off x="242575" y="6052251"/>
            <a:ext cx="2169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Leading Your Subject: Creating, Developing, Reviewing - Art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43F84E-C80A-4439-9CA9-1A08518D7377}"/>
              </a:ext>
            </a:extLst>
          </p:cNvPr>
          <p:cNvSpPr txBox="1"/>
          <p:nvPr/>
        </p:nvSpPr>
        <p:spPr>
          <a:xfrm>
            <a:off x="4716016" y="5996931"/>
            <a:ext cx="2169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Reading in UKS2: Overcoming Barriers and Building Inference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1ADF4-BB8E-4728-B6F2-92593ED23C76}"/>
              </a:ext>
            </a:extLst>
          </p:cNvPr>
          <p:cNvSpPr txBox="1"/>
          <p:nvPr/>
        </p:nvSpPr>
        <p:spPr>
          <a:xfrm>
            <a:off x="2627784" y="6002704"/>
            <a:ext cx="2051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Planning &amp; Teaching English at KS2 in the New Normal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EE02C6-E2B8-420B-A83E-E2AB72764A7B}"/>
              </a:ext>
            </a:extLst>
          </p:cNvPr>
          <p:cNvSpPr txBox="1"/>
          <p:nvPr/>
        </p:nvSpPr>
        <p:spPr>
          <a:xfrm>
            <a:off x="6956163" y="3763887"/>
            <a:ext cx="1936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Developing Your Coping Toolbox - for Leaders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D6EABF-2C92-4EC8-98C0-2C11CB6E918E}"/>
              </a:ext>
            </a:extLst>
          </p:cNvPr>
          <p:cNvSpPr txBox="1"/>
          <p:nvPr/>
        </p:nvSpPr>
        <p:spPr>
          <a:xfrm>
            <a:off x="326534" y="3723075"/>
            <a:ext cx="193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Voice Work for Leaders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F19B03-7AEC-4401-B8E3-60CE993038D9}"/>
              </a:ext>
            </a:extLst>
          </p:cNvPr>
          <p:cNvSpPr txBox="1"/>
          <p:nvPr/>
        </p:nvSpPr>
        <p:spPr>
          <a:xfrm>
            <a:off x="2550758" y="3705084"/>
            <a:ext cx="2165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Learning Scientists: Six Strategies for Effective Teaching and Learning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1F76D4-73FC-4D38-8671-7ADD015F0067}"/>
              </a:ext>
            </a:extLst>
          </p:cNvPr>
          <p:cNvSpPr txBox="1"/>
          <p:nvPr/>
        </p:nvSpPr>
        <p:spPr>
          <a:xfrm>
            <a:off x="4749395" y="3656424"/>
            <a:ext cx="2126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County Lines: The What, How, Where &amp; When and Why This Matters for Schools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D56F7D-60BE-4417-9C4A-D1696D632141}"/>
              </a:ext>
            </a:extLst>
          </p:cNvPr>
          <p:cNvSpPr txBox="1"/>
          <p:nvPr/>
        </p:nvSpPr>
        <p:spPr>
          <a:xfrm>
            <a:off x="6948264" y="5955324"/>
            <a:ext cx="193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Developing the Curriculum Intent</a:t>
            </a:r>
          </a:p>
        </p:txBody>
      </p:sp>
    </p:spTree>
    <p:extLst>
      <p:ext uri="{BB962C8B-B14F-4D97-AF65-F5344CB8AC3E}">
        <p14:creationId xmlns:p14="http://schemas.microsoft.com/office/powerpoint/2010/main" val="3209053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6C667-CF05-4948-8B30-370FFED72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656184" cy="72393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BD2519-CEED-4E58-A516-D81C6AE4054A}"/>
              </a:ext>
            </a:extLst>
          </p:cNvPr>
          <p:cNvSpPr/>
          <p:nvPr/>
        </p:nvSpPr>
        <p:spPr>
          <a:xfrm>
            <a:off x="1547664" y="1772816"/>
            <a:ext cx="6120680" cy="3240360"/>
          </a:xfrm>
          <a:prstGeom prst="roundRect">
            <a:avLst/>
          </a:prstGeom>
          <a:noFill/>
          <a:ln w="28575">
            <a:solidFill>
              <a:srgbClr val="001A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Coaching Circles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Hear from a school leader *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Thursday 15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4 pm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https://zoom.us/j/96683054786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A1ADD-2883-4D47-BE30-F665B1B56A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11151"/>
            <a:ext cx="2424746" cy="94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25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6C667-CF05-4948-8B30-370FFED72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656184" cy="72393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BD2519-CEED-4E58-A516-D81C6AE4054A}"/>
              </a:ext>
            </a:extLst>
          </p:cNvPr>
          <p:cNvSpPr/>
          <p:nvPr/>
        </p:nvSpPr>
        <p:spPr>
          <a:xfrm>
            <a:off x="1475656" y="2204864"/>
            <a:ext cx="6120680" cy="2664296"/>
          </a:xfrm>
          <a:prstGeom prst="roundRect">
            <a:avLst/>
          </a:prstGeom>
          <a:solidFill>
            <a:srgbClr val="001A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Secondary PL Leads?</a:t>
            </a:r>
          </a:p>
        </p:txBody>
      </p:sp>
    </p:spTree>
    <p:extLst>
      <p:ext uri="{BB962C8B-B14F-4D97-AF65-F5344CB8AC3E}">
        <p14:creationId xmlns:p14="http://schemas.microsoft.com/office/powerpoint/2010/main" val="3277090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7A6F3-382B-4EBA-8FD9-CA642F175E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784" y="3840510"/>
            <a:ext cx="5940660" cy="918381"/>
          </a:xfrm>
        </p:spPr>
        <p:txBody>
          <a:bodyPr>
            <a:normAutofit fontScale="70000" lnSpcReduction="20000"/>
          </a:bodyPr>
          <a:lstStyle/>
          <a:p>
            <a:r>
              <a:rPr lang="en-GB" sz="6600" dirty="0"/>
              <a:t>Cheryl Headon</a:t>
            </a:r>
          </a:p>
          <a:p>
            <a:r>
              <a:rPr lang="en-GB" sz="2700" dirty="0">
                <a:solidFill>
                  <a:srgbClr val="92D050"/>
                </a:solidFill>
              </a:rPr>
              <a:t>Head of Schools Traded Services</a:t>
            </a:r>
          </a:p>
        </p:txBody>
      </p:sp>
    </p:spTree>
    <p:extLst>
      <p:ext uri="{BB962C8B-B14F-4D97-AF65-F5344CB8AC3E}">
        <p14:creationId xmlns:p14="http://schemas.microsoft.com/office/powerpoint/2010/main" val="220210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28604D-5EFE-460F-A291-B92AE966F94E}"/>
              </a:ext>
            </a:extLst>
          </p:cNvPr>
          <p:cNvSpPr txBox="1"/>
          <p:nvPr/>
        </p:nvSpPr>
        <p:spPr>
          <a:xfrm>
            <a:off x="485775" y="1935956"/>
            <a:ext cx="40862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298DA-6954-4DDE-A5D8-DD7E92F8C9CD}"/>
              </a:ext>
            </a:extLst>
          </p:cNvPr>
          <p:cNvSpPr txBox="1"/>
          <p:nvPr/>
        </p:nvSpPr>
        <p:spPr>
          <a:xfrm>
            <a:off x="56626" y="1511591"/>
            <a:ext cx="4630723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 err="1">
                <a:solidFill>
                  <a:prstClr val="white"/>
                </a:solidFill>
                <a:latin typeface="Calibri" panose="020F0502020204030204"/>
              </a:rPr>
              <a:t>Covid</a:t>
            </a:r>
            <a:r>
              <a:rPr lang="en-GB" b="1" dirty="0">
                <a:solidFill>
                  <a:prstClr val="white"/>
                </a:solidFill>
                <a:latin typeface="Calibri" panose="020F0502020204030204"/>
              </a:rPr>
              <a:t> Local Community Grant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prstClr val="white"/>
                </a:solidFill>
                <a:latin typeface="Calibri" panose="020F0502020204030204"/>
              </a:rPr>
              <a:t>£60 Voucher per FSM children and children in your schools who would most benefit.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prstClr val="white"/>
                </a:solidFill>
                <a:latin typeface="Calibri" panose="020F0502020204030204"/>
              </a:rPr>
              <a:t>£30 Uniform Vouchers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prstClr val="white"/>
                </a:solidFill>
                <a:latin typeface="Calibri" panose="020F0502020204030204"/>
              </a:rPr>
              <a:t>Key Dates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Deadline Uniform Vouchers  - 12</a:t>
            </a:r>
            <a:r>
              <a:rPr lang="en-GB" sz="1350" baseline="30000" dirty="0">
                <a:solidFill>
                  <a:prstClr val="white"/>
                </a:solidFill>
                <a:latin typeface="Calibri" panose="020F0502020204030204"/>
              </a:rPr>
              <a:t>th</a:t>
            </a: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 July ( £30 vouchers)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Vouchers to be ordered on Enfield Edenred Account or Local System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Window to order vouchers – </a:t>
            </a:r>
            <a:r>
              <a:rPr lang="en-GB" sz="1350" b="1" dirty="0">
                <a:solidFill>
                  <a:prstClr val="white"/>
                </a:solidFill>
                <a:latin typeface="Calibri" panose="020F0502020204030204"/>
              </a:rPr>
              <a:t>7</a:t>
            </a:r>
            <a:r>
              <a:rPr lang="en-GB" sz="1350" b="1" baseline="30000" dirty="0">
                <a:solidFill>
                  <a:prstClr val="white"/>
                </a:solidFill>
                <a:latin typeface="Calibri" panose="020F0502020204030204"/>
              </a:rPr>
              <a:t>th</a:t>
            </a:r>
            <a:r>
              <a:rPr lang="en-GB" sz="1350" b="1" dirty="0">
                <a:solidFill>
                  <a:prstClr val="white"/>
                </a:solidFill>
                <a:latin typeface="Calibri" panose="020F0502020204030204"/>
              </a:rPr>
              <a:t> and 16</a:t>
            </a:r>
            <a:r>
              <a:rPr lang="en-GB" sz="1350" b="1" baseline="30000" dirty="0">
                <a:solidFill>
                  <a:prstClr val="white"/>
                </a:solidFill>
                <a:latin typeface="Calibri" panose="020F0502020204030204"/>
              </a:rPr>
              <a:t>th</a:t>
            </a:r>
            <a:r>
              <a:rPr lang="en-GB" sz="1350" b="1" dirty="0">
                <a:solidFill>
                  <a:prstClr val="white"/>
                </a:solidFill>
                <a:latin typeface="Calibri" panose="020F0502020204030204"/>
              </a:rPr>
              <a:t> July</a:t>
            </a:r>
            <a:r>
              <a:rPr lang="en-GB" sz="1350" dirty="0">
                <a:solidFill>
                  <a:prstClr val="white"/>
                </a:solidFill>
                <a:latin typeface="Calibri" panose="020F0502020204030204"/>
              </a:rPr>
              <a:t> (£60 total - 2 £30)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166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10A4A-2390-4494-9D46-1AAA558C7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49"/>
          <a:stretch/>
        </p:blipFill>
        <p:spPr>
          <a:xfrm>
            <a:off x="6044268" y="116632"/>
            <a:ext cx="3099732" cy="3897840"/>
          </a:xfrm>
          <a:prstGeom prst="ellipse">
            <a:avLst/>
          </a:prstGeom>
          <a:ln w="63500" cap="rnd">
            <a:solidFill>
              <a:srgbClr val="8F827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4AC7C5-FEB0-43A6-9505-01E7D74DFA33}"/>
              </a:ext>
            </a:extLst>
          </p:cNvPr>
          <p:cNvSpPr/>
          <p:nvPr/>
        </p:nvSpPr>
        <p:spPr>
          <a:xfrm>
            <a:off x="182889" y="501318"/>
            <a:ext cx="3682279" cy="1806158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Natasha's Law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Summer HAF Programme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Edible Gardens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2D104A-9CDA-4DC0-87B1-AFAE6A32B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695" y="2492896"/>
            <a:ext cx="2762099" cy="3157222"/>
          </a:xfrm>
          <a:prstGeom prst="ellipse">
            <a:avLst/>
          </a:prstGeom>
          <a:ln w="76200" cap="rnd">
            <a:solidFill>
              <a:srgbClr val="8F827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F82046-1C3F-4F4B-BB2A-CC09F6734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661" y="986613"/>
            <a:ext cx="1975607" cy="2646825"/>
          </a:xfrm>
          <a:prstGeom prst="roundRect">
            <a:avLst>
              <a:gd name="adj" fmla="val 16667"/>
            </a:avLst>
          </a:prstGeom>
          <a:ln>
            <a:solidFill>
              <a:srgbClr val="8F827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FE6235-B860-4EC5-BE01-113DE17397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40" t="-5190" r="7145" b="5190"/>
          <a:stretch/>
        </p:blipFill>
        <p:spPr>
          <a:xfrm>
            <a:off x="4068661" y="3192807"/>
            <a:ext cx="2834194" cy="3017513"/>
          </a:xfrm>
          <a:prstGeom prst="ellipse">
            <a:avLst/>
          </a:prstGeom>
          <a:ln w="63500" cap="rnd">
            <a:solidFill>
              <a:srgbClr val="8F827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AFFD77-3F68-4311-B8AB-71E81E1D0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13" y="2794352"/>
            <a:ext cx="2643914" cy="1936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8F827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4CD05C-1AD8-444C-A64D-0213DDA3FE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8907" y="3209533"/>
            <a:ext cx="1974570" cy="2098730"/>
          </a:xfrm>
          <a:prstGeom prst="ellipse">
            <a:avLst/>
          </a:prstGeom>
          <a:ln w="63500" cap="rnd">
            <a:solidFill>
              <a:srgbClr val="8F827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1334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D5358F-E72F-4847-A12C-34BEFD2AE3F0}"/>
              </a:ext>
            </a:extLst>
          </p:cNvPr>
          <p:cNvSpPr/>
          <p:nvPr/>
        </p:nvSpPr>
        <p:spPr>
          <a:xfrm>
            <a:off x="5287040" y="3066164"/>
            <a:ext cx="3548616" cy="1241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572C30-399A-4C26-AB08-CD78D9D4B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762" y="1189157"/>
            <a:ext cx="2369622" cy="2369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73D2BE-0E88-4DF2-96E3-4CCC765B0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33" y="1391946"/>
            <a:ext cx="3538907" cy="17694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CA7F6-D5DD-4F00-A716-95244F75E53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745932" y="3384784"/>
            <a:ext cx="3538907" cy="124182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1350" dirty="0">
                <a:solidFill>
                  <a:schemeClr val="accent6"/>
                </a:solidFill>
              </a:rPr>
              <a:t>Programme is 3 blocks of 10 weeks 45 minutes pool time</a:t>
            </a:r>
          </a:p>
          <a:p>
            <a:r>
              <a:rPr lang="en-GB" sz="1350" dirty="0">
                <a:solidFill>
                  <a:schemeClr val="accent6"/>
                </a:solidFill>
              </a:rPr>
              <a:t>Head Swimming Instructor</a:t>
            </a:r>
          </a:p>
          <a:p>
            <a:r>
              <a:rPr lang="en-GB" sz="1350" dirty="0" err="1">
                <a:solidFill>
                  <a:schemeClr val="accent6"/>
                </a:solidFill>
              </a:rPr>
              <a:t>Swimphony</a:t>
            </a:r>
            <a:endParaRPr lang="en-GB" sz="1350" dirty="0">
              <a:solidFill>
                <a:schemeClr val="accent6"/>
              </a:solidFill>
            </a:endParaRPr>
          </a:p>
          <a:p>
            <a:r>
              <a:rPr lang="en-GB" sz="1350" dirty="0">
                <a:solidFill>
                  <a:schemeClr val="accent6"/>
                </a:solidFill>
              </a:rPr>
              <a:t>Any questions email sts@enfield.gov.uk</a:t>
            </a:r>
          </a:p>
          <a:p>
            <a:pPr algn="l"/>
            <a:r>
              <a:rPr lang="en-GB" sz="1350" dirty="0">
                <a:solidFill>
                  <a:schemeClr val="bg1"/>
                </a:solidFill>
              </a:rPr>
              <a:t> Hub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068521-B0D2-419D-948D-0C329E2EDECD}"/>
              </a:ext>
            </a:extLst>
          </p:cNvPr>
          <p:cNvSpPr/>
          <p:nvPr/>
        </p:nvSpPr>
        <p:spPr>
          <a:xfrm>
            <a:off x="882354" y="3687076"/>
            <a:ext cx="2427031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70AD47"/>
                </a:solidFill>
                <a:latin typeface="Calibri" panose="020F0502020204030204"/>
              </a:rPr>
              <a:t>Have you updated your Government issue devices?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70AD47"/>
                </a:solidFill>
                <a:latin typeface="Calibri" panose="020F0502020204030204"/>
              </a:rPr>
              <a:t>If you need support email </a:t>
            </a:r>
            <a:r>
              <a:rPr lang="en-GB" sz="1350" dirty="0">
                <a:solidFill>
                  <a:srgbClr val="70AD47"/>
                </a:solidFill>
                <a:latin typeface="Calibri" panose="020F0502020204030204"/>
                <a:hlinkClick r:id="rId4"/>
              </a:rPr>
              <a:t>sts@enfield.gov.uk</a:t>
            </a:r>
            <a:endParaRPr lang="en-GB" sz="1350" dirty="0">
              <a:solidFill>
                <a:srgbClr val="70AD47"/>
              </a:solidFill>
              <a:latin typeface="Calibri" panose="020F0502020204030204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70AD47"/>
                </a:solidFill>
                <a:latin typeface="Calibri" panose="020F0502020204030204"/>
              </a:rPr>
              <a:t>Procurement/Purchasing</a:t>
            </a:r>
          </a:p>
        </p:txBody>
      </p:sp>
    </p:spTree>
    <p:extLst>
      <p:ext uri="{BB962C8B-B14F-4D97-AF65-F5344CB8AC3E}">
        <p14:creationId xmlns:p14="http://schemas.microsoft.com/office/powerpoint/2010/main" val="2885296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111/999 COVID-19 Triages, COVID-19 Deaths, textbox. Please refer to the notes on this slide for details.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857250"/>
            <a:ext cx="9015413" cy="51435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Charts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5DC0016-775C-4355-8EE8-C24559659C08}"/>
              </a:ext>
            </a:extLst>
          </p:cNvPr>
          <p:cNvCxnSpPr/>
          <p:nvPr/>
        </p:nvCxnSpPr>
        <p:spPr>
          <a:xfrm>
            <a:off x="1494280" y="1517371"/>
            <a:ext cx="1070975" cy="81049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0248EA-5500-4EEA-B8FC-A4394A176AC2}"/>
              </a:ext>
            </a:extLst>
          </p:cNvPr>
          <p:cNvCxnSpPr>
            <a:cxnSpLocks/>
          </p:cNvCxnSpPr>
          <p:nvPr/>
        </p:nvCxnSpPr>
        <p:spPr>
          <a:xfrm>
            <a:off x="3667991" y="2637291"/>
            <a:ext cx="2186407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6837D61-5252-4ACC-9716-5D2BE3D4A30B}"/>
              </a:ext>
            </a:extLst>
          </p:cNvPr>
          <p:cNvCxnSpPr>
            <a:cxnSpLocks/>
          </p:cNvCxnSpPr>
          <p:nvPr/>
        </p:nvCxnSpPr>
        <p:spPr>
          <a:xfrm flipV="1">
            <a:off x="3031784" y="4022880"/>
            <a:ext cx="980170" cy="92739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181171-FE9E-415C-B854-304479B189FD}"/>
              </a:ext>
            </a:extLst>
          </p:cNvPr>
          <p:cNvCxnSpPr/>
          <p:nvPr/>
        </p:nvCxnSpPr>
        <p:spPr>
          <a:xfrm>
            <a:off x="5174042" y="4081330"/>
            <a:ext cx="1070975" cy="81049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F9E41A-0E69-4E24-8E94-ED952CACB81D}"/>
              </a:ext>
            </a:extLst>
          </p:cNvPr>
          <p:cNvCxnSpPr/>
          <p:nvPr/>
        </p:nvCxnSpPr>
        <p:spPr>
          <a:xfrm>
            <a:off x="7244218" y="5239915"/>
            <a:ext cx="1249471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023B8B-87B5-46BF-9D2E-A2A464E3F65B}"/>
              </a:ext>
            </a:extLst>
          </p:cNvPr>
          <p:cNvCxnSpPr>
            <a:cxnSpLocks/>
          </p:cNvCxnSpPr>
          <p:nvPr/>
        </p:nvCxnSpPr>
        <p:spPr>
          <a:xfrm flipV="1">
            <a:off x="7704860" y="2470439"/>
            <a:ext cx="1132609" cy="39355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290637-048A-4769-85F4-952374D2BFD6}"/>
              </a:ext>
            </a:extLst>
          </p:cNvPr>
          <p:cNvSpPr txBox="1"/>
          <p:nvPr/>
        </p:nvSpPr>
        <p:spPr>
          <a:xfrm>
            <a:off x="359532" y="920181"/>
            <a:ext cx="46528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School LFT Testing – as of 08th July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63C05-1041-4F3F-AE8E-56A2355BB83B}"/>
              </a:ext>
            </a:extLst>
          </p:cNvPr>
          <p:cNvSpPr txBox="1"/>
          <p:nvPr/>
        </p:nvSpPr>
        <p:spPr>
          <a:xfrm>
            <a:off x="58047" y="5730070"/>
            <a:ext cx="4500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FE, Further Education; SS, Secondary School; PRU, Pupil Referral Unit.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81BB4-0FF4-4C90-B5FB-53F5ED1C6A11}"/>
              </a:ext>
            </a:extLst>
          </p:cNvPr>
          <p:cNvSpPr txBox="1"/>
          <p:nvPr/>
        </p:nvSpPr>
        <p:spPr>
          <a:xfrm>
            <a:off x="1196555" y="1362564"/>
            <a:ext cx="6749557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i="1" dirty="0">
                <a:solidFill>
                  <a:prstClr val="white"/>
                </a:solidFill>
                <a:latin typeface="Calibri" panose="020F0502020204030204"/>
              </a:rPr>
              <a:t>All LFTs conducted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F33485-7968-42B9-90C1-189F6AA31504}"/>
              </a:ext>
            </a:extLst>
          </p:cNvPr>
          <p:cNvSpPr txBox="1"/>
          <p:nvPr/>
        </p:nvSpPr>
        <p:spPr>
          <a:xfrm>
            <a:off x="1167021" y="3474464"/>
            <a:ext cx="6749557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i="1" dirty="0">
                <a:solidFill>
                  <a:prstClr val="white"/>
                </a:solidFill>
                <a:latin typeface="Calibri" panose="020F0502020204030204"/>
              </a:rPr>
              <a:t>Positive LFTs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9116EE-3C4B-4F8F-9664-E6D98BCF9DEE}"/>
              </a:ext>
            </a:extLst>
          </p:cNvPr>
          <p:cNvSpPr/>
          <p:nvPr/>
        </p:nvSpPr>
        <p:spPr>
          <a:xfrm>
            <a:off x="6061801" y="2293582"/>
            <a:ext cx="779318" cy="264968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41BD84A-CAA4-4276-AAA5-2F182F49E380}"/>
              </a:ext>
            </a:extLst>
          </p:cNvPr>
          <p:cNvGraphicFramePr>
            <a:graphicFrameLocks noGrp="1"/>
          </p:cNvGraphicFramePr>
          <p:nvPr/>
        </p:nvGraphicFramePr>
        <p:xfrm>
          <a:off x="130234" y="1858463"/>
          <a:ext cx="8231748" cy="1400175"/>
        </p:xfrm>
        <a:graphic>
          <a:graphicData uri="http://schemas.openxmlformats.org/drawingml/2006/table">
            <a:tbl>
              <a:tblPr/>
              <a:tblGrid>
                <a:gridCol w="1419238">
                  <a:extLst>
                    <a:ext uri="{9D8B030D-6E8A-4147-A177-3AD203B41FA5}">
                      <a16:colId xmlns:a16="http://schemas.microsoft.com/office/drawing/2014/main" val="805654959"/>
                    </a:ext>
                  </a:extLst>
                </a:gridCol>
                <a:gridCol w="647177">
                  <a:extLst>
                    <a:ext uri="{9D8B030D-6E8A-4147-A177-3AD203B41FA5}">
                      <a16:colId xmlns:a16="http://schemas.microsoft.com/office/drawing/2014/main" val="211059876"/>
                    </a:ext>
                  </a:extLst>
                </a:gridCol>
                <a:gridCol w="485383">
                  <a:extLst>
                    <a:ext uri="{9D8B030D-6E8A-4147-A177-3AD203B41FA5}">
                      <a16:colId xmlns:a16="http://schemas.microsoft.com/office/drawing/2014/main" val="438158470"/>
                    </a:ext>
                  </a:extLst>
                </a:gridCol>
                <a:gridCol w="485383">
                  <a:extLst>
                    <a:ext uri="{9D8B030D-6E8A-4147-A177-3AD203B41FA5}">
                      <a16:colId xmlns:a16="http://schemas.microsoft.com/office/drawing/2014/main" val="466018019"/>
                    </a:ext>
                  </a:extLst>
                </a:gridCol>
                <a:gridCol w="1021604">
                  <a:extLst>
                    <a:ext uri="{9D8B030D-6E8A-4147-A177-3AD203B41FA5}">
                      <a16:colId xmlns:a16="http://schemas.microsoft.com/office/drawing/2014/main" val="1213397453"/>
                    </a:ext>
                  </a:extLst>
                </a:gridCol>
                <a:gridCol w="485383">
                  <a:extLst>
                    <a:ext uri="{9D8B030D-6E8A-4147-A177-3AD203B41FA5}">
                      <a16:colId xmlns:a16="http://schemas.microsoft.com/office/drawing/2014/main" val="2117547668"/>
                    </a:ext>
                  </a:extLst>
                </a:gridCol>
                <a:gridCol w="485383">
                  <a:extLst>
                    <a:ext uri="{9D8B030D-6E8A-4147-A177-3AD203B41FA5}">
                      <a16:colId xmlns:a16="http://schemas.microsoft.com/office/drawing/2014/main" val="3341310800"/>
                    </a:ext>
                  </a:extLst>
                </a:gridCol>
                <a:gridCol w="790799">
                  <a:extLst>
                    <a:ext uri="{9D8B030D-6E8A-4147-A177-3AD203B41FA5}">
                      <a16:colId xmlns:a16="http://schemas.microsoft.com/office/drawing/2014/main" val="151955395"/>
                    </a:ext>
                  </a:extLst>
                </a:gridCol>
                <a:gridCol w="993143">
                  <a:extLst>
                    <a:ext uri="{9D8B030D-6E8A-4147-A177-3AD203B41FA5}">
                      <a16:colId xmlns:a16="http://schemas.microsoft.com/office/drawing/2014/main" val="1542615878"/>
                    </a:ext>
                  </a:extLst>
                </a:gridCol>
                <a:gridCol w="1418255">
                  <a:extLst>
                    <a:ext uri="{9D8B030D-6E8A-4147-A177-3AD203B41FA5}">
                      <a16:colId xmlns:a16="http://schemas.microsoft.com/office/drawing/2014/main" val="1076969704"/>
                    </a:ext>
                  </a:extLst>
                </a:gridCol>
              </a:tblGrid>
              <a:tr h="4629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Week beginning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School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Independent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PRU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New Academy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Weekly total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Cumulative 4 week total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467923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02-Jul-21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5466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5510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20436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615980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25-Jun-21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7342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7405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14926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8148752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18-Jun-21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3798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3858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7521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6947926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11-Jun-21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3663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3663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28476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5E6771E-794A-4BC3-B0BD-A78E9CE17306}"/>
              </a:ext>
            </a:extLst>
          </p:cNvPr>
          <p:cNvGraphicFramePr>
            <a:graphicFrameLocks noGrp="1"/>
          </p:cNvGraphicFramePr>
          <p:nvPr/>
        </p:nvGraphicFramePr>
        <p:xfrm>
          <a:off x="96921" y="3866879"/>
          <a:ext cx="8948826" cy="1400175"/>
        </p:xfrm>
        <a:graphic>
          <a:graphicData uri="http://schemas.openxmlformats.org/drawingml/2006/table">
            <a:tbl>
              <a:tblPr/>
              <a:tblGrid>
                <a:gridCol w="1553705">
                  <a:extLst>
                    <a:ext uri="{9D8B030D-6E8A-4147-A177-3AD203B41FA5}">
                      <a16:colId xmlns:a16="http://schemas.microsoft.com/office/drawing/2014/main" val="3797300828"/>
                    </a:ext>
                  </a:extLst>
                </a:gridCol>
                <a:gridCol w="739130">
                  <a:extLst>
                    <a:ext uri="{9D8B030D-6E8A-4147-A177-3AD203B41FA5}">
                      <a16:colId xmlns:a16="http://schemas.microsoft.com/office/drawing/2014/main" val="577595404"/>
                    </a:ext>
                  </a:extLst>
                </a:gridCol>
                <a:gridCol w="403249">
                  <a:extLst>
                    <a:ext uri="{9D8B030D-6E8A-4147-A177-3AD203B41FA5}">
                      <a16:colId xmlns:a16="http://schemas.microsoft.com/office/drawing/2014/main" val="4072140064"/>
                    </a:ext>
                  </a:extLst>
                </a:gridCol>
                <a:gridCol w="562130">
                  <a:extLst>
                    <a:ext uri="{9D8B030D-6E8A-4147-A177-3AD203B41FA5}">
                      <a16:colId xmlns:a16="http://schemas.microsoft.com/office/drawing/2014/main" val="2389950947"/>
                    </a:ext>
                  </a:extLst>
                </a:gridCol>
                <a:gridCol w="1064747">
                  <a:extLst>
                    <a:ext uri="{9D8B030D-6E8A-4147-A177-3AD203B41FA5}">
                      <a16:colId xmlns:a16="http://schemas.microsoft.com/office/drawing/2014/main" val="2953994279"/>
                    </a:ext>
                  </a:extLst>
                </a:gridCol>
                <a:gridCol w="562130">
                  <a:extLst>
                    <a:ext uri="{9D8B030D-6E8A-4147-A177-3AD203B41FA5}">
                      <a16:colId xmlns:a16="http://schemas.microsoft.com/office/drawing/2014/main" val="3677054271"/>
                    </a:ext>
                  </a:extLst>
                </a:gridCol>
                <a:gridCol w="562130">
                  <a:extLst>
                    <a:ext uri="{9D8B030D-6E8A-4147-A177-3AD203B41FA5}">
                      <a16:colId xmlns:a16="http://schemas.microsoft.com/office/drawing/2014/main" val="967736729"/>
                    </a:ext>
                  </a:extLst>
                </a:gridCol>
                <a:gridCol w="796352">
                  <a:extLst>
                    <a:ext uri="{9D8B030D-6E8A-4147-A177-3AD203B41FA5}">
                      <a16:colId xmlns:a16="http://schemas.microsoft.com/office/drawing/2014/main" val="2313209875"/>
                    </a:ext>
                  </a:extLst>
                </a:gridCol>
                <a:gridCol w="841417">
                  <a:extLst>
                    <a:ext uri="{9D8B030D-6E8A-4147-A177-3AD203B41FA5}">
                      <a16:colId xmlns:a16="http://schemas.microsoft.com/office/drawing/2014/main" val="1267760385"/>
                    </a:ext>
                  </a:extLst>
                </a:gridCol>
                <a:gridCol w="1084518">
                  <a:extLst>
                    <a:ext uri="{9D8B030D-6E8A-4147-A177-3AD203B41FA5}">
                      <a16:colId xmlns:a16="http://schemas.microsoft.com/office/drawing/2014/main" val="1790624014"/>
                    </a:ext>
                  </a:extLst>
                </a:gridCol>
                <a:gridCol w="779318">
                  <a:extLst>
                    <a:ext uri="{9D8B030D-6E8A-4147-A177-3AD203B41FA5}">
                      <a16:colId xmlns:a16="http://schemas.microsoft.com/office/drawing/2014/main" val="1204389196"/>
                    </a:ext>
                  </a:extLst>
                </a:gridCol>
              </a:tblGrid>
              <a:tr h="462915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Week beginning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School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SS</a:t>
                      </a:r>
                      <a:endParaRPr lang="en-GB" sz="1500" b="0" i="1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Independent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PRU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New Academy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Weekly total 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Cumulative 4 week total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500" b="0" i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Positivity</a:t>
                      </a:r>
                    </a:p>
                  </a:txBody>
                  <a:tcPr marL="5715" marR="5715" marT="5715" marB="0" anchor="b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014750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02-Jul-21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656094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25-Jun-21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373923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18-Jun-21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784576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11-Jun-21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5715" marR="5715" marT="5715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982905"/>
                  </a:ext>
                </a:extLst>
              </a:tr>
            </a:tbl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A1547FAD-48DD-41A9-A11C-8018DE8E8F95}"/>
              </a:ext>
            </a:extLst>
          </p:cNvPr>
          <p:cNvSpPr/>
          <p:nvPr/>
        </p:nvSpPr>
        <p:spPr>
          <a:xfrm>
            <a:off x="6316378" y="4301999"/>
            <a:ext cx="779318" cy="264968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FFA566-A213-4F0C-85AF-CE9236947B64}"/>
              </a:ext>
            </a:extLst>
          </p:cNvPr>
          <p:cNvSpPr/>
          <p:nvPr/>
        </p:nvSpPr>
        <p:spPr>
          <a:xfrm>
            <a:off x="8266426" y="4301999"/>
            <a:ext cx="779318" cy="264968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% 1st Dose Uptake 65+, % 1st Dose Uptake All Eligible Cohort, PHE Vaccination Data as of (08 Jul 21), clusteredBarChart, card, slicer, textbox, card. Please refer to the notes on this slide for details.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857250"/>
            <a:ext cx="9015413" cy="51435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Vaccination Data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Rectangle 36"/>
          <p:cNvSpPr>
            <a:spLocks noChangeArrowheads="1"/>
          </p:cNvSpPr>
          <p:nvPr/>
        </p:nvSpPr>
        <p:spPr bwMode="auto">
          <a:xfrm>
            <a:off x="8302625" y="5826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6" name="Rectangle 38"/>
          <p:cNvSpPr>
            <a:spLocks noGrp="1" noChangeArrowheads="1"/>
          </p:cNvSpPr>
          <p:nvPr/>
        </p:nvSpPr>
        <p:spPr bwMode="auto">
          <a:xfrm>
            <a:off x="685800" y="1676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Head Teachers Briefing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87" name="Rectangle 39"/>
          <p:cNvSpPr>
            <a:spLocks noGrp="1" noChangeArrowheads="1"/>
          </p:cNvSpPr>
          <p:nvPr/>
        </p:nvSpPr>
        <p:spPr bwMode="auto">
          <a:xfrm>
            <a:off x="1371600" y="3124200"/>
            <a:ext cx="6400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COVID Management</a:t>
            </a:r>
          </a:p>
        </p:txBody>
      </p:sp>
      <p:sp>
        <p:nvSpPr>
          <p:cNvPr id="2089" name="Rectangle 41"/>
          <p:cNvSpPr>
            <a:spLocks noChangeArrowheads="1"/>
          </p:cNvSpPr>
          <p:nvPr/>
        </p:nvSpPr>
        <p:spPr bwMode="auto">
          <a:xfrm>
            <a:off x="152400" y="6184900"/>
            <a:ext cx="2438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www.enfield.gov.uk</a:t>
            </a:r>
          </a:p>
        </p:txBody>
      </p:sp>
      <p:sp>
        <p:nvSpPr>
          <p:cNvPr id="2090" name="Rectangle 42"/>
          <p:cNvSpPr>
            <a:spLocks noChangeArrowheads="1"/>
          </p:cNvSpPr>
          <p:nvPr/>
        </p:nvSpPr>
        <p:spPr bwMode="auto">
          <a:xfrm>
            <a:off x="3581400" y="5867400"/>
            <a:ext cx="1919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D52B1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Striving for excellence</a:t>
            </a:r>
          </a:p>
        </p:txBody>
      </p:sp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6172200"/>
            <a:ext cx="1535112" cy="4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5638800"/>
            <a:ext cx="213360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7A6B2-8B85-463E-872B-99E9A844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Update – until 19</a:t>
            </a:r>
            <a:r>
              <a:rPr lang="en-GB" sz="2400" baseline="30000" dirty="0"/>
              <a:t>th</a:t>
            </a:r>
            <a:r>
              <a:rPr lang="en-GB" sz="2400" dirty="0"/>
              <a:t> July/ until end of summer 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CCF1E-1309-4E59-8B71-1035D8294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Continue with current measures including contact tracing</a:t>
            </a:r>
          </a:p>
          <a:p>
            <a:r>
              <a:rPr lang="en-GB" dirty="0"/>
              <a:t>Continue reporting cases and self isolations to </a:t>
            </a:r>
            <a:r>
              <a:rPr lang="en-GB" dirty="0">
                <a:hlinkClick r:id="rId2"/>
              </a:rPr>
              <a:t>corona.virus@enfield.gov.uk</a:t>
            </a:r>
            <a:r>
              <a:rPr lang="en-GB" dirty="0"/>
              <a:t> </a:t>
            </a:r>
          </a:p>
          <a:p>
            <a:r>
              <a:rPr lang="en-GB" dirty="0"/>
              <a:t>Request support via above </a:t>
            </a:r>
          </a:p>
          <a:p>
            <a:r>
              <a:rPr lang="en-GB" dirty="0"/>
              <a:t>During summer holidays - encourage testing and vaccination for staff, families and anyone turning 18)</a:t>
            </a:r>
          </a:p>
        </p:txBody>
      </p:sp>
    </p:spTree>
    <p:extLst>
      <p:ext uri="{BB962C8B-B14F-4D97-AF65-F5344CB8AC3E}">
        <p14:creationId xmlns:p14="http://schemas.microsoft.com/office/powerpoint/2010/main" val="2501656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1107976"/>
          </a:xfrm>
        </p:spPr>
        <p:txBody>
          <a:bodyPr/>
          <a:lstStyle/>
          <a:p>
            <a:r>
              <a:rPr lang="en-GB" sz="2400" dirty="0"/>
              <a:t>Update – from </a:t>
            </a:r>
            <a:r>
              <a:rPr lang="en-GB" sz="2400"/>
              <a:t>19</a:t>
            </a:r>
            <a:r>
              <a:rPr lang="en-GB" sz="2400" baseline="30000"/>
              <a:t>th</a:t>
            </a:r>
            <a:r>
              <a:rPr lang="en-GB" sz="2400"/>
              <a:t> July </a:t>
            </a:r>
            <a:r>
              <a:rPr lang="en-GB" sz="2400" dirty="0"/>
              <a:t>new guidance states;</a:t>
            </a:r>
            <a:br>
              <a:rPr lang="en-GB" dirty="0"/>
            </a:br>
            <a:r>
              <a:rPr lang="en-GB" sz="1400" u="sng" dirty="0">
                <a:hlinkClick r:id="rId3" tooltip="https://www.gov.uk/government/publications/actions-for-schools-during-the-coronavirus-outbreak"/>
              </a:rPr>
              <a:t>https://www.gov.uk/government/publications/actions-for-schools-during-the-coronavirus-outbreak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153400" cy="4191000"/>
          </a:xfrm>
        </p:spPr>
        <p:txBody>
          <a:bodyPr/>
          <a:lstStyle/>
          <a:p>
            <a:r>
              <a:rPr lang="en-GB" sz="2400" dirty="0"/>
              <a:t>Bubbles – no longer recommended that necessary to keep children in consistent bubbles.</a:t>
            </a:r>
          </a:p>
          <a:p>
            <a:r>
              <a:rPr lang="en-GB" sz="2400" dirty="0"/>
              <a:t>Face coverings – no longer recommended</a:t>
            </a:r>
          </a:p>
          <a:p>
            <a:r>
              <a:rPr lang="en-GB" sz="2400" dirty="0"/>
              <a:t>Close contacts – will be identified via NHS T&amp;T</a:t>
            </a:r>
          </a:p>
          <a:p>
            <a:r>
              <a:rPr lang="en-GB" sz="2400" dirty="0"/>
              <a:t>Close contacts – advised to take PCR test</a:t>
            </a:r>
          </a:p>
          <a:p>
            <a:r>
              <a:rPr lang="en-GB" sz="2400" dirty="0"/>
              <a:t>From 16</a:t>
            </a:r>
            <a:r>
              <a:rPr lang="en-GB" sz="2400" baseline="30000" dirty="0"/>
              <a:t>th</a:t>
            </a:r>
            <a:r>
              <a:rPr lang="en-GB" sz="2400" dirty="0"/>
              <a:t> August &lt;18s and fully vaccinated adults, will no longer need to self isolate</a:t>
            </a:r>
          </a:p>
          <a:p>
            <a:r>
              <a:rPr lang="en-GB" sz="2400" dirty="0"/>
              <a:t>18 year olds have 4 months (following their birthday) in which to become fully vaccinated</a:t>
            </a:r>
          </a:p>
          <a:p>
            <a:r>
              <a:rPr lang="en-GB" sz="2400" dirty="0"/>
              <a:t>School risk assessments must be updated – how to manage outbreak</a:t>
            </a:r>
          </a:p>
          <a:p>
            <a:r>
              <a:rPr lang="en-GB" sz="2400" dirty="0"/>
              <a:t>Measures maybe re-instated in a school outbreak (in agreement with DPH)</a:t>
            </a:r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field Template">
  <a:themeElements>
    <a:clrScheme name="Enfield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field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field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field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field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field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field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field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field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field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field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field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field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field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Enfield Template">
  <a:themeElements>
    <a:clrScheme name="Enfield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field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field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field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field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field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field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field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field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field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field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field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field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field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35112DF332A94A8156DDFA4F9B42C1" ma:contentTypeVersion="13" ma:contentTypeDescription="Create a new document." ma:contentTypeScope="" ma:versionID="8837030183a179ac9bbf3644f28f5f04">
  <xsd:schema xmlns:xsd="http://www.w3.org/2001/XMLSchema" xmlns:xs="http://www.w3.org/2001/XMLSchema" xmlns:p="http://schemas.microsoft.com/office/2006/metadata/properties" xmlns:ns3="79c1ea88-9dbc-4b8a-a23a-2c931ef2129b" xmlns:ns4="565201a1-3aba-4d7c-a0b3-b8d5c144367a" targetNamespace="http://schemas.microsoft.com/office/2006/metadata/properties" ma:root="true" ma:fieldsID="c595826adfc91548ac5018b65e993e37" ns3:_="" ns4:_="">
    <xsd:import namespace="79c1ea88-9dbc-4b8a-a23a-2c931ef2129b"/>
    <xsd:import namespace="565201a1-3aba-4d7c-a0b3-b8d5c14436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c1ea88-9dbc-4b8a-a23a-2c931ef212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201a1-3aba-4d7c-a0b3-b8d5c144367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58252A-4664-47E6-B54F-9933E5B11989}">
  <ds:schemaRefs>
    <ds:schemaRef ds:uri="http://schemas.microsoft.com/office/infopath/2007/PartnerControls"/>
    <ds:schemaRef ds:uri="565201a1-3aba-4d7c-a0b3-b8d5c144367a"/>
    <ds:schemaRef ds:uri="http://purl.org/dc/elements/1.1/"/>
    <ds:schemaRef ds:uri="http://schemas.microsoft.com/office/2006/metadata/properties"/>
    <ds:schemaRef ds:uri="79c1ea88-9dbc-4b8a-a23a-2c931ef2129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D62F2C4-17BA-4EA2-919B-C67ECE49B4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B4935A-842E-4726-98CD-97019677E5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c1ea88-9dbc-4b8a-a23a-2c931ef2129b"/>
    <ds:schemaRef ds:uri="565201a1-3aba-4d7c-a0b3-b8d5c14436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7878</TotalTime>
  <Words>2143</Words>
  <Application>Microsoft Office PowerPoint</Application>
  <PresentationFormat>On-screen Show (4:3)</PresentationFormat>
  <Paragraphs>529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38</vt:i4>
      </vt:variant>
    </vt:vector>
  </HeadingPairs>
  <TitlesOfParts>
    <vt:vector size="57" baseType="lpstr">
      <vt:lpstr>맑은 고딕</vt:lpstr>
      <vt:lpstr>Arial</vt:lpstr>
      <vt:lpstr>Calibri</vt:lpstr>
      <vt:lpstr>Calibri Light</vt:lpstr>
      <vt:lpstr>Carlito</vt:lpstr>
      <vt:lpstr>Century Gothic</vt:lpstr>
      <vt:lpstr>Helvetica</vt:lpstr>
      <vt:lpstr>Noto Sans Symbols</vt:lpstr>
      <vt:lpstr>Times</vt:lpstr>
      <vt:lpstr>Trebuchet MS</vt:lpstr>
      <vt:lpstr>Custom Design</vt:lpstr>
      <vt:lpstr>Enfield Template</vt:lpstr>
      <vt:lpstr>1_Custom Design</vt:lpstr>
      <vt:lpstr>2_Custom Design</vt:lpstr>
      <vt:lpstr>Office Theme</vt:lpstr>
      <vt:lpstr>1_Enfield Template</vt:lpstr>
      <vt:lpstr>Facet</vt:lpstr>
      <vt:lpstr>1_Office Theme</vt:lpstr>
      <vt:lpstr>3_Custom Design</vt:lpstr>
      <vt:lpstr>PowerPoint Presentation</vt:lpstr>
      <vt:lpstr>   AGENDA</vt:lpstr>
      <vt:lpstr>PowerPoint Presentation</vt:lpstr>
      <vt:lpstr>Charts</vt:lpstr>
      <vt:lpstr>PowerPoint Presentation</vt:lpstr>
      <vt:lpstr>Vaccination Data</vt:lpstr>
      <vt:lpstr>PowerPoint Presentation</vt:lpstr>
      <vt:lpstr>Update – until 19th July/ until end of summer term</vt:lpstr>
      <vt:lpstr>Update – from 19th July new guidance states; https://www.gov.uk/government/publications/actions-for-schools-during-the-coronavirus-outbreak  </vt:lpstr>
      <vt:lpstr>Autumn Term</vt:lpstr>
      <vt:lpstr>NPQs Presentation for School Leaders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a six week course</vt:lpstr>
      <vt:lpstr>PowerPoint Presentation</vt:lpstr>
      <vt:lpstr>PowerPoint Presentation</vt:lpstr>
      <vt:lpstr>Assessment</vt:lpstr>
      <vt:lpstr>Learning Management System</vt:lpstr>
      <vt:lpstr>Developmental opportunities for your staff as Visiting Fellows and Assessors</vt:lpstr>
      <vt:lpstr>Next steps: Help us promote the NPQs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Tahira Anwar</dc:creator>
  <cp:lastModifiedBy>Cheryl Headon</cp:lastModifiedBy>
  <cp:revision>15</cp:revision>
  <cp:lastPrinted>2021-01-06T13:09:06Z</cp:lastPrinted>
  <dcterms:created xsi:type="dcterms:W3CDTF">2020-06-11T14:08:29Z</dcterms:created>
  <dcterms:modified xsi:type="dcterms:W3CDTF">2021-07-13T17:08:44Z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M_SecurityClassification">
    <vt:lpwstr>UNCLASSIFIED</vt:lpwstr>
  </property>
  <property fmtid="{D5CDD505-2E9C-101B-9397-08002B2CF9AE}" pid="3" name="PM_Qualifier">
    <vt:lpwstr/>
  </property>
  <property fmtid="{D5CDD505-2E9C-101B-9397-08002B2CF9AE}" pid="4" name="PM_DisplayValueSecClassificationWithQualifier">
    <vt:lpwstr>UNCLASSIFIED</vt:lpwstr>
  </property>
  <property fmtid="{D5CDD505-2E9C-101B-9397-08002B2CF9AE}" pid="5" name="PM_InsertionValue">
    <vt:lpwstr>Classification: UNCLASSIFIED</vt:lpwstr>
  </property>
  <property fmtid="{D5CDD505-2E9C-101B-9397-08002B2CF9AE}" pid="6" name="PM_Originator_Hash_SHA1">
    <vt:lpwstr>CD5BE0D6C20E853F0684852AC34AF174B2D753ED</vt:lpwstr>
  </property>
  <property fmtid="{D5CDD505-2E9C-101B-9397-08002B2CF9AE}" pid="7" name="PM_Hash_Version">
    <vt:lpwstr>2012.2</vt:lpwstr>
  </property>
  <property fmtid="{D5CDD505-2E9C-101B-9397-08002B2CF9AE}" pid="8" name="PM_Hash_Salt">
    <vt:lpwstr>2117AE6AF45399BFE0F273B2BCA542F0</vt:lpwstr>
  </property>
  <property fmtid="{D5CDD505-2E9C-101B-9397-08002B2CF9AE}" pid="9" name="PM_Hash_SHA1">
    <vt:lpwstr>2D58336EAE1515FB91C562A2023C9E172553E4A3</vt:lpwstr>
  </property>
  <property fmtid="{D5CDD505-2E9C-101B-9397-08002B2CF9AE}" pid="10" name="PM_LastInsertion">
    <vt:lpwstr>UNCLASSIFIED</vt:lpwstr>
  </property>
  <property fmtid="{D5CDD505-2E9C-101B-9397-08002B2CF9AE}" pid="11" name="ContentTypeId">
    <vt:lpwstr>0x0101007435112DF332A94A8156DDFA4F9B42C1</vt:lpwstr>
  </property>
</Properties>
</file>