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4"/>
    <p:sldMasterId id="2147483695" r:id="rId5"/>
    <p:sldMasterId id="2147483707" r:id="rId6"/>
    <p:sldMasterId id="2147483733" r:id="rId7"/>
    <p:sldMasterId id="2147483797" r:id="rId8"/>
    <p:sldMasterId id="2147483843" r:id="rId9"/>
  </p:sldMasterIdLst>
  <p:notesMasterIdLst>
    <p:notesMasterId r:id="rId37"/>
  </p:notesMasterIdLst>
  <p:handoutMasterIdLst>
    <p:handoutMasterId r:id="rId38"/>
  </p:handoutMasterIdLst>
  <p:sldIdLst>
    <p:sldId id="261" r:id="rId10"/>
    <p:sldId id="258" r:id="rId11"/>
    <p:sldId id="373" r:id="rId12"/>
    <p:sldId id="289" r:id="rId13"/>
    <p:sldId id="267" r:id="rId14"/>
    <p:sldId id="290" r:id="rId15"/>
    <p:sldId id="274" r:id="rId16"/>
    <p:sldId id="275" r:id="rId17"/>
    <p:sldId id="265" r:id="rId18"/>
    <p:sldId id="264" r:id="rId19"/>
    <p:sldId id="297" r:id="rId20"/>
    <p:sldId id="299" r:id="rId21"/>
    <p:sldId id="298" r:id="rId22"/>
    <p:sldId id="256" r:id="rId23"/>
    <p:sldId id="291" r:id="rId24"/>
    <p:sldId id="292" r:id="rId25"/>
    <p:sldId id="293" r:id="rId26"/>
    <p:sldId id="294" r:id="rId27"/>
    <p:sldId id="295" r:id="rId28"/>
    <p:sldId id="296" r:id="rId29"/>
    <p:sldId id="374" r:id="rId30"/>
    <p:sldId id="317" r:id="rId31"/>
    <p:sldId id="316" r:id="rId32"/>
    <p:sldId id="285" r:id="rId33"/>
    <p:sldId id="375" r:id="rId34"/>
    <p:sldId id="314" r:id="rId35"/>
    <p:sldId id="300" r:id="rId36"/>
  </p:sldIdLst>
  <p:sldSz cx="9144000" cy="6858000" type="screen4x3"/>
  <p:notesSz cx="6724650" cy="9774238"/>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521415D9-36F7-43E2-AB2F-B90AF26B5E84}">
      <p14:sectionLst xmlns:p14="http://schemas.microsoft.com/office/powerpoint/2010/main">
        <p14:section name="Default Section" id="{C23705E3-E995-4D36-A41C-4CA80AD8F2BE}">
          <p14:sldIdLst>
            <p14:sldId id="261"/>
            <p14:sldId id="258"/>
            <p14:sldId id="373"/>
            <p14:sldId id="289"/>
            <p14:sldId id="267"/>
            <p14:sldId id="290"/>
            <p14:sldId id="274"/>
            <p14:sldId id="275"/>
            <p14:sldId id="265"/>
            <p14:sldId id="264"/>
            <p14:sldId id="297"/>
            <p14:sldId id="299"/>
            <p14:sldId id="298"/>
            <p14:sldId id="256"/>
            <p14:sldId id="291"/>
            <p14:sldId id="292"/>
            <p14:sldId id="293"/>
            <p14:sldId id="294"/>
            <p14:sldId id="295"/>
            <p14:sldId id="296"/>
            <p14:sldId id="374"/>
            <p14:sldId id="317"/>
            <p14:sldId id="316"/>
            <p14:sldId id="285"/>
            <p14:sldId id="375"/>
            <p14:sldId id="314"/>
            <p14:sldId id="300"/>
          </p14:sldIdLst>
        </p14:section>
        <p14:section name="Untitled Section" id="{97B9F0D3-9BE9-4F17-8B16-82327EA5FB8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1921"/>
    <a:srgbClr val="CF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DCD4B3-9C86-41BC-BCD6-18BD0A2A4962}" v="24" dt="2021-09-16T06:25:34.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451" autoAdjust="0"/>
  </p:normalViewPr>
  <p:slideViewPr>
    <p:cSldViewPr>
      <p:cViewPr varScale="1">
        <p:scale>
          <a:sx n="101" d="100"/>
          <a:sy n="101" d="100"/>
        </p:scale>
        <p:origin x="126"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9079" y="0"/>
            <a:ext cx="2914015" cy="488712"/>
          </a:xfrm>
          <a:prstGeom prst="rect">
            <a:avLst/>
          </a:prstGeom>
        </p:spPr>
        <p:txBody>
          <a:bodyPr vert="horz" lIns="91440" tIns="45720" rIns="91440" bIns="45720" rtlCol="0"/>
          <a:lstStyle>
            <a:lvl1pPr algn="r">
              <a:defRPr sz="1200"/>
            </a:lvl1pPr>
          </a:lstStyle>
          <a:p>
            <a:fld id="{D385B6BA-74C3-4E64-B0FB-3DC3DB0F2F16}" type="datetimeFigureOut">
              <a:rPr lang="en-GB" smtClean="0"/>
              <a:t>21/09/2021</a:t>
            </a:fld>
            <a:endParaRPr lang="en-GB"/>
          </a:p>
        </p:txBody>
      </p:sp>
      <p:sp>
        <p:nvSpPr>
          <p:cNvPr id="4" name="Footer Placeholder 3"/>
          <p:cNvSpPr>
            <a:spLocks noGrp="1"/>
          </p:cNvSpPr>
          <p:nvPr>
            <p:ph type="ftr" sz="quarter" idx="2"/>
          </p:nvPr>
        </p:nvSpPr>
        <p:spPr>
          <a:xfrm>
            <a:off x="0" y="9283830"/>
            <a:ext cx="2914015" cy="488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9079" y="9283830"/>
            <a:ext cx="2914015" cy="488712"/>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EF8BCB94-A30F-4C07-8FD5-5D3608F048A3}" type="datetimeFigureOut">
              <a:rPr lang="en-GB" smtClean="0"/>
              <a:t>21/09/2021</a:t>
            </a:fld>
            <a:endParaRPr lang="en-GB"/>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
        <p:nvSpPr>
          <p:cNvPr id="5" name="Footer Placeholder 4"/>
          <p:cNvSpPr>
            <a:spLocks noGrp="1"/>
          </p:cNvSpPr>
          <p:nvPr>
            <p:ph type="ftr" sz="quarter" idx="4"/>
          </p:nvPr>
        </p:nvSpPr>
        <p:spPr>
          <a:xfrm>
            <a:off x="0" y="9283830"/>
            <a:ext cx="2914015" cy="48871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634349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Public health</a:t>
            </a:r>
          </a:p>
          <a:p>
            <a:r>
              <a:rPr lang="en-GB" dirty="0">
                <a:latin typeface="Arial" panose="020B0604020202020204" pitchFamily="34" charset="0"/>
                <a:cs typeface="Arial" panose="020B0604020202020204" pitchFamily="34" charset="0"/>
              </a:rPr>
              <a:t>Climate change</a:t>
            </a:r>
          </a:p>
          <a:p>
            <a:r>
              <a:rPr lang="en-GB" dirty="0">
                <a:latin typeface="Arial" panose="020B0604020202020204" pitchFamily="34" charset="0"/>
                <a:cs typeface="Arial" panose="020B0604020202020204" pitchFamily="34" charset="0"/>
              </a:rPr>
              <a:t>SIA are available to speak to headteachers at any time, to help discuss and formulate plans  - regular SIA meetings</a:t>
            </a:r>
          </a:p>
          <a:p>
            <a:r>
              <a:rPr lang="en-GB" dirty="0">
                <a:latin typeface="Arial" panose="020B0604020202020204" pitchFamily="34" charset="0"/>
                <a:cs typeface="Arial" panose="020B0604020202020204" pitchFamily="34" charset="0"/>
              </a:rPr>
              <a:t>Support for distance learning is available from the CLC and the PL team</a:t>
            </a:r>
          </a:p>
          <a:p>
            <a:r>
              <a:rPr lang="en-GB" dirty="0">
                <a:latin typeface="Arial" panose="020B0604020202020204" pitchFamily="34" charset="0"/>
                <a:cs typeface="Arial" panose="020B0604020202020204" pitchFamily="34" charset="0"/>
              </a:rPr>
              <a:t>Holding weekly meetings with headteacher reps</a:t>
            </a:r>
          </a:p>
          <a:p>
            <a:r>
              <a:rPr lang="en-GB" dirty="0">
                <a:latin typeface="Arial" panose="020B0604020202020204" pitchFamily="34" charset="0"/>
                <a:cs typeface="Arial" panose="020B0604020202020204" pitchFamily="34" charset="0"/>
              </a:rPr>
              <a:t>Sending out updates as and when we receive them</a:t>
            </a:r>
          </a:p>
          <a:p>
            <a:r>
              <a:rPr lang="en-GB" dirty="0">
                <a:latin typeface="Arial" panose="020B0604020202020204" pitchFamily="34" charset="0"/>
                <a:cs typeface="Arial" panose="020B0604020202020204" pitchFamily="34" charset="0"/>
              </a:rPr>
              <a:t>Governor training</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8B70B82-B283-4F4C-A530-01DB3DC58369}"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123711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Public health</a:t>
            </a:r>
          </a:p>
          <a:p>
            <a:r>
              <a:rPr lang="en-GB" dirty="0">
                <a:latin typeface="Arial" panose="020B0604020202020204" pitchFamily="34" charset="0"/>
                <a:cs typeface="Arial" panose="020B0604020202020204" pitchFamily="34" charset="0"/>
              </a:rPr>
              <a:t>Climate change</a:t>
            </a:r>
          </a:p>
          <a:p>
            <a:r>
              <a:rPr lang="en-GB" dirty="0">
                <a:latin typeface="Arial" panose="020B0604020202020204" pitchFamily="34" charset="0"/>
                <a:cs typeface="Arial" panose="020B0604020202020204" pitchFamily="34" charset="0"/>
              </a:rPr>
              <a:t>SIA are available to speak to headteachers at any time, to help discuss and formulate plans  - regular SIA meetings</a:t>
            </a:r>
          </a:p>
          <a:p>
            <a:r>
              <a:rPr lang="en-GB" dirty="0">
                <a:latin typeface="Arial" panose="020B0604020202020204" pitchFamily="34" charset="0"/>
                <a:cs typeface="Arial" panose="020B0604020202020204" pitchFamily="34" charset="0"/>
              </a:rPr>
              <a:t>Support for distance learning is available from the CLC and the PL team</a:t>
            </a:r>
          </a:p>
          <a:p>
            <a:r>
              <a:rPr lang="en-GB" dirty="0">
                <a:latin typeface="Arial" panose="020B0604020202020204" pitchFamily="34" charset="0"/>
                <a:cs typeface="Arial" panose="020B0604020202020204" pitchFamily="34" charset="0"/>
              </a:rPr>
              <a:t>Holding weekly meetings with headteacher reps</a:t>
            </a:r>
          </a:p>
          <a:p>
            <a:r>
              <a:rPr lang="en-GB" dirty="0">
                <a:latin typeface="Arial" panose="020B0604020202020204" pitchFamily="34" charset="0"/>
                <a:cs typeface="Arial" panose="020B0604020202020204" pitchFamily="34" charset="0"/>
              </a:rPr>
              <a:t>Sending out updates as and when we receive them</a:t>
            </a:r>
          </a:p>
          <a:p>
            <a:r>
              <a:rPr lang="en-GB" dirty="0">
                <a:latin typeface="Arial" panose="020B0604020202020204" pitchFamily="34" charset="0"/>
                <a:cs typeface="Arial" panose="020B0604020202020204" pitchFamily="34" charset="0"/>
              </a:rPr>
              <a:t>Governor training</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8B70B82-B283-4F4C-A530-01DB3DC58369}"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64010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TOTAL</a:t>
            </a:r>
            <a:endParaRPr dirty="0"/>
          </a:p>
          <a:p>
            <a:r>
              <a:rPr b="0" dirty="0"/>
              <a:t>No alt text provided.</a:t>
            </a:r>
            <a:endParaRPr dirty="0"/>
          </a:p>
          <a:p>
            <a:endParaRPr dirty="0"/>
          </a:p>
          <a:p>
            <a:r>
              <a:rPr b="1" dirty="0"/>
              <a:t>NEW CASES</a:t>
            </a:r>
            <a:endParaRPr dirty="0"/>
          </a:p>
          <a:p>
            <a:r>
              <a:rPr b="0" dirty="0"/>
              <a:t>No alt text provided.</a:t>
            </a:r>
            <a:endParaRPr dirty="0"/>
          </a:p>
          <a:p>
            <a:endParaRPr dirty="0"/>
          </a:p>
          <a:p>
            <a:r>
              <a:rPr b="1" dirty="0"/>
              <a:t>RECENT COVID DEATHS*</a:t>
            </a:r>
            <a:endParaRPr dirty="0"/>
          </a:p>
          <a:p>
            <a:r>
              <a:rPr b="0" dirty="0"/>
              <a:t>No alt text provided.</a:t>
            </a:r>
            <a:endParaRPr dirty="0"/>
          </a:p>
          <a:p>
            <a:endParaRPr dirty="0"/>
          </a:p>
          <a:p>
            <a:r>
              <a:rPr b="1" dirty="0"/>
              <a:t>INFECTION RATE PER 100,000*</a:t>
            </a:r>
            <a:endParaRPr dirty="0"/>
          </a:p>
          <a:p>
            <a:r>
              <a:rPr b="0" dirty="0"/>
              <a:t>No alt text provided.</a:t>
            </a:r>
            <a:endParaRPr dirty="0"/>
          </a:p>
          <a:p>
            <a:endParaRPr dirty="0"/>
          </a:p>
          <a:p>
            <a:r>
              <a:rPr b="1" dirty="0"/>
              <a:t>INFECTION RATE RANK*</a:t>
            </a:r>
            <a:endParaRPr dirty="0"/>
          </a:p>
          <a:p>
            <a:r>
              <a:rPr b="0" dirty="0"/>
              <a:t>No alt text provided.</a:t>
            </a:r>
            <a:endParaRPr dirty="0"/>
          </a:p>
          <a:p>
            <a:endParaRPr dirty="0"/>
          </a:p>
          <a:p>
            <a:r>
              <a:rPr b="1" dirty="0"/>
              <a:t>Enfield COVID-19 Dashboard 
(07- 13 Sep 21)</a:t>
            </a:r>
            <a:endParaRPr dirty="0"/>
          </a:p>
          <a:p>
            <a:r>
              <a:rPr b="0" dirty="0"/>
              <a:t>No alt text provided.</a:t>
            </a:r>
            <a:endParaRPr dirty="0"/>
          </a:p>
          <a:p>
            <a:endParaRPr dirty="0"/>
          </a:p>
          <a:p>
            <a:r>
              <a:rPr b="1" dirty="0"/>
              <a:t>TESTS*</a:t>
            </a:r>
            <a:endParaRPr dirty="0"/>
          </a:p>
          <a:p>
            <a:r>
              <a:rPr b="0" dirty="0"/>
              <a:t>No alt text provided.</a:t>
            </a:r>
            <a:endParaRPr dirty="0"/>
          </a:p>
          <a:p>
            <a:endParaRPr dirty="0"/>
          </a:p>
          <a:p>
            <a:r>
              <a:rPr b="1" dirty="0"/>
              <a:t>VACCINATIONS</a:t>
            </a:r>
            <a:endParaRPr dirty="0"/>
          </a:p>
          <a:p>
            <a:r>
              <a:rPr b="0" dirty="0"/>
              <a:t>No alt text provided.</a:t>
            </a:r>
            <a:endParaRPr dirty="0"/>
          </a:p>
          <a:p>
            <a:endParaRPr dirty="0"/>
          </a:p>
          <a:p>
            <a:r>
              <a:rPr b="1" dirty="0"/>
              <a:t>CARE SETTINGS</a:t>
            </a:r>
            <a:endParaRPr dirty="0"/>
          </a:p>
          <a:p>
            <a:r>
              <a:rPr b="0" dirty="0"/>
              <a:t>No alt text provided.</a:t>
            </a:r>
            <a:endParaRPr dirty="0"/>
          </a:p>
          <a:p>
            <a:endParaRPr dirty="0"/>
          </a:p>
          <a:p>
            <a:r>
              <a:rPr b="1" dirty="0"/>
              <a:t>SCHOOLS/ EARLY YEARS AFFECTED</a:t>
            </a:r>
            <a:endParaRPr dirty="0"/>
          </a:p>
          <a:p>
            <a:r>
              <a:rPr b="0" dirty="0"/>
              <a:t>No alt text provided.</a:t>
            </a:r>
            <a:endParaRPr dirty="0"/>
          </a:p>
          <a:p>
            <a:endParaRPr dirty="0"/>
          </a:p>
          <a:p>
            <a:r>
              <a:rPr b="1" dirty="0"/>
              <a:t>WARDS WITH HIGHEST INFECTION RATES*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0-29</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
        <p:nvSpPr>
          <p:cNvPr id="5" name="Footer Placeholder 4"/>
          <p:cNvSpPr>
            <a:spLocks noGrp="1"/>
          </p:cNvSpPr>
          <p:nvPr>
            <p:ph type="ftr" sz="quarter" idx="4"/>
          </p:nvPr>
        </p:nvSpPr>
        <p:spPr>
          <a:xfrm>
            <a:off x="0" y="8685213"/>
            <a:ext cx="2971800" cy="4572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63434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70286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
        <p:nvSpPr>
          <p:cNvPr id="5" name="Footer Placeholder 4"/>
          <p:cNvSpPr>
            <a:spLocks noGrp="1"/>
          </p:cNvSpPr>
          <p:nvPr>
            <p:ph type="ftr" sz="quarter" idx="4"/>
          </p:nvPr>
        </p:nvSpPr>
        <p:spPr>
          <a:xfrm>
            <a:off x="0" y="8685213"/>
            <a:ext cx="2971800" cy="4572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192866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
        <p:nvSpPr>
          <p:cNvPr id="5" name="Footer Placeholder 4"/>
          <p:cNvSpPr>
            <a:spLocks noGrp="1"/>
          </p:cNvSpPr>
          <p:nvPr>
            <p:ph type="ftr" sz="quarter" idx="4"/>
          </p:nvPr>
        </p:nvSpPr>
        <p:spPr>
          <a:xfrm>
            <a:off x="0" y="8685213"/>
            <a:ext cx="2971800" cy="4572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63434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u="sng" dirty="0"/>
              <a:t>They will work with 10 LA’s currently there are 8 and one of 2 in London. </a:t>
            </a:r>
          </a:p>
          <a:p>
            <a:endParaRPr lang="en-GB" u="sng" dirty="0"/>
          </a:p>
          <a:p>
            <a:endParaRPr lang="en-GB" u="sng" dirty="0"/>
          </a:p>
          <a:p>
            <a:endParaRPr lang="en-GB" u="sng" dirty="0"/>
          </a:p>
          <a:p>
            <a:endParaRPr lang="en-GB" u="sng" dirty="0"/>
          </a:p>
          <a:p>
            <a:r>
              <a:rPr lang="en-GB" u="sng" dirty="0"/>
              <a:t>What does being a local design area involve? </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Local design areas will be paired with a member of the review team who will lead structured research within the local area with support from others in the team.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63538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the notes for who they want to get involved  and purpose – need social workers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32539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8B70B82-B283-4F4C-A530-01DB3DC58369}"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1566294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Master" Target="../slideMasters/slideMaster5.xml"/><Relationship Id="rId5" Type="http://schemas.openxmlformats.org/officeDocument/2006/relationships/image" Target="../media/image45.png"/><Relationship Id="rId4" Type="http://schemas.openxmlformats.org/officeDocument/2006/relationships/image" Target="../media/image44.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CBB028A-6267-4803-8473-71F7C4129841}"/>
              </a:ext>
            </a:extLst>
          </p:cNvPr>
          <p:cNvSpPr>
            <a:spLocks noGrp="1"/>
          </p:cNvSpPr>
          <p:nvPr>
            <p:ph type="body" sz="quarter" idx="10"/>
          </p:nvPr>
        </p:nvSpPr>
        <p:spPr>
          <a:xfrm>
            <a:off x="611188" y="4797425"/>
            <a:ext cx="5472980" cy="914400"/>
          </a:xfrm>
          <a:prstGeom prst="rect">
            <a:avLst/>
          </a:prstGeom>
        </p:spPr>
        <p:txBody>
          <a:bodyPr/>
          <a:lstStyle>
            <a:lvl1pPr marL="0" indent="0">
              <a:buNone/>
              <a:defRPr>
                <a:solidFill>
                  <a:schemeClr val="bg1"/>
                </a:solidFill>
              </a:defRPr>
            </a:lvl1pPr>
          </a:lstStyle>
          <a:p>
            <a:pPr lvl="0"/>
            <a:endParaRPr lang="en-GB" dirty="0"/>
          </a:p>
        </p:txBody>
      </p:sp>
      <p:pic>
        <p:nvPicPr>
          <p:cNvPr id="4" name="Picture 3" descr="A picture containing photo, holding, bed, person&#10;&#10;Description automatically generated">
            <a:extLst>
              <a:ext uri="{FF2B5EF4-FFF2-40B4-BE49-F238E27FC236}">
                <a16:creationId xmlns:a16="http://schemas.microsoft.com/office/drawing/2014/main" id="{678A1A93-764F-499D-9964-B5248F567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5">
            <a:extLst>
              <a:ext uri="{FF2B5EF4-FFF2-40B4-BE49-F238E27FC236}">
                <a16:creationId xmlns:a16="http://schemas.microsoft.com/office/drawing/2014/main" id="{0FA4096C-2E85-414C-A74B-4C4733036C64}"/>
              </a:ext>
            </a:extLst>
          </p:cNvPr>
          <p:cNvSpPr>
            <a:spLocks noGrp="1"/>
          </p:cNvSpPr>
          <p:nvPr>
            <p:ph type="body" sz="quarter" idx="11" hasCustomPrompt="1"/>
          </p:nvPr>
        </p:nvSpPr>
        <p:spPr>
          <a:xfrm>
            <a:off x="395536" y="398463"/>
            <a:ext cx="4608511" cy="438249"/>
          </a:xfrm>
          <a:prstGeom prst="rect">
            <a:avLst/>
          </a:prstGeom>
        </p:spPr>
        <p:txBody>
          <a:bodyPr/>
          <a:lstStyle>
            <a:lvl1pPr marL="0" indent="0">
              <a:buNone/>
              <a:defRPr sz="3200" b="1">
                <a:solidFill>
                  <a:schemeClr val="bg1"/>
                </a:solidFill>
              </a:defRPr>
            </a:lvl1pPr>
          </a:lstStyle>
          <a:p>
            <a:pPr lvl="0"/>
            <a:r>
              <a:rPr lang="en-US" dirty="0"/>
              <a:t>TITLE</a:t>
            </a:r>
          </a:p>
        </p:txBody>
      </p:sp>
      <p:sp>
        <p:nvSpPr>
          <p:cNvPr id="8" name="Text Placeholder 7">
            <a:extLst>
              <a:ext uri="{FF2B5EF4-FFF2-40B4-BE49-F238E27FC236}">
                <a16:creationId xmlns:a16="http://schemas.microsoft.com/office/drawing/2014/main" id="{2CB54CD1-B643-4F38-8FB1-8EFA010DEFE0}"/>
              </a:ext>
            </a:extLst>
          </p:cNvPr>
          <p:cNvSpPr>
            <a:spLocks noGrp="1"/>
          </p:cNvSpPr>
          <p:nvPr>
            <p:ph type="body" sz="quarter" idx="12"/>
          </p:nvPr>
        </p:nvSpPr>
        <p:spPr>
          <a:xfrm>
            <a:off x="395287" y="836613"/>
            <a:ext cx="4608511" cy="309562"/>
          </a:xfrm>
          <a:prstGeom prst="rect">
            <a:avLst/>
          </a:prstGeom>
        </p:spPr>
        <p:txBody>
          <a:bodyPr/>
          <a:lstStyle>
            <a:lvl1pPr marL="0" indent="0">
              <a:buNone/>
              <a:defRPr sz="2000">
                <a:solidFill>
                  <a:schemeClr val="bg1"/>
                </a:solidFill>
              </a:defRPr>
            </a:lvl1pPr>
          </a:lstStyle>
          <a:p>
            <a:pPr lvl="0"/>
            <a:endParaRPr lang="en-GB" dirty="0"/>
          </a:p>
        </p:txBody>
      </p:sp>
    </p:spTree>
    <p:extLst>
      <p:ext uri="{BB962C8B-B14F-4D97-AF65-F5344CB8AC3E}">
        <p14:creationId xmlns:p14="http://schemas.microsoft.com/office/powerpoint/2010/main" val="192389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E908677-A147-452F-B568-A10304B308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FAE61050-61C5-499A-9423-CD4A9C71C3BC}"/>
              </a:ext>
            </a:extLst>
          </p:cNvPr>
          <p:cNvSpPr>
            <a:spLocks noGrp="1"/>
          </p:cNvSpPr>
          <p:nvPr>
            <p:ph type="body" sz="quarter" idx="10"/>
          </p:nvPr>
        </p:nvSpPr>
        <p:spPr>
          <a:xfrm>
            <a:off x="2591594" y="764704"/>
            <a:ext cx="3960812" cy="792162"/>
          </a:xfrm>
          <a:prstGeom prst="rect">
            <a:avLst/>
          </a:prstGeom>
        </p:spPr>
        <p:txBody>
          <a:bodyPr/>
          <a:lstStyle>
            <a:lvl1pPr marL="0" indent="0" algn="ctr">
              <a:buNone/>
              <a:defRPr sz="3600" b="1" i="0">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9259BDB5-D285-4B79-915A-0676850894A3}"/>
              </a:ext>
            </a:extLst>
          </p:cNvPr>
          <p:cNvSpPr>
            <a:spLocks noGrp="1"/>
          </p:cNvSpPr>
          <p:nvPr>
            <p:ph sz="quarter" idx="11"/>
          </p:nvPr>
        </p:nvSpPr>
        <p:spPr>
          <a:xfrm>
            <a:off x="287524" y="2708274"/>
            <a:ext cx="8568952" cy="35290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178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2654184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55574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202265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912391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831551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392939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57944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43927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338126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F7A4DF21-2D8F-4B6A-8EFD-DDE8F8F5F1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ED7453FF-2B41-4444-B7F9-DCEC97E6B1FC}"/>
              </a:ext>
            </a:extLst>
          </p:cNvPr>
          <p:cNvSpPr>
            <a:spLocks noGrp="1"/>
          </p:cNvSpPr>
          <p:nvPr>
            <p:ph type="body" sz="quarter" idx="10"/>
          </p:nvPr>
        </p:nvSpPr>
        <p:spPr>
          <a:xfrm>
            <a:off x="899592" y="4509120"/>
            <a:ext cx="4248472" cy="914400"/>
          </a:xfrm>
          <a:prstGeom prst="rect">
            <a:avLst/>
          </a:prstGeom>
        </p:spPr>
        <p:txBody>
          <a:bodyPr/>
          <a:lstStyle>
            <a:lvl1pPr marL="0" indent="0">
              <a:buNone/>
              <a:defRPr sz="3600" b="1">
                <a:solidFill>
                  <a:schemeClr val="tx1"/>
                </a:solidFill>
              </a:defRPr>
            </a:lvl1pPr>
          </a:lstStyle>
          <a:p>
            <a:pPr lvl="0"/>
            <a:endParaRPr lang="en-GB" dirty="0"/>
          </a:p>
        </p:txBody>
      </p:sp>
      <p:sp>
        <p:nvSpPr>
          <p:cNvPr id="7" name="Text Placeholder 6">
            <a:extLst>
              <a:ext uri="{FF2B5EF4-FFF2-40B4-BE49-F238E27FC236}">
                <a16:creationId xmlns:a16="http://schemas.microsoft.com/office/drawing/2014/main" id="{FAA90480-4DA0-401C-96B3-E00037142C8C}"/>
              </a:ext>
            </a:extLst>
          </p:cNvPr>
          <p:cNvSpPr>
            <a:spLocks noGrp="1"/>
          </p:cNvSpPr>
          <p:nvPr>
            <p:ph type="body" sz="quarter" idx="11" hasCustomPrompt="1"/>
          </p:nvPr>
        </p:nvSpPr>
        <p:spPr>
          <a:xfrm>
            <a:off x="5508625" y="765175"/>
            <a:ext cx="3167063" cy="2663825"/>
          </a:xfrm>
          <a:prstGeom prst="rect">
            <a:avLst/>
          </a:prstGeom>
        </p:spPr>
        <p:txBody>
          <a:bodyPr/>
          <a:lstStyle>
            <a:lvl1pPr marL="0" indent="0">
              <a:buNone/>
              <a:defRPr/>
            </a:lvl1pPr>
          </a:lstStyle>
          <a:p>
            <a:pPr lvl="0"/>
            <a:r>
              <a:rPr lang="en-GB" dirty="0"/>
              <a:t>Index</a:t>
            </a:r>
          </a:p>
          <a:p>
            <a:pPr lvl="0"/>
            <a:r>
              <a:rPr lang="en-GB" dirty="0"/>
              <a:t>Title 1</a:t>
            </a:r>
          </a:p>
          <a:p>
            <a:pPr lvl="0"/>
            <a:r>
              <a:rPr lang="en-GB" dirty="0"/>
              <a:t>Title 2</a:t>
            </a:r>
          </a:p>
          <a:p>
            <a:pPr lvl="0"/>
            <a:r>
              <a:rPr lang="en-GB" dirty="0"/>
              <a:t>Title 3</a:t>
            </a:r>
          </a:p>
          <a:p>
            <a:pPr lvl="0"/>
            <a:endParaRPr lang="en-GB" dirty="0"/>
          </a:p>
        </p:txBody>
      </p:sp>
    </p:spTree>
    <p:extLst>
      <p:ext uri="{BB962C8B-B14F-4D97-AF65-F5344CB8AC3E}">
        <p14:creationId xmlns:p14="http://schemas.microsoft.com/office/powerpoint/2010/main" val="287470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496089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712011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058440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883933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051528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38569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075348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46428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633540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3962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person posing for the camera&#10;&#10;Description automatically generated">
            <a:extLst>
              <a:ext uri="{FF2B5EF4-FFF2-40B4-BE49-F238E27FC236}">
                <a16:creationId xmlns:a16="http://schemas.microsoft.com/office/drawing/2014/main" id="{48A866F7-320D-4E90-A33D-8B2FE1D08E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5">
            <a:extLst>
              <a:ext uri="{FF2B5EF4-FFF2-40B4-BE49-F238E27FC236}">
                <a16:creationId xmlns:a16="http://schemas.microsoft.com/office/drawing/2014/main" id="{B42A9531-CE88-4AA7-B052-03B943D63795}"/>
              </a:ext>
            </a:extLst>
          </p:cNvPr>
          <p:cNvSpPr>
            <a:spLocks noGrp="1"/>
          </p:cNvSpPr>
          <p:nvPr>
            <p:ph type="body" sz="quarter" idx="10"/>
          </p:nvPr>
        </p:nvSpPr>
        <p:spPr>
          <a:xfrm>
            <a:off x="2124075" y="2636838"/>
            <a:ext cx="4968875" cy="1871662"/>
          </a:xfrm>
          <a:prstGeom prst="rect">
            <a:avLst/>
          </a:prstGeom>
        </p:spPr>
        <p:txBody>
          <a:bodyPr/>
          <a:lstStyle>
            <a:lvl1pPr marL="0" indent="0" algn="ctr">
              <a:buNone/>
              <a:defRPr sz="2000" b="0"/>
            </a:lvl1pPr>
          </a:lstStyle>
          <a:p>
            <a:pPr lvl="0"/>
            <a:endParaRPr lang="en-GB" dirty="0"/>
          </a:p>
        </p:txBody>
      </p:sp>
    </p:spTree>
    <p:extLst>
      <p:ext uri="{BB962C8B-B14F-4D97-AF65-F5344CB8AC3E}">
        <p14:creationId xmlns:p14="http://schemas.microsoft.com/office/powerpoint/2010/main" val="1166997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61891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273498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136363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20B2A84-040D-41D0-854F-C0F48D297D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a:extLst>
              <a:ext uri="{FF2B5EF4-FFF2-40B4-BE49-F238E27FC236}">
                <a16:creationId xmlns:a16="http://schemas.microsoft.com/office/drawing/2014/main" id="{BCBB028A-6267-4803-8473-71F7C4129841}"/>
              </a:ext>
            </a:extLst>
          </p:cNvPr>
          <p:cNvSpPr>
            <a:spLocks noGrp="1"/>
          </p:cNvSpPr>
          <p:nvPr>
            <p:ph type="body" sz="quarter" idx="10"/>
          </p:nvPr>
        </p:nvSpPr>
        <p:spPr>
          <a:xfrm>
            <a:off x="611188" y="4797425"/>
            <a:ext cx="5472980" cy="914400"/>
          </a:xfrm>
          <a:prstGeom prst="rect">
            <a:avLst/>
          </a:prstGeom>
        </p:spPr>
        <p:txBody>
          <a:bodyPr/>
          <a:lstStyle>
            <a:lvl1pPr marL="0" indent="0">
              <a:buNone/>
              <a:defRPr>
                <a:solidFill>
                  <a:schemeClr val="bg1"/>
                </a:solidFill>
              </a:defRPr>
            </a:lvl1pPr>
          </a:lstStyle>
          <a:p>
            <a:pPr lvl="0"/>
            <a:endParaRPr lang="en-GB" dirty="0"/>
          </a:p>
        </p:txBody>
      </p:sp>
    </p:spTree>
    <p:extLst>
      <p:ext uri="{BB962C8B-B14F-4D97-AF65-F5344CB8AC3E}">
        <p14:creationId xmlns:p14="http://schemas.microsoft.com/office/powerpoint/2010/main" val="2558772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ADA3D45-8164-46D7-820B-051E5B96C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F90B2CE8-0584-4F2A-97F6-86BA3B845071}"/>
              </a:ext>
            </a:extLst>
          </p:cNvPr>
          <p:cNvSpPr>
            <a:spLocks noGrp="1"/>
          </p:cNvSpPr>
          <p:nvPr>
            <p:ph type="body" sz="quarter" idx="10"/>
          </p:nvPr>
        </p:nvSpPr>
        <p:spPr>
          <a:xfrm>
            <a:off x="251520" y="6093296"/>
            <a:ext cx="5328840" cy="432048"/>
          </a:xfrm>
          <a:prstGeom prst="rect">
            <a:avLst/>
          </a:prstGeom>
        </p:spPr>
        <p:txBody>
          <a:bodyPr/>
          <a:lstStyle>
            <a:lvl1pPr marL="0" indent="0">
              <a:buNone/>
              <a:defRPr sz="2400">
                <a:solidFill>
                  <a:schemeClr val="bg1"/>
                </a:solidFill>
              </a:defRPr>
            </a:lvl1pPr>
          </a:lstStyle>
          <a:p>
            <a:pPr lvl="0"/>
            <a:endParaRPr lang="en-GB" dirty="0"/>
          </a:p>
        </p:txBody>
      </p:sp>
      <p:sp>
        <p:nvSpPr>
          <p:cNvPr id="9" name="Content Placeholder 8">
            <a:extLst>
              <a:ext uri="{FF2B5EF4-FFF2-40B4-BE49-F238E27FC236}">
                <a16:creationId xmlns:a16="http://schemas.microsoft.com/office/drawing/2014/main" id="{CBF1DAF1-EBF3-4A17-A7F1-032E560C9D46}"/>
              </a:ext>
            </a:extLst>
          </p:cNvPr>
          <p:cNvSpPr>
            <a:spLocks noGrp="1"/>
          </p:cNvSpPr>
          <p:nvPr>
            <p:ph sz="quarter" idx="11"/>
          </p:nvPr>
        </p:nvSpPr>
        <p:spPr>
          <a:xfrm>
            <a:off x="323056" y="1412875"/>
            <a:ext cx="8497888" cy="403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8564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A74961C3-4873-43FA-A8E7-DEF965020E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5C7D5758-D3E5-411E-9B6B-098E13BD5427}"/>
              </a:ext>
            </a:extLst>
          </p:cNvPr>
          <p:cNvSpPr>
            <a:spLocks noGrp="1"/>
          </p:cNvSpPr>
          <p:nvPr>
            <p:ph type="body" sz="quarter" idx="10"/>
          </p:nvPr>
        </p:nvSpPr>
        <p:spPr>
          <a:xfrm>
            <a:off x="4572000" y="476672"/>
            <a:ext cx="3744416" cy="432048"/>
          </a:xfrm>
          <a:prstGeom prst="rect">
            <a:avLst/>
          </a:prstGeom>
        </p:spPr>
        <p:txBody>
          <a:bodyPr/>
          <a:lstStyle>
            <a:lvl1pPr marL="0" indent="0">
              <a:buNone/>
              <a:defRPr>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9061413D-7706-4666-A45D-504822E79D6E}"/>
              </a:ext>
            </a:extLst>
          </p:cNvPr>
          <p:cNvSpPr>
            <a:spLocks noGrp="1"/>
          </p:cNvSpPr>
          <p:nvPr>
            <p:ph sz="quarter" idx="11"/>
          </p:nvPr>
        </p:nvSpPr>
        <p:spPr>
          <a:xfrm>
            <a:off x="215106" y="1710854"/>
            <a:ext cx="8713788" cy="41767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6653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26F7BDA6-D05C-46F9-9FF6-BE548557BF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6">
            <a:extLst>
              <a:ext uri="{FF2B5EF4-FFF2-40B4-BE49-F238E27FC236}">
                <a16:creationId xmlns:a16="http://schemas.microsoft.com/office/drawing/2014/main" id="{F779FC12-2537-4B45-BDD8-3B2150B90E9E}"/>
              </a:ext>
            </a:extLst>
          </p:cNvPr>
          <p:cNvSpPr>
            <a:spLocks noGrp="1"/>
          </p:cNvSpPr>
          <p:nvPr>
            <p:ph type="body" sz="quarter" idx="10"/>
          </p:nvPr>
        </p:nvSpPr>
        <p:spPr>
          <a:xfrm>
            <a:off x="3491880" y="620688"/>
            <a:ext cx="4032398" cy="504602"/>
          </a:xfrm>
          <a:prstGeom prst="rect">
            <a:avLst/>
          </a:prstGeom>
        </p:spPr>
        <p:txBody>
          <a:bodyPr/>
          <a:lstStyle>
            <a:lvl1pPr marL="0" indent="0">
              <a:buNone/>
              <a:defRPr/>
            </a:lvl1pPr>
          </a:lstStyle>
          <a:p>
            <a:pPr lvl="0"/>
            <a:endParaRPr lang="en-GB" dirty="0"/>
          </a:p>
        </p:txBody>
      </p:sp>
      <p:sp>
        <p:nvSpPr>
          <p:cNvPr id="9" name="Content Placeholder 8">
            <a:extLst>
              <a:ext uri="{FF2B5EF4-FFF2-40B4-BE49-F238E27FC236}">
                <a16:creationId xmlns:a16="http://schemas.microsoft.com/office/drawing/2014/main" id="{070EE48E-C22D-47DA-89CD-0DB0B194F8F0}"/>
              </a:ext>
            </a:extLst>
          </p:cNvPr>
          <p:cNvSpPr>
            <a:spLocks noGrp="1"/>
          </p:cNvSpPr>
          <p:nvPr>
            <p:ph sz="quarter" idx="11"/>
          </p:nvPr>
        </p:nvSpPr>
        <p:spPr>
          <a:xfrm>
            <a:off x="323528" y="1484784"/>
            <a:ext cx="7848600" cy="43926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701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3F54F8F8-6CA6-4030-B710-40F54B206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4">
            <a:extLst>
              <a:ext uri="{FF2B5EF4-FFF2-40B4-BE49-F238E27FC236}">
                <a16:creationId xmlns:a16="http://schemas.microsoft.com/office/drawing/2014/main" id="{EFE3A1F4-2B35-4858-ABE6-0E1085DC66F6}"/>
              </a:ext>
            </a:extLst>
          </p:cNvPr>
          <p:cNvSpPr>
            <a:spLocks noGrp="1"/>
          </p:cNvSpPr>
          <p:nvPr>
            <p:ph sz="quarter" idx="10"/>
          </p:nvPr>
        </p:nvSpPr>
        <p:spPr>
          <a:xfrm>
            <a:off x="396081" y="1917701"/>
            <a:ext cx="8351837" cy="381635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495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F29DA032-8CF4-405F-9E98-188386295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0FB8AE8E-AB09-4623-AE5C-CCB8EA91221A}"/>
              </a:ext>
            </a:extLst>
          </p:cNvPr>
          <p:cNvSpPr>
            <a:spLocks noGrp="1"/>
          </p:cNvSpPr>
          <p:nvPr>
            <p:ph type="body" sz="quarter" idx="10"/>
          </p:nvPr>
        </p:nvSpPr>
        <p:spPr>
          <a:xfrm>
            <a:off x="2627685" y="5805264"/>
            <a:ext cx="3888630" cy="504056"/>
          </a:xfrm>
          <a:prstGeom prst="rect">
            <a:avLst/>
          </a:prstGeom>
        </p:spPr>
        <p:txBody>
          <a:bodyPr/>
          <a:lstStyle>
            <a:lvl1pPr marL="0" indent="0" algn="ctr">
              <a:buNone/>
              <a:defRPr>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FBCDCA3A-DEB5-4371-8007-8A855781270F}"/>
              </a:ext>
            </a:extLst>
          </p:cNvPr>
          <p:cNvSpPr>
            <a:spLocks noGrp="1"/>
          </p:cNvSpPr>
          <p:nvPr>
            <p:ph sz="quarter" idx="11"/>
          </p:nvPr>
        </p:nvSpPr>
        <p:spPr>
          <a:xfrm>
            <a:off x="468312" y="476250"/>
            <a:ext cx="8207375" cy="46815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01260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3F3D54DF-9898-4D4C-946D-E0E0FBA67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4">
            <a:extLst>
              <a:ext uri="{FF2B5EF4-FFF2-40B4-BE49-F238E27FC236}">
                <a16:creationId xmlns:a16="http://schemas.microsoft.com/office/drawing/2014/main" id="{60BDF95A-066A-4AB5-8D7F-785FA4ECBB3E}"/>
              </a:ext>
            </a:extLst>
          </p:cNvPr>
          <p:cNvSpPr>
            <a:spLocks noGrp="1"/>
          </p:cNvSpPr>
          <p:nvPr>
            <p:ph type="body" sz="quarter" idx="10"/>
          </p:nvPr>
        </p:nvSpPr>
        <p:spPr>
          <a:xfrm>
            <a:off x="2627685" y="5805264"/>
            <a:ext cx="3888630" cy="504056"/>
          </a:xfrm>
          <a:prstGeom prst="rect">
            <a:avLst/>
          </a:prstGeom>
        </p:spPr>
        <p:txBody>
          <a:bodyPr/>
          <a:lstStyle>
            <a:lvl1pPr marL="0" indent="0" algn="ctr">
              <a:buNone/>
              <a:defRPr>
                <a:solidFill>
                  <a:schemeClr val="tx1"/>
                </a:solidFill>
              </a:defRPr>
            </a:lvl1pPr>
          </a:lstStyle>
          <a:p>
            <a:pPr lvl="0"/>
            <a:endParaRPr lang="en-GB" dirty="0"/>
          </a:p>
        </p:txBody>
      </p:sp>
      <p:sp>
        <p:nvSpPr>
          <p:cNvPr id="5" name="Content Placeholder 6">
            <a:extLst>
              <a:ext uri="{FF2B5EF4-FFF2-40B4-BE49-F238E27FC236}">
                <a16:creationId xmlns:a16="http://schemas.microsoft.com/office/drawing/2014/main" id="{A4071258-3FD7-4CED-B417-5695AC1B99E6}"/>
              </a:ext>
            </a:extLst>
          </p:cNvPr>
          <p:cNvSpPr>
            <a:spLocks noGrp="1"/>
          </p:cNvSpPr>
          <p:nvPr>
            <p:ph sz="quarter" idx="11"/>
          </p:nvPr>
        </p:nvSpPr>
        <p:spPr>
          <a:xfrm>
            <a:off x="468312" y="476250"/>
            <a:ext cx="8207375" cy="46815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260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879B785-715B-403E-9FFE-FE5301BDE6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4">
            <a:extLst>
              <a:ext uri="{FF2B5EF4-FFF2-40B4-BE49-F238E27FC236}">
                <a16:creationId xmlns:a16="http://schemas.microsoft.com/office/drawing/2014/main" id="{D5C556C4-383A-4AA2-8EEC-27FA7A7EA548}"/>
              </a:ext>
            </a:extLst>
          </p:cNvPr>
          <p:cNvSpPr>
            <a:spLocks noGrp="1"/>
          </p:cNvSpPr>
          <p:nvPr>
            <p:ph type="body" sz="quarter" idx="10"/>
          </p:nvPr>
        </p:nvSpPr>
        <p:spPr>
          <a:xfrm>
            <a:off x="179512" y="2636912"/>
            <a:ext cx="3888432" cy="914400"/>
          </a:xfrm>
          <a:prstGeom prst="rect">
            <a:avLst/>
          </a:prstGeom>
        </p:spPr>
        <p:txBody>
          <a:bodyPr/>
          <a:lstStyle>
            <a:lvl1pPr marL="0" indent="0">
              <a:buNone/>
              <a:defRPr sz="3600" b="1">
                <a:solidFill>
                  <a:schemeClr val="tx1"/>
                </a:solidFill>
              </a:defRPr>
            </a:lvl1pPr>
          </a:lstStyle>
          <a:p>
            <a:pPr lvl="0"/>
            <a:endParaRPr lang="en-GB" dirty="0"/>
          </a:p>
        </p:txBody>
      </p:sp>
      <p:sp>
        <p:nvSpPr>
          <p:cNvPr id="11" name="Picture Placeholder 10">
            <a:extLst>
              <a:ext uri="{FF2B5EF4-FFF2-40B4-BE49-F238E27FC236}">
                <a16:creationId xmlns:a16="http://schemas.microsoft.com/office/drawing/2014/main" id="{EF96FDB0-35C8-4230-A08D-DC6977EE526B}"/>
              </a:ext>
            </a:extLst>
          </p:cNvPr>
          <p:cNvSpPr>
            <a:spLocks noGrp="1"/>
          </p:cNvSpPr>
          <p:nvPr>
            <p:ph type="pic" sz="quarter" idx="11"/>
          </p:nvPr>
        </p:nvSpPr>
        <p:spPr>
          <a:xfrm>
            <a:off x="4929240" y="836712"/>
            <a:ext cx="1655762" cy="1439862"/>
          </a:xfrm>
          <a:prstGeom prst="rect">
            <a:avLst/>
          </a:prstGeom>
        </p:spPr>
        <p:txBody>
          <a:bodyPr/>
          <a:lstStyle/>
          <a:p>
            <a:endParaRPr lang="en-GB"/>
          </a:p>
        </p:txBody>
      </p:sp>
      <p:sp>
        <p:nvSpPr>
          <p:cNvPr id="12" name="Picture Placeholder 10">
            <a:extLst>
              <a:ext uri="{FF2B5EF4-FFF2-40B4-BE49-F238E27FC236}">
                <a16:creationId xmlns:a16="http://schemas.microsoft.com/office/drawing/2014/main" id="{246A57CB-EF01-4937-AA36-5B3A3C6F490F}"/>
              </a:ext>
            </a:extLst>
          </p:cNvPr>
          <p:cNvSpPr>
            <a:spLocks noGrp="1"/>
          </p:cNvSpPr>
          <p:nvPr>
            <p:ph type="pic" sz="quarter" idx="12"/>
          </p:nvPr>
        </p:nvSpPr>
        <p:spPr>
          <a:xfrm>
            <a:off x="4950210" y="2407494"/>
            <a:ext cx="1655762" cy="1439862"/>
          </a:xfrm>
          <a:prstGeom prst="rect">
            <a:avLst/>
          </a:prstGeom>
        </p:spPr>
        <p:txBody>
          <a:bodyPr/>
          <a:lstStyle/>
          <a:p>
            <a:endParaRPr lang="en-GB"/>
          </a:p>
        </p:txBody>
      </p:sp>
      <p:sp>
        <p:nvSpPr>
          <p:cNvPr id="13" name="Picture Placeholder 10">
            <a:extLst>
              <a:ext uri="{FF2B5EF4-FFF2-40B4-BE49-F238E27FC236}">
                <a16:creationId xmlns:a16="http://schemas.microsoft.com/office/drawing/2014/main" id="{97C059F3-AEF7-48E1-8732-80881CA327CC}"/>
              </a:ext>
            </a:extLst>
          </p:cNvPr>
          <p:cNvSpPr>
            <a:spLocks noGrp="1"/>
          </p:cNvSpPr>
          <p:nvPr>
            <p:ph type="pic" sz="quarter" idx="13"/>
          </p:nvPr>
        </p:nvSpPr>
        <p:spPr>
          <a:xfrm>
            <a:off x="4950210" y="3964137"/>
            <a:ext cx="1655762" cy="1439862"/>
          </a:xfrm>
          <a:prstGeom prst="rect">
            <a:avLst/>
          </a:prstGeom>
        </p:spPr>
        <p:txBody>
          <a:bodyPr/>
          <a:lstStyle/>
          <a:p>
            <a:endParaRPr lang="en-GB"/>
          </a:p>
        </p:txBody>
      </p:sp>
      <p:sp>
        <p:nvSpPr>
          <p:cNvPr id="15" name="Text Placeholder 14">
            <a:extLst>
              <a:ext uri="{FF2B5EF4-FFF2-40B4-BE49-F238E27FC236}">
                <a16:creationId xmlns:a16="http://schemas.microsoft.com/office/drawing/2014/main" id="{1FFA8970-4CEB-4EA1-9F55-474B6DFBC54A}"/>
              </a:ext>
            </a:extLst>
          </p:cNvPr>
          <p:cNvSpPr>
            <a:spLocks noGrp="1"/>
          </p:cNvSpPr>
          <p:nvPr>
            <p:ph type="body" sz="quarter" idx="14"/>
          </p:nvPr>
        </p:nvSpPr>
        <p:spPr>
          <a:xfrm>
            <a:off x="6820271" y="1289298"/>
            <a:ext cx="2088455" cy="534690"/>
          </a:xfrm>
          <a:prstGeom prst="rect">
            <a:avLst/>
          </a:prstGeom>
        </p:spPr>
        <p:txBody>
          <a:bodyPr/>
          <a:lstStyle>
            <a:lvl1pPr marL="0" indent="0">
              <a:buNone/>
              <a:defRPr sz="1400"/>
            </a:lvl1pPr>
          </a:lstStyle>
          <a:p>
            <a:pPr lvl="0"/>
            <a:endParaRPr lang="en-GB" dirty="0"/>
          </a:p>
        </p:txBody>
      </p:sp>
      <p:sp>
        <p:nvSpPr>
          <p:cNvPr id="16" name="Text Placeholder 14">
            <a:extLst>
              <a:ext uri="{FF2B5EF4-FFF2-40B4-BE49-F238E27FC236}">
                <a16:creationId xmlns:a16="http://schemas.microsoft.com/office/drawing/2014/main" id="{13E6F021-0D7A-4017-A1B7-2A5B4601F9B8}"/>
              </a:ext>
            </a:extLst>
          </p:cNvPr>
          <p:cNvSpPr>
            <a:spLocks noGrp="1"/>
          </p:cNvSpPr>
          <p:nvPr>
            <p:ph type="body" sz="quarter" idx="15"/>
          </p:nvPr>
        </p:nvSpPr>
        <p:spPr>
          <a:xfrm>
            <a:off x="6820272" y="2860080"/>
            <a:ext cx="2088455" cy="534690"/>
          </a:xfrm>
          <a:prstGeom prst="rect">
            <a:avLst/>
          </a:prstGeom>
        </p:spPr>
        <p:txBody>
          <a:bodyPr/>
          <a:lstStyle>
            <a:lvl1pPr marL="0" indent="0">
              <a:buNone/>
              <a:defRPr sz="1400"/>
            </a:lvl1pPr>
          </a:lstStyle>
          <a:p>
            <a:pPr lvl="0"/>
            <a:endParaRPr lang="en-GB" dirty="0"/>
          </a:p>
        </p:txBody>
      </p:sp>
      <p:sp>
        <p:nvSpPr>
          <p:cNvPr id="17" name="Text Placeholder 14">
            <a:extLst>
              <a:ext uri="{FF2B5EF4-FFF2-40B4-BE49-F238E27FC236}">
                <a16:creationId xmlns:a16="http://schemas.microsoft.com/office/drawing/2014/main" id="{0A99F4B4-ED59-4F4D-9F55-4BCC837ACBDE}"/>
              </a:ext>
            </a:extLst>
          </p:cNvPr>
          <p:cNvSpPr>
            <a:spLocks noGrp="1"/>
          </p:cNvSpPr>
          <p:nvPr>
            <p:ph type="body" sz="quarter" idx="16"/>
          </p:nvPr>
        </p:nvSpPr>
        <p:spPr>
          <a:xfrm>
            <a:off x="6820271" y="4430862"/>
            <a:ext cx="2088455" cy="534690"/>
          </a:xfrm>
          <a:prstGeom prst="rect">
            <a:avLst/>
          </a:prstGeom>
        </p:spPr>
        <p:txBody>
          <a:bodyPr/>
          <a:lstStyle>
            <a:lvl1pPr marL="0" indent="0">
              <a:buNone/>
              <a:defRPr sz="1400"/>
            </a:lvl1pPr>
          </a:lstStyle>
          <a:p>
            <a:pPr lvl="0"/>
            <a:endParaRPr lang="en-GB" dirty="0"/>
          </a:p>
        </p:txBody>
      </p:sp>
    </p:spTree>
    <p:extLst>
      <p:ext uri="{BB962C8B-B14F-4D97-AF65-F5344CB8AC3E}">
        <p14:creationId xmlns:p14="http://schemas.microsoft.com/office/powerpoint/2010/main" val="3771353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23D6CF3-D4CD-4E08-9653-641363471B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4">
            <a:extLst>
              <a:ext uri="{FF2B5EF4-FFF2-40B4-BE49-F238E27FC236}">
                <a16:creationId xmlns:a16="http://schemas.microsoft.com/office/drawing/2014/main" id="{FB81B3D0-F738-4AD6-BC6D-06AF124C8291}"/>
              </a:ext>
            </a:extLst>
          </p:cNvPr>
          <p:cNvSpPr>
            <a:spLocks noGrp="1"/>
          </p:cNvSpPr>
          <p:nvPr>
            <p:ph type="body" sz="quarter" idx="10"/>
          </p:nvPr>
        </p:nvSpPr>
        <p:spPr>
          <a:xfrm>
            <a:off x="2627685" y="548680"/>
            <a:ext cx="3888630" cy="504056"/>
          </a:xfrm>
          <a:prstGeom prst="rect">
            <a:avLst/>
          </a:prstGeom>
        </p:spPr>
        <p:txBody>
          <a:bodyPr/>
          <a:lstStyle>
            <a:lvl1pPr marL="0" indent="0" algn="ctr">
              <a:buNone/>
              <a:defRPr>
                <a:solidFill>
                  <a:schemeClr val="bg1"/>
                </a:solidFill>
              </a:defRPr>
            </a:lvl1pPr>
          </a:lstStyle>
          <a:p>
            <a:pPr lvl="0"/>
            <a:endParaRPr lang="en-GB" dirty="0"/>
          </a:p>
        </p:txBody>
      </p:sp>
      <p:sp>
        <p:nvSpPr>
          <p:cNvPr id="5" name="Content Placeholder 6">
            <a:extLst>
              <a:ext uri="{FF2B5EF4-FFF2-40B4-BE49-F238E27FC236}">
                <a16:creationId xmlns:a16="http://schemas.microsoft.com/office/drawing/2014/main" id="{9611C4CF-45CF-42D7-82C2-38B1B2CE0388}"/>
              </a:ext>
            </a:extLst>
          </p:cNvPr>
          <p:cNvSpPr>
            <a:spLocks noGrp="1"/>
          </p:cNvSpPr>
          <p:nvPr>
            <p:ph sz="quarter" idx="11"/>
          </p:nvPr>
        </p:nvSpPr>
        <p:spPr>
          <a:xfrm>
            <a:off x="468312" y="1772816"/>
            <a:ext cx="8207375" cy="46815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2584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descr="A picture containing umbrella, table&#10;&#10;Description automatically generated">
            <a:extLst>
              <a:ext uri="{FF2B5EF4-FFF2-40B4-BE49-F238E27FC236}">
                <a16:creationId xmlns:a16="http://schemas.microsoft.com/office/drawing/2014/main" id="{F3A58445-43C9-42C3-9653-29174C75E5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4">
            <a:extLst>
              <a:ext uri="{FF2B5EF4-FFF2-40B4-BE49-F238E27FC236}">
                <a16:creationId xmlns:a16="http://schemas.microsoft.com/office/drawing/2014/main" id="{1048FA05-2FA5-4BF9-927E-BC118242FBC2}"/>
              </a:ext>
            </a:extLst>
          </p:cNvPr>
          <p:cNvSpPr>
            <a:spLocks noGrp="1"/>
          </p:cNvSpPr>
          <p:nvPr>
            <p:ph type="body" sz="quarter" idx="10"/>
          </p:nvPr>
        </p:nvSpPr>
        <p:spPr>
          <a:xfrm>
            <a:off x="2627685" y="476672"/>
            <a:ext cx="3888630" cy="504056"/>
          </a:xfrm>
          <a:prstGeom prst="rect">
            <a:avLst/>
          </a:prstGeom>
        </p:spPr>
        <p:txBody>
          <a:bodyPr/>
          <a:lstStyle>
            <a:lvl1pPr marL="0" indent="0" algn="ctr">
              <a:buNone/>
              <a:defRPr>
                <a:solidFill>
                  <a:schemeClr val="tx1"/>
                </a:solidFill>
              </a:defRPr>
            </a:lvl1pPr>
          </a:lstStyle>
          <a:p>
            <a:pPr lvl="0"/>
            <a:endParaRPr lang="en-GB" dirty="0"/>
          </a:p>
        </p:txBody>
      </p:sp>
      <p:sp>
        <p:nvSpPr>
          <p:cNvPr id="5" name="Content Placeholder 6">
            <a:extLst>
              <a:ext uri="{FF2B5EF4-FFF2-40B4-BE49-F238E27FC236}">
                <a16:creationId xmlns:a16="http://schemas.microsoft.com/office/drawing/2014/main" id="{5A3F938F-B7A1-4F45-8795-33F2DCEC1993}"/>
              </a:ext>
            </a:extLst>
          </p:cNvPr>
          <p:cNvSpPr>
            <a:spLocks noGrp="1"/>
          </p:cNvSpPr>
          <p:nvPr>
            <p:ph sz="quarter" idx="11"/>
          </p:nvPr>
        </p:nvSpPr>
        <p:spPr>
          <a:xfrm>
            <a:off x="468312" y="1675382"/>
            <a:ext cx="8207375" cy="46815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78175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B24F919-4BC9-472C-BBB3-C1199B36D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6">
            <a:extLst>
              <a:ext uri="{FF2B5EF4-FFF2-40B4-BE49-F238E27FC236}">
                <a16:creationId xmlns:a16="http://schemas.microsoft.com/office/drawing/2014/main" id="{2721F910-6F50-406F-9658-386FAB33D465}"/>
              </a:ext>
            </a:extLst>
          </p:cNvPr>
          <p:cNvSpPr>
            <a:spLocks noGrp="1"/>
          </p:cNvSpPr>
          <p:nvPr>
            <p:ph sz="quarter" idx="11"/>
          </p:nvPr>
        </p:nvSpPr>
        <p:spPr>
          <a:xfrm>
            <a:off x="468312" y="1675382"/>
            <a:ext cx="8207375" cy="420189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23003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6F3EE43-3E02-4291-B7FB-95BE5824D6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0484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FB6DE5-E9EC-4AA8-894A-CB6981A83B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240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79B187F-8E35-49E5-9446-C622046C20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372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5928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E7A31F-1711-47AF-A423-8068F2C7C6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51911472-C033-4C69-A828-BE2C7CA7B1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3898" y="260648"/>
            <a:ext cx="3976362" cy="3456384"/>
          </a:xfrm>
          <a:prstGeom prst="rect">
            <a:avLst/>
          </a:prstGeom>
        </p:spPr>
      </p:pic>
      <p:sp>
        <p:nvSpPr>
          <p:cNvPr id="13" name="Text Placeholder 12">
            <a:extLst>
              <a:ext uri="{FF2B5EF4-FFF2-40B4-BE49-F238E27FC236}">
                <a16:creationId xmlns:a16="http://schemas.microsoft.com/office/drawing/2014/main" id="{8D9ACDB5-4C6F-4430-9938-242F16621746}"/>
              </a:ext>
            </a:extLst>
          </p:cNvPr>
          <p:cNvSpPr>
            <a:spLocks noGrp="1"/>
          </p:cNvSpPr>
          <p:nvPr>
            <p:ph type="body" sz="quarter" idx="10"/>
          </p:nvPr>
        </p:nvSpPr>
        <p:spPr>
          <a:xfrm>
            <a:off x="3221850" y="3977680"/>
            <a:ext cx="5346594" cy="1224508"/>
          </a:xfrm>
          <a:prstGeom prst="rect">
            <a:avLst/>
          </a:prstGeom>
        </p:spPr>
        <p:txBody>
          <a:bodyPr/>
          <a:lstStyle>
            <a:lvl1pPr marL="0" indent="0" algn="ctr">
              <a:buNone/>
              <a:defRPr sz="3000" b="1">
                <a:solidFill>
                  <a:srgbClr val="908270"/>
                </a:solidFill>
                <a:latin typeface="Calibri" panose="020F0502020204030204" pitchFamily="34" charset="0"/>
                <a:cs typeface="Calibri" panose="020F050202020403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289FD3FB-B640-4B02-8CFE-48ABAE5C71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2" y="6093297"/>
            <a:ext cx="1134126" cy="745231"/>
          </a:xfrm>
          <a:prstGeom prst="rect">
            <a:avLst/>
          </a:prstGeom>
        </p:spPr>
      </p:pic>
    </p:spTree>
    <p:extLst>
      <p:ext uri="{BB962C8B-B14F-4D97-AF65-F5344CB8AC3E}">
        <p14:creationId xmlns:p14="http://schemas.microsoft.com/office/powerpoint/2010/main" val="27483716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68BE0-0F3A-4BCA-8739-33FB9DD53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8AB48DA0-DD1E-4539-B083-D3EEC397F6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3898" y="260648"/>
            <a:ext cx="3976362" cy="3456384"/>
          </a:xfrm>
          <a:prstGeom prst="rect">
            <a:avLst/>
          </a:prstGeom>
        </p:spPr>
      </p:pic>
      <p:pic>
        <p:nvPicPr>
          <p:cNvPr id="10" name="Picture 9">
            <a:extLst>
              <a:ext uri="{FF2B5EF4-FFF2-40B4-BE49-F238E27FC236}">
                <a16:creationId xmlns:a16="http://schemas.microsoft.com/office/drawing/2014/main" id="{57621673-00C9-425B-A18C-F0DBFD65667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502" y="5517232"/>
            <a:ext cx="1242138" cy="1656184"/>
          </a:xfrm>
          <a:prstGeom prst="rect">
            <a:avLst/>
          </a:prstGeom>
        </p:spPr>
      </p:pic>
      <p:sp>
        <p:nvSpPr>
          <p:cNvPr id="8" name="Text Placeholder 12">
            <a:extLst>
              <a:ext uri="{FF2B5EF4-FFF2-40B4-BE49-F238E27FC236}">
                <a16:creationId xmlns:a16="http://schemas.microsoft.com/office/drawing/2014/main" id="{8A512031-4A86-4250-AC66-AFF4525F895B}"/>
              </a:ext>
            </a:extLst>
          </p:cNvPr>
          <p:cNvSpPr>
            <a:spLocks noGrp="1"/>
          </p:cNvSpPr>
          <p:nvPr>
            <p:ph type="body" sz="quarter" idx="10"/>
          </p:nvPr>
        </p:nvSpPr>
        <p:spPr>
          <a:xfrm>
            <a:off x="3221850" y="3977680"/>
            <a:ext cx="5346594" cy="1224508"/>
          </a:xfrm>
          <a:prstGeom prst="rect">
            <a:avLst/>
          </a:prstGeom>
        </p:spPr>
        <p:txBody>
          <a:bodyPr/>
          <a:lstStyle>
            <a:lvl1pPr marL="0" indent="0" algn="ctr">
              <a:buNone/>
              <a:defRPr sz="3000" b="1">
                <a:solidFill>
                  <a:schemeClr val="bg1"/>
                </a:solidFill>
                <a:latin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38025904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EBDF0E-92F5-43F2-A14D-4562163A0B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0"/>
          <a:stretch/>
        </p:blipFill>
        <p:spPr>
          <a:xfrm>
            <a:off x="-4511" y="-23256"/>
            <a:ext cx="9144000" cy="6453336"/>
          </a:xfrm>
          <a:prstGeom prst="rect">
            <a:avLst/>
          </a:prstGeom>
        </p:spPr>
      </p:pic>
      <p:pic>
        <p:nvPicPr>
          <p:cNvPr id="8" name="Picture 7">
            <a:extLst>
              <a:ext uri="{FF2B5EF4-FFF2-40B4-BE49-F238E27FC236}">
                <a16:creationId xmlns:a16="http://schemas.microsoft.com/office/drawing/2014/main" id="{3F688026-A23E-4F6F-981E-1978C06B47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933" y="-23256"/>
            <a:ext cx="1281140" cy="1113608"/>
          </a:xfrm>
          <a:prstGeom prst="rect">
            <a:avLst/>
          </a:prstGeom>
        </p:spPr>
      </p:pic>
      <p:sp>
        <p:nvSpPr>
          <p:cNvPr id="4" name="Text Placeholder 12">
            <a:extLst>
              <a:ext uri="{FF2B5EF4-FFF2-40B4-BE49-F238E27FC236}">
                <a16:creationId xmlns:a16="http://schemas.microsoft.com/office/drawing/2014/main" id="{E65CC3BB-2B79-4967-B967-28B33441E743}"/>
              </a:ext>
            </a:extLst>
          </p:cNvPr>
          <p:cNvSpPr>
            <a:spLocks noGrp="1"/>
          </p:cNvSpPr>
          <p:nvPr>
            <p:ph type="body" sz="quarter" idx="10"/>
          </p:nvPr>
        </p:nvSpPr>
        <p:spPr>
          <a:xfrm>
            <a:off x="1894193" y="980728"/>
            <a:ext cx="5346594" cy="1224508"/>
          </a:xfrm>
          <a:prstGeom prst="rect">
            <a:avLst/>
          </a:prstGeom>
        </p:spPr>
        <p:txBody>
          <a:bodyPr/>
          <a:lstStyle>
            <a:lvl1pPr marL="0" indent="0" algn="ctr">
              <a:buNone/>
              <a:defRPr sz="3000" b="1">
                <a:solidFill>
                  <a:srgbClr val="908270"/>
                </a:solidFill>
                <a:latin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195485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E03A083C-5D9C-47D0-8DE3-FC8D4DA3C3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ED7453FF-2B41-4444-B7F9-DCEC97E6B1FC}"/>
              </a:ext>
            </a:extLst>
          </p:cNvPr>
          <p:cNvSpPr>
            <a:spLocks noGrp="1"/>
          </p:cNvSpPr>
          <p:nvPr>
            <p:ph type="body" sz="quarter" idx="10"/>
          </p:nvPr>
        </p:nvSpPr>
        <p:spPr>
          <a:xfrm>
            <a:off x="899592" y="4509120"/>
            <a:ext cx="4248472" cy="914400"/>
          </a:xfrm>
          <a:prstGeom prst="rect">
            <a:avLst/>
          </a:prstGeom>
        </p:spPr>
        <p:txBody>
          <a:bodyPr/>
          <a:lstStyle>
            <a:lvl1pPr marL="0" indent="0">
              <a:buNone/>
              <a:defRPr sz="3600" b="1">
                <a:solidFill>
                  <a:schemeClr val="tx1"/>
                </a:solidFill>
              </a:defRPr>
            </a:lvl1pPr>
          </a:lstStyle>
          <a:p>
            <a:pPr lvl="0"/>
            <a:endParaRPr lang="en-GB" dirty="0"/>
          </a:p>
        </p:txBody>
      </p:sp>
      <p:sp>
        <p:nvSpPr>
          <p:cNvPr id="7" name="Text Placeholder 6">
            <a:extLst>
              <a:ext uri="{FF2B5EF4-FFF2-40B4-BE49-F238E27FC236}">
                <a16:creationId xmlns:a16="http://schemas.microsoft.com/office/drawing/2014/main" id="{FAA90480-4DA0-401C-96B3-E00037142C8C}"/>
              </a:ext>
            </a:extLst>
          </p:cNvPr>
          <p:cNvSpPr>
            <a:spLocks noGrp="1"/>
          </p:cNvSpPr>
          <p:nvPr>
            <p:ph type="body" sz="quarter" idx="11"/>
          </p:nvPr>
        </p:nvSpPr>
        <p:spPr>
          <a:xfrm>
            <a:off x="916752" y="830763"/>
            <a:ext cx="3943280" cy="1207434"/>
          </a:xfrm>
          <a:prstGeom prst="rect">
            <a:avLst/>
          </a:prstGeom>
        </p:spPr>
        <p:txBody>
          <a:bodyPr/>
          <a:lstStyle>
            <a:lvl1pPr marL="0" indent="0">
              <a:buNone/>
              <a:defRPr sz="1600"/>
            </a:lvl1pPr>
          </a:lstStyle>
          <a:p>
            <a:pPr lvl="0"/>
            <a:endParaRPr lang="en-GB" dirty="0"/>
          </a:p>
        </p:txBody>
      </p:sp>
      <p:sp>
        <p:nvSpPr>
          <p:cNvPr id="4" name="Picture Placeholder 3">
            <a:extLst>
              <a:ext uri="{FF2B5EF4-FFF2-40B4-BE49-F238E27FC236}">
                <a16:creationId xmlns:a16="http://schemas.microsoft.com/office/drawing/2014/main" id="{F691EDAC-10CF-419E-9C02-8C96435D3239}"/>
              </a:ext>
            </a:extLst>
          </p:cNvPr>
          <p:cNvSpPr>
            <a:spLocks noGrp="1"/>
          </p:cNvSpPr>
          <p:nvPr>
            <p:ph type="pic" sz="quarter" idx="12"/>
          </p:nvPr>
        </p:nvSpPr>
        <p:spPr>
          <a:xfrm>
            <a:off x="5292725" y="0"/>
            <a:ext cx="3382963" cy="4149725"/>
          </a:xfrm>
          <a:prstGeom prst="rect">
            <a:avLst/>
          </a:prstGeom>
        </p:spPr>
        <p:txBody>
          <a:bodyPr/>
          <a:lstStyle/>
          <a:p>
            <a:endParaRPr lang="en-GB"/>
          </a:p>
        </p:txBody>
      </p:sp>
    </p:spTree>
    <p:extLst>
      <p:ext uri="{BB962C8B-B14F-4D97-AF65-F5344CB8AC3E}">
        <p14:creationId xmlns:p14="http://schemas.microsoft.com/office/powerpoint/2010/main" val="34010530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44DA1C-ABB3-472D-9AC9-D873605917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361" b="5900"/>
          <a:stretch/>
        </p:blipFill>
        <p:spPr>
          <a:xfrm>
            <a:off x="12026" y="1663868"/>
            <a:ext cx="9144000" cy="5194132"/>
          </a:xfrm>
          <a:prstGeom prst="rect">
            <a:avLst/>
          </a:prstGeom>
        </p:spPr>
      </p:pic>
      <p:pic>
        <p:nvPicPr>
          <p:cNvPr id="8" name="Picture 7">
            <a:extLst>
              <a:ext uri="{FF2B5EF4-FFF2-40B4-BE49-F238E27FC236}">
                <a16:creationId xmlns:a16="http://schemas.microsoft.com/office/drawing/2014/main" id="{D70075A7-5A5A-4CAA-975F-A85FFAE2D1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5700495"/>
            <a:ext cx="1331640" cy="1157505"/>
          </a:xfrm>
          <a:prstGeom prst="rect">
            <a:avLst/>
          </a:prstGeom>
        </p:spPr>
      </p:pic>
      <p:sp>
        <p:nvSpPr>
          <p:cNvPr id="4" name="Text Placeholder 12">
            <a:extLst>
              <a:ext uri="{FF2B5EF4-FFF2-40B4-BE49-F238E27FC236}">
                <a16:creationId xmlns:a16="http://schemas.microsoft.com/office/drawing/2014/main" id="{F749163D-B35B-4E42-94ED-1F2922B735C8}"/>
              </a:ext>
            </a:extLst>
          </p:cNvPr>
          <p:cNvSpPr>
            <a:spLocks noGrp="1"/>
          </p:cNvSpPr>
          <p:nvPr>
            <p:ph type="body" sz="quarter" idx="10"/>
          </p:nvPr>
        </p:nvSpPr>
        <p:spPr>
          <a:xfrm>
            <a:off x="1910729" y="5373216"/>
            <a:ext cx="5346594" cy="1224508"/>
          </a:xfrm>
          <a:prstGeom prst="rect">
            <a:avLst/>
          </a:prstGeom>
        </p:spPr>
        <p:txBody>
          <a:bodyPr/>
          <a:lstStyle>
            <a:lvl1pPr marL="0" indent="0" algn="ctr">
              <a:buNone/>
              <a:defRPr sz="3000" b="1">
                <a:solidFill>
                  <a:srgbClr val="908270"/>
                </a:solidFill>
                <a:latin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2134226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8DC26A-1B67-4474-86F0-48A92B27A6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6488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FCE01C-3216-4736-B01E-9EB413E8E7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4036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CCEC5F-C38D-4D79-AB8D-5B9AC55031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9992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94F748-F00B-4192-80CB-A67AB6F4B5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65807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55EB53-399F-4C7F-B012-09E766420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0248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BA60A3-7464-49D8-B5F2-213B17E4B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40537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67F26-A32F-4664-A06E-3CE52D960D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61511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D97784-12F6-403C-9BD5-10774FBB7B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200"/>
          <a:stretch/>
        </p:blipFill>
        <p:spPr>
          <a:xfrm>
            <a:off x="-18510" y="0"/>
            <a:ext cx="9144000" cy="1700808"/>
          </a:xfrm>
          <a:prstGeom prst="rect">
            <a:avLst/>
          </a:prstGeom>
        </p:spPr>
      </p:pic>
    </p:spTree>
    <p:extLst>
      <p:ext uri="{BB962C8B-B14F-4D97-AF65-F5344CB8AC3E}">
        <p14:creationId xmlns:p14="http://schemas.microsoft.com/office/powerpoint/2010/main" val="21690949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FD1E3D-58FC-4F74-AE14-9FC0F1F30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33" y="-23256"/>
            <a:ext cx="1652069" cy="1436032"/>
          </a:xfrm>
          <a:prstGeom prst="rect">
            <a:avLst/>
          </a:prstGeom>
        </p:spPr>
      </p:pic>
    </p:spTree>
    <p:extLst>
      <p:ext uri="{BB962C8B-B14F-4D97-AF65-F5344CB8AC3E}">
        <p14:creationId xmlns:p14="http://schemas.microsoft.com/office/powerpoint/2010/main" val="77550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B324C1A-8B7A-48E8-980E-3AFB16CF60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icture Placeholder 4">
            <a:extLst>
              <a:ext uri="{FF2B5EF4-FFF2-40B4-BE49-F238E27FC236}">
                <a16:creationId xmlns:a16="http://schemas.microsoft.com/office/drawing/2014/main" id="{36C661FF-5FA3-40AA-9DC3-08B318B67D6E}"/>
              </a:ext>
            </a:extLst>
          </p:cNvPr>
          <p:cNvSpPr>
            <a:spLocks noGrp="1"/>
          </p:cNvSpPr>
          <p:nvPr>
            <p:ph type="pic" sz="quarter" idx="10"/>
          </p:nvPr>
        </p:nvSpPr>
        <p:spPr>
          <a:xfrm>
            <a:off x="684213" y="908050"/>
            <a:ext cx="4319587" cy="2520950"/>
          </a:xfrm>
          <a:prstGeom prst="rect">
            <a:avLst/>
          </a:prstGeom>
        </p:spPr>
        <p:txBody>
          <a:bodyPr/>
          <a:lstStyle/>
          <a:p>
            <a:endParaRPr lang="en-GB"/>
          </a:p>
        </p:txBody>
      </p:sp>
      <p:sp>
        <p:nvSpPr>
          <p:cNvPr id="7" name="Text Placeholder 6">
            <a:extLst>
              <a:ext uri="{FF2B5EF4-FFF2-40B4-BE49-F238E27FC236}">
                <a16:creationId xmlns:a16="http://schemas.microsoft.com/office/drawing/2014/main" id="{9324A05C-6F03-4F22-9506-0337BCC9E614}"/>
              </a:ext>
            </a:extLst>
          </p:cNvPr>
          <p:cNvSpPr>
            <a:spLocks noGrp="1"/>
          </p:cNvSpPr>
          <p:nvPr>
            <p:ph type="body" sz="quarter" idx="11"/>
          </p:nvPr>
        </p:nvSpPr>
        <p:spPr>
          <a:xfrm>
            <a:off x="5292725" y="908050"/>
            <a:ext cx="3167063" cy="4392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00745F7-628D-4588-8E91-69FEDDAAC853}"/>
              </a:ext>
            </a:extLst>
          </p:cNvPr>
          <p:cNvSpPr>
            <a:spLocks noGrp="1"/>
          </p:cNvSpPr>
          <p:nvPr>
            <p:ph type="body" sz="quarter" idx="12"/>
          </p:nvPr>
        </p:nvSpPr>
        <p:spPr>
          <a:xfrm>
            <a:off x="684213" y="4652963"/>
            <a:ext cx="3600450" cy="863600"/>
          </a:xfrm>
          <a:prstGeom prst="rect">
            <a:avLst/>
          </a:prstGeom>
        </p:spPr>
        <p:txBody>
          <a:bodyPr/>
          <a:lstStyle>
            <a:lvl1pPr marL="0" indent="0">
              <a:buNone/>
              <a:defRPr sz="3600" b="1"/>
            </a:lvl1pPr>
          </a:lstStyle>
          <a:p>
            <a:pPr lvl="0"/>
            <a:endParaRPr lang="en-GB" dirty="0"/>
          </a:p>
        </p:txBody>
      </p:sp>
    </p:spTree>
    <p:extLst>
      <p:ext uri="{BB962C8B-B14F-4D97-AF65-F5344CB8AC3E}">
        <p14:creationId xmlns:p14="http://schemas.microsoft.com/office/powerpoint/2010/main" val="6090527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BC45EE-60FF-4009-9C82-1676785234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1931" y="5452576"/>
            <a:ext cx="1652069" cy="1436032"/>
          </a:xfrm>
          <a:prstGeom prst="rect">
            <a:avLst/>
          </a:prstGeom>
        </p:spPr>
      </p:pic>
    </p:spTree>
    <p:extLst>
      <p:ext uri="{BB962C8B-B14F-4D97-AF65-F5344CB8AC3E}">
        <p14:creationId xmlns:p14="http://schemas.microsoft.com/office/powerpoint/2010/main" val="8076359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C84A6-0036-4333-950E-65C0FD313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D53D9A9-A2B2-46A7-86B6-87CBAD807E43}"/>
              </a:ext>
            </a:extLst>
          </p:cNvPr>
          <p:cNvSpPr txBox="1"/>
          <p:nvPr userDrawn="1"/>
        </p:nvSpPr>
        <p:spPr>
          <a:xfrm>
            <a:off x="143508" y="143082"/>
            <a:ext cx="2248564" cy="646331"/>
          </a:xfrm>
          <a:prstGeom prst="rect">
            <a:avLst/>
          </a:prstGeom>
          <a:noFill/>
        </p:spPr>
        <p:txBody>
          <a:bodyPr wrap="none" rtlCol="0">
            <a:spAutoFit/>
          </a:bodyPr>
          <a:lstStyle/>
          <a:p>
            <a:r>
              <a:rPr lang="en-GB" sz="3600" b="1" dirty="0">
                <a:solidFill>
                  <a:schemeClr val="bg1"/>
                </a:solidFill>
                <a:latin typeface="+mn-lt"/>
              </a:rPr>
              <a:t>Contact Us</a:t>
            </a:r>
          </a:p>
        </p:txBody>
      </p:sp>
      <p:sp>
        <p:nvSpPr>
          <p:cNvPr id="9" name="TextBox 8">
            <a:extLst>
              <a:ext uri="{FF2B5EF4-FFF2-40B4-BE49-F238E27FC236}">
                <a16:creationId xmlns:a16="http://schemas.microsoft.com/office/drawing/2014/main" id="{EBC8470A-3128-4712-8A96-3C0518680D67}"/>
              </a:ext>
            </a:extLst>
          </p:cNvPr>
          <p:cNvSpPr txBox="1"/>
          <p:nvPr userDrawn="1"/>
        </p:nvSpPr>
        <p:spPr>
          <a:xfrm>
            <a:off x="1304570" y="1355064"/>
            <a:ext cx="3996444" cy="2862322"/>
          </a:xfrm>
          <a:prstGeom prst="rect">
            <a:avLst/>
          </a:prstGeom>
          <a:noFill/>
        </p:spPr>
        <p:txBody>
          <a:bodyPr wrap="square" rtlCol="0">
            <a:spAutoFit/>
          </a:bodyPr>
          <a:lstStyle/>
          <a:p>
            <a:pPr algn="ctr"/>
            <a:endParaRPr lang="en-GB" sz="1800" dirty="0">
              <a:solidFill>
                <a:schemeClr val="bg1"/>
              </a:solidFill>
              <a:latin typeface="+mn-lt"/>
            </a:endParaRPr>
          </a:p>
          <a:p>
            <a:pPr algn="ctr"/>
            <a:r>
              <a:rPr lang="en-GB" sz="1800" b="1" dirty="0">
                <a:solidFill>
                  <a:schemeClr val="bg1"/>
                </a:solidFill>
                <a:latin typeface="+mn-lt"/>
              </a:rPr>
              <a:t>Email Address</a:t>
            </a:r>
          </a:p>
          <a:p>
            <a:pPr algn="ctr"/>
            <a:r>
              <a:rPr lang="en-GB" sz="1800" dirty="0">
                <a:solidFill>
                  <a:schemeClr val="bg1"/>
                </a:solidFill>
                <a:latin typeface="+mn-lt"/>
              </a:rPr>
              <a:t>STS@enfield.gov.uk</a:t>
            </a:r>
          </a:p>
          <a:p>
            <a:pPr algn="ctr"/>
            <a:endParaRPr lang="en-GB" sz="1800" dirty="0">
              <a:solidFill>
                <a:schemeClr val="bg1"/>
              </a:solidFill>
              <a:latin typeface="+mn-lt"/>
            </a:endParaRPr>
          </a:p>
          <a:p>
            <a:pPr algn="ctr"/>
            <a:r>
              <a:rPr lang="en-GB" sz="1800" b="1" dirty="0">
                <a:solidFill>
                  <a:schemeClr val="bg1"/>
                </a:solidFill>
                <a:latin typeface="+mn-lt"/>
              </a:rPr>
              <a:t>Website</a:t>
            </a:r>
          </a:p>
          <a:p>
            <a:pPr algn="ctr"/>
            <a:r>
              <a:rPr lang="en-GB" sz="1800" dirty="0">
                <a:solidFill>
                  <a:schemeClr val="bg1"/>
                </a:solidFill>
                <a:latin typeface="+mn-lt"/>
              </a:rPr>
              <a:t>https://traded.enfield.gov.uk/TheHub</a:t>
            </a:r>
          </a:p>
          <a:p>
            <a:pPr algn="ctr"/>
            <a:endParaRPr lang="en-GB" sz="1800" b="1" dirty="0">
              <a:solidFill>
                <a:schemeClr val="bg1"/>
              </a:solidFill>
              <a:latin typeface="+mn-lt"/>
            </a:endParaRPr>
          </a:p>
          <a:p>
            <a:pPr algn="ctr"/>
            <a:r>
              <a:rPr lang="en-GB" sz="1800" b="1" dirty="0">
                <a:solidFill>
                  <a:schemeClr val="bg1"/>
                </a:solidFill>
                <a:latin typeface="+mn-lt"/>
              </a:rPr>
              <a:t>Social Media</a:t>
            </a:r>
          </a:p>
          <a:p>
            <a:pPr algn="ctr"/>
            <a:r>
              <a:rPr lang="en-GB" sz="1800" dirty="0">
                <a:solidFill>
                  <a:schemeClr val="bg1"/>
                </a:solidFill>
                <a:latin typeface="+mn-lt"/>
              </a:rPr>
              <a:t>@</a:t>
            </a:r>
            <a:r>
              <a:rPr lang="en-GB" sz="1800" dirty="0" err="1">
                <a:solidFill>
                  <a:schemeClr val="bg1"/>
                </a:solidFill>
                <a:latin typeface="+mn-lt"/>
              </a:rPr>
              <a:t>EnfieldTraded</a:t>
            </a:r>
            <a:endParaRPr lang="en-GB" sz="1800" dirty="0">
              <a:solidFill>
                <a:schemeClr val="bg1"/>
              </a:solidFill>
              <a:latin typeface="+mn-lt"/>
            </a:endParaRPr>
          </a:p>
          <a:p>
            <a:endParaRPr lang="en-GB" sz="1800" dirty="0"/>
          </a:p>
        </p:txBody>
      </p:sp>
      <p:pic>
        <p:nvPicPr>
          <p:cNvPr id="1038" name="Picture 14" descr="Related image">
            <a:extLst>
              <a:ext uri="{FF2B5EF4-FFF2-40B4-BE49-F238E27FC236}">
                <a16:creationId xmlns:a16="http://schemas.microsoft.com/office/drawing/2014/main" id="{51C54D3C-7004-4FD5-914C-F2D1AB2F53F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3543" y="5682880"/>
            <a:ext cx="584941" cy="77992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white  facebook icon png">
            <a:extLst>
              <a:ext uri="{FF2B5EF4-FFF2-40B4-BE49-F238E27FC236}">
                <a16:creationId xmlns:a16="http://schemas.microsoft.com/office/drawing/2014/main" id="{F9116193-34A4-4B69-9212-3B520E5AE07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77528" y="5510326"/>
            <a:ext cx="843770" cy="11250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244D733-47C9-4CC5-8D0A-4242D71E4A9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52788" y="558580"/>
            <a:ext cx="2791212" cy="2426213"/>
          </a:xfrm>
          <a:prstGeom prst="rect">
            <a:avLst/>
          </a:prstGeom>
        </p:spPr>
      </p:pic>
    </p:spTree>
    <p:extLst>
      <p:ext uri="{BB962C8B-B14F-4D97-AF65-F5344CB8AC3E}">
        <p14:creationId xmlns:p14="http://schemas.microsoft.com/office/powerpoint/2010/main" val="3406977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2D3F86-0179-4988-82D4-6A1F77EC2E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10856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320902-CEED-457C-AAA8-2B9BCC2570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68325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34FE96-8016-48D7-83BA-50F4AEF1B5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34008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B445C-9B63-4153-932F-47589CD0F0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06426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34B55A-E55A-470F-8CB4-8956FF893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4038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271045495"/>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212039"/>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7900951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A close up of a person&#10;&#10;Description automatically generated">
            <a:extLst>
              <a:ext uri="{FF2B5EF4-FFF2-40B4-BE49-F238E27FC236}">
                <a16:creationId xmlns:a16="http://schemas.microsoft.com/office/drawing/2014/main" id="{0C9CEE9B-F49E-41E4-80AD-D1C0C36B7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FAE61050-61C5-499A-9423-CD4A9C71C3BC}"/>
              </a:ext>
            </a:extLst>
          </p:cNvPr>
          <p:cNvSpPr>
            <a:spLocks noGrp="1"/>
          </p:cNvSpPr>
          <p:nvPr>
            <p:ph type="body" sz="quarter" idx="10"/>
          </p:nvPr>
        </p:nvSpPr>
        <p:spPr>
          <a:xfrm>
            <a:off x="2591594" y="620713"/>
            <a:ext cx="3960812" cy="792162"/>
          </a:xfrm>
          <a:prstGeom prst="rect">
            <a:avLst/>
          </a:prstGeom>
        </p:spPr>
        <p:txBody>
          <a:bodyPr/>
          <a:lstStyle>
            <a:lvl1pPr marL="0" indent="0" algn="ctr">
              <a:buNone/>
              <a:defRPr sz="3600" b="1" i="0">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9259BDB5-D285-4B79-915A-0676850894A3}"/>
              </a:ext>
            </a:extLst>
          </p:cNvPr>
          <p:cNvSpPr>
            <a:spLocks noGrp="1"/>
          </p:cNvSpPr>
          <p:nvPr>
            <p:ph sz="quarter" idx="11"/>
          </p:nvPr>
        </p:nvSpPr>
        <p:spPr>
          <a:xfrm>
            <a:off x="395287" y="1844675"/>
            <a:ext cx="8353425" cy="35290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17833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4000500" cy="4191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38700" y="1524000"/>
            <a:ext cx="4000500" cy="4191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5362322"/>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9170517"/>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94316222"/>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024008"/>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507593275"/>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26602079"/>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0259925"/>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22491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206F790-53BF-4667-BF23-AC8EB4AF17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196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82744D-C52F-404C-9396-ABEB9C3FD8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a:extLst>
              <a:ext uri="{FF2B5EF4-FFF2-40B4-BE49-F238E27FC236}">
                <a16:creationId xmlns:a16="http://schemas.microsoft.com/office/drawing/2014/main" id="{FAE61050-61C5-499A-9423-CD4A9C71C3BC}"/>
              </a:ext>
            </a:extLst>
          </p:cNvPr>
          <p:cNvSpPr>
            <a:spLocks noGrp="1"/>
          </p:cNvSpPr>
          <p:nvPr>
            <p:ph type="body" sz="quarter" idx="10"/>
          </p:nvPr>
        </p:nvSpPr>
        <p:spPr>
          <a:xfrm>
            <a:off x="251520" y="5733256"/>
            <a:ext cx="3960812" cy="792162"/>
          </a:xfrm>
          <a:prstGeom prst="rect">
            <a:avLst/>
          </a:prstGeom>
        </p:spPr>
        <p:txBody>
          <a:bodyPr/>
          <a:lstStyle>
            <a:lvl1pPr marL="0" indent="0" algn="ctr">
              <a:buNone/>
              <a:defRPr sz="3600" b="1" i="0">
                <a:solidFill>
                  <a:schemeClr val="tx1"/>
                </a:solidFill>
              </a:defRPr>
            </a:lvl1pPr>
          </a:lstStyle>
          <a:p>
            <a:pPr lvl="0"/>
            <a:endParaRPr lang="en-GB" dirty="0"/>
          </a:p>
        </p:txBody>
      </p:sp>
      <p:sp>
        <p:nvSpPr>
          <p:cNvPr id="7" name="Content Placeholder 6">
            <a:extLst>
              <a:ext uri="{FF2B5EF4-FFF2-40B4-BE49-F238E27FC236}">
                <a16:creationId xmlns:a16="http://schemas.microsoft.com/office/drawing/2014/main" id="{9259BDB5-D285-4B79-915A-0676850894A3}"/>
              </a:ext>
            </a:extLst>
          </p:cNvPr>
          <p:cNvSpPr>
            <a:spLocks noGrp="1"/>
          </p:cNvSpPr>
          <p:nvPr>
            <p:ph sz="quarter" idx="11"/>
          </p:nvPr>
        </p:nvSpPr>
        <p:spPr>
          <a:xfrm>
            <a:off x="4716016" y="116632"/>
            <a:ext cx="4320480" cy="662473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Logo&#10;&#10;Description automatically generated">
            <a:extLst>
              <a:ext uri="{FF2B5EF4-FFF2-40B4-BE49-F238E27FC236}">
                <a16:creationId xmlns:a16="http://schemas.microsoft.com/office/drawing/2014/main" id="{DA749D18-5981-4BAA-9ABA-E3430D5372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6924" y="5184576"/>
            <a:ext cx="1230838" cy="1556792"/>
          </a:xfrm>
          <a:prstGeom prst="rect">
            <a:avLst/>
          </a:prstGeom>
        </p:spPr>
      </p:pic>
    </p:spTree>
    <p:extLst>
      <p:ext uri="{BB962C8B-B14F-4D97-AF65-F5344CB8AC3E}">
        <p14:creationId xmlns:p14="http://schemas.microsoft.com/office/powerpoint/2010/main" val="179850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1.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theme" Target="../theme/theme5.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8994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0" r:id="rId3"/>
    <p:sldLayoutId id="2147483691" r:id="rId4"/>
    <p:sldLayoutId id="2147483693" r:id="rId5"/>
    <p:sldLayoutId id="2147483666" r:id="rId6"/>
    <p:sldLayoutId id="2147483668" r:id="rId7"/>
    <p:sldLayoutId id="2147483692" r:id="rId8"/>
    <p:sldLayoutId id="2147483855" r:id="rId9"/>
    <p:sldLayoutId id="214748385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273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7ED9C8-F09A-4D9E-BEC0-4725162E21FF}" type="datetimeFigureOut">
              <a:rPr lang="en-US" smtClean="0"/>
              <a:t>9/21/2021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320790700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15997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20182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9325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sldNum="0" hdr="0" ftr="0" dt="0"/>
  <p:txStyles>
    <p:titleStyle>
      <a:lvl1pPr algn="l" rtl="0" eaLnBrk="1" fontAlgn="base" hangingPunct="1">
        <a:spcBef>
          <a:spcPct val="0"/>
        </a:spcBef>
        <a:spcAft>
          <a:spcPct val="0"/>
        </a:spcAft>
        <a:defRPr sz="2400" b="1">
          <a:solidFill>
            <a:srgbClr val="CD0921"/>
          </a:solidFill>
          <a:latin typeface="+mj-lt"/>
          <a:ea typeface="+mj-ea"/>
          <a:cs typeface="+mj-cs"/>
        </a:defRPr>
      </a:lvl1pPr>
      <a:lvl2pPr algn="l" rtl="0" eaLnBrk="1" fontAlgn="base" hangingPunct="1">
        <a:spcBef>
          <a:spcPct val="0"/>
        </a:spcBef>
        <a:spcAft>
          <a:spcPct val="0"/>
        </a:spcAft>
        <a:defRPr sz="2400" b="1">
          <a:solidFill>
            <a:srgbClr val="CD0921"/>
          </a:solidFill>
          <a:latin typeface="Arial" charset="0"/>
        </a:defRPr>
      </a:lvl2pPr>
      <a:lvl3pPr algn="l" rtl="0" eaLnBrk="1" fontAlgn="base" hangingPunct="1">
        <a:spcBef>
          <a:spcPct val="0"/>
        </a:spcBef>
        <a:spcAft>
          <a:spcPct val="0"/>
        </a:spcAft>
        <a:defRPr sz="2400" b="1">
          <a:solidFill>
            <a:srgbClr val="CD0921"/>
          </a:solidFill>
          <a:latin typeface="Arial" charset="0"/>
        </a:defRPr>
      </a:lvl3pPr>
      <a:lvl4pPr algn="l" rtl="0" eaLnBrk="1" fontAlgn="base" hangingPunct="1">
        <a:spcBef>
          <a:spcPct val="0"/>
        </a:spcBef>
        <a:spcAft>
          <a:spcPct val="0"/>
        </a:spcAft>
        <a:defRPr sz="2400" b="1">
          <a:solidFill>
            <a:srgbClr val="CD0921"/>
          </a:solidFill>
          <a:latin typeface="Arial" charset="0"/>
        </a:defRPr>
      </a:lvl4pPr>
      <a:lvl5pPr algn="l" rtl="0" eaLnBrk="1" fontAlgn="base" hangingPunct="1">
        <a:spcBef>
          <a:spcPct val="0"/>
        </a:spcBef>
        <a:spcAft>
          <a:spcPct val="0"/>
        </a:spcAft>
        <a:defRPr sz="2400" b="1">
          <a:solidFill>
            <a:srgbClr val="CD0921"/>
          </a:solidFill>
          <a:latin typeface="Arial" charset="0"/>
        </a:defRPr>
      </a:lvl5pPr>
      <a:lvl6pPr marL="342900" algn="l" rtl="0" eaLnBrk="1" fontAlgn="base" hangingPunct="1">
        <a:spcBef>
          <a:spcPct val="0"/>
        </a:spcBef>
        <a:spcAft>
          <a:spcPct val="0"/>
        </a:spcAft>
        <a:defRPr sz="2400" b="1">
          <a:solidFill>
            <a:srgbClr val="CD0921"/>
          </a:solidFill>
          <a:latin typeface="Arial" charset="0"/>
        </a:defRPr>
      </a:lvl6pPr>
      <a:lvl7pPr marL="685800" algn="l" rtl="0" eaLnBrk="1" fontAlgn="base" hangingPunct="1">
        <a:spcBef>
          <a:spcPct val="0"/>
        </a:spcBef>
        <a:spcAft>
          <a:spcPct val="0"/>
        </a:spcAft>
        <a:defRPr sz="2400" b="1">
          <a:solidFill>
            <a:srgbClr val="CD0921"/>
          </a:solidFill>
          <a:latin typeface="Arial" charset="0"/>
        </a:defRPr>
      </a:lvl7pPr>
      <a:lvl8pPr marL="1028700" algn="l" rtl="0" eaLnBrk="1" fontAlgn="base" hangingPunct="1">
        <a:spcBef>
          <a:spcPct val="0"/>
        </a:spcBef>
        <a:spcAft>
          <a:spcPct val="0"/>
        </a:spcAft>
        <a:defRPr sz="2400" b="1">
          <a:solidFill>
            <a:srgbClr val="CD0921"/>
          </a:solidFill>
          <a:latin typeface="Arial" charset="0"/>
        </a:defRPr>
      </a:lvl8pPr>
      <a:lvl9pPr marL="1371600" algn="l" rtl="0" eaLnBrk="1" fontAlgn="base" hangingPunct="1">
        <a:spcBef>
          <a:spcPct val="0"/>
        </a:spcBef>
        <a:spcAft>
          <a:spcPct val="0"/>
        </a:spcAft>
        <a:defRPr sz="2400" b="1">
          <a:solidFill>
            <a:srgbClr val="CD0921"/>
          </a:solidFill>
          <a:latin typeface="Arial"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1800">
          <a:solidFill>
            <a:schemeClr val="tx1"/>
          </a:solidFill>
          <a:latin typeface="+mn-lt"/>
        </a:defRPr>
      </a:lvl2pPr>
      <a:lvl3pPr marL="857250" indent="-171450" algn="l" rtl="0" eaLnBrk="1" fontAlgn="base" hangingPunct="1">
        <a:spcBef>
          <a:spcPct val="20000"/>
        </a:spcBef>
        <a:spcAft>
          <a:spcPct val="0"/>
        </a:spcAft>
        <a:buChar char="•"/>
        <a:defRPr sz="1500">
          <a:solidFill>
            <a:schemeClr val="tx1"/>
          </a:solidFill>
          <a:latin typeface="+mn-lt"/>
        </a:defRPr>
      </a:lvl3pPr>
      <a:lvl4pPr marL="1200150" indent="-171450" algn="l" rtl="0" eaLnBrk="1" fontAlgn="base" hangingPunct="1">
        <a:spcBef>
          <a:spcPct val="20000"/>
        </a:spcBef>
        <a:spcAft>
          <a:spcPct val="0"/>
        </a:spcAft>
        <a:buChar char="–"/>
        <a:defRPr>
          <a:solidFill>
            <a:schemeClr val="tx1"/>
          </a:solidFill>
          <a:latin typeface="+mn-lt"/>
        </a:defRPr>
      </a:lvl4pPr>
      <a:lvl5pPr marL="1543050" indent="-171450" algn="l" rtl="0" eaLnBrk="1" fontAlgn="base" hangingPunct="1">
        <a:spcBef>
          <a:spcPct val="20000"/>
        </a:spcBef>
        <a:spcAft>
          <a:spcPct val="0"/>
        </a:spcAft>
        <a:buChar char="»"/>
        <a:defRPr>
          <a:solidFill>
            <a:schemeClr val="tx1"/>
          </a:solidFill>
          <a:latin typeface="+mn-lt"/>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orona.virus@enfield.gov.uk"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015262/PP_Blank_Template_V5.docx"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67.xml"/><Relationship Id="rId5" Type="http://schemas.openxmlformats.org/officeDocument/2006/relationships/image" Target="../media/image11.jpeg"/><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4.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516f89e-246c-447b-bd77-ac67943b0857/ReportSectiona5200b0715fb5eaa7cd6?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actions-for-schools-during-the-coronavirus-outbreak/schools-covid-19-operational-guidance"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mailto:corona.virus@enfield.gov.uk"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uidance/nhs-test-and-trace-workplace-guidance?utm_medium=email&amp;utm_campaign=govuk-notifications&amp;utm_source=09bc689c-73ca-4445-94fe-4f79828ed4e2&amp;utm_content=daily" TargetMode="External"/><Relationship Id="rId2" Type="http://schemas.openxmlformats.org/officeDocument/2006/relationships/hyperlink" Target="mailto:corona.virus@enfield.gov.uk"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46707-1F1E-410E-ABA0-0E4AA93F6506}"/>
              </a:ext>
            </a:extLst>
          </p:cNvPr>
          <p:cNvSpPr>
            <a:spLocks noGrp="1"/>
          </p:cNvSpPr>
          <p:nvPr>
            <p:ph type="body" sz="quarter" idx="10"/>
          </p:nvPr>
        </p:nvSpPr>
        <p:spPr>
          <a:xfrm>
            <a:off x="395536" y="5589240"/>
            <a:ext cx="5472980" cy="914400"/>
          </a:xfrm>
        </p:spPr>
        <p:txBody>
          <a:bodyPr/>
          <a:lstStyle/>
          <a:p>
            <a:endParaRPr lang="en-GB" dirty="0"/>
          </a:p>
          <a:p>
            <a:r>
              <a:rPr lang="en-GB" dirty="0"/>
              <a:t>Thursday 16</a:t>
            </a:r>
            <a:r>
              <a:rPr lang="en-GB" baseline="30000" dirty="0"/>
              <a:t>th</a:t>
            </a:r>
            <a:r>
              <a:rPr lang="en-GB" dirty="0"/>
              <a:t> September 2021</a:t>
            </a:r>
          </a:p>
        </p:txBody>
      </p:sp>
    </p:spTree>
    <p:extLst>
      <p:ext uri="{BB962C8B-B14F-4D97-AF65-F5344CB8AC3E}">
        <p14:creationId xmlns:p14="http://schemas.microsoft.com/office/powerpoint/2010/main" val="45784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55DD-44B6-4715-B187-B5E98D452A36}"/>
              </a:ext>
            </a:extLst>
          </p:cNvPr>
          <p:cNvSpPr>
            <a:spLocks noGrp="1"/>
          </p:cNvSpPr>
          <p:nvPr>
            <p:ph type="title"/>
          </p:nvPr>
        </p:nvSpPr>
        <p:spPr/>
        <p:txBody>
          <a:bodyPr/>
          <a:lstStyle/>
          <a:p>
            <a:r>
              <a:rPr lang="en-GB" sz="2000" dirty="0"/>
              <a:t>What do we want you to do</a:t>
            </a:r>
          </a:p>
        </p:txBody>
      </p:sp>
      <p:sp>
        <p:nvSpPr>
          <p:cNvPr id="3" name="Content Placeholder 2">
            <a:extLst>
              <a:ext uri="{FF2B5EF4-FFF2-40B4-BE49-F238E27FC236}">
                <a16:creationId xmlns:a16="http://schemas.microsoft.com/office/drawing/2014/main" id="{CBB85B1B-71EF-45A9-B899-BB5F74B10432}"/>
              </a:ext>
            </a:extLst>
          </p:cNvPr>
          <p:cNvSpPr>
            <a:spLocks noGrp="1"/>
          </p:cNvSpPr>
          <p:nvPr>
            <p:ph idx="1"/>
          </p:nvPr>
        </p:nvSpPr>
        <p:spPr/>
        <p:txBody>
          <a:bodyPr/>
          <a:lstStyle/>
          <a:p>
            <a:r>
              <a:rPr lang="en-GB" sz="2000" dirty="0"/>
              <a:t>Review Risk Assessment documents</a:t>
            </a:r>
          </a:p>
          <a:p>
            <a:pPr marL="0" indent="0">
              <a:buNone/>
            </a:pPr>
            <a:endParaRPr lang="en-GB" sz="2000" dirty="0"/>
          </a:p>
          <a:p>
            <a:r>
              <a:rPr lang="en-GB" sz="2000" dirty="0"/>
              <a:t>Inform us of COVID + cases using </a:t>
            </a:r>
            <a:r>
              <a:rPr lang="en-GB" sz="2000" dirty="0">
                <a:hlinkClick r:id="rId2"/>
              </a:rPr>
              <a:t>corona.virus@enfield.gov.uk</a:t>
            </a:r>
            <a:r>
              <a:rPr lang="en-GB" sz="2000" dirty="0"/>
              <a:t> (this requirement will be reviewed at half term)</a:t>
            </a:r>
          </a:p>
          <a:p>
            <a:pPr marL="0" indent="0">
              <a:buNone/>
            </a:pPr>
            <a:endParaRPr lang="en-GB" sz="2000" dirty="0"/>
          </a:p>
          <a:p>
            <a:r>
              <a:rPr lang="en-GB" sz="2000" dirty="0"/>
              <a:t>We do not need to know about close contacts</a:t>
            </a:r>
          </a:p>
        </p:txBody>
      </p:sp>
    </p:spTree>
    <p:extLst>
      <p:ext uri="{BB962C8B-B14F-4D97-AF65-F5344CB8AC3E}">
        <p14:creationId xmlns:p14="http://schemas.microsoft.com/office/powerpoint/2010/main" val="315821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8BB9-B724-4EE5-8E06-B40BA0101900}"/>
              </a:ext>
            </a:extLst>
          </p:cNvPr>
          <p:cNvSpPr>
            <a:spLocks noGrp="1"/>
          </p:cNvSpPr>
          <p:nvPr>
            <p:ph type="title"/>
          </p:nvPr>
        </p:nvSpPr>
        <p:spPr>
          <a:xfrm>
            <a:off x="685800" y="304800"/>
            <a:ext cx="8153400" cy="675928"/>
          </a:xfrm>
        </p:spPr>
        <p:txBody>
          <a:bodyPr/>
          <a:lstStyle/>
          <a:p>
            <a:pPr algn="ctr"/>
            <a:r>
              <a:rPr lang="en-GB" dirty="0"/>
              <a:t>NPQs</a:t>
            </a:r>
          </a:p>
        </p:txBody>
      </p:sp>
      <p:sp>
        <p:nvSpPr>
          <p:cNvPr id="3" name="Content Placeholder 2">
            <a:extLst>
              <a:ext uri="{FF2B5EF4-FFF2-40B4-BE49-F238E27FC236}">
                <a16:creationId xmlns:a16="http://schemas.microsoft.com/office/drawing/2014/main" id="{2791A84A-F09F-481F-B309-46538D845B0C}"/>
              </a:ext>
            </a:extLst>
          </p:cNvPr>
          <p:cNvSpPr>
            <a:spLocks noGrp="1"/>
          </p:cNvSpPr>
          <p:nvPr>
            <p:ph idx="1"/>
          </p:nvPr>
        </p:nvSpPr>
        <p:spPr>
          <a:xfrm>
            <a:off x="685800" y="1124744"/>
            <a:ext cx="8153400" cy="4590256"/>
          </a:xfrm>
        </p:spPr>
        <p:txBody>
          <a:bodyPr/>
          <a:lstStyle/>
          <a:p>
            <a:r>
              <a:rPr lang="en-GB" dirty="0"/>
              <a:t>Ambition is the lead organisation (local facilitation by Ivy Learning Trust working </a:t>
            </a:r>
            <a:r>
              <a:rPr lang="en-GB"/>
              <a:t>Wembley Academy Teaching Hub)</a:t>
            </a:r>
            <a:endParaRPr lang="en-GB" dirty="0"/>
          </a:p>
          <a:p>
            <a:r>
              <a:rPr lang="en-GB" dirty="0"/>
              <a:t>Executive headship, Headship, Senior Leadership, Leading Teaching, Behaviour &amp; Inclusion, Teaching Development</a:t>
            </a:r>
          </a:p>
          <a:p>
            <a:r>
              <a:rPr lang="en-GB" dirty="0"/>
              <a:t>Most courses free to 30 borough schools with high levels of FSM – top 30% pupils on pupil premium</a:t>
            </a:r>
          </a:p>
          <a:p>
            <a:r>
              <a:rPr lang="en-GB" dirty="0"/>
              <a:t>Good to have Enfield cohorts?</a:t>
            </a:r>
          </a:p>
        </p:txBody>
      </p:sp>
    </p:spTree>
    <p:extLst>
      <p:ext uri="{BB962C8B-B14F-4D97-AF65-F5344CB8AC3E}">
        <p14:creationId xmlns:p14="http://schemas.microsoft.com/office/powerpoint/2010/main" val="46078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D482E-ADB9-4925-9813-BE4D983D3175}"/>
              </a:ext>
            </a:extLst>
          </p:cNvPr>
          <p:cNvSpPr>
            <a:spLocks noGrp="1"/>
          </p:cNvSpPr>
          <p:nvPr>
            <p:ph type="title"/>
          </p:nvPr>
        </p:nvSpPr>
        <p:spPr>
          <a:xfrm>
            <a:off x="685800" y="304800"/>
            <a:ext cx="8153400" cy="675928"/>
          </a:xfrm>
        </p:spPr>
        <p:txBody>
          <a:bodyPr/>
          <a:lstStyle/>
          <a:p>
            <a:pPr algn="ctr"/>
            <a:r>
              <a:rPr lang="en-GB" dirty="0"/>
              <a:t>PUPIL PREMIUM ACCOUNTABILITY</a:t>
            </a:r>
          </a:p>
        </p:txBody>
      </p:sp>
      <p:sp>
        <p:nvSpPr>
          <p:cNvPr id="3" name="Content Placeholder 2">
            <a:extLst>
              <a:ext uri="{FF2B5EF4-FFF2-40B4-BE49-F238E27FC236}">
                <a16:creationId xmlns:a16="http://schemas.microsoft.com/office/drawing/2014/main" id="{508BD23C-6760-4C39-A87F-9422B3C5A1B0}"/>
              </a:ext>
            </a:extLst>
          </p:cNvPr>
          <p:cNvSpPr>
            <a:spLocks noGrp="1"/>
          </p:cNvSpPr>
          <p:nvPr>
            <p:ph idx="1"/>
          </p:nvPr>
        </p:nvSpPr>
        <p:spPr>
          <a:xfrm>
            <a:off x="685800" y="1124744"/>
            <a:ext cx="8153400" cy="4590256"/>
          </a:xfrm>
        </p:spPr>
        <p:txBody>
          <a:bodyPr/>
          <a:lstStyle/>
          <a:p>
            <a:r>
              <a:rPr lang="en-GB" dirty="0"/>
              <a:t>Session with Marc Rowland offered for 18</a:t>
            </a:r>
            <a:r>
              <a:rPr lang="en-GB" baseline="30000" dirty="0"/>
              <a:t>th</a:t>
            </a:r>
            <a:r>
              <a:rPr lang="en-GB" dirty="0"/>
              <a:t> October at 4pm (one hour)</a:t>
            </a:r>
          </a:p>
          <a:p>
            <a:r>
              <a:rPr lang="en-GB" dirty="0"/>
              <a:t>New regulations – must use new template</a:t>
            </a:r>
          </a:p>
          <a:p>
            <a:r>
              <a:rPr lang="en-GB" dirty="0">
                <a:hlinkClick r:id="rId2"/>
              </a:rPr>
              <a:t>https://assets.publishing.service.gov.uk/government/uploads/system/uploads/attachment_data/file/1015262/PP_Blank_Template_V5.docx</a:t>
            </a:r>
            <a:r>
              <a:rPr lang="en-GB" dirty="0"/>
              <a:t> </a:t>
            </a:r>
          </a:p>
          <a:p>
            <a:r>
              <a:rPr lang="en-GB" dirty="0"/>
              <a:t>Example templates to be provided</a:t>
            </a:r>
          </a:p>
        </p:txBody>
      </p:sp>
    </p:spTree>
    <p:extLst>
      <p:ext uri="{BB962C8B-B14F-4D97-AF65-F5344CB8AC3E}">
        <p14:creationId xmlns:p14="http://schemas.microsoft.com/office/powerpoint/2010/main" val="454120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1F9E-E09A-4AB7-9619-E4A6B2B6CEB4}"/>
              </a:ext>
            </a:extLst>
          </p:cNvPr>
          <p:cNvSpPr>
            <a:spLocks noGrp="1"/>
          </p:cNvSpPr>
          <p:nvPr>
            <p:ph type="title"/>
          </p:nvPr>
        </p:nvSpPr>
        <p:spPr>
          <a:xfrm>
            <a:off x="685800" y="304800"/>
            <a:ext cx="8153400" cy="838200"/>
          </a:xfrm>
        </p:spPr>
        <p:txBody>
          <a:bodyPr/>
          <a:lstStyle/>
          <a:p>
            <a:pPr algn="ctr"/>
            <a:r>
              <a:rPr lang="en-GB" dirty="0"/>
              <a:t>Afghanistan – still at early stages</a:t>
            </a:r>
          </a:p>
        </p:txBody>
      </p:sp>
      <p:sp>
        <p:nvSpPr>
          <p:cNvPr id="3" name="Content Placeholder 2">
            <a:extLst>
              <a:ext uri="{FF2B5EF4-FFF2-40B4-BE49-F238E27FC236}">
                <a16:creationId xmlns:a16="http://schemas.microsoft.com/office/drawing/2014/main" id="{2DC0DCB6-5D11-49B4-B2E3-18628CCA8578}"/>
              </a:ext>
            </a:extLst>
          </p:cNvPr>
          <p:cNvSpPr>
            <a:spLocks noGrp="1"/>
          </p:cNvSpPr>
          <p:nvPr>
            <p:ph idx="1"/>
          </p:nvPr>
        </p:nvSpPr>
        <p:spPr>
          <a:xfrm>
            <a:off x="685800" y="1143000"/>
            <a:ext cx="8153400" cy="5410200"/>
          </a:xfrm>
        </p:spPr>
        <p:txBody>
          <a:bodyPr/>
          <a:lstStyle/>
          <a:p>
            <a:r>
              <a:rPr lang="en-GB" dirty="0"/>
              <a:t>Likely many first arrivals will speak English and be literate</a:t>
            </a:r>
          </a:p>
          <a:p>
            <a:r>
              <a:rPr lang="en-GB" dirty="0"/>
              <a:t>Housing key issue to be sorted first</a:t>
            </a:r>
          </a:p>
          <a:p>
            <a:r>
              <a:rPr lang="en-GB" dirty="0"/>
              <a:t>Some arrivals will not be part of government scheme – living with family members/friends</a:t>
            </a:r>
          </a:p>
          <a:p>
            <a:r>
              <a:rPr lang="en-GB" dirty="0"/>
              <a:t>Main languages – Pashto: Dari</a:t>
            </a:r>
          </a:p>
          <a:p>
            <a:r>
              <a:rPr lang="en-GB" dirty="0"/>
              <a:t>Main ethnic groups – Pashtuns, Hazaras, Uzbeks, Tajiks</a:t>
            </a:r>
          </a:p>
          <a:p>
            <a:r>
              <a:rPr lang="en-GB" dirty="0"/>
              <a:t>Independent between 1919-26 from UK</a:t>
            </a:r>
          </a:p>
          <a:p>
            <a:r>
              <a:rPr lang="en-GB" dirty="0"/>
              <a:t>Pop: 38 million. Literacy rate about 40%</a:t>
            </a:r>
          </a:p>
          <a:p>
            <a:r>
              <a:rPr lang="en-GB" dirty="0"/>
              <a:t>Landlocked bordered by 7 countries</a:t>
            </a:r>
          </a:p>
          <a:p>
            <a:endParaRPr lang="en-GB" dirty="0"/>
          </a:p>
        </p:txBody>
      </p:sp>
    </p:spTree>
    <p:extLst>
      <p:ext uri="{BB962C8B-B14F-4D97-AF65-F5344CB8AC3E}">
        <p14:creationId xmlns:p14="http://schemas.microsoft.com/office/powerpoint/2010/main" val="399725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7369969" y="522684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a:endParaRPr lang="en-GB" sz="1800">
              <a:solidFill>
                <a:srgbClr val="000000"/>
              </a:solidFill>
            </a:endParaRPr>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604" y="944724"/>
            <a:ext cx="6858000" cy="5137547"/>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1657350" y="2114550"/>
            <a:ext cx="58293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685800"/>
            <a:endParaRPr lang="en-GB" sz="1800" dirty="0">
              <a:solidFill>
                <a:srgbClr val="000000"/>
              </a:solidFill>
            </a:endParaRPr>
          </a:p>
          <a:p>
            <a:pPr defTabSz="685800"/>
            <a:r>
              <a:rPr lang="en-GB" sz="1800" dirty="0">
                <a:solidFill>
                  <a:srgbClr val="000000"/>
                </a:solidFill>
              </a:rPr>
              <a:t> </a:t>
            </a:r>
            <a:r>
              <a:rPr lang="en-GB" sz="2700" b="1" dirty="0">
                <a:solidFill>
                  <a:srgbClr val="000000"/>
                </a:solidFill>
              </a:rPr>
              <a:t>Independent review of children’s social care </a:t>
            </a:r>
            <a:endParaRPr lang="en-US" sz="2700" dirty="0">
              <a:solidFill>
                <a:srgbClr val="000000"/>
              </a:solidFill>
              <a:latin typeface="Arial" charset="0"/>
            </a:endParaRPr>
          </a:p>
        </p:txBody>
      </p:sp>
      <p:sp>
        <p:nvSpPr>
          <p:cNvPr id="2087" name="Rectangle 39"/>
          <p:cNvSpPr>
            <a:spLocks noGrp="1" noChangeArrowheads="1"/>
          </p:cNvSpPr>
          <p:nvPr/>
        </p:nvSpPr>
        <p:spPr bwMode="auto">
          <a:xfrm>
            <a:off x="2171700" y="3200400"/>
            <a:ext cx="48006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a:r>
              <a:rPr lang="en-US" sz="1800" b="1">
                <a:solidFill>
                  <a:srgbClr val="000000"/>
                </a:solidFill>
                <a:latin typeface="Arial" charset="0"/>
              </a:rPr>
              <a:t>September </a:t>
            </a:r>
            <a:r>
              <a:rPr lang="en-US" sz="1800" b="1" dirty="0">
                <a:solidFill>
                  <a:srgbClr val="000000"/>
                </a:solidFill>
                <a:latin typeface="Arial" charset="0"/>
              </a:rPr>
              <a:t>2021</a:t>
            </a:r>
          </a:p>
        </p:txBody>
      </p:sp>
      <p:sp>
        <p:nvSpPr>
          <p:cNvPr id="2089" name="Rectangle 41"/>
          <p:cNvSpPr>
            <a:spLocks noChangeArrowheads="1"/>
          </p:cNvSpPr>
          <p:nvPr/>
        </p:nvSpPr>
        <p:spPr bwMode="auto">
          <a:xfrm>
            <a:off x="1257300" y="5495925"/>
            <a:ext cx="1874680" cy="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a:r>
              <a:rPr lang="en-US" sz="1425" b="1">
                <a:solidFill>
                  <a:srgbClr val="D52B1E"/>
                </a:solidFill>
                <a:latin typeface="Arial" charset="0"/>
              </a:rPr>
              <a:t>www.enfield.gov.uk</a:t>
            </a:r>
          </a:p>
        </p:txBody>
      </p:sp>
      <p:sp>
        <p:nvSpPr>
          <p:cNvPr id="2090" name="Rectangle 42"/>
          <p:cNvSpPr>
            <a:spLocks noChangeArrowheads="1"/>
          </p:cNvSpPr>
          <p:nvPr/>
        </p:nvSpPr>
        <p:spPr bwMode="auto">
          <a:xfrm>
            <a:off x="3829050" y="5257800"/>
            <a:ext cx="150554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a:r>
              <a:rPr lang="en-US" sz="1050">
                <a:solidFill>
                  <a:srgbClr val="D52B1E"/>
                </a:solidFill>
                <a:latin typeface="Arial" charset="0"/>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166" y="5486401"/>
            <a:ext cx="1151334" cy="303610"/>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8419" y="5086350"/>
            <a:ext cx="1600200" cy="882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28750" y="1085850"/>
            <a:ext cx="6115050" cy="857250"/>
          </a:xfrm>
        </p:spPr>
        <p:txBody>
          <a:bodyPr/>
          <a:lstStyle/>
          <a:p>
            <a:r>
              <a:rPr lang="en-GB" dirty="0"/>
              <a:t>Independent Review local design </a:t>
            </a:r>
          </a:p>
        </p:txBody>
      </p:sp>
      <p:sp>
        <p:nvSpPr>
          <p:cNvPr id="7171" name="Rectangle 3"/>
          <p:cNvSpPr>
            <a:spLocks noGrp="1" noChangeArrowheads="1"/>
          </p:cNvSpPr>
          <p:nvPr>
            <p:ph type="body" idx="1"/>
          </p:nvPr>
        </p:nvSpPr>
        <p:spPr>
          <a:xfrm>
            <a:off x="467544" y="2000250"/>
            <a:ext cx="8100900" cy="3143250"/>
          </a:xfrm>
        </p:spPr>
        <p:txBody>
          <a:bodyPr/>
          <a:lstStyle/>
          <a:p>
            <a:pPr marL="0" indent="0">
              <a:buNone/>
            </a:pPr>
            <a:r>
              <a:rPr lang="en-GB" sz="1800" b="1" u="sng" dirty="0"/>
              <a:t>Background</a:t>
            </a:r>
            <a:endParaRPr lang="en-GB" sz="1800" dirty="0"/>
          </a:p>
          <a:p>
            <a:r>
              <a:rPr lang="en-GB" sz="1800" dirty="0"/>
              <a:t>The independent review of children’s social care began on 1st March 2021 and is investigating what needs to change to improve the lives of children and families. On 17th June, the Care Review published its “Case for Change”, which set out the biggest problems facing the system. We are now moving into our next phase of work, where we will look in more depth at the issues we have identified before considering possible solutions. To do this it is important the review is able to gather evidence at both a local and national level.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36F0-4886-446E-A46E-41776F7B994E}"/>
              </a:ext>
            </a:extLst>
          </p:cNvPr>
          <p:cNvSpPr>
            <a:spLocks noGrp="1"/>
          </p:cNvSpPr>
          <p:nvPr>
            <p:ph type="title"/>
          </p:nvPr>
        </p:nvSpPr>
        <p:spPr/>
        <p:txBody>
          <a:bodyPr/>
          <a:lstStyle/>
          <a:p>
            <a:r>
              <a:rPr lang="en-GB" u="sng" dirty="0"/>
              <a:t>What is local design?</a:t>
            </a:r>
            <a:br>
              <a:rPr lang="en-GB" dirty="0"/>
            </a:br>
            <a:br>
              <a:rPr lang="en-GB" dirty="0"/>
            </a:br>
            <a:endParaRPr lang="en-GB" dirty="0"/>
          </a:p>
        </p:txBody>
      </p:sp>
      <p:sp>
        <p:nvSpPr>
          <p:cNvPr id="3" name="Content Placeholder 2">
            <a:extLst>
              <a:ext uri="{FF2B5EF4-FFF2-40B4-BE49-F238E27FC236}">
                <a16:creationId xmlns:a16="http://schemas.microsoft.com/office/drawing/2014/main" id="{03376259-6D05-44FC-B3E4-B9DFEC83ACE1}"/>
              </a:ext>
            </a:extLst>
          </p:cNvPr>
          <p:cNvSpPr>
            <a:spLocks noGrp="1"/>
          </p:cNvSpPr>
          <p:nvPr>
            <p:ph idx="1"/>
          </p:nvPr>
        </p:nvSpPr>
        <p:spPr>
          <a:xfrm>
            <a:off x="685800" y="1646802"/>
            <a:ext cx="8098668" cy="3496698"/>
          </a:xfrm>
        </p:spPr>
        <p:txBody>
          <a:bodyPr/>
          <a:lstStyle/>
          <a:p>
            <a:r>
              <a:rPr lang="en-GB" sz="1500" dirty="0"/>
              <a:t>To ensure the review is based in the realities of the challenges in local areas, we want to build longer term relationships with a small number of local areas to help inform the review’s work - helping us understand local systems and test recommendations. The purpose of the work is not to judge the quality of work being done, but to understand how the system is currently working, identify broad challenges across local areas in England and to consider the deliverability and implications of any potential recommendations. Participating local areas will have the opportunity to support and influence the review process. </a:t>
            </a:r>
          </a:p>
          <a:p>
            <a:endParaRPr lang="en-GB" sz="1500" dirty="0"/>
          </a:p>
          <a:p>
            <a:r>
              <a:rPr lang="en-GB" sz="1500" dirty="0"/>
              <a:t>We will undertake fieldwork in ten local areas to understand the local system in more detail, particularly looking at issues that are raised in the case for change, for example: local partnership working, support for families and the response to teenagers facing harms outside the home.</a:t>
            </a:r>
          </a:p>
          <a:p>
            <a:endParaRPr lang="en-GB" dirty="0"/>
          </a:p>
        </p:txBody>
      </p:sp>
    </p:spTree>
    <p:extLst>
      <p:ext uri="{BB962C8B-B14F-4D97-AF65-F5344CB8AC3E}">
        <p14:creationId xmlns:p14="http://schemas.microsoft.com/office/powerpoint/2010/main" val="360709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6CC5D-CDA2-4C5A-BB07-7EF0A96E93C7}"/>
              </a:ext>
            </a:extLst>
          </p:cNvPr>
          <p:cNvSpPr>
            <a:spLocks noGrp="1"/>
          </p:cNvSpPr>
          <p:nvPr>
            <p:ph type="title"/>
          </p:nvPr>
        </p:nvSpPr>
        <p:spPr>
          <a:xfrm>
            <a:off x="1657350" y="1085850"/>
            <a:ext cx="6115050" cy="560952"/>
          </a:xfrm>
        </p:spPr>
        <p:txBody>
          <a:bodyPr/>
          <a:lstStyle/>
          <a:p>
            <a:r>
              <a:rPr lang="en-GB" dirty="0"/>
              <a:t>Why should we get involve?</a:t>
            </a:r>
          </a:p>
        </p:txBody>
      </p:sp>
      <p:sp>
        <p:nvSpPr>
          <p:cNvPr id="3" name="Content Placeholder 2">
            <a:extLst>
              <a:ext uri="{FF2B5EF4-FFF2-40B4-BE49-F238E27FC236}">
                <a16:creationId xmlns:a16="http://schemas.microsoft.com/office/drawing/2014/main" id="{F353EE00-F45F-4FC1-A679-C015A2D03BB0}"/>
              </a:ext>
            </a:extLst>
          </p:cNvPr>
          <p:cNvSpPr>
            <a:spLocks noGrp="1"/>
          </p:cNvSpPr>
          <p:nvPr>
            <p:ph idx="1"/>
          </p:nvPr>
        </p:nvSpPr>
        <p:spPr>
          <a:xfrm>
            <a:off x="575556" y="1808820"/>
            <a:ext cx="8316924" cy="3334680"/>
          </a:xfrm>
        </p:spPr>
        <p:txBody>
          <a:bodyPr/>
          <a:lstStyle/>
          <a:p>
            <a:r>
              <a:rPr lang="en-GB" sz="1800" b="1" dirty="0"/>
              <a:t> </a:t>
            </a:r>
            <a:r>
              <a:rPr lang="en-GB" sz="1800" dirty="0"/>
              <a:t>All areas who are involved will have the opportunity to influence the future direction of children’s social care. Outputs of the research will be shared with local areas. </a:t>
            </a:r>
          </a:p>
          <a:p>
            <a:endParaRPr lang="en-GB" sz="1800" dirty="0"/>
          </a:p>
          <a:p>
            <a:r>
              <a:rPr lang="en-GB" sz="1800" dirty="0"/>
              <a:t>We will also gain an external perspective of how we and our partners operate within our local children’s social care system useful. </a:t>
            </a:r>
          </a:p>
          <a:p>
            <a:endParaRPr lang="en-GB" dirty="0"/>
          </a:p>
        </p:txBody>
      </p:sp>
    </p:spTree>
    <p:extLst>
      <p:ext uri="{BB962C8B-B14F-4D97-AF65-F5344CB8AC3E}">
        <p14:creationId xmlns:p14="http://schemas.microsoft.com/office/powerpoint/2010/main" val="4021633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4608-0EC8-4CEB-B4E4-A508E43D0B1F}"/>
              </a:ext>
            </a:extLst>
          </p:cNvPr>
          <p:cNvSpPr>
            <a:spLocks noGrp="1"/>
          </p:cNvSpPr>
          <p:nvPr>
            <p:ph type="title"/>
          </p:nvPr>
        </p:nvSpPr>
        <p:spPr>
          <a:xfrm>
            <a:off x="1657350" y="1085850"/>
            <a:ext cx="6115050" cy="452940"/>
          </a:xfrm>
        </p:spPr>
        <p:txBody>
          <a:bodyPr/>
          <a:lstStyle/>
          <a:p>
            <a:r>
              <a:rPr lang="en-GB" dirty="0"/>
              <a:t>What next?</a:t>
            </a:r>
          </a:p>
        </p:txBody>
      </p:sp>
      <p:sp>
        <p:nvSpPr>
          <p:cNvPr id="3" name="Content Placeholder 2">
            <a:extLst>
              <a:ext uri="{FF2B5EF4-FFF2-40B4-BE49-F238E27FC236}">
                <a16:creationId xmlns:a16="http://schemas.microsoft.com/office/drawing/2014/main" id="{0E318829-27A2-4454-AF92-204DFCB6D18E}"/>
              </a:ext>
            </a:extLst>
          </p:cNvPr>
          <p:cNvSpPr>
            <a:spLocks noGrp="1"/>
          </p:cNvSpPr>
          <p:nvPr>
            <p:ph sz="half" idx="1"/>
          </p:nvPr>
        </p:nvSpPr>
        <p:spPr>
          <a:xfrm>
            <a:off x="629562" y="1700808"/>
            <a:ext cx="4028163" cy="3442692"/>
          </a:xfrm>
        </p:spPr>
        <p:txBody>
          <a:bodyPr/>
          <a:lstStyle/>
          <a:p>
            <a:r>
              <a:rPr lang="en-GB" dirty="0"/>
              <a:t>Three day on site</a:t>
            </a:r>
          </a:p>
          <a:p>
            <a:endParaRPr lang="en-GB" dirty="0"/>
          </a:p>
          <a:p>
            <a:r>
              <a:rPr lang="en-GB" dirty="0"/>
              <a:t>11</a:t>
            </a:r>
            <a:r>
              <a:rPr lang="en-GB" baseline="30000" dirty="0"/>
              <a:t>th</a:t>
            </a:r>
            <a:r>
              <a:rPr lang="en-GB" dirty="0"/>
              <a:t> – 13</a:t>
            </a:r>
            <a:r>
              <a:rPr lang="en-GB" baseline="30000" dirty="0"/>
              <a:t>th</a:t>
            </a:r>
            <a:r>
              <a:rPr lang="en-GB" dirty="0"/>
              <a:t> October 2021</a:t>
            </a:r>
          </a:p>
          <a:p>
            <a:endParaRPr lang="en-GB" dirty="0"/>
          </a:p>
          <a:p>
            <a:r>
              <a:rPr lang="en-GB" dirty="0"/>
              <a:t>Up 4 in the review team </a:t>
            </a:r>
          </a:p>
        </p:txBody>
      </p:sp>
      <p:sp>
        <p:nvSpPr>
          <p:cNvPr id="4" name="Content Placeholder 3">
            <a:extLst>
              <a:ext uri="{FF2B5EF4-FFF2-40B4-BE49-F238E27FC236}">
                <a16:creationId xmlns:a16="http://schemas.microsoft.com/office/drawing/2014/main" id="{52819B2D-925F-442B-BE2B-9D80DB9E49A2}"/>
              </a:ext>
            </a:extLst>
          </p:cNvPr>
          <p:cNvSpPr>
            <a:spLocks noGrp="1"/>
          </p:cNvSpPr>
          <p:nvPr>
            <p:ph sz="half" idx="2"/>
          </p:nvPr>
        </p:nvSpPr>
        <p:spPr>
          <a:xfrm>
            <a:off x="4772025" y="1700808"/>
            <a:ext cx="3850425" cy="3442692"/>
          </a:xfrm>
        </p:spPr>
        <p:txBody>
          <a:bodyPr/>
          <a:lstStyle/>
          <a:p>
            <a:r>
              <a:rPr lang="en-GB" dirty="0"/>
              <a:t>Submit documents </a:t>
            </a:r>
            <a:r>
              <a:rPr lang="en-GB" dirty="0" err="1"/>
              <a:t>e.g</a:t>
            </a:r>
            <a:r>
              <a:rPr lang="en-GB" dirty="0"/>
              <a:t> SEF</a:t>
            </a:r>
          </a:p>
          <a:p>
            <a:pPr marL="0" indent="0">
              <a:buNone/>
            </a:pPr>
            <a:endParaRPr lang="en-GB" dirty="0"/>
          </a:p>
          <a:p>
            <a:r>
              <a:rPr lang="en-GB" dirty="0"/>
              <a:t>8 x roundtables</a:t>
            </a:r>
          </a:p>
          <a:p>
            <a:endParaRPr lang="en-GB" dirty="0"/>
          </a:p>
          <a:p>
            <a:r>
              <a:rPr lang="en-GB" dirty="0"/>
              <a:t>8 x 121 meetings</a:t>
            </a:r>
          </a:p>
          <a:p>
            <a:endParaRPr lang="en-GB" dirty="0"/>
          </a:p>
          <a:p>
            <a:r>
              <a:rPr lang="en-GB" dirty="0"/>
              <a:t>4 x case study meetings </a:t>
            </a:r>
          </a:p>
        </p:txBody>
      </p:sp>
    </p:spTree>
    <p:extLst>
      <p:ext uri="{BB962C8B-B14F-4D97-AF65-F5344CB8AC3E}">
        <p14:creationId xmlns:p14="http://schemas.microsoft.com/office/powerpoint/2010/main" val="158561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7009-B2D8-49E2-837B-B523824D3045}"/>
              </a:ext>
            </a:extLst>
          </p:cNvPr>
          <p:cNvSpPr>
            <a:spLocks noGrp="1"/>
          </p:cNvSpPr>
          <p:nvPr>
            <p:ph type="title"/>
          </p:nvPr>
        </p:nvSpPr>
        <p:spPr/>
        <p:txBody>
          <a:bodyPr/>
          <a:lstStyle/>
          <a:p>
            <a:r>
              <a:rPr lang="en-GB" u="sng" dirty="0"/>
              <a:t>What areas are they going to be looking at?</a:t>
            </a:r>
            <a:br>
              <a:rPr lang="en-GB" dirty="0"/>
            </a:br>
            <a:endParaRPr lang="en-GB" dirty="0"/>
          </a:p>
        </p:txBody>
      </p:sp>
      <p:sp>
        <p:nvSpPr>
          <p:cNvPr id="3" name="Content Placeholder 2">
            <a:extLst>
              <a:ext uri="{FF2B5EF4-FFF2-40B4-BE49-F238E27FC236}">
                <a16:creationId xmlns:a16="http://schemas.microsoft.com/office/drawing/2014/main" id="{BBE0ECD6-A399-44A0-8B73-1EDA197A5ED5}"/>
              </a:ext>
            </a:extLst>
          </p:cNvPr>
          <p:cNvSpPr>
            <a:spLocks noGrp="1"/>
          </p:cNvSpPr>
          <p:nvPr>
            <p:ph idx="1"/>
          </p:nvPr>
        </p:nvSpPr>
        <p:spPr>
          <a:xfrm>
            <a:off x="685800" y="1592796"/>
            <a:ext cx="8153400" cy="3550704"/>
          </a:xfrm>
        </p:spPr>
        <p:txBody>
          <a:bodyPr/>
          <a:lstStyle/>
          <a:p>
            <a:r>
              <a:rPr lang="en-GB" sz="1800" dirty="0"/>
              <a:t>They </a:t>
            </a:r>
            <a:r>
              <a:rPr lang="en-GB" sz="1500" dirty="0"/>
              <a:t>are currently designing a full topic guide for interviews. Topics will focus on specific themes about how the system operates, for instance:</a:t>
            </a:r>
          </a:p>
          <a:p>
            <a:r>
              <a:rPr lang="en-GB" sz="1500" b="1" dirty="0"/>
              <a:t>Balancing help and protection</a:t>
            </a:r>
          </a:p>
          <a:p>
            <a:r>
              <a:rPr lang="en-GB" sz="1500" b="1" dirty="0"/>
              <a:t>Children in care </a:t>
            </a:r>
          </a:p>
          <a:p>
            <a:r>
              <a:rPr lang="en-GB" sz="1500" b="1" dirty="0"/>
              <a:t>Kinship care</a:t>
            </a:r>
          </a:p>
          <a:p>
            <a:r>
              <a:rPr lang="en-GB" sz="1500" b="1" dirty="0"/>
              <a:t>Teenagers and extra-familial harms</a:t>
            </a:r>
          </a:p>
          <a:p>
            <a:r>
              <a:rPr lang="en-GB" sz="1500" b="1" dirty="0"/>
              <a:t>Bureaucracy and social work careers</a:t>
            </a:r>
          </a:p>
          <a:p>
            <a:r>
              <a:rPr lang="en-GB" sz="1500" b="1" dirty="0"/>
              <a:t>Children with complex needs and disabilities</a:t>
            </a:r>
          </a:p>
          <a:p>
            <a:r>
              <a:rPr lang="en-GB" sz="1500" b="1" dirty="0"/>
              <a:t>Commissioned family support services</a:t>
            </a:r>
          </a:p>
          <a:p>
            <a:r>
              <a:rPr lang="en-GB" sz="1500" b="1" dirty="0"/>
              <a:t>Non commissioned community based support</a:t>
            </a:r>
          </a:p>
          <a:p>
            <a:r>
              <a:rPr lang="en-GB" sz="1500" b="1" dirty="0"/>
              <a:t>Schools and education </a:t>
            </a:r>
          </a:p>
          <a:p>
            <a:endParaRPr lang="en-GB" dirty="0"/>
          </a:p>
          <a:p>
            <a:endParaRPr lang="en-GB" sz="1800" dirty="0"/>
          </a:p>
          <a:p>
            <a:endParaRPr lang="en-GB" dirty="0"/>
          </a:p>
        </p:txBody>
      </p:sp>
    </p:spTree>
    <p:extLst>
      <p:ext uri="{BB962C8B-B14F-4D97-AF65-F5344CB8AC3E}">
        <p14:creationId xmlns:p14="http://schemas.microsoft.com/office/powerpoint/2010/main" val="232335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153400" cy="1143000"/>
          </a:xfrm>
        </p:spPr>
        <p:txBody>
          <a:bodyPr/>
          <a:lstStyle/>
          <a:p>
            <a:r>
              <a:rPr lang="en-GB" dirty="0"/>
              <a:t>			AGENDA</a:t>
            </a:r>
          </a:p>
        </p:txBody>
      </p:sp>
      <p:sp>
        <p:nvSpPr>
          <p:cNvPr id="7171" name="Rectangle 3"/>
          <p:cNvSpPr>
            <a:spLocks noGrp="1" noChangeArrowheads="1"/>
          </p:cNvSpPr>
          <p:nvPr>
            <p:ph type="body" idx="1"/>
          </p:nvPr>
        </p:nvSpPr>
        <p:spPr>
          <a:xfrm>
            <a:off x="381000" y="980728"/>
            <a:ext cx="8153400" cy="5572472"/>
          </a:xfrm>
        </p:spPr>
        <p:txBody>
          <a:bodyPr/>
          <a:lstStyle/>
          <a:p>
            <a:pPr marL="514350" indent="-514350">
              <a:buAutoNum type="arabicPeriod"/>
            </a:pPr>
            <a:r>
              <a:rPr lang="en-GB" sz="2400" dirty="0"/>
              <a:t>Welcome back</a:t>
            </a:r>
          </a:p>
          <a:p>
            <a:pPr marL="0" indent="0">
              <a:buNone/>
            </a:pPr>
            <a:r>
              <a:rPr lang="en-GB" sz="2400" dirty="0"/>
              <a:t>2.   COVID data update: Autumn   </a:t>
            </a:r>
          </a:p>
          <a:p>
            <a:pPr marL="0" indent="0">
              <a:buNone/>
            </a:pPr>
            <a:r>
              <a:rPr lang="en-GB" sz="2400" dirty="0"/>
              <a:t>      term, government asks, testing &amp; contingency       </a:t>
            </a:r>
          </a:p>
          <a:p>
            <a:pPr marL="0" indent="0">
              <a:buNone/>
            </a:pPr>
            <a:r>
              <a:rPr lang="en-GB" sz="2400" dirty="0"/>
              <a:t>      planning. Vaccinations update.</a:t>
            </a:r>
          </a:p>
          <a:p>
            <a:pPr marL="0" indent="0">
              <a:buNone/>
            </a:pPr>
            <a:r>
              <a:rPr lang="en-GB" sz="2400" dirty="0"/>
              <a:t>3.   NPQs</a:t>
            </a:r>
          </a:p>
          <a:p>
            <a:pPr marL="457200" indent="-457200">
              <a:buAutoNum type="arabicPeriod" startAt="4"/>
            </a:pPr>
            <a:r>
              <a:rPr lang="en-GB" sz="2400" dirty="0"/>
              <a:t>Independent Social Care Review</a:t>
            </a:r>
          </a:p>
          <a:p>
            <a:pPr marL="457200" indent="-457200">
              <a:buAutoNum type="arabicPeriod" startAt="5"/>
            </a:pPr>
            <a:r>
              <a:rPr lang="en-GB" sz="2400" dirty="0"/>
              <a:t>HEARD event – 30</a:t>
            </a:r>
            <a:r>
              <a:rPr lang="en-GB" sz="2400" baseline="30000" dirty="0"/>
              <a:t>th</a:t>
            </a:r>
            <a:r>
              <a:rPr lang="en-GB" sz="2400" dirty="0"/>
              <a:t> September at 7pm</a:t>
            </a:r>
          </a:p>
          <a:p>
            <a:pPr marL="457200" indent="-457200">
              <a:buAutoNum type="arabicPeriod" startAt="5"/>
            </a:pPr>
            <a:r>
              <a:rPr lang="en-GB" sz="2400" dirty="0"/>
              <a:t>Pupil Premium Accountability – October 18</a:t>
            </a:r>
            <a:r>
              <a:rPr lang="en-GB" sz="2400" baseline="30000" dirty="0"/>
              <a:t>th</a:t>
            </a:r>
            <a:r>
              <a:rPr lang="en-GB" sz="2400" dirty="0"/>
              <a:t> at 4pm</a:t>
            </a:r>
          </a:p>
          <a:p>
            <a:pPr marL="457200" indent="-457200">
              <a:buAutoNum type="arabicPeriod" startAt="5"/>
            </a:pPr>
            <a:r>
              <a:rPr lang="en-GB" sz="2400" dirty="0"/>
              <a:t>Caretakers’ Houses</a:t>
            </a:r>
          </a:p>
          <a:p>
            <a:pPr marL="457200" indent="-457200">
              <a:buAutoNum type="arabicPeriod" startAt="5"/>
            </a:pPr>
            <a:r>
              <a:rPr lang="en-GB" sz="2400" dirty="0"/>
              <a:t>Afghanistan update</a:t>
            </a:r>
          </a:p>
          <a:p>
            <a:pPr marL="457200" indent="-457200">
              <a:buAutoNum type="arabicPeriod" startAt="5"/>
            </a:pPr>
            <a:r>
              <a:rPr lang="en-GB" sz="2400" dirty="0"/>
              <a:t>Vaccinations – 12-15 year olds (secondary)</a:t>
            </a:r>
          </a:p>
          <a:p>
            <a:pPr marL="457200" indent="-457200">
              <a:buAutoNum type="arabicPeriod" startAt="5"/>
            </a:pPr>
            <a:r>
              <a:rPr lang="en-GB" sz="2400" dirty="0"/>
              <a:t>AOB</a:t>
            </a:r>
          </a:p>
          <a:p>
            <a:pPr marL="0" indent="0">
              <a:buNone/>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3F21-2B86-487E-AAED-65FEA7A1757C}"/>
              </a:ext>
            </a:extLst>
          </p:cNvPr>
          <p:cNvSpPr>
            <a:spLocks noGrp="1"/>
          </p:cNvSpPr>
          <p:nvPr>
            <p:ph type="title"/>
          </p:nvPr>
        </p:nvSpPr>
        <p:spPr/>
        <p:txBody>
          <a:bodyPr/>
          <a:lstStyle/>
          <a:p>
            <a:r>
              <a:rPr lang="en-GB" dirty="0"/>
              <a:t>What happens after?</a:t>
            </a:r>
          </a:p>
        </p:txBody>
      </p:sp>
      <p:sp>
        <p:nvSpPr>
          <p:cNvPr id="3" name="Content Placeholder 2">
            <a:extLst>
              <a:ext uri="{FF2B5EF4-FFF2-40B4-BE49-F238E27FC236}">
                <a16:creationId xmlns:a16="http://schemas.microsoft.com/office/drawing/2014/main" id="{82B704B9-B571-4765-8E0A-FF762EDC4532}"/>
              </a:ext>
            </a:extLst>
          </p:cNvPr>
          <p:cNvSpPr>
            <a:spLocks noGrp="1"/>
          </p:cNvSpPr>
          <p:nvPr>
            <p:ph idx="1"/>
          </p:nvPr>
        </p:nvSpPr>
        <p:spPr/>
        <p:txBody>
          <a:bodyPr/>
          <a:lstStyle/>
          <a:p>
            <a:r>
              <a:rPr lang="en-GB" sz="1800" dirty="0"/>
              <a:t>Publish a summary of our learning from the local design process as part of the final review report. Areas will be consulted on this and information shared with the review as part of the field work will only be published with that area's consent. The aim of the research is not to pass judgement about the effectiveness of any individual local area, but to understand in more depth the perspectives of those delivering children’s social care and to identify systemic issues. </a:t>
            </a:r>
          </a:p>
          <a:p>
            <a:endParaRPr lang="en-GB" dirty="0"/>
          </a:p>
        </p:txBody>
      </p:sp>
    </p:spTree>
    <p:extLst>
      <p:ext uri="{BB962C8B-B14F-4D97-AF65-F5344CB8AC3E}">
        <p14:creationId xmlns:p14="http://schemas.microsoft.com/office/powerpoint/2010/main" val="2238529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646707-1F1E-410E-ABA0-0E4AA93F6506}"/>
              </a:ext>
            </a:extLst>
          </p:cNvPr>
          <p:cNvSpPr>
            <a:spLocks noGrp="1"/>
          </p:cNvSpPr>
          <p:nvPr>
            <p:ph type="body" sz="quarter" idx="10"/>
          </p:nvPr>
        </p:nvSpPr>
        <p:spPr>
          <a:xfrm>
            <a:off x="611560" y="5373216"/>
            <a:ext cx="5472980" cy="914400"/>
          </a:xfrm>
        </p:spPr>
        <p:txBody>
          <a:bodyPr/>
          <a:lstStyle/>
          <a:p>
            <a:r>
              <a:rPr lang="en-GB"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 and Early Years Improvement Service</a:t>
            </a:r>
          </a:p>
          <a:p>
            <a:endParaRPr lang="en-GB" sz="2000" dirty="0"/>
          </a:p>
        </p:txBody>
      </p:sp>
      <p:sp>
        <p:nvSpPr>
          <p:cNvPr id="3" name="Text Placeholder 1">
            <a:extLst>
              <a:ext uri="{FF2B5EF4-FFF2-40B4-BE49-F238E27FC236}">
                <a16:creationId xmlns:a16="http://schemas.microsoft.com/office/drawing/2014/main" id="{F5DA2A11-C05C-4A48-A83C-D8C0FFA0DDEC}"/>
              </a:ext>
            </a:extLst>
          </p:cNvPr>
          <p:cNvSpPr txBox="1">
            <a:spLocks/>
          </p:cNvSpPr>
          <p:nvPr/>
        </p:nvSpPr>
        <p:spPr>
          <a:xfrm>
            <a:off x="611560" y="476672"/>
            <a:ext cx="547298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2021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497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DF71596-8052-461A-9634-9B8C13EA24D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863588" y="476672"/>
            <a:ext cx="2664296" cy="2664296"/>
          </a:xfrm>
          <a:prstGeom prst="rect">
            <a:avLst/>
          </a:prstGeom>
        </p:spPr>
      </p:pic>
      <p:pic>
        <p:nvPicPr>
          <p:cNvPr id="15" name="Picture 14">
            <a:extLst>
              <a:ext uri="{FF2B5EF4-FFF2-40B4-BE49-F238E27FC236}">
                <a16:creationId xmlns:a16="http://schemas.microsoft.com/office/drawing/2014/main" id="{0FD96FCD-2CB2-42FE-955E-4EE079DE7329}"/>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454650" y="476672"/>
            <a:ext cx="2699195" cy="2664296"/>
          </a:xfrm>
          <a:prstGeom prst="rect">
            <a:avLst/>
          </a:prstGeom>
        </p:spPr>
      </p:pic>
      <p:sp>
        <p:nvSpPr>
          <p:cNvPr id="17" name="TextBox 16">
            <a:extLst>
              <a:ext uri="{FF2B5EF4-FFF2-40B4-BE49-F238E27FC236}">
                <a16:creationId xmlns:a16="http://schemas.microsoft.com/office/drawing/2014/main" id="{9A8811D4-67D2-464D-8A94-866396DF2C59}"/>
              </a:ext>
            </a:extLst>
          </p:cNvPr>
          <p:cNvSpPr txBox="1"/>
          <p:nvPr/>
        </p:nvSpPr>
        <p:spPr>
          <a:xfrm>
            <a:off x="4499992" y="3488462"/>
            <a:ext cx="4392488" cy="193899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800" b="0" i="0" u="none" strike="noStrike" kern="1200" cap="none" spc="0" normalizeH="0" baseline="0" noProof="0" dirty="0">
                <a:ln>
                  <a:noFill/>
                </a:ln>
                <a:solidFill>
                  <a:srgbClr val="C00000"/>
                </a:solidFill>
                <a:effectLst/>
                <a:uLnTx/>
                <a:uFillTx/>
                <a:latin typeface="Calibri Light" panose="020F0302020204030204"/>
                <a:ea typeface="+mn-ea"/>
                <a:cs typeface="+mn-cs"/>
              </a:rPr>
              <a:t>Jeff Cole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Light" panose="020F0302020204030204"/>
                <a:ea typeface="+mn-ea"/>
                <a:cs typeface="+mn-cs"/>
              </a:rPr>
              <a:t>Secondary</a:t>
            </a:r>
            <a:r>
              <a:rPr kumimoji="0" lang="en-GB" sz="24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Light" panose="020F0302020204030204"/>
                <a:ea typeface="+mn-ea"/>
                <a:cs typeface="+mn-cs"/>
              </a:rPr>
              <a:t>Lead School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Light" panose="020F0302020204030204"/>
                <a:ea typeface="+mn-ea"/>
                <a:cs typeface="+mn-cs"/>
              </a:rPr>
              <a:t>Improvement Advisor </a:t>
            </a:r>
          </a:p>
        </p:txBody>
      </p:sp>
      <p:sp>
        <p:nvSpPr>
          <p:cNvPr id="18" name="TextBox 17">
            <a:extLst>
              <a:ext uri="{FF2B5EF4-FFF2-40B4-BE49-F238E27FC236}">
                <a16:creationId xmlns:a16="http://schemas.microsoft.com/office/drawing/2014/main" id="{39BA20FD-759B-4D58-ACF5-D6DBFFB1C9BD}"/>
              </a:ext>
            </a:extLst>
          </p:cNvPr>
          <p:cNvSpPr txBox="1"/>
          <p:nvPr/>
        </p:nvSpPr>
        <p:spPr>
          <a:xfrm>
            <a:off x="89353" y="3484275"/>
            <a:ext cx="4392488" cy="193899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800" b="0" i="0" u="none" strike="noStrike" kern="1200" cap="none" spc="0" normalizeH="0" baseline="0" noProof="0" dirty="0">
                <a:ln>
                  <a:noFill/>
                </a:ln>
                <a:solidFill>
                  <a:srgbClr val="C00000"/>
                </a:solidFill>
                <a:effectLst/>
                <a:uLnTx/>
                <a:uFillTx/>
                <a:latin typeface="Calibri Light" panose="020F0302020204030204"/>
                <a:ea typeface="+mn-ea"/>
                <a:cs typeface="+mn-cs"/>
              </a:rPr>
              <a:t>Beatrix Simpson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Light" panose="020F0302020204030204"/>
                <a:ea typeface="+mn-ea"/>
                <a:cs typeface="+mn-cs"/>
              </a:rPr>
              <a:t>Primary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Light" panose="020F0302020204030204"/>
                <a:ea typeface="+mn-ea"/>
                <a:cs typeface="+mn-cs"/>
              </a:rPr>
              <a:t>Lead School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Light" panose="020F0302020204030204"/>
                <a:ea typeface="+mn-ea"/>
                <a:cs typeface="+mn-cs"/>
              </a:rPr>
              <a:t>Improvement Advisor </a:t>
            </a:r>
          </a:p>
        </p:txBody>
      </p:sp>
    </p:spTree>
    <p:extLst>
      <p:ext uri="{BB962C8B-B14F-4D97-AF65-F5344CB8AC3E}">
        <p14:creationId xmlns:p14="http://schemas.microsoft.com/office/powerpoint/2010/main" val="926860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F1640-EEBA-4FC3-A7E6-4E1D84BA0C16}"/>
              </a:ext>
            </a:extLst>
          </p:cNvPr>
          <p:cNvSpPr>
            <a:spLocks noGrp="1"/>
          </p:cNvSpPr>
          <p:nvPr>
            <p:ph sz="quarter" idx="11"/>
          </p:nvPr>
        </p:nvSpPr>
        <p:spPr/>
        <p:txBody>
          <a:bodyPr/>
          <a:lstStyle/>
          <a:p>
            <a:pPr marL="0" indent="0">
              <a:buNone/>
            </a:pPr>
            <a:r>
              <a:rPr lang="en-GB" dirty="0">
                <a:solidFill>
                  <a:srgbClr val="C00000"/>
                </a:solidFill>
                <a:latin typeface="+mj-lt"/>
              </a:rPr>
              <a:t>SEYIS Core Offer  21/22</a:t>
            </a:r>
          </a:p>
          <a:p>
            <a:pPr marL="0" indent="0">
              <a:buNone/>
            </a:pPr>
            <a:endParaRPr lang="en-GB" sz="2000" dirty="0">
              <a:latin typeface="+mj-lt"/>
            </a:endParaRPr>
          </a:p>
          <a:p>
            <a:r>
              <a:rPr lang="en-GB" sz="2000" dirty="0">
                <a:latin typeface="+mj-lt"/>
              </a:rPr>
              <a:t>1 core visit to Primary local authority maintained schools per academic year</a:t>
            </a:r>
          </a:p>
          <a:p>
            <a:pPr marL="0" indent="0">
              <a:buNone/>
            </a:pPr>
            <a:endParaRPr lang="en-GB" sz="2000" dirty="0">
              <a:latin typeface="+mj-lt"/>
            </a:endParaRPr>
          </a:p>
          <a:p>
            <a:r>
              <a:rPr lang="en-GB" sz="2000" dirty="0">
                <a:latin typeface="+mj-lt"/>
              </a:rPr>
              <a:t>Support schools who are RI or those identified by the LA as in need of support</a:t>
            </a:r>
          </a:p>
          <a:p>
            <a:endParaRPr lang="en-GB" sz="2000" dirty="0">
              <a:latin typeface="+mj-lt"/>
            </a:endParaRPr>
          </a:p>
          <a:p>
            <a:r>
              <a:rPr lang="en-GB" sz="2000" dirty="0">
                <a:latin typeface="+mj-lt"/>
              </a:rPr>
              <a:t>Secondary Schools have E27 funding for SEYIS services this year</a:t>
            </a:r>
          </a:p>
          <a:p>
            <a:endParaRPr lang="en-GB" sz="2000" dirty="0">
              <a:latin typeface="+mj-lt"/>
            </a:endParaRPr>
          </a:p>
          <a:p>
            <a:r>
              <a:rPr lang="en-GB" sz="2000" dirty="0">
                <a:latin typeface="+mj-lt"/>
              </a:rPr>
              <a:t>SEYIS will be present at Ofsted meetings as the responsible body.</a:t>
            </a:r>
          </a:p>
          <a:p>
            <a:endParaRPr lang="en-GB" sz="2000" dirty="0">
              <a:latin typeface="+mj-lt"/>
            </a:endParaRPr>
          </a:p>
          <a:p>
            <a:endParaRPr lang="en-GB" sz="2000" dirty="0">
              <a:latin typeface="+mj-lt"/>
            </a:endParaRPr>
          </a:p>
          <a:p>
            <a:endParaRPr lang="en-GB" sz="2000" dirty="0">
              <a:latin typeface="+mj-lt"/>
            </a:endParaRPr>
          </a:p>
        </p:txBody>
      </p:sp>
    </p:spTree>
    <p:extLst>
      <p:ext uri="{BB962C8B-B14F-4D97-AF65-F5344CB8AC3E}">
        <p14:creationId xmlns:p14="http://schemas.microsoft.com/office/powerpoint/2010/main" val="408517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DB3DDA-0B0A-4281-93D3-469475100E57}"/>
              </a:ext>
            </a:extLst>
          </p:cNvPr>
          <p:cNvSpPr>
            <a:spLocks noGrp="1"/>
          </p:cNvSpPr>
          <p:nvPr>
            <p:ph type="body" sz="quarter" idx="10"/>
          </p:nvPr>
        </p:nvSpPr>
        <p:spPr/>
        <p:txBody>
          <a:bodyPr>
            <a:normAutofit/>
          </a:bodyPr>
          <a:lstStyle/>
          <a:p>
            <a:r>
              <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Traded Offer</a:t>
            </a:r>
          </a:p>
        </p:txBody>
      </p:sp>
      <p:sp>
        <p:nvSpPr>
          <p:cNvPr id="6" name="TextBox 5">
            <a:extLst>
              <a:ext uri="{FF2B5EF4-FFF2-40B4-BE49-F238E27FC236}">
                <a16:creationId xmlns:a16="http://schemas.microsoft.com/office/drawing/2014/main" id="{CEEF650C-0CFC-4D0C-B988-4116F499BA6B}"/>
              </a:ext>
            </a:extLst>
          </p:cNvPr>
          <p:cNvSpPr txBox="1"/>
          <p:nvPr/>
        </p:nvSpPr>
        <p:spPr>
          <a:xfrm>
            <a:off x="0" y="2492896"/>
            <a:ext cx="2664296" cy="175432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libri Light" panose="020F0302020204030204"/>
                <a:ea typeface="+mn-ea"/>
                <a:cs typeface="+mn-cs"/>
              </a:rPr>
              <a:t>9.5 Days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srgbClr val="D52B1E"/>
                </a:solidFill>
                <a:effectLst/>
                <a:uLnTx/>
                <a:uFillTx/>
                <a:latin typeface="Calibri Light" panose="020F0302020204030204"/>
                <a:ea typeface="+mn-ea"/>
                <a:cs typeface="+mn-cs"/>
              </a:rPr>
              <a:t>£3,800</a:t>
            </a:r>
            <a:endParaRPr kumimoji="0" lang="en-GB" sz="4800" b="0" i="0" u="none" strike="noStrike" kern="1200" cap="none" spc="0" normalizeH="0" baseline="0" noProof="0" dirty="0">
              <a:ln>
                <a:noFill/>
              </a:ln>
              <a:solidFill>
                <a:srgbClr val="D52B1E"/>
              </a:solidFill>
              <a:effectLst/>
              <a:uLnTx/>
              <a:uFillTx/>
              <a:latin typeface="Calibri Light" panose="020F03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7" name="TextBox 6">
            <a:extLst>
              <a:ext uri="{FF2B5EF4-FFF2-40B4-BE49-F238E27FC236}">
                <a16:creationId xmlns:a16="http://schemas.microsoft.com/office/drawing/2014/main" id="{FAFB6BD1-8A8B-481F-9E19-F06F07ACEE8C}"/>
              </a:ext>
            </a:extLst>
          </p:cNvPr>
          <p:cNvSpPr txBox="1"/>
          <p:nvPr/>
        </p:nvSpPr>
        <p:spPr>
          <a:xfrm>
            <a:off x="2894202" y="3212976"/>
            <a:ext cx="2664296" cy="193899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libri Light" panose="020F0302020204030204"/>
                <a:ea typeface="+mn-ea"/>
                <a:cs typeface="+mn-cs"/>
              </a:rPr>
              <a:t>6.5 Days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srgbClr val="D52B1E"/>
                </a:solidFill>
                <a:effectLst/>
                <a:uLnTx/>
                <a:uFillTx/>
                <a:latin typeface="Calibri Light" panose="020F0302020204030204"/>
                <a:ea typeface="+mn-ea"/>
                <a:cs typeface="+mn-cs"/>
              </a:rPr>
              <a:t>£2,500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8" name="TextBox 7">
            <a:extLst>
              <a:ext uri="{FF2B5EF4-FFF2-40B4-BE49-F238E27FC236}">
                <a16:creationId xmlns:a16="http://schemas.microsoft.com/office/drawing/2014/main" id="{180D3819-46B0-4E53-8E12-7F2C4936FE26}"/>
              </a:ext>
            </a:extLst>
          </p:cNvPr>
          <p:cNvSpPr txBox="1"/>
          <p:nvPr/>
        </p:nvSpPr>
        <p:spPr>
          <a:xfrm>
            <a:off x="5558498" y="3933056"/>
            <a:ext cx="2664296" cy="193899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libri Light" panose="020F0302020204030204"/>
                <a:ea typeface="+mn-ea"/>
                <a:cs typeface="+mn-cs"/>
              </a:rPr>
              <a:t>5 Days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srgbClr val="D52B1E"/>
                </a:solidFill>
                <a:effectLst/>
                <a:uLnTx/>
                <a:uFillTx/>
                <a:latin typeface="Calibri Light" panose="020F0302020204030204"/>
                <a:ea typeface="+mn-ea"/>
                <a:cs typeface="+mn-cs"/>
              </a:rPr>
              <a:t>£2,000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88527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9A74C5-BEFC-4B7F-8996-55AA36A3E66F}"/>
              </a:ext>
            </a:extLst>
          </p:cNvPr>
          <p:cNvPicPr>
            <a:picLocks noChangeAspect="1"/>
          </p:cNvPicPr>
          <p:nvPr/>
        </p:nvPicPr>
        <p:blipFill rotWithShape="1">
          <a:blip r:embed="rId3"/>
          <a:srcRect l="61025" t="14060" r="20075" b="9268"/>
          <a:stretch/>
        </p:blipFill>
        <p:spPr>
          <a:xfrm>
            <a:off x="4788024" y="188640"/>
            <a:ext cx="3672408" cy="4896544"/>
          </a:xfrm>
          <a:prstGeom prst="rect">
            <a:avLst/>
          </a:prstGeom>
        </p:spPr>
      </p:pic>
      <p:sp>
        <p:nvSpPr>
          <p:cNvPr id="8" name="TextBox 7">
            <a:extLst>
              <a:ext uri="{FF2B5EF4-FFF2-40B4-BE49-F238E27FC236}">
                <a16:creationId xmlns:a16="http://schemas.microsoft.com/office/drawing/2014/main" id="{7D194199-2CBA-4643-8B6A-4878FE101962}"/>
              </a:ext>
            </a:extLst>
          </p:cNvPr>
          <p:cNvSpPr txBox="1"/>
          <p:nvPr/>
        </p:nvSpPr>
        <p:spPr>
          <a:xfrm>
            <a:off x="4788024" y="5157192"/>
            <a:ext cx="3672408"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Light" panose="020F0302020204030204"/>
                <a:ea typeface="+mn-ea"/>
                <a:cs typeface="+mn-cs"/>
              </a:rPr>
              <a:t>Access to 17 Consultant Partners</a:t>
            </a:r>
          </a:p>
        </p:txBody>
      </p:sp>
    </p:spTree>
    <p:extLst>
      <p:ext uri="{BB962C8B-B14F-4D97-AF65-F5344CB8AC3E}">
        <p14:creationId xmlns:p14="http://schemas.microsoft.com/office/powerpoint/2010/main" val="1271765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ABCC2EB-7A64-4E78-A593-5FFB70E3B747}"/>
              </a:ext>
            </a:extLst>
          </p:cNvPr>
          <p:cNvSpPr>
            <a:spLocks noGrp="1"/>
          </p:cNvSpPr>
          <p:nvPr>
            <p:ph sz="quarter" idx="11"/>
          </p:nvPr>
        </p:nvSpPr>
        <p:spPr>
          <a:xfrm>
            <a:off x="4716016" y="198984"/>
            <a:ext cx="4320480" cy="6624736"/>
          </a:xfrm>
        </p:spPr>
        <p:txBody>
          <a:bodyPr/>
          <a:lstStyle/>
          <a:p>
            <a:pPr marL="0" indent="0">
              <a:buNone/>
            </a:pPr>
            <a:endParaRPr lang="en-GB" sz="4000" dirty="0">
              <a:highlight>
                <a:srgbClr val="FFFF00"/>
              </a:highlight>
              <a:latin typeface="+mj-lt"/>
            </a:endParaRPr>
          </a:p>
          <a:p>
            <a:pPr marL="0" indent="0">
              <a:buNone/>
            </a:pPr>
            <a:endParaRPr lang="en-GB" sz="4000" b="1" dirty="0">
              <a:highlight>
                <a:srgbClr val="FFFF00"/>
              </a:highlight>
              <a:latin typeface="+mj-lt"/>
            </a:endParaRPr>
          </a:p>
          <a:p>
            <a:pPr marL="0" indent="0">
              <a:buNone/>
            </a:pPr>
            <a:r>
              <a:rPr lang="en-GB" sz="4800" b="1" dirty="0">
                <a:latin typeface="+mj-lt"/>
              </a:rPr>
              <a:t>Agile &amp; dynamic collaboration </a:t>
            </a:r>
          </a:p>
          <a:p>
            <a:pPr marL="0" indent="0">
              <a:buNone/>
            </a:pPr>
            <a:r>
              <a:rPr lang="en-GB" sz="4000" dirty="0">
                <a:latin typeface="+mj-lt"/>
              </a:rPr>
              <a:t>to meet the needs of the children in our borough</a:t>
            </a:r>
          </a:p>
          <a:p>
            <a:pPr marL="0" indent="0">
              <a:buNone/>
            </a:pPr>
            <a:endParaRPr lang="en-GB" sz="4800" dirty="0">
              <a:highlight>
                <a:srgbClr val="FFFF00"/>
              </a:highlight>
              <a:latin typeface="+mj-lt"/>
            </a:endParaRPr>
          </a:p>
        </p:txBody>
      </p:sp>
    </p:spTree>
    <p:extLst>
      <p:ext uri="{BB962C8B-B14F-4D97-AF65-F5344CB8AC3E}">
        <p14:creationId xmlns:p14="http://schemas.microsoft.com/office/powerpoint/2010/main" val="1465620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508A-7657-455E-AAC0-344136B13CAB}"/>
              </a:ext>
            </a:extLst>
          </p:cNvPr>
          <p:cNvSpPr>
            <a:spLocks noGrp="1"/>
          </p:cNvSpPr>
          <p:nvPr>
            <p:ph type="title"/>
          </p:nvPr>
        </p:nvSpPr>
        <p:spPr>
          <a:xfrm>
            <a:off x="685800" y="304800"/>
            <a:ext cx="8153400" cy="675928"/>
          </a:xfrm>
        </p:spPr>
        <p:txBody>
          <a:bodyPr/>
          <a:lstStyle/>
          <a:p>
            <a:pPr algn="ctr"/>
            <a:r>
              <a:rPr lang="en-GB" dirty="0"/>
              <a:t>OTHER UPDATES/NEW</a:t>
            </a:r>
          </a:p>
        </p:txBody>
      </p:sp>
      <p:sp>
        <p:nvSpPr>
          <p:cNvPr id="3" name="Content Placeholder 2">
            <a:extLst>
              <a:ext uri="{FF2B5EF4-FFF2-40B4-BE49-F238E27FC236}">
                <a16:creationId xmlns:a16="http://schemas.microsoft.com/office/drawing/2014/main" id="{486FF344-C8DD-48B5-8CCF-85927789ECAB}"/>
              </a:ext>
            </a:extLst>
          </p:cNvPr>
          <p:cNvSpPr>
            <a:spLocks noGrp="1"/>
          </p:cNvSpPr>
          <p:nvPr>
            <p:ph idx="1"/>
          </p:nvPr>
        </p:nvSpPr>
        <p:spPr>
          <a:xfrm>
            <a:off x="685800" y="980728"/>
            <a:ext cx="8153400" cy="4734272"/>
          </a:xfrm>
        </p:spPr>
        <p:txBody>
          <a:bodyPr/>
          <a:lstStyle/>
          <a:p>
            <a:r>
              <a:rPr lang="en-GB" dirty="0"/>
              <a:t>Inspections have restarted – 2 schools inspected this week</a:t>
            </a:r>
          </a:p>
          <a:p>
            <a:r>
              <a:rPr lang="en-GB" dirty="0"/>
              <a:t>Aylward Academy report published – a good outcome</a:t>
            </a:r>
          </a:p>
          <a:p>
            <a:r>
              <a:rPr lang="en-GB" dirty="0"/>
              <a:t>Cuckoo Hall Primary – now part of Woodpecker Primary and no longer exists (CHAT is North Star Trust)</a:t>
            </a:r>
          </a:p>
          <a:p>
            <a:r>
              <a:rPr lang="en-GB" dirty="0"/>
              <a:t>One Degree Primary School &amp; Wren Academy have now moved to temporary accommodation at Chase Farm Hospital Site</a:t>
            </a:r>
          </a:p>
        </p:txBody>
      </p:sp>
    </p:spTree>
    <p:extLst>
      <p:ext uri="{BB962C8B-B14F-4D97-AF65-F5344CB8AC3E}">
        <p14:creationId xmlns:p14="http://schemas.microsoft.com/office/powerpoint/2010/main" val="333951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OTAL, NEW CASES, RECENT COVID DEATHS*, INFECTION RATE PER 100,000*, INFECTION RATE RANK*, Enfield COVID-19 Dashboard &#10;(07- 13 Sep 21), TESTS*, VACCINATIONS, CARE SETTINGS, SCHOOLS/ EARLY YEARS AFFECTED, WARDS WITH HIGHEST INFECTION RATES*, textbox, basicShape, basicShape, textbox, textbox, textbox, textbox, basicShape, image, image, image, textbox, textbox, image, textbox, textbox, textbox, basicShape, basicShape, basicShape, image, textbox, textbox, basicShape, basicShape, basicShape, basicShape, basicShape.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Data Summary</a:t>
            </a:r>
          </a:p>
        </p:txBody>
      </p:sp>
      <p:sp>
        <p:nvSpPr>
          <p:cNvPr id="2" name="Rectangle 1">
            <a:extLst>
              <a:ext uri="{FF2B5EF4-FFF2-40B4-BE49-F238E27FC236}">
                <a16:creationId xmlns:a16="http://schemas.microsoft.com/office/drawing/2014/main" id="{8629FF2A-571E-49CD-9E2B-9E0BAADB78A0}"/>
              </a:ext>
            </a:extLst>
          </p:cNvPr>
          <p:cNvSpPr/>
          <p:nvPr/>
        </p:nvSpPr>
        <p:spPr>
          <a:xfrm>
            <a:off x="3040380" y="2697480"/>
            <a:ext cx="148590" cy="137160"/>
          </a:xfrm>
          <a:prstGeom prst="rect">
            <a:avLst/>
          </a:prstGeom>
          <a:solidFill>
            <a:srgbClr val="A92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900" b="1" dirty="0">
                <a:solidFill>
                  <a:prstClr val="white"/>
                </a:solidFill>
                <a:latin typeface="Calibri" panose="020F0502020204030204"/>
              </a:rPr>
              <a:t>1</a:t>
            </a:r>
            <a:endParaRPr lang="en-GB" sz="1350" b="1" dirty="0">
              <a:solidFill>
                <a:prstClr val="white"/>
              </a:solidFill>
              <a:latin typeface="Calibri" panose="020F0502020204030204"/>
            </a:endParaRPr>
          </a:p>
        </p:txBody>
      </p:sp>
      <p:sp>
        <p:nvSpPr>
          <p:cNvPr id="6" name="Rectangle 5">
            <a:extLst>
              <a:ext uri="{FF2B5EF4-FFF2-40B4-BE49-F238E27FC236}">
                <a16:creationId xmlns:a16="http://schemas.microsoft.com/office/drawing/2014/main" id="{B0B38284-D72E-411A-A149-8F8D0C6AA33C}"/>
              </a:ext>
            </a:extLst>
          </p:cNvPr>
          <p:cNvSpPr/>
          <p:nvPr/>
        </p:nvSpPr>
        <p:spPr>
          <a:xfrm>
            <a:off x="4766310" y="3006090"/>
            <a:ext cx="342900" cy="137160"/>
          </a:xfrm>
          <a:prstGeom prst="rect">
            <a:avLst/>
          </a:prstGeom>
          <a:solidFill>
            <a:srgbClr val="A92502"/>
          </a:solidFill>
          <a:ln>
            <a:solidFill>
              <a:srgbClr val="A925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900" dirty="0">
                <a:solidFill>
                  <a:prstClr val="white"/>
                </a:solidFill>
                <a:latin typeface="Segoe"/>
              </a:rPr>
              <a:t>44</a:t>
            </a:r>
          </a:p>
        </p:txBody>
      </p:sp>
      <p:sp>
        <p:nvSpPr>
          <p:cNvPr id="7" name="Rectangle 6">
            <a:extLst>
              <a:ext uri="{FF2B5EF4-FFF2-40B4-BE49-F238E27FC236}">
                <a16:creationId xmlns:a16="http://schemas.microsoft.com/office/drawing/2014/main" id="{118E8A83-83F5-4386-A96A-EB4E28303870}"/>
              </a:ext>
            </a:extLst>
          </p:cNvPr>
          <p:cNvSpPr/>
          <p:nvPr/>
        </p:nvSpPr>
        <p:spPr>
          <a:xfrm>
            <a:off x="4937760" y="3200400"/>
            <a:ext cx="342900" cy="137160"/>
          </a:xfrm>
          <a:prstGeom prst="rect">
            <a:avLst/>
          </a:prstGeom>
          <a:solidFill>
            <a:srgbClr val="A92502"/>
          </a:solidFill>
          <a:ln>
            <a:solidFill>
              <a:srgbClr val="A925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GB" sz="900" dirty="0">
                <a:solidFill>
                  <a:prstClr val="white"/>
                </a:solidFill>
                <a:latin typeface="Segoe"/>
              </a:rPr>
              <a:t>42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153400" cy="1143000"/>
          </a:xfrm>
        </p:spPr>
        <p:txBody>
          <a:bodyPr/>
          <a:lstStyle/>
          <a:p>
            <a:r>
              <a:rPr lang="en-GB" sz="2000" dirty="0"/>
              <a:t>New PHE guidance</a:t>
            </a:r>
            <a:br>
              <a:rPr lang="en-GB" sz="2000" dirty="0"/>
            </a:br>
            <a:r>
              <a:rPr lang="en-GB" sz="1400" dirty="0">
                <a:hlinkClick r:id="rId3"/>
              </a:rPr>
              <a:t>https://www.gov.uk/government/publications/actions-for-schools-during-the-coronavirus-outbreak/schools-covid-19-operational-guidance</a:t>
            </a:r>
            <a:r>
              <a:rPr lang="en-GB" sz="1400" dirty="0"/>
              <a:t> </a:t>
            </a:r>
          </a:p>
        </p:txBody>
      </p:sp>
      <p:sp>
        <p:nvSpPr>
          <p:cNvPr id="7171" name="Rectangle 3"/>
          <p:cNvSpPr>
            <a:spLocks noGrp="1" noChangeArrowheads="1"/>
          </p:cNvSpPr>
          <p:nvPr>
            <p:ph type="body" idx="1"/>
          </p:nvPr>
        </p:nvSpPr>
        <p:spPr>
          <a:xfrm>
            <a:off x="381000" y="1524000"/>
            <a:ext cx="8153400" cy="5029200"/>
          </a:xfrm>
        </p:spPr>
        <p:txBody>
          <a:bodyPr/>
          <a:lstStyle/>
          <a:p>
            <a:pPr marL="0" indent="0">
              <a:buNone/>
            </a:pPr>
            <a:r>
              <a:rPr lang="en-GB" sz="2000" dirty="0"/>
              <a:t>Covers primary, secondary, special &amp; post 16 providers</a:t>
            </a:r>
          </a:p>
          <a:p>
            <a:pPr marL="0" indent="0">
              <a:buNone/>
            </a:pPr>
            <a:r>
              <a:rPr lang="en-GB" sz="2000" b="1" dirty="0">
                <a:solidFill>
                  <a:srgbClr val="FF0000"/>
                </a:solidFill>
              </a:rPr>
              <a:t>Key messages;</a:t>
            </a:r>
          </a:p>
          <a:p>
            <a:r>
              <a:rPr lang="en-GB" sz="2000" b="1" dirty="0"/>
              <a:t>Keep some control measures in place </a:t>
            </a:r>
            <a:r>
              <a:rPr lang="en-GB" sz="2000" dirty="0"/>
              <a:t>– hand washing, cleaning, ventilation, follow advice on testing, self-isolation, managing cases</a:t>
            </a:r>
            <a:endParaRPr lang="en-GB" sz="2000" b="1" dirty="0"/>
          </a:p>
          <a:p>
            <a:r>
              <a:rPr lang="en-GB" sz="2000" b="1" dirty="0"/>
              <a:t>Testing </a:t>
            </a:r>
            <a:r>
              <a:rPr lang="en-GB" sz="2000" dirty="0"/>
              <a:t>– importance of home testing..</a:t>
            </a:r>
            <a:endParaRPr lang="en-GB" sz="2000" b="1" dirty="0"/>
          </a:p>
          <a:p>
            <a:r>
              <a:rPr lang="en-GB" sz="2000" b="1" dirty="0"/>
              <a:t>Contact tracing </a:t>
            </a:r>
            <a:r>
              <a:rPr lang="en-GB" sz="2000" dirty="0"/>
              <a:t>– close contacts of children will be identified by NHS Test and Trace!!! But see guidance for staff!!!</a:t>
            </a:r>
            <a:endParaRPr lang="en-GB" sz="2000" b="1" dirty="0"/>
          </a:p>
          <a:p>
            <a:r>
              <a:rPr lang="en-GB" sz="2000" b="1" dirty="0"/>
              <a:t>Bubbles</a:t>
            </a:r>
            <a:r>
              <a:rPr lang="en-GB" sz="2000" dirty="0"/>
              <a:t> – no longer required to keep children in bubbles</a:t>
            </a:r>
          </a:p>
          <a:p>
            <a:r>
              <a:rPr lang="en-GB" sz="2000" b="1" dirty="0"/>
              <a:t>Face coverings </a:t>
            </a:r>
            <a:r>
              <a:rPr lang="en-GB" sz="2000" dirty="0"/>
              <a:t>– no longer advised for pupils/ staff in class or communal areas but still required on public transport / dedicated school transport.</a:t>
            </a:r>
          </a:p>
          <a:p>
            <a:r>
              <a:rPr lang="en-GB" sz="2000" b="1" dirty="0"/>
              <a:t>Stepping up measures </a:t>
            </a:r>
            <a:r>
              <a:rPr lang="en-GB" sz="2000" dirty="0"/>
              <a:t>– in case of outbreak</a:t>
            </a:r>
          </a:p>
          <a:p>
            <a:r>
              <a:rPr lang="en-GB" sz="2000" b="1" dirty="0"/>
              <a:t>Other – </a:t>
            </a:r>
            <a:r>
              <a:rPr lang="en-GB" sz="2000" dirty="0"/>
              <a:t>assemblies, staggered start and end of day, other?</a:t>
            </a:r>
            <a:endParaRPr lang="en-GB"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3732-CF73-475B-BEA6-410D9AF50510}"/>
              </a:ext>
            </a:extLst>
          </p:cNvPr>
          <p:cNvSpPr>
            <a:spLocks noGrp="1"/>
          </p:cNvSpPr>
          <p:nvPr>
            <p:ph type="title"/>
          </p:nvPr>
        </p:nvSpPr>
        <p:spPr/>
        <p:txBody>
          <a:bodyPr/>
          <a:lstStyle/>
          <a:p>
            <a:r>
              <a:rPr lang="en-GB" sz="2000" dirty="0"/>
              <a:t>Testing</a:t>
            </a:r>
          </a:p>
        </p:txBody>
      </p:sp>
      <p:sp>
        <p:nvSpPr>
          <p:cNvPr id="3" name="Content Placeholder 2">
            <a:extLst>
              <a:ext uri="{FF2B5EF4-FFF2-40B4-BE49-F238E27FC236}">
                <a16:creationId xmlns:a16="http://schemas.microsoft.com/office/drawing/2014/main" id="{7C5ACCCC-3B8A-4101-8D17-8ACF015436FE}"/>
              </a:ext>
            </a:extLst>
          </p:cNvPr>
          <p:cNvSpPr>
            <a:spLocks noGrp="1"/>
          </p:cNvSpPr>
          <p:nvPr>
            <p:ph idx="1"/>
          </p:nvPr>
        </p:nvSpPr>
        <p:spPr/>
        <p:txBody>
          <a:bodyPr/>
          <a:lstStyle/>
          <a:p>
            <a:pPr marL="0" indent="0">
              <a:buNone/>
            </a:pPr>
            <a:r>
              <a:rPr lang="en-GB" sz="2000" b="1" dirty="0"/>
              <a:t>Primaries</a:t>
            </a:r>
          </a:p>
          <a:p>
            <a:r>
              <a:rPr lang="en-GB" sz="2000" dirty="0"/>
              <a:t>Staff should test twice weekly at home</a:t>
            </a:r>
          </a:p>
          <a:p>
            <a:r>
              <a:rPr lang="en-GB" sz="2000" dirty="0"/>
              <a:t>No requirement to </a:t>
            </a:r>
            <a:r>
              <a:rPr lang="en-GB" sz="2000"/>
              <a:t>test pupils.</a:t>
            </a:r>
            <a:endParaRPr lang="en-GB" sz="2000" dirty="0"/>
          </a:p>
          <a:p>
            <a:pPr marL="0" indent="0">
              <a:buNone/>
            </a:pPr>
            <a:endParaRPr lang="en-GB" sz="2000" dirty="0"/>
          </a:p>
          <a:p>
            <a:pPr marL="0" indent="0">
              <a:buNone/>
            </a:pPr>
            <a:r>
              <a:rPr lang="en-GB" sz="2000" dirty="0">
                <a:solidFill>
                  <a:srgbClr val="FF0000"/>
                </a:solidFill>
              </a:rPr>
              <a:t>PCR tests should not be carried out for people who have had a + test in last 90 days (unless new symptoms)</a:t>
            </a:r>
          </a:p>
        </p:txBody>
      </p:sp>
    </p:spTree>
    <p:extLst>
      <p:ext uri="{BB962C8B-B14F-4D97-AF65-F5344CB8AC3E}">
        <p14:creationId xmlns:p14="http://schemas.microsoft.com/office/powerpoint/2010/main" val="373785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2974-8952-4944-82F0-09765ACE7DED}"/>
              </a:ext>
            </a:extLst>
          </p:cNvPr>
          <p:cNvSpPr>
            <a:spLocks noGrp="1"/>
          </p:cNvSpPr>
          <p:nvPr>
            <p:ph type="title"/>
          </p:nvPr>
        </p:nvSpPr>
        <p:spPr/>
        <p:txBody>
          <a:bodyPr/>
          <a:lstStyle/>
          <a:p>
            <a:r>
              <a:rPr lang="en-GB" sz="2000" dirty="0"/>
              <a:t>Contact tracing </a:t>
            </a:r>
          </a:p>
        </p:txBody>
      </p:sp>
      <p:sp>
        <p:nvSpPr>
          <p:cNvPr id="3" name="Content Placeholder 2">
            <a:extLst>
              <a:ext uri="{FF2B5EF4-FFF2-40B4-BE49-F238E27FC236}">
                <a16:creationId xmlns:a16="http://schemas.microsoft.com/office/drawing/2014/main" id="{A79D1E2B-62A3-42C4-B59E-500968135142}"/>
              </a:ext>
            </a:extLst>
          </p:cNvPr>
          <p:cNvSpPr>
            <a:spLocks noGrp="1"/>
          </p:cNvSpPr>
          <p:nvPr>
            <p:ph idx="1"/>
          </p:nvPr>
        </p:nvSpPr>
        <p:spPr>
          <a:xfrm>
            <a:off x="685800" y="876300"/>
            <a:ext cx="8153400" cy="4662264"/>
          </a:xfrm>
        </p:spPr>
        <p:txBody>
          <a:bodyPr/>
          <a:lstStyle/>
          <a:p>
            <a:r>
              <a:rPr lang="en-GB" sz="2000" dirty="0"/>
              <a:t>Close contacts will be identified by NHS Test &amp; Trace and do not need to self isolate if they are:</a:t>
            </a:r>
          </a:p>
          <a:p>
            <a:pPr marL="914400" lvl="1" indent="-457200">
              <a:buFont typeface="+mj-lt"/>
              <a:buAutoNum type="arabicPeriod"/>
            </a:pPr>
            <a:r>
              <a:rPr lang="en-GB" sz="2000" dirty="0"/>
              <a:t>Under 18 and 6 months</a:t>
            </a:r>
          </a:p>
          <a:p>
            <a:pPr marL="914400" lvl="1" indent="-457200">
              <a:buFont typeface="+mj-lt"/>
              <a:buAutoNum type="arabicPeriod"/>
            </a:pPr>
            <a:r>
              <a:rPr lang="en-GB" sz="2000" dirty="0"/>
              <a:t>Fully vaccinated (14 days post 2</a:t>
            </a:r>
            <a:r>
              <a:rPr lang="en-GB" sz="2000" baseline="30000" dirty="0"/>
              <a:t>nd</a:t>
            </a:r>
            <a:r>
              <a:rPr lang="en-GB" sz="2000" dirty="0"/>
              <a:t> jab)</a:t>
            </a:r>
          </a:p>
          <a:p>
            <a:pPr marL="914400" lvl="1" indent="-457200">
              <a:buFont typeface="+mj-lt"/>
              <a:buAutoNum type="arabicPeriod"/>
            </a:pPr>
            <a:r>
              <a:rPr lang="en-GB" sz="2000" dirty="0"/>
              <a:t>Not able to vaccinated due to medical reasons</a:t>
            </a:r>
          </a:p>
          <a:p>
            <a:pPr marL="914400" lvl="1" indent="-457200">
              <a:buFont typeface="+mj-lt"/>
              <a:buAutoNum type="arabicPeriod"/>
            </a:pPr>
            <a:r>
              <a:rPr lang="en-GB" sz="2000" dirty="0"/>
              <a:t>Taking part in an approved vaccine trial</a:t>
            </a:r>
          </a:p>
          <a:p>
            <a:r>
              <a:rPr lang="en-GB" sz="2000" dirty="0"/>
              <a:t>Close contacts will be advised to take a PCR test and providing they are within categories 1-4 do not need to self isolate whilst awaiting results. </a:t>
            </a:r>
          </a:p>
          <a:p>
            <a:pPr lvl="1"/>
            <a:r>
              <a:rPr lang="en-GB" sz="2000" dirty="0"/>
              <a:t>attend school,</a:t>
            </a:r>
          </a:p>
          <a:p>
            <a:pPr lvl="1"/>
            <a:r>
              <a:rPr lang="en-GB" sz="2000" dirty="0"/>
              <a:t>do not need to wear face coverings (when in school but should on public transport)</a:t>
            </a:r>
          </a:p>
          <a:p>
            <a:r>
              <a:rPr lang="en-GB" sz="2000" b="1" dirty="0">
                <a:solidFill>
                  <a:srgbClr val="FF0000"/>
                </a:solidFill>
              </a:rPr>
              <a:t>Staff/ students are NOT required to self isolate if they live with someone who has been identified as COVID+ providing adhere to 1-4 above and are advised to take a PCR test.</a:t>
            </a:r>
          </a:p>
        </p:txBody>
      </p:sp>
    </p:spTree>
    <p:extLst>
      <p:ext uri="{BB962C8B-B14F-4D97-AF65-F5344CB8AC3E}">
        <p14:creationId xmlns:p14="http://schemas.microsoft.com/office/powerpoint/2010/main" val="330072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7845-44A0-4FE9-A705-2C25F4D19F76}"/>
              </a:ext>
            </a:extLst>
          </p:cNvPr>
          <p:cNvSpPr>
            <a:spLocks noGrp="1"/>
          </p:cNvSpPr>
          <p:nvPr>
            <p:ph type="title"/>
          </p:nvPr>
        </p:nvSpPr>
        <p:spPr/>
        <p:txBody>
          <a:bodyPr/>
          <a:lstStyle/>
          <a:p>
            <a:r>
              <a:rPr lang="en-GB" sz="2000" dirty="0"/>
              <a:t>If/ when a school has multiple cases</a:t>
            </a:r>
          </a:p>
        </p:txBody>
      </p:sp>
      <p:sp>
        <p:nvSpPr>
          <p:cNvPr id="3" name="Content Placeholder 2">
            <a:extLst>
              <a:ext uri="{FF2B5EF4-FFF2-40B4-BE49-F238E27FC236}">
                <a16:creationId xmlns:a16="http://schemas.microsoft.com/office/drawing/2014/main" id="{7632CA78-D547-43F9-B886-BFA5B970D0B4}"/>
              </a:ext>
            </a:extLst>
          </p:cNvPr>
          <p:cNvSpPr>
            <a:spLocks noGrp="1"/>
          </p:cNvSpPr>
          <p:nvPr>
            <p:ph idx="1"/>
          </p:nvPr>
        </p:nvSpPr>
        <p:spPr>
          <a:xfrm>
            <a:off x="685800" y="876300"/>
            <a:ext cx="8153400" cy="4497288"/>
          </a:xfrm>
        </p:spPr>
        <p:txBody>
          <a:bodyPr/>
          <a:lstStyle/>
          <a:p>
            <a:pPr marL="0" indent="0">
              <a:buNone/>
            </a:pPr>
            <a:r>
              <a:rPr lang="en-GB" sz="2000" dirty="0">
                <a:solidFill>
                  <a:srgbClr val="FF0000"/>
                </a:solidFill>
              </a:rPr>
              <a:t>If you are concerned phone Public Health/ email </a:t>
            </a:r>
            <a:r>
              <a:rPr lang="en-GB" sz="2000" dirty="0">
                <a:solidFill>
                  <a:srgbClr val="FF0000"/>
                </a:solidFill>
                <a:hlinkClick r:id="rId2">
                  <a:extLst>
                    <a:ext uri="{A12FA001-AC4F-418D-AE19-62706E023703}">
                      <ahyp:hlinkClr xmlns:ahyp="http://schemas.microsoft.com/office/drawing/2018/hyperlinkcolor" val="tx"/>
                    </a:ext>
                  </a:extLst>
                </a:hlinkClick>
              </a:rPr>
              <a:t>corona.virus@enfield.gov.uk</a:t>
            </a:r>
            <a:r>
              <a:rPr lang="en-GB" sz="2000" dirty="0">
                <a:solidFill>
                  <a:srgbClr val="FF0000"/>
                </a:solidFill>
              </a:rPr>
              <a:t> ;</a:t>
            </a:r>
          </a:p>
          <a:p>
            <a:pPr marL="0" indent="0">
              <a:buNone/>
            </a:pPr>
            <a:r>
              <a:rPr lang="en-GB" sz="2000" dirty="0"/>
              <a:t>Gov advises that you notify if/ when;</a:t>
            </a:r>
          </a:p>
          <a:p>
            <a:r>
              <a:rPr lang="en-GB" sz="2000" dirty="0"/>
              <a:t>A member of staff/ child is hospitalised due to COVID (notify local team &amp; DfE 0800 046 8687)</a:t>
            </a:r>
          </a:p>
          <a:p>
            <a:r>
              <a:rPr lang="en-GB" sz="2000" dirty="0"/>
              <a:t>Special schools</a:t>
            </a:r>
          </a:p>
          <a:p>
            <a:pPr lvl="1"/>
            <a:r>
              <a:rPr lang="en-GB" sz="2000" dirty="0"/>
              <a:t>2 COVID + cases among students/ staff who are likely to have mixed closely within the last 10 days</a:t>
            </a:r>
          </a:p>
          <a:p>
            <a:r>
              <a:rPr lang="en-GB" sz="2000" dirty="0"/>
              <a:t>Most schools</a:t>
            </a:r>
          </a:p>
          <a:p>
            <a:pPr lvl="1"/>
            <a:r>
              <a:rPr lang="en-GB" sz="2000" dirty="0"/>
              <a:t>5 COVID + cases among students/ staff who are likely to have mixed closely within the last 10 days</a:t>
            </a:r>
          </a:p>
          <a:p>
            <a:pPr lvl="1"/>
            <a:r>
              <a:rPr lang="en-GB" sz="2000" dirty="0"/>
              <a:t>10% students/ staff who are likely to have mixed closely within the last 10 days</a:t>
            </a:r>
          </a:p>
          <a:p>
            <a:pPr marL="457200" lvl="1" indent="0">
              <a:buNone/>
            </a:pPr>
            <a:endParaRPr lang="en-GB" dirty="0">
              <a:solidFill>
                <a:srgbClr val="FF0000"/>
              </a:solidFill>
            </a:endParaRPr>
          </a:p>
          <a:p>
            <a:endParaRPr lang="en-GB" dirty="0"/>
          </a:p>
        </p:txBody>
      </p:sp>
    </p:spTree>
    <p:extLst>
      <p:ext uri="{BB962C8B-B14F-4D97-AF65-F5344CB8AC3E}">
        <p14:creationId xmlns:p14="http://schemas.microsoft.com/office/powerpoint/2010/main" val="200720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AB8D-36F2-4EBB-82B5-F86D92AEFF46}"/>
              </a:ext>
            </a:extLst>
          </p:cNvPr>
          <p:cNvSpPr>
            <a:spLocks noGrp="1"/>
          </p:cNvSpPr>
          <p:nvPr>
            <p:ph type="title"/>
          </p:nvPr>
        </p:nvSpPr>
        <p:spPr/>
        <p:txBody>
          <a:bodyPr/>
          <a:lstStyle/>
          <a:p>
            <a:r>
              <a:rPr lang="en-GB" sz="2000" dirty="0"/>
              <a:t>Cases among staff </a:t>
            </a:r>
          </a:p>
        </p:txBody>
      </p:sp>
      <p:sp>
        <p:nvSpPr>
          <p:cNvPr id="3" name="Content Placeholder 2">
            <a:extLst>
              <a:ext uri="{FF2B5EF4-FFF2-40B4-BE49-F238E27FC236}">
                <a16:creationId xmlns:a16="http://schemas.microsoft.com/office/drawing/2014/main" id="{80877028-714F-4B29-A735-33A8C152CD8D}"/>
              </a:ext>
            </a:extLst>
          </p:cNvPr>
          <p:cNvSpPr>
            <a:spLocks noGrp="1"/>
          </p:cNvSpPr>
          <p:nvPr>
            <p:ph idx="1"/>
          </p:nvPr>
        </p:nvSpPr>
        <p:spPr/>
        <p:txBody>
          <a:bodyPr/>
          <a:lstStyle/>
          <a:p>
            <a:r>
              <a:rPr lang="en-GB" sz="2000" b="0" i="0" u="none" strike="noStrike" baseline="0" dirty="0">
                <a:solidFill>
                  <a:srgbClr val="000000"/>
                </a:solidFill>
                <a:latin typeface="Arial" panose="020B0604020202020204" pitchFamily="34" charset="0"/>
              </a:rPr>
              <a:t>Notify </a:t>
            </a:r>
            <a:r>
              <a:rPr lang="en-GB" sz="2000" b="0" i="0" u="none" strike="noStrike" baseline="0" dirty="0">
                <a:solidFill>
                  <a:srgbClr val="000000"/>
                </a:solidFill>
                <a:latin typeface="Arial" panose="020B0604020202020204" pitchFamily="34" charset="0"/>
                <a:hlinkClick r:id="rId2"/>
              </a:rPr>
              <a:t>corona.virus</a:t>
            </a:r>
            <a:r>
              <a:rPr lang="en-GB" sz="2000" dirty="0">
                <a:solidFill>
                  <a:srgbClr val="000000"/>
                </a:solidFill>
                <a:latin typeface="Arial" panose="020B0604020202020204" pitchFamily="34" charset="0"/>
                <a:hlinkClick r:id="rId2"/>
              </a:rPr>
              <a:t>@enfield.gov.uk</a:t>
            </a:r>
            <a:r>
              <a:rPr lang="en-GB" sz="2000" dirty="0">
                <a:solidFill>
                  <a:srgbClr val="000000"/>
                </a:solidFill>
                <a:latin typeface="Arial" panose="020B0604020202020204" pitchFamily="34" charset="0"/>
              </a:rPr>
              <a:t> </a:t>
            </a:r>
          </a:p>
          <a:p>
            <a:pPr marL="0" indent="0">
              <a:buNone/>
            </a:pPr>
            <a:endParaRPr lang="en-GB" sz="2000" b="0" i="0" u="none" strike="noStrike" baseline="0" dirty="0">
              <a:solidFill>
                <a:srgbClr val="000000"/>
              </a:solidFill>
              <a:latin typeface="Arial" panose="020B0604020202020204" pitchFamily="34" charset="0"/>
            </a:endParaRPr>
          </a:p>
          <a:p>
            <a:pPr marL="0" indent="0">
              <a:buNone/>
            </a:pPr>
            <a:r>
              <a:rPr lang="en-GB" sz="2000" dirty="0">
                <a:solidFill>
                  <a:srgbClr val="000000"/>
                </a:solidFill>
                <a:latin typeface="Arial" panose="020B0604020202020204" pitchFamily="34" charset="0"/>
              </a:rPr>
              <a:t>PHE guidance </a:t>
            </a:r>
            <a:endParaRPr lang="en-GB" sz="2000" b="0" i="0" u="none" strike="noStrike" baseline="0" dirty="0">
              <a:solidFill>
                <a:srgbClr val="000000"/>
              </a:solidFill>
              <a:latin typeface="Arial" panose="020B0604020202020204" pitchFamily="34" charset="0"/>
            </a:endParaRPr>
          </a:p>
          <a:p>
            <a:r>
              <a:rPr lang="en-GB" sz="2000" b="0" i="0" u="none" strike="noStrike" baseline="0" dirty="0">
                <a:solidFill>
                  <a:srgbClr val="000000"/>
                </a:solidFill>
                <a:latin typeface="Arial" panose="020B0604020202020204" pitchFamily="34" charset="0"/>
              </a:rPr>
              <a:t>For all cases relating to staff, please also see the guidance for workplaces: NHS Test and Trace in the workplace </a:t>
            </a:r>
            <a:r>
              <a:rPr lang="en-GB" sz="2000" b="0" i="0" u="none" strike="noStrike" baseline="0" dirty="0">
                <a:solidFill>
                  <a:srgbClr val="000000"/>
                </a:solidFill>
                <a:latin typeface="Arial" panose="020B0604020202020204" pitchFamily="34" charset="0"/>
                <a:hlinkClick r:id="rId3"/>
              </a:rPr>
              <a:t>https://www.gov.uk/guidance/nhs-test-and-trace-workplace-guidance?utm_medium=email&amp;utm_campaign=govuk-notifications&amp;utm_source=09bc689c-73ca-4445-94fe-4f79828ed4e2&amp;utm_content=daily</a:t>
            </a:r>
            <a:r>
              <a:rPr lang="en-GB" sz="2000" b="0" i="0" u="none" strike="noStrike" baseline="0" dirty="0">
                <a:solidFill>
                  <a:srgbClr val="000000"/>
                </a:solidFill>
                <a:latin typeface="Arial" panose="020B0604020202020204" pitchFamily="34" charset="0"/>
              </a:rPr>
              <a:t> </a:t>
            </a:r>
          </a:p>
          <a:p>
            <a:pPr marL="0" indent="0">
              <a:buNone/>
            </a:pPr>
            <a:endParaRPr lang="en-GB" sz="2000" b="0" i="0" u="none" strike="noStrike" baseline="0" dirty="0">
              <a:solidFill>
                <a:srgbClr val="000000"/>
              </a:solidFill>
              <a:latin typeface="Arial" panose="020B0604020202020204" pitchFamily="34" charset="0"/>
            </a:endParaRPr>
          </a:p>
          <a:p>
            <a:r>
              <a:rPr lang="en-GB" sz="2000" b="0" i="0" u="none" strike="noStrike" baseline="0" dirty="0">
                <a:solidFill>
                  <a:srgbClr val="000000"/>
                </a:solidFill>
                <a:latin typeface="Arial" panose="020B0604020202020204" pitchFamily="34" charset="0"/>
              </a:rPr>
              <a:t>Employers should call the Self-Isolation Service Hub on 020 3743 6715 as soon as they are made aware that any of their workers have tested positive. </a:t>
            </a:r>
            <a:r>
              <a:rPr lang="en-GB" sz="1800" b="0" i="0" u="none" strike="noStrike" baseline="0" dirty="0">
                <a:solidFill>
                  <a:srgbClr val="000000"/>
                </a:solidFill>
                <a:latin typeface="Arial" panose="020B0604020202020204" pitchFamily="34" charset="0"/>
              </a:rPr>
              <a:t>	</a:t>
            </a:r>
          </a:p>
          <a:p>
            <a:endParaRPr lang="en-GB" dirty="0"/>
          </a:p>
        </p:txBody>
      </p:sp>
    </p:spTree>
    <p:extLst>
      <p:ext uri="{BB962C8B-B14F-4D97-AF65-F5344CB8AC3E}">
        <p14:creationId xmlns:p14="http://schemas.microsoft.com/office/powerpoint/2010/main" val="364570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AAF65-7C5C-4764-B9F3-522E78F7ECC1}"/>
              </a:ext>
            </a:extLst>
          </p:cNvPr>
          <p:cNvSpPr>
            <a:spLocks noGrp="1"/>
          </p:cNvSpPr>
          <p:nvPr>
            <p:ph type="title"/>
          </p:nvPr>
        </p:nvSpPr>
        <p:spPr>
          <a:xfrm>
            <a:off x="685800" y="264160"/>
            <a:ext cx="8153400" cy="1143000"/>
          </a:xfrm>
        </p:spPr>
        <p:txBody>
          <a:bodyPr/>
          <a:lstStyle/>
          <a:p>
            <a:r>
              <a:rPr lang="en-GB" sz="2000" dirty="0"/>
              <a:t>Actions that may be advised</a:t>
            </a:r>
          </a:p>
        </p:txBody>
      </p:sp>
      <p:sp>
        <p:nvSpPr>
          <p:cNvPr id="3" name="Content Placeholder 2">
            <a:extLst>
              <a:ext uri="{FF2B5EF4-FFF2-40B4-BE49-F238E27FC236}">
                <a16:creationId xmlns:a16="http://schemas.microsoft.com/office/drawing/2014/main" id="{1375484F-6267-4BEE-8416-86DA2A3F8B66}"/>
              </a:ext>
            </a:extLst>
          </p:cNvPr>
          <p:cNvSpPr>
            <a:spLocks noGrp="1"/>
          </p:cNvSpPr>
          <p:nvPr>
            <p:ph idx="1"/>
          </p:nvPr>
        </p:nvSpPr>
        <p:spPr>
          <a:xfrm>
            <a:off x="685800" y="289456"/>
            <a:ext cx="8153400" cy="4950296"/>
          </a:xfrm>
        </p:spPr>
        <p:txBody>
          <a:bodyPr/>
          <a:lstStyle/>
          <a:p>
            <a:pPr marL="0" indent="0" algn="l">
              <a:buNone/>
            </a:pPr>
            <a:endParaRPr lang="en-GB" sz="2000" b="0" i="0" u="none" strike="noStrike" baseline="0" dirty="0">
              <a:solidFill>
                <a:srgbClr val="000000"/>
              </a:solidFill>
              <a:latin typeface="Arial" panose="020B0604020202020204" pitchFamily="34" charset="0"/>
            </a:endParaRPr>
          </a:p>
          <a:p>
            <a:r>
              <a:rPr lang="en-GB" sz="2000" b="1" i="0" u="none" strike="noStrike" baseline="0" dirty="0">
                <a:solidFill>
                  <a:srgbClr val="000000"/>
                </a:solidFill>
                <a:latin typeface="Arial" panose="020B0604020202020204" pitchFamily="34" charset="0"/>
              </a:rPr>
              <a:t>Strengthened communications </a:t>
            </a:r>
            <a:r>
              <a:rPr lang="en-GB" sz="2000" b="0" i="0" u="none" strike="noStrike" baseline="0" dirty="0">
                <a:solidFill>
                  <a:srgbClr val="000000"/>
                </a:solidFill>
                <a:latin typeface="Arial" panose="020B0604020202020204" pitchFamily="34" charset="0"/>
              </a:rPr>
              <a:t>to encourage pupils / students to undertake twice weekly rapid asymptomatic home testing and reporting </a:t>
            </a:r>
          </a:p>
          <a:p>
            <a:r>
              <a:rPr lang="en-GB" sz="2000" b="1" i="0" u="none" strike="noStrike" baseline="0" dirty="0">
                <a:solidFill>
                  <a:srgbClr val="000000"/>
                </a:solidFill>
                <a:latin typeface="Arial" panose="020B0604020202020204" pitchFamily="34" charset="0"/>
              </a:rPr>
              <a:t>Temporarily reinstating face coverings </a:t>
            </a:r>
            <a:r>
              <a:rPr lang="en-GB" sz="2000" b="0" i="0" u="none" strike="noStrike" baseline="0" dirty="0">
                <a:solidFill>
                  <a:srgbClr val="000000"/>
                </a:solidFill>
                <a:latin typeface="Arial" panose="020B0604020202020204" pitchFamily="34" charset="0"/>
              </a:rPr>
              <a:t>for pupils/students, staff and visitors in indoor and/or communal spaces in secondary schools, FE and HE settings, and for staff in primary, early years, out-of-school, and specialist settings. This should be for two weeks in the first instance, pending regular review </a:t>
            </a:r>
          </a:p>
          <a:p>
            <a:r>
              <a:rPr lang="en-GB" sz="2000" b="1" i="0" u="none" strike="noStrike" baseline="0" dirty="0">
                <a:solidFill>
                  <a:srgbClr val="000000"/>
                </a:solidFill>
                <a:latin typeface="Arial" panose="020B0604020202020204" pitchFamily="34" charset="0"/>
              </a:rPr>
              <a:t>Reinstating on-site rapid LFD testing </a:t>
            </a:r>
            <a:r>
              <a:rPr lang="en-GB" sz="2000" b="0" i="0" u="none" strike="noStrike" baseline="0" dirty="0">
                <a:solidFill>
                  <a:srgbClr val="000000"/>
                </a:solidFill>
                <a:latin typeface="Arial" panose="020B0604020202020204" pitchFamily="34" charset="0"/>
              </a:rPr>
              <a:t>in secondary schools, colleges and universities for a two-week period to encourage uptake of twice weekly testing </a:t>
            </a:r>
          </a:p>
          <a:p>
            <a:r>
              <a:rPr lang="en-GB" sz="2000" b="1" i="0" u="none" strike="noStrike" baseline="0" dirty="0">
                <a:solidFill>
                  <a:srgbClr val="000000"/>
                </a:solidFill>
                <a:latin typeface="Arial" panose="020B0604020202020204" pitchFamily="34" charset="0"/>
              </a:rPr>
              <a:t>Increased frequency of testing </a:t>
            </a:r>
          </a:p>
          <a:p>
            <a:r>
              <a:rPr lang="en-GB" sz="2000" b="1" dirty="0">
                <a:solidFill>
                  <a:srgbClr val="000000"/>
                </a:solidFill>
                <a:latin typeface="Arial" panose="020B0604020202020204" pitchFamily="34" charset="0"/>
              </a:rPr>
              <a:t>Face coverings </a:t>
            </a:r>
          </a:p>
          <a:p>
            <a:r>
              <a:rPr lang="en-GB" sz="2000" b="1" dirty="0">
                <a:solidFill>
                  <a:srgbClr val="000000"/>
                </a:solidFill>
                <a:latin typeface="Arial" panose="020B0604020202020204" pitchFamily="34" charset="0"/>
              </a:rPr>
              <a:t>Limit gatherings e.g. educational visits, open days, parental attendance, performances</a:t>
            </a:r>
          </a:p>
          <a:p>
            <a:r>
              <a:rPr lang="en-GB" sz="2000" b="1" dirty="0">
                <a:solidFill>
                  <a:srgbClr val="000000"/>
                </a:solidFill>
                <a:latin typeface="Arial" panose="020B0604020202020204" pitchFamily="34" charset="0"/>
              </a:rPr>
              <a:t>Limit attendance</a:t>
            </a:r>
          </a:p>
          <a:p>
            <a:pPr marL="914400" lvl="2" indent="0">
              <a:buNone/>
            </a:pPr>
            <a:endParaRPr lang="en-GB" sz="1800" b="0" i="0" u="none" strike="noStrike" baseline="0" dirty="0">
              <a:solidFill>
                <a:srgbClr val="000000"/>
              </a:solidFill>
              <a:latin typeface="Arial" panose="020B0604020202020204" pitchFamily="34" charset="0"/>
            </a:endParaRPr>
          </a:p>
          <a:p>
            <a:pPr marL="457200" lvl="1" indent="0">
              <a:buNone/>
            </a:pPr>
            <a:endParaRPr lang="en-GB" dirty="0"/>
          </a:p>
        </p:txBody>
      </p:sp>
    </p:spTree>
    <p:extLst>
      <p:ext uri="{BB962C8B-B14F-4D97-AF65-F5344CB8AC3E}">
        <p14:creationId xmlns:p14="http://schemas.microsoft.com/office/powerpoint/2010/main" val="828803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A2FE7AED4FED42A6326289E9FF5A1F" ma:contentTypeVersion="12" ma:contentTypeDescription="Create a new document." ma:contentTypeScope="" ma:versionID="34782752e0ea414c47b5b3d4640301d0">
  <xsd:schema xmlns:xsd="http://www.w3.org/2001/XMLSchema" xmlns:xs="http://www.w3.org/2001/XMLSchema" xmlns:p="http://schemas.microsoft.com/office/2006/metadata/properties" xmlns:ns3="6649f600-f785-41e7-9ecb-f132ec9254ee" xmlns:ns4="7795bdcd-3134-4ec3-b0a1-16c782ffe0ac" targetNamespace="http://schemas.microsoft.com/office/2006/metadata/properties" ma:root="true" ma:fieldsID="ac9327b0a129ae1674f5f01c6489105a" ns3:_="" ns4:_="">
    <xsd:import namespace="6649f600-f785-41e7-9ecb-f132ec9254ee"/>
    <xsd:import namespace="7795bdcd-3134-4ec3-b0a1-16c782ffe0a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9f600-f785-41e7-9ecb-f132ec9254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95bdcd-3134-4ec3-b0a1-16c782ffe0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A4B2C0-C911-4DD2-B777-E9FCE34F20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49f600-f785-41e7-9ecb-f132ec9254ee"/>
    <ds:schemaRef ds:uri="7795bdcd-3134-4ec3-b0a1-16c782ffe0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58252A-4664-47E6-B54F-9933E5B1198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D62F2C4-17BA-4EA2-919B-C67ECE49B4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15860</TotalTime>
  <Words>2153</Words>
  <Application>Microsoft Office PowerPoint</Application>
  <PresentationFormat>On-screen Show (4:3)</PresentationFormat>
  <Paragraphs>326</Paragraphs>
  <Slides>27</Slides>
  <Notes>11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27</vt:i4>
      </vt:variant>
    </vt:vector>
  </HeadingPairs>
  <TitlesOfParts>
    <vt:vector size="38" baseType="lpstr">
      <vt:lpstr>Arial</vt:lpstr>
      <vt:lpstr>Calibri</vt:lpstr>
      <vt:lpstr>Calibri Light</vt:lpstr>
      <vt:lpstr>Segoe</vt:lpstr>
      <vt:lpstr>Times</vt:lpstr>
      <vt:lpstr>Custom Design</vt:lpstr>
      <vt:lpstr>Enfield Template</vt:lpstr>
      <vt:lpstr>1_Custom Design</vt:lpstr>
      <vt:lpstr>2_Custom Design</vt:lpstr>
      <vt:lpstr>3_Custom Design</vt:lpstr>
      <vt:lpstr>1_Enfield Template</vt:lpstr>
      <vt:lpstr>PowerPoint Presentation</vt:lpstr>
      <vt:lpstr>   AGENDA</vt:lpstr>
      <vt:lpstr>Data Summary</vt:lpstr>
      <vt:lpstr>New PHE guidance https://www.gov.uk/government/publications/actions-for-schools-during-the-coronavirus-outbreak/schools-covid-19-operational-guidance </vt:lpstr>
      <vt:lpstr>Testing</vt:lpstr>
      <vt:lpstr>Contact tracing </vt:lpstr>
      <vt:lpstr>If/ when a school has multiple cases</vt:lpstr>
      <vt:lpstr>Cases among staff </vt:lpstr>
      <vt:lpstr>Actions that may be advised</vt:lpstr>
      <vt:lpstr>What do we want you to do</vt:lpstr>
      <vt:lpstr>NPQs</vt:lpstr>
      <vt:lpstr>PUPIL PREMIUM ACCOUNTABILITY</vt:lpstr>
      <vt:lpstr>Afghanistan – still at early stages</vt:lpstr>
      <vt:lpstr>PowerPoint Presentation</vt:lpstr>
      <vt:lpstr>Independent Review local design </vt:lpstr>
      <vt:lpstr>What is local design?  </vt:lpstr>
      <vt:lpstr>Why should we get involve?</vt:lpstr>
      <vt:lpstr>What next?</vt:lpstr>
      <vt:lpstr>What areas are they going to be looking at? </vt:lpstr>
      <vt:lpstr>What happens after?</vt:lpstr>
      <vt:lpstr>PowerPoint Presentation</vt:lpstr>
      <vt:lpstr>PowerPoint Presentation</vt:lpstr>
      <vt:lpstr>PowerPoint Presentation</vt:lpstr>
      <vt:lpstr>PowerPoint Presentation</vt:lpstr>
      <vt:lpstr>PowerPoint Presentation</vt:lpstr>
      <vt:lpstr>PowerPoint Presentation</vt:lpstr>
      <vt:lpstr>OTHER UPDATES/NEW</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Tahira Anwar</dc:creator>
  <cp:lastModifiedBy>Tina Pearce-Fordham</cp:lastModifiedBy>
  <cp:revision>13</cp:revision>
  <cp:lastPrinted>2021-01-06T13:09:06Z</cp:lastPrinted>
  <dcterms:created xsi:type="dcterms:W3CDTF">2020-06-11T14:08:29Z</dcterms:created>
  <dcterms:modified xsi:type="dcterms:W3CDTF">2021-09-21T13:44:18Z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ContentTypeId">
    <vt:lpwstr>0x010100E9A2FE7AED4FED42A6326289E9FF5A1F</vt:lpwstr>
  </property>
</Properties>
</file>