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4"/>
    <p:sldMasterId id="2147483695" r:id="rId5"/>
    <p:sldMasterId id="2147483707" r:id="rId6"/>
    <p:sldMasterId id="2147483733" r:id="rId7"/>
    <p:sldMasterId id="2147483797" r:id="rId8"/>
  </p:sldMasterIdLst>
  <p:notesMasterIdLst>
    <p:notesMasterId r:id="rId60"/>
  </p:notesMasterIdLst>
  <p:handoutMasterIdLst>
    <p:handoutMasterId r:id="rId61"/>
  </p:handoutMasterIdLst>
  <p:sldIdLst>
    <p:sldId id="261" r:id="rId9"/>
    <p:sldId id="258" r:id="rId10"/>
    <p:sldId id="1060" r:id="rId11"/>
    <p:sldId id="303" r:id="rId12"/>
    <p:sldId id="1069" r:id="rId13"/>
    <p:sldId id="1023" r:id="rId14"/>
    <p:sldId id="1062" r:id="rId15"/>
    <p:sldId id="1072" r:id="rId16"/>
    <p:sldId id="1070" r:id="rId17"/>
    <p:sldId id="329" r:id="rId18"/>
    <p:sldId id="334" r:id="rId19"/>
    <p:sldId id="335" r:id="rId20"/>
    <p:sldId id="336" r:id="rId21"/>
    <p:sldId id="337" r:id="rId22"/>
    <p:sldId id="340" r:id="rId23"/>
    <p:sldId id="339" r:id="rId24"/>
    <p:sldId id="338" r:id="rId25"/>
    <p:sldId id="341" r:id="rId26"/>
    <p:sldId id="342" r:id="rId27"/>
    <p:sldId id="262" r:id="rId28"/>
    <p:sldId id="263" r:id="rId29"/>
    <p:sldId id="277" r:id="rId30"/>
    <p:sldId id="288" r:id="rId31"/>
    <p:sldId id="293" r:id="rId32"/>
    <p:sldId id="294" r:id="rId33"/>
    <p:sldId id="289" r:id="rId34"/>
    <p:sldId id="291" r:id="rId35"/>
    <p:sldId id="290" r:id="rId36"/>
    <p:sldId id="292" r:id="rId37"/>
    <p:sldId id="285" r:id="rId38"/>
    <p:sldId id="286" r:id="rId39"/>
    <p:sldId id="343" r:id="rId40"/>
    <p:sldId id="271" r:id="rId41"/>
    <p:sldId id="280" r:id="rId42"/>
    <p:sldId id="281" r:id="rId43"/>
    <p:sldId id="282" r:id="rId44"/>
    <p:sldId id="273" r:id="rId45"/>
    <p:sldId id="272" r:id="rId46"/>
    <p:sldId id="283" r:id="rId47"/>
    <p:sldId id="284" r:id="rId48"/>
    <p:sldId id="344" r:id="rId49"/>
    <p:sldId id="345" r:id="rId50"/>
    <p:sldId id="260" r:id="rId51"/>
    <p:sldId id="259" r:id="rId52"/>
    <p:sldId id="346" r:id="rId53"/>
    <p:sldId id="265" r:id="rId54"/>
    <p:sldId id="347" r:id="rId55"/>
    <p:sldId id="270" r:id="rId56"/>
    <p:sldId id="264" r:id="rId57"/>
    <p:sldId id="269" r:id="rId58"/>
    <p:sldId id="1073" r:id="rId59"/>
  </p:sldIdLst>
  <p:sldSz cx="9144000" cy="6858000" type="screen4x3"/>
  <p:notesSz cx="6724650" cy="9774238"/>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521415D9-36F7-43E2-AB2F-B90AF26B5E84}">
      <p14:sectionLst xmlns:p14="http://schemas.microsoft.com/office/powerpoint/2010/main">
        <p14:section name="Default Section" id="{C23705E3-E995-4D36-A41C-4CA80AD8F2BE}">
          <p14:sldIdLst>
            <p14:sldId id="261"/>
            <p14:sldId id="258"/>
            <p14:sldId id="1060"/>
            <p14:sldId id="303"/>
            <p14:sldId id="1069"/>
            <p14:sldId id="1023"/>
            <p14:sldId id="1062"/>
            <p14:sldId id="1072"/>
            <p14:sldId id="1070"/>
            <p14:sldId id="329"/>
            <p14:sldId id="334"/>
            <p14:sldId id="335"/>
            <p14:sldId id="336"/>
            <p14:sldId id="337"/>
            <p14:sldId id="340"/>
            <p14:sldId id="339"/>
            <p14:sldId id="338"/>
            <p14:sldId id="341"/>
            <p14:sldId id="342"/>
            <p14:sldId id="262"/>
            <p14:sldId id="263"/>
            <p14:sldId id="277"/>
            <p14:sldId id="288"/>
            <p14:sldId id="293"/>
            <p14:sldId id="294"/>
            <p14:sldId id="289"/>
            <p14:sldId id="291"/>
            <p14:sldId id="290"/>
            <p14:sldId id="292"/>
            <p14:sldId id="285"/>
            <p14:sldId id="286"/>
            <p14:sldId id="343"/>
            <p14:sldId id="271"/>
            <p14:sldId id="280"/>
            <p14:sldId id="281"/>
            <p14:sldId id="282"/>
            <p14:sldId id="273"/>
            <p14:sldId id="272"/>
            <p14:sldId id="283"/>
            <p14:sldId id="284"/>
            <p14:sldId id="344"/>
            <p14:sldId id="345"/>
            <p14:sldId id="260"/>
            <p14:sldId id="259"/>
            <p14:sldId id="346"/>
            <p14:sldId id="265"/>
            <p14:sldId id="347"/>
            <p14:sldId id="270"/>
            <p14:sldId id="264"/>
            <p14:sldId id="269"/>
            <p14:sldId id="1073"/>
          </p14:sldIdLst>
        </p14:section>
        <p14:section name="Untitled Section" id="{97B9F0D3-9BE9-4F17-8B16-82327EA5FB8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363B2-6EF3-4C32-A520-E3BBF0FA283D}" v="5" dt="2023-03-22T12:43:27.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451" autoAdjust="0"/>
  </p:normalViewPr>
  <p:slideViewPr>
    <p:cSldViewPr>
      <p:cViewPr varScale="1">
        <p:scale>
          <a:sx n="64" d="100"/>
          <a:sy n="64" d="100"/>
        </p:scale>
        <p:origin x="11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74F54-D138-4AAD-90F2-631A4AB5A10C}" type="doc">
      <dgm:prSet loTypeId="urn:microsoft.com/office/officeart/2005/8/layout/hList1" loCatId="list" qsTypeId="urn:microsoft.com/office/officeart/2005/8/quickstyle/simple4" qsCatId="simple" csTypeId="urn:microsoft.com/office/officeart/2005/8/colors/accent1_1" csCatId="accent1" phldr="1"/>
      <dgm:spPr/>
      <dgm:t>
        <a:bodyPr/>
        <a:lstStyle/>
        <a:p>
          <a:endParaRPr lang="en-GB"/>
        </a:p>
      </dgm:t>
    </dgm:pt>
    <dgm:pt modelId="{F8A1F79E-8266-4A5F-88B4-A99725B3CD16}">
      <dgm:prSet/>
      <dgm:spPr/>
      <dgm:t>
        <a:bodyPr/>
        <a:lstStyle/>
        <a:p>
          <a:r>
            <a:rPr lang="en-US" b="1" dirty="0">
              <a:latin typeface="Arial" panose="020B0604020202020204" pitchFamily="34" charset="0"/>
              <a:cs typeface="Arial" panose="020B0604020202020204" pitchFamily="34" charset="0"/>
            </a:rPr>
            <a:t>EYFS Curriculum </a:t>
          </a:r>
          <a:endParaRPr lang="en-GB" dirty="0">
            <a:latin typeface="Arial" panose="020B0604020202020204" pitchFamily="34" charset="0"/>
            <a:cs typeface="Arial" panose="020B0604020202020204" pitchFamily="34" charset="0"/>
          </a:endParaRPr>
        </a:p>
      </dgm:t>
    </dgm:pt>
    <dgm:pt modelId="{BE98B71E-CA3E-4325-A73F-7EFF6C6678CF}" type="parTrans" cxnId="{B38EDC39-40E5-4EEF-AD94-9354ED2A1BA2}">
      <dgm:prSet/>
      <dgm:spPr/>
      <dgm:t>
        <a:bodyPr/>
        <a:lstStyle/>
        <a:p>
          <a:endParaRPr lang="en-GB"/>
        </a:p>
      </dgm:t>
    </dgm:pt>
    <dgm:pt modelId="{4E704080-A3DB-430E-B69A-54C4B441AE12}" type="sibTrans" cxnId="{B38EDC39-40E5-4EEF-AD94-9354ED2A1BA2}">
      <dgm:prSet/>
      <dgm:spPr/>
      <dgm:t>
        <a:bodyPr/>
        <a:lstStyle/>
        <a:p>
          <a:endParaRPr lang="en-GB"/>
        </a:p>
      </dgm:t>
    </dgm:pt>
    <dgm:pt modelId="{18CEEA97-A3A7-47B9-AB47-1551101FA135}">
      <dgm:prSet/>
      <dgm:spPr/>
      <dgm:t>
        <a:bodyPr/>
        <a:lstStyle/>
        <a:p>
          <a:r>
            <a:rPr lang="en-US" b="1" dirty="0">
              <a:latin typeface="Arial" panose="020B0604020202020204" pitchFamily="34" charset="0"/>
              <a:cs typeface="Arial" panose="020B0604020202020204" pitchFamily="34" charset="0"/>
            </a:rPr>
            <a:t>Training  </a:t>
          </a:r>
          <a:endParaRPr lang="en-GB" b="1" dirty="0">
            <a:latin typeface="Arial" panose="020B0604020202020204" pitchFamily="34" charset="0"/>
            <a:cs typeface="Arial" panose="020B0604020202020204" pitchFamily="34" charset="0"/>
          </a:endParaRPr>
        </a:p>
      </dgm:t>
    </dgm:pt>
    <dgm:pt modelId="{21EA1CA3-0F89-43C8-9A4B-096D7B2C5C86}" type="parTrans" cxnId="{78B3797E-7356-4750-88CD-087C9685893E}">
      <dgm:prSet/>
      <dgm:spPr/>
      <dgm:t>
        <a:bodyPr/>
        <a:lstStyle/>
        <a:p>
          <a:endParaRPr lang="en-GB"/>
        </a:p>
      </dgm:t>
    </dgm:pt>
    <dgm:pt modelId="{7F5A0098-CA1E-4D1D-8746-F7DE49AAEB99}" type="sibTrans" cxnId="{78B3797E-7356-4750-88CD-087C9685893E}">
      <dgm:prSet/>
      <dgm:spPr/>
      <dgm:t>
        <a:bodyPr/>
        <a:lstStyle/>
        <a:p>
          <a:endParaRPr lang="en-GB"/>
        </a:p>
      </dgm:t>
    </dgm:pt>
    <dgm:pt modelId="{039B569B-1CE5-4F69-AD09-0FB4D765260A}">
      <dgm:prSet/>
      <dgm:spPr/>
      <dgm:t>
        <a:bodyPr/>
        <a:lstStyle/>
        <a:p>
          <a:r>
            <a:rPr lang="en-US" dirty="0">
              <a:latin typeface="Arial" panose="020B0604020202020204" pitchFamily="34" charset="0"/>
              <a:cs typeface="Arial" panose="020B0604020202020204" pitchFamily="34" charset="0"/>
            </a:rPr>
            <a:t>Access to the EY training offer - all courses at a reduced rate subsidised by the Early Years Team</a:t>
          </a:r>
          <a:endParaRPr lang="en-GB" dirty="0">
            <a:latin typeface="Arial" panose="020B0604020202020204" pitchFamily="34" charset="0"/>
            <a:cs typeface="Arial" panose="020B0604020202020204" pitchFamily="34" charset="0"/>
          </a:endParaRPr>
        </a:p>
      </dgm:t>
    </dgm:pt>
    <dgm:pt modelId="{99637F90-B345-4813-AD2F-017C1DCB3A70}" type="parTrans" cxnId="{CDA568AD-990C-4C2F-9E6F-9CB8AE119E6E}">
      <dgm:prSet/>
      <dgm:spPr/>
      <dgm:t>
        <a:bodyPr/>
        <a:lstStyle/>
        <a:p>
          <a:endParaRPr lang="en-GB"/>
        </a:p>
      </dgm:t>
    </dgm:pt>
    <dgm:pt modelId="{7A204BC7-94E3-46BD-A504-28B71F374A98}" type="sibTrans" cxnId="{CDA568AD-990C-4C2F-9E6F-9CB8AE119E6E}">
      <dgm:prSet/>
      <dgm:spPr/>
      <dgm:t>
        <a:bodyPr/>
        <a:lstStyle/>
        <a:p>
          <a:endParaRPr lang="en-GB"/>
        </a:p>
      </dgm:t>
    </dgm:pt>
    <dgm:pt modelId="{EB065FB9-A022-4472-B78D-B68642AA3CE4}">
      <dgm:prSet/>
      <dgm:spPr/>
      <dgm:t>
        <a:bodyPr/>
        <a:lstStyle/>
        <a:p>
          <a:r>
            <a:rPr lang="en-US" dirty="0">
              <a:latin typeface="Arial" panose="020B0604020202020204" pitchFamily="34" charset="0"/>
              <a:cs typeface="Arial" panose="020B0604020202020204" pitchFamily="34" charset="0"/>
            </a:rPr>
            <a:t>Insert day on Ican training including resources pack (Value resources and training £750) </a:t>
          </a:r>
          <a:endParaRPr lang="en-GB" dirty="0">
            <a:latin typeface="Arial" panose="020B0604020202020204" pitchFamily="34" charset="0"/>
            <a:cs typeface="Arial" panose="020B0604020202020204" pitchFamily="34" charset="0"/>
          </a:endParaRPr>
        </a:p>
      </dgm:t>
    </dgm:pt>
    <dgm:pt modelId="{2C20482B-44A2-41A5-9A68-9D73F1B1790B}" type="parTrans" cxnId="{9C15266F-2C4C-4991-999E-CB91FF2EE17B}">
      <dgm:prSet/>
      <dgm:spPr/>
      <dgm:t>
        <a:bodyPr/>
        <a:lstStyle/>
        <a:p>
          <a:endParaRPr lang="en-GB"/>
        </a:p>
      </dgm:t>
    </dgm:pt>
    <dgm:pt modelId="{39B67AAD-F3C7-4D26-80E0-38703A3552CE}" type="sibTrans" cxnId="{9C15266F-2C4C-4991-999E-CB91FF2EE17B}">
      <dgm:prSet/>
      <dgm:spPr/>
      <dgm:t>
        <a:bodyPr/>
        <a:lstStyle/>
        <a:p>
          <a:endParaRPr lang="en-GB"/>
        </a:p>
      </dgm:t>
    </dgm:pt>
    <dgm:pt modelId="{8D94131E-7A2C-4FFF-9D0C-C5A161894A3C}">
      <dgm:prSet/>
      <dgm:spPr/>
      <dgm:t>
        <a:bodyPr/>
        <a:lstStyle/>
        <a:p>
          <a:r>
            <a:rPr lang="en-US" dirty="0">
              <a:latin typeface="Arial" panose="020B0604020202020204" pitchFamily="34" charset="0"/>
              <a:cs typeface="Arial" panose="020B0604020202020204" pitchFamily="34" charset="0"/>
            </a:rPr>
            <a:t>Parent workshops - Henry (healthy Eating) and introduction to Early Years and Childcare that supports parent volunteers in nursery and reception     </a:t>
          </a:r>
          <a:endParaRPr lang="en-GB" dirty="0">
            <a:latin typeface="Arial" panose="020B0604020202020204" pitchFamily="34" charset="0"/>
            <a:cs typeface="Arial" panose="020B0604020202020204" pitchFamily="34" charset="0"/>
          </a:endParaRPr>
        </a:p>
      </dgm:t>
    </dgm:pt>
    <dgm:pt modelId="{52B884A3-63C3-4F2F-AA03-5F2914953F18}" type="parTrans" cxnId="{E5A4C153-5607-42F2-B170-6CD7D42953C7}">
      <dgm:prSet/>
      <dgm:spPr/>
      <dgm:t>
        <a:bodyPr/>
        <a:lstStyle/>
        <a:p>
          <a:endParaRPr lang="en-GB"/>
        </a:p>
      </dgm:t>
    </dgm:pt>
    <dgm:pt modelId="{3506B7A3-42C4-4566-9E2D-3A98A79E27AF}" type="sibTrans" cxnId="{E5A4C153-5607-42F2-B170-6CD7D42953C7}">
      <dgm:prSet/>
      <dgm:spPr/>
      <dgm:t>
        <a:bodyPr/>
        <a:lstStyle/>
        <a:p>
          <a:endParaRPr lang="en-GB"/>
        </a:p>
      </dgm:t>
    </dgm:pt>
    <dgm:pt modelId="{01A63FA5-02DF-4BFD-A2FF-98BE69FEA087}">
      <dgm:prSet/>
      <dgm:spPr/>
      <dgm:t>
        <a:bodyPr/>
        <a:lstStyle/>
        <a:p>
          <a:r>
            <a:rPr lang="en-GB" b="1" dirty="0">
              <a:latin typeface="Arial" panose="020B0604020202020204" pitchFamily="34" charset="0"/>
              <a:cs typeface="Arial" panose="020B0604020202020204" pitchFamily="34" charset="0"/>
            </a:rPr>
            <a:t>Nursery Provision -  Business Support and Funding Entitlement </a:t>
          </a:r>
        </a:p>
      </dgm:t>
    </dgm:pt>
    <dgm:pt modelId="{90DCCAC5-D34C-4FE3-AC28-5D35ADDAFAC7}" type="parTrans" cxnId="{CFD8056F-9F7F-49B3-B3C9-5FF0CCFFCDF8}">
      <dgm:prSet/>
      <dgm:spPr/>
      <dgm:t>
        <a:bodyPr/>
        <a:lstStyle/>
        <a:p>
          <a:endParaRPr lang="en-GB"/>
        </a:p>
      </dgm:t>
    </dgm:pt>
    <dgm:pt modelId="{F218CAE8-5F28-4DD2-A4B9-8407246C5C78}" type="sibTrans" cxnId="{CFD8056F-9F7F-49B3-B3C9-5FF0CCFFCDF8}">
      <dgm:prSet/>
      <dgm:spPr/>
      <dgm:t>
        <a:bodyPr/>
        <a:lstStyle/>
        <a:p>
          <a:endParaRPr lang="en-GB"/>
        </a:p>
      </dgm:t>
    </dgm:pt>
    <dgm:pt modelId="{2A1D87FA-3204-49A7-9FDC-5EA102C05825}">
      <dgm:prSet/>
      <dgm:spPr/>
      <dgm:t>
        <a:bodyPr/>
        <a:lstStyle/>
        <a:p>
          <a:r>
            <a:rPr lang="en-US" b="0" dirty="0">
              <a:latin typeface="Arial" panose="020B0604020202020204" pitchFamily="34" charset="0"/>
              <a:cs typeface="Arial" panose="020B0604020202020204" pitchFamily="34" charset="0"/>
            </a:rPr>
            <a:t>Business support for setting up or expanding nursery offer </a:t>
          </a:r>
          <a:endParaRPr lang="en-GB" b="0" dirty="0">
            <a:latin typeface="Arial" panose="020B0604020202020204" pitchFamily="34" charset="0"/>
            <a:cs typeface="Arial" panose="020B0604020202020204" pitchFamily="34" charset="0"/>
          </a:endParaRPr>
        </a:p>
      </dgm:t>
    </dgm:pt>
    <dgm:pt modelId="{B76E2FEE-CC18-405F-BCB3-253DAFC098D6}" type="parTrans" cxnId="{1D544F4D-156D-4894-9FEC-4266F41DFAEE}">
      <dgm:prSet/>
      <dgm:spPr/>
      <dgm:t>
        <a:bodyPr/>
        <a:lstStyle/>
        <a:p>
          <a:endParaRPr lang="en-GB"/>
        </a:p>
      </dgm:t>
    </dgm:pt>
    <dgm:pt modelId="{76409254-3315-4A32-A609-209F39C147DF}" type="sibTrans" cxnId="{1D544F4D-156D-4894-9FEC-4266F41DFAEE}">
      <dgm:prSet/>
      <dgm:spPr/>
      <dgm:t>
        <a:bodyPr/>
        <a:lstStyle/>
        <a:p>
          <a:endParaRPr lang="en-GB"/>
        </a:p>
      </dgm:t>
    </dgm:pt>
    <dgm:pt modelId="{EA9CEC97-C45C-4951-AB6C-60E91A665578}">
      <dgm:prSet/>
      <dgm:spPr/>
      <dgm:t>
        <a:bodyPr/>
        <a:lstStyle/>
        <a:p>
          <a:r>
            <a:rPr lang="en-US" b="0">
              <a:latin typeface="Arial" panose="020B0604020202020204" pitchFamily="34" charset="0"/>
              <a:cs typeface="Arial" panose="020B0604020202020204" pitchFamily="34" charset="0"/>
            </a:rPr>
            <a:t>EYFS statutory requirements </a:t>
          </a:r>
          <a:endParaRPr lang="en-GB" b="0">
            <a:latin typeface="Arial" panose="020B0604020202020204" pitchFamily="34" charset="0"/>
            <a:cs typeface="Arial" panose="020B0604020202020204" pitchFamily="34" charset="0"/>
          </a:endParaRPr>
        </a:p>
      </dgm:t>
    </dgm:pt>
    <dgm:pt modelId="{422DEF4E-F153-4430-8EFB-6A560DA4C8C7}" type="parTrans" cxnId="{1AABA706-7C2E-46BA-ADAE-0BD839359847}">
      <dgm:prSet/>
      <dgm:spPr/>
      <dgm:t>
        <a:bodyPr/>
        <a:lstStyle/>
        <a:p>
          <a:endParaRPr lang="en-GB"/>
        </a:p>
      </dgm:t>
    </dgm:pt>
    <dgm:pt modelId="{ED591F5E-EA2D-4508-8DB4-53076DB56CD0}" type="sibTrans" cxnId="{1AABA706-7C2E-46BA-ADAE-0BD839359847}">
      <dgm:prSet/>
      <dgm:spPr/>
      <dgm:t>
        <a:bodyPr/>
        <a:lstStyle/>
        <a:p>
          <a:endParaRPr lang="en-GB"/>
        </a:p>
      </dgm:t>
    </dgm:pt>
    <dgm:pt modelId="{0FF73633-30D0-4334-AE11-52CB9129C46A}">
      <dgm:prSet/>
      <dgm:spPr/>
      <dgm:t>
        <a:bodyPr/>
        <a:lstStyle/>
        <a:p>
          <a:r>
            <a:rPr lang="en-US" b="0" dirty="0">
              <a:latin typeface="Arial" panose="020B0604020202020204" pitchFamily="34" charset="0"/>
              <a:cs typeface="Arial" panose="020B0604020202020204" pitchFamily="34" charset="0"/>
            </a:rPr>
            <a:t>Sustainable business model - Toolkit  </a:t>
          </a:r>
          <a:endParaRPr lang="en-GB" b="0" dirty="0">
            <a:latin typeface="Arial" panose="020B0604020202020204" pitchFamily="34" charset="0"/>
            <a:cs typeface="Arial" panose="020B0604020202020204" pitchFamily="34" charset="0"/>
          </a:endParaRPr>
        </a:p>
      </dgm:t>
    </dgm:pt>
    <dgm:pt modelId="{3E9D659A-1485-4D28-BF8A-EB547955447E}" type="parTrans" cxnId="{DE94E7A2-29A6-423B-A408-AF3AB4B56506}">
      <dgm:prSet/>
      <dgm:spPr/>
      <dgm:t>
        <a:bodyPr/>
        <a:lstStyle/>
        <a:p>
          <a:endParaRPr lang="en-GB"/>
        </a:p>
      </dgm:t>
    </dgm:pt>
    <dgm:pt modelId="{F49896F7-8E91-4A8E-BB2B-50E45E45404D}" type="sibTrans" cxnId="{DE94E7A2-29A6-423B-A408-AF3AB4B56506}">
      <dgm:prSet/>
      <dgm:spPr/>
      <dgm:t>
        <a:bodyPr/>
        <a:lstStyle/>
        <a:p>
          <a:endParaRPr lang="en-GB"/>
        </a:p>
      </dgm:t>
    </dgm:pt>
    <dgm:pt modelId="{D9A410A8-5BCF-45BF-B170-B971116DCADD}">
      <dgm:prSet/>
      <dgm:spPr/>
      <dgm:t>
        <a:bodyPr/>
        <a:lstStyle/>
        <a:p>
          <a:r>
            <a:rPr lang="en-US" b="0">
              <a:latin typeface="Arial" panose="020B0604020202020204" pitchFamily="34" charset="0"/>
              <a:cs typeface="Arial" panose="020B0604020202020204" pitchFamily="34" charset="0"/>
            </a:rPr>
            <a:t>Support to set up and access the funding entitlement via the provider portal  </a:t>
          </a:r>
          <a:endParaRPr lang="en-GB" b="0">
            <a:latin typeface="Arial" panose="020B0604020202020204" pitchFamily="34" charset="0"/>
            <a:cs typeface="Arial" panose="020B0604020202020204" pitchFamily="34" charset="0"/>
          </a:endParaRPr>
        </a:p>
      </dgm:t>
    </dgm:pt>
    <dgm:pt modelId="{497B4A05-A7AD-4A15-BFD0-74EC8E08C140}" type="parTrans" cxnId="{E0BE1F23-24A7-493F-91E1-06B2B66C560D}">
      <dgm:prSet/>
      <dgm:spPr/>
      <dgm:t>
        <a:bodyPr/>
        <a:lstStyle/>
        <a:p>
          <a:endParaRPr lang="en-GB"/>
        </a:p>
      </dgm:t>
    </dgm:pt>
    <dgm:pt modelId="{7F21FF18-4509-45F7-9AEE-DB9E9ABACBC1}" type="sibTrans" cxnId="{E0BE1F23-24A7-493F-91E1-06B2B66C560D}">
      <dgm:prSet/>
      <dgm:spPr/>
      <dgm:t>
        <a:bodyPr/>
        <a:lstStyle/>
        <a:p>
          <a:endParaRPr lang="en-GB"/>
        </a:p>
      </dgm:t>
    </dgm:pt>
    <dgm:pt modelId="{D1C7F3F9-3AEB-4240-A2E5-434931FD7117}">
      <dgm:prSet/>
      <dgm:spPr/>
      <dgm:t>
        <a:bodyPr/>
        <a:lstStyle/>
        <a:p>
          <a:r>
            <a:rPr lang="en-US" b="0" dirty="0">
              <a:latin typeface="Arial" panose="020B0604020202020204" pitchFamily="34" charset="0"/>
              <a:cs typeface="Arial" panose="020B0604020202020204" pitchFamily="34" charset="0"/>
            </a:rPr>
            <a:t>Marketing material - Funding entitlement</a:t>
          </a:r>
          <a:endParaRPr lang="en-GB" b="0" dirty="0">
            <a:latin typeface="Arial" panose="020B0604020202020204" pitchFamily="34" charset="0"/>
            <a:cs typeface="Arial" panose="020B0604020202020204" pitchFamily="34" charset="0"/>
          </a:endParaRPr>
        </a:p>
      </dgm:t>
    </dgm:pt>
    <dgm:pt modelId="{29F4687A-95B9-443D-B829-E5ED6EF36C6D}" type="parTrans" cxnId="{4F66437F-40CB-4DE5-8EA0-3D632B6E0507}">
      <dgm:prSet/>
      <dgm:spPr/>
      <dgm:t>
        <a:bodyPr/>
        <a:lstStyle/>
        <a:p>
          <a:endParaRPr lang="en-GB"/>
        </a:p>
      </dgm:t>
    </dgm:pt>
    <dgm:pt modelId="{E9A503DE-DF86-4558-82EA-721CF291AA1D}" type="sibTrans" cxnId="{4F66437F-40CB-4DE5-8EA0-3D632B6E0507}">
      <dgm:prSet/>
      <dgm:spPr/>
      <dgm:t>
        <a:bodyPr/>
        <a:lstStyle/>
        <a:p>
          <a:endParaRPr lang="en-GB"/>
        </a:p>
      </dgm:t>
    </dgm:pt>
    <dgm:pt modelId="{97BD6EA7-CF42-4EF5-AAD4-C9A8E4A2B28F}">
      <dgm:prSet/>
      <dgm:spPr/>
      <dgm:t>
        <a:bodyPr/>
        <a:lstStyle/>
        <a:p>
          <a:r>
            <a:rPr lang="en-US" dirty="0">
              <a:latin typeface="Arial" panose="020B0604020202020204" pitchFamily="34" charset="0"/>
              <a:cs typeface="Arial" panose="020B0604020202020204" pitchFamily="34" charset="0"/>
            </a:rPr>
            <a:t>The EYFS support offer for schools has been reviewed and will now consist of the following:</a:t>
          </a:r>
          <a:endParaRPr lang="en-GB" dirty="0">
            <a:latin typeface="Arial" panose="020B0604020202020204" pitchFamily="34" charset="0"/>
            <a:cs typeface="Arial" panose="020B0604020202020204" pitchFamily="34" charset="0"/>
          </a:endParaRPr>
        </a:p>
      </dgm:t>
    </dgm:pt>
    <dgm:pt modelId="{C7FA0DEB-997A-439F-AB98-5F5FDB2B3AAF}" type="parTrans" cxnId="{C557F480-83B4-47CF-95C3-DB7E61DA9258}">
      <dgm:prSet/>
      <dgm:spPr/>
      <dgm:t>
        <a:bodyPr/>
        <a:lstStyle/>
        <a:p>
          <a:endParaRPr lang="en-GB"/>
        </a:p>
      </dgm:t>
    </dgm:pt>
    <dgm:pt modelId="{0ADFA844-2190-49D3-8518-ED5311FEA93F}" type="sibTrans" cxnId="{C557F480-83B4-47CF-95C3-DB7E61DA9258}">
      <dgm:prSet/>
      <dgm:spPr/>
      <dgm:t>
        <a:bodyPr/>
        <a:lstStyle/>
        <a:p>
          <a:endParaRPr lang="en-GB"/>
        </a:p>
      </dgm:t>
    </dgm:pt>
    <dgm:pt modelId="{02FD67CB-A426-48E4-9E56-4365763AB767}">
      <dgm:prSet/>
      <dgm:spPr/>
      <dgm:t>
        <a:bodyPr/>
        <a:lstStyle/>
        <a:p>
          <a:r>
            <a:rPr lang="en-US" dirty="0">
              <a:latin typeface="Arial" panose="020B0604020202020204" pitchFamily="34" charset="0"/>
              <a:cs typeface="Arial" panose="020B0604020202020204" pitchFamily="34" charset="0"/>
            </a:rPr>
            <a:t>Review of learning environment (indoors and outdoors) </a:t>
          </a:r>
          <a:endParaRPr lang="en-GB" dirty="0">
            <a:latin typeface="Arial" panose="020B0604020202020204" pitchFamily="34" charset="0"/>
            <a:cs typeface="Arial" panose="020B0604020202020204" pitchFamily="34" charset="0"/>
          </a:endParaRPr>
        </a:p>
      </dgm:t>
    </dgm:pt>
    <dgm:pt modelId="{E9977EDC-8130-45BC-9FC3-A85DD9062B00}" type="parTrans" cxnId="{8C3D47B1-1B72-4365-AA10-A56797DAE4C9}">
      <dgm:prSet/>
      <dgm:spPr/>
      <dgm:t>
        <a:bodyPr/>
        <a:lstStyle/>
        <a:p>
          <a:endParaRPr lang="en-GB"/>
        </a:p>
      </dgm:t>
    </dgm:pt>
    <dgm:pt modelId="{AD539015-B478-47EA-9F3D-5DAA06D309FC}" type="sibTrans" cxnId="{8C3D47B1-1B72-4365-AA10-A56797DAE4C9}">
      <dgm:prSet/>
      <dgm:spPr/>
      <dgm:t>
        <a:bodyPr/>
        <a:lstStyle/>
        <a:p>
          <a:endParaRPr lang="en-GB"/>
        </a:p>
      </dgm:t>
    </dgm:pt>
    <dgm:pt modelId="{4EBCF1D7-12AF-4FDD-B13D-310D2C1EB657}">
      <dgm:prSet/>
      <dgm:spPr/>
      <dgm:t>
        <a:bodyPr/>
        <a:lstStyle/>
        <a:p>
          <a:r>
            <a:rPr lang="en-US">
              <a:latin typeface="Arial" panose="020B0604020202020204" pitchFamily="34" charset="0"/>
              <a:cs typeface="Arial" panose="020B0604020202020204" pitchFamily="34" charset="0"/>
            </a:rPr>
            <a:t>Review observations, assessment, and planning    </a:t>
          </a:r>
          <a:endParaRPr lang="en-GB" dirty="0">
            <a:latin typeface="Arial" panose="020B0604020202020204" pitchFamily="34" charset="0"/>
            <a:cs typeface="Arial" panose="020B0604020202020204" pitchFamily="34" charset="0"/>
          </a:endParaRPr>
        </a:p>
      </dgm:t>
    </dgm:pt>
    <dgm:pt modelId="{9D83FC96-AE6D-4596-9432-9482E3BBD6C5}" type="parTrans" cxnId="{A7440571-5D51-4AF2-8C26-859CFA7DCDFC}">
      <dgm:prSet/>
      <dgm:spPr/>
      <dgm:t>
        <a:bodyPr/>
        <a:lstStyle/>
        <a:p>
          <a:endParaRPr lang="en-GB"/>
        </a:p>
      </dgm:t>
    </dgm:pt>
    <dgm:pt modelId="{87DEFCEF-7010-4FFE-85AB-7B33BD88A30E}" type="sibTrans" cxnId="{A7440571-5D51-4AF2-8C26-859CFA7DCDFC}">
      <dgm:prSet/>
      <dgm:spPr/>
      <dgm:t>
        <a:bodyPr/>
        <a:lstStyle/>
        <a:p>
          <a:endParaRPr lang="en-GB"/>
        </a:p>
      </dgm:t>
    </dgm:pt>
    <dgm:pt modelId="{966FC8A3-408E-4C23-BFBF-69D6F671B30B}">
      <dgm:prSet/>
      <dgm:spPr/>
      <dgm:t>
        <a:bodyPr/>
        <a:lstStyle/>
        <a:p>
          <a:r>
            <a:rPr lang="en-US" dirty="0">
              <a:latin typeface="Arial" panose="020B0604020202020204" pitchFamily="34" charset="0"/>
              <a:cs typeface="Arial" panose="020B0604020202020204" pitchFamily="34" charset="0"/>
            </a:rPr>
            <a:t>Observation of practice and interactions  </a:t>
          </a:r>
          <a:endParaRPr lang="en-GB" dirty="0">
            <a:latin typeface="Arial" panose="020B0604020202020204" pitchFamily="34" charset="0"/>
            <a:cs typeface="Arial" panose="020B0604020202020204" pitchFamily="34" charset="0"/>
          </a:endParaRPr>
        </a:p>
      </dgm:t>
    </dgm:pt>
    <dgm:pt modelId="{DB029D10-CB7F-4F47-8D69-D6DC69DD5847}" type="parTrans" cxnId="{2CFC6FC7-65A9-4113-A90F-D15E31E136D2}">
      <dgm:prSet/>
      <dgm:spPr/>
      <dgm:t>
        <a:bodyPr/>
        <a:lstStyle/>
        <a:p>
          <a:endParaRPr lang="en-GB"/>
        </a:p>
      </dgm:t>
    </dgm:pt>
    <dgm:pt modelId="{95CCF56B-8884-429E-9126-52DE7F06BD40}" type="sibTrans" cxnId="{2CFC6FC7-65A9-4113-A90F-D15E31E136D2}">
      <dgm:prSet/>
      <dgm:spPr/>
      <dgm:t>
        <a:bodyPr/>
        <a:lstStyle/>
        <a:p>
          <a:endParaRPr lang="en-GB"/>
        </a:p>
      </dgm:t>
    </dgm:pt>
    <dgm:pt modelId="{38969DE7-E7D5-44B2-A7AA-85BF39879627}">
      <dgm:prSet/>
      <dgm:spPr/>
      <dgm:t>
        <a:bodyPr/>
        <a:lstStyle/>
        <a:p>
          <a:r>
            <a:rPr lang="en-US">
              <a:latin typeface="Arial" panose="020B0604020202020204" pitchFamily="34" charset="0"/>
              <a:cs typeface="Arial" panose="020B0604020202020204" pitchFamily="34" charset="0"/>
            </a:rPr>
            <a:t>Learning walk Nursery and Reception </a:t>
          </a:r>
          <a:endParaRPr lang="en-GB" dirty="0">
            <a:latin typeface="Arial" panose="020B0604020202020204" pitchFamily="34" charset="0"/>
            <a:cs typeface="Arial" panose="020B0604020202020204" pitchFamily="34" charset="0"/>
          </a:endParaRPr>
        </a:p>
      </dgm:t>
    </dgm:pt>
    <dgm:pt modelId="{A1B17365-162F-4391-9063-B8E63F7EFD2C}" type="parTrans" cxnId="{DCAFBEE9-47DA-449C-A84D-E5D7DA0A23BE}">
      <dgm:prSet/>
      <dgm:spPr/>
      <dgm:t>
        <a:bodyPr/>
        <a:lstStyle/>
        <a:p>
          <a:endParaRPr lang="en-GB"/>
        </a:p>
      </dgm:t>
    </dgm:pt>
    <dgm:pt modelId="{EA5F0929-A2DD-4CCB-ABC0-C5E91A1DFBBD}" type="sibTrans" cxnId="{DCAFBEE9-47DA-449C-A84D-E5D7DA0A23BE}">
      <dgm:prSet/>
      <dgm:spPr/>
      <dgm:t>
        <a:bodyPr/>
        <a:lstStyle/>
        <a:p>
          <a:endParaRPr lang="en-GB"/>
        </a:p>
      </dgm:t>
    </dgm:pt>
    <dgm:pt modelId="{04716D0D-D962-4E5B-B2E2-A85663C122A3}">
      <dgm:prSet/>
      <dgm:spPr/>
      <dgm:t>
        <a:bodyPr/>
        <a:lstStyle/>
        <a:p>
          <a:r>
            <a:rPr lang="en-US" dirty="0">
              <a:latin typeface="Arial" panose="020B0604020202020204" pitchFamily="34" charset="0"/>
              <a:cs typeface="Arial" panose="020B0604020202020204" pitchFamily="34" charset="0"/>
            </a:rPr>
            <a:t>Recommendations for further support  </a:t>
          </a:r>
          <a:endParaRPr lang="en-GB" dirty="0">
            <a:latin typeface="Arial" panose="020B0604020202020204" pitchFamily="34" charset="0"/>
            <a:cs typeface="Arial" panose="020B0604020202020204" pitchFamily="34" charset="0"/>
          </a:endParaRPr>
        </a:p>
      </dgm:t>
    </dgm:pt>
    <dgm:pt modelId="{E61617AE-B1D1-4542-A8A2-44B2B3DB1419}" type="parTrans" cxnId="{B58EA42C-18D0-46E5-B12F-BFF7B3B04BB2}">
      <dgm:prSet/>
      <dgm:spPr/>
      <dgm:t>
        <a:bodyPr/>
        <a:lstStyle/>
        <a:p>
          <a:endParaRPr lang="en-GB"/>
        </a:p>
      </dgm:t>
    </dgm:pt>
    <dgm:pt modelId="{9B5068B8-A6D3-4AA9-B368-003C430795F0}" type="sibTrans" cxnId="{B58EA42C-18D0-46E5-B12F-BFF7B3B04BB2}">
      <dgm:prSet/>
      <dgm:spPr/>
      <dgm:t>
        <a:bodyPr/>
        <a:lstStyle/>
        <a:p>
          <a:endParaRPr lang="en-GB"/>
        </a:p>
      </dgm:t>
    </dgm:pt>
    <dgm:pt modelId="{DC4A51EC-5352-4D58-BBEF-B2F3EADCB254}">
      <dgm:prSet/>
      <dgm:spPr/>
      <dgm:t>
        <a:bodyPr/>
        <a:lstStyle/>
        <a:p>
          <a:r>
            <a:rPr lang="en-GB" dirty="0">
              <a:latin typeface="Arial" panose="020B0604020202020204" pitchFamily="34" charset="0"/>
              <a:cs typeface="Arial" panose="020B0604020202020204" pitchFamily="34" charset="0"/>
            </a:rPr>
            <a:t>Working with EY team leader to support and challenge the quality of curriculum (curriculum conversations 1.5 days –on site for one day)</a:t>
          </a:r>
        </a:p>
      </dgm:t>
    </dgm:pt>
    <dgm:pt modelId="{301DF12E-22EF-4C50-A1FD-79C5F820F993}" type="parTrans" cxnId="{3A944B7E-B54A-4810-9B5A-7E31A1E8DC0A}">
      <dgm:prSet/>
      <dgm:spPr/>
      <dgm:t>
        <a:bodyPr/>
        <a:lstStyle/>
        <a:p>
          <a:endParaRPr lang="en-GB"/>
        </a:p>
      </dgm:t>
    </dgm:pt>
    <dgm:pt modelId="{5E2FA1D3-3221-47DA-B61F-01CF1F745A62}" type="sibTrans" cxnId="{3A944B7E-B54A-4810-9B5A-7E31A1E8DC0A}">
      <dgm:prSet/>
      <dgm:spPr/>
      <dgm:t>
        <a:bodyPr/>
        <a:lstStyle/>
        <a:p>
          <a:endParaRPr lang="en-GB"/>
        </a:p>
      </dgm:t>
    </dgm:pt>
    <dgm:pt modelId="{FDDAD8B9-29CD-4E97-A4C4-8E2463A3529B}">
      <dgm:prSet/>
      <dgm:spPr/>
      <dgm:t>
        <a:bodyPr/>
        <a:lstStyle/>
        <a:p>
          <a:r>
            <a:rPr lang="en-US" dirty="0">
              <a:latin typeface="Arial" panose="020B0604020202020204" pitchFamily="34" charset="0"/>
              <a:cs typeface="Arial" panose="020B0604020202020204" pitchFamily="34" charset="0"/>
            </a:rPr>
            <a:t>The EYFS Review could lead to joint working with EY team leader to support and challenge the quality of curriculum </a:t>
          </a:r>
          <a:endParaRPr lang="en-GB" dirty="0">
            <a:latin typeface="Arial" panose="020B0604020202020204" pitchFamily="34" charset="0"/>
            <a:cs typeface="Arial" panose="020B0604020202020204" pitchFamily="34" charset="0"/>
          </a:endParaRPr>
        </a:p>
      </dgm:t>
    </dgm:pt>
    <dgm:pt modelId="{078FA969-4118-4FCE-A072-44124E1C56E6}" type="parTrans" cxnId="{7FF586FC-2131-49CE-99A5-B99DFF5AAEF5}">
      <dgm:prSet/>
      <dgm:spPr/>
      <dgm:t>
        <a:bodyPr/>
        <a:lstStyle/>
        <a:p>
          <a:endParaRPr lang="en-GB"/>
        </a:p>
      </dgm:t>
    </dgm:pt>
    <dgm:pt modelId="{7C178464-9943-4CF0-AC03-2A45C3714CE7}" type="sibTrans" cxnId="{7FF586FC-2131-49CE-99A5-B99DFF5AAEF5}">
      <dgm:prSet/>
      <dgm:spPr/>
      <dgm:t>
        <a:bodyPr/>
        <a:lstStyle/>
        <a:p>
          <a:endParaRPr lang="en-GB"/>
        </a:p>
      </dgm:t>
    </dgm:pt>
    <dgm:pt modelId="{24FE9010-FEE2-4633-A75F-1711AAEB875F}">
      <dgm:prSet/>
      <dgm:spPr/>
      <dgm:t>
        <a:bodyPr/>
        <a:lstStyle/>
        <a:p>
          <a:r>
            <a:rPr lang="en-US" dirty="0">
              <a:latin typeface="Arial" panose="020B0604020202020204" pitchFamily="34" charset="0"/>
              <a:cs typeface="Arial" panose="020B0604020202020204" pitchFamily="34" charset="0"/>
            </a:rPr>
            <a:t>Maximum six visits depending on need, including EYFS Profile moderation support visit (summer term) </a:t>
          </a:r>
          <a:endParaRPr lang="en-GB" dirty="0">
            <a:latin typeface="Arial" panose="020B0604020202020204" pitchFamily="34" charset="0"/>
            <a:cs typeface="Arial" panose="020B0604020202020204" pitchFamily="34" charset="0"/>
          </a:endParaRPr>
        </a:p>
      </dgm:t>
    </dgm:pt>
    <dgm:pt modelId="{DE987BA7-9C9F-459E-9E8D-E2E6383445C7}" type="parTrans" cxnId="{1DC479A6-13E4-4F61-8615-25B9B9718654}">
      <dgm:prSet/>
      <dgm:spPr/>
      <dgm:t>
        <a:bodyPr/>
        <a:lstStyle/>
        <a:p>
          <a:endParaRPr lang="en-GB"/>
        </a:p>
      </dgm:t>
    </dgm:pt>
    <dgm:pt modelId="{AAD8142C-EFB7-44A3-BC39-62E4183A3598}" type="sibTrans" cxnId="{1DC479A6-13E4-4F61-8615-25B9B9718654}">
      <dgm:prSet/>
      <dgm:spPr/>
      <dgm:t>
        <a:bodyPr/>
        <a:lstStyle/>
        <a:p>
          <a:endParaRPr lang="en-GB"/>
        </a:p>
      </dgm:t>
    </dgm:pt>
    <dgm:pt modelId="{F4A8FED0-8866-46AD-B4DC-8927428D92A2}">
      <dgm:prSet/>
      <dgm:spPr/>
      <dgm:t>
        <a:bodyPr/>
        <a:lstStyle/>
        <a:p>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Early Years Team Leaders forums once a term</a:t>
          </a:r>
          <a:endParaRPr lang="en-GB" dirty="0">
            <a:latin typeface="Arial" panose="020B0604020202020204" pitchFamily="34" charset="0"/>
            <a:cs typeface="Arial" panose="020B0604020202020204" pitchFamily="34" charset="0"/>
          </a:endParaRPr>
        </a:p>
      </dgm:t>
    </dgm:pt>
    <dgm:pt modelId="{A1A23E64-DC98-42C8-ACA0-1CFEE1C6FFDE}" type="parTrans" cxnId="{C3008940-C5C5-491A-B06A-B09F6B915ADC}">
      <dgm:prSet/>
      <dgm:spPr/>
      <dgm:t>
        <a:bodyPr/>
        <a:lstStyle/>
        <a:p>
          <a:endParaRPr lang="en-GB"/>
        </a:p>
      </dgm:t>
    </dgm:pt>
    <dgm:pt modelId="{2BD8B605-29F3-4BC3-BAD0-2C114C32C4D0}" type="sibTrans" cxnId="{C3008940-C5C5-491A-B06A-B09F6B915ADC}">
      <dgm:prSet/>
      <dgm:spPr/>
      <dgm:t>
        <a:bodyPr/>
        <a:lstStyle/>
        <a:p>
          <a:endParaRPr lang="en-GB"/>
        </a:p>
      </dgm:t>
    </dgm:pt>
    <dgm:pt modelId="{C060301F-F070-49F2-B145-1231E9929A70}">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Early Years EYFSP moderation training and support</a:t>
          </a:r>
          <a:endParaRPr lang="en-GB" dirty="0">
            <a:latin typeface="Arial" panose="020B0604020202020204" pitchFamily="34" charset="0"/>
            <a:cs typeface="Arial" panose="020B0604020202020204" pitchFamily="34" charset="0"/>
          </a:endParaRPr>
        </a:p>
      </dgm:t>
    </dgm:pt>
    <dgm:pt modelId="{B8BCE8B1-8B5C-4160-950C-37BB7B617FC8}" type="parTrans" cxnId="{4E0929C2-5EB3-4387-AE8A-5FF88A97B725}">
      <dgm:prSet/>
      <dgm:spPr/>
      <dgm:t>
        <a:bodyPr/>
        <a:lstStyle/>
        <a:p>
          <a:endParaRPr lang="en-GB"/>
        </a:p>
      </dgm:t>
    </dgm:pt>
    <dgm:pt modelId="{ADDB9E48-4F8D-4304-9465-351F7614BEB7}" type="sibTrans" cxnId="{4E0929C2-5EB3-4387-AE8A-5FF88A97B725}">
      <dgm:prSet/>
      <dgm:spPr/>
      <dgm:t>
        <a:bodyPr/>
        <a:lstStyle/>
        <a:p>
          <a:endParaRPr lang="en-GB"/>
        </a:p>
      </dgm:t>
    </dgm:pt>
    <dgm:pt modelId="{655DEE9A-1E19-4E22-92AA-5356A4982E75}">
      <dgm:prSet/>
      <dgm:spPr/>
      <dgm:t>
        <a:bodyPr/>
        <a:lstStyle/>
        <a:p>
          <a:r>
            <a:rPr lang="en-US" b="0" dirty="0">
              <a:latin typeface="Arial" panose="020B0604020202020204" pitchFamily="34" charset="0"/>
              <a:cs typeface="Arial" panose="020B0604020202020204" pitchFamily="34" charset="0"/>
            </a:rPr>
            <a:t>Support to set up or expanding nursery provision </a:t>
          </a:r>
          <a:endParaRPr lang="en-GB" b="0" dirty="0">
            <a:latin typeface="Arial" panose="020B0604020202020204" pitchFamily="34" charset="0"/>
            <a:cs typeface="Arial" panose="020B0604020202020204" pitchFamily="34" charset="0"/>
          </a:endParaRPr>
        </a:p>
      </dgm:t>
    </dgm:pt>
    <dgm:pt modelId="{C7174127-F1F2-4E15-A9C8-ACED6FB05CBF}" type="parTrans" cxnId="{537DDC5D-2C73-40DA-8DA9-BA4AA2AE5CD9}">
      <dgm:prSet/>
      <dgm:spPr/>
      <dgm:t>
        <a:bodyPr/>
        <a:lstStyle/>
        <a:p>
          <a:endParaRPr lang="en-GB"/>
        </a:p>
      </dgm:t>
    </dgm:pt>
    <dgm:pt modelId="{5F311E48-5392-4B0F-8C83-B0EE234A6BAE}" type="sibTrans" cxnId="{537DDC5D-2C73-40DA-8DA9-BA4AA2AE5CD9}">
      <dgm:prSet/>
      <dgm:spPr/>
      <dgm:t>
        <a:bodyPr/>
        <a:lstStyle/>
        <a:p>
          <a:endParaRPr lang="en-GB"/>
        </a:p>
      </dgm:t>
    </dgm:pt>
    <dgm:pt modelId="{D07FADC9-14A7-451F-9B48-A7B208114E05}">
      <dgm:prSet/>
      <dgm:spPr/>
      <dgm:t>
        <a:bodyPr/>
        <a:lstStyle/>
        <a:p>
          <a:r>
            <a:rPr lang="en-US" b="0" dirty="0">
              <a:effectLst/>
              <a:latin typeface="Arial" panose="020B0604020202020204" pitchFamily="34" charset="0"/>
              <a:ea typeface="Calibri" panose="020F0502020204030204" pitchFamily="34" charset="0"/>
              <a:cs typeface="Arial" panose="020B0604020202020204" pitchFamily="34" charset="0"/>
            </a:rPr>
            <a:t>Quality check school census return data for pre-school children.</a:t>
          </a:r>
          <a:endParaRPr lang="en-GB" b="0" dirty="0">
            <a:effectLst/>
            <a:latin typeface="Arial" panose="020B0604020202020204" pitchFamily="34" charset="0"/>
            <a:ea typeface="Calibri" panose="020F0502020204030204" pitchFamily="34" charset="0"/>
            <a:cs typeface="Arial" panose="020B0604020202020204" pitchFamily="34" charset="0"/>
          </a:endParaRPr>
        </a:p>
      </dgm:t>
    </dgm:pt>
    <dgm:pt modelId="{604443AB-1FD2-404E-97A8-7B75981C96AB}" type="parTrans" cxnId="{5E7C8DEA-9F5B-443B-A8BB-0358664DBF09}">
      <dgm:prSet/>
      <dgm:spPr/>
      <dgm:t>
        <a:bodyPr/>
        <a:lstStyle/>
        <a:p>
          <a:endParaRPr lang="en-GB"/>
        </a:p>
      </dgm:t>
    </dgm:pt>
    <dgm:pt modelId="{F7346900-6D34-440A-8D34-C714BEE0F510}" type="sibTrans" cxnId="{5E7C8DEA-9F5B-443B-A8BB-0358664DBF09}">
      <dgm:prSet/>
      <dgm:spPr/>
      <dgm:t>
        <a:bodyPr/>
        <a:lstStyle/>
        <a:p>
          <a:endParaRPr lang="en-GB"/>
        </a:p>
      </dgm:t>
    </dgm:pt>
    <dgm:pt modelId="{DE871FFA-DF95-45DC-819F-CACBF4F9A5EB}">
      <dgm:prSet/>
      <dgm:spPr/>
      <dgm:t>
        <a:bodyPr/>
        <a:lstStyle/>
        <a:p>
          <a:r>
            <a:rPr lang="en-US" b="0" dirty="0">
              <a:effectLst/>
              <a:latin typeface="Arial" panose="020B0604020202020204" pitchFamily="34" charset="0"/>
              <a:ea typeface="Calibri" panose="020F0502020204030204" pitchFamily="34" charset="0"/>
              <a:cs typeface="Arial" panose="020B0604020202020204" pitchFamily="34" charset="0"/>
            </a:rPr>
            <a:t>Early years funding entitlement including EYPP checks for pre-school age children including  training of the Provider Portal.</a:t>
          </a:r>
          <a:endParaRPr lang="en-GB" b="0" dirty="0">
            <a:latin typeface="Arial" panose="020B0604020202020204" pitchFamily="34" charset="0"/>
            <a:cs typeface="Arial" panose="020B0604020202020204" pitchFamily="34" charset="0"/>
          </a:endParaRPr>
        </a:p>
      </dgm:t>
    </dgm:pt>
    <dgm:pt modelId="{09B9F167-715A-40FF-812B-B6BFEBD3D0DE}" type="parTrans" cxnId="{073637C1-9FC0-42ED-B5D8-258946E52BCD}">
      <dgm:prSet/>
      <dgm:spPr/>
      <dgm:t>
        <a:bodyPr/>
        <a:lstStyle/>
        <a:p>
          <a:endParaRPr lang="en-GB"/>
        </a:p>
      </dgm:t>
    </dgm:pt>
    <dgm:pt modelId="{D6EBAB77-926D-4503-BB48-BDB8D4D4E6FC}" type="sibTrans" cxnId="{073637C1-9FC0-42ED-B5D8-258946E52BCD}">
      <dgm:prSet/>
      <dgm:spPr/>
      <dgm:t>
        <a:bodyPr/>
        <a:lstStyle/>
        <a:p>
          <a:endParaRPr lang="en-GB"/>
        </a:p>
      </dgm:t>
    </dgm:pt>
    <dgm:pt modelId="{619D0B7C-F8EC-49ED-84BC-7989909846B6}" type="pres">
      <dgm:prSet presAssocID="{44274F54-D138-4AAD-90F2-631A4AB5A10C}" presName="Name0" presStyleCnt="0">
        <dgm:presLayoutVars>
          <dgm:dir/>
          <dgm:animLvl val="lvl"/>
          <dgm:resizeHandles val="exact"/>
        </dgm:presLayoutVars>
      </dgm:prSet>
      <dgm:spPr/>
    </dgm:pt>
    <dgm:pt modelId="{B8F01C1A-1258-4D0E-9B79-8FC143C8847B}" type="pres">
      <dgm:prSet presAssocID="{F8A1F79E-8266-4A5F-88B4-A99725B3CD16}" presName="composite" presStyleCnt="0"/>
      <dgm:spPr/>
    </dgm:pt>
    <dgm:pt modelId="{9905196D-F79E-4728-8015-6B7AAD728C10}" type="pres">
      <dgm:prSet presAssocID="{F8A1F79E-8266-4A5F-88B4-A99725B3CD16}" presName="parTx" presStyleLbl="alignNode1" presStyleIdx="0" presStyleCnt="3">
        <dgm:presLayoutVars>
          <dgm:chMax val="0"/>
          <dgm:chPref val="0"/>
          <dgm:bulletEnabled val="1"/>
        </dgm:presLayoutVars>
      </dgm:prSet>
      <dgm:spPr/>
    </dgm:pt>
    <dgm:pt modelId="{1B03A492-9B18-4524-AE08-9E41B6FF934C}" type="pres">
      <dgm:prSet presAssocID="{F8A1F79E-8266-4A5F-88B4-A99725B3CD16}" presName="desTx" presStyleLbl="alignAccFollowNode1" presStyleIdx="0" presStyleCnt="3">
        <dgm:presLayoutVars>
          <dgm:bulletEnabled val="1"/>
        </dgm:presLayoutVars>
      </dgm:prSet>
      <dgm:spPr/>
    </dgm:pt>
    <dgm:pt modelId="{7189E85C-3737-4DA2-A1B1-43A82267C4B6}" type="pres">
      <dgm:prSet presAssocID="{4E704080-A3DB-430E-B69A-54C4B441AE12}" presName="space" presStyleCnt="0"/>
      <dgm:spPr/>
    </dgm:pt>
    <dgm:pt modelId="{76C01FF6-1C5A-4072-8C76-C53C48CE8DAA}" type="pres">
      <dgm:prSet presAssocID="{18CEEA97-A3A7-47B9-AB47-1551101FA135}" presName="composite" presStyleCnt="0"/>
      <dgm:spPr/>
    </dgm:pt>
    <dgm:pt modelId="{7F7056F5-7A3D-4ED1-9D04-E45BFCDF5B62}" type="pres">
      <dgm:prSet presAssocID="{18CEEA97-A3A7-47B9-AB47-1551101FA135}" presName="parTx" presStyleLbl="alignNode1" presStyleIdx="1" presStyleCnt="3">
        <dgm:presLayoutVars>
          <dgm:chMax val="0"/>
          <dgm:chPref val="0"/>
          <dgm:bulletEnabled val="1"/>
        </dgm:presLayoutVars>
      </dgm:prSet>
      <dgm:spPr/>
    </dgm:pt>
    <dgm:pt modelId="{3E407166-84CC-401D-83FB-6BA56AF51A1F}" type="pres">
      <dgm:prSet presAssocID="{18CEEA97-A3A7-47B9-AB47-1551101FA135}" presName="desTx" presStyleLbl="alignAccFollowNode1" presStyleIdx="1" presStyleCnt="3">
        <dgm:presLayoutVars>
          <dgm:bulletEnabled val="1"/>
        </dgm:presLayoutVars>
      </dgm:prSet>
      <dgm:spPr/>
    </dgm:pt>
    <dgm:pt modelId="{5F76A69D-76AD-4F65-8B74-DD9E14F376E8}" type="pres">
      <dgm:prSet presAssocID="{7F5A0098-CA1E-4D1D-8746-F7DE49AAEB99}" presName="space" presStyleCnt="0"/>
      <dgm:spPr/>
    </dgm:pt>
    <dgm:pt modelId="{E81EAA22-E81B-4027-85C7-79A4F4FEDAFE}" type="pres">
      <dgm:prSet presAssocID="{01A63FA5-02DF-4BFD-A2FF-98BE69FEA087}" presName="composite" presStyleCnt="0"/>
      <dgm:spPr/>
    </dgm:pt>
    <dgm:pt modelId="{2CC2BB04-979C-43C6-8833-C071089CD437}" type="pres">
      <dgm:prSet presAssocID="{01A63FA5-02DF-4BFD-A2FF-98BE69FEA087}" presName="parTx" presStyleLbl="alignNode1" presStyleIdx="2" presStyleCnt="3">
        <dgm:presLayoutVars>
          <dgm:chMax val="0"/>
          <dgm:chPref val="0"/>
          <dgm:bulletEnabled val="1"/>
        </dgm:presLayoutVars>
      </dgm:prSet>
      <dgm:spPr/>
    </dgm:pt>
    <dgm:pt modelId="{8A679E58-68E3-4990-A30F-0786EFA1DD5D}" type="pres">
      <dgm:prSet presAssocID="{01A63FA5-02DF-4BFD-A2FF-98BE69FEA087}" presName="desTx" presStyleLbl="alignAccFollowNode1" presStyleIdx="2" presStyleCnt="3">
        <dgm:presLayoutVars>
          <dgm:bulletEnabled val="1"/>
        </dgm:presLayoutVars>
      </dgm:prSet>
      <dgm:spPr/>
    </dgm:pt>
  </dgm:ptLst>
  <dgm:cxnLst>
    <dgm:cxn modelId="{1AABA706-7C2E-46BA-ADAE-0BD839359847}" srcId="{01A63FA5-02DF-4BFD-A2FF-98BE69FEA087}" destId="{EA9CEC97-C45C-4951-AB6C-60E91A665578}" srcOrd="2" destOrd="0" parTransId="{422DEF4E-F153-4430-8EFB-6A560DA4C8C7}" sibTransId="{ED591F5E-EA2D-4508-8DB4-53076DB56CD0}"/>
    <dgm:cxn modelId="{2329EF1B-5853-4B47-9278-1D9EC9356A29}" type="presOf" srcId="{24FE9010-FEE2-4633-A75F-1711AAEB875F}" destId="{1B03A492-9B18-4524-AE08-9E41B6FF934C}" srcOrd="0" destOrd="8" presId="urn:microsoft.com/office/officeart/2005/8/layout/hList1"/>
    <dgm:cxn modelId="{174FAA1F-6898-4AA7-A287-4BA6FEE9A538}" type="presOf" srcId="{2A1D87FA-3204-49A7-9FDC-5EA102C05825}" destId="{8A679E58-68E3-4990-A30F-0786EFA1DD5D}" srcOrd="0" destOrd="1" presId="urn:microsoft.com/office/officeart/2005/8/layout/hList1"/>
    <dgm:cxn modelId="{E0BE1F23-24A7-493F-91E1-06B2B66C560D}" srcId="{01A63FA5-02DF-4BFD-A2FF-98BE69FEA087}" destId="{D9A410A8-5BCF-45BF-B170-B971116DCADD}" srcOrd="4" destOrd="0" parTransId="{497B4A05-A7AD-4A15-BFD0-74EC8E08C140}" sibTransId="{7F21FF18-4509-45F7-9AEE-DB9E9ABACBC1}"/>
    <dgm:cxn modelId="{0C2CA42A-5D0A-4A32-BF30-1F48CFE317A6}" type="presOf" srcId="{966FC8A3-408E-4C23-BFBF-69D6F671B30B}" destId="{1B03A492-9B18-4524-AE08-9E41B6FF934C}" srcOrd="0" destOrd="3" presId="urn:microsoft.com/office/officeart/2005/8/layout/hList1"/>
    <dgm:cxn modelId="{B58EA42C-18D0-46E5-B12F-BFF7B3B04BB2}" srcId="{F8A1F79E-8266-4A5F-88B4-A99725B3CD16}" destId="{04716D0D-D962-4E5B-B2E2-A85663C122A3}" srcOrd="5" destOrd="0" parTransId="{E61617AE-B1D1-4542-A8A2-44B2B3DB1419}" sibTransId="{9B5068B8-A6D3-4AA9-B368-003C430795F0}"/>
    <dgm:cxn modelId="{AE541E34-912C-48B2-9359-7946491F250C}" type="presOf" srcId="{C060301F-F070-49F2-B145-1231E9929A70}" destId="{3E407166-84CC-401D-83FB-6BA56AF51A1F}" srcOrd="0" destOrd="2" presId="urn:microsoft.com/office/officeart/2005/8/layout/hList1"/>
    <dgm:cxn modelId="{882FFB36-8148-4893-9F0C-342D64EDDF43}" type="presOf" srcId="{02FD67CB-A426-48E4-9E56-4365763AB767}" destId="{1B03A492-9B18-4524-AE08-9E41B6FF934C}" srcOrd="0" destOrd="1" presId="urn:microsoft.com/office/officeart/2005/8/layout/hList1"/>
    <dgm:cxn modelId="{B38EDC39-40E5-4EEF-AD94-9354ED2A1BA2}" srcId="{44274F54-D138-4AAD-90F2-631A4AB5A10C}" destId="{F8A1F79E-8266-4A5F-88B4-A99725B3CD16}" srcOrd="0" destOrd="0" parTransId="{BE98B71E-CA3E-4325-A73F-7EFF6C6678CF}" sibTransId="{4E704080-A3DB-430E-B69A-54C4B441AE12}"/>
    <dgm:cxn modelId="{4CE0023E-561F-4887-980E-32109AAF738F}" type="presOf" srcId="{F4A8FED0-8866-46AD-B4DC-8927428D92A2}" destId="{3E407166-84CC-401D-83FB-6BA56AF51A1F}" srcOrd="0" destOrd="1" presId="urn:microsoft.com/office/officeart/2005/8/layout/hList1"/>
    <dgm:cxn modelId="{C3008940-C5C5-491A-B06A-B09F6B915ADC}" srcId="{18CEEA97-A3A7-47B9-AB47-1551101FA135}" destId="{F4A8FED0-8866-46AD-B4DC-8927428D92A2}" srcOrd="1" destOrd="0" parTransId="{A1A23E64-DC98-42C8-ACA0-1CFEE1C6FFDE}" sibTransId="{2BD8B605-29F3-4BC3-BAD0-2C114C32C4D0}"/>
    <dgm:cxn modelId="{A645FE5B-E970-4C51-B8E1-5C7B8B9AE5F4}" type="presOf" srcId="{0FF73633-30D0-4334-AE11-52CB9129C46A}" destId="{8A679E58-68E3-4990-A30F-0786EFA1DD5D}" srcOrd="0" destOrd="3" presId="urn:microsoft.com/office/officeart/2005/8/layout/hList1"/>
    <dgm:cxn modelId="{537DDC5D-2C73-40DA-8DA9-BA4AA2AE5CD9}" srcId="{01A63FA5-02DF-4BFD-A2FF-98BE69FEA087}" destId="{655DEE9A-1E19-4E22-92AA-5356A4982E75}" srcOrd="0" destOrd="0" parTransId="{C7174127-F1F2-4E15-A9C8-ACED6FB05CBF}" sibTransId="{5F311E48-5392-4B0F-8C83-B0EE234A6BAE}"/>
    <dgm:cxn modelId="{A819565E-AA3A-4EF0-BB38-F132E491273E}" type="presOf" srcId="{18CEEA97-A3A7-47B9-AB47-1551101FA135}" destId="{7F7056F5-7A3D-4ED1-9D04-E45BFCDF5B62}" srcOrd="0" destOrd="0" presId="urn:microsoft.com/office/officeart/2005/8/layout/hList1"/>
    <dgm:cxn modelId="{E7A4C947-DE33-4308-930B-CB212EEBD019}" type="presOf" srcId="{039B569B-1CE5-4F69-AD09-0FB4D765260A}" destId="{3E407166-84CC-401D-83FB-6BA56AF51A1F}" srcOrd="0" destOrd="0" presId="urn:microsoft.com/office/officeart/2005/8/layout/hList1"/>
    <dgm:cxn modelId="{4502F94B-B457-43B2-96D6-AD79EA804899}" type="presOf" srcId="{97BD6EA7-CF42-4EF5-AAD4-C9A8E4A2B28F}" destId="{1B03A492-9B18-4524-AE08-9E41B6FF934C}" srcOrd="0" destOrd="0" presId="urn:microsoft.com/office/officeart/2005/8/layout/hList1"/>
    <dgm:cxn modelId="{4D9C2E6D-9145-442A-B9B4-D0E157A94357}" type="presOf" srcId="{DE871FFA-DF95-45DC-819F-CACBF4F9A5EB}" destId="{8A679E58-68E3-4990-A30F-0786EFA1DD5D}" srcOrd="0" destOrd="6" presId="urn:microsoft.com/office/officeart/2005/8/layout/hList1"/>
    <dgm:cxn modelId="{1D544F4D-156D-4894-9FEC-4266F41DFAEE}" srcId="{01A63FA5-02DF-4BFD-A2FF-98BE69FEA087}" destId="{2A1D87FA-3204-49A7-9FDC-5EA102C05825}" srcOrd="1" destOrd="0" parTransId="{B76E2FEE-CC18-405F-BCB3-253DAFC098D6}" sibTransId="{76409254-3315-4A32-A609-209F39C147DF}"/>
    <dgm:cxn modelId="{CFD8056F-9F7F-49B3-B3C9-5FF0CCFFCDF8}" srcId="{44274F54-D138-4AAD-90F2-631A4AB5A10C}" destId="{01A63FA5-02DF-4BFD-A2FF-98BE69FEA087}" srcOrd="2" destOrd="0" parTransId="{90DCCAC5-D34C-4FE3-AC28-5D35ADDAFAC7}" sibTransId="{F218CAE8-5F28-4DD2-A4B9-8407246C5C78}"/>
    <dgm:cxn modelId="{9C15266F-2C4C-4991-999E-CB91FF2EE17B}" srcId="{18CEEA97-A3A7-47B9-AB47-1551101FA135}" destId="{EB065FB9-A022-4472-B78D-B68642AA3CE4}" srcOrd="3" destOrd="0" parTransId="{2C20482B-44A2-41A5-9A68-9D73F1B1790B}" sibTransId="{39B67AAD-F3C7-4D26-80E0-38703A3552CE}"/>
    <dgm:cxn modelId="{D9AA6270-B5A2-4CE2-8993-A843C6E8723F}" type="presOf" srcId="{04716D0D-D962-4E5B-B2E2-A85663C122A3}" destId="{1B03A492-9B18-4524-AE08-9E41B6FF934C}" srcOrd="0" destOrd="5" presId="urn:microsoft.com/office/officeart/2005/8/layout/hList1"/>
    <dgm:cxn modelId="{A7440571-5D51-4AF2-8C26-859CFA7DCDFC}" srcId="{F8A1F79E-8266-4A5F-88B4-A99725B3CD16}" destId="{4EBCF1D7-12AF-4FDD-B13D-310D2C1EB657}" srcOrd="2" destOrd="0" parTransId="{9D83FC96-AE6D-4596-9432-9482E3BBD6C5}" sibTransId="{87DEFCEF-7010-4FFE-85AB-7B33BD88A30E}"/>
    <dgm:cxn modelId="{E5A4C153-5607-42F2-B170-6CD7D42953C7}" srcId="{18CEEA97-A3A7-47B9-AB47-1551101FA135}" destId="{8D94131E-7A2C-4FFF-9D0C-C5A161894A3C}" srcOrd="4" destOrd="0" parTransId="{52B884A3-63C3-4F2F-AA03-5F2914953F18}" sibTransId="{3506B7A3-42C4-4566-9E2D-3A98A79E27AF}"/>
    <dgm:cxn modelId="{2EE03E79-5FD8-4A5C-A318-C1C7E4441A35}" type="presOf" srcId="{DC4A51EC-5352-4D58-BBEF-B2F3EADCB254}" destId="{1B03A492-9B18-4524-AE08-9E41B6FF934C}" srcOrd="0" destOrd="6" presId="urn:microsoft.com/office/officeart/2005/8/layout/hList1"/>
    <dgm:cxn modelId="{5C627779-F76F-41E6-A2FB-E49289F03A43}" type="presOf" srcId="{EB065FB9-A022-4472-B78D-B68642AA3CE4}" destId="{3E407166-84CC-401D-83FB-6BA56AF51A1F}" srcOrd="0" destOrd="3" presId="urn:microsoft.com/office/officeart/2005/8/layout/hList1"/>
    <dgm:cxn modelId="{5FAE837D-8FF5-4CDB-A58C-72BADFC85CF5}" type="presOf" srcId="{F8A1F79E-8266-4A5F-88B4-A99725B3CD16}" destId="{9905196D-F79E-4728-8015-6B7AAD728C10}" srcOrd="0" destOrd="0" presId="urn:microsoft.com/office/officeart/2005/8/layout/hList1"/>
    <dgm:cxn modelId="{1CB1617E-62A8-442A-BD4A-442FD14706C3}" type="presOf" srcId="{8D94131E-7A2C-4FFF-9D0C-C5A161894A3C}" destId="{3E407166-84CC-401D-83FB-6BA56AF51A1F}" srcOrd="0" destOrd="4" presId="urn:microsoft.com/office/officeart/2005/8/layout/hList1"/>
    <dgm:cxn modelId="{3A944B7E-B54A-4810-9B5A-7E31A1E8DC0A}" srcId="{F8A1F79E-8266-4A5F-88B4-A99725B3CD16}" destId="{DC4A51EC-5352-4D58-BBEF-B2F3EADCB254}" srcOrd="6" destOrd="0" parTransId="{301DF12E-22EF-4C50-A1FD-79C5F820F993}" sibTransId="{5E2FA1D3-3221-47DA-B61F-01CF1F745A62}"/>
    <dgm:cxn modelId="{78B3797E-7356-4750-88CD-087C9685893E}" srcId="{44274F54-D138-4AAD-90F2-631A4AB5A10C}" destId="{18CEEA97-A3A7-47B9-AB47-1551101FA135}" srcOrd="1" destOrd="0" parTransId="{21EA1CA3-0F89-43C8-9A4B-096D7B2C5C86}" sibTransId="{7F5A0098-CA1E-4D1D-8746-F7DE49AAEB99}"/>
    <dgm:cxn modelId="{4F66437F-40CB-4DE5-8EA0-3D632B6E0507}" srcId="{01A63FA5-02DF-4BFD-A2FF-98BE69FEA087}" destId="{D1C7F3F9-3AEB-4240-A2E5-434931FD7117}" srcOrd="5" destOrd="0" parTransId="{29F4687A-95B9-443D-B829-E5ED6EF36C6D}" sibTransId="{E9A503DE-DF86-4558-82EA-721CF291AA1D}"/>
    <dgm:cxn modelId="{C557F480-83B4-47CF-95C3-DB7E61DA9258}" srcId="{F8A1F79E-8266-4A5F-88B4-A99725B3CD16}" destId="{97BD6EA7-CF42-4EF5-AAD4-C9A8E4A2B28F}" srcOrd="0" destOrd="0" parTransId="{C7FA0DEB-997A-439F-AB98-5F5FDB2B3AAF}" sibTransId="{0ADFA844-2190-49D3-8518-ED5311FEA93F}"/>
    <dgm:cxn modelId="{99DA8984-1ED2-455D-81D3-BE816E3DF457}" type="presOf" srcId="{D1C7F3F9-3AEB-4240-A2E5-434931FD7117}" destId="{8A679E58-68E3-4990-A30F-0786EFA1DD5D}" srcOrd="0" destOrd="5" presId="urn:microsoft.com/office/officeart/2005/8/layout/hList1"/>
    <dgm:cxn modelId="{8294628F-A70B-427A-8008-113791F82EA9}" type="presOf" srcId="{38969DE7-E7D5-44B2-A7AA-85BF39879627}" destId="{1B03A492-9B18-4524-AE08-9E41B6FF934C}" srcOrd="0" destOrd="4" presId="urn:microsoft.com/office/officeart/2005/8/layout/hList1"/>
    <dgm:cxn modelId="{287EEA98-8898-4327-A40D-72BF8F78E880}" type="presOf" srcId="{4EBCF1D7-12AF-4FDD-B13D-310D2C1EB657}" destId="{1B03A492-9B18-4524-AE08-9E41B6FF934C}" srcOrd="0" destOrd="2" presId="urn:microsoft.com/office/officeart/2005/8/layout/hList1"/>
    <dgm:cxn modelId="{DE94E7A2-29A6-423B-A408-AF3AB4B56506}" srcId="{01A63FA5-02DF-4BFD-A2FF-98BE69FEA087}" destId="{0FF73633-30D0-4334-AE11-52CB9129C46A}" srcOrd="3" destOrd="0" parTransId="{3E9D659A-1485-4D28-BF8A-EB547955447E}" sibTransId="{F49896F7-8E91-4A8E-BB2B-50E45E45404D}"/>
    <dgm:cxn modelId="{1DC479A6-13E4-4F61-8615-25B9B9718654}" srcId="{F8A1F79E-8266-4A5F-88B4-A99725B3CD16}" destId="{24FE9010-FEE2-4633-A75F-1711AAEB875F}" srcOrd="8" destOrd="0" parTransId="{DE987BA7-9C9F-459E-9E8D-E2E6383445C7}" sibTransId="{AAD8142C-EFB7-44A3-BC39-62E4183A3598}"/>
    <dgm:cxn modelId="{DCD1C8A9-E7FA-47F5-B1BA-FC33D4D793A6}" type="presOf" srcId="{655DEE9A-1E19-4E22-92AA-5356A4982E75}" destId="{8A679E58-68E3-4990-A30F-0786EFA1DD5D}" srcOrd="0" destOrd="0" presId="urn:microsoft.com/office/officeart/2005/8/layout/hList1"/>
    <dgm:cxn modelId="{CDA568AD-990C-4C2F-9E6F-9CB8AE119E6E}" srcId="{18CEEA97-A3A7-47B9-AB47-1551101FA135}" destId="{039B569B-1CE5-4F69-AD09-0FB4D765260A}" srcOrd="0" destOrd="0" parTransId="{99637F90-B345-4813-AD2F-017C1DCB3A70}" sibTransId="{7A204BC7-94E3-46BD-A504-28B71F374A98}"/>
    <dgm:cxn modelId="{EBFEAAAE-A806-46B1-8902-130BDB1466E5}" type="presOf" srcId="{D07FADC9-14A7-451F-9B48-A7B208114E05}" destId="{8A679E58-68E3-4990-A30F-0786EFA1DD5D}" srcOrd="0" destOrd="7" presId="urn:microsoft.com/office/officeart/2005/8/layout/hList1"/>
    <dgm:cxn modelId="{8C3D47B1-1B72-4365-AA10-A56797DAE4C9}" srcId="{F8A1F79E-8266-4A5F-88B4-A99725B3CD16}" destId="{02FD67CB-A426-48E4-9E56-4365763AB767}" srcOrd="1" destOrd="0" parTransId="{E9977EDC-8130-45BC-9FC3-A85DD9062B00}" sibTransId="{AD539015-B478-47EA-9F3D-5DAA06D309FC}"/>
    <dgm:cxn modelId="{1A2712B8-1E75-4586-93D3-A8323DF07420}" type="presOf" srcId="{01A63FA5-02DF-4BFD-A2FF-98BE69FEA087}" destId="{2CC2BB04-979C-43C6-8833-C071089CD437}" srcOrd="0" destOrd="0" presId="urn:microsoft.com/office/officeart/2005/8/layout/hList1"/>
    <dgm:cxn modelId="{878BD1BF-2F36-4359-A736-05383B49426F}" type="presOf" srcId="{EA9CEC97-C45C-4951-AB6C-60E91A665578}" destId="{8A679E58-68E3-4990-A30F-0786EFA1DD5D}" srcOrd="0" destOrd="2" presId="urn:microsoft.com/office/officeart/2005/8/layout/hList1"/>
    <dgm:cxn modelId="{073637C1-9FC0-42ED-B5D8-258946E52BCD}" srcId="{01A63FA5-02DF-4BFD-A2FF-98BE69FEA087}" destId="{DE871FFA-DF95-45DC-819F-CACBF4F9A5EB}" srcOrd="6" destOrd="0" parTransId="{09B9F167-715A-40FF-812B-B6BFEBD3D0DE}" sibTransId="{D6EBAB77-926D-4503-BB48-BDB8D4D4E6FC}"/>
    <dgm:cxn modelId="{4E0929C2-5EB3-4387-AE8A-5FF88A97B725}" srcId="{18CEEA97-A3A7-47B9-AB47-1551101FA135}" destId="{C060301F-F070-49F2-B145-1231E9929A70}" srcOrd="2" destOrd="0" parTransId="{B8BCE8B1-8B5C-4160-950C-37BB7B617FC8}" sibTransId="{ADDB9E48-4F8D-4304-9465-351F7614BEB7}"/>
    <dgm:cxn modelId="{2CFC6FC7-65A9-4113-A90F-D15E31E136D2}" srcId="{F8A1F79E-8266-4A5F-88B4-A99725B3CD16}" destId="{966FC8A3-408E-4C23-BFBF-69D6F671B30B}" srcOrd="3" destOrd="0" parTransId="{DB029D10-CB7F-4F47-8D69-D6DC69DD5847}" sibTransId="{95CCF56B-8884-429E-9126-52DE7F06BD40}"/>
    <dgm:cxn modelId="{DCAFBEE9-47DA-449C-A84D-E5D7DA0A23BE}" srcId="{F8A1F79E-8266-4A5F-88B4-A99725B3CD16}" destId="{38969DE7-E7D5-44B2-A7AA-85BF39879627}" srcOrd="4" destOrd="0" parTransId="{A1B17365-162F-4391-9063-B8E63F7EFD2C}" sibTransId="{EA5F0929-A2DD-4CCB-ABC0-C5E91A1DFBBD}"/>
    <dgm:cxn modelId="{5E7C8DEA-9F5B-443B-A8BB-0358664DBF09}" srcId="{01A63FA5-02DF-4BFD-A2FF-98BE69FEA087}" destId="{D07FADC9-14A7-451F-9B48-A7B208114E05}" srcOrd="7" destOrd="0" parTransId="{604443AB-1FD2-404E-97A8-7B75981C96AB}" sibTransId="{F7346900-6D34-440A-8D34-C714BEE0F510}"/>
    <dgm:cxn modelId="{094294ED-9328-40E3-A4CD-976089AA859E}" type="presOf" srcId="{44274F54-D138-4AAD-90F2-631A4AB5A10C}" destId="{619D0B7C-F8EC-49ED-84BC-7989909846B6}" srcOrd="0" destOrd="0" presId="urn:microsoft.com/office/officeart/2005/8/layout/hList1"/>
    <dgm:cxn modelId="{87B009F6-B3D5-4790-AE2C-76A8EB4731EF}" type="presOf" srcId="{FDDAD8B9-29CD-4E97-A4C4-8E2463A3529B}" destId="{1B03A492-9B18-4524-AE08-9E41B6FF934C}" srcOrd="0" destOrd="7" presId="urn:microsoft.com/office/officeart/2005/8/layout/hList1"/>
    <dgm:cxn modelId="{7FF586FC-2131-49CE-99A5-B99DFF5AAEF5}" srcId="{F8A1F79E-8266-4A5F-88B4-A99725B3CD16}" destId="{FDDAD8B9-29CD-4E97-A4C4-8E2463A3529B}" srcOrd="7" destOrd="0" parTransId="{078FA969-4118-4FCE-A072-44124E1C56E6}" sibTransId="{7C178464-9943-4CF0-AC03-2A45C3714CE7}"/>
    <dgm:cxn modelId="{784231FD-E7B8-4EDB-85A2-C98F747FE6FC}" type="presOf" srcId="{D9A410A8-5BCF-45BF-B170-B971116DCADD}" destId="{8A679E58-68E3-4990-A30F-0786EFA1DD5D}" srcOrd="0" destOrd="4" presId="urn:microsoft.com/office/officeart/2005/8/layout/hList1"/>
    <dgm:cxn modelId="{6D441F76-FFB8-4666-B108-CD9701F99259}" type="presParOf" srcId="{619D0B7C-F8EC-49ED-84BC-7989909846B6}" destId="{B8F01C1A-1258-4D0E-9B79-8FC143C8847B}" srcOrd="0" destOrd="0" presId="urn:microsoft.com/office/officeart/2005/8/layout/hList1"/>
    <dgm:cxn modelId="{95C04D7F-9D62-4853-8F6D-A51B16B63A3F}" type="presParOf" srcId="{B8F01C1A-1258-4D0E-9B79-8FC143C8847B}" destId="{9905196D-F79E-4728-8015-6B7AAD728C10}" srcOrd="0" destOrd="0" presId="urn:microsoft.com/office/officeart/2005/8/layout/hList1"/>
    <dgm:cxn modelId="{AA272054-4688-4812-B95D-8BD4B7369448}" type="presParOf" srcId="{B8F01C1A-1258-4D0E-9B79-8FC143C8847B}" destId="{1B03A492-9B18-4524-AE08-9E41B6FF934C}" srcOrd="1" destOrd="0" presId="urn:microsoft.com/office/officeart/2005/8/layout/hList1"/>
    <dgm:cxn modelId="{B2DE14FC-A491-407E-96E3-CA295698D873}" type="presParOf" srcId="{619D0B7C-F8EC-49ED-84BC-7989909846B6}" destId="{7189E85C-3737-4DA2-A1B1-43A82267C4B6}" srcOrd="1" destOrd="0" presId="urn:microsoft.com/office/officeart/2005/8/layout/hList1"/>
    <dgm:cxn modelId="{805DF60B-5C13-4ADB-9430-7F74365998DC}" type="presParOf" srcId="{619D0B7C-F8EC-49ED-84BC-7989909846B6}" destId="{76C01FF6-1C5A-4072-8C76-C53C48CE8DAA}" srcOrd="2" destOrd="0" presId="urn:microsoft.com/office/officeart/2005/8/layout/hList1"/>
    <dgm:cxn modelId="{6408A329-71DD-4D56-8DEB-88AE70010514}" type="presParOf" srcId="{76C01FF6-1C5A-4072-8C76-C53C48CE8DAA}" destId="{7F7056F5-7A3D-4ED1-9D04-E45BFCDF5B62}" srcOrd="0" destOrd="0" presId="urn:microsoft.com/office/officeart/2005/8/layout/hList1"/>
    <dgm:cxn modelId="{54D90C82-3624-496A-BC3C-87C6C57B76BF}" type="presParOf" srcId="{76C01FF6-1C5A-4072-8C76-C53C48CE8DAA}" destId="{3E407166-84CC-401D-83FB-6BA56AF51A1F}" srcOrd="1" destOrd="0" presId="urn:microsoft.com/office/officeart/2005/8/layout/hList1"/>
    <dgm:cxn modelId="{89224FA9-C84A-4FE3-AC1D-F41187AF8E41}" type="presParOf" srcId="{619D0B7C-F8EC-49ED-84BC-7989909846B6}" destId="{5F76A69D-76AD-4F65-8B74-DD9E14F376E8}" srcOrd="3" destOrd="0" presId="urn:microsoft.com/office/officeart/2005/8/layout/hList1"/>
    <dgm:cxn modelId="{4FC7E361-BF9F-41EB-9DEA-C54158BEEC90}" type="presParOf" srcId="{619D0B7C-F8EC-49ED-84BC-7989909846B6}" destId="{E81EAA22-E81B-4027-85C7-79A4F4FEDAFE}" srcOrd="4" destOrd="0" presId="urn:microsoft.com/office/officeart/2005/8/layout/hList1"/>
    <dgm:cxn modelId="{E3ADA1E7-4CC0-42DE-BB56-FE719D890118}" type="presParOf" srcId="{E81EAA22-E81B-4027-85C7-79A4F4FEDAFE}" destId="{2CC2BB04-979C-43C6-8833-C071089CD437}" srcOrd="0" destOrd="0" presId="urn:microsoft.com/office/officeart/2005/8/layout/hList1"/>
    <dgm:cxn modelId="{0B69291A-CAB7-4052-8C1E-A216B2C6DDA6}" type="presParOf" srcId="{E81EAA22-E81B-4027-85C7-79A4F4FEDAFE}" destId="{8A679E58-68E3-4990-A30F-0786EFA1DD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274F54-D138-4AAD-90F2-631A4AB5A10C}" type="doc">
      <dgm:prSet loTypeId="urn:microsoft.com/office/officeart/2005/8/layout/hList1" loCatId="list" qsTypeId="urn:microsoft.com/office/officeart/2005/8/quickstyle/simple4" qsCatId="simple" csTypeId="urn:microsoft.com/office/officeart/2005/8/colors/accent1_1" csCatId="accent1" phldr="1"/>
      <dgm:spPr/>
      <dgm:t>
        <a:bodyPr/>
        <a:lstStyle/>
        <a:p>
          <a:endParaRPr lang="en-GB"/>
        </a:p>
      </dgm:t>
    </dgm:pt>
    <dgm:pt modelId="{F8A1F79E-8266-4A5F-88B4-A99725B3CD16}">
      <dgm:prSet/>
      <dgm:spPr/>
      <dgm:t>
        <a:bodyPr/>
        <a:lstStyle/>
        <a:p>
          <a:r>
            <a:rPr lang="en-US" b="1" dirty="0">
              <a:latin typeface="Arial" panose="020B0604020202020204" pitchFamily="34" charset="0"/>
              <a:cs typeface="Arial" panose="020B0604020202020204" pitchFamily="34" charset="0"/>
            </a:rPr>
            <a:t>Primary Curriculum and Ofsted Support  </a:t>
          </a:r>
          <a:endParaRPr lang="en-GB" dirty="0">
            <a:latin typeface="Arial" panose="020B0604020202020204" pitchFamily="34" charset="0"/>
            <a:cs typeface="Arial" panose="020B0604020202020204" pitchFamily="34" charset="0"/>
          </a:endParaRPr>
        </a:p>
      </dgm:t>
    </dgm:pt>
    <dgm:pt modelId="{BE98B71E-CA3E-4325-A73F-7EFF6C6678CF}" type="parTrans" cxnId="{B38EDC39-40E5-4EEF-AD94-9354ED2A1BA2}">
      <dgm:prSet/>
      <dgm:spPr/>
      <dgm:t>
        <a:bodyPr/>
        <a:lstStyle/>
        <a:p>
          <a:endParaRPr lang="en-GB"/>
        </a:p>
      </dgm:t>
    </dgm:pt>
    <dgm:pt modelId="{4E704080-A3DB-430E-B69A-54C4B441AE12}" type="sibTrans" cxnId="{B38EDC39-40E5-4EEF-AD94-9354ED2A1BA2}">
      <dgm:prSet/>
      <dgm:spPr/>
      <dgm:t>
        <a:bodyPr/>
        <a:lstStyle/>
        <a:p>
          <a:endParaRPr lang="en-GB"/>
        </a:p>
      </dgm:t>
    </dgm:pt>
    <dgm:pt modelId="{18CEEA97-A3A7-47B9-AB47-1551101FA135}">
      <dgm:prSet/>
      <dgm:spPr/>
      <dgm:t>
        <a:bodyPr/>
        <a:lstStyle/>
        <a:p>
          <a:r>
            <a:rPr lang="en-US" b="1" dirty="0">
              <a:latin typeface="Arial" panose="020B0604020202020204" pitchFamily="34" charset="0"/>
              <a:cs typeface="Arial" panose="020B0604020202020204" pitchFamily="34" charset="0"/>
            </a:rPr>
            <a:t>Network Meetings and Training  </a:t>
          </a:r>
          <a:endParaRPr lang="en-GB" b="1" dirty="0">
            <a:latin typeface="Arial" panose="020B0604020202020204" pitchFamily="34" charset="0"/>
            <a:cs typeface="Arial" panose="020B0604020202020204" pitchFamily="34" charset="0"/>
          </a:endParaRPr>
        </a:p>
      </dgm:t>
    </dgm:pt>
    <dgm:pt modelId="{21EA1CA3-0F89-43C8-9A4B-096D7B2C5C86}" type="parTrans" cxnId="{78B3797E-7356-4750-88CD-087C9685893E}">
      <dgm:prSet/>
      <dgm:spPr/>
      <dgm:t>
        <a:bodyPr/>
        <a:lstStyle/>
        <a:p>
          <a:endParaRPr lang="en-GB"/>
        </a:p>
      </dgm:t>
    </dgm:pt>
    <dgm:pt modelId="{7F5A0098-CA1E-4D1D-8746-F7DE49AAEB99}" type="sibTrans" cxnId="{78B3797E-7356-4750-88CD-087C9685893E}">
      <dgm:prSet/>
      <dgm:spPr/>
      <dgm:t>
        <a:bodyPr/>
        <a:lstStyle/>
        <a:p>
          <a:endParaRPr lang="en-GB"/>
        </a:p>
      </dgm:t>
    </dgm:pt>
    <dgm:pt modelId="{039B569B-1CE5-4F69-AD09-0FB4D765260A}">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Lead moderators’ network</a:t>
          </a:r>
          <a:endParaRPr lang="en-GB" dirty="0">
            <a:latin typeface="Arial" panose="020B0604020202020204" pitchFamily="34" charset="0"/>
            <a:cs typeface="Arial" panose="020B0604020202020204" pitchFamily="34" charset="0"/>
          </a:endParaRPr>
        </a:p>
      </dgm:t>
    </dgm:pt>
    <dgm:pt modelId="{99637F90-B345-4813-AD2F-017C1DCB3A70}" type="parTrans" cxnId="{CDA568AD-990C-4C2F-9E6F-9CB8AE119E6E}">
      <dgm:prSet/>
      <dgm:spPr/>
      <dgm:t>
        <a:bodyPr/>
        <a:lstStyle/>
        <a:p>
          <a:endParaRPr lang="en-GB"/>
        </a:p>
      </dgm:t>
    </dgm:pt>
    <dgm:pt modelId="{7A204BC7-94E3-46BD-A504-28B71F374A98}" type="sibTrans" cxnId="{CDA568AD-990C-4C2F-9E6F-9CB8AE119E6E}">
      <dgm:prSet/>
      <dgm:spPr/>
      <dgm:t>
        <a:bodyPr/>
        <a:lstStyle/>
        <a:p>
          <a:endParaRPr lang="en-GB"/>
        </a:p>
      </dgm:t>
    </dgm:pt>
    <dgm:pt modelId="{01A63FA5-02DF-4BFD-A2FF-98BE69FEA087}">
      <dgm:prSet/>
      <dgm:spPr/>
      <dgm:t>
        <a:bodyPr/>
        <a:lstStyle/>
        <a:p>
          <a:r>
            <a:rPr lang="en-GB" b="1" dirty="0">
              <a:latin typeface="Arial" panose="020B0604020202020204" pitchFamily="34" charset="0"/>
              <a:cs typeface="Arial" panose="020B0604020202020204" pitchFamily="34" charset="0"/>
            </a:rPr>
            <a:t>Advice and Guidance including School Business Support </a:t>
          </a:r>
        </a:p>
      </dgm:t>
    </dgm:pt>
    <dgm:pt modelId="{90DCCAC5-D34C-4FE3-AC28-5D35ADDAFAC7}" type="parTrans" cxnId="{CFD8056F-9F7F-49B3-B3C9-5FF0CCFFCDF8}">
      <dgm:prSet/>
      <dgm:spPr/>
      <dgm:t>
        <a:bodyPr/>
        <a:lstStyle/>
        <a:p>
          <a:endParaRPr lang="en-GB"/>
        </a:p>
      </dgm:t>
    </dgm:pt>
    <dgm:pt modelId="{F218CAE8-5F28-4DD2-A4B9-8407246C5C78}" type="sibTrans" cxnId="{CFD8056F-9F7F-49B3-B3C9-5FF0CCFFCDF8}">
      <dgm:prSet/>
      <dgm:spPr/>
      <dgm:t>
        <a:bodyPr/>
        <a:lstStyle/>
        <a:p>
          <a:endParaRPr lang="en-GB"/>
        </a:p>
      </dgm:t>
    </dgm:pt>
    <dgm:pt modelId="{97BD6EA7-CF42-4EF5-AAD4-C9A8E4A2B28F}">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Guidance documents to support schools in delivering the aspirations of the Inclusion Charter.</a:t>
          </a:r>
          <a:endParaRPr lang="en-GB" dirty="0">
            <a:latin typeface="Arial" panose="020B0604020202020204" pitchFamily="34" charset="0"/>
            <a:cs typeface="Arial" panose="020B0604020202020204" pitchFamily="34" charset="0"/>
          </a:endParaRPr>
        </a:p>
      </dgm:t>
    </dgm:pt>
    <dgm:pt modelId="{C7FA0DEB-997A-439F-AB98-5F5FDB2B3AAF}" type="parTrans" cxnId="{C557F480-83B4-47CF-95C3-DB7E61DA9258}">
      <dgm:prSet/>
      <dgm:spPr/>
      <dgm:t>
        <a:bodyPr/>
        <a:lstStyle/>
        <a:p>
          <a:endParaRPr lang="en-GB"/>
        </a:p>
      </dgm:t>
    </dgm:pt>
    <dgm:pt modelId="{0ADFA844-2190-49D3-8518-ED5311FEA93F}" type="sibTrans" cxnId="{C557F480-83B4-47CF-95C3-DB7E61DA9258}">
      <dgm:prSet/>
      <dgm:spPr/>
      <dgm:t>
        <a:bodyPr/>
        <a:lstStyle/>
        <a:p>
          <a:endParaRPr lang="en-GB"/>
        </a:p>
      </dgm:t>
    </dgm:pt>
    <dgm:pt modelId="{655DEE9A-1E19-4E22-92AA-5356A4982E75}">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Regular network for School Business Managers.</a:t>
          </a:r>
          <a:endParaRPr lang="en-GB" b="0" dirty="0">
            <a:latin typeface="Arial" panose="020B0604020202020204" pitchFamily="34" charset="0"/>
            <a:cs typeface="Arial" panose="020B0604020202020204" pitchFamily="34" charset="0"/>
          </a:endParaRPr>
        </a:p>
      </dgm:t>
    </dgm:pt>
    <dgm:pt modelId="{C7174127-F1F2-4E15-A9C8-ACED6FB05CBF}" type="parTrans" cxnId="{537DDC5D-2C73-40DA-8DA9-BA4AA2AE5CD9}">
      <dgm:prSet/>
      <dgm:spPr/>
      <dgm:t>
        <a:bodyPr/>
        <a:lstStyle/>
        <a:p>
          <a:endParaRPr lang="en-GB"/>
        </a:p>
      </dgm:t>
    </dgm:pt>
    <dgm:pt modelId="{5F311E48-5392-4B0F-8C83-B0EE234A6BAE}" type="sibTrans" cxnId="{537DDC5D-2C73-40DA-8DA9-BA4AA2AE5CD9}">
      <dgm:prSet/>
      <dgm:spPr/>
      <dgm:t>
        <a:bodyPr/>
        <a:lstStyle/>
        <a:p>
          <a:endParaRPr lang="en-GB"/>
        </a:p>
      </dgm:t>
    </dgm:pt>
    <dgm:pt modelId="{E65F7F77-3B21-4DCA-AB15-DAE1B3FFC8B0}">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Termly Designated Safeguarding Lead Good Practice Network, at least termly.</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00592AD5-A970-4DF0-AA6B-EF27FBFB0096}" type="parTrans" cxnId="{B295946A-29D1-4292-B91E-FD37BDB00BBA}">
      <dgm:prSet/>
      <dgm:spPr/>
      <dgm:t>
        <a:bodyPr/>
        <a:lstStyle/>
        <a:p>
          <a:endParaRPr lang="en-GB"/>
        </a:p>
      </dgm:t>
    </dgm:pt>
    <dgm:pt modelId="{BC4AA0AC-B4C0-4DE4-B45A-884888BCF262}" type="sibTrans" cxnId="{B295946A-29D1-4292-B91E-FD37BDB00BBA}">
      <dgm:prSet/>
      <dgm:spPr/>
      <dgm:t>
        <a:bodyPr/>
        <a:lstStyle/>
        <a:p>
          <a:endParaRPr lang="en-GB"/>
        </a:p>
      </dgm:t>
    </dgm:pt>
    <dgm:pt modelId="{F9C6B6C3-FF5B-426B-8908-FDE03252EBE7}">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Access to ‘school to School' brokered support.</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7622FD07-05FB-47F9-A233-DEB6AB0F1A8C}" type="parTrans" cxnId="{B8DBAF5D-CAB9-4B19-A91A-A98B9AE2EF3F}">
      <dgm:prSet/>
      <dgm:spPr/>
      <dgm:t>
        <a:bodyPr/>
        <a:lstStyle/>
        <a:p>
          <a:endParaRPr lang="en-GB"/>
        </a:p>
      </dgm:t>
    </dgm:pt>
    <dgm:pt modelId="{2D3AF827-75A8-445F-9A41-70F729B20BAC}" type="sibTrans" cxnId="{B8DBAF5D-CAB9-4B19-A91A-A98B9AE2EF3F}">
      <dgm:prSet/>
      <dgm:spPr/>
      <dgm:t>
        <a:bodyPr/>
        <a:lstStyle/>
        <a:p>
          <a:endParaRPr lang="en-GB"/>
        </a:p>
      </dgm:t>
    </dgm:pt>
    <dgm:pt modelId="{54062415-6B61-425D-88EE-A54F23F435A7}">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A local programme of induction support for Headteachers.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8C51FCE1-F505-412E-A70E-7108909B0E0D}" type="parTrans" cxnId="{BA58835E-CDC9-4480-A2AF-BB0DE7FB632C}">
      <dgm:prSet/>
      <dgm:spPr/>
      <dgm:t>
        <a:bodyPr/>
        <a:lstStyle/>
        <a:p>
          <a:endParaRPr lang="en-GB"/>
        </a:p>
      </dgm:t>
    </dgm:pt>
    <dgm:pt modelId="{DB5F3A3B-6178-4666-9725-3FD0C0B9CF87}" type="sibTrans" cxnId="{BA58835E-CDC9-4480-A2AF-BB0DE7FB632C}">
      <dgm:prSet/>
      <dgm:spPr/>
      <dgm:t>
        <a:bodyPr/>
        <a:lstStyle/>
        <a:p>
          <a:endParaRPr lang="en-GB"/>
        </a:p>
      </dgm:t>
    </dgm:pt>
    <dgm:pt modelId="{7A5C013B-348E-4ED6-B306-907409568349}">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Statutory advice and guidance for Governing Bodies on the appointment of Headteachers, and attendance and support with final appointment panel.</a:t>
          </a:r>
          <a:endParaRPr lang="en-GB" b="0" dirty="0">
            <a:latin typeface="Arial" panose="020B0604020202020204" pitchFamily="34" charset="0"/>
            <a:cs typeface="Arial" panose="020B0604020202020204" pitchFamily="34" charset="0"/>
          </a:endParaRPr>
        </a:p>
      </dgm:t>
    </dgm:pt>
    <dgm:pt modelId="{53636C76-B183-411E-8506-B8ED36BE61A5}" type="parTrans" cxnId="{7B3781E1-2901-4390-81CC-DEA13EA1E7C5}">
      <dgm:prSet/>
      <dgm:spPr/>
      <dgm:t>
        <a:bodyPr/>
        <a:lstStyle/>
        <a:p>
          <a:endParaRPr lang="en-GB"/>
        </a:p>
      </dgm:t>
    </dgm:pt>
    <dgm:pt modelId="{A81A3EC4-71D7-4B9D-BB59-C295A6C85266}" type="sibTrans" cxnId="{7B3781E1-2901-4390-81CC-DEA13EA1E7C5}">
      <dgm:prSet/>
      <dgm:spPr/>
      <dgm:t>
        <a:bodyPr/>
        <a:lstStyle/>
        <a:p>
          <a:endParaRPr lang="en-GB"/>
        </a:p>
      </dgm:t>
    </dgm:pt>
    <dgm:pt modelId="{8243CE2A-38AE-4C76-8900-DA4B2D25B7C7}">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 The provision of an agreed local RE syllabus and related training, including RE Teach Meet. </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8BF8E4A1-A7EA-4A40-9D37-B7C2C60E156E}" type="parTrans" cxnId="{74CF0457-B2DF-4FDB-AC2A-12999E1284CB}">
      <dgm:prSet/>
      <dgm:spPr/>
      <dgm:t>
        <a:bodyPr/>
        <a:lstStyle/>
        <a:p>
          <a:endParaRPr lang="en-GB"/>
        </a:p>
      </dgm:t>
    </dgm:pt>
    <dgm:pt modelId="{D84A07DE-69DD-47FA-AA2D-ADEED105F423}" type="sibTrans" cxnId="{74CF0457-B2DF-4FDB-AC2A-12999E1284CB}">
      <dgm:prSet/>
      <dgm:spPr/>
      <dgm:t>
        <a:bodyPr/>
        <a:lstStyle/>
        <a:p>
          <a:endParaRPr lang="en-GB"/>
        </a:p>
      </dgm:t>
    </dgm:pt>
    <dgm:pt modelId="{BE972575-EE34-4443-9704-D1BFE3A9972F}">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A Good Practice Network focused on inclusion for Gypsy, Roma, traveler, Boater, Show person groups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AA014409-380E-4138-8CAF-7A66F8F048C2}" type="parTrans" cxnId="{CD2C8749-B3DE-4339-89E9-91F5732F90AE}">
      <dgm:prSet/>
      <dgm:spPr/>
      <dgm:t>
        <a:bodyPr/>
        <a:lstStyle/>
        <a:p>
          <a:endParaRPr lang="en-GB"/>
        </a:p>
      </dgm:t>
    </dgm:pt>
    <dgm:pt modelId="{27FBC601-558C-41FB-926B-7919865CD644}" type="sibTrans" cxnId="{CD2C8749-B3DE-4339-89E9-91F5732F90AE}">
      <dgm:prSet/>
      <dgm:spPr/>
      <dgm:t>
        <a:bodyPr/>
        <a:lstStyle/>
        <a:p>
          <a:endParaRPr lang="en-GB"/>
        </a:p>
      </dgm:t>
    </dgm:pt>
    <dgm:pt modelId="{CE80D378-7918-400D-B3FC-056DCE63FC08}">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Advice, support and attendance at appointment of a headteacher, including the statutory attendance at the final panel.</a:t>
          </a:r>
          <a:endParaRPr lang="en-GB" b="0" dirty="0">
            <a:latin typeface="Arial" panose="020B0604020202020204" pitchFamily="34" charset="0"/>
            <a:cs typeface="Arial" panose="020B0604020202020204" pitchFamily="34" charset="0"/>
          </a:endParaRPr>
        </a:p>
      </dgm:t>
    </dgm:pt>
    <dgm:pt modelId="{AA5A0A2F-97BD-4E67-8B76-8FCE3140FCAD}" type="parTrans" cxnId="{8F37E2DC-C350-4FE9-9F69-D794DB9B3373}">
      <dgm:prSet/>
      <dgm:spPr/>
      <dgm:t>
        <a:bodyPr/>
        <a:lstStyle/>
        <a:p>
          <a:endParaRPr lang="en-GB"/>
        </a:p>
      </dgm:t>
    </dgm:pt>
    <dgm:pt modelId="{F5D5926F-0BD4-45F7-8E46-5FC911521092}" type="sibTrans" cxnId="{8F37E2DC-C350-4FE9-9F69-D794DB9B3373}">
      <dgm:prSet/>
      <dgm:spPr/>
      <dgm:t>
        <a:bodyPr/>
        <a:lstStyle/>
        <a:p>
          <a:endParaRPr lang="en-GB"/>
        </a:p>
      </dgm:t>
    </dgm:pt>
    <dgm:pt modelId="{BD5D05AB-B64D-4634-93C5-6D8F72AE2AA4}">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One half-day visits offered from the allocated lead adviser to provide advice on school self-review and improvement and commissioning plans across the academic year. </a:t>
          </a:r>
          <a:endParaRPr lang="en-GB" dirty="0">
            <a:latin typeface="Arial" panose="020B0604020202020204" pitchFamily="34" charset="0"/>
            <a:cs typeface="Arial" panose="020B0604020202020204" pitchFamily="34" charset="0"/>
          </a:endParaRPr>
        </a:p>
      </dgm:t>
    </dgm:pt>
    <dgm:pt modelId="{39DC9F2C-3427-40BF-8BEA-6EB875A7EAA2}" type="parTrans" cxnId="{6BB1BC13-33BE-4EA0-8AFC-3DF2A56F6C6A}">
      <dgm:prSet/>
      <dgm:spPr/>
      <dgm:t>
        <a:bodyPr/>
        <a:lstStyle/>
        <a:p>
          <a:endParaRPr lang="en-GB"/>
        </a:p>
      </dgm:t>
    </dgm:pt>
    <dgm:pt modelId="{EE51D4A4-D6A0-4FE0-9A09-786CBBFB25A7}" type="sibTrans" cxnId="{6BB1BC13-33BE-4EA0-8AFC-3DF2A56F6C6A}">
      <dgm:prSet/>
      <dgm:spPr/>
      <dgm:t>
        <a:bodyPr/>
        <a:lstStyle/>
        <a:p>
          <a:endParaRPr lang="en-GB"/>
        </a:p>
      </dgm:t>
    </dgm:pt>
    <dgm:pt modelId="{59A9242A-A38A-4967-93B3-100DA0BB0732}">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The provision of a school improvement adviser point of contact for schools having Section 5 or 8 Ofsted inspection and visits, and the attendance of an LA officer at the final feedback meeting. </a:t>
          </a:r>
          <a:endParaRPr lang="en-GB" dirty="0">
            <a:latin typeface="Arial" panose="020B0604020202020204" pitchFamily="34" charset="0"/>
            <a:cs typeface="Arial" panose="020B0604020202020204" pitchFamily="34" charset="0"/>
          </a:endParaRPr>
        </a:p>
      </dgm:t>
    </dgm:pt>
    <dgm:pt modelId="{60645830-FA4D-4840-A718-438C88514DEE}" type="parTrans" cxnId="{0128B7DB-6783-4637-99A9-BD0A91B30A68}">
      <dgm:prSet/>
      <dgm:spPr/>
      <dgm:t>
        <a:bodyPr/>
        <a:lstStyle/>
        <a:p>
          <a:endParaRPr lang="en-GB"/>
        </a:p>
      </dgm:t>
    </dgm:pt>
    <dgm:pt modelId="{11CB2A52-53D4-4177-9CB2-D8A476BCAA51}" type="sibTrans" cxnId="{0128B7DB-6783-4637-99A9-BD0A91B30A68}">
      <dgm:prSet/>
      <dgm:spPr/>
      <dgm:t>
        <a:bodyPr/>
        <a:lstStyle/>
        <a:p>
          <a:endParaRPr lang="en-GB"/>
        </a:p>
      </dgm:t>
    </dgm:pt>
    <dgm:pt modelId="{991CA8B6-59FE-40AD-AFF2-C07DD3A4BB6E}">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Additional half-day targeted adviser quality assurance advice for SEN resource provision where this is identified as a significant area for development.</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A7D1ABB9-033D-4CB9-B352-1844E707C680}" type="parTrans" cxnId="{05A79F28-3341-4D8A-A0BE-EBFEC0833CC7}">
      <dgm:prSet/>
      <dgm:spPr/>
      <dgm:t>
        <a:bodyPr/>
        <a:lstStyle/>
        <a:p>
          <a:endParaRPr lang="en-GB"/>
        </a:p>
      </dgm:t>
    </dgm:pt>
    <dgm:pt modelId="{0F161DE6-D6E4-48EF-B262-2A23EB300A7E}" type="sibTrans" cxnId="{05A79F28-3341-4D8A-A0BE-EBFEC0833CC7}">
      <dgm:prSet/>
      <dgm:spPr/>
      <dgm:t>
        <a:bodyPr/>
        <a:lstStyle/>
        <a:p>
          <a:endParaRPr lang="en-GB"/>
        </a:p>
      </dgm:t>
    </dgm:pt>
    <dgm:pt modelId="{F5A31DA7-1D3E-4FF9-AB28-FFB26E702738}">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Regular briefings/updates from the Director of Education</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103358C8-70A3-41E9-A148-CC406CC9BF6A}" type="parTrans" cxnId="{9C7D560E-D97D-49D8-A02D-81A6FC75E3F4}">
      <dgm:prSet/>
      <dgm:spPr/>
      <dgm:t>
        <a:bodyPr/>
        <a:lstStyle/>
        <a:p>
          <a:endParaRPr lang="en-GB"/>
        </a:p>
      </dgm:t>
    </dgm:pt>
    <dgm:pt modelId="{470F3C93-25D7-479F-8808-C1BF257C6F24}" type="sibTrans" cxnId="{9C7D560E-D97D-49D8-A02D-81A6FC75E3F4}">
      <dgm:prSet/>
      <dgm:spPr/>
      <dgm:t>
        <a:bodyPr/>
        <a:lstStyle/>
        <a:p>
          <a:endParaRPr lang="en-GB"/>
        </a:p>
      </dgm:t>
    </dgm:pt>
    <dgm:pt modelId="{794A8969-9BA6-47B2-9D1F-342999115817}">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Regular contact detail updates of key officers in the council that support schools.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68B179B6-C772-4C62-B196-228EC05152E7}" type="parTrans" cxnId="{0B7CD872-1E2E-4DBB-805A-AD3116C8AB42}">
      <dgm:prSet/>
      <dgm:spPr/>
      <dgm:t>
        <a:bodyPr/>
        <a:lstStyle/>
        <a:p>
          <a:endParaRPr lang="en-GB"/>
        </a:p>
      </dgm:t>
    </dgm:pt>
    <dgm:pt modelId="{F511A869-4C2F-4BC4-9E46-97A297E6B589}" type="sibTrans" cxnId="{0B7CD872-1E2E-4DBB-805A-AD3116C8AB42}">
      <dgm:prSet/>
      <dgm:spPr/>
      <dgm:t>
        <a:bodyPr/>
        <a:lstStyle/>
        <a:p>
          <a:endParaRPr lang="en-GB"/>
        </a:p>
      </dgm:t>
    </dgm:pt>
    <dgm:pt modelId="{C45DA70B-844C-4BB1-98D2-2752D861ACC7}">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Access to information from Enfield Education, borough partners and others through The Hub.</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7911F5AF-62D7-4828-BBB2-6F640F0FACBB}" type="parTrans" cxnId="{B57E7F41-6141-442B-A607-9A55FFF52526}">
      <dgm:prSet/>
      <dgm:spPr/>
      <dgm:t>
        <a:bodyPr/>
        <a:lstStyle/>
        <a:p>
          <a:endParaRPr lang="en-GB"/>
        </a:p>
      </dgm:t>
    </dgm:pt>
    <dgm:pt modelId="{3A6FE932-5B6D-4CC4-ABD3-C1EBFC86B61B}" type="sibTrans" cxnId="{B57E7F41-6141-442B-A607-9A55FFF52526}">
      <dgm:prSet/>
      <dgm:spPr/>
      <dgm:t>
        <a:bodyPr/>
        <a:lstStyle/>
        <a:p>
          <a:endParaRPr lang="en-GB"/>
        </a:p>
      </dgm:t>
    </dgm:pt>
    <dgm:pt modelId="{0A7F6F0D-51D6-4936-A576-F646B02386EE}">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Termly ARP/SLRB Network meeting for relevant schools.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7AD9D590-1175-4F7E-87A4-E34FDF34BF44}" type="parTrans" cxnId="{A5835EF1-FDF0-4E79-A578-D51BB8B9484C}">
      <dgm:prSet/>
      <dgm:spPr/>
      <dgm:t>
        <a:bodyPr/>
        <a:lstStyle/>
        <a:p>
          <a:endParaRPr lang="en-GB"/>
        </a:p>
      </dgm:t>
    </dgm:pt>
    <dgm:pt modelId="{CAB1777F-08E1-4EA1-81DF-301BE23C2ADC}" type="sibTrans" cxnId="{A5835EF1-FDF0-4E79-A578-D51BB8B9484C}">
      <dgm:prSet/>
      <dgm:spPr/>
      <dgm:t>
        <a:bodyPr/>
        <a:lstStyle/>
        <a:p>
          <a:endParaRPr lang="en-GB"/>
        </a:p>
      </dgm:t>
    </dgm:pt>
    <dgm:pt modelId="{6BA58F7A-4E68-4141-BF64-C571FB1E99D6}">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Termly Unit Network meeting and termly Unit CPD session for relevant schools.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8E400C0D-B0F1-4A2D-8544-AE7E4799C600}" type="parTrans" cxnId="{8ECD317E-0FC1-474D-8D13-E273D85846F3}">
      <dgm:prSet/>
      <dgm:spPr/>
      <dgm:t>
        <a:bodyPr/>
        <a:lstStyle/>
        <a:p>
          <a:endParaRPr lang="en-GB"/>
        </a:p>
      </dgm:t>
    </dgm:pt>
    <dgm:pt modelId="{CEB289BB-8D3E-4A5C-912E-9DEC18B72189}" type="sibTrans" cxnId="{8ECD317E-0FC1-474D-8D13-E273D85846F3}">
      <dgm:prSet/>
      <dgm:spPr/>
      <dgm:t>
        <a:bodyPr/>
        <a:lstStyle/>
        <a:p>
          <a:endParaRPr lang="en-GB"/>
        </a:p>
      </dgm:t>
    </dgm:pt>
    <dgm:pt modelId="{EE20C315-EEDD-4D1F-AD9A-C016A8F5F00F}">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Termly PHSE / RSE Network meeting.</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1C2DCE92-0D02-4F2C-A160-69586C846642}" type="parTrans" cxnId="{F4DC2970-281F-43F9-85FC-5D33017BC349}">
      <dgm:prSet/>
      <dgm:spPr/>
      <dgm:t>
        <a:bodyPr/>
        <a:lstStyle/>
        <a:p>
          <a:endParaRPr lang="en-GB"/>
        </a:p>
      </dgm:t>
    </dgm:pt>
    <dgm:pt modelId="{4C2DBB65-CFE8-49C6-BB82-99A22E0A2667}" type="sibTrans" cxnId="{F4DC2970-281F-43F9-85FC-5D33017BC349}">
      <dgm:prSet/>
      <dgm:spPr/>
      <dgm:t>
        <a:bodyPr/>
        <a:lstStyle/>
        <a:p>
          <a:endParaRPr lang="en-GB"/>
        </a:p>
      </dgm:t>
    </dgm:pt>
    <dgm:pt modelId="{61DDEC83-146D-4486-9930-7113BBECA8E1}">
      <dgm:prSet/>
      <dgm:spPr/>
      <dgm:t>
        <a:bodyPr/>
        <a:lstStyle/>
        <a:p>
          <a:endParaRPr lang="en-GB" dirty="0">
            <a:effectLst/>
            <a:latin typeface="Calibri" panose="020F0502020204030204" pitchFamily="34" charset="0"/>
            <a:ea typeface="Calibri" panose="020F0502020204030204" pitchFamily="34" charset="0"/>
            <a:cs typeface="Times New Roman" panose="02020603050405020304" pitchFamily="18" charset="0"/>
          </a:endParaRPr>
        </a:p>
      </dgm:t>
    </dgm:pt>
    <dgm:pt modelId="{60966BD8-1CB0-4E2A-AF63-87A226CECB9E}" type="parTrans" cxnId="{34FF37A4-731C-48E0-AAD2-4020818A7A66}">
      <dgm:prSet/>
      <dgm:spPr/>
      <dgm:t>
        <a:bodyPr/>
        <a:lstStyle/>
        <a:p>
          <a:endParaRPr lang="en-GB"/>
        </a:p>
      </dgm:t>
    </dgm:pt>
    <dgm:pt modelId="{20297B83-3F37-4F7E-A3B7-F1A166C7A808}" type="sibTrans" cxnId="{34FF37A4-731C-48E0-AAD2-4020818A7A66}">
      <dgm:prSet/>
      <dgm:spPr/>
      <dgm:t>
        <a:bodyPr/>
        <a:lstStyle/>
        <a:p>
          <a:endParaRPr lang="en-GB"/>
        </a:p>
      </dgm:t>
    </dgm:pt>
    <dgm:pt modelId="{73600FB0-10EA-48CE-AD88-AA3DE9245010}">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 In line with the SEN Codes of Practice – support from suitable qualified SEN Careers Advisors to work with SENCOs with regard to young people with an EHCP who are at risk of disengagement.</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3EDDB527-552B-4467-BD4F-86D47A4310D7}" type="parTrans" cxnId="{A1EF16E4-0253-4036-BE6B-2D7538C6126F}">
      <dgm:prSet/>
      <dgm:spPr/>
      <dgm:t>
        <a:bodyPr/>
        <a:lstStyle/>
        <a:p>
          <a:endParaRPr lang="en-GB"/>
        </a:p>
      </dgm:t>
    </dgm:pt>
    <dgm:pt modelId="{47A19797-7180-4AB9-8AE1-C7D08AC98504}" type="sibTrans" cxnId="{A1EF16E4-0253-4036-BE6B-2D7538C6126F}">
      <dgm:prSet/>
      <dgm:spPr/>
      <dgm:t>
        <a:bodyPr/>
        <a:lstStyle/>
        <a:p>
          <a:endParaRPr lang="en-GB"/>
        </a:p>
      </dgm:t>
    </dgm:pt>
    <dgm:pt modelId="{BB141C9D-6E10-4D36-83D5-FEA0B82E4241}">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Statutory Assessment moderation and security visits in Key Stage 1 &amp; 2.</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96968485-3767-4203-AAB7-C7DBD4C8A3C7}" type="parTrans" cxnId="{0FD4146D-526D-4BBA-8C11-CC884A16B901}">
      <dgm:prSet/>
      <dgm:spPr/>
      <dgm:t>
        <a:bodyPr/>
        <a:lstStyle/>
        <a:p>
          <a:endParaRPr lang="en-GB"/>
        </a:p>
      </dgm:t>
    </dgm:pt>
    <dgm:pt modelId="{08483765-0C29-420C-80E6-87286980E953}" type="sibTrans" cxnId="{0FD4146D-526D-4BBA-8C11-CC884A16B901}">
      <dgm:prSet/>
      <dgm:spPr/>
      <dgm:t>
        <a:bodyPr/>
        <a:lstStyle/>
        <a:p>
          <a:endParaRPr lang="en-GB"/>
        </a:p>
      </dgm:t>
    </dgm:pt>
    <dgm:pt modelId="{EAF504E8-6ECE-48F3-8722-4A5BF124511C}">
      <dgm:prSet/>
      <dgm:spPr/>
      <dgm:t>
        <a:bodyPr/>
        <a:lstStyle/>
        <a:p>
          <a:pPr>
            <a:buFont typeface="Arial" panose="020B0604020202020204" pitchFamily="34" charset="0"/>
            <a:buChar char="•"/>
          </a:pP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7DF68557-7E15-446C-93CB-72C57E99121D}" type="parTrans" cxnId="{DEB375E5-AC9B-4B7B-A1C6-29A03226BE45}">
      <dgm:prSet/>
      <dgm:spPr/>
      <dgm:t>
        <a:bodyPr/>
        <a:lstStyle/>
        <a:p>
          <a:endParaRPr lang="en-GB"/>
        </a:p>
      </dgm:t>
    </dgm:pt>
    <dgm:pt modelId="{D7B40569-2C9E-44EE-BD18-2CFD39770169}" type="sibTrans" cxnId="{DEB375E5-AC9B-4B7B-A1C6-29A03226BE45}">
      <dgm:prSet/>
      <dgm:spPr/>
      <dgm:t>
        <a:bodyPr/>
        <a:lstStyle/>
        <a:p>
          <a:endParaRPr lang="en-GB"/>
        </a:p>
      </dgm:t>
    </dgm:pt>
    <dgm:pt modelId="{71C0CB2C-BA5F-42D8-9E9C-8F5C8E5C522E}">
      <dgm:prSet/>
      <dgm:spPr/>
      <dgm:t>
        <a:bodyPr/>
        <a:lstStyle/>
        <a:p>
          <a:pPr>
            <a:buFont typeface="Arial" panose="020B0604020202020204" pitchFamily="34" charset="0"/>
            <a:buChar char="•"/>
          </a:pPr>
          <a:r>
            <a:rPr lang="en-US">
              <a:effectLst/>
              <a:latin typeface="Arial" panose="020B0604020202020204" pitchFamily="34" charset="0"/>
              <a:ea typeface="Calibri" panose="020F0502020204030204" pitchFamily="34" charset="0"/>
              <a:cs typeface="Arial" panose="020B0604020202020204" pitchFamily="34" charset="0"/>
            </a:rPr>
            <a:t>Statutory advice and support for governors, including an induction package, production of Instruments of Government, LA governor appointments, half termly Governors’ newsletter, support for Chairs and LA governors through Member Governor Forum. </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5DC36F65-CEEF-4AD6-B666-2F8973027DEC}" type="parTrans" cxnId="{54238C24-94D1-445B-A64F-E8772410E4EB}">
      <dgm:prSet/>
      <dgm:spPr/>
      <dgm:t>
        <a:bodyPr/>
        <a:lstStyle/>
        <a:p>
          <a:endParaRPr lang="en-GB"/>
        </a:p>
      </dgm:t>
    </dgm:pt>
    <dgm:pt modelId="{549AB48F-EAEF-4EFC-B7DA-558522FE5692}" type="sibTrans" cxnId="{54238C24-94D1-445B-A64F-E8772410E4EB}">
      <dgm:prSet/>
      <dgm:spPr/>
      <dgm:t>
        <a:bodyPr/>
        <a:lstStyle/>
        <a:p>
          <a:endParaRPr lang="en-GB"/>
        </a:p>
      </dgm:t>
    </dgm:pt>
    <dgm:pt modelId="{FEA42E84-8481-4C67-B7B8-D86E94AA87B4}">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Support to streamline the process of KS 2 to KS 3 transition with the agreed data file.</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F073EF80-F822-47D2-BB69-480634E87DAB}" type="parTrans" cxnId="{9C342EBF-4DBA-4511-B94D-589011798651}">
      <dgm:prSet/>
      <dgm:spPr/>
      <dgm:t>
        <a:bodyPr/>
        <a:lstStyle/>
        <a:p>
          <a:endParaRPr lang="en-GB"/>
        </a:p>
      </dgm:t>
    </dgm:pt>
    <dgm:pt modelId="{B3B21B98-7067-4012-8F40-C55A684D3C0C}" type="sibTrans" cxnId="{9C342EBF-4DBA-4511-B94D-589011798651}">
      <dgm:prSet/>
      <dgm:spPr/>
      <dgm:t>
        <a:bodyPr/>
        <a:lstStyle/>
        <a:p>
          <a:endParaRPr lang="en-GB"/>
        </a:p>
      </dgm:t>
    </dgm:pt>
    <dgm:pt modelId="{283854A4-286F-4AB4-BC42-FD9BB9061CC8}">
      <dgm:prSet/>
      <dgm:spPr/>
      <dgm:t>
        <a:bodyPr/>
        <a:lstStyle/>
        <a:p>
          <a:r>
            <a:rPr lang="en-GB" dirty="0">
              <a:effectLst/>
              <a:latin typeface="Arial" panose="020B0604020202020204" pitchFamily="34" charset="0"/>
              <a:ea typeface="Calibri" panose="020F0502020204030204" pitchFamily="34" charset="0"/>
              <a:cs typeface="Arial" panose="020B0604020202020204" pitchFamily="34" charset="0"/>
            </a:rPr>
            <a:t>History Subject leader Good Practice Network</a:t>
          </a:r>
        </a:p>
      </dgm:t>
    </dgm:pt>
    <dgm:pt modelId="{6B25F556-36AF-4ED4-B999-F4E2677EF857}" type="parTrans" cxnId="{11B44929-8E3D-4207-AFAA-146A46D73C06}">
      <dgm:prSet/>
      <dgm:spPr/>
      <dgm:t>
        <a:bodyPr/>
        <a:lstStyle/>
        <a:p>
          <a:endParaRPr lang="en-GB"/>
        </a:p>
      </dgm:t>
    </dgm:pt>
    <dgm:pt modelId="{D5B6458D-496B-49B6-BA2C-5F1F9F91A5D9}" type="sibTrans" cxnId="{11B44929-8E3D-4207-AFAA-146A46D73C06}">
      <dgm:prSet/>
      <dgm:spPr/>
      <dgm:t>
        <a:bodyPr/>
        <a:lstStyle/>
        <a:p>
          <a:endParaRPr lang="en-GB"/>
        </a:p>
      </dgm:t>
    </dgm:pt>
    <dgm:pt modelId="{619D0B7C-F8EC-49ED-84BC-7989909846B6}" type="pres">
      <dgm:prSet presAssocID="{44274F54-D138-4AAD-90F2-631A4AB5A10C}" presName="Name0" presStyleCnt="0">
        <dgm:presLayoutVars>
          <dgm:dir/>
          <dgm:animLvl val="lvl"/>
          <dgm:resizeHandles val="exact"/>
        </dgm:presLayoutVars>
      </dgm:prSet>
      <dgm:spPr/>
    </dgm:pt>
    <dgm:pt modelId="{B8F01C1A-1258-4D0E-9B79-8FC143C8847B}" type="pres">
      <dgm:prSet presAssocID="{F8A1F79E-8266-4A5F-88B4-A99725B3CD16}" presName="composite" presStyleCnt="0"/>
      <dgm:spPr/>
    </dgm:pt>
    <dgm:pt modelId="{9905196D-F79E-4728-8015-6B7AAD728C10}" type="pres">
      <dgm:prSet presAssocID="{F8A1F79E-8266-4A5F-88B4-A99725B3CD16}" presName="parTx" presStyleLbl="alignNode1" presStyleIdx="0" presStyleCnt="3">
        <dgm:presLayoutVars>
          <dgm:chMax val="0"/>
          <dgm:chPref val="0"/>
          <dgm:bulletEnabled val="1"/>
        </dgm:presLayoutVars>
      </dgm:prSet>
      <dgm:spPr/>
    </dgm:pt>
    <dgm:pt modelId="{1B03A492-9B18-4524-AE08-9E41B6FF934C}" type="pres">
      <dgm:prSet presAssocID="{F8A1F79E-8266-4A5F-88B4-A99725B3CD16}" presName="desTx" presStyleLbl="alignAccFollowNode1" presStyleIdx="0" presStyleCnt="3">
        <dgm:presLayoutVars>
          <dgm:bulletEnabled val="1"/>
        </dgm:presLayoutVars>
      </dgm:prSet>
      <dgm:spPr/>
    </dgm:pt>
    <dgm:pt modelId="{7189E85C-3737-4DA2-A1B1-43A82267C4B6}" type="pres">
      <dgm:prSet presAssocID="{4E704080-A3DB-430E-B69A-54C4B441AE12}" presName="space" presStyleCnt="0"/>
      <dgm:spPr/>
    </dgm:pt>
    <dgm:pt modelId="{76C01FF6-1C5A-4072-8C76-C53C48CE8DAA}" type="pres">
      <dgm:prSet presAssocID="{18CEEA97-A3A7-47B9-AB47-1551101FA135}" presName="composite" presStyleCnt="0"/>
      <dgm:spPr/>
    </dgm:pt>
    <dgm:pt modelId="{7F7056F5-7A3D-4ED1-9D04-E45BFCDF5B62}" type="pres">
      <dgm:prSet presAssocID="{18CEEA97-A3A7-47B9-AB47-1551101FA135}" presName="parTx" presStyleLbl="alignNode1" presStyleIdx="1" presStyleCnt="3">
        <dgm:presLayoutVars>
          <dgm:chMax val="0"/>
          <dgm:chPref val="0"/>
          <dgm:bulletEnabled val="1"/>
        </dgm:presLayoutVars>
      </dgm:prSet>
      <dgm:spPr/>
    </dgm:pt>
    <dgm:pt modelId="{3E407166-84CC-401D-83FB-6BA56AF51A1F}" type="pres">
      <dgm:prSet presAssocID="{18CEEA97-A3A7-47B9-AB47-1551101FA135}" presName="desTx" presStyleLbl="alignAccFollowNode1" presStyleIdx="1" presStyleCnt="3">
        <dgm:presLayoutVars>
          <dgm:bulletEnabled val="1"/>
        </dgm:presLayoutVars>
      </dgm:prSet>
      <dgm:spPr/>
    </dgm:pt>
    <dgm:pt modelId="{5F76A69D-76AD-4F65-8B74-DD9E14F376E8}" type="pres">
      <dgm:prSet presAssocID="{7F5A0098-CA1E-4D1D-8746-F7DE49AAEB99}" presName="space" presStyleCnt="0"/>
      <dgm:spPr/>
    </dgm:pt>
    <dgm:pt modelId="{E81EAA22-E81B-4027-85C7-79A4F4FEDAFE}" type="pres">
      <dgm:prSet presAssocID="{01A63FA5-02DF-4BFD-A2FF-98BE69FEA087}" presName="composite" presStyleCnt="0"/>
      <dgm:spPr/>
    </dgm:pt>
    <dgm:pt modelId="{2CC2BB04-979C-43C6-8833-C071089CD437}" type="pres">
      <dgm:prSet presAssocID="{01A63FA5-02DF-4BFD-A2FF-98BE69FEA087}" presName="parTx" presStyleLbl="alignNode1" presStyleIdx="2" presStyleCnt="3">
        <dgm:presLayoutVars>
          <dgm:chMax val="0"/>
          <dgm:chPref val="0"/>
          <dgm:bulletEnabled val="1"/>
        </dgm:presLayoutVars>
      </dgm:prSet>
      <dgm:spPr/>
    </dgm:pt>
    <dgm:pt modelId="{8A679E58-68E3-4990-A30F-0786EFA1DD5D}" type="pres">
      <dgm:prSet presAssocID="{01A63FA5-02DF-4BFD-A2FF-98BE69FEA087}" presName="desTx" presStyleLbl="alignAccFollowNode1" presStyleIdx="2" presStyleCnt="3">
        <dgm:presLayoutVars>
          <dgm:bulletEnabled val="1"/>
        </dgm:presLayoutVars>
      </dgm:prSet>
      <dgm:spPr/>
    </dgm:pt>
  </dgm:ptLst>
  <dgm:cxnLst>
    <dgm:cxn modelId="{E8CF1603-658B-4413-AF87-901A9B5C5B10}" type="presOf" srcId="{EAF504E8-6ECE-48F3-8722-4A5BF124511C}" destId="{8A679E58-68E3-4990-A30F-0786EFA1DD5D}" srcOrd="0" destOrd="7" presId="urn:microsoft.com/office/officeart/2005/8/layout/hList1"/>
    <dgm:cxn modelId="{E55EA204-7162-4866-AF44-2FCEBA903A37}" type="presOf" srcId="{6BA58F7A-4E68-4141-BF64-C571FB1E99D6}" destId="{3E407166-84CC-401D-83FB-6BA56AF51A1F}" srcOrd="0" destOrd="8" presId="urn:microsoft.com/office/officeart/2005/8/layout/hList1"/>
    <dgm:cxn modelId="{0777B50C-BA1C-47DA-BDB6-909A8AC8CDC9}" type="presOf" srcId="{F5A31DA7-1D3E-4FF9-AB28-FFB26E702738}" destId="{3E407166-84CC-401D-83FB-6BA56AF51A1F}" srcOrd="0" destOrd="6" presId="urn:microsoft.com/office/officeart/2005/8/layout/hList1"/>
    <dgm:cxn modelId="{9C7D560E-D97D-49D8-A02D-81A6FC75E3F4}" srcId="{18CEEA97-A3A7-47B9-AB47-1551101FA135}" destId="{F5A31DA7-1D3E-4FF9-AB28-FFB26E702738}" srcOrd="6" destOrd="0" parTransId="{103358C8-70A3-41E9-A148-CC406CC9BF6A}" sibTransId="{470F3C93-25D7-479F-8808-C1BF257C6F24}"/>
    <dgm:cxn modelId="{6BB1BC13-33BE-4EA0-8AFC-3DF2A56F6C6A}" srcId="{F8A1F79E-8266-4A5F-88B4-A99725B3CD16}" destId="{BD5D05AB-B64D-4634-93C5-6D8F72AE2AA4}" srcOrd="0" destOrd="0" parTransId="{39DC9F2C-3427-40BF-8BEA-6EB875A7EAA2}" sibTransId="{EE51D4A4-D6A0-4FE0-9A09-786CBBFB25A7}"/>
    <dgm:cxn modelId="{54238C24-94D1-445B-A64F-E8772410E4EB}" srcId="{01A63FA5-02DF-4BFD-A2FF-98BE69FEA087}" destId="{71C0CB2C-BA5F-42D8-9E9C-8F5C8E5C522E}" srcOrd="1" destOrd="0" parTransId="{5DC36F65-CEEF-4AD6-B666-2F8973027DEC}" sibTransId="{549AB48F-EAEF-4EFC-B7DA-558522FE5692}"/>
    <dgm:cxn modelId="{40A5E124-2EAA-4CE8-9EFD-DBAA2D21C90E}" type="presOf" srcId="{61DDEC83-146D-4486-9930-7113BBECA8E1}" destId="{3E407166-84CC-401D-83FB-6BA56AF51A1F}" srcOrd="0" destOrd="10" presId="urn:microsoft.com/office/officeart/2005/8/layout/hList1"/>
    <dgm:cxn modelId="{05A79F28-3341-4D8A-A0BE-EBFEC0833CC7}" srcId="{F8A1F79E-8266-4A5F-88B4-A99725B3CD16}" destId="{991CA8B6-59FE-40AD-AFF2-C07DD3A4BB6E}" srcOrd="3" destOrd="0" parTransId="{A7D1ABB9-033D-4CB9-B352-1844E707C680}" sibTransId="{0F161DE6-D6E4-48EF-B262-2A23EB300A7E}"/>
    <dgm:cxn modelId="{11B44929-8E3D-4207-AFAA-146A46D73C06}" srcId="{18CEEA97-A3A7-47B9-AB47-1551101FA135}" destId="{283854A4-286F-4AB4-BC42-FD9BB9061CC8}" srcOrd="5" destOrd="0" parTransId="{6B25F556-36AF-4ED4-B999-F4E2677EF857}" sibTransId="{D5B6458D-496B-49B6-BA2C-5F1F9F91A5D9}"/>
    <dgm:cxn modelId="{479A432F-AB7C-47D8-9C0E-CDD26385FAB3}" type="presOf" srcId="{FEA42E84-8481-4C67-B7B8-D86E94AA87B4}" destId="{1B03A492-9B18-4524-AE08-9E41B6FF934C}" srcOrd="0" destOrd="6" presId="urn:microsoft.com/office/officeart/2005/8/layout/hList1"/>
    <dgm:cxn modelId="{B38EDC39-40E5-4EEF-AD94-9354ED2A1BA2}" srcId="{44274F54-D138-4AAD-90F2-631A4AB5A10C}" destId="{F8A1F79E-8266-4A5F-88B4-A99725B3CD16}" srcOrd="0" destOrd="0" parTransId="{BE98B71E-CA3E-4325-A73F-7EFF6C6678CF}" sibTransId="{4E704080-A3DB-430E-B69A-54C4B441AE12}"/>
    <dgm:cxn modelId="{5D25763D-828A-4C01-A533-5D1F1C9CAD47}" type="presOf" srcId="{8243CE2A-38AE-4C76-8900-DA4B2D25B7C7}" destId="{3E407166-84CC-401D-83FB-6BA56AF51A1F}" srcOrd="0" destOrd="3" presId="urn:microsoft.com/office/officeart/2005/8/layout/hList1"/>
    <dgm:cxn modelId="{B8DBAF5D-CAB9-4B19-A91A-A98B9AE2EF3F}" srcId="{01A63FA5-02DF-4BFD-A2FF-98BE69FEA087}" destId="{F9C6B6C3-FF5B-426B-8908-FDE03252EBE7}" srcOrd="4" destOrd="0" parTransId="{7622FD07-05FB-47F9-A233-DEB6AB0F1A8C}" sibTransId="{2D3AF827-75A8-445F-9A41-70F729B20BAC}"/>
    <dgm:cxn modelId="{537DDC5D-2C73-40DA-8DA9-BA4AA2AE5CD9}" srcId="{01A63FA5-02DF-4BFD-A2FF-98BE69FEA087}" destId="{655DEE9A-1E19-4E22-92AA-5356A4982E75}" srcOrd="3" destOrd="0" parTransId="{C7174127-F1F2-4E15-A9C8-ACED6FB05CBF}" sibTransId="{5F311E48-5392-4B0F-8C83-B0EE234A6BAE}"/>
    <dgm:cxn modelId="{A819565E-AA3A-4EF0-BB38-F132E491273E}" type="presOf" srcId="{18CEEA97-A3A7-47B9-AB47-1551101FA135}" destId="{7F7056F5-7A3D-4ED1-9D04-E45BFCDF5B62}" srcOrd="0" destOrd="0" presId="urn:microsoft.com/office/officeart/2005/8/layout/hList1"/>
    <dgm:cxn modelId="{BA58835E-CDC9-4480-A2AF-BB0DE7FB632C}" srcId="{18CEEA97-A3A7-47B9-AB47-1551101FA135}" destId="{54062415-6B61-425D-88EE-A54F23F435A7}" srcOrd="2" destOrd="0" parTransId="{8C51FCE1-F505-412E-A70E-7108909B0E0D}" sibTransId="{DB5F3A3B-6178-4666-9725-3FD0C0B9CF87}"/>
    <dgm:cxn modelId="{C4013960-29CC-463B-A609-597E489C8677}" type="presOf" srcId="{794A8969-9BA6-47B2-9D1F-342999115817}" destId="{8A679E58-68E3-4990-A30F-0786EFA1DD5D}" srcOrd="0" destOrd="5" presId="urn:microsoft.com/office/officeart/2005/8/layout/hList1"/>
    <dgm:cxn modelId="{B57E7F41-6141-442B-A607-9A55FFF52526}" srcId="{01A63FA5-02DF-4BFD-A2FF-98BE69FEA087}" destId="{C45DA70B-844C-4BB1-98D2-2752D861ACC7}" srcOrd="6" destOrd="0" parTransId="{7911F5AF-62D7-4828-BBB2-6F640F0FACBB}" sibTransId="{3A6FE932-5B6D-4CC4-ABD3-C1EBFC86B61B}"/>
    <dgm:cxn modelId="{EF07A764-455E-43AF-A28E-CF0683528328}" type="presOf" srcId="{7A5C013B-348E-4ED6-B306-907409568349}" destId="{8A679E58-68E3-4990-A30F-0786EFA1DD5D}" srcOrd="0" destOrd="2" presId="urn:microsoft.com/office/officeart/2005/8/layout/hList1"/>
    <dgm:cxn modelId="{E7A4C947-DE33-4308-930B-CB212EEBD019}" type="presOf" srcId="{039B569B-1CE5-4F69-AD09-0FB4D765260A}" destId="{3E407166-84CC-401D-83FB-6BA56AF51A1F}" srcOrd="0" destOrd="0" presId="urn:microsoft.com/office/officeart/2005/8/layout/hList1"/>
    <dgm:cxn modelId="{80D07848-71CC-4FD0-BA9A-6D865403AA82}" type="presOf" srcId="{F9C6B6C3-FF5B-426B-8908-FDE03252EBE7}" destId="{8A679E58-68E3-4990-A30F-0786EFA1DD5D}" srcOrd="0" destOrd="4" presId="urn:microsoft.com/office/officeart/2005/8/layout/hList1"/>
    <dgm:cxn modelId="{D383C548-9A59-4CD9-9A43-1BBC1564239C}" type="presOf" srcId="{283854A4-286F-4AB4-BC42-FD9BB9061CC8}" destId="{3E407166-84CC-401D-83FB-6BA56AF51A1F}" srcOrd="0" destOrd="5" presId="urn:microsoft.com/office/officeart/2005/8/layout/hList1"/>
    <dgm:cxn modelId="{CD2C8749-B3DE-4339-89E9-91F5732F90AE}" srcId="{18CEEA97-A3A7-47B9-AB47-1551101FA135}" destId="{BE972575-EE34-4443-9704-D1BFE3A9972F}" srcOrd="4" destOrd="0" parTransId="{AA014409-380E-4138-8CAF-7A66F8F048C2}" sibTransId="{27FBC601-558C-41FB-926B-7919865CD644}"/>
    <dgm:cxn modelId="{B295946A-29D1-4292-B91E-FD37BDB00BBA}" srcId="{18CEEA97-A3A7-47B9-AB47-1551101FA135}" destId="{E65F7F77-3B21-4DCA-AB15-DAE1B3FFC8B0}" srcOrd="1" destOrd="0" parTransId="{00592AD5-A970-4DF0-AA6B-EF27FBFB0096}" sibTransId="{BC4AA0AC-B4C0-4DE4-B45A-884888BCF262}"/>
    <dgm:cxn modelId="{4502F94B-B457-43B2-96D6-AD79EA804899}" type="presOf" srcId="{97BD6EA7-CF42-4EF5-AAD4-C9A8E4A2B28F}" destId="{1B03A492-9B18-4524-AE08-9E41B6FF934C}" srcOrd="0" destOrd="1" presId="urn:microsoft.com/office/officeart/2005/8/layout/hList1"/>
    <dgm:cxn modelId="{DC92AB4C-5F54-4B79-A2D2-421355DA8E5B}" type="presOf" srcId="{54062415-6B61-425D-88EE-A54F23F435A7}" destId="{3E407166-84CC-401D-83FB-6BA56AF51A1F}" srcOrd="0" destOrd="2" presId="urn:microsoft.com/office/officeart/2005/8/layout/hList1"/>
    <dgm:cxn modelId="{0FD4146D-526D-4BBA-8C11-CC884A16B901}" srcId="{F8A1F79E-8266-4A5F-88B4-A99725B3CD16}" destId="{BB141C9D-6E10-4D36-83D5-FEA0B82E4241}" srcOrd="5" destOrd="0" parTransId="{96968485-3767-4203-AAB7-C7DBD4C8A3C7}" sibTransId="{08483765-0C29-420C-80E6-87286980E953}"/>
    <dgm:cxn modelId="{CFD8056F-9F7F-49B3-B3C9-5FF0CCFFCDF8}" srcId="{44274F54-D138-4AAD-90F2-631A4AB5A10C}" destId="{01A63FA5-02DF-4BFD-A2FF-98BE69FEA087}" srcOrd="2" destOrd="0" parTransId="{90DCCAC5-D34C-4FE3-AC28-5D35ADDAFAC7}" sibTransId="{F218CAE8-5F28-4DD2-A4B9-8407246C5C78}"/>
    <dgm:cxn modelId="{F4DC2970-281F-43F9-85FC-5D33017BC349}" srcId="{18CEEA97-A3A7-47B9-AB47-1551101FA135}" destId="{EE20C315-EEDD-4D1F-AD9A-C016A8F5F00F}" srcOrd="9" destOrd="0" parTransId="{1C2DCE92-0D02-4F2C-A160-69586C846642}" sibTransId="{4C2DBB65-CFE8-49C6-BB82-99A22E0A2667}"/>
    <dgm:cxn modelId="{EC903971-3DFC-434F-AA00-C936D018BA63}" type="presOf" srcId="{73600FB0-10EA-48CE-AD88-AA3DE9245010}" destId="{1B03A492-9B18-4524-AE08-9E41B6FF934C}" srcOrd="0" destOrd="4" presId="urn:microsoft.com/office/officeart/2005/8/layout/hList1"/>
    <dgm:cxn modelId="{0B7CD872-1E2E-4DBB-805A-AD3116C8AB42}" srcId="{01A63FA5-02DF-4BFD-A2FF-98BE69FEA087}" destId="{794A8969-9BA6-47B2-9D1F-342999115817}" srcOrd="5" destOrd="0" parTransId="{68B179B6-C772-4C62-B196-228EC05152E7}" sibTransId="{F511A869-4C2F-4BC4-9E46-97A297E6B589}"/>
    <dgm:cxn modelId="{DD0A1275-15ED-42E3-A22A-D25585E2FD5D}" type="presOf" srcId="{59A9242A-A38A-4967-93B3-100DA0BB0732}" destId="{1B03A492-9B18-4524-AE08-9E41B6FF934C}" srcOrd="0" destOrd="2" presId="urn:microsoft.com/office/officeart/2005/8/layout/hList1"/>
    <dgm:cxn modelId="{74CF0457-B2DF-4FDB-AC2A-12999E1284CB}" srcId="{18CEEA97-A3A7-47B9-AB47-1551101FA135}" destId="{8243CE2A-38AE-4C76-8900-DA4B2D25B7C7}" srcOrd="3" destOrd="0" parTransId="{8BF8E4A1-A7EA-4A40-9D37-B7C2C60E156E}" sibTransId="{D84A07DE-69DD-47FA-AA2D-ADEED105F423}"/>
    <dgm:cxn modelId="{6E5A3357-B546-4B2F-9AF4-10B5134708F4}" type="presOf" srcId="{BD5D05AB-B64D-4634-93C5-6D8F72AE2AA4}" destId="{1B03A492-9B18-4524-AE08-9E41B6FF934C}" srcOrd="0" destOrd="0" presId="urn:microsoft.com/office/officeart/2005/8/layout/hList1"/>
    <dgm:cxn modelId="{68481C79-369E-45BB-AAAC-517E713ABAE0}" type="presOf" srcId="{BE972575-EE34-4443-9704-D1BFE3A9972F}" destId="{3E407166-84CC-401D-83FB-6BA56AF51A1F}" srcOrd="0" destOrd="4" presId="urn:microsoft.com/office/officeart/2005/8/layout/hList1"/>
    <dgm:cxn modelId="{19A3E459-B644-422A-9D76-A886C3418D56}" type="presOf" srcId="{CE80D378-7918-400D-B3FC-056DCE63FC08}" destId="{8A679E58-68E3-4990-A30F-0786EFA1DD5D}" srcOrd="0" destOrd="0" presId="urn:microsoft.com/office/officeart/2005/8/layout/hList1"/>
    <dgm:cxn modelId="{5FAE837D-8FF5-4CDB-A58C-72BADFC85CF5}" type="presOf" srcId="{F8A1F79E-8266-4A5F-88B4-A99725B3CD16}" destId="{9905196D-F79E-4728-8015-6B7AAD728C10}" srcOrd="0" destOrd="0" presId="urn:microsoft.com/office/officeart/2005/8/layout/hList1"/>
    <dgm:cxn modelId="{8ECD317E-0FC1-474D-8D13-E273D85846F3}" srcId="{18CEEA97-A3A7-47B9-AB47-1551101FA135}" destId="{6BA58F7A-4E68-4141-BF64-C571FB1E99D6}" srcOrd="8" destOrd="0" parTransId="{8E400C0D-B0F1-4A2D-8544-AE7E4799C600}" sibTransId="{CEB289BB-8D3E-4A5C-912E-9DEC18B72189}"/>
    <dgm:cxn modelId="{78B3797E-7356-4750-88CD-087C9685893E}" srcId="{44274F54-D138-4AAD-90F2-631A4AB5A10C}" destId="{18CEEA97-A3A7-47B9-AB47-1551101FA135}" srcOrd="1" destOrd="0" parTransId="{21EA1CA3-0F89-43C8-9A4B-096D7B2C5C86}" sibTransId="{7F5A0098-CA1E-4D1D-8746-F7DE49AAEB99}"/>
    <dgm:cxn modelId="{C557F480-83B4-47CF-95C3-DB7E61DA9258}" srcId="{F8A1F79E-8266-4A5F-88B4-A99725B3CD16}" destId="{97BD6EA7-CF42-4EF5-AAD4-C9A8E4A2B28F}" srcOrd="1" destOrd="0" parTransId="{C7FA0DEB-997A-439F-AB98-5F5FDB2B3AAF}" sibTransId="{0ADFA844-2190-49D3-8518-ED5311FEA93F}"/>
    <dgm:cxn modelId="{34FF37A4-731C-48E0-AAD2-4020818A7A66}" srcId="{18CEEA97-A3A7-47B9-AB47-1551101FA135}" destId="{61DDEC83-146D-4486-9930-7113BBECA8E1}" srcOrd="10" destOrd="0" parTransId="{60966BD8-1CB0-4E2A-AF63-87A226CECB9E}" sibTransId="{20297B83-3F37-4F7E-A3B7-F1A166C7A808}"/>
    <dgm:cxn modelId="{1BF829A5-FD0B-4A21-993D-0EAC42E42E6E}" type="presOf" srcId="{BB141C9D-6E10-4D36-83D5-FEA0B82E4241}" destId="{1B03A492-9B18-4524-AE08-9E41B6FF934C}" srcOrd="0" destOrd="5" presId="urn:microsoft.com/office/officeart/2005/8/layout/hList1"/>
    <dgm:cxn modelId="{5D301EA9-BC52-4959-92B3-C891DB360475}" type="presOf" srcId="{991CA8B6-59FE-40AD-AFF2-C07DD3A4BB6E}" destId="{1B03A492-9B18-4524-AE08-9E41B6FF934C}" srcOrd="0" destOrd="3" presId="urn:microsoft.com/office/officeart/2005/8/layout/hList1"/>
    <dgm:cxn modelId="{DCD1C8A9-E7FA-47F5-B1BA-FC33D4D793A6}" type="presOf" srcId="{655DEE9A-1E19-4E22-92AA-5356A4982E75}" destId="{8A679E58-68E3-4990-A30F-0786EFA1DD5D}" srcOrd="0" destOrd="3" presId="urn:microsoft.com/office/officeart/2005/8/layout/hList1"/>
    <dgm:cxn modelId="{CDA568AD-990C-4C2F-9E6F-9CB8AE119E6E}" srcId="{18CEEA97-A3A7-47B9-AB47-1551101FA135}" destId="{039B569B-1CE5-4F69-AD09-0FB4D765260A}" srcOrd="0" destOrd="0" parTransId="{99637F90-B345-4813-AD2F-017C1DCB3A70}" sibTransId="{7A204BC7-94E3-46BD-A504-28B71F374A98}"/>
    <dgm:cxn modelId="{827890AD-2942-4991-B679-925E3B6368DF}" type="presOf" srcId="{E65F7F77-3B21-4DCA-AB15-DAE1B3FFC8B0}" destId="{3E407166-84CC-401D-83FB-6BA56AF51A1F}" srcOrd="0" destOrd="1" presId="urn:microsoft.com/office/officeart/2005/8/layout/hList1"/>
    <dgm:cxn modelId="{52119DB5-CECF-46F6-857A-8C5E94F24931}" type="presOf" srcId="{71C0CB2C-BA5F-42D8-9E9C-8F5C8E5C522E}" destId="{8A679E58-68E3-4990-A30F-0786EFA1DD5D}" srcOrd="0" destOrd="1" presId="urn:microsoft.com/office/officeart/2005/8/layout/hList1"/>
    <dgm:cxn modelId="{1A2712B8-1E75-4586-93D3-A8323DF07420}" type="presOf" srcId="{01A63FA5-02DF-4BFD-A2FF-98BE69FEA087}" destId="{2CC2BB04-979C-43C6-8833-C071089CD437}" srcOrd="0" destOrd="0" presId="urn:microsoft.com/office/officeart/2005/8/layout/hList1"/>
    <dgm:cxn modelId="{9C342EBF-4DBA-4511-B94D-589011798651}" srcId="{F8A1F79E-8266-4A5F-88B4-A99725B3CD16}" destId="{FEA42E84-8481-4C67-B7B8-D86E94AA87B4}" srcOrd="6" destOrd="0" parTransId="{F073EF80-F822-47D2-BB69-480634E87DAB}" sibTransId="{B3B21B98-7067-4012-8F40-C55A684D3C0C}"/>
    <dgm:cxn modelId="{92AA73C5-9E9E-4707-AD77-658A0CC88E6C}" type="presOf" srcId="{0A7F6F0D-51D6-4936-A576-F646B02386EE}" destId="{3E407166-84CC-401D-83FB-6BA56AF51A1F}" srcOrd="0" destOrd="7" presId="urn:microsoft.com/office/officeart/2005/8/layout/hList1"/>
    <dgm:cxn modelId="{0128B7DB-6783-4637-99A9-BD0A91B30A68}" srcId="{F8A1F79E-8266-4A5F-88B4-A99725B3CD16}" destId="{59A9242A-A38A-4967-93B3-100DA0BB0732}" srcOrd="2" destOrd="0" parTransId="{60645830-FA4D-4840-A718-438C88514DEE}" sibTransId="{11CB2A52-53D4-4177-9CB2-D8A476BCAA51}"/>
    <dgm:cxn modelId="{8F37E2DC-C350-4FE9-9F69-D794DB9B3373}" srcId="{01A63FA5-02DF-4BFD-A2FF-98BE69FEA087}" destId="{CE80D378-7918-400D-B3FC-056DCE63FC08}" srcOrd="0" destOrd="0" parTransId="{AA5A0A2F-97BD-4E67-8B76-8FCE3140FCAD}" sibTransId="{F5D5926F-0BD4-45F7-8E46-5FC911521092}"/>
    <dgm:cxn modelId="{7B3781E1-2901-4390-81CC-DEA13EA1E7C5}" srcId="{01A63FA5-02DF-4BFD-A2FF-98BE69FEA087}" destId="{7A5C013B-348E-4ED6-B306-907409568349}" srcOrd="2" destOrd="0" parTransId="{53636C76-B183-411E-8506-B8ED36BE61A5}" sibTransId="{A81A3EC4-71D7-4B9D-BB59-C295A6C85266}"/>
    <dgm:cxn modelId="{D3F696E2-F0B5-4100-85C8-F13FD83B8B6C}" type="presOf" srcId="{EE20C315-EEDD-4D1F-AD9A-C016A8F5F00F}" destId="{3E407166-84CC-401D-83FB-6BA56AF51A1F}" srcOrd="0" destOrd="9" presId="urn:microsoft.com/office/officeart/2005/8/layout/hList1"/>
    <dgm:cxn modelId="{A1EF16E4-0253-4036-BE6B-2D7538C6126F}" srcId="{F8A1F79E-8266-4A5F-88B4-A99725B3CD16}" destId="{73600FB0-10EA-48CE-AD88-AA3DE9245010}" srcOrd="4" destOrd="0" parTransId="{3EDDB527-552B-4467-BD4F-86D47A4310D7}" sibTransId="{47A19797-7180-4AB9-8AE1-C7D08AC98504}"/>
    <dgm:cxn modelId="{DEB375E5-AC9B-4B7B-A1C6-29A03226BE45}" srcId="{01A63FA5-02DF-4BFD-A2FF-98BE69FEA087}" destId="{EAF504E8-6ECE-48F3-8722-4A5BF124511C}" srcOrd="7" destOrd="0" parTransId="{7DF68557-7E15-446C-93CB-72C57E99121D}" sibTransId="{D7B40569-2C9E-44EE-BD18-2CFD39770169}"/>
    <dgm:cxn modelId="{094294ED-9328-40E3-A4CD-976089AA859E}" type="presOf" srcId="{44274F54-D138-4AAD-90F2-631A4AB5A10C}" destId="{619D0B7C-F8EC-49ED-84BC-7989909846B6}" srcOrd="0" destOrd="0" presId="urn:microsoft.com/office/officeart/2005/8/layout/hList1"/>
    <dgm:cxn modelId="{A5835EF1-FDF0-4E79-A578-D51BB8B9484C}" srcId="{18CEEA97-A3A7-47B9-AB47-1551101FA135}" destId="{0A7F6F0D-51D6-4936-A576-F646B02386EE}" srcOrd="7" destOrd="0" parTransId="{7AD9D590-1175-4F7E-87A4-E34FDF34BF44}" sibTransId="{CAB1777F-08E1-4EA1-81DF-301BE23C2ADC}"/>
    <dgm:cxn modelId="{729107FC-9173-4EA9-A5C5-E349FEF94709}" type="presOf" srcId="{C45DA70B-844C-4BB1-98D2-2752D861ACC7}" destId="{8A679E58-68E3-4990-A30F-0786EFA1DD5D}" srcOrd="0" destOrd="6" presId="urn:microsoft.com/office/officeart/2005/8/layout/hList1"/>
    <dgm:cxn modelId="{6D441F76-FFB8-4666-B108-CD9701F99259}" type="presParOf" srcId="{619D0B7C-F8EC-49ED-84BC-7989909846B6}" destId="{B8F01C1A-1258-4D0E-9B79-8FC143C8847B}" srcOrd="0" destOrd="0" presId="urn:microsoft.com/office/officeart/2005/8/layout/hList1"/>
    <dgm:cxn modelId="{95C04D7F-9D62-4853-8F6D-A51B16B63A3F}" type="presParOf" srcId="{B8F01C1A-1258-4D0E-9B79-8FC143C8847B}" destId="{9905196D-F79E-4728-8015-6B7AAD728C10}" srcOrd="0" destOrd="0" presId="urn:microsoft.com/office/officeart/2005/8/layout/hList1"/>
    <dgm:cxn modelId="{AA272054-4688-4812-B95D-8BD4B7369448}" type="presParOf" srcId="{B8F01C1A-1258-4D0E-9B79-8FC143C8847B}" destId="{1B03A492-9B18-4524-AE08-9E41B6FF934C}" srcOrd="1" destOrd="0" presId="urn:microsoft.com/office/officeart/2005/8/layout/hList1"/>
    <dgm:cxn modelId="{B2DE14FC-A491-407E-96E3-CA295698D873}" type="presParOf" srcId="{619D0B7C-F8EC-49ED-84BC-7989909846B6}" destId="{7189E85C-3737-4DA2-A1B1-43A82267C4B6}" srcOrd="1" destOrd="0" presId="urn:microsoft.com/office/officeart/2005/8/layout/hList1"/>
    <dgm:cxn modelId="{805DF60B-5C13-4ADB-9430-7F74365998DC}" type="presParOf" srcId="{619D0B7C-F8EC-49ED-84BC-7989909846B6}" destId="{76C01FF6-1C5A-4072-8C76-C53C48CE8DAA}" srcOrd="2" destOrd="0" presId="urn:microsoft.com/office/officeart/2005/8/layout/hList1"/>
    <dgm:cxn modelId="{6408A329-71DD-4D56-8DEB-88AE70010514}" type="presParOf" srcId="{76C01FF6-1C5A-4072-8C76-C53C48CE8DAA}" destId="{7F7056F5-7A3D-4ED1-9D04-E45BFCDF5B62}" srcOrd="0" destOrd="0" presId="urn:microsoft.com/office/officeart/2005/8/layout/hList1"/>
    <dgm:cxn modelId="{54D90C82-3624-496A-BC3C-87C6C57B76BF}" type="presParOf" srcId="{76C01FF6-1C5A-4072-8C76-C53C48CE8DAA}" destId="{3E407166-84CC-401D-83FB-6BA56AF51A1F}" srcOrd="1" destOrd="0" presId="urn:microsoft.com/office/officeart/2005/8/layout/hList1"/>
    <dgm:cxn modelId="{89224FA9-C84A-4FE3-AC1D-F41187AF8E41}" type="presParOf" srcId="{619D0B7C-F8EC-49ED-84BC-7989909846B6}" destId="{5F76A69D-76AD-4F65-8B74-DD9E14F376E8}" srcOrd="3" destOrd="0" presId="urn:microsoft.com/office/officeart/2005/8/layout/hList1"/>
    <dgm:cxn modelId="{4FC7E361-BF9F-41EB-9DEA-C54158BEEC90}" type="presParOf" srcId="{619D0B7C-F8EC-49ED-84BC-7989909846B6}" destId="{E81EAA22-E81B-4027-85C7-79A4F4FEDAFE}" srcOrd="4" destOrd="0" presId="urn:microsoft.com/office/officeart/2005/8/layout/hList1"/>
    <dgm:cxn modelId="{E3ADA1E7-4CC0-42DE-BB56-FE719D890118}" type="presParOf" srcId="{E81EAA22-E81B-4027-85C7-79A4F4FEDAFE}" destId="{2CC2BB04-979C-43C6-8833-C071089CD437}" srcOrd="0" destOrd="0" presId="urn:microsoft.com/office/officeart/2005/8/layout/hList1"/>
    <dgm:cxn modelId="{0B69291A-CAB7-4052-8C1E-A216B2C6DDA6}" type="presParOf" srcId="{E81EAA22-E81B-4027-85C7-79A4F4FEDAFE}" destId="{8A679E58-68E3-4990-A30F-0786EFA1DD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274F54-D138-4AAD-90F2-631A4AB5A10C}" type="doc">
      <dgm:prSet loTypeId="urn:microsoft.com/office/officeart/2005/8/layout/hList1" loCatId="list" qsTypeId="urn:microsoft.com/office/officeart/2005/8/quickstyle/simple4" qsCatId="simple" csTypeId="urn:microsoft.com/office/officeart/2005/8/colors/accent1_1" csCatId="accent1" phldr="1"/>
      <dgm:spPr/>
      <dgm:t>
        <a:bodyPr/>
        <a:lstStyle/>
        <a:p>
          <a:endParaRPr lang="en-GB"/>
        </a:p>
      </dgm:t>
    </dgm:pt>
    <dgm:pt modelId="{F8A1F79E-8266-4A5F-88B4-A99725B3CD16}">
      <dgm:prSet/>
      <dgm:spPr/>
      <dgm:t>
        <a:bodyPr/>
        <a:lstStyle/>
        <a:p>
          <a:r>
            <a:rPr lang="en-US" b="1" dirty="0">
              <a:latin typeface="Arial" panose="020B0604020202020204" pitchFamily="34" charset="0"/>
              <a:cs typeface="Arial" panose="020B0604020202020204" pitchFamily="34" charset="0"/>
            </a:rPr>
            <a:t>Secondary Curriculum and Ofsted Support  </a:t>
          </a:r>
          <a:endParaRPr lang="en-GB" dirty="0">
            <a:latin typeface="Arial" panose="020B0604020202020204" pitchFamily="34" charset="0"/>
            <a:cs typeface="Arial" panose="020B0604020202020204" pitchFamily="34" charset="0"/>
          </a:endParaRPr>
        </a:p>
      </dgm:t>
    </dgm:pt>
    <dgm:pt modelId="{BE98B71E-CA3E-4325-A73F-7EFF6C6678CF}" type="parTrans" cxnId="{B38EDC39-40E5-4EEF-AD94-9354ED2A1BA2}">
      <dgm:prSet/>
      <dgm:spPr/>
      <dgm:t>
        <a:bodyPr/>
        <a:lstStyle/>
        <a:p>
          <a:endParaRPr lang="en-GB"/>
        </a:p>
      </dgm:t>
    </dgm:pt>
    <dgm:pt modelId="{4E704080-A3DB-430E-B69A-54C4B441AE12}" type="sibTrans" cxnId="{B38EDC39-40E5-4EEF-AD94-9354ED2A1BA2}">
      <dgm:prSet/>
      <dgm:spPr/>
      <dgm:t>
        <a:bodyPr/>
        <a:lstStyle/>
        <a:p>
          <a:endParaRPr lang="en-GB"/>
        </a:p>
      </dgm:t>
    </dgm:pt>
    <dgm:pt modelId="{18CEEA97-A3A7-47B9-AB47-1551101FA135}">
      <dgm:prSet/>
      <dgm:spPr/>
      <dgm:t>
        <a:bodyPr/>
        <a:lstStyle/>
        <a:p>
          <a:r>
            <a:rPr lang="en-US" b="1" dirty="0">
              <a:latin typeface="Arial" panose="020B0604020202020204" pitchFamily="34" charset="0"/>
              <a:cs typeface="Arial" panose="020B0604020202020204" pitchFamily="34" charset="0"/>
            </a:rPr>
            <a:t>Network Meetings and Training  </a:t>
          </a:r>
          <a:endParaRPr lang="en-GB" b="1" dirty="0">
            <a:latin typeface="Arial" panose="020B0604020202020204" pitchFamily="34" charset="0"/>
            <a:cs typeface="Arial" panose="020B0604020202020204" pitchFamily="34" charset="0"/>
          </a:endParaRPr>
        </a:p>
      </dgm:t>
    </dgm:pt>
    <dgm:pt modelId="{21EA1CA3-0F89-43C8-9A4B-096D7B2C5C86}" type="parTrans" cxnId="{78B3797E-7356-4750-88CD-087C9685893E}">
      <dgm:prSet/>
      <dgm:spPr/>
      <dgm:t>
        <a:bodyPr/>
        <a:lstStyle/>
        <a:p>
          <a:endParaRPr lang="en-GB"/>
        </a:p>
      </dgm:t>
    </dgm:pt>
    <dgm:pt modelId="{7F5A0098-CA1E-4D1D-8746-F7DE49AAEB99}" type="sibTrans" cxnId="{78B3797E-7356-4750-88CD-087C9685893E}">
      <dgm:prSet/>
      <dgm:spPr/>
      <dgm:t>
        <a:bodyPr/>
        <a:lstStyle/>
        <a:p>
          <a:endParaRPr lang="en-GB"/>
        </a:p>
      </dgm:t>
    </dgm:pt>
    <dgm:pt modelId="{039B569B-1CE5-4F69-AD09-0FB4D765260A}">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Termly Designated Safeguarding Lead Good Practice Network, at least termly.</a:t>
          </a:r>
          <a:endParaRPr lang="en-GB" dirty="0">
            <a:latin typeface="Arial" panose="020B0604020202020204" pitchFamily="34" charset="0"/>
            <a:cs typeface="Arial" panose="020B0604020202020204" pitchFamily="34" charset="0"/>
          </a:endParaRPr>
        </a:p>
      </dgm:t>
    </dgm:pt>
    <dgm:pt modelId="{99637F90-B345-4813-AD2F-017C1DCB3A70}" type="parTrans" cxnId="{CDA568AD-990C-4C2F-9E6F-9CB8AE119E6E}">
      <dgm:prSet/>
      <dgm:spPr/>
      <dgm:t>
        <a:bodyPr/>
        <a:lstStyle/>
        <a:p>
          <a:endParaRPr lang="en-GB"/>
        </a:p>
      </dgm:t>
    </dgm:pt>
    <dgm:pt modelId="{7A204BC7-94E3-46BD-A504-28B71F374A98}" type="sibTrans" cxnId="{CDA568AD-990C-4C2F-9E6F-9CB8AE119E6E}">
      <dgm:prSet/>
      <dgm:spPr/>
      <dgm:t>
        <a:bodyPr/>
        <a:lstStyle/>
        <a:p>
          <a:endParaRPr lang="en-GB"/>
        </a:p>
      </dgm:t>
    </dgm:pt>
    <dgm:pt modelId="{01A63FA5-02DF-4BFD-A2FF-98BE69FEA087}">
      <dgm:prSet/>
      <dgm:spPr/>
      <dgm:t>
        <a:bodyPr/>
        <a:lstStyle/>
        <a:p>
          <a:r>
            <a:rPr lang="en-GB" b="1" dirty="0">
              <a:latin typeface="Arial" panose="020B0604020202020204" pitchFamily="34" charset="0"/>
              <a:cs typeface="Arial" panose="020B0604020202020204" pitchFamily="34" charset="0"/>
            </a:rPr>
            <a:t>Advice and Guidance including School Business Support </a:t>
          </a:r>
        </a:p>
      </dgm:t>
    </dgm:pt>
    <dgm:pt modelId="{90DCCAC5-D34C-4FE3-AC28-5D35ADDAFAC7}" type="parTrans" cxnId="{CFD8056F-9F7F-49B3-B3C9-5FF0CCFFCDF8}">
      <dgm:prSet/>
      <dgm:spPr/>
      <dgm:t>
        <a:bodyPr/>
        <a:lstStyle/>
        <a:p>
          <a:endParaRPr lang="en-GB"/>
        </a:p>
      </dgm:t>
    </dgm:pt>
    <dgm:pt modelId="{F218CAE8-5F28-4DD2-A4B9-8407246C5C78}" type="sibTrans" cxnId="{CFD8056F-9F7F-49B3-B3C9-5FF0CCFFCDF8}">
      <dgm:prSet/>
      <dgm:spPr/>
      <dgm:t>
        <a:bodyPr/>
        <a:lstStyle/>
        <a:p>
          <a:endParaRPr lang="en-GB"/>
        </a:p>
      </dgm:t>
    </dgm:pt>
    <dgm:pt modelId="{97BD6EA7-CF42-4EF5-AAD4-C9A8E4A2B28F}">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Guidance documents to support schools in delivering the aspirations of the Inclusion Charter.</a:t>
          </a:r>
          <a:endParaRPr lang="en-GB" dirty="0">
            <a:latin typeface="Arial" panose="020B0604020202020204" pitchFamily="34" charset="0"/>
            <a:cs typeface="Arial" panose="020B0604020202020204" pitchFamily="34" charset="0"/>
          </a:endParaRPr>
        </a:p>
      </dgm:t>
    </dgm:pt>
    <dgm:pt modelId="{C7FA0DEB-997A-439F-AB98-5F5FDB2B3AAF}" type="parTrans" cxnId="{C557F480-83B4-47CF-95C3-DB7E61DA9258}">
      <dgm:prSet/>
      <dgm:spPr/>
      <dgm:t>
        <a:bodyPr/>
        <a:lstStyle/>
        <a:p>
          <a:endParaRPr lang="en-GB"/>
        </a:p>
      </dgm:t>
    </dgm:pt>
    <dgm:pt modelId="{0ADFA844-2190-49D3-8518-ED5311FEA93F}" type="sibTrans" cxnId="{C557F480-83B4-47CF-95C3-DB7E61DA9258}">
      <dgm:prSet/>
      <dgm:spPr/>
      <dgm:t>
        <a:bodyPr/>
        <a:lstStyle/>
        <a:p>
          <a:endParaRPr lang="en-GB"/>
        </a:p>
      </dgm:t>
    </dgm:pt>
    <dgm:pt modelId="{655DEE9A-1E19-4E22-92AA-5356A4982E75}">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Regular network for School Business Managers.</a:t>
          </a:r>
          <a:endParaRPr lang="en-GB" b="0" dirty="0">
            <a:latin typeface="Arial" panose="020B0604020202020204" pitchFamily="34" charset="0"/>
            <a:cs typeface="Arial" panose="020B0604020202020204" pitchFamily="34" charset="0"/>
          </a:endParaRPr>
        </a:p>
      </dgm:t>
    </dgm:pt>
    <dgm:pt modelId="{C7174127-F1F2-4E15-A9C8-ACED6FB05CBF}" type="parTrans" cxnId="{537DDC5D-2C73-40DA-8DA9-BA4AA2AE5CD9}">
      <dgm:prSet/>
      <dgm:spPr/>
      <dgm:t>
        <a:bodyPr/>
        <a:lstStyle/>
        <a:p>
          <a:endParaRPr lang="en-GB"/>
        </a:p>
      </dgm:t>
    </dgm:pt>
    <dgm:pt modelId="{5F311E48-5392-4B0F-8C83-B0EE234A6BAE}" type="sibTrans" cxnId="{537DDC5D-2C73-40DA-8DA9-BA4AA2AE5CD9}">
      <dgm:prSet/>
      <dgm:spPr/>
      <dgm:t>
        <a:bodyPr/>
        <a:lstStyle/>
        <a:p>
          <a:endParaRPr lang="en-GB"/>
        </a:p>
      </dgm:t>
    </dgm:pt>
    <dgm:pt modelId="{F9C6B6C3-FF5B-426B-8908-FDE03252EBE7}">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Access to ‘school to School' brokered support.</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7622FD07-05FB-47F9-A233-DEB6AB0F1A8C}" type="parTrans" cxnId="{B8DBAF5D-CAB9-4B19-A91A-A98B9AE2EF3F}">
      <dgm:prSet/>
      <dgm:spPr/>
      <dgm:t>
        <a:bodyPr/>
        <a:lstStyle/>
        <a:p>
          <a:endParaRPr lang="en-GB"/>
        </a:p>
      </dgm:t>
    </dgm:pt>
    <dgm:pt modelId="{2D3AF827-75A8-445F-9A41-70F729B20BAC}" type="sibTrans" cxnId="{B8DBAF5D-CAB9-4B19-A91A-A98B9AE2EF3F}">
      <dgm:prSet/>
      <dgm:spPr/>
      <dgm:t>
        <a:bodyPr/>
        <a:lstStyle/>
        <a:p>
          <a:endParaRPr lang="en-GB"/>
        </a:p>
      </dgm:t>
    </dgm:pt>
    <dgm:pt modelId="{54062415-6B61-425D-88EE-A54F23F435A7}">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A local programme of induction support for Headteachers.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8C51FCE1-F505-412E-A70E-7108909B0E0D}" type="parTrans" cxnId="{BA58835E-CDC9-4480-A2AF-BB0DE7FB632C}">
      <dgm:prSet/>
      <dgm:spPr/>
      <dgm:t>
        <a:bodyPr/>
        <a:lstStyle/>
        <a:p>
          <a:endParaRPr lang="en-GB"/>
        </a:p>
      </dgm:t>
    </dgm:pt>
    <dgm:pt modelId="{DB5F3A3B-6178-4666-9725-3FD0C0B9CF87}" type="sibTrans" cxnId="{BA58835E-CDC9-4480-A2AF-BB0DE7FB632C}">
      <dgm:prSet/>
      <dgm:spPr/>
      <dgm:t>
        <a:bodyPr/>
        <a:lstStyle/>
        <a:p>
          <a:endParaRPr lang="en-GB"/>
        </a:p>
      </dgm:t>
    </dgm:pt>
    <dgm:pt modelId="{7A5C013B-348E-4ED6-B306-907409568349}">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Statutory advice and guidance for Governing Bodies on the appointment of Headteachers, and attendance and support with final appointment panel.</a:t>
          </a:r>
          <a:endParaRPr lang="en-GB" b="0" dirty="0">
            <a:latin typeface="Arial" panose="020B0604020202020204" pitchFamily="34" charset="0"/>
            <a:cs typeface="Arial" panose="020B0604020202020204" pitchFamily="34" charset="0"/>
          </a:endParaRPr>
        </a:p>
      </dgm:t>
    </dgm:pt>
    <dgm:pt modelId="{53636C76-B183-411E-8506-B8ED36BE61A5}" type="parTrans" cxnId="{7B3781E1-2901-4390-81CC-DEA13EA1E7C5}">
      <dgm:prSet/>
      <dgm:spPr/>
      <dgm:t>
        <a:bodyPr/>
        <a:lstStyle/>
        <a:p>
          <a:endParaRPr lang="en-GB"/>
        </a:p>
      </dgm:t>
    </dgm:pt>
    <dgm:pt modelId="{A81A3EC4-71D7-4B9D-BB59-C295A6C85266}" type="sibTrans" cxnId="{7B3781E1-2901-4390-81CC-DEA13EA1E7C5}">
      <dgm:prSet/>
      <dgm:spPr/>
      <dgm:t>
        <a:bodyPr/>
        <a:lstStyle/>
        <a:p>
          <a:endParaRPr lang="en-GB"/>
        </a:p>
      </dgm:t>
    </dgm:pt>
    <dgm:pt modelId="{8243CE2A-38AE-4C76-8900-DA4B2D25B7C7}">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 The provision of an agreed local RE syllabus and related training. </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8BF8E4A1-A7EA-4A40-9D37-B7C2C60E156E}" type="parTrans" cxnId="{74CF0457-B2DF-4FDB-AC2A-12999E1284CB}">
      <dgm:prSet/>
      <dgm:spPr/>
      <dgm:t>
        <a:bodyPr/>
        <a:lstStyle/>
        <a:p>
          <a:endParaRPr lang="en-GB"/>
        </a:p>
      </dgm:t>
    </dgm:pt>
    <dgm:pt modelId="{D84A07DE-69DD-47FA-AA2D-ADEED105F423}" type="sibTrans" cxnId="{74CF0457-B2DF-4FDB-AC2A-12999E1284CB}">
      <dgm:prSet/>
      <dgm:spPr/>
      <dgm:t>
        <a:bodyPr/>
        <a:lstStyle/>
        <a:p>
          <a:endParaRPr lang="en-GB"/>
        </a:p>
      </dgm:t>
    </dgm:pt>
    <dgm:pt modelId="{BE972575-EE34-4443-9704-D1BFE3A9972F}">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A Good Practice Network focused on inclusion for Gypsy, Roma, traveler, Boater, Show person groups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AA014409-380E-4138-8CAF-7A66F8F048C2}" type="parTrans" cxnId="{CD2C8749-B3DE-4339-89E9-91F5732F90AE}">
      <dgm:prSet/>
      <dgm:spPr/>
      <dgm:t>
        <a:bodyPr/>
        <a:lstStyle/>
        <a:p>
          <a:endParaRPr lang="en-GB"/>
        </a:p>
      </dgm:t>
    </dgm:pt>
    <dgm:pt modelId="{27FBC601-558C-41FB-926B-7919865CD644}" type="sibTrans" cxnId="{CD2C8749-B3DE-4339-89E9-91F5732F90AE}">
      <dgm:prSet/>
      <dgm:spPr/>
      <dgm:t>
        <a:bodyPr/>
        <a:lstStyle/>
        <a:p>
          <a:endParaRPr lang="en-GB"/>
        </a:p>
      </dgm:t>
    </dgm:pt>
    <dgm:pt modelId="{CE80D378-7918-400D-B3FC-056DCE63FC08}">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Advice, support and attendance at appointment of a headteacher, including the statutory attendance at the final panel.</a:t>
          </a:r>
          <a:endParaRPr lang="en-GB" b="0" dirty="0">
            <a:latin typeface="Arial" panose="020B0604020202020204" pitchFamily="34" charset="0"/>
            <a:cs typeface="Arial" panose="020B0604020202020204" pitchFamily="34" charset="0"/>
          </a:endParaRPr>
        </a:p>
      </dgm:t>
    </dgm:pt>
    <dgm:pt modelId="{AA5A0A2F-97BD-4E67-8B76-8FCE3140FCAD}" type="parTrans" cxnId="{8F37E2DC-C350-4FE9-9F69-D794DB9B3373}">
      <dgm:prSet/>
      <dgm:spPr/>
      <dgm:t>
        <a:bodyPr/>
        <a:lstStyle/>
        <a:p>
          <a:endParaRPr lang="en-GB"/>
        </a:p>
      </dgm:t>
    </dgm:pt>
    <dgm:pt modelId="{F5D5926F-0BD4-45F7-8E46-5FC911521092}" type="sibTrans" cxnId="{8F37E2DC-C350-4FE9-9F69-D794DB9B3373}">
      <dgm:prSet/>
      <dgm:spPr/>
      <dgm:t>
        <a:bodyPr/>
        <a:lstStyle/>
        <a:p>
          <a:endParaRPr lang="en-GB"/>
        </a:p>
      </dgm:t>
    </dgm:pt>
    <dgm:pt modelId="{BD5D05AB-B64D-4634-93C5-6D8F72AE2AA4}">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Three half-day visits offered from the allocated lead adviser to provide advice on school self-review and improvement and commissioning plans across the academic year. </a:t>
          </a:r>
          <a:endParaRPr lang="en-GB" dirty="0">
            <a:latin typeface="Arial" panose="020B0604020202020204" pitchFamily="34" charset="0"/>
            <a:cs typeface="Arial" panose="020B0604020202020204" pitchFamily="34" charset="0"/>
          </a:endParaRPr>
        </a:p>
      </dgm:t>
    </dgm:pt>
    <dgm:pt modelId="{39DC9F2C-3427-40BF-8BEA-6EB875A7EAA2}" type="parTrans" cxnId="{6BB1BC13-33BE-4EA0-8AFC-3DF2A56F6C6A}">
      <dgm:prSet/>
      <dgm:spPr/>
      <dgm:t>
        <a:bodyPr/>
        <a:lstStyle/>
        <a:p>
          <a:endParaRPr lang="en-GB"/>
        </a:p>
      </dgm:t>
    </dgm:pt>
    <dgm:pt modelId="{EE51D4A4-D6A0-4FE0-9A09-786CBBFB25A7}" type="sibTrans" cxnId="{6BB1BC13-33BE-4EA0-8AFC-3DF2A56F6C6A}">
      <dgm:prSet/>
      <dgm:spPr/>
      <dgm:t>
        <a:bodyPr/>
        <a:lstStyle/>
        <a:p>
          <a:endParaRPr lang="en-GB"/>
        </a:p>
      </dgm:t>
    </dgm:pt>
    <dgm:pt modelId="{59A9242A-A38A-4967-93B3-100DA0BB0732}">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The provision of a school improvement adviser point of contact for schools having Section 5 or 8 Ofsted inspection and visits, and the attendance of an LA officer at the final feedback meeting. </a:t>
          </a:r>
          <a:endParaRPr lang="en-GB" dirty="0">
            <a:latin typeface="Arial" panose="020B0604020202020204" pitchFamily="34" charset="0"/>
            <a:cs typeface="Arial" panose="020B0604020202020204" pitchFamily="34" charset="0"/>
          </a:endParaRPr>
        </a:p>
      </dgm:t>
    </dgm:pt>
    <dgm:pt modelId="{60645830-FA4D-4840-A718-438C88514DEE}" type="parTrans" cxnId="{0128B7DB-6783-4637-99A9-BD0A91B30A68}">
      <dgm:prSet/>
      <dgm:spPr/>
      <dgm:t>
        <a:bodyPr/>
        <a:lstStyle/>
        <a:p>
          <a:endParaRPr lang="en-GB"/>
        </a:p>
      </dgm:t>
    </dgm:pt>
    <dgm:pt modelId="{11CB2A52-53D4-4177-9CB2-D8A476BCAA51}" type="sibTrans" cxnId="{0128B7DB-6783-4637-99A9-BD0A91B30A68}">
      <dgm:prSet/>
      <dgm:spPr/>
      <dgm:t>
        <a:bodyPr/>
        <a:lstStyle/>
        <a:p>
          <a:endParaRPr lang="en-GB"/>
        </a:p>
      </dgm:t>
    </dgm:pt>
    <dgm:pt modelId="{F5A31DA7-1D3E-4FF9-AB28-FFB26E702738}">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Regular briefings/updates from the Director of Education</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103358C8-70A3-41E9-A148-CC406CC9BF6A}" type="parTrans" cxnId="{9C7D560E-D97D-49D8-A02D-81A6FC75E3F4}">
      <dgm:prSet/>
      <dgm:spPr/>
      <dgm:t>
        <a:bodyPr/>
        <a:lstStyle/>
        <a:p>
          <a:endParaRPr lang="en-GB"/>
        </a:p>
      </dgm:t>
    </dgm:pt>
    <dgm:pt modelId="{470F3C93-25D7-479F-8808-C1BF257C6F24}" type="sibTrans" cxnId="{9C7D560E-D97D-49D8-A02D-81A6FC75E3F4}">
      <dgm:prSet/>
      <dgm:spPr/>
      <dgm:t>
        <a:bodyPr/>
        <a:lstStyle/>
        <a:p>
          <a:endParaRPr lang="en-GB"/>
        </a:p>
      </dgm:t>
    </dgm:pt>
    <dgm:pt modelId="{794A8969-9BA6-47B2-9D1F-342999115817}">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Regular contact detail updates of key officers in the council that support schools.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68B179B6-C772-4C62-B196-228EC05152E7}" type="parTrans" cxnId="{0B7CD872-1E2E-4DBB-805A-AD3116C8AB42}">
      <dgm:prSet/>
      <dgm:spPr/>
      <dgm:t>
        <a:bodyPr/>
        <a:lstStyle/>
        <a:p>
          <a:endParaRPr lang="en-GB"/>
        </a:p>
      </dgm:t>
    </dgm:pt>
    <dgm:pt modelId="{F511A869-4C2F-4BC4-9E46-97A297E6B589}" type="sibTrans" cxnId="{0B7CD872-1E2E-4DBB-805A-AD3116C8AB42}">
      <dgm:prSet/>
      <dgm:spPr/>
      <dgm:t>
        <a:bodyPr/>
        <a:lstStyle/>
        <a:p>
          <a:endParaRPr lang="en-GB"/>
        </a:p>
      </dgm:t>
    </dgm:pt>
    <dgm:pt modelId="{C45DA70B-844C-4BB1-98D2-2752D861ACC7}">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Access to information from Enfield Education, borough partners and others through The Hub.</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7911F5AF-62D7-4828-BBB2-6F640F0FACBB}" type="parTrans" cxnId="{B57E7F41-6141-442B-A607-9A55FFF52526}">
      <dgm:prSet/>
      <dgm:spPr/>
      <dgm:t>
        <a:bodyPr/>
        <a:lstStyle/>
        <a:p>
          <a:endParaRPr lang="en-GB"/>
        </a:p>
      </dgm:t>
    </dgm:pt>
    <dgm:pt modelId="{3A6FE932-5B6D-4CC4-ABD3-C1EBFC86B61B}" type="sibTrans" cxnId="{B57E7F41-6141-442B-A607-9A55FFF52526}">
      <dgm:prSet/>
      <dgm:spPr/>
      <dgm:t>
        <a:bodyPr/>
        <a:lstStyle/>
        <a:p>
          <a:endParaRPr lang="en-GB"/>
        </a:p>
      </dgm:t>
    </dgm:pt>
    <dgm:pt modelId="{0A7F6F0D-51D6-4936-A576-F646B02386EE}">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Termly ARP/SLRB Network meeting for relevant schools.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7AD9D590-1175-4F7E-87A4-E34FDF34BF44}" type="parTrans" cxnId="{A5835EF1-FDF0-4E79-A578-D51BB8B9484C}">
      <dgm:prSet/>
      <dgm:spPr/>
      <dgm:t>
        <a:bodyPr/>
        <a:lstStyle/>
        <a:p>
          <a:endParaRPr lang="en-GB"/>
        </a:p>
      </dgm:t>
    </dgm:pt>
    <dgm:pt modelId="{CAB1777F-08E1-4EA1-81DF-301BE23C2ADC}" type="sibTrans" cxnId="{A5835EF1-FDF0-4E79-A578-D51BB8B9484C}">
      <dgm:prSet/>
      <dgm:spPr/>
      <dgm:t>
        <a:bodyPr/>
        <a:lstStyle/>
        <a:p>
          <a:endParaRPr lang="en-GB"/>
        </a:p>
      </dgm:t>
    </dgm:pt>
    <dgm:pt modelId="{6BA58F7A-4E68-4141-BF64-C571FB1E99D6}">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Termly Unit/ARP Network meeting and termly Unit CPD session for relevant schools.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8E400C0D-B0F1-4A2D-8544-AE7E4799C600}" type="parTrans" cxnId="{8ECD317E-0FC1-474D-8D13-E273D85846F3}">
      <dgm:prSet/>
      <dgm:spPr/>
      <dgm:t>
        <a:bodyPr/>
        <a:lstStyle/>
        <a:p>
          <a:endParaRPr lang="en-GB"/>
        </a:p>
      </dgm:t>
    </dgm:pt>
    <dgm:pt modelId="{CEB289BB-8D3E-4A5C-912E-9DEC18B72189}" type="sibTrans" cxnId="{8ECD317E-0FC1-474D-8D13-E273D85846F3}">
      <dgm:prSet/>
      <dgm:spPr/>
      <dgm:t>
        <a:bodyPr/>
        <a:lstStyle/>
        <a:p>
          <a:endParaRPr lang="en-GB"/>
        </a:p>
      </dgm:t>
    </dgm:pt>
    <dgm:pt modelId="{EE20C315-EEDD-4D1F-AD9A-C016A8F5F00F}">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Termly PHSE/RSE Network meeting.</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1C2DCE92-0D02-4F2C-A160-69586C846642}" type="parTrans" cxnId="{F4DC2970-281F-43F9-85FC-5D33017BC349}">
      <dgm:prSet/>
      <dgm:spPr/>
      <dgm:t>
        <a:bodyPr/>
        <a:lstStyle/>
        <a:p>
          <a:endParaRPr lang="en-GB"/>
        </a:p>
      </dgm:t>
    </dgm:pt>
    <dgm:pt modelId="{4C2DBB65-CFE8-49C6-BB82-99A22E0A2667}" type="sibTrans" cxnId="{F4DC2970-281F-43F9-85FC-5D33017BC349}">
      <dgm:prSet/>
      <dgm:spPr/>
      <dgm:t>
        <a:bodyPr/>
        <a:lstStyle/>
        <a:p>
          <a:endParaRPr lang="en-GB"/>
        </a:p>
      </dgm:t>
    </dgm:pt>
    <dgm:pt modelId="{61DDEC83-146D-4486-9930-7113BBECA8E1}">
      <dgm:prSet/>
      <dgm:spPr/>
      <dgm:t>
        <a:bodyPr/>
        <a:lstStyle/>
        <a:p>
          <a:endParaRPr lang="en-GB" dirty="0">
            <a:effectLst/>
            <a:latin typeface="Calibri" panose="020F0502020204030204" pitchFamily="34" charset="0"/>
            <a:ea typeface="Calibri" panose="020F0502020204030204" pitchFamily="34" charset="0"/>
            <a:cs typeface="Times New Roman" panose="02020603050405020304" pitchFamily="18" charset="0"/>
          </a:endParaRPr>
        </a:p>
      </dgm:t>
    </dgm:pt>
    <dgm:pt modelId="{60966BD8-1CB0-4E2A-AF63-87A226CECB9E}" type="parTrans" cxnId="{34FF37A4-731C-48E0-AAD2-4020818A7A66}">
      <dgm:prSet/>
      <dgm:spPr/>
      <dgm:t>
        <a:bodyPr/>
        <a:lstStyle/>
        <a:p>
          <a:endParaRPr lang="en-GB"/>
        </a:p>
      </dgm:t>
    </dgm:pt>
    <dgm:pt modelId="{20297B83-3F37-4F7E-A3B7-F1A166C7A808}" type="sibTrans" cxnId="{34FF37A4-731C-48E0-AAD2-4020818A7A66}">
      <dgm:prSet/>
      <dgm:spPr/>
      <dgm:t>
        <a:bodyPr/>
        <a:lstStyle/>
        <a:p>
          <a:endParaRPr lang="en-GB"/>
        </a:p>
      </dgm:t>
    </dgm:pt>
    <dgm:pt modelId="{73600FB0-10EA-48CE-AD88-AA3DE9245010}">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 In line with the SEN Codes of Practice – support from suitable qualified SEN Careers Advisors to work with SENCOs with regard to young people with an EHCP who are at risk of disengagement.</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3EDDB527-552B-4467-BD4F-86D47A4310D7}" type="parTrans" cxnId="{A1EF16E4-0253-4036-BE6B-2D7538C6126F}">
      <dgm:prSet/>
      <dgm:spPr/>
      <dgm:t>
        <a:bodyPr/>
        <a:lstStyle/>
        <a:p>
          <a:endParaRPr lang="en-GB"/>
        </a:p>
      </dgm:t>
    </dgm:pt>
    <dgm:pt modelId="{47A19797-7180-4AB9-8AE1-C7D08AC98504}" type="sibTrans" cxnId="{A1EF16E4-0253-4036-BE6B-2D7538C6126F}">
      <dgm:prSet/>
      <dgm:spPr/>
      <dgm:t>
        <a:bodyPr/>
        <a:lstStyle/>
        <a:p>
          <a:endParaRPr lang="en-GB"/>
        </a:p>
      </dgm:t>
    </dgm:pt>
    <dgm:pt modelId="{EAF504E8-6ECE-48F3-8722-4A5BF124511C}">
      <dgm:prSet/>
      <dgm:spPr/>
      <dgm:t>
        <a:bodyPr/>
        <a:lstStyle/>
        <a:p>
          <a:pPr>
            <a:buFont typeface="Arial" panose="020B0604020202020204" pitchFamily="34" charset="0"/>
            <a:buChar char="•"/>
          </a:pP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7DF68557-7E15-446C-93CB-72C57E99121D}" type="parTrans" cxnId="{DEB375E5-AC9B-4B7B-A1C6-29A03226BE45}">
      <dgm:prSet/>
      <dgm:spPr/>
      <dgm:t>
        <a:bodyPr/>
        <a:lstStyle/>
        <a:p>
          <a:endParaRPr lang="en-GB"/>
        </a:p>
      </dgm:t>
    </dgm:pt>
    <dgm:pt modelId="{D7B40569-2C9E-44EE-BD18-2CFD39770169}" type="sibTrans" cxnId="{DEB375E5-AC9B-4B7B-A1C6-29A03226BE45}">
      <dgm:prSet/>
      <dgm:spPr/>
      <dgm:t>
        <a:bodyPr/>
        <a:lstStyle/>
        <a:p>
          <a:endParaRPr lang="en-GB"/>
        </a:p>
      </dgm:t>
    </dgm:pt>
    <dgm:pt modelId="{71C0CB2C-BA5F-42D8-9E9C-8F5C8E5C522E}">
      <dgm:prSet/>
      <dgm:spPr/>
      <dgm:t>
        <a:bodyPr/>
        <a:lstStyle/>
        <a:p>
          <a:pPr>
            <a:buFont typeface="Arial" panose="020B0604020202020204" pitchFamily="34" charset="0"/>
            <a:buChar char="•"/>
          </a:pPr>
          <a:r>
            <a:rPr lang="en-US">
              <a:effectLst/>
              <a:latin typeface="Arial" panose="020B0604020202020204" pitchFamily="34" charset="0"/>
              <a:ea typeface="Calibri" panose="020F0502020204030204" pitchFamily="34" charset="0"/>
              <a:cs typeface="Arial" panose="020B0604020202020204" pitchFamily="34" charset="0"/>
            </a:rPr>
            <a:t>Statutory advice and support for governors, including an induction package, production of Instruments of Government, LA governor appointments, half termly Governors’ newsletter, support for Chairs and LA governors through Member Governor Forum. </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5DC36F65-CEEF-4AD6-B666-2F8973027DEC}" type="parTrans" cxnId="{54238C24-94D1-445B-A64F-E8772410E4EB}">
      <dgm:prSet/>
      <dgm:spPr/>
      <dgm:t>
        <a:bodyPr/>
        <a:lstStyle/>
        <a:p>
          <a:endParaRPr lang="en-GB"/>
        </a:p>
      </dgm:t>
    </dgm:pt>
    <dgm:pt modelId="{549AB48F-EAEF-4EFC-B7DA-558522FE5692}" type="sibTrans" cxnId="{54238C24-94D1-445B-A64F-E8772410E4EB}">
      <dgm:prSet/>
      <dgm:spPr/>
      <dgm:t>
        <a:bodyPr/>
        <a:lstStyle/>
        <a:p>
          <a:endParaRPr lang="en-GB"/>
        </a:p>
      </dgm:t>
    </dgm:pt>
    <dgm:pt modelId="{FF886671-99B0-4739-949B-97F0F9B335CF}">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Support to streamline the process of KS 2 to KS 3 transition with the agreed data file.</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06B2D795-9D58-47D4-A812-CAE5244F75D3}" type="parTrans" cxnId="{2417C9F9-0C24-4509-8B86-4AB204F9FFB8}">
      <dgm:prSet/>
      <dgm:spPr/>
      <dgm:t>
        <a:bodyPr/>
        <a:lstStyle/>
        <a:p>
          <a:endParaRPr lang="en-GB"/>
        </a:p>
      </dgm:t>
    </dgm:pt>
    <dgm:pt modelId="{C053D2DA-7494-49B7-984F-AEACD715A91F}" type="sibTrans" cxnId="{2417C9F9-0C24-4509-8B86-4AB204F9FFB8}">
      <dgm:prSet/>
      <dgm:spPr/>
      <dgm:t>
        <a:bodyPr/>
        <a:lstStyle/>
        <a:p>
          <a:endParaRPr lang="en-GB"/>
        </a:p>
      </dgm:t>
    </dgm:pt>
    <dgm:pt modelId="{0816F5C2-C0F7-4B60-B0FC-A864DFC41D0D}">
      <dgm:prSet/>
      <dgm:spPr/>
      <dgm:t>
        <a:bodyPr/>
        <a:lstStyle/>
        <a:p>
          <a:pPr>
            <a:buFont typeface="+mj-lt"/>
            <a:buAutoNum type="arabicPeriod"/>
          </a:pP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3230DC7E-5C06-4C8E-87A3-0968D07C6F34}" type="parTrans" cxnId="{089B1104-04DC-4921-82C8-35F99E7AF73A}">
      <dgm:prSet/>
      <dgm:spPr/>
      <dgm:t>
        <a:bodyPr/>
        <a:lstStyle/>
        <a:p>
          <a:endParaRPr lang="en-GB"/>
        </a:p>
      </dgm:t>
    </dgm:pt>
    <dgm:pt modelId="{4DE4D9F6-8C43-413D-9AD9-5BAEDBAFFE61}" type="sibTrans" cxnId="{089B1104-04DC-4921-82C8-35F99E7AF73A}">
      <dgm:prSet/>
      <dgm:spPr/>
      <dgm:t>
        <a:bodyPr/>
        <a:lstStyle/>
        <a:p>
          <a:endParaRPr lang="en-GB"/>
        </a:p>
      </dgm:t>
    </dgm:pt>
    <dgm:pt modelId="{F0CE0062-C039-49BF-B714-DAA117439D11}">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Level 6 Qualified CEIAG/annual review for all learners attending Enfield schools with an EHCP in years 9, 11.  Further support for learners with EHCP in post 16 school transition year (NC years 12, 13 or 14)</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2A4135EB-920A-487E-9914-996C73A79E76}" type="parTrans" cxnId="{470603B6-CD38-4E07-A3DD-1B82AD4E6775}">
      <dgm:prSet/>
      <dgm:spPr/>
      <dgm:t>
        <a:bodyPr/>
        <a:lstStyle/>
        <a:p>
          <a:endParaRPr lang="en-GB"/>
        </a:p>
      </dgm:t>
    </dgm:pt>
    <dgm:pt modelId="{569394E0-A3E7-4760-93F0-BFA57F17E8DB}" type="sibTrans" cxnId="{470603B6-CD38-4E07-A3DD-1B82AD4E6775}">
      <dgm:prSet/>
      <dgm:spPr/>
      <dgm:t>
        <a:bodyPr/>
        <a:lstStyle/>
        <a:p>
          <a:endParaRPr lang="en-GB"/>
        </a:p>
      </dgm:t>
    </dgm:pt>
    <dgm:pt modelId="{388BF731-0FCC-40A1-A427-837F4443D633}">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Access to Perspective Lite to compare school data to local and regional outcomes, and training to use the tool effectively.</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AB82EC63-E535-427D-A96B-30362966EB2F}" type="parTrans" cxnId="{3CC10E47-C34F-4BB4-B535-CDE99ED17C7E}">
      <dgm:prSet/>
      <dgm:spPr/>
      <dgm:t>
        <a:bodyPr/>
        <a:lstStyle/>
        <a:p>
          <a:endParaRPr lang="en-GB"/>
        </a:p>
      </dgm:t>
    </dgm:pt>
    <dgm:pt modelId="{31ADE9D5-B982-4C9F-BA45-AD542C5DED3A}" type="sibTrans" cxnId="{3CC10E47-C34F-4BB4-B535-CDE99ED17C7E}">
      <dgm:prSet/>
      <dgm:spPr/>
      <dgm:t>
        <a:bodyPr/>
        <a:lstStyle/>
        <a:p>
          <a:endParaRPr lang="en-GB"/>
        </a:p>
      </dgm:t>
    </dgm:pt>
    <dgm:pt modelId="{BCF5775D-564B-4FFC-B69F-198862E1CCD1}">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Invite to termly 16-19 Partnership meetings – education policy updates, enrichment and other emerging skills/career opportunities, curriculum development updates)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EE0E2AA1-F6EA-4E34-AAC1-143F397427BC}" type="parTrans" cxnId="{D2C6C313-7902-4B28-9227-9BCD01D73864}">
      <dgm:prSet/>
      <dgm:spPr/>
      <dgm:t>
        <a:bodyPr/>
        <a:lstStyle/>
        <a:p>
          <a:endParaRPr lang="en-GB"/>
        </a:p>
      </dgm:t>
    </dgm:pt>
    <dgm:pt modelId="{73E8BAAE-5A82-44AB-85A7-1482F6769721}" type="sibTrans" cxnId="{D2C6C313-7902-4B28-9227-9BCD01D73864}">
      <dgm:prSet/>
      <dgm:spPr/>
      <dgm:t>
        <a:bodyPr/>
        <a:lstStyle/>
        <a:p>
          <a:endParaRPr lang="en-GB"/>
        </a:p>
      </dgm:t>
    </dgm:pt>
    <dgm:pt modelId="{286769D6-9005-418A-8A78-6CA25052FF38}">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Statutory advice and support for education, training and employment pathways for young people 14–19, in line with Raising the Participation Age. </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89E0AD25-2862-43C9-8DC5-B63E63DE0F6A}" type="parTrans" cxnId="{377E7824-C9B1-4860-9CE1-C6C49B2CE235}">
      <dgm:prSet/>
      <dgm:spPr/>
      <dgm:t>
        <a:bodyPr/>
        <a:lstStyle/>
        <a:p>
          <a:endParaRPr lang="en-GB"/>
        </a:p>
      </dgm:t>
    </dgm:pt>
    <dgm:pt modelId="{EF922E2E-42CB-48A9-89F9-E3733DAB0E7A}" type="sibTrans" cxnId="{377E7824-C9B1-4860-9CE1-C6C49B2CE235}">
      <dgm:prSet/>
      <dgm:spPr/>
      <dgm:t>
        <a:bodyPr/>
        <a:lstStyle/>
        <a:p>
          <a:endParaRPr lang="en-GB"/>
        </a:p>
      </dgm:t>
    </dgm:pt>
    <dgm:pt modelId="{0F024AB1-17FC-4AD0-9639-EAE526EB28CD}">
      <dgm:prSet/>
      <dgm:spPr/>
      <dgm:t>
        <a:bodyPr/>
        <a:lstStyle/>
        <a:p>
          <a:pPr>
            <a:buFont typeface="Arial" panose="020B0604020202020204" pitchFamily="34" charset="0"/>
            <a:buChar char="•"/>
          </a:pPr>
          <a:r>
            <a:rPr lang="en-US">
              <a:effectLst/>
              <a:latin typeface="Arial" panose="020B0604020202020204" pitchFamily="34" charset="0"/>
              <a:ea typeface="Calibri" panose="020F0502020204030204" pitchFamily="34" charset="0"/>
              <a:cs typeface="Arial" panose="020B0604020202020204" pitchFamily="34" charset="0"/>
            </a:rPr>
            <a:t>Annual ‘financial sense check’ of all indicative school sixth form allocations awarded by ESFA.</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A5804D4B-C8FD-4A82-871D-DAAD965C378E}" type="parTrans" cxnId="{1A680073-6717-4B06-8AAB-35A974231A9C}">
      <dgm:prSet/>
      <dgm:spPr/>
      <dgm:t>
        <a:bodyPr/>
        <a:lstStyle/>
        <a:p>
          <a:endParaRPr lang="en-GB"/>
        </a:p>
      </dgm:t>
    </dgm:pt>
    <dgm:pt modelId="{30B8928D-B887-41A8-AFA1-88CAC3AE13DA}" type="sibTrans" cxnId="{1A680073-6717-4B06-8AAB-35A974231A9C}">
      <dgm:prSet/>
      <dgm:spPr/>
      <dgm:t>
        <a:bodyPr/>
        <a:lstStyle/>
        <a:p>
          <a:endParaRPr lang="en-GB"/>
        </a:p>
      </dgm:t>
    </dgm:pt>
    <dgm:pt modelId="{E6E98A83-B483-4ADC-9C00-980AB8FD1745}">
      <dgm:prSet/>
      <dgm:spPr/>
      <dgm:t>
        <a:bodyPr/>
        <a:lstStyle/>
        <a:p>
          <a:pPr>
            <a:buFont typeface="Arial" panose="020B0604020202020204" pitchFamily="34" charset="0"/>
            <a:buChar char="•"/>
          </a:pPr>
          <a:r>
            <a:rPr lang="en-US">
              <a:effectLst/>
              <a:latin typeface="Arial" panose="020B0604020202020204" pitchFamily="34" charset="0"/>
              <a:ea typeface="Calibri" panose="020F0502020204030204" pitchFamily="34" charset="0"/>
              <a:cs typeface="Arial" panose="020B0604020202020204" pitchFamily="34" charset="0"/>
            </a:rPr>
            <a:t>Annual individual school report setting out ‘Activity Survey’ (September Guarantee / destinations and NEET/Not known)</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D0B217A8-890B-48E2-86F6-FD1651AB6ECC}" type="parTrans" cxnId="{43BC9A6E-F5A1-4BB7-8333-62AD3FB8D126}">
      <dgm:prSet/>
      <dgm:spPr/>
      <dgm:t>
        <a:bodyPr/>
        <a:lstStyle/>
        <a:p>
          <a:endParaRPr lang="en-GB"/>
        </a:p>
      </dgm:t>
    </dgm:pt>
    <dgm:pt modelId="{BFD8BB32-656B-49DC-AF7F-E97F95BC1AB9}" type="sibTrans" cxnId="{43BC9A6E-F5A1-4BB7-8333-62AD3FB8D126}">
      <dgm:prSet/>
      <dgm:spPr/>
      <dgm:t>
        <a:bodyPr/>
        <a:lstStyle/>
        <a:p>
          <a:endParaRPr lang="en-GB"/>
        </a:p>
      </dgm:t>
    </dgm:pt>
    <dgm:pt modelId="{F043D856-5F7B-41B1-A1C5-867CF92F11EC}">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Invitation to participate in annual Enfield High Achievers event and selected group visits to HE institutions.</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5A68B809-0D85-481A-BC77-C369BEC488EF}" type="parTrans" cxnId="{313BCB5E-0CE9-4701-A4B8-05FCDE7F9555}">
      <dgm:prSet/>
      <dgm:spPr/>
      <dgm:t>
        <a:bodyPr/>
        <a:lstStyle/>
        <a:p>
          <a:endParaRPr lang="en-GB"/>
        </a:p>
      </dgm:t>
    </dgm:pt>
    <dgm:pt modelId="{A0074948-BE65-499C-9504-8068366330C6}" type="sibTrans" cxnId="{313BCB5E-0CE9-4701-A4B8-05FCDE7F9555}">
      <dgm:prSet/>
      <dgm:spPr/>
      <dgm:t>
        <a:bodyPr/>
        <a:lstStyle/>
        <a:p>
          <a:endParaRPr lang="en-GB"/>
        </a:p>
      </dgm:t>
    </dgm:pt>
    <dgm:pt modelId="{EDFF811F-95D8-46AD-9C4A-4F027C26AAB7}">
      <dgm:prSet/>
      <dgm:spPr/>
      <dgm:t>
        <a:bodyPr/>
        <a:lstStyle/>
        <a:p>
          <a:pPr>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Providing an annually updated borough data profile.</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21CB8476-F24C-4DAA-A3E6-18FE156B69FB}" type="parTrans" cxnId="{233E4F7B-45CA-40DA-8930-43F8A76BD1EB}">
      <dgm:prSet/>
      <dgm:spPr/>
      <dgm:t>
        <a:bodyPr/>
        <a:lstStyle/>
        <a:p>
          <a:endParaRPr lang="en-GB"/>
        </a:p>
      </dgm:t>
    </dgm:pt>
    <dgm:pt modelId="{A740D7DB-3CD7-4616-8285-C518B8C978D5}" type="sibTrans" cxnId="{233E4F7B-45CA-40DA-8930-43F8A76BD1EB}">
      <dgm:prSet/>
      <dgm:spPr/>
      <dgm:t>
        <a:bodyPr/>
        <a:lstStyle/>
        <a:p>
          <a:endParaRPr lang="en-GB"/>
        </a:p>
      </dgm:t>
    </dgm:pt>
    <dgm:pt modelId="{27D11747-2FC1-4CCE-8C3C-701308B17F70}">
      <dgm:prSet/>
      <dgm:spPr/>
      <dgm:t>
        <a:bodyPr/>
        <a:lstStyle/>
        <a:p>
          <a:r>
            <a:rPr lang="en-US" dirty="0">
              <a:effectLst/>
              <a:latin typeface="Arial" panose="020B0604020202020204" pitchFamily="34" charset="0"/>
              <a:ea typeface="Calibri" panose="020F0502020204030204" pitchFamily="34" charset="0"/>
              <a:cs typeface="Arial" panose="020B0604020202020204" pitchFamily="34" charset="0"/>
            </a:rPr>
            <a:t>Guidance documents to support schools in delivering the aspirations of the Inclusion Charter.</a:t>
          </a:r>
          <a:endParaRPr lang="en-GB" dirty="0">
            <a:effectLst/>
            <a:latin typeface="Arial" panose="020B0604020202020204" pitchFamily="34" charset="0"/>
            <a:ea typeface="Calibri" panose="020F0502020204030204" pitchFamily="34" charset="0"/>
            <a:cs typeface="Arial" panose="020B0604020202020204" pitchFamily="34" charset="0"/>
          </a:endParaRPr>
        </a:p>
      </dgm:t>
    </dgm:pt>
    <dgm:pt modelId="{FA8E6A7B-4FA9-40BC-B52A-B65BEE1B2FCF}" type="parTrans" cxnId="{D40CC0A8-CF3E-49A7-AB24-70ED35A83889}">
      <dgm:prSet/>
      <dgm:spPr/>
      <dgm:t>
        <a:bodyPr/>
        <a:lstStyle/>
        <a:p>
          <a:endParaRPr lang="en-GB"/>
        </a:p>
      </dgm:t>
    </dgm:pt>
    <dgm:pt modelId="{87AFFF51-23B9-46B7-B183-D1EFB3D1DBF1}" type="sibTrans" cxnId="{D40CC0A8-CF3E-49A7-AB24-70ED35A83889}">
      <dgm:prSet/>
      <dgm:spPr/>
      <dgm:t>
        <a:bodyPr/>
        <a:lstStyle/>
        <a:p>
          <a:endParaRPr lang="en-GB"/>
        </a:p>
      </dgm:t>
    </dgm:pt>
    <dgm:pt modelId="{619D0B7C-F8EC-49ED-84BC-7989909846B6}" type="pres">
      <dgm:prSet presAssocID="{44274F54-D138-4AAD-90F2-631A4AB5A10C}" presName="Name0" presStyleCnt="0">
        <dgm:presLayoutVars>
          <dgm:dir/>
          <dgm:animLvl val="lvl"/>
          <dgm:resizeHandles val="exact"/>
        </dgm:presLayoutVars>
      </dgm:prSet>
      <dgm:spPr/>
    </dgm:pt>
    <dgm:pt modelId="{B8F01C1A-1258-4D0E-9B79-8FC143C8847B}" type="pres">
      <dgm:prSet presAssocID="{F8A1F79E-8266-4A5F-88B4-A99725B3CD16}" presName="composite" presStyleCnt="0"/>
      <dgm:spPr/>
    </dgm:pt>
    <dgm:pt modelId="{9905196D-F79E-4728-8015-6B7AAD728C10}" type="pres">
      <dgm:prSet presAssocID="{F8A1F79E-8266-4A5F-88B4-A99725B3CD16}" presName="parTx" presStyleLbl="alignNode1" presStyleIdx="0" presStyleCnt="3">
        <dgm:presLayoutVars>
          <dgm:chMax val="0"/>
          <dgm:chPref val="0"/>
          <dgm:bulletEnabled val="1"/>
        </dgm:presLayoutVars>
      </dgm:prSet>
      <dgm:spPr/>
    </dgm:pt>
    <dgm:pt modelId="{1B03A492-9B18-4524-AE08-9E41B6FF934C}" type="pres">
      <dgm:prSet presAssocID="{F8A1F79E-8266-4A5F-88B4-A99725B3CD16}" presName="desTx" presStyleLbl="alignAccFollowNode1" presStyleIdx="0" presStyleCnt="3">
        <dgm:presLayoutVars>
          <dgm:bulletEnabled val="1"/>
        </dgm:presLayoutVars>
      </dgm:prSet>
      <dgm:spPr/>
    </dgm:pt>
    <dgm:pt modelId="{7189E85C-3737-4DA2-A1B1-43A82267C4B6}" type="pres">
      <dgm:prSet presAssocID="{4E704080-A3DB-430E-B69A-54C4B441AE12}" presName="space" presStyleCnt="0"/>
      <dgm:spPr/>
    </dgm:pt>
    <dgm:pt modelId="{76C01FF6-1C5A-4072-8C76-C53C48CE8DAA}" type="pres">
      <dgm:prSet presAssocID="{18CEEA97-A3A7-47B9-AB47-1551101FA135}" presName="composite" presStyleCnt="0"/>
      <dgm:spPr/>
    </dgm:pt>
    <dgm:pt modelId="{7F7056F5-7A3D-4ED1-9D04-E45BFCDF5B62}" type="pres">
      <dgm:prSet presAssocID="{18CEEA97-A3A7-47B9-AB47-1551101FA135}" presName="parTx" presStyleLbl="alignNode1" presStyleIdx="1" presStyleCnt="3">
        <dgm:presLayoutVars>
          <dgm:chMax val="0"/>
          <dgm:chPref val="0"/>
          <dgm:bulletEnabled val="1"/>
        </dgm:presLayoutVars>
      </dgm:prSet>
      <dgm:spPr/>
    </dgm:pt>
    <dgm:pt modelId="{3E407166-84CC-401D-83FB-6BA56AF51A1F}" type="pres">
      <dgm:prSet presAssocID="{18CEEA97-A3A7-47B9-AB47-1551101FA135}" presName="desTx" presStyleLbl="alignAccFollowNode1" presStyleIdx="1" presStyleCnt="3">
        <dgm:presLayoutVars>
          <dgm:bulletEnabled val="1"/>
        </dgm:presLayoutVars>
      </dgm:prSet>
      <dgm:spPr/>
    </dgm:pt>
    <dgm:pt modelId="{5F76A69D-76AD-4F65-8B74-DD9E14F376E8}" type="pres">
      <dgm:prSet presAssocID="{7F5A0098-CA1E-4D1D-8746-F7DE49AAEB99}" presName="space" presStyleCnt="0"/>
      <dgm:spPr/>
    </dgm:pt>
    <dgm:pt modelId="{E81EAA22-E81B-4027-85C7-79A4F4FEDAFE}" type="pres">
      <dgm:prSet presAssocID="{01A63FA5-02DF-4BFD-A2FF-98BE69FEA087}" presName="composite" presStyleCnt="0"/>
      <dgm:spPr/>
    </dgm:pt>
    <dgm:pt modelId="{2CC2BB04-979C-43C6-8833-C071089CD437}" type="pres">
      <dgm:prSet presAssocID="{01A63FA5-02DF-4BFD-A2FF-98BE69FEA087}" presName="parTx" presStyleLbl="alignNode1" presStyleIdx="2" presStyleCnt="3">
        <dgm:presLayoutVars>
          <dgm:chMax val="0"/>
          <dgm:chPref val="0"/>
          <dgm:bulletEnabled val="1"/>
        </dgm:presLayoutVars>
      </dgm:prSet>
      <dgm:spPr/>
    </dgm:pt>
    <dgm:pt modelId="{8A679E58-68E3-4990-A30F-0786EFA1DD5D}" type="pres">
      <dgm:prSet presAssocID="{01A63FA5-02DF-4BFD-A2FF-98BE69FEA087}" presName="desTx" presStyleLbl="alignAccFollowNode1" presStyleIdx="2" presStyleCnt="3">
        <dgm:presLayoutVars>
          <dgm:bulletEnabled val="1"/>
        </dgm:presLayoutVars>
      </dgm:prSet>
      <dgm:spPr/>
    </dgm:pt>
  </dgm:ptLst>
  <dgm:cxnLst>
    <dgm:cxn modelId="{E8CF1603-658B-4413-AF87-901A9B5C5B10}" type="presOf" srcId="{EAF504E8-6ECE-48F3-8722-4A5BF124511C}" destId="{8A679E58-68E3-4990-A30F-0786EFA1DD5D}" srcOrd="0" destOrd="12" presId="urn:microsoft.com/office/officeart/2005/8/layout/hList1"/>
    <dgm:cxn modelId="{089B1104-04DC-4921-82C8-35F99E7AF73A}" srcId="{F8A1F79E-8266-4A5F-88B4-A99725B3CD16}" destId="{0816F5C2-C0F7-4B60-B0FC-A864DFC41D0D}" srcOrd="7" destOrd="0" parTransId="{3230DC7E-5C06-4C8E-87A3-0968D07C6F34}" sibTransId="{4DE4D9F6-8C43-413D-9AD9-5BAEDBAFFE61}"/>
    <dgm:cxn modelId="{E55EA204-7162-4866-AF44-2FCEBA903A37}" type="presOf" srcId="{6BA58F7A-4E68-4141-BF64-C571FB1E99D6}" destId="{3E407166-84CC-401D-83FB-6BA56AF51A1F}" srcOrd="0" destOrd="6" presId="urn:microsoft.com/office/officeart/2005/8/layout/hList1"/>
    <dgm:cxn modelId="{0777B50C-BA1C-47DA-BDB6-909A8AC8CDC9}" type="presOf" srcId="{F5A31DA7-1D3E-4FF9-AB28-FFB26E702738}" destId="{3E407166-84CC-401D-83FB-6BA56AF51A1F}" srcOrd="0" destOrd="4" presId="urn:microsoft.com/office/officeart/2005/8/layout/hList1"/>
    <dgm:cxn modelId="{9C7D560E-D97D-49D8-A02D-81A6FC75E3F4}" srcId="{18CEEA97-A3A7-47B9-AB47-1551101FA135}" destId="{F5A31DA7-1D3E-4FF9-AB28-FFB26E702738}" srcOrd="4" destOrd="0" parTransId="{103358C8-70A3-41E9-A148-CC406CC9BF6A}" sibTransId="{470F3C93-25D7-479F-8808-C1BF257C6F24}"/>
    <dgm:cxn modelId="{6BB1BC13-33BE-4EA0-8AFC-3DF2A56F6C6A}" srcId="{F8A1F79E-8266-4A5F-88B4-A99725B3CD16}" destId="{BD5D05AB-B64D-4634-93C5-6D8F72AE2AA4}" srcOrd="0" destOrd="0" parTransId="{39DC9F2C-3427-40BF-8BEA-6EB875A7EAA2}" sibTransId="{EE51D4A4-D6A0-4FE0-9A09-786CBBFB25A7}"/>
    <dgm:cxn modelId="{D2C6C313-7902-4B28-9227-9BCD01D73864}" srcId="{18CEEA97-A3A7-47B9-AB47-1551101FA135}" destId="{BCF5775D-564B-4FFC-B69F-198862E1CCD1}" srcOrd="9" destOrd="0" parTransId="{EE0E2AA1-F6EA-4E34-AAC1-143F397427BC}" sibTransId="{73E8BAAE-5A82-44AB-85A7-1482F6769721}"/>
    <dgm:cxn modelId="{377E7824-C9B1-4860-9CE1-C6C49B2CE235}" srcId="{01A63FA5-02DF-4BFD-A2FF-98BE69FEA087}" destId="{286769D6-9005-418A-8A78-6CA25052FF38}" srcOrd="8" destOrd="0" parTransId="{89E0AD25-2862-43C9-8DC5-B63E63DE0F6A}" sibTransId="{EF922E2E-42CB-48A9-89F9-E3733DAB0E7A}"/>
    <dgm:cxn modelId="{54238C24-94D1-445B-A64F-E8772410E4EB}" srcId="{01A63FA5-02DF-4BFD-A2FF-98BE69FEA087}" destId="{71C0CB2C-BA5F-42D8-9E9C-8F5C8E5C522E}" srcOrd="1" destOrd="0" parTransId="{5DC36F65-CEEF-4AD6-B666-2F8973027DEC}" sibTransId="{549AB48F-EAEF-4EFC-B7DA-558522FE5692}"/>
    <dgm:cxn modelId="{40A5E124-2EAA-4CE8-9EFD-DBAA2D21C90E}" type="presOf" srcId="{61DDEC83-146D-4486-9930-7113BBECA8E1}" destId="{3E407166-84CC-401D-83FB-6BA56AF51A1F}" srcOrd="0" destOrd="10" presId="urn:microsoft.com/office/officeart/2005/8/layout/hList1"/>
    <dgm:cxn modelId="{B671FE2C-A02E-4EE4-A015-63A1670F51A5}" type="presOf" srcId="{388BF731-0FCC-40A1-A427-837F4443D633}" destId="{3E407166-84CC-401D-83FB-6BA56AF51A1F}" srcOrd="0" destOrd="8" presId="urn:microsoft.com/office/officeart/2005/8/layout/hList1"/>
    <dgm:cxn modelId="{B38EDC39-40E5-4EEF-AD94-9354ED2A1BA2}" srcId="{44274F54-D138-4AAD-90F2-631A4AB5A10C}" destId="{F8A1F79E-8266-4A5F-88B4-A99725B3CD16}" srcOrd="0" destOrd="0" parTransId="{BE98B71E-CA3E-4325-A73F-7EFF6C6678CF}" sibTransId="{4E704080-A3DB-430E-B69A-54C4B441AE12}"/>
    <dgm:cxn modelId="{5D25763D-828A-4C01-A533-5D1F1C9CAD47}" type="presOf" srcId="{8243CE2A-38AE-4C76-8900-DA4B2D25B7C7}" destId="{3E407166-84CC-401D-83FB-6BA56AF51A1F}" srcOrd="0" destOrd="2" presId="urn:microsoft.com/office/officeart/2005/8/layout/hList1"/>
    <dgm:cxn modelId="{92CEED3E-2752-4C21-B494-0FCCBC8B2262}" type="presOf" srcId="{F0CE0062-C039-49BF-B714-DAA117439D11}" destId="{1B03A492-9B18-4524-AE08-9E41B6FF934C}" srcOrd="0" destOrd="1" presId="urn:microsoft.com/office/officeart/2005/8/layout/hList1"/>
    <dgm:cxn modelId="{B8DBAF5D-CAB9-4B19-A91A-A98B9AE2EF3F}" srcId="{01A63FA5-02DF-4BFD-A2FF-98BE69FEA087}" destId="{F9C6B6C3-FF5B-426B-8908-FDE03252EBE7}" srcOrd="4" destOrd="0" parTransId="{7622FD07-05FB-47F9-A233-DEB6AB0F1A8C}" sibTransId="{2D3AF827-75A8-445F-9A41-70F729B20BAC}"/>
    <dgm:cxn modelId="{537DDC5D-2C73-40DA-8DA9-BA4AA2AE5CD9}" srcId="{01A63FA5-02DF-4BFD-A2FF-98BE69FEA087}" destId="{655DEE9A-1E19-4E22-92AA-5356A4982E75}" srcOrd="3" destOrd="0" parTransId="{C7174127-F1F2-4E15-A9C8-ACED6FB05CBF}" sibTransId="{5F311E48-5392-4B0F-8C83-B0EE234A6BAE}"/>
    <dgm:cxn modelId="{A819565E-AA3A-4EF0-BB38-F132E491273E}" type="presOf" srcId="{18CEEA97-A3A7-47B9-AB47-1551101FA135}" destId="{7F7056F5-7A3D-4ED1-9D04-E45BFCDF5B62}" srcOrd="0" destOrd="0" presId="urn:microsoft.com/office/officeart/2005/8/layout/hList1"/>
    <dgm:cxn modelId="{BA58835E-CDC9-4480-A2AF-BB0DE7FB632C}" srcId="{18CEEA97-A3A7-47B9-AB47-1551101FA135}" destId="{54062415-6B61-425D-88EE-A54F23F435A7}" srcOrd="1" destOrd="0" parTransId="{8C51FCE1-F505-412E-A70E-7108909B0E0D}" sibTransId="{DB5F3A3B-6178-4666-9725-3FD0C0B9CF87}"/>
    <dgm:cxn modelId="{313BCB5E-0CE9-4701-A4B8-05FCDE7F9555}" srcId="{01A63FA5-02DF-4BFD-A2FF-98BE69FEA087}" destId="{F043D856-5F7B-41B1-A1C5-867CF92F11EC}" srcOrd="11" destOrd="0" parTransId="{5A68B809-0D85-481A-BC77-C369BEC488EF}" sibTransId="{A0074948-BE65-499C-9504-8068366330C6}"/>
    <dgm:cxn modelId="{C4013960-29CC-463B-A609-597E489C8677}" type="presOf" srcId="{794A8969-9BA6-47B2-9D1F-342999115817}" destId="{8A679E58-68E3-4990-A30F-0786EFA1DD5D}" srcOrd="0" destOrd="5" presId="urn:microsoft.com/office/officeart/2005/8/layout/hList1"/>
    <dgm:cxn modelId="{3BABE060-145A-42DD-A023-FC73593C7D73}" type="presOf" srcId="{EDFF811F-95D8-46AD-9C4A-4F027C26AAB7}" destId="{8A679E58-68E3-4990-A30F-0786EFA1DD5D}" srcOrd="0" destOrd="7" presId="urn:microsoft.com/office/officeart/2005/8/layout/hList1"/>
    <dgm:cxn modelId="{B57E7F41-6141-442B-A607-9A55FFF52526}" srcId="{01A63FA5-02DF-4BFD-A2FF-98BE69FEA087}" destId="{C45DA70B-844C-4BB1-98D2-2752D861ACC7}" srcOrd="6" destOrd="0" parTransId="{7911F5AF-62D7-4828-BBB2-6F640F0FACBB}" sibTransId="{3A6FE932-5B6D-4CC4-ABD3-C1EBFC86B61B}"/>
    <dgm:cxn modelId="{EF07A764-455E-43AF-A28E-CF0683528328}" type="presOf" srcId="{7A5C013B-348E-4ED6-B306-907409568349}" destId="{8A679E58-68E3-4990-A30F-0786EFA1DD5D}" srcOrd="0" destOrd="2" presId="urn:microsoft.com/office/officeart/2005/8/layout/hList1"/>
    <dgm:cxn modelId="{3CC10E47-C34F-4BB4-B535-CDE99ED17C7E}" srcId="{18CEEA97-A3A7-47B9-AB47-1551101FA135}" destId="{388BF731-0FCC-40A1-A427-837F4443D633}" srcOrd="8" destOrd="0" parTransId="{AB82EC63-E535-427D-A96B-30362966EB2F}" sibTransId="{31ADE9D5-B982-4C9F-BA45-AD542C5DED3A}"/>
    <dgm:cxn modelId="{E7A4C947-DE33-4308-930B-CB212EEBD019}" type="presOf" srcId="{039B569B-1CE5-4F69-AD09-0FB4D765260A}" destId="{3E407166-84CC-401D-83FB-6BA56AF51A1F}" srcOrd="0" destOrd="0" presId="urn:microsoft.com/office/officeart/2005/8/layout/hList1"/>
    <dgm:cxn modelId="{80D07848-71CC-4FD0-BA9A-6D865403AA82}" type="presOf" srcId="{F9C6B6C3-FF5B-426B-8908-FDE03252EBE7}" destId="{8A679E58-68E3-4990-A30F-0786EFA1DD5D}" srcOrd="0" destOrd="4" presId="urn:microsoft.com/office/officeart/2005/8/layout/hList1"/>
    <dgm:cxn modelId="{CD2C8749-B3DE-4339-89E9-91F5732F90AE}" srcId="{18CEEA97-A3A7-47B9-AB47-1551101FA135}" destId="{BE972575-EE34-4443-9704-D1BFE3A9972F}" srcOrd="3" destOrd="0" parTransId="{AA014409-380E-4138-8CAF-7A66F8F048C2}" sibTransId="{27FBC601-558C-41FB-926B-7919865CD644}"/>
    <dgm:cxn modelId="{4502F94B-B457-43B2-96D6-AD79EA804899}" type="presOf" srcId="{97BD6EA7-CF42-4EF5-AAD4-C9A8E4A2B28F}" destId="{1B03A492-9B18-4524-AE08-9E41B6FF934C}" srcOrd="0" destOrd="2" presId="urn:microsoft.com/office/officeart/2005/8/layout/hList1"/>
    <dgm:cxn modelId="{DC92AB4C-5F54-4B79-A2D2-421355DA8E5B}" type="presOf" srcId="{54062415-6B61-425D-88EE-A54F23F435A7}" destId="{3E407166-84CC-401D-83FB-6BA56AF51A1F}" srcOrd="0" destOrd="1" presId="urn:microsoft.com/office/officeart/2005/8/layout/hList1"/>
    <dgm:cxn modelId="{43BC9A6E-F5A1-4BB7-8333-62AD3FB8D126}" srcId="{01A63FA5-02DF-4BFD-A2FF-98BE69FEA087}" destId="{E6E98A83-B483-4ADC-9C00-980AB8FD1745}" srcOrd="10" destOrd="0" parTransId="{D0B217A8-890B-48E2-86F6-FD1651AB6ECC}" sibTransId="{BFD8BB32-656B-49DC-AF7F-E97F95BC1AB9}"/>
    <dgm:cxn modelId="{CFD8056F-9F7F-49B3-B3C9-5FF0CCFFCDF8}" srcId="{44274F54-D138-4AAD-90F2-631A4AB5A10C}" destId="{01A63FA5-02DF-4BFD-A2FF-98BE69FEA087}" srcOrd="2" destOrd="0" parTransId="{90DCCAC5-D34C-4FE3-AC28-5D35ADDAFAC7}" sibTransId="{F218CAE8-5F28-4DD2-A4B9-8407246C5C78}"/>
    <dgm:cxn modelId="{F4DC2970-281F-43F9-85FC-5D33017BC349}" srcId="{18CEEA97-A3A7-47B9-AB47-1551101FA135}" destId="{EE20C315-EEDD-4D1F-AD9A-C016A8F5F00F}" srcOrd="7" destOrd="0" parTransId="{1C2DCE92-0D02-4F2C-A160-69586C846642}" sibTransId="{4C2DBB65-CFE8-49C6-BB82-99A22E0A2667}"/>
    <dgm:cxn modelId="{EC903971-3DFC-434F-AA00-C936D018BA63}" type="presOf" srcId="{73600FB0-10EA-48CE-AD88-AA3DE9245010}" destId="{1B03A492-9B18-4524-AE08-9E41B6FF934C}" srcOrd="0" destOrd="4" presId="urn:microsoft.com/office/officeart/2005/8/layout/hList1"/>
    <dgm:cxn modelId="{0B7CD872-1E2E-4DBB-805A-AD3116C8AB42}" srcId="{01A63FA5-02DF-4BFD-A2FF-98BE69FEA087}" destId="{794A8969-9BA6-47B2-9D1F-342999115817}" srcOrd="5" destOrd="0" parTransId="{68B179B6-C772-4C62-B196-228EC05152E7}" sibTransId="{F511A869-4C2F-4BC4-9E46-97A297E6B589}"/>
    <dgm:cxn modelId="{B400F872-B0C9-4B6F-AD5A-A5FAD29D0E5E}" type="presOf" srcId="{286769D6-9005-418A-8A78-6CA25052FF38}" destId="{8A679E58-68E3-4990-A30F-0786EFA1DD5D}" srcOrd="0" destOrd="8" presId="urn:microsoft.com/office/officeart/2005/8/layout/hList1"/>
    <dgm:cxn modelId="{1A680073-6717-4B06-8AAB-35A974231A9C}" srcId="{01A63FA5-02DF-4BFD-A2FF-98BE69FEA087}" destId="{0F024AB1-17FC-4AD0-9639-EAE526EB28CD}" srcOrd="9" destOrd="0" parTransId="{A5804D4B-C8FD-4A82-871D-DAAD965C378E}" sibTransId="{30B8928D-B887-41A8-AFA1-88CAC3AE13DA}"/>
    <dgm:cxn modelId="{DD0A1275-15ED-42E3-A22A-D25585E2FD5D}" type="presOf" srcId="{59A9242A-A38A-4967-93B3-100DA0BB0732}" destId="{1B03A492-9B18-4524-AE08-9E41B6FF934C}" srcOrd="0" destOrd="3" presId="urn:microsoft.com/office/officeart/2005/8/layout/hList1"/>
    <dgm:cxn modelId="{74CF0457-B2DF-4FDB-AC2A-12999E1284CB}" srcId="{18CEEA97-A3A7-47B9-AB47-1551101FA135}" destId="{8243CE2A-38AE-4C76-8900-DA4B2D25B7C7}" srcOrd="2" destOrd="0" parTransId="{8BF8E4A1-A7EA-4A40-9D37-B7C2C60E156E}" sibTransId="{D84A07DE-69DD-47FA-AA2D-ADEED105F423}"/>
    <dgm:cxn modelId="{6E5A3357-B546-4B2F-9AF4-10B5134708F4}" type="presOf" srcId="{BD5D05AB-B64D-4634-93C5-6D8F72AE2AA4}" destId="{1B03A492-9B18-4524-AE08-9E41B6FF934C}" srcOrd="0" destOrd="0" presId="urn:microsoft.com/office/officeart/2005/8/layout/hList1"/>
    <dgm:cxn modelId="{68481C79-369E-45BB-AAAC-517E713ABAE0}" type="presOf" srcId="{BE972575-EE34-4443-9704-D1BFE3A9972F}" destId="{3E407166-84CC-401D-83FB-6BA56AF51A1F}" srcOrd="0" destOrd="3" presId="urn:microsoft.com/office/officeart/2005/8/layout/hList1"/>
    <dgm:cxn modelId="{19A3E459-B644-422A-9D76-A886C3418D56}" type="presOf" srcId="{CE80D378-7918-400D-B3FC-056DCE63FC08}" destId="{8A679E58-68E3-4990-A30F-0786EFA1DD5D}" srcOrd="0" destOrd="0" presId="urn:microsoft.com/office/officeart/2005/8/layout/hList1"/>
    <dgm:cxn modelId="{233E4F7B-45CA-40DA-8930-43F8A76BD1EB}" srcId="{01A63FA5-02DF-4BFD-A2FF-98BE69FEA087}" destId="{EDFF811F-95D8-46AD-9C4A-4F027C26AAB7}" srcOrd="7" destOrd="0" parTransId="{21CB8476-F24C-4DAA-A3E6-18FE156B69FB}" sibTransId="{A740D7DB-3CD7-4616-8285-C518B8C978D5}"/>
    <dgm:cxn modelId="{5FAE837D-8FF5-4CDB-A58C-72BADFC85CF5}" type="presOf" srcId="{F8A1F79E-8266-4A5F-88B4-A99725B3CD16}" destId="{9905196D-F79E-4728-8015-6B7AAD728C10}" srcOrd="0" destOrd="0" presId="urn:microsoft.com/office/officeart/2005/8/layout/hList1"/>
    <dgm:cxn modelId="{8ECD317E-0FC1-474D-8D13-E273D85846F3}" srcId="{18CEEA97-A3A7-47B9-AB47-1551101FA135}" destId="{6BA58F7A-4E68-4141-BF64-C571FB1E99D6}" srcOrd="6" destOrd="0" parTransId="{8E400C0D-B0F1-4A2D-8544-AE7E4799C600}" sibTransId="{CEB289BB-8D3E-4A5C-912E-9DEC18B72189}"/>
    <dgm:cxn modelId="{78B3797E-7356-4750-88CD-087C9685893E}" srcId="{44274F54-D138-4AAD-90F2-631A4AB5A10C}" destId="{18CEEA97-A3A7-47B9-AB47-1551101FA135}" srcOrd="1" destOrd="0" parTransId="{21EA1CA3-0F89-43C8-9A4B-096D7B2C5C86}" sibTransId="{7F5A0098-CA1E-4D1D-8746-F7DE49AAEB99}"/>
    <dgm:cxn modelId="{C557F480-83B4-47CF-95C3-DB7E61DA9258}" srcId="{F8A1F79E-8266-4A5F-88B4-A99725B3CD16}" destId="{97BD6EA7-CF42-4EF5-AAD4-C9A8E4A2B28F}" srcOrd="2" destOrd="0" parTransId="{C7FA0DEB-997A-439F-AB98-5F5FDB2B3AAF}" sibTransId="{0ADFA844-2190-49D3-8518-ED5311FEA93F}"/>
    <dgm:cxn modelId="{26821689-19B1-4BB5-A30B-9BCD3F811B72}" type="presOf" srcId="{0F024AB1-17FC-4AD0-9639-EAE526EB28CD}" destId="{8A679E58-68E3-4990-A30F-0786EFA1DD5D}" srcOrd="0" destOrd="9" presId="urn:microsoft.com/office/officeart/2005/8/layout/hList1"/>
    <dgm:cxn modelId="{99DB549A-86D6-4DB8-8083-52541A8201AC}" type="presOf" srcId="{F043D856-5F7B-41B1-A1C5-867CF92F11EC}" destId="{8A679E58-68E3-4990-A30F-0786EFA1DD5D}" srcOrd="0" destOrd="11" presId="urn:microsoft.com/office/officeart/2005/8/layout/hList1"/>
    <dgm:cxn modelId="{34FF37A4-731C-48E0-AAD2-4020818A7A66}" srcId="{18CEEA97-A3A7-47B9-AB47-1551101FA135}" destId="{61DDEC83-146D-4486-9930-7113BBECA8E1}" srcOrd="10" destOrd="0" parTransId="{60966BD8-1CB0-4E2A-AF63-87A226CECB9E}" sibTransId="{20297B83-3F37-4F7E-A3B7-F1A166C7A808}"/>
    <dgm:cxn modelId="{D40CC0A8-CF3E-49A7-AB24-70ED35A83889}" srcId="{F8A1F79E-8266-4A5F-88B4-A99725B3CD16}" destId="{27D11747-2FC1-4CCE-8C3C-701308B17F70}" srcOrd="6" destOrd="0" parTransId="{FA8E6A7B-4FA9-40BC-B52A-B65BEE1B2FCF}" sibTransId="{87AFFF51-23B9-46B7-B183-D1EFB3D1DBF1}"/>
    <dgm:cxn modelId="{DCD1C8A9-E7FA-47F5-B1BA-FC33D4D793A6}" type="presOf" srcId="{655DEE9A-1E19-4E22-92AA-5356A4982E75}" destId="{8A679E58-68E3-4990-A30F-0786EFA1DD5D}" srcOrd="0" destOrd="3" presId="urn:microsoft.com/office/officeart/2005/8/layout/hList1"/>
    <dgm:cxn modelId="{CDA568AD-990C-4C2F-9E6F-9CB8AE119E6E}" srcId="{18CEEA97-A3A7-47B9-AB47-1551101FA135}" destId="{039B569B-1CE5-4F69-AD09-0FB4D765260A}" srcOrd="0" destOrd="0" parTransId="{99637F90-B345-4813-AD2F-017C1DCB3A70}" sibTransId="{7A204BC7-94E3-46BD-A504-28B71F374A98}"/>
    <dgm:cxn modelId="{52119DB5-CECF-46F6-857A-8C5E94F24931}" type="presOf" srcId="{71C0CB2C-BA5F-42D8-9E9C-8F5C8E5C522E}" destId="{8A679E58-68E3-4990-A30F-0786EFA1DD5D}" srcOrd="0" destOrd="1" presId="urn:microsoft.com/office/officeart/2005/8/layout/hList1"/>
    <dgm:cxn modelId="{470603B6-CD38-4E07-A3DD-1B82AD4E6775}" srcId="{F8A1F79E-8266-4A5F-88B4-A99725B3CD16}" destId="{F0CE0062-C039-49BF-B714-DAA117439D11}" srcOrd="1" destOrd="0" parTransId="{2A4135EB-920A-487E-9914-996C73A79E76}" sibTransId="{569394E0-A3E7-4760-93F0-BFA57F17E8DB}"/>
    <dgm:cxn modelId="{1A2712B8-1E75-4586-93D3-A8323DF07420}" type="presOf" srcId="{01A63FA5-02DF-4BFD-A2FF-98BE69FEA087}" destId="{2CC2BB04-979C-43C6-8833-C071089CD437}" srcOrd="0" destOrd="0" presId="urn:microsoft.com/office/officeart/2005/8/layout/hList1"/>
    <dgm:cxn modelId="{8BD4A7BD-ABBC-422D-9AE9-C6E043326C04}" type="presOf" srcId="{E6E98A83-B483-4ADC-9C00-980AB8FD1745}" destId="{8A679E58-68E3-4990-A30F-0786EFA1DD5D}" srcOrd="0" destOrd="10" presId="urn:microsoft.com/office/officeart/2005/8/layout/hList1"/>
    <dgm:cxn modelId="{92AA73C5-9E9E-4707-AD77-658A0CC88E6C}" type="presOf" srcId="{0A7F6F0D-51D6-4936-A576-F646B02386EE}" destId="{3E407166-84CC-401D-83FB-6BA56AF51A1F}" srcOrd="0" destOrd="5" presId="urn:microsoft.com/office/officeart/2005/8/layout/hList1"/>
    <dgm:cxn modelId="{CA1C8AC7-B0C2-4F97-BCF3-F9FC3EA347E9}" type="presOf" srcId="{FF886671-99B0-4739-949B-97F0F9B335CF}" destId="{1B03A492-9B18-4524-AE08-9E41B6FF934C}" srcOrd="0" destOrd="5" presId="urn:microsoft.com/office/officeart/2005/8/layout/hList1"/>
    <dgm:cxn modelId="{0128B7DB-6783-4637-99A9-BD0A91B30A68}" srcId="{F8A1F79E-8266-4A5F-88B4-A99725B3CD16}" destId="{59A9242A-A38A-4967-93B3-100DA0BB0732}" srcOrd="3" destOrd="0" parTransId="{60645830-FA4D-4840-A718-438C88514DEE}" sibTransId="{11CB2A52-53D4-4177-9CB2-D8A476BCAA51}"/>
    <dgm:cxn modelId="{8F37E2DC-C350-4FE9-9F69-D794DB9B3373}" srcId="{01A63FA5-02DF-4BFD-A2FF-98BE69FEA087}" destId="{CE80D378-7918-400D-B3FC-056DCE63FC08}" srcOrd="0" destOrd="0" parTransId="{AA5A0A2F-97BD-4E67-8B76-8FCE3140FCAD}" sibTransId="{F5D5926F-0BD4-45F7-8E46-5FC911521092}"/>
    <dgm:cxn modelId="{431ACADF-7E2B-4609-A678-F37687D8735A}" type="presOf" srcId="{BCF5775D-564B-4FFC-B69F-198862E1CCD1}" destId="{3E407166-84CC-401D-83FB-6BA56AF51A1F}" srcOrd="0" destOrd="9" presId="urn:microsoft.com/office/officeart/2005/8/layout/hList1"/>
    <dgm:cxn modelId="{7B3781E1-2901-4390-81CC-DEA13EA1E7C5}" srcId="{01A63FA5-02DF-4BFD-A2FF-98BE69FEA087}" destId="{7A5C013B-348E-4ED6-B306-907409568349}" srcOrd="2" destOrd="0" parTransId="{53636C76-B183-411E-8506-B8ED36BE61A5}" sibTransId="{A81A3EC4-71D7-4B9D-BB59-C295A6C85266}"/>
    <dgm:cxn modelId="{D3F696E2-F0B5-4100-85C8-F13FD83B8B6C}" type="presOf" srcId="{EE20C315-EEDD-4D1F-AD9A-C016A8F5F00F}" destId="{3E407166-84CC-401D-83FB-6BA56AF51A1F}" srcOrd="0" destOrd="7" presId="urn:microsoft.com/office/officeart/2005/8/layout/hList1"/>
    <dgm:cxn modelId="{A1EF16E4-0253-4036-BE6B-2D7538C6126F}" srcId="{F8A1F79E-8266-4A5F-88B4-A99725B3CD16}" destId="{73600FB0-10EA-48CE-AD88-AA3DE9245010}" srcOrd="4" destOrd="0" parTransId="{3EDDB527-552B-4467-BD4F-86D47A4310D7}" sibTransId="{47A19797-7180-4AB9-8AE1-C7D08AC98504}"/>
    <dgm:cxn modelId="{DEB375E5-AC9B-4B7B-A1C6-29A03226BE45}" srcId="{01A63FA5-02DF-4BFD-A2FF-98BE69FEA087}" destId="{EAF504E8-6ECE-48F3-8722-4A5BF124511C}" srcOrd="12" destOrd="0" parTransId="{7DF68557-7E15-446C-93CB-72C57E99121D}" sibTransId="{D7B40569-2C9E-44EE-BD18-2CFD39770169}"/>
    <dgm:cxn modelId="{094294ED-9328-40E3-A4CD-976089AA859E}" type="presOf" srcId="{44274F54-D138-4AAD-90F2-631A4AB5A10C}" destId="{619D0B7C-F8EC-49ED-84BC-7989909846B6}" srcOrd="0" destOrd="0" presId="urn:microsoft.com/office/officeart/2005/8/layout/hList1"/>
    <dgm:cxn modelId="{A5835EF1-FDF0-4E79-A578-D51BB8B9484C}" srcId="{18CEEA97-A3A7-47B9-AB47-1551101FA135}" destId="{0A7F6F0D-51D6-4936-A576-F646B02386EE}" srcOrd="5" destOrd="0" parTransId="{7AD9D590-1175-4F7E-87A4-E34FDF34BF44}" sibTransId="{CAB1777F-08E1-4EA1-81DF-301BE23C2ADC}"/>
    <dgm:cxn modelId="{F731C7F5-638F-4200-ADF7-C929A149FC06}" type="presOf" srcId="{0816F5C2-C0F7-4B60-B0FC-A864DFC41D0D}" destId="{1B03A492-9B18-4524-AE08-9E41B6FF934C}" srcOrd="0" destOrd="7" presId="urn:microsoft.com/office/officeart/2005/8/layout/hList1"/>
    <dgm:cxn modelId="{2417C9F9-0C24-4509-8B86-4AB204F9FFB8}" srcId="{F8A1F79E-8266-4A5F-88B4-A99725B3CD16}" destId="{FF886671-99B0-4739-949B-97F0F9B335CF}" srcOrd="5" destOrd="0" parTransId="{06B2D795-9D58-47D4-A812-CAE5244F75D3}" sibTransId="{C053D2DA-7494-49B7-984F-AEACD715A91F}"/>
    <dgm:cxn modelId="{33FB53FA-3050-47C9-8456-BF29184E583D}" type="presOf" srcId="{27D11747-2FC1-4CCE-8C3C-701308B17F70}" destId="{1B03A492-9B18-4524-AE08-9E41B6FF934C}" srcOrd="0" destOrd="6" presId="urn:microsoft.com/office/officeart/2005/8/layout/hList1"/>
    <dgm:cxn modelId="{729107FC-9173-4EA9-A5C5-E349FEF94709}" type="presOf" srcId="{C45DA70B-844C-4BB1-98D2-2752D861ACC7}" destId="{8A679E58-68E3-4990-A30F-0786EFA1DD5D}" srcOrd="0" destOrd="6" presId="urn:microsoft.com/office/officeart/2005/8/layout/hList1"/>
    <dgm:cxn modelId="{6D441F76-FFB8-4666-B108-CD9701F99259}" type="presParOf" srcId="{619D0B7C-F8EC-49ED-84BC-7989909846B6}" destId="{B8F01C1A-1258-4D0E-9B79-8FC143C8847B}" srcOrd="0" destOrd="0" presId="urn:microsoft.com/office/officeart/2005/8/layout/hList1"/>
    <dgm:cxn modelId="{95C04D7F-9D62-4853-8F6D-A51B16B63A3F}" type="presParOf" srcId="{B8F01C1A-1258-4D0E-9B79-8FC143C8847B}" destId="{9905196D-F79E-4728-8015-6B7AAD728C10}" srcOrd="0" destOrd="0" presId="urn:microsoft.com/office/officeart/2005/8/layout/hList1"/>
    <dgm:cxn modelId="{AA272054-4688-4812-B95D-8BD4B7369448}" type="presParOf" srcId="{B8F01C1A-1258-4D0E-9B79-8FC143C8847B}" destId="{1B03A492-9B18-4524-AE08-9E41B6FF934C}" srcOrd="1" destOrd="0" presId="urn:microsoft.com/office/officeart/2005/8/layout/hList1"/>
    <dgm:cxn modelId="{B2DE14FC-A491-407E-96E3-CA295698D873}" type="presParOf" srcId="{619D0B7C-F8EC-49ED-84BC-7989909846B6}" destId="{7189E85C-3737-4DA2-A1B1-43A82267C4B6}" srcOrd="1" destOrd="0" presId="urn:microsoft.com/office/officeart/2005/8/layout/hList1"/>
    <dgm:cxn modelId="{805DF60B-5C13-4ADB-9430-7F74365998DC}" type="presParOf" srcId="{619D0B7C-F8EC-49ED-84BC-7989909846B6}" destId="{76C01FF6-1C5A-4072-8C76-C53C48CE8DAA}" srcOrd="2" destOrd="0" presId="urn:microsoft.com/office/officeart/2005/8/layout/hList1"/>
    <dgm:cxn modelId="{6408A329-71DD-4D56-8DEB-88AE70010514}" type="presParOf" srcId="{76C01FF6-1C5A-4072-8C76-C53C48CE8DAA}" destId="{7F7056F5-7A3D-4ED1-9D04-E45BFCDF5B62}" srcOrd="0" destOrd="0" presId="urn:microsoft.com/office/officeart/2005/8/layout/hList1"/>
    <dgm:cxn modelId="{54D90C82-3624-496A-BC3C-87C6C57B76BF}" type="presParOf" srcId="{76C01FF6-1C5A-4072-8C76-C53C48CE8DAA}" destId="{3E407166-84CC-401D-83FB-6BA56AF51A1F}" srcOrd="1" destOrd="0" presId="urn:microsoft.com/office/officeart/2005/8/layout/hList1"/>
    <dgm:cxn modelId="{89224FA9-C84A-4FE3-AC1D-F41187AF8E41}" type="presParOf" srcId="{619D0B7C-F8EC-49ED-84BC-7989909846B6}" destId="{5F76A69D-76AD-4F65-8B74-DD9E14F376E8}" srcOrd="3" destOrd="0" presId="urn:microsoft.com/office/officeart/2005/8/layout/hList1"/>
    <dgm:cxn modelId="{4FC7E361-BF9F-41EB-9DEA-C54158BEEC90}" type="presParOf" srcId="{619D0B7C-F8EC-49ED-84BC-7989909846B6}" destId="{E81EAA22-E81B-4027-85C7-79A4F4FEDAFE}" srcOrd="4" destOrd="0" presId="urn:microsoft.com/office/officeart/2005/8/layout/hList1"/>
    <dgm:cxn modelId="{E3ADA1E7-4CC0-42DE-BB56-FE719D890118}" type="presParOf" srcId="{E81EAA22-E81B-4027-85C7-79A4F4FEDAFE}" destId="{2CC2BB04-979C-43C6-8833-C071089CD437}" srcOrd="0" destOrd="0" presId="urn:microsoft.com/office/officeart/2005/8/layout/hList1"/>
    <dgm:cxn modelId="{0B69291A-CAB7-4052-8C1E-A216B2C6DDA6}" type="presParOf" srcId="{E81EAA22-E81B-4027-85C7-79A4F4FEDAFE}" destId="{8A679E58-68E3-4990-A30F-0786EFA1DD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AF8B2E-0C14-4A54-9FF1-E9CAE96179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4D72CF5-83EB-44DC-B8E0-0FF8ED14C76D}">
      <dgm:prSet/>
      <dgm:spPr/>
      <dgm:t>
        <a:bodyPr/>
        <a:lstStyle/>
        <a:p>
          <a:r>
            <a:rPr lang="en-GB"/>
            <a:t>Mould and damp are caused by excess moisture.</a:t>
          </a:r>
          <a:endParaRPr lang="en-US"/>
        </a:p>
      </dgm:t>
    </dgm:pt>
    <dgm:pt modelId="{4C263F50-DB0D-4F9B-8513-C97E0FA2B866}" type="parTrans" cxnId="{94C510BE-C828-43B2-8749-EEA82F4F9EEA}">
      <dgm:prSet/>
      <dgm:spPr/>
      <dgm:t>
        <a:bodyPr/>
        <a:lstStyle/>
        <a:p>
          <a:endParaRPr lang="en-US"/>
        </a:p>
      </dgm:t>
    </dgm:pt>
    <dgm:pt modelId="{9F94B30B-FA94-4428-B0C5-BB87956EEE59}" type="sibTrans" cxnId="{94C510BE-C828-43B2-8749-EEA82F4F9EEA}">
      <dgm:prSet/>
      <dgm:spPr/>
      <dgm:t>
        <a:bodyPr/>
        <a:lstStyle/>
        <a:p>
          <a:endParaRPr lang="en-US"/>
        </a:p>
      </dgm:t>
    </dgm:pt>
    <dgm:pt modelId="{D7DBAED3-94CE-45C6-9347-13A6B621E4A0}">
      <dgm:prSet/>
      <dgm:spPr/>
      <dgm:t>
        <a:bodyPr/>
        <a:lstStyle/>
        <a:p>
          <a:r>
            <a:rPr lang="en-GB"/>
            <a:t>Moisture in buildings can be caused by leaking pipes, rising damp in basements or ground floors, or rain seeping in because of damage to the roof or around window frames.</a:t>
          </a:r>
          <a:endParaRPr lang="en-US"/>
        </a:p>
      </dgm:t>
    </dgm:pt>
    <dgm:pt modelId="{2C77577A-CE41-496A-B20E-F69692B5BD90}" type="parTrans" cxnId="{5238B7B3-86BF-4FB1-A57C-86C32D5AFA82}">
      <dgm:prSet/>
      <dgm:spPr/>
      <dgm:t>
        <a:bodyPr/>
        <a:lstStyle/>
        <a:p>
          <a:endParaRPr lang="en-US"/>
        </a:p>
      </dgm:t>
    </dgm:pt>
    <dgm:pt modelId="{8FD08AD4-90EA-4E53-89DF-C70507B0817E}" type="sibTrans" cxnId="{5238B7B3-86BF-4FB1-A57C-86C32D5AFA82}">
      <dgm:prSet/>
      <dgm:spPr/>
      <dgm:t>
        <a:bodyPr/>
        <a:lstStyle/>
        <a:p>
          <a:endParaRPr lang="en-US"/>
        </a:p>
      </dgm:t>
    </dgm:pt>
    <dgm:pt modelId="{04F1617A-07EB-43DB-901E-489FE512FD2B}">
      <dgm:prSet/>
      <dgm:spPr/>
      <dgm:t>
        <a:bodyPr/>
        <a:lstStyle/>
        <a:p>
          <a:r>
            <a:rPr lang="en-GB"/>
            <a:t>Moisture is also caused by day to day household activities like cooking, washing – even breathing.</a:t>
          </a:r>
          <a:endParaRPr lang="en-US"/>
        </a:p>
      </dgm:t>
    </dgm:pt>
    <dgm:pt modelId="{15D7FBF3-BDC5-4D34-A20D-2BA6E5F71B00}" type="parTrans" cxnId="{7C142876-BFFA-42DA-BF15-C1BAFE52A181}">
      <dgm:prSet/>
      <dgm:spPr/>
      <dgm:t>
        <a:bodyPr/>
        <a:lstStyle/>
        <a:p>
          <a:endParaRPr lang="en-US"/>
        </a:p>
      </dgm:t>
    </dgm:pt>
    <dgm:pt modelId="{2E530C20-A99C-4D1E-85CF-601E79DB9F49}" type="sibTrans" cxnId="{7C142876-BFFA-42DA-BF15-C1BAFE52A181}">
      <dgm:prSet/>
      <dgm:spPr/>
      <dgm:t>
        <a:bodyPr/>
        <a:lstStyle/>
        <a:p>
          <a:endParaRPr lang="en-US"/>
        </a:p>
      </dgm:t>
    </dgm:pt>
    <dgm:pt modelId="{A3F4EB90-B893-4A97-A64F-DAC73FE67497}">
      <dgm:prSet/>
      <dgm:spPr/>
      <dgm:t>
        <a:bodyPr/>
        <a:lstStyle/>
        <a:p>
          <a:r>
            <a:rPr lang="en-GB"/>
            <a:t>Without good ventilation, and especially when its cold, this can form a lot of condensation – causing damp and mould.</a:t>
          </a:r>
          <a:endParaRPr lang="en-US"/>
        </a:p>
      </dgm:t>
    </dgm:pt>
    <dgm:pt modelId="{AA4888BD-92DF-4C74-8C88-0177C162A9AC}" type="parTrans" cxnId="{6861689E-2E63-4C68-AE63-08B18F27E37F}">
      <dgm:prSet/>
      <dgm:spPr/>
      <dgm:t>
        <a:bodyPr/>
        <a:lstStyle/>
        <a:p>
          <a:endParaRPr lang="en-US"/>
        </a:p>
      </dgm:t>
    </dgm:pt>
    <dgm:pt modelId="{BE838521-FDCE-46F1-B153-7405FA395B9D}" type="sibTrans" cxnId="{6861689E-2E63-4C68-AE63-08B18F27E37F}">
      <dgm:prSet/>
      <dgm:spPr/>
      <dgm:t>
        <a:bodyPr/>
        <a:lstStyle/>
        <a:p>
          <a:endParaRPr lang="en-US"/>
        </a:p>
      </dgm:t>
    </dgm:pt>
    <dgm:pt modelId="{B06E7AEC-21A9-4959-931F-D5E2416B23C0}" type="pres">
      <dgm:prSet presAssocID="{F1AF8B2E-0C14-4A54-9FF1-E9CAE961799D}" presName="linear" presStyleCnt="0">
        <dgm:presLayoutVars>
          <dgm:animLvl val="lvl"/>
          <dgm:resizeHandles val="exact"/>
        </dgm:presLayoutVars>
      </dgm:prSet>
      <dgm:spPr/>
    </dgm:pt>
    <dgm:pt modelId="{8ECC65CB-8899-4FE6-A888-3983B3F6F3F3}" type="pres">
      <dgm:prSet presAssocID="{C4D72CF5-83EB-44DC-B8E0-0FF8ED14C76D}" presName="parentText" presStyleLbl="node1" presStyleIdx="0" presStyleCnt="4">
        <dgm:presLayoutVars>
          <dgm:chMax val="0"/>
          <dgm:bulletEnabled val="1"/>
        </dgm:presLayoutVars>
      </dgm:prSet>
      <dgm:spPr/>
    </dgm:pt>
    <dgm:pt modelId="{5F95FEBC-4095-4281-8B50-19B1D3F1E910}" type="pres">
      <dgm:prSet presAssocID="{9F94B30B-FA94-4428-B0C5-BB87956EEE59}" presName="spacer" presStyleCnt="0"/>
      <dgm:spPr/>
    </dgm:pt>
    <dgm:pt modelId="{3CF621BA-9029-43C5-930B-A80A97E3E4AE}" type="pres">
      <dgm:prSet presAssocID="{D7DBAED3-94CE-45C6-9347-13A6B621E4A0}" presName="parentText" presStyleLbl="node1" presStyleIdx="1" presStyleCnt="4">
        <dgm:presLayoutVars>
          <dgm:chMax val="0"/>
          <dgm:bulletEnabled val="1"/>
        </dgm:presLayoutVars>
      </dgm:prSet>
      <dgm:spPr/>
    </dgm:pt>
    <dgm:pt modelId="{CF0AA1D9-F83B-4E94-B16B-3C549440117A}" type="pres">
      <dgm:prSet presAssocID="{8FD08AD4-90EA-4E53-89DF-C70507B0817E}" presName="spacer" presStyleCnt="0"/>
      <dgm:spPr/>
    </dgm:pt>
    <dgm:pt modelId="{79CBF91C-28BC-45C8-B7F3-2DDE8D6469DC}" type="pres">
      <dgm:prSet presAssocID="{04F1617A-07EB-43DB-901E-489FE512FD2B}" presName="parentText" presStyleLbl="node1" presStyleIdx="2" presStyleCnt="4">
        <dgm:presLayoutVars>
          <dgm:chMax val="0"/>
          <dgm:bulletEnabled val="1"/>
        </dgm:presLayoutVars>
      </dgm:prSet>
      <dgm:spPr/>
    </dgm:pt>
    <dgm:pt modelId="{FF3227CB-B5AB-40DA-B774-07E6B58CC9C3}" type="pres">
      <dgm:prSet presAssocID="{2E530C20-A99C-4D1E-85CF-601E79DB9F49}" presName="spacer" presStyleCnt="0"/>
      <dgm:spPr/>
    </dgm:pt>
    <dgm:pt modelId="{742D5337-AB99-4B30-A330-A1DF9FC2F967}" type="pres">
      <dgm:prSet presAssocID="{A3F4EB90-B893-4A97-A64F-DAC73FE67497}" presName="parentText" presStyleLbl="node1" presStyleIdx="3" presStyleCnt="4">
        <dgm:presLayoutVars>
          <dgm:chMax val="0"/>
          <dgm:bulletEnabled val="1"/>
        </dgm:presLayoutVars>
      </dgm:prSet>
      <dgm:spPr/>
    </dgm:pt>
  </dgm:ptLst>
  <dgm:cxnLst>
    <dgm:cxn modelId="{D1836A23-1C5F-43DF-A2B1-4344534C31B3}" type="presOf" srcId="{D7DBAED3-94CE-45C6-9347-13A6B621E4A0}" destId="{3CF621BA-9029-43C5-930B-A80A97E3E4AE}" srcOrd="0" destOrd="0" presId="urn:microsoft.com/office/officeart/2005/8/layout/vList2"/>
    <dgm:cxn modelId="{5EFF756F-038F-4652-BE84-B393795AB0BD}" type="presOf" srcId="{F1AF8B2E-0C14-4A54-9FF1-E9CAE961799D}" destId="{B06E7AEC-21A9-4959-931F-D5E2416B23C0}" srcOrd="0" destOrd="0" presId="urn:microsoft.com/office/officeart/2005/8/layout/vList2"/>
    <dgm:cxn modelId="{7C142876-BFFA-42DA-BF15-C1BAFE52A181}" srcId="{F1AF8B2E-0C14-4A54-9FF1-E9CAE961799D}" destId="{04F1617A-07EB-43DB-901E-489FE512FD2B}" srcOrd="2" destOrd="0" parTransId="{15D7FBF3-BDC5-4D34-A20D-2BA6E5F71B00}" sibTransId="{2E530C20-A99C-4D1E-85CF-601E79DB9F49}"/>
    <dgm:cxn modelId="{6861689E-2E63-4C68-AE63-08B18F27E37F}" srcId="{F1AF8B2E-0C14-4A54-9FF1-E9CAE961799D}" destId="{A3F4EB90-B893-4A97-A64F-DAC73FE67497}" srcOrd="3" destOrd="0" parTransId="{AA4888BD-92DF-4C74-8C88-0177C162A9AC}" sibTransId="{BE838521-FDCE-46F1-B153-7405FA395B9D}"/>
    <dgm:cxn modelId="{D290D5B1-04C8-431B-A88E-A17B2D1A25A2}" type="presOf" srcId="{C4D72CF5-83EB-44DC-B8E0-0FF8ED14C76D}" destId="{8ECC65CB-8899-4FE6-A888-3983B3F6F3F3}" srcOrd="0" destOrd="0" presId="urn:microsoft.com/office/officeart/2005/8/layout/vList2"/>
    <dgm:cxn modelId="{5238B7B3-86BF-4FB1-A57C-86C32D5AFA82}" srcId="{F1AF8B2E-0C14-4A54-9FF1-E9CAE961799D}" destId="{D7DBAED3-94CE-45C6-9347-13A6B621E4A0}" srcOrd="1" destOrd="0" parTransId="{2C77577A-CE41-496A-B20E-F69692B5BD90}" sibTransId="{8FD08AD4-90EA-4E53-89DF-C70507B0817E}"/>
    <dgm:cxn modelId="{94C510BE-C828-43B2-8749-EEA82F4F9EEA}" srcId="{F1AF8B2E-0C14-4A54-9FF1-E9CAE961799D}" destId="{C4D72CF5-83EB-44DC-B8E0-0FF8ED14C76D}" srcOrd="0" destOrd="0" parTransId="{4C263F50-DB0D-4F9B-8513-C97E0FA2B866}" sibTransId="{9F94B30B-FA94-4428-B0C5-BB87956EEE59}"/>
    <dgm:cxn modelId="{DF5E34CC-568B-4C75-957E-B0612D8B91AA}" type="presOf" srcId="{A3F4EB90-B893-4A97-A64F-DAC73FE67497}" destId="{742D5337-AB99-4B30-A330-A1DF9FC2F967}" srcOrd="0" destOrd="0" presId="urn:microsoft.com/office/officeart/2005/8/layout/vList2"/>
    <dgm:cxn modelId="{0FD63CE8-C6ED-4F53-83DF-913E197F02BF}" type="presOf" srcId="{04F1617A-07EB-43DB-901E-489FE512FD2B}" destId="{79CBF91C-28BC-45C8-B7F3-2DDE8D6469DC}" srcOrd="0" destOrd="0" presId="urn:microsoft.com/office/officeart/2005/8/layout/vList2"/>
    <dgm:cxn modelId="{DC24E0DA-CD01-469E-BE2E-5620FA0DBD9C}" type="presParOf" srcId="{B06E7AEC-21A9-4959-931F-D5E2416B23C0}" destId="{8ECC65CB-8899-4FE6-A888-3983B3F6F3F3}" srcOrd="0" destOrd="0" presId="urn:microsoft.com/office/officeart/2005/8/layout/vList2"/>
    <dgm:cxn modelId="{EF892AED-DC66-4829-ACB1-6EB880EA340C}" type="presParOf" srcId="{B06E7AEC-21A9-4959-931F-D5E2416B23C0}" destId="{5F95FEBC-4095-4281-8B50-19B1D3F1E910}" srcOrd="1" destOrd="0" presId="urn:microsoft.com/office/officeart/2005/8/layout/vList2"/>
    <dgm:cxn modelId="{3CF49B31-78AC-4587-B0AF-FC24BE271B45}" type="presParOf" srcId="{B06E7AEC-21A9-4959-931F-D5E2416B23C0}" destId="{3CF621BA-9029-43C5-930B-A80A97E3E4AE}" srcOrd="2" destOrd="0" presId="urn:microsoft.com/office/officeart/2005/8/layout/vList2"/>
    <dgm:cxn modelId="{A99F80E1-B48C-4987-9122-0CAC8F513F90}" type="presParOf" srcId="{B06E7AEC-21A9-4959-931F-D5E2416B23C0}" destId="{CF0AA1D9-F83B-4E94-B16B-3C549440117A}" srcOrd="3" destOrd="0" presId="urn:microsoft.com/office/officeart/2005/8/layout/vList2"/>
    <dgm:cxn modelId="{2920F78C-369A-46BA-8859-70125B3F4E88}" type="presParOf" srcId="{B06E7AEC-21A9-4959-931F-D5E2416B23C0}" destId="{79CBF91C-28BC-45C8-B7F3-2DDE8D6469DC}" srcOrd="4" destOrd="0" presId="urn:microsoft.com/office/officeart/2005/8/layout/vList2"/>
    <dgm:cxn modelId="{676D0FAF-F842-4A18-91EE-37E070F21506}" type="presParOf" srcId="{B06E7AEC-21A9-4959-931F-D5E2416B23C0}" destId="{FF3227CB-B5AB-40DA-B774-07E6B58CC9C3}" srcOrd="5" destOrd="0" presId="urn:microsoft.com/office/officeart/2005/8/layout/vList2"/>
    <dgm:cxn modelId="{5AB6055C-B807-40DC-8263-55F0D8A6163B}" type="presParOf" srcId="{B06E7AEC-21A9-4959-931F-D5E2416B23C0}" destId="{742D5337-AB99-4B30-A330-A1DF9FC2F96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5196D-F79E-4728-8015-6B7AAD728C10}">
      <dsp:nvSpPr>
        <dsp:cNvPr id="0" name=""/>
        <dsp:cNvSpPr/>
      </dsp:nvSpPr>
      <dsp:spPr>
        <a:xfrm>
          <a:off x="2555" y="61798"/>
          <a:ext cx="2491977" cy="5897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EYFS Curriculum </a:t>
          </a:r>
          <a:endParaRPr lang="en-GB" sz="1200" kern="1200" dirty="0">
            <a:latin typeface="Arial" panose="020B0604020202020204" pitchFamily="34" charset="0"/>
            <a:cs typeface="Arial" panose="020B0604020202020204" pitchFamily="34" charset="0"/>
          </a:endParaRPr>
        </a:p>
      </dsp:txBody>
      <dsp:txXfrm>
        <a:off x="2555" y="61798"/>
        <a:ext cx="2491977" cy="589796"/>
      </dsp:txXfrm>
    </dsp:sp>
    <dsp:sp modelId="{1B03A492-9B18-4524-AE08-9E41B6FF934C}">
      <dsp:nvSpPr>
        <dsp:cNvPr id="0" name=""/>
        <dsp:cNvSpPr/>
      </dsp:nvSpPr>
      <dsp:spPr>
        <a:xfrm>
          <a:off x="2555" y="651594"/>
          <a:ext cx="2491977" cy="4479840"/>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The EYFS support offer for schools has been reviewed and will now consist of the following:</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Review of learning environment (indoors and outdoors) </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Review observations, assessment, and planning    </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Observation of practice and interactions  </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Learning walk Nursery and Reception </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Recommendations for further support  </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Working with EY team leader to support and challenge the quality of curriculum (curriculum conversations 1.5 days –on site for one day)</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The EYFS Review could lead to joint working with EY team leader to support and challenge the quality of curriculum </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Maximum six visits depending on need, including EYFS Profile moderation support visit (summer term) </a:t>
          </a:r>
          <a:endParaRPr lang="en-GB" sz="1200" kern="1200" dirty="0">
            <a:latin typeface="Arial" panose="020B0604020202020204" pitchFamily="34" charset="0"/>
            <a:cs typeface="Arial" panose="020B0604020202020204" pitchFamily="34" charset="0"/>
          </a:endParaRPr>
        </a:p>
      </dsp:txBody>
      <dsp:txXfrm>
        <a:off x="2555" y="651594"/>
        <a:ext cx="2491977" cy="4479840"/>
      </dsp:txXfrm>
    </dsp:sp>
    <dsp:sp modelId="{7F7056F5-7A3D-4ED1-9D04-E45BFCDF5B62}">
      <dsp:nvSpPr>
        <dsp:cNvPr id="0" name=""/>
        <dsp:cNvSpPr/>
      </dsp:nvSpPr>
      <dsp:spPr>
        <a:xfrm>
          <a:off x="2843410" y="61798"/>
          <a:ext cx="2491977" cy="5897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Training  </a:t>
          </a:r>
          <a:endParaRPr lang="en-GB" sz="1200" b="1" kern="1200" dirty="0">
            <a:latin typeface="Arial" panose="020B0604020202020204" pitchFamily="34" charset="0"/>
            <a:cs typeface="Arial" panose="020B0604020202020204" pitchFamily="34" charset="0"/>
          </a:endParaRPr>
        </a:p>
      </dsp:txBody>
      <dsp:txXfrm>
        <a:off x="2843410" y="61798"/>
        <a:ext cx="2491977" cy="589796"/>
      </dsp:txXfrm>
    </dsp:sp>
    <dsp:sp modelId="{3E407166-84CC-401D-83FB-6BA56AF51A1F}">
      <dsp:nvSpPr>
        <dsp:cNvPr id="0" name=""/>
        <dsp:cNvSpPr/>
      </dsp:nvSpPr>
      <dsp:spPr>
        <a:xfrm>
          <a:off x="2843410" y="651594"/>
          <a:ext cx="2491977" cy="4479840"/>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Access to the EY training offer - all courses at a reduced rate subsidised by the Early Years Team</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 </a:t>
          </a:r>
          <a:r>
            <a:rPr lang="en-US" sz="1200" kern="1200" dirty="0">
              <a:effectLst/>
              <a:latin typeface="Arial" panose="020B0604020202020204" pitchFamily="34" charset="0"/>
              <a:ea typeface="Calibri" panose="020F0502020204030204" pitchFamily="34" charset="0"/>
              <a:cs typeface="Arial" panose="020B0604020202020204" pitchFamily="34" charset="0"/>
            </a:rPr>
            <a:t>Early Years Team Leaders forums once a term</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effectLst/>
              <a:latin typeface="Arial" panose="020B0604020202020204" pitchFamily="34" charset="0"/>
              <a:ea typeface="Calibri" panose="020F0502020204030204" pitchFamily="34" charset="0"/>
              <a:cs typeface="Arial" panose="020B0604020202020204" pitchFamily="34" charset="0"/>
            </a:rPr>
            <a:t>Early Years EYFSP moderation training and support</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Insert day on Ican training including resources pack (Value resources and training £750) </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Parent workshops - Henry (healthy Eating) and introduction to Early Years and Childcare that supports parent volunteers in nursery and reception     </a:t>
          </a:r>
          <a:endParaRPr lang="en-GB" sz="1200" kern="1200" dirty="0">
            <a:latin typeface="Arial" panose="020B0604020202020204" pitchFamily="34" charset="0"/>
            <a:cs typeface="Arial" panose="020B0604020202020204" pitchFamily="34" charset="0"/>
          </a:endParaRPr>
        </a:p>
      </dsp:txBody>
      <dsp:txXfrm>
        <a:off x="2843410" y="651594"/>
        <a:ext cx="2491977" cy="4479840"/>
      </dsp:txXfrm>
    </dsp:sp>
    <dsp:sp modelId="{2CC2BB04-979C-43C6-8833-C071089CD437}">
      <dsp:nvSpPr>
        <dsp:cNvPr id="0" name=""/>
        <dsp:cNvSpPr/>
      </dsp:nvSpPr>
      <dsp:spPr>
        <a:xfrm>
          <a:off x="5684265" y="61798"/>
          <a:ext cx="2491977" cy="5897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Nursery Provision -  Business Support and Funding Entitlement </a:t>
          </a:r>
        </a:p>
      </dsp:txBody>
      <dsp:txXfrm>
        <a:off x="5684265" y="61798"/>
        <a:ext cx="2491977" cy="589796"/>
      </dsp:txXfrm>
    </dsp:sp>
    <dsp:sp modelId="{8A679E58-68E3-4990-A30F-0786EFA1DD5D}">
      <dsp:nvSpPr>
        <dsp:cNvPr id="0" name=""/>
        <dsp:cNvSpPr/>
      </dsp:nvSpPr>
      <dsp:spPr>
        <a:xfrm>
          <a:off x="5684265" y="651594"/>
          <a:ext cx="2491977" cy="4479840"/>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latin typeface="Arial" panose="020B0604020202020204" pitchFamily="34" charset="0"/>
              <a:cs typeface="Arial" panose="020B0604020202020204" pitchFamily="34" charset="0"/>
            </a:rPr>
            <a:t>Support to set up or expanding nursery provision </a:t>
          </a:r>
          <a:endParaRPr lang="en-GB"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a:latin typeface="Arial" panose="020B0604020202020204" pitchFamily="34" charset="0"/>
              <a:cs typeface="Arial" panose="020B0604020202020204" pitchFamily="34" charset="0"/>
            </a:rPr>
            <a:t>Business support for setting up or expanding nursery offer </a:t>
          </a:r>
          <a:endParaRPr lang="en-GB"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a:latin typeface="Arial" panose="020B0604020202020204" pitchFamily="34" charset="0"/>
              <a:cs typeface="Arial" panose="020B0604020202020204" pitchFamily="34" charset="0"/>
            </a:rPr>
            <a:t>EYFS statutory requirements </a:t>
          </a:r>
          <a:endParaRPr lang="en-GB" sz="1200" b="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a:latin typeface="Arial" panose="020B0604020202020204" pitchFamily="34" charset="0"/>
              <a:cs typeface="Arial" panose="020B0604020202020204" pitchFamily="34" charset="0"/>
            </a:rPr>
            <a:t>Sustainable business model - Toolkit  </a:t>
          </a:r>
          <a:endParaRPr lang="en-GB"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a:latin typeface="Arial" panose="020B0604020202020204" pitchFamily="34" charset="0"/>
              <a:cs typeface="Arial" panose="020B0604020202020204" pitchFamily="34" charset="0"/>
            </a:rPr>
            <a:t>Support to set up and access the funding entitlement via the provider portal  </a:t>
          </a:r>
          <a:endParaRPr lang="en-GB" sz="1200" b="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a:latin typeface="Arial" panose="020B0604020202020204" pitchFamily="34" charset="0"/>
              <a:cs typeface="Arial" panose="020B0604020202020204" pitchFamily="34" charset="0"/>
            </a:rPr>
            <a:t>Marketing material - Funding entitlement</a:t>
          </a:r>
          <a:endParaRPr lang="en-GB"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a:effectLst/>
              <a:latin typeface="Arial" panose="020B0604020202020204" pitchFamily="34" charset="0"/>
              <a:ea typeface="Calibri" panose="020F0502020204030204" pitchFamily="34" charset="0"/>
              <a:cs typeface="Arial" panose="020B0604020202020204" pitchFamily="34" charset="0"/>
            </a:rPr>
            <a:t>Early years funding entitlement including EYPP checks for pre-school age children including  training of the Provider Portal.</a:t>
          </a:r>
          <a:endParaRPr lang="en-GB"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a:effectLst/>
              <a:latin typeface="Arial" panose="020B0604020202020204" pitchFamily="34" charset="0"/>
              <a:ea typeface="Calibri" panose="020F0502020204030204" pitchFamily="34" charset="0"/>
              <a:cs typeface="Arial" panose="020B0604020202020204" pitchFamily="34" charset="0"/>
            </a:rPr>
            <a:t>Quality check school census return data for pre-school children.</a:t>
          </a:r>
          <a:endParaRPr lang="en-GB" sz="1200" b="0" kern="1200" dirty="0">
            <a:effectLst/>
            <a:latin typeface="Arial" panose="020B0604020202020204" pitchFamily="34" charset="0"/>
            <a:ea typeface="Calibri" panose="020F0502020204030204" pitchFamily="34" charset="0"/>
            <a:cs typeface="Arial" panose="020B0604020202020204" pitchFamily="34" charset="0"/>
          </a:endParaRPr>
        </a:p>
      </dsp:txBody>
      <dsp:txXfrm>
        <a:off x="5684265" y="651594"/>
        <a:ext cx="2491977" cy="4479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5196D-F79E-4728-8015-6B7AAD728C10}">
      <dsp:nvSpPr>
        <dsp:cNvPr id="0" name=""/>
        <dsp:cNvSpPr/>
      </dsp:nvSpPr>
      <dsp:spPr>
        <a:xfrm>
          <a:off x="2555" y="224749"/>
          <a:ext cx="2491977" cy="38054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Primary Curriculum and Ofsted Support  </a:t>
          </a:r>
          <a:endParaRPr lang="en-GB" sz="1100" kern="1200" dirty="0">
            <a:latin typeface="Arial" panose="020B0604020202020204" pitchFamily="34" charset="0"/>
            <a:cs typeface="Arial" panose="020B0604020202020204" pitchFamily="34" charset="0"/>
          </a:endParaRPr>
        </a:p>
      </dsp:txBody>
      <dsp:txXfrm>
        <a:off x="2555" y="224749"/>
        <a:ext cx="2491977" cy="380549"/>
      </dsp:txXfrm>
    </dsp:sp>
    <dsp:sp modelId="{1B03A492-9B18-4524-AE08-9E41B6FF934C}">
      <dsp:nvSpPr>
        <dsp:cNvPr id="0" name=""/>
        <dsp:cNvSpPr/>
      </dsp:nvSpPr>
      <dsp:spPr>
        <a:xfrm>
          <a:off x="2555" y="605298"/>
          <a:ext cx="2491977" cy="4831199"/>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One half-day visits offered from the allocated lead adviser to provide advice on school self-review and improvement and commissioning plans across the academic year. </a:t>
          </a:r>
          <a:endParaRPr lang="en-GB"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Guidance documents to support schools in delivering the aspirations of the Inclusion Charter.</a:t>
          </a:r>
          <a:endParaRPr lang="en-GB"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The provision of a school improvement adviser point of contact for schools having Section 5 or 8 Ofsted inspection and visits, and the attendance of an LA officer at the final feedback meeting. </a:t>
          </a:r>
          <a:endParaRPr lang="en-GB"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Additional half-day targeted adviser quality assurance advice for SEN resource provision where this is identified as a significant area for development.</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 In line with the SEN Codes of Practice – support from suitable qualified SEN Careers Advisors to work with SENCOs with regard to young people with an EHCP who are at risk of disengagement.</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Statutory Assessment moderation and security visits in Key Stage 1 &amp; 2.</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Support to streamline the process of KS 2 to KS 3 transition with the agreed data file.</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dsp:txBody>
      <dsp:txXfrm>
        <a:off x="2555" y="605298"/>
        <a:ext cx="2491977" cy="4831199"/>
      </dsp:txXfrm>
    </dsp:sp>
    <dsp:sp modelId="{7F7056F5-7A3D-4ED1-9D04-E45BFCDF5B62}">
      <dsp:nvSpPr>
        <dsp:cNvPr id="0" name=""/>
        <dsp:cNvSpPr/>
      </dsp:nvSpPr>
      <dsp:spPr>
        <a:xfrm>
          <a:off x="2843410" y="224749"/>
          <a:ext cx="2491977" cy="38054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Network Meetings and Training  </a:t>
          </a:r>
          <a:endParaRPr lang="en-GB" sz="1100" b="1" kern="1200" dirty="0">
            <a:latin typeface="Arial" panose="020B0604020202020204" pitchFamily="34" charset="0"/>
            <a:cs typeface="Arial" panose="020B0604020202020204" pitchFamily="34" charset="0"/>
          </a:endParaRPr>
        </a:p>
      </dsp:txBody>
      <dsp:txXfrm>
        <a:off x="2843410" y="224749"/>
        <a:ext cx="2491977" cy="380549"/>
      </dsp:txXfrm>
    </dsp:sp>
    <dsp:sp modelId="{3E407166-84CC-401D-83FB-6BA56AF51A1F}">
      <dsp:nvSpPr>
        <dsp:cNvPr id="0" name=""/>
        <dsp:cNvSpPr/>
      </dsp:nvSpPr>
      <dsp:spPr>
        <a:xfrm>
          <a:off x="2843410" y="605298"/>
          <a:ext cx="2491977" cy="4831199"/>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Lead moderators’ network</a:t>
          </a:r>
          <a:endParaRPr lang="en-GB"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Termly Designated Safeguarding Lead Good Practice Network, at least termly.</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A local programme of induction support for Headteachers.</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 The provision of an agreed local RE syllabus and related training, including RE Teach Meet. </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A Good Practice Network focused on inclusion for Gypsy, Roma, traveler, Boater, Show person groups</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GB" sz="1100" kern="1200" dirty="0">
              <a:effectLst/>
              <a:latin typeface="Arial" panose="020B0604020202020204" pitchFamily="34" charset="0"/>
              <a:ea typeface="Calibri" panose="020F0502020204030204" pitchFamily="34" charset="0"/>
              <a:cs typeface="Arial" panose="020B0604020202020204" pitchFamily="34" charset="0"/>
            </a:rPr>
            <a:t>History Subject leader Good Practice Network</a:t>
          </a:r>
        </a:p>
        <a:p>
          <a:pPr marL="57150" lvl="1" indent="-57150" algn="l" defTabSz="488950">
            <a:lnSpc>
              <a:spcPct val="90000"/>
            </a:lnSpc>
            <a:spcBef>
              <a:spcPct val="0"/>
            </a:spcBef>
            <a:spcAft>
              <a:spcPct val="15000"/>
            </a:spcAft>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Regular briefings/updates from the Director of Education</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Termly ARP/SLRB Network meeting for relevant schools.</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Termly Unit Network meeting and termly Unit CPD session for relevant schools.</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Termly PHSE / RSE Network meeting.</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Char char="•"/>
          </a:pPr>
          <a:endParaRPr lang="en-GB" sz="11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843410" y="605298"/>
        <a:ext cx="2491977" cy="4831199"/>
      </dsp:txXfrm>
    </dsp:sp>
    <dsp:sp modelId="{2CC2BB04-979C-43C6-8833-C071089CD437}">
      <dsp:nvSpPr>
        <dsp:cNvPr id="0" name=""/>
        <dsp:cNvSpPr/>
      </dsp:nvSpPr>
      <dsp:spPr>
        <a:xfrm>
          <a:off x="5684265" y="224749"/>
          <a:ext cx="2491977" cy="38054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cs typeface="Arial" panose="020B0604020202020204" pitchFamily="34" charset="0"/>
            </a:rPr>
            <a:t>Advice and Guidance including School Business Support </a:t>
          </a:r>
        </a:p>
      </dsp:txBody>
      <dsp:txXfrm>
        <a:off x="5684265" y="224749"/>
        <a:ext cx="2491977" cy="380549"/>
      </dsp:txXfrm>
    </dsp:sp>
    <dsp:sp modelId="{8A679E58-68E3-4990-A30F-0786EFA1DD5D}">
      <dsp:nvSpPr>
        <dsp:cNvPr id="0" name=""/>
        <dsp:cNvSpPr/>
      </dsp:nvSpPr>
      <dsp:spPr>
        <a:xfrm>
          <a:off x="5684265" y="605298"/>
          <a:ext cx="2491977" cy="4831199"/>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Advice, support and attendance at appointment of a headteacher, including the statutory attendance at the final panel.</a:t>
          </a:r>
          <a:endParaRPr lang="en-GB" sz="1100" b="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a:effectLst/>
              <a:latin typeface="Arial" panose="020B0604020202020204" pitchFamily="34" charset="0"/>
              <a:ea typeface="Calibri" panose="020F0502020204030204" pitchFamily="34" charset="0"/>
              <a:cs typeface="Arial" panose="020B0604020202020204" pitchFamily="34" charset="0"/>
            </a:rPr>
            <a:t>Statutory advice and support for governors, including an induction package, production of Instruments of Government, LA governor appointments, half termly Governors’ newsletter, support for Chairs and LA governors through Member Governor Forum. </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Statutory advice and guidance for Governing Bodies on the appointment of Headteachers, and attendance and support with final appointment panel.</a:t>
          </a:r>
          <a:endParaRPr lang="en-GB" sz="1100" b="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Regular network for School Business Managers.</a:t>
          </a:r>
          <a:endParaRPr lang="en-GB" sz="1100" b="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Access to ‘school to School' brokered support.</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Regular contact detail updates of key officers in the council that support schools.</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ffectLst/>
              <a:latin typeface="Arial" panose="020B0604020202020204" pitchFamily="34" charset="0"/>
              <a:ea typeface="Calibri" panose="020F0502020204030204" pitchFamily="34" charset="0"/>
              <a:cs typeface="Arial" panose="020B0604020202020204" pitchFamily="34" charset="0"/>
            </a:rPr>
            <a:t>Access to information from Enfield Education, borough partners and others through The Hub.</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dsp:txBody>
      <dsp:txXfrm>
        <a:off x="5684265" y="605298"/>
        <a:ext cx="2491977" cy="4831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5196D-F79E-4728-8015-6B7AAD728C10}">
      <dsp:nvSpPr>
        <dsp:cNvPr id="0" name=""/>
        <dsp:cNvSpPr/>
      </dsp:nvSpPr>
      <dsp:spPr>
        <a:xfrm>
          <a:off x="2555" y="41258"/>
          <a:ext cx="2491977" cy="32834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Secondary Curriculum and Ofsted Support  </a:t>
          </a:r>
          <a:endParaRPr lang="en-GB" sz="900" kern="1200" dirty="0">
            <a:latin typeface="Arial" panose="020B0604020202020204" pitchFamily="34" charset="0"/>
            <a:cs typeface="Arial" panose="020B0604020202020204" pitchFamily="34" charset="0"/>
          </a:endParaRPr>
        </a:p>
      </dsp:txBody>
      <dsp:txXfrm>
        <a:off x="2555" y="41258"/>
        <a:ext cx="2491977" cy="328349"/>
      </dsp:txXfrm>
    </dsp:sp>
    <dsp:sp modelId="{1B03A492-9B18-4524-AE08-9E41B6FF934C}">
      <dsp:nvSpPr>
        <dsp:cNvPr id="0" name=""/>
        <dsp:cNvSpPr/>
      </dsp:nvSpPr>
      <dsp:spPr>
        <a:xfrm>
          <a:off x="2555" y="369607"/>
          <a:ext cx="2491977" cy="4928647"/>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Three half-day visits offered from the allocated lead adviser to provide advice on school self-review and improvement and commissioning plans across the academic year. </a:t>
          </a:r>
          <a:endParaRPr lang="en-GB" sz="90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Level 6 Qualified CEIAG/annual review for all learners attending Enfield schools with an EHCP in years 9, 11.  Further support for learners with EHCP in post 16 school transition year (NC years 12, 13 or 14)</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Guidance documents to support schools in delivering the aspirations of the Inclusion Charter.</a:t>
          </a:r>
          <a:endParaRPr lang="en-GB" sz="90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The provision of a school improvement adviser point of contact for schools having Section 5 or 8 Ofsted inspection and visits, and the attendance of an LA officer at the final feedback meeting. </a:t>
          </a:r>
          <a:endParaRPr lang="en-GB" sz="90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 In line with the SEN Codes of Practice – support from suitable qualified SEN Careers Advisors to work with SENCOs with regard to young people with an EHCP who are at risk of disengagement.</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Support to streamline the process of KS 2 to KS 3 transition with the agreed data file.</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Guidance documents to support schools in delivering the aspirations of the Inclusion Charter.</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mj-lt"/>
            <a:buAutoNum type="arabicPeriod"/>
          </a:pP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dsp:txBody>
      <dsp:txXfrm>
        <a:off x="2555" y="369607"/>
        <a:ext cx="2491977" cy="4928647"/>
      </dsp:txXfrm>
    </dsp:sp>
    <dsp:sp modelId="{7F7056F5-7A3D-4ED1-9D04-E45BFCDF5B62}">
      <dsp:nvSpPr>
        <dsp:cNvPr id="0" name=""/>
        <dsp:cNvSpPr/>
      </dsp:nvSpPr>
      <dsp:spPr>
        <a:xfrm>
          <a:off x="2843410" y="41258"/>
          <a:ext cx="2491977" cy="32834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Network Meetings and Training  </a:t>
          </a:r>
          <a:endParaRPr lang="en-GB" sz="900" b="1" kern="1200" dirty="0">
            <a:latin typeface="Arial" panose="020B0604020202020204" pitchFamily="34" charset="0"/>
            <a:cs typeface="Arial" panose="020B0604020202020204" pitchFamily="34" charset="0"/>
          </a:endParaRPr>
        </a:p>
      </dsp:txBody>
      <dsp:txXfrm>
        <a:off x="2843410" y="41258"/>
        <a:ext cx="2491977" cy="328349"/>
      </dsp:txXfrm>
    </dsp:sp>
    <dsp:sp modelId="{3E407166-84CC-401D-83FB-6BA56AF51A1F}">
      <dsp:nvSpPr>
        <dsp:cNvPr id="0" name=""/>
        <dsp:cNvSpPr/>
      </dsp:nvSpPr>
      <dsp:spPr>
        <a:xfrm>
          <a:off x="2843410" y="369607"/>
          <a:ext cx="2491977" cy="4928647"/>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Termly Designated Safeguarding Lead Good Practice Network, at least termly.</a:t>
          </a:r>
          <a:endParaRPr lang="en-GB" sz="90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A local programme of induction support for Headteachers.</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 The provision of an agreed local RE syllabus and related training. </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A Good Practice Network focused on inclusion for Gypsy, Roma, traveler, Boater, Show person groups</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Regular briefings/updates from the Director of Education</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Termly ARP/SLRB Network meeting for relevant schools.</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Termly Unit/ARP Network meeting and termly Unit CPD session for relevant schools.</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Termly PHSE/RSE Network meeting.</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Access to Perspective Lite to compare school data to local and regional outcomes, and training to use the tool effectively.</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Invite to termly 16-19 Partnership meetings – education policy updates, enrichment and other emerging skills/career opportunities, curriculum development updates)</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Char char="•"/>
          </a:pPr>
          <a:endParaRPr lang="en-GB" sz="9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843410" y="369607"/>
        <a:ext cx="2491977" cy="4928647"/>
      </dsp:txXfrm>
    </dsp:sp>
    <dsp:sp modelId="{2CC2BB04-979C-43C6-8833-C071089CD437}">
      <dsp:nvSpPr>
        <dsp:cNvPr id="0" name=""/>
        <dsp:cNvSpPr/>
      </dsp:nvSpPr>
      <dsp:spPr>
        <a:xfrm>
          <a:off x="5684265" y="41258"/>
          <a:ext cx="2491977" cy="32834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GB" sz="900" b="1" kern="1200" dirty="0">
              <a:latin typeface="Arial" panose="020B0604020202020204" pitchFamily="34" charset="0"/>
              <a:cs typeface="Arial" panose="020B0604020202020204" pitchFamily="34" charset="0"/>
            </a:rPr>
            <a:t>Advice and Guidance including School Business Support </a:t>
          </a:r>
        </a:p>
      </dsp:txBody>
      <dsp:txXfrm>
        <a:off x="5684265" y="41258"/>
        <a:ext cx="2491977" cy="328349"/>
      </dsp:txXfrm>
    </dsp:sp>
    <dsp:sp modelId="{8A679E58-68E3-4990-A30F-0786EFA1DD5D}">
      <dsp:nvSpPr>
        <dsp:cNvPr id="0" name=""/>
        <dsp:cNvSpPr/>
      </dsp:nvSpPr>
      <dsp:spPr>
        <a:xfrm>
          <a:off x="5684265" y="369607"/>
          <a:ext cx="2491977" cy="4928647"/>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Advice, support and attendance at appointment of a headteacher, including the statutory attendance at the final panel.</a:t>
          </a:r>
          <a:endParaRPr lang="en-GB" sz="900" b="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a:effectLst/>
              <a:latin typeface="Arial" panose="020B0604020202020204" pitchFamily="34" charset="0"/>
              <a:ea typeface="Calibri" panose="020F0502020204030204" pitchFamily="34" charset="0"/>
              <a:cs typeface="Arial" panose="020B0604020202020204" pitchFamily="34" charset="0"/>
            </a:rPr>
            <a:t>Statutory advice and support for governors, including an induction package, production of Instruments of Government, LA governor appointments, half termly Governors’ newsletter, support for Chairs and LA governors through Member Governor Forum. </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Statutory advice and guidance for Governing Bodies on the appointment of Headteachers, and attendance and support with final appointment panel.</a:t>
          </a:r>
          <a:endParaRPr lang="en-GB" sz="900" b="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Regular network for School Business Managers.</a:t>
          </a:r>
          <a:endParaRPr lang="en-GB" sz="900" b="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Access to ‘school to School' brokered support.</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Regular contact detail updates of key officers in the council that support schools.</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Access to information from Enfield Education, borough partners and others through The Hub.</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Providing an annually updated borough data profile.</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Statutory advice and support for education, training and employment pathways for young people 14–19, in line with Raising the Participation Age. </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a:effectLst/>
              <a:latin typeface="Arial" panose="020B0604020202020204" pitchFamily="34" charset="0"/>
              <a:ea typeface="Calibri" panose="020F0502020204030204" pitchFamily="34" charset="0"/>
              <a:cs typeface="Arial" panose="020B0604020202020204" pitchFamily="34" charset="0"/>
            </a:rPr>
            <a:t>Annual ‘financial sense check’ of all indicative school sixth form allocations awarded by ESFA.</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a:effectLst/>
              <a:latin typeface="Arial" panose="020B0604020202020204" pitchFamily="34" charset="0"/>
              <a:ea typeface="Calibri" panose="020F0502020204030204" pitchFamily="34" charset="0"/>
              <a:cs typeface="Arial" panose="020B0604020202020204" pitchFamily="34" charset="0"/>
            </a:rPr>
            <a:t>Annual individual school report setting out ‘Activity Survey’ (September Guarantee / destinations and NEET/Not known)</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effectLst/>
              <a:latin typeface="Arial" panose="020B0604020202020204" pitchFamily="34" charset="0"/>
              <a:ea typeface="Calibri" panose="020F0502020204030204" pitchFamily="34" charset="0"/>
              <a:cs typeface="Arial" panose="020B0604020202020204" pitchFamily="34" charset="0"/>
            </a:rPr>
            <a:t>Invitation to participate in annual Enfield High Achievers event and selected group visits to HE institutions.</a:t>
          </a: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a:p>
          <a:pPr marL="57150" lvl="1" indent="-57150" algn="l" defTabSz="400050">
            <a:lnSpc>
              <a:spcPct val="90000"/>
            </a:lnSpc>
            <a:spcBef>
              <a:spcPct val="0"/>
            </a:spcBef>
            <a:spcAft>
              <a:spcPct val="15000"/>
            </a:spcAft>
            <a:buFont typeface="Arial" panose="020B0604020202020204" pitchFamily="34" charset="0"/>
            <a:buChar char="•"/>
          </a:pPr>
          <a:endParaRPr lang="en-GB" sz="900" kern="1200" dirty="0">
            <a:effectLst/>
            <a:latin typeface="Arial" panose="020B0604020202020204" pitchFamily="34" charset="0"/>
            <a:ea typeface="Calibri" panose="020F0502020204030204" pitchFamily="34" charset="0"/>
            <a:cs typeface="Arial" panose="020B0604020202020204" pitchFamily="34" charset="0"/>
          </a:endParaRPr>
        </a:p>
      </dsp:txBody>
      <dsp:txXfrm>
        <a:off x="5684265" y="369607"/>
        <a:ext cx="2491977" cy="4928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C65CB-8899-4FE6-A888-3983B3F6F3F3}">
      <dsp:nvSpPr>
        <dsp:cNvPr id="0" name=""/>
        <dsp:cNvSpPr/>
      </dsp:nvSpPr>
      <dsp:spPr>
        <a:xfrm>
          <a:off x="0" y="416366"/>
          <a:ext cx="5111749" cy="1216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Mould and damp are caused by excess moisture.</a:t>
          </a:r>
          <a:endParaRPr lang="en-US" sz="1800" kern="1200"/>
        </a:p>
      </dsp:txBody>
      <dsp:txXfrm>
        <a:off x="59371" y="475737"/>
        <a:ext cx="4993007" cy="1097473"/>
      </dsp:txXfrm>
    </dsp:sp>
    <dsp:sp modelId="{3CF621BA-9029-43C5-930B-A80A97E3E4AE}">
      <dsp:nvSpPr>
        <dsp:cNvPr id="0" name=""/>
        <dsp:cNvSpPr/>
      </dsp:nvSpPr>
      <dsp:spPr>
        <a:xfrm>
          <a:off x="0" y="1684421"/>
          <a:ext cx="5111749" cy="1216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Moisture in buildings can be caused by leaking pipes, rising damp in basements or ground floors, or rain seeping in because of damage to the roof or around window frames.</a:t>
          </a:r>
          <a:endParaRPr lang="en-US" sz="1800" kern="1200"/>
        </a:p>
      </dsp:txBody>
      <dsp:txXfrm>
        <a:off x="59371" y="1743792"/>
        <a:ext cx="4993007" cy="1097473"/>
      </dsp:txXfrm>
    </dsp:sp>
    <dsp:sp modelId="{79CBF91C-28BC-45C8-B7F3-2DDE8D6469DC}">
      <dsp:nvSpPr>
        <dsp:cNvPr id="0" name=""/>
        <dsp:cNvSpPr/>
      </dsp:nvSpPr>
      <dsp:spPr>
        <a:xfrm>
          <a:off x="0" y="2952476"/>
          <a:ext cx="5111749" cy="1216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Moisture is also caused by day to day household activities like cooking, washing – even breathing.</a:t>
          </a:r>
          <a:endParaRPr lang="en-US" sz="1800" kern="1200"/>
        </a:p>
      </dsp:txBody>
      <dsp:txXfrm>
        <a:off x="59371" y="3011847"/>
        <a:ext cx="4993007" cy="1097473"/>
      </dsp:txXfrm>
    </dsp:sp>
    <dsp:sp modelId="{742D5337-AB99-4B30-A330-A1DF9FC2F967}">
      <dsp:nvSpPr>
        <dsp:cNvPr id="0" name=""/>
        <dsp:cNvSpPr/>
      </dsp:nvSpPr>
      <dsp:spPr>
        <a:xfrm>
          <a:off x="0" y="4220531"/>
          <a:ext cx="5111749" cy="1216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Without good ventilation, and especially when its cold, this can form a lot of condensation – causing damp and mould.</a:t>
          </a:r>
          <a:endParaRPr lang="en-US" sz="1800" kern="1200"/>
        </a:p>
      </dsp:txBody>
      <dsp:txXfrm>
        <a:off x="59371" y="4279902"/>
        <a:ext cx="4993007" cy="109747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9079" y="0"/>
            <a:ext cx="2914015" cy="488712"/>
          </a:xfrm>
          <a:prstGeom prst="rect">
            <a:avLst/>
          </a:prstGeom>
        </p:spPr>
        <p:txBody>
          <a:bodyPr vert="horz" lIns="91440" tIns="45720" rIns="91440" bIns="45720" rtlCol="0"/>
          <a:lstStyle>
            <a:lvl1pPr algn="r">
              <a:defRPr sz="1200"/>
            </a:lvl1pPr>
          </a:lstStyle>
          <a:p>
            <a:fld id="{D385B6BA-74C3-4E64-B0FB-3DC3DB0F2F16}" type="datetimeFigureOut">
              <a:rPr lang="en-GB" smtClean="0"/>
              <a:t>23/03/2023</a:t>
            </a:fld>
            <a:endParaRPr lang="en-GB"/>
          </a:p>
        </p:txBody>
      </p:sp>
      <p:sp>
        <p:nvSpPr>
          <p:cNvPr id="4" name="Footer Placeholder 3"/>
          <p:cNvSpPr>
            <a:spLocks noGrp="1"/>
          </p:cNvSpPr>
          <p:nvPr>
            <p:ph type="ftr" sz="quarter" idx="2"/>
          </p:nvPr>
        </p:nvSpPr>
        <p:spPr>
          <a:xfrm>
            <a:off x="0" y="9283830"/>
            <a:ext cx="2914015" cy="488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9079" y="9283830"/>
            <a:ext cx="2914015" cy="488712"/>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EF8BCB94-A30F-4C07-8FD5-5D3608F048A3}" type="datetimeFigureOut">
              <a:rPr lang="en-GB" smtClean="0"/>
              <a:t>23/03/2023</a:t>
            </a:fld>
            <a:endParaRPr lang="en-GB"/>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9283830"/>
            <a:ext cx="2914015" cy="48871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40026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Ofsted Preparation booklet on the Hub</a:t>
            </a:r>
          </a:p>
          <a:p>
            <a:r>
              <a:rPr lang="en-GB" dirty="0">
                <a:latin typeface="Arial" panose="020B0604020202020204" pitchFamily="34" charset="0"/>
                <a:cs typeface="Arial" panose="020B0604020202020204" pitchFamily="34" charset="0"/>
              </a:rPr>
              <a:t>Virtual curriculum health checks with SIA and Ofsted Inspector</a:t>
            </a:r>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Mental health and well being within</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B70B82-B283-4F4C-A530-01DB3DC58369}" type="slidenum">
              <a:rPr lang="en-GB" smtClean="0"/>
              <a:t>22</a:t>
            </a:fld>
            <a:endParaRPr lang="en-GB"/>
          </a:p>
        </p:txBody>
      </p:sp>
    </p:spTree>
    <p:extLst>
      <p:ext uri="{BB962C8B-B14F-4D97-AF65-F5344CB8AC3E}">
        <p14:creationId xmlns:p14="http://schemas.microsoft.com/office/powerpoint/2010/main" val="58866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PL another corner stone</a:t>
            </a:r>
          </a:p>
        </p:txBody>
      </p:sp>
      <p:sp>
        <p:nvSpPr>
          <p:cNvPr id="4" name="Slide Number Placeholder 3"/>
          <p:cNvSpPr>
            <a:spLocks noGrp="1"/>
          </p:cNvSpPr>
          <p:nvPr>
            <p:ph type="sldNum" sz="quarter" idx="5"/>
          </p:nvPr>
        </p:nvSpPr>
        <p:spPr/>
        <p:txBody>
          <a:bodyPr/>
          <a:lstStyle/>
          <a:p>
            <a:fld id="{98B70B82-B283-4F4C-A530-01DB3DC58369}" type="slidenum">
              <a:rPr lang="en-GB" smtClean="0"/>
              <a:t>23</a:t>
            </a:fld>
            <a:endParaRPr lang="en-GB"/>
          </a:p>
        </p:txBody>
      </p:sp>
    </p:spTree>
    <p:extLst>
      <p:ext uri="{BB962C8B-B14F-4D97-AF65-F5344CB8AC3E}">
        <p14:creationId xmlns:p14="http://schemas.microsoft.com/office/powerpoint/2010/main" val="332523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Public health</a:t>
            </a:r>
          </a:p>
          <a:p>
            <a:r>
              <a:rPr lang="en-GB" dirty="0">
                <a:latin typeface="Arial" panose="020B0604020202020204" pitchFamily="34" charset="0"/>
                <a:cs typeface="Arial" panose="020B0604020202020204" pitchFamily="34" charset="0"/>
              </a:rPr>
              <a:t>Climate change</a:t>
            </a:r>
          </a:p>
          <a:p>
            <a:r>
              <a:rPr lang="en-GB" dirty="0">
                <a:latin typeface="Arial" panose="020B0604020202020204" pitchFamily="34" charset="0"/>
                <a:cs typeface="Arial" panose="020B0604020202020204" pitchFamily="34" charset="0"/>
              </a:rPr>
              <a:t>SIA are available to speak to headteachers at any time, to help discuss and formulate plans  - regular SIA meetings</a:t>
            </a:r>
          </a:p>
          <a:p>
            <a:r>
              <a:rPr lang="en-GB" dirty="0">
                <a:latin typeface="Arial" panose="020B0604020202020204" pitchFamily="34" charset="0"/>
                <a:cs typeface="Arial" panose="020B0604020202020204" pitchFamily="34" charset="0"/>
              </a:rPr>
              <a:t>Support for distance learning is available from the CLC and the PL team</a:t>
            </a:r>
          </a:p>
          <a:p>
            <a:r>
              <a:rPr lang="en-GB" dirty="0">
                <a:latin typeface="Arial" panose="020B0604020202020204" pitchFamily="34" charset="0"/>
                <a:cs typeface="Arial" panose="020B0604020202020204" pitchFamily="34" charset="0"/>
              </a:rPr>
              <a:t>Holding weekly meetings with headteacher reps</a:t>
            </a:r>
          </a:p>
          <a:p>
            <a:r>
              <a:rPr lang="en-GB" dirty="0">
                <a:latin typeface="Arial" panose="020B0604020202020204" pitchFamily="34" charset="0"/>
                <a:cs typeface="Arial" panose="020B0604020202020204" pitchFamily="34" charset="0"/>
              </a:rPr>
              <a:t>Sending out updates as and when we receive them</a:t>
            </a:r>
          </a:p>
          <a:p>
            <a:r>
              <a:rPr lang="en-GB" dirty="0">
                <a:latin typeface="Arial" panose="020B0604020202020204" pitchFamily="34" charset="0"/>
                <a:cs typeface="Arial" panose="020B0604020202020204" pitchFamily="34" charset="0"/>
              </a:rPr>
              <a:t>Governor training</a:t>
            </a:r>
          </a:p>
        </p:txBody>
      </p:sp>
      <p:sp>
        <p:nvSpPr>
          <p:cNvPr id="4" name="Slide Number Placeholder 3"/>
          <p:cNvSpPr>
            <a:spLocks noGrp="1"/>
          </p:cNvSpPr>
          <p:nvPr>
            <p:ph type="sldNum" sz="quarter" idx="5"/>
          </p:nvPr>
        </p:nvSpPr>
        <p:spPr/>
        <p:txBody>
          <a:bodyPr/>
          <a:lstStyle/>
          <a:p>
            <a:fld id="{98B70B82-B283-4F4C-A530-01DB3DC58369}" type="slidenum">
              <a:rPr lang="en-GB" smtClean="0"/>
              <a:t>26</a:t>
            </a:fld>
            <a:endParaRPr lang="en-GB"/>
          </a:p>
        </p:txBody>
      </p:sp>
    </p:spTree>
    <p:extLst>
      <p:ext uri="{BB962C8B-B14F-4D97-AF65-F5344CB8AC3E}">
        <p14:creationId xmlns:p14="http://schemas.microsoft.com/office/powerpoint/2010/main" val="123711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725E8E8-1528-48FB-B845-BEC6BE7B33E1}" type="slidenum">
              <a:rPr lang="en-GB" smtClean="0"/>
              <a:t>27</a:t>
            </a:fld>
            <a:endParaRPr lang="en-GB"/>
          </a:p>
        </p:txBody>
      </p:sp>
    </p:spTree>
    <p:extLst>
      <p:ext uri="{BB962C8B-B14F-4D97-AF65-F5344CB8AC3E}">
        <p14:creationId xmlns:p14="http://schemas.microsoft.com/office/powerpoint/2010/main" val="1917957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0000"/>
              </a:lnSpc>
              <a:spcBef>
                <a:spcPts val="0"/>
              </a:spcBef>
              <a:buFont typeface="+mj-lt"/>
              <a:buAutoNum type="arabi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Access to Perspective Lite to compare school data to local and regional outcomes, and training to use the tool effectively.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Providing an annually updated borough data profile.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Statutory advice and support for education, training and employment pathways for young people 14–19, in line with Raising the Participation Age.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Level 6 Qualified CEIAG/annual review for all learners attending Enfield schools with an EHCP in years 9, 11.  Further support for learners with EHCP in post 16 school transition year (NC years 12, 13 or 14)</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Annual ‘financial sense check’ of all indicative school sixth form allocations awarded by ESFA.</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Invite to termly 16-19 Partnership meetings – education policy updates, enrichment and other emerging skills/career opportunities, curriculum development updates)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Annual individual school report setting out ‘Activity Survey’ (September Guarantee / destinations and NEET/Not known)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mj-lt"/>
              <a:buAutoNum type="arabi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Invitation to participate in annual Enfield High Achievers event and selected group visits to HE institutions.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725E8E8-1528-48FB-B845-BEC6BE7B33E1}" type="slidenum">
              <a:rPr lang="en-GB" smtClean="0"/>
              <a:t>28</a:t>
            </a:fld>
            <a:endParaRPr lang="en-GB"/>
          </a:p>
        </p:txBody>
      </p:sp>
    </p:spTree>
    <p:extLst>
      <p:ext uri="{BB962C8B-B14F-4D97-AF65-F5344CB8AC3E}">
        <p14:creationId xmlns:p14="http://schemas.microsoft.com/office/powerpoint/2010/main" val="1383522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725E8E8-1528-48FB-B845-BEC6BE7B33E1}" type="slidenum">
              <a:rPr lang="en-GB" smtClean="0"/>
              <a:t>29</a:t>
            </a:fld>
            <a:endParaRPr lang="en-GB"/>
          </a:p>
        </p:txBody>
      </p:sp>
    </p:spTree>
    <p:extLst>
      <p:ext uri="{BB962C8B-B14F-4D97-AF65-F5344CB8AC3E}">
        <p14:creationId xmlns:p14="http://schemas.microsoft.com/office/powerpoint/2010/main" val="722425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p:txBody>
      </p:sp>
      <p:sp>
        <p:nvSpPr>
          <p:cNvPr id="4" name="Slide Number Placeholder 3"/>
          <p:cNvSpPr>
            <a:spLocks noGrp="1"/>
          </p:cNvSpPr>
          <p:nvPr>
            <p:ph type="sldNum" sz="quarter" idx="5"/>
          </p:nvPr>
        </p:nvSpPr>
        <p:spPr/>
        <p:txBody>
          <a:bodyPr/>
          <a:lstStyle/>
          <a:p>
            <a:fld id="{98B70B82-B283-4F4C-A530-01DB3DC58369}" type="slidenum">
              <a:rPr lang="en-GB" smtClean="0"/>
              <a:t>30</a:t>
            </a:fld>
            <a:endParaRPr lang="en-GB"/>
          </a:p>
        </p:txBody>
      </p:sp>
    </p:spTree>
    <p:extLst>
      <p:ext uri="{BB962C8B-B14F-4D97-AF65-F5344CB8AC3E}">
        <p14:creationId xmlns:p14="http://schemas.microsoft.com/office/powerpoint/2010/main" val="1566294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32</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50DBE-386D-864D-8002-F3F14485472F}" type="slidenum">
              <a:rPr lang="en-US" smtClean="0"/>
              <a:t>34</a:t>
            </a:fld>
            <a:endParaRPr lang="en-US"/>
          </a:p>
        </p:txBody>
      </p:sp>
    </p:spTree>
    <p:extLst>
      <p:ext uri="{BB962C8B-B14F-4D97-AF65-F5344CB8AC3E}">
        <p14:creationId xmlns:p14="http://schemas.microsoft.com/office/powerpoint/2010/main" val="38010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50DBE-386D-864D-8002-F3F144854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01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Camden Asthma Friendly Schools Initiative is a  project that supports </a:t>
            </a:r>
            <a:r>
              <a:rPr lang="en-GB" b="0" i="0" dirty="0">
                <a:solidFill>
                  <a:srgbClr val="43484D"/>
                </a:solidFill>
                <a:effectLst/>
                <a:latin typeface="Nunito"/>
              </a:rPr>
              <a:t>schools provide a safe environment for CYP  with asthma.</a:t>
            </a:r>
          </a:p>
          <a:p>
            <a:endParaRPr lang="en-GB" baseline="0" dirty="0"/>
          </a:p>
          <a:p>
            <a:endParaRPr lang="en-GB" baseline="0" dirty="0"/>
          </a:p>
          <a:p>
            <a:r>
              <a:rPr lang="en-GB" baseline="0" dirty="0"/>
              <a:t>This initiative is being delivered by Royal Free Children Community Nursing Team and CNWL School Nursing Team.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305DC9-B8AD-4D41-9358-7CB9E4D9EB59}" type="slidenum">
              <a:rPr kumimoji="0" lang="en-US" sz="1200" b="0" i="0" u="none" strike="noStrike" kern="1200" cap="none" spc="0" normalizeH="0" baseline="0" noProof="0" smtClean="0">
                <a:ln>
                  <a:noFill/>
                </a:ln>
                <a:solidFill>
                  <a:srgbClr val="000000"/>
                </a:solidFill>
                <a:effectLst/>
                <a:uLnTx/>
                <a:uFillTx/>
                <a:latin typeface="Times" charset="0"/>
                <a:ea typeface="MS PGothic"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charset="0"/>
              <a:ea typeface="MS PGothic"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69021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42</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43</a:t>
            </a:fld>
            <a:endParaRPr lang="en-GB"/>
          </a:p>
        </p:txBody>
      </p:sp>
    </p:spTree>
    <p:extLst>
      <p:ext uri="{BB962C8B-B14F-4D97-AF65-F5344CB8AC3E}">
        <p14:creationId xmlns:p14="http://schemas.microsoft.com/office/powerpoint/2010/main" val="214333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It may be useful here to mention the Rochdale case – and noting such deaths are rare - and some of the different ways mould can make people ill. This is taken from the NHS website – it also includes the following:  </a:t>
            </a:r>
          </a:p>
          <a:p>
            <a:pPr algn="l"/>
            <a:r>
              <a:rPr lang="en-GB" b="0" i="0" dirty="0">
                <a:solidFill>
                  <a:srgbClr val="212B32"/>
                </a:solidFill>
                <a:effectLst/>
                <a:latin typeface="Frutiger W01"/>
              </a:rPr>
              <a:t>Moulds produce allergens (substances that can cause an allergic reaction), irritants and, sometimes, toxic substances.</a:t>
            </a:r>
          </a:p>
          <a:p>
            <a:pPr algn="l"/>
            <a:r>
              <a:rPr lang="en-GB" b="0" i="0" dirty="0">
                <a:solidFill>
                  <a:srgbClr val="212B32"/>
                </a:solidFill>
                <a:effectLst/>
                <a:latin typeface="Frutiger W01"/>
              </a:rPr>
              <a:t>Inhaling or touching mould spores may cause an allergic reaction, such as sneezing, a runny nose, red eyes and skin rash. Moulds can also cause asthma attacks.</a:t>
            </a:r>
          </a:p>
          <a:p>
            <a:pPr algn="l"/>
            <a:endParaRPr lang="en-GB" b="0" i="0" dirty="0">
              <a:solidFill>
                <a:srgbClr val="212B32"/>
              </a:solidFill>
              <a:effectLst/>
              <a:latin typeface="Frutiger W01"/>
            </a:endParaRPr>
          </a:p>
          <a:p>
            <a:pPr algn="l"/>
            <a:r>
              <a:rPr lang="en-GB" b="0" i="0" dirty="0">
                <a:solidFill>
                  <a:srgbClr val="212B32"/>
                </a:solidFill>
                <a:effectLst/>
                <a:latin typeface="Frutiger W01"/>
              </a:rPr>
              <a:t>Also worth I think specifying that damp cold conditions themselves can impact on breathing without mould spores ?</a:t>
            </a:r>
          </a:p>
          <a:p>
            <a:pPr algn="l"/>
            <a:endParaRPr lang="en-GB" b="0" i="0" dirty="0">
              <a:solidFill>
                <a:srgbClr val="212B32"/>
              </a:solidFill>
              <a:effectLst/>
              <a:latin typeface="Frutiger W01"/>
            </a:endParaRPr>
          </a:p>
          <a:p>
            <a:pPr algn="l"/>
            <a:r>
              <a:rPr lang="en-GB" b="0" i="0" dirty="0">
                <a:solidFill>
                  <a:srgbClr val="212B32"/>
                </a:solidFill>
                <a:effectLst/>
                <a:latin typeface="Frutiger W01"/>
              </a:rPr>
              <a:t>Worth noting that we need to bear in mind these sensitivities when dealing with D&amp;M</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44</a:t>
            </a:fld>
            <a:endParaRPr lang="en-GB"/>
          </a:p>
        </p:txBody>
      </p:sp>
    </p:spTree>
    <p:extLst>
      <p:ext uri="{BB962C8B-B14F-4D97-AF65-F5344CB8AC3E}">
        <p14:creationId xmlns:p14="http://schemas.microsoft.com/office/powerpoint/2010/main" val="3793242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45</a:t>
            </a:fld>
            <a:endParaRPr lang="en-GB"/>
          </a:p>
        </p:txBody>
      </p:sp>
    </p:spTree>
    <p:extLst>
      <p:ext uri="{BB962C8B-B14F-4D97-AF65-F5344CB8AC3E}">
        <p14:creationId xmlns:p14="http://schemas.microsoft.com/office/powerpoint/2010/main" val="1430404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46</a:t>
            </a:fld>
            <a:endParaRPr lang="en-GB"/>
          </a:p>
        </p:txBody>
      </p:sp>
    </p:spTree>
    <p:extLst>
      <p:ext uri="{BB962C8B-B14F-4D97-AF65-F5344CB8AC3E}">
        <p14:creationId xmlns:p14="http://schemas.microsoft.com/office/powerpoint/2010/main" val="1634374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47</a:t>
            </a:fld>
            <a:endParaRPr lang="en-GB"/>
          </a:p>
        </p:txBody>
      </p:sp>
    </p:spTree>
    <p:extLst>
      <p:ext uri="{BB962C8B-B14F-4D97-AF65-F5344CB8AC3E}">
        <p14:creationId xmlns:p14="http://schemas.microsoft.com/office/powerpoint/2010/main" val="4272648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49</a:t>
            </a:fld>
            <a:endParaRPr lang="en-GB"/>
          </a:p>
        </p:txBody>
      </p:sp>
    </p:spTree>
    <p:extLst>
      <p:ext uri="{BB962C8B-B14F-4D97-AF65-F5344CB8AC3E}">
        <p14:creationId xmlns:p14="http://schemas.microsoft.com/office/powerpoint/2010/main" val="262429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1951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NHS England and NHS Improvement ambition is to reduce avoidable harm to children and young people from Asthma and improve the quality of life. </a:t>
            </a: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By taking a holistic approach to asthma management, involving all individuals who come in contact with CYP- same approach as safeguarding…..</a:t>
            </a:r>
          </a:p>
          <a:p>
            <a:r>
              <a:rPr lang="en-GB" dirty="0"/>
              <a:t>AFS has been included in the National Asthma Bundle – which states that all places of education must have a CYP Asthma lead.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48D47-EC79-48A6-9EF9-EB0A690A19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32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main aims of this initiative are:  </a:t>
            </a:r>
          </a:p>
          <a:p>
            <a:pPr marL="228600" indent="-228600">
              <a:buAutoNum type="arabicPeriod"/>
            </a:pPr>
            <a:r>
              <a:rPr lang="en-GB" dirty="0"/>
              <a:t>to develop asthma awareness: by empowering Enfield Schools to support Children, Young People and their families to have a better understanding of their asthma care. </a:t>
            </a:r>
          </a:p>
          <a:p>
            <a:pPr marL="228600" indent="-228600">
              <a:buAutoNum type="arabicPeriod"/>
            </a:pPr>
            <a:r>
              <a:rPr lang="en-GB" dirty="0"/>
              <a:t>We are creating a safe asthma friendly environment so that schools can manage </a:t>
            </a:r>
            <a:r>
              <a:rPr lang="en-GB" dirty="0" err="1"/>
              <a:t>cyp</a:t>
            </a:r>
            <a:r>
              <a:rPr lang="en-GB" dirty="0"/>
              <a:t>  with asthma effectively</a:t>
            </a:r>
          </a:p>
          <a:p>
            <a:pPr marL="228600" indent="-228600">
              <a:buAutoNum type="arabicPeriod"/>
            </a:pPr>
            <a:r>
              <a:rPr lang="en-GB" dirty="0"/>
              <a:t>identification of all CYP with poor controlled asthma – school teams will refer these children </a:t>
            </a:r>
          </a:p>
          <a:p>
            <a:pPr marL="228600" indent="-228600">
              <a:buAutoNum type="arabicPeriod"/>
            </a:pPr>
            <a:endParaRPr lang="en-GB" dirty="0"/>
          </a:p>
          <a:p>
            <a:pPr marL="0" indent="0">
              <a:buNone/>
            </a:pPr>
            <a:r>
              <a:rPr lang="en-GB" dirty="0"/>
              <a:t>the benefits of AFS on our community include: </a:t>
            </a:r>
          </a:p>
          <a:p>
            <a:pPr marL="0" indent="0">
              <a:buNone/>
            </a:pPr>
            <a:r>
              <a:rPr lang="en-GB" dirty="0"/>
              <a:t>helping us to identify CYP with poorly controlled asthma – flag high risk asthma patients</a:t>
            </a:r>
          </a:p>
          <a:p>
            <a:pPr marL="0" indent="0">
              <a:buNone/>
            </a:pPr>
            <a:r>
              <a:rPr lang="en-GB" dirty="0"/>
              <a:t>thus allowing early intervention</a:t>
            </a:r>
          </a:p>
          <a:p>
            <a:pPr marL="0" indent="0">
              <a:buNone/>
            </a:pPr>
            <a:r>
              <a:rPr lang="en-GB" dirty="0"/>
              <a:t>so we can reduce the number of missed school days or CYP missing out on school activities</a:t>
            </a:r>
          </a:p>
          <a:p>
            <a:pPr marL="0" indent="0">
              <a:buNone/>
            </a:pPr>
            <a:r>
              <a:rPr lang="en-GB" dirty="0"/>
              <a:t>reduce the number unscheduled health appointments due to asthma </a:t>
            </a:r>
          </a:p>
          <a:p>
            <a:pPr marL="0" indent="0">
              <a:buNone/>
            </a:pPr>
            <a:r>
              <a:rPr lang="en-GB" dirty="0"/>
              <a:t> </a:t>
            </a:r>
          </a:p>
          <a:p>
            <a:pPr marL="0" indent="0">
              <a:buNone/>
            </a:pPr>
            <a:r>
              <a:rPr lang="en-GB" dirty="0"/>
              <a:t>have a unified approach to asthma care across all Enfield Schools</a:t>
            </a:r>
          </a:p>
          <a:p>
            <a:pPr marL="0" indent="0">
              <a:buNone/>
            </a:pPr>
            <a:endParaRPr lang="en-GB" dirty="0"/>
          </a:p>
          <a:p>
            <a:r>
              <a:rPr lang="en-GB" b="0" i="0" dirty="0">
                <a:solidFill>
                  <a:srgbClr val="43484D"/>
                </a:solidFill>
                <a:effectLst/>
                <a:latin typeface="Nunito"/>
              </a:rPr>
              <a:t>CYP spend a large proportion of their day at school. </a:t>
            </a:r>
          </a:p>
          <a:p>
            <a:r>
              <a:rPr lang="en-GB" dirty="0">
                <a:solidFill>
                  <a:srgbClr val="43484D"/>
                </a:solidFill>
                <a:latin typeface="Nunito"/>
              </a:rPr>
              <a:t>This project highlights the </a:t>
            </a:r>
            <a:r>
              <a:rPr lang="en-GB" b="0" i="0" dirty="0">
                <a:solidFill>
                  <a:srgbClr val="43484D"/>
                </a:solidFill>
                <a:effectLst/>
                <a:latin typeface="Nunito"/>
              </a:rPr>
              <a:t>importance  that schools provide a safe environment for CYP  with asthma.</a:t>
            </a:r>
          </a:p>
          <a:p>
            <a:pPr algn="l">
              <a:buFont typeface="Arial" panose="020B0604020202020204" pitchFamily="34" charset="0"/>
              <a:buChar char="•"/>
            </a:pPr>
            <a:r>
              <a:rPr lang="en-GB" b="0" i="0" dirty="0">
                <a:solidFill>
                  <a:srgbClr val="000000"/>
                </a:solidFill>
                <a:effectLst/>
                <a:latin typeface="Arial" panose="020B0604020202020204" pitchFamily="34" charset="0"/>
              </a:rPr>
              <a:t>deliver a holistic approach for asthma management including a whole school approach to asthma training</a:t>
            </a:r>
            <a:endParaRPr lang="en-GB" dirty="0">
              <a:solidFill>
                <a:srgbClr val="000000"/>
              </a:solidFill>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Arial" panose="020B0604020202020204" pitchFamily="34" charset="0"/>
              </a:rPr>
              <a:t>ensure school systems are in place to identify and support pupils with asthma</a:t>
            </a:r>
            <a:endParaRPr lang="en-GB" dirty="0">
              <a:solidFill>
                <a:srgbClr val="000000"/>
              </a:solidFill>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Arial" panose="020B0604020202020204" pitchFamily="34" charset="0"/>
              </a:rPr>
              <a:t>encourage partnership working with families, schools, the NHS and the local authority</a:t>
            </a:r>
            <a:endParaRPr lang="en-GB" dirty="0">
              <a:solidFill>
                <a:srgbClr val="000000"/>
              </a:solidFill>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Arial" panose="020B0604020202020204" pitchFamily="34" charset="0"/>
              </a:rPr>
              <a:t>improve communication with parents</a:t>
            </a:r>
            <a:endParaRPr lang="en-GB" dirty="0">
              <a:solidFill>
                <a:srgbClr val="000000"/>
              </a:solidFill>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Arial" panose="020B0604020202020204" pitchFamily="34" charset="0"/>
              </a:rPr>
              <a:t>increase awareness of how to manage an asthma attack in an emergency</a:t>
            </a:r>
          </a:p>
          <a:p>
            <a:pPr marL="0" indent="0">
              <a:buNone/>
            </a:pPr>
            <a:endParaRPr lang="en-GB" dirty="0"/>
          </a:p>
          <a:p>
            <a:pPr marL="0" indent="0">
              <a:buNone/>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6C356-F236-43DE-B427-9BA4C059D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40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1- Asthma lead and Asthma policy – Draft template available </a:t>
            </a:r>
          </a:p>
          <a:p>
            <a:r>
              <a:rPr lang="en-GB" dirty="0"/>
              <a:t>Standard 2 – Asthma register  and ensuring posters displayed – draft register available </a:t>
            </a:r>
          </a:p>
          <a:p>
            <a:r>
              <a:rPr lang="en-GB" dirty="0"/>
              <a:t>Standard 3 - Emergency inhaler Kit- Incentive  for Camden schools </a:t>
            </a:r>
          </a:p>
          <a:p>
            <a:r>
              <a:rPr lang="en-GB" dirty="0"/>
              <a:t>Standard 4- Asthma care plans, record of medication use, students who self manage, storage of inhalers/ spacers</a:t>
            </a:r>
          </a:p>
          <a:p>
            <a:r>
              <a:rPr lang="en-GB" dirty="0"/>
              <a:t>Standard5 – Whole school training – All school staff….especially teachers</a:t>
            </a:r>
          </a:p>
        </p:txBody>
      </p:sp>
      <p:sp>
        <p:nvSpPr>
          <p:cNvPr id="4" name="Slide Number Placeholder 3"/>
          <p:cNvSpPr>
            <a:spLocks noGrp="1"/>
          </p:cNvSpPr>
          <p:nvPr>
            <p:ph type="sldNum" sz="quarter" idx="5"/>
          </p:nvPr>
        </p:nvSpPr>
        <p:spPr/>
        <p:txBody>
          <a:bodyPr/>
          <a:lstStyle/>
          <a:p>
            <a:fld id="{9747935D-E8E9-40FB-999D-35D99BEDCFA6}" type="slidenum">
              <a:rPr lang="en-GB" smtClean="0"/>
              <a:t>7</a:t>
            </a:fld>
            <a:endParaRPr lang="en-GB"/>
          </a:p>
        </p:txBody>
      </p:sp>
    </p:spTree>
    <p:extLst>
      <p:ext uri="{BB962C8B-B14F-4D97-AF65-F5344CB8AC3E}">
        <p14:creationId xmlns:p14="http://schemas.microsoft.com/office/powerpoint/2010/main" val="384306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48D47-EC79-48A6-9EF9-EB0A690A19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09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10</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8685213"/>
            <a:ext cx="2971800"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57454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g"/><Relationship Id="rId1" Type="http://schemas.openxmlformats.org/officeDocument/2006/relationships/slideMaster" Target="../slideMasters/slideMaster5.xml"/><Relationship Id="rId4" Type="http://schemas.openxmlformats.org/officeDocument/2006/relationships/image" Target="../media/image3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Master" Target="../slideMasters/slideMaster5.xml"/><Relationship Id="rId5" Type="http://schemas.openxmlformats.org/officeDocument/2006/relationships/image" Target="../media/image46.png"/><Relationship Id="rId4" Type="http://schemas.openxmlformats.org/officeDocument/2006/relationships/image" Target="../media/image45.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CBB028A-6267-4803-8473-71F7C4129841}"/>
              </a:ext>
            </a:extLst>
          </p:cNvPr>
          <p:cNvSpPr>
            <a:spLocks noGrp="1"/>
          </p:cNvSpPr>
          <p:nvPr>
            <p:ph type="body" sz="quarter" idx="10"/>
          </p:nvPr>
        </p:nvSpPr>
        <p:spPr>
          <a:xfrm>
            <a:off x="611188" y="4797425"/>
            <a:ext cx="5472980" cy="914400"/>
          </a:xfrm>
          <a:prstGeom prst="rect">
            <a:avLst/>
          </a:prstGeom>
        </p:spPr>
        <p:txBody>
          <a:bodyPr/>
          <a:lstStyle>
            <a:lvl1pPr marL="0" indent="0">
              <a:buNone/>
              <a:defRPr>
                <a:solidFill>
                  <a:schemeClr val="bg1"/>
                </a:solidFill>
              </a:defRPr>
            </a:lvl1pPr>
          </a:lstStyle>
          <a:p>
            <a:pPr lvl="0"/>
            <a:endParaRPr lang="en-GB" dirty="0"/>
          </a:p>
        </p:txBody>
      </p:sp>
      <p:pic>
        <p:nvPicPr>
          <p:cNvPr id="4" name="Picture 3" descr="A picture containing photo, holding, bed, person&#10;&#10;Description automatically generated">
            <a:extLst>
              <a:ext uri="{FF2B5EF4-FFF2-40B4-BE49-F238E27FC236}">
                <a16:creationId xmlns:a16="http://schemas.microsoft.com/office/drawing/2014/main" id="{678A1A93-764F-499D-9964-B5248F567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0FA4096C-2E85-414C-A74B-4C4733036C64}"/>
              </a:ext>
            </a:extLst>
          </p:cNvPr>
          <p:cNvSpPr>
            <a:spLocks noGrp="1"/>
          </p:cNvSpPr>
          <p:nvPr>
            <p:ph type="body" sz="quarter" idx="11" hasCustomPrompt="1"/>
          </p:nvPr>
        </p:nvSpPr>
        <p:spPr>
          <a:xfrm>
            <a:off x="395536" y="398463"/>
            <a:ext cx="4608511" cy="438249"/>
          </a:xfrm>
          <a:prstGeom prst="rect">
            <a:avLst/>
          </a:prstGeom>
        </p:spPr>
        <p:txBody>
          <a:bodyPr/>
          <a:lstStyle>
            <a:lvl1pPr marL="0" indent="0">
              <a:buNone/>
              <a:defRPr sz="3200" b="1">
                <a:solidFill>
                  <a:schemeClr val="bg1"/>
                </a:solidFill>
              </a:defRPr>
            </a:lvl1pPr>
          </a:lstStyle>
          <a:p>
            <a:pPr lvl="0"/>
            <a:r>
              <a:rPr lang="en-US" dirty="0"/>
              <a:t>TITLE</a:t>
            </a:r>
          </a:p>
        </p:txBody>
      </p:sp>
      <p:sp>
        <p:nvSpPr>
          <p:cNvPr id="8" name="Text Placeholder 7">
            <a:extLst>
              <a:ext uri="{FF2B5EF4-FFF2-40B4-BE49-F238E27FC236}">
                <a16:creationId xmlns:a16="http://schemas.microsoft.com/office/drawing/2014/main" id="{2CB54CD1-B643-4F38-8FB1-8EFA010DEFE0}"/>
              </a:ext>
            </a:extLst>
          </p:cNvPr>
          <p:cNvSpPr>
            <a:spLocks noGrp="1"/>
          </p:cNvSpPr>
          <p:nvPr>
            <p:ph type="body" sz="quarter" idx="12"/>
          </p:nvPr>
        </p:nvSpPr>
        <p:spPr>
          <a:xfrm>
            <a:off x="395287" y="836613"/>
            <a:ext cx="4608511" cy="309562"/>
          </a:xfrm>
          <a:prstGeom prst="rect">
            <a:avLst/>
          </a:prstGeom>
        </p:spPr>
        <p:txBody>
          <a:bodyPr/>
          <a:lstStyle>
            <a:lvl1pPr marL="0" indent="0">
              <a:buNone/>
              <a:defRPr sz="2000">
                <a:solidFill>
                  <a:schemeClr val="bg1"/>
                </a:solidFill>
              </a:defRPr>
            </a:lvl1pPr>
          </a:lstStyle>
          <a:p>
            <a:pPr lvl="0"/>
            <a:endParaRPr lang="en-GB" dirty="0"/>
          </a:p>
        </p:txBody>
      </p:sp>
    </p:spTree>
    <p:extLst>
      <p:ext uri="{BB962C8B-B14F-4D97-AF65-F5344CB8AC3E}">
        <p14:creationId xmlns:p14="http://schemas.microsoft.com/office/powerpoint/2010/main" val="192389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55574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02265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91239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83155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39293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5794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43927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338126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496089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71201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F7A4DF21-2D8F-4B6A-8EFD-DDE8F8F5F1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
        <p:nvSpPr>
          <p:cNvPr id="7" name="Text Placeholder 6">
            <a:extLst>
              <a:ext uri="{FF2B5EF4-FFF2-40B4-BE49-F238E27FC236}">
                <a16:creationId xmlns:a16="http://schemas.microsoft.com/office/drawing/2014/main" id="{FAA90480-4DA0-401C-96B3-E00037142C8C}"/>
              </a:ext>
            </a:extLst>
          </p:cNvPr>
          <p:cNvSpPr>
            <a:spLocks noGrp="1"/>
          </p:cNvSpPr>
          <p:nvPr>
            <p:ph type="body" sz="quarter" idx="11" hasCustomPrompt="1"/>
          </p:nvPr>
        </p:nvSpPr>
        <p:spPr>
          <a:xfrm>
            <a:off x="5508625" y="765175"/>
            <a:ext cx="3167063" cy="2663825"/>
          </a:xfrm>
          <a:prstGeom prst="rect">
            <a:avLst/>
          </a:prstGeom>
        </p:spPr>
        <p:txBody>
          <a:bodyPr/>
          <a:lstStyle>
            <a:lvl1pPr marL="0" indent="0">
              <a:buNone/>
              <a:defRPr/>
            </a:lvl1pPr>
          </a:lstStyle>
          <a:p>
            <a:pPr lvl="0"/>
            <a:r>
              <a:rPr lang="en-GB" dirty="0"/>
              <a:t>Index</a:t>
            </a:r>
          </a:p>
          <a:p>
            <a:pPr lvl="0"/>
            <a:r>
              <a:rPr lang="en-GB" dirty="0"/>
              <a:t>Title 1</a:t>
            </a:r>
          </a:p>
          <a:p>
            <a:pPr lvl="0"/>
            <a:r>
              <a:rPr lang="en-GB" dirty="0"/>
              <a:t>Title 2</a:t>
            </a:r>
          </a:p>
          <a:p>
            <a:pPr lvl="0"/>
            <a:r>
              <a:rPr lang="en-GB" dirty="0"/>
              <a:t>Title 3</a:t>
            </a:r>
          </a:p>
          <a:p>
            <a:pPr lvl="0"/>
            <a:endParaRPr lang="en-GB" dirty="0"/>
          </a:p>
        </p:txBody>
      </p:sp>
    </p:spTree>
    <p:extLst>
      <p:ext uri="{BB962C8B-B14F-4D97-AF65-F5344CB8AC3E}">
        <p14:creationId xmlns:p14="http://schemas.microsoft.com/office/powerpoint/2010/main" val="287470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CBB028A-6267-4803-8473-71F7C4129841}"/>
              </a:ext>
            </a:extLst>
          </p:cNvPr>
          <p:cNvSpPr>
            <a:spLocks noGrp="1"/>
          </p:cNvSpPr>
          <p:nvPr>
            <p:ph type="body" sz="quarter" idx="10"/>
          </p:nvPr>
        </p:nvSpPr>
        <p:spPr>
          <a:xfrm>
            <a:off x="611188" y="4797425"/>
            <a:ext cx="5472980" cy="914400"/>
          </a:xfrm>
          <a:prstGeom prst="rect">
            <a:avLst/>
          </a:prstGeom>
        </p:spPr>
        <p:txBody>
          <a:bodyPr/>
          <a:lstStyle>
            <a:lvl1pPr marL="0" indent="0">
              <a:buNone/>
              <a:defRPr>
                <a:solidFill>
                  <a:schemeClr val="bg1"/>
                </a:solidFill>
              </a:defRPr>
            </a:lvl1pPr>
          </a:lstStyle>
          <a:p>
            <a:pPr lvl="0"/>
            <a:endParaRPr lang="en-GB" dirty="0"/>
          </a:p>
        </p:txBody>
      </p:sp>
      <p:pic>
        <p:nvPicPr>
          <p:cNvPr id="4" name="Picture 3" descr="A picture containing photo, holding, bed, person&#10;&#10;Description automatically generated">
            <a:extLst>
              <a:ext uri="{FF2B5EF4-FFF2-40B4-BE49-F238E27FC236}">
                <a16:creationId xmlns:a16="http://schemas.microsoft.com/office/drawing/2014/main" id="{678A1A93-764F-499D-9964-B5248F567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0FA4096C-2E85-414C-A74B-4C4733036C64}"/>
              </a:ext>
            </a:extLst>
          </p:cNvPr>
          <p:cNvSpPr>
            <a:spLocks noGrp="1"/>
          </p:cNvSpPr>
          <p:nvPr>
            <p:ph type="body" sz="quarter" idx="11" hasCustomPrompt="1"/>
          </p:nvPr>
        </p:nvSpPr>
        <p:spPr>
          <a:xfrm>
            <a:off x="395536" y="398463"/>
            <a:ext cx="4608511" cy="438249"/>
          </a:xfrm>
          <a:prstGeom prst="rect">
            <a:avLst/>
          </a:prstGeom>
        </p:spPr>
        <p:txBody>
          <a:bodyPr/>
          <a:lstStyle>
            <a:lvl1pPr marL="0" indent="0">
              <a:buNone/>
              <a:defRPr sz="3200" b="1">
                <a:solidFill>
                  <a:schemeClr val="bg1"/>
                </a:solidFill>
              </a:defRPr>
            </a:lvl1pPr>
          </a:lstStyle>
          <a:p>
            <a:pPr lvl="0"/>
            <a:r>
              <a:rPr lang="en-US" dirty="0"/>
              <a:t>TITLE</a:t>
            </a:r>
          </a:p>
        </p:txBody>
      </p:sp>
      <p:sp>
        <p:nvSpPr>
          <p:cNvPr id="8" name="Text Placeholder 7">
            <a:extLst>
              <a:ext uri="{FF2B5EF4-FFF2-40B4-BE49-F238E27FC236}">
                <a16:creationId xmlns:a16="http://schemas.microsoft.com/office/drawing/2014/main" id="{2CB54CD1-B643-4F38-8FB1-8EFA010DEFE0}"/>
              </a:ext>
            </a:extLst>
          </p:cNvPr>
          <p:cNvSpPr>
            <a:spLocks noGrp="1"/>
          </p:cNvSpPr>
          <p:nvPr>
            <p:ph type="body" sz="quarter" idx="12"/>
          </p:nvPr>
        </p:nvSpPr>
        <p:spPr>
          <a:xfrm>
            <a:off x="395287" y="836613"/>
            <a:ext cx="4608511" cy="309562"/>
          </a:xfrm>
          <a:prstGeom prst="rect">
            <a:avLst/>
          </a:prstGeom>
        </p:spPr>
        <p:txBody>
          <a:bodyPr/>
          <a:lstStyle>
            <a:lvl1pPr marL="0" indent="0">
              <a:buNone/>
              <a:defRPr sz="2000">
                <a:solidFill>
                  <a:schemeClr val="bg1"/>
                </a:solidFill>
              </a:defRPr>
            </a:lvl1pPr>
          </a:lstStyle>
          <a:p>
            <a:pPr lvl="0"/>
            <a:endParaRPr lang="en-GB" dirty="0"/>
          </a:p>
        </p:txBody>
      </p:sp>
    </p:spTree>
    <p:extLst>
      <p:ext uri="{BB962C8B-B14F-4D97-AF65-F5344CB8AC3E}">
        <p14:creationId xmlns:p14="http://schemas.microsoft.com/office/powerpoint/2010/main" val="3899506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 name="Picture 2" descr="A picture containing music, brass&#10;&#10;Description automatically generated">
            <a:extLst>
              <a:ext uri="{FF2B5EF4-FFF2-40B4-BE49-F238E27FC236}">
                <a16:creationId xmlns:a16="http://schemas.microsoft.com/office/drawing/2014/main" id="{B02C7DC7-8928-4E4C-9A56-091ACA58E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Tree>
    <p:extLst>
      <p:ext uri="{BB962C8B-B14F-4D97-AF65-F5344CB8AC3E}">
        <p14:creationId xmlns:p14="http://schemas.microsoft.com/office/powerpoint/2010/main" val="3817032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pic>
        <p:nvPicPr>
          <p:cNvPr id="3" name="Picture 2" descr="A picture containing outdoor, person, sport&#10;&#10;Description automatically generated">
            <a:extLst>
              <a:ext uri="{FF2B5EF4-FFF2-40B4-BE49-F238E27FC236}">
                <a16:creationId xmlns:a16="http://schemas.microsoft.com/office/drawing/2014/main" id="{A36AF0FD-F17D-4724-9A2D-AA0F47672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AE61050-61C5-499A-9423-CD4A9C71C3BC}"/>
              </a:ext>
            </a:extLst>
          </p:cNvPr>
          <p:cNvSpPr>
            <a:spLocks noGrp="1"/>
          </p:cNvSpPr>
          <p:nvPr>
            <p:ph type="body" sz="quarter" idx="10"/>
          </p:nvPr>
        </p:nvSpPr>
        <p:spPr>
          <a:xfrm>
            <a:off x="251520" y="5733256"/>
            <a:ext cx="3960812" cy="792162"/>
          </a:xfrm>
          <a:prstGeom prst="rect">
            <a:avLst/>
          </a:prstGeom>
        </p:spPr>
        <p:txBody>
          <a:bodyPr/>
          <a:lstStyle>
            <a:lvl1pPr marL="0" indent="0" algn="ctr">
              <a:buNone/>
              <a:defRPr sz="3600" b="1" i="0">
                <a:solidFill>
                  <a:schemeClr val="tx1"/>
                </a:solidFill>
              </a:defRPr>
            </a:lvl1pPr>
          </a:lstStyle>
          <a:p>
            <a:pPr lvl="0"/>
            <a:endParaRPr lang="en-GB" dirty="0"/>
          </a:p>
        </p:txBody>
      </p:sp>
      <p:sp>
        <p:nvSpPr>
          <p:cNvPr id="7" name="Content Placeholder 6">
            <a:extLst>
              <a:ext uri="{FF2B5EF4-FFF2-40B4-BE49-F238E27FC236}">
                <a16:creationId xmlns:a16="http://schemas.microsoft.com/office/drawing/2014/main" id="{9259BDB5-D285-4B79-915A-0676850894A3}"/>
              </a:ext>
            </a:extLst>
          </p:cNvPr>
          <p:cNvSpPr>
            <a:spLocks noGrp="1"/>
          </p:cNvSpPr>
          <p:nvPr>
            <p:ph sz="quarter" idx="11"/>
          </p:nvPr>
        </p:nvSpPr>
        <p:spPr>
          <a:xfrm>
            <a:off x="4716016" y="116632"/>
            <a:ext cx="4320480" cy="66247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Logo&#10;&#10;Description automatically generated">
            <a:extLst>
              <a:ext uri="{FF2B5EF4-FFF2-40B4-BE49-F238E27FC236}">
                <a16:creationId xmlns:a16="http://schemas.microsoft.com/office/drawing/2014/main" id="{107BB6F7-5873-4312-A498-7DA06596A2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6924" y="5184576"/>
            <a:ext cx="1230838" cy="1556792"/>
          </a:xfrm>
          <a:prstGeom prst="rect">
            <a:avLst/>
          </a:prstGeom>
        </p:spPr>
      </p:pic>
    </p:spTree>
    <p:extLst>
      <p:ext uri="{BB962C8B-B14F-4D97-AF65-F5344CB8AC3E}">
        <p14:creationId xmlns:p14="http://schemas.microsoft.com/office/powerpoint/2010/main" val="315475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360A5A9-0213-45D1-8A94-4A6E21F09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AE61050-61C5-499A-9423-CD4A9C71C3BC}"/>
              </a:ext>
            </a:extLst>
          </p:cNvPr>
          <p:cNvSpPr>
            <a:spLocks noGrp="1"/>
          </p:cNvSpPr>
          <p:nvPr>
            <p:ph type="body" sz="quarter" idx="10"/>
          </p:nvPr>
        </p:nvSpPr>
        <p:spPr>
          <a:xfrm>
            <a:off x="2591594" y="764704"/>
            <a:ext cx="3960812" cy="792162"/>
          </a:xfrm>
          <a:prstGeom prst="rect">
            <a:avLst/>
          </a:prstGeom>
        </p:spPr>
        <p:txBody>
          <a:bodyPr/>
          <a:lstStyle>
            <a:lvl1pPr marL="0" indent="0" algn="ctr">
              <a:buNone/>
              <a:defRPr sz="3600" b="1" i="0">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259BDB5-D285-4B79-915A-0676850894A3}"/>
              </a:ext>
            </a:extLst>
          </p:cNvPr>
          <p:cNvSpPr>
            <a:spLocks noGrp="1"/>
          </p:cNvSpPr>
          <p:nvPr>
            <p:ph sz="quarter" idx="11"/>
          </p:nvPr>
        </p:nvSpPr>
        <p:spPr>
          <a:xfrm>
            <a:off x="287524" y="2708274"/>
            <a:ext cx="8568952" cy="3529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119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E03A083C-5D9C-47D0-8DE3-FC8D4DA3C3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
        <p:nvSpPr>
          <p:cNvPr id="7" name="Text Placeholder 6">
            <a:extLst>
              <a:ext uri="{FF2B5EF4-FFF2-40B4-BE49-F238E27FC236}">
                <a16:creationId xmlns:a16="http://schemas.microsoft.com/office/drawing/2014/main" id="{FAA90480-4DA0-401C-96B3-E00037142C8C}"/>
              </a:ext>
            </a:extLst>
          </p:cNvPr>
          <p:cNvSpPr>
            <a:spLocks noGrp="1"/>
          </p:cNvSpPr>
          <p:nvPr>
            <p:ph type="body" sz="quarter" idx="11"/>
          </p:nvPr>
        </p:nvSpPr>
        <p:spPr>
          <a:xfrm>
            <a:off x="916752" y="830763"/>
            <a:ext cx="3943280" cy="1207434"/>
          </a:xfrm>
          <a:prstGeom prst="rect">
            <a:avLst/>
          </a:prstGeom>
        </p:spPr>
        <p:txBody>
          <a:bodyPr/>
          <a:lstStyle>
            <a:lvl1pPr marL="0" indent="0">
              <a:buNone/>
              <a:defRPr sz="1600"/>
            </a:lvl1pPr>
          </a:lstStyle>
          <a:p>
            <a:pPr lvl="0"/>
            <a:endParaRPr lang="en-GB" dirty="0"/>
          </a:p>
        </p:txBody>
      </p:sp>
      <p:sp>
        <p:nvSpPr>
          <p:cNvPr id="4" name="Picture Placeholder 3">
            <a:extLst>
              <a:ext uri="{FF2B5EF4-FFF2-40B4-BE49-F238E27FC236}">
                <a16:creationId xmlns:a16="http://schemas.microsoft.com/office/drawing/2014/main" id="{F691EDAC-10CF-419E-9C02-8C96435D3239}"/>
              </a:ext>
            </a:extLst>
          </p:cNvPr>
          <p:cNvSpPr>
            <a:spLocks noGrp="1"/>
          </p:cNvSpPr>
          <p:nvPr>
            <p:ph type="pic" sz="quarter" idx="12"/>
          </p:nvPr>
        </p:nvSpPr>
        <p:spPr>
          <a:xfrm>
            <a:off x="5292725" y="0"/>
            <a:ext cx="3382963" cy="4149725"/>
          </a:xfrm>
          <a:prstGeom prst="rect">
            <a:avLst/>
          </a:prstGeom>
        </p:spPr>
        <p:txBody>
          <a:bodyPr/>
          <a:lstStyle/>
          <a:p>
            <a:endParaRPr lang="en-GB"/>
          </a:p>
        </p:txBody>
      </p:sp>
    </p:spTree>
    <p:extLst>
      <p:ext uri="{BB962C8B-B14F-4D97-AF65-F5344CB8AC3E}">
        <p14:creationId xmlns:p14="http://schemas.microsoft.com/office/powerpoint/2010/main" val="28626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F7A4DF21-2D8F-4B6A-8EFD-DDE8F8F5F1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
        <p:nvSpPr>
          <p:cNvPr id="7" name="Text Placeholder 6">
            <a:extLst>
              <a:ext uri="{FF2B5EF4-FFF2-40B4-BE49-F238E27FC236}">
                <a16:creationId xmlns:a16="http://schemas.microsoft.com/office/drawing/2014/main" id="{FAA90480-4DA0-401C-96B3-E00037142C8C}"/>
              </a:ext>
            </a:extLst>
          </p:cNvPr>
          <p:cNvSpPr>
            <a:spLocks noGrp="1"/>
          </p:cNvSpPr>
          <p:nvPr>
            <p:ph type="body" sz="quarter" idx="11" hasCustomPrompt="1"/>
          </p:nvPr>
        </p:nvSpPr>
        <p:spPr>
          <a:xfrm>
            <a:off x="5508625" y="765175"/>
            <a:ext cx="3167063" cy="2663825"/>
          </a:xfrm>
          <a:prstGeom prst="rect">
            <a:avLst/>
          </a:prstGeom>
        </p:spPr>
        <p:txBody>
          <a:bodyPr/>
          <a:lstStyle>
            <a:lvl1pPr marL="0" indent="0">
              <a:buNone/>
              <a:defRPr/>
            </a:lvl1pPr>
          </a:lstStyle>
          <a:p>
            <a:pPr lvl="0"/>
            <a:r>
              <a:rPr lang="en-GB" dirty="0"/>
              <a:t>Index</a:t>
            </a:r>
          </a:p>
          <a:p>
            <a:pPr lvl="0"/>
            <a:r>
              <a:rPr lang="en-GB" dirty="0"/>
              <a:t>Title 1</a:t>
            </a:r>
          </a:p>
          <a:p>
            <a:pPr lvl="0"/>
            <a:r>
              <a:rPr lang="en-GB" dirty="0"/>
              <a:t>Title 2</a:t>
            </a:r>
          </a:p>
          <a:p>
            <a:pPr lvl="0"/>
            <a:r>
              <a:rPr lang="en-GB" dirty="0"/>
              <a:t>Title 3</a:t>
            </a:r>
          </a:p>
          <a:p>
            <a:pPr lvl="0"/>
            <a:endParaRPr lang="en-GB" dirty="0"/>
          </a:p>
        </p:txBody>
      </p:sp>
    </p:spTree>
    <p:extLst>
      <p:ext uri="{BB962C8B-B14F-4D97-AF65-F5344CB8AC3E}">
        <p14:creationId xmlns:p14="http://schemas.microsoft.com/office/powerpoint/2010/main" val="484797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79B785-715B-403E-9FFE-FE5301BDE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4">
            <a:extLst>
              <a:ext uri="{FF2B5EF4-FFF2-40B4-BE49-F238E27FC236}">
                <a16:creationId xmlns:a16="http://schemas.microsoft.com/office/drawing/2014/main" id="{D5C556C4-383A-4AA2-8EEC-27FA7A7EA548}"/>
              </a:ext>
            </a:extLst>
          </p:cNvPr>
          <p:cNvSpPr>
            <a:spLocks noGrp="1"/>
          </p:cNvSpPr>
          <p:nvPr>
            <p:ph type="body" sz="quarter" idx="10"/>
          </p:nvPr>
        </p:nvSpPr>
        <p:spPr>
          <a:xfrm>
            <a:off x="179512" y="2636912"/>
            <a:ext cx="3888432" cy="914400"/>
          </a:xfrm>
          <a:prstGeom prst="rect">
            <a:avLst/>
          </a:prstGeom>
        </p:spPr>
        <p:txBody>
          <a:bodyPr/>
          <a:lstStyle>
            <a:lvl1pPr marL="0" indent="0">
              <a:buNone/>
              <a:defRPr sz="3600" b="1">
                <a:solidFill>
                  <a:schemeClr val="tx1"/>
                </a:solidFill>
              </a:defRPr>
            </a:lvl1pPr>
          </a:lstStyle>
          <a:p>
            <a:pPr lvl="0"/>
            <a:endParaRPr lang="en-GB" dirty="0"/>
          </a:p>
        </p:txBody>
      </p:sp>
      <p:sp>
        <p:nvSpPr>
          <p:cNvPr id="11" name="Picture Placeholder 10">
            <a:extLst>
              <a:ext uri="{FF2B5EF4-FFF2-40B4-BE49-F238E27FC236}">
                <a16:creationId xmlns:a16="http://schemas.microsoft.com/office/drawing/2014/main" id="{EF96FDB0-35C8-4230-A08D-DC6977EE526B}"/>
              </a:ext>
            </a:extLst>
          </p:cNvPr>
          <p:cNvSpPr>
            <a:spLocks noGrp="1"/>
          </p:cNvSpPr>
          <p:nvPr>
            <p:ph type="pic" sz="quarter" idx="11"/>
          </p:nvPr>
        </p:nvSpPr>
        <p:spPr>
          <a:xfrm>
            <a:off x="4929240" y="836712"/>
            <a:ext cx="1655762" cy="1439862"/>
          </a:xfrm>
          <a:prstGeom prst="rect">
            <a:avLst/>
          </a:prstGeom>
        </p:spPr>
        <p:txBody>
          <a:bodyPr/>
          <a:lstStyle/>
          <a:p>
            <a:endParaRPr lang="en-GB"/>
          </a:p>
        </p:txBody>
      </p:sp>
      <p:sp>
        <p:nvSpPr>
          <p:cNvPr id="12" name="Picture Placeholder 10">
            <a:extLst>
              <a:ext uri="{FF2B5EF4-FFF2-40B4-BE49-F238E27FC236}">
                <a16:creationId xmlns:a16="http://schemas.microsoft.com/office/drawing/2014/main" id="{246A57CB-EF01-4937-AA36-5B3A3C6F490F}"/>
              </a:ext>
            </a:extLst>
          </p:cNvPr>
          <p:cNvSpPr>
            <a:spLocks noGrp="1"/>
          </p:cNvSpPr>
          <p:nvPr>
            <p:ph type="pic" sz="quarter" idx="12"/>
          </p:nvPr>
        </p:nvSpPr>
        <p:spPr>
          <a:xfrm>
            <a:off x="4950210" y="2407494"/>
            <a:ext cx="1655762" cy="1439862"/>
          </a:xfrm>
          <a:prstGeom prst="rect">
            <a:avLst/>
          </a:prstGeom>
        </p:spPr>
        <p:txBody>
          <a:bodyPr/>
          <a:lstStyle/>
          <a:p>
            <a:endParaRPr lang="en-GB"/>
          </a:p>
        </p:txBody>
      </p:sp>
      <p:sp>
        <p:nvSpPr>
          <p:cNvPr id="13" name="Picture Placeholder 10">
            <a:extLst>
              <a:ext uri="{FF2B5EF4-FFF2-40B4-BE49-F238E27FC236}">
                <a16:creationId xmlns:a16="http://schemas.microsoft.com/office/drawing/2014/main" id="{97C059F3-AEF7-48E1-8732-80881CA327CC}"/>
              </a:ext>
            </a:extLst>
          </p:cNvPr>
          <p:cNvSpPr>
            <a:spLocks noGrp="1"/>
          </p:cNvSpPr>
          <p:nvPr>
            <p:ph type="pic" sz="quarter" idx="13"/>
          </p:nvPr>
        </p:nvSpPr>
        <p:spPr>
          <a:xfrm>
            <a:off x="4950210" y="3964137"/>
            <a:ext cx="1655762" cy="1439862"/>
          </a:xfrm>
          <a:prstGeom prst="rect">
            <a:avLst/>
          </a:prstGeom>
        </p:spPr>
        <p:txBody>
          <a:bodyPr/>
          <a:lstStyle/>
          <a:p>
            <a:endParaRPr lang="en-GB"/>
          </a:p>
        </p:txBody>
      </p:sp>
      <p:sp>
        <p:nvSpPr>
          <p:cNvPr id="15" name="Text Placeholder 14">
            <a:extLst>
              <a:ext uri="{FF2B5EF4-FFF2-40B4-BE49-F238E27FC236}">
                <a16:creationId xmlns:a16="http://schemas.microsoft.com/office/drawing/2014/main" id="{1FFA8970-4CEB-4EA1-9F55-474B6DFBC54A}"/>
              </a:ext>
            </a:extLst>
          </p:cNvPr>
          <p:cNvSpPr>
            <a:spLocks noGrp="1"/>
          </p:cNvSpPr>
          <p:nvPr>
            <p:ph type="body" sz="quarter" idx="14"/>
          </p:nvPr>
        </p:nvSpPr>
        <p:spPr>
          <a:xfrm>
            <a:off x="6820271" y="1289298"/>
            <a:ext cx="2088455" cy="534690"/>
          </a:xfrm>
          <a:prstGeom prst="rect">
            <a:avLst/>
          </a:prstGeom>
        </p:spPr>
        <p:txBody>
          <a:bodyPr/>
          <a:lstStyle>
            <a:lvl1pPr marL="0" indent="0">
              <a:buNone/>
              <a:defRPr sz="1400"/>
            </a:lvl1pPr>
          </a:lstStyle>
          <a:p>
            <a:pPr lvl="0"/>
            <a:endParaRPr lang="en-GB" dirty="0"/>
          </a:p>
        </p:txBody>
      </p:sp>
      <p:sp>
        <p:nvSpPr>
          <p:cNvPr id="16" name="Text Placeholder 14">
            <a:extLst>
              <a:ext uri="{FF2B5EF4-FFF2-40B4-BE49-F238E27FC236}">
                <a16:creationId xmlns:a16="http://schemas.microsoft.com/office/drawing/2014/main" id="{13E6F021-0D7A-4017-A1B7-2A5B4601F9B8}"/>
              </a:ext>
            </a:extLst>
          </p:cNvPr>
          <p:cNvSpPr>
            <a:spLocks noGrp="1"/>
          </p:cNvSpPr>
          <p:nvPr>
            <p:ph type="body" sz="quarter" idx="15"/>
          </p:nvPr>
        </p:nvSpPr>
        <p:spPr>
          <a:xfrm>
            <a:off x="6820272" y="2860080"/>
            <a:ext cx="2088455" cy="534690"/>
          </a:xfrm>
          <a:prstGeom prst="rect">
            <a:avLst/>
          </a:prstGeom>
        </p:spPr>
        <p:txBody>
          <a:bodyPr/>
          <a:lstStyle>
            <a:lvl1pPr marL="0" indent="0">
              <a:buNone/>
              <a:defRPr sz="1400"/>
            </a:lvl1pPr>
          </a:lstStyle>
          <a:p>
            <a:pPr lvl="0"/>
            <a:endParaRPr lang="en-GB" dirty="0"/>
          </a:p>
        </p:txBody>
      </p:sp>
      <p:sp>
        <p:nvSpPr>
          <p:cNvPr id="17" name="Text Placeholder 14">
            <a:extLst>
              <a:ext uri="{FF2B5EF4-FFF2-40B4-BE49-F238E27FC236}">
                <a16:creationId xmlns:a16="http://schemas.microsoft.com/office/drawing/2014/main" id="{0A99F4B4-ED59-4F4D-9F55-4BCC837ACBDE}"/>
              </a:ext>
            </a:extLst>
          </p:cNvPr>
          <p:cNvSpPr>
            <a:spLocks noGrp="1"/>
          </p:cNvSpPr>
          <p:nvPr>
            <p:ph type="body" sz="quarter" idx="16"/>
          </p:nvPr>
        </p:nvSpPr>
        <p:spPr>
          <a:xfrm>
            <a:off x="6820271" y="4430862"/>
            <a:ext cx="2088455" cy="534690"/>
          </a:xfrm>
          <a:prstGeom prst="rect">
            <a:avLst/>
          </a:prstGeom>
        </p:spPr>
        <p:txBody>
          <a:bodyPr/>
          <a:lstStyle>
            <a:lvl1pPr marL="0" indent="0">
              <a:buNone/>
              <a:defRPr sz="1400"/>
            </a:lvl1pPr>
          </a:lstStyle>
          <a:p>
            <a:pPr lvl="0"/>
            <a:endParaRPr lang="en-GB" dirty="0"/>
          </a:p>
        </p:txBody>
      </p:sp>
    </p:spTree>
    <p:extLst>
      <p:ext uri="{BB962C8B-B14F-4D97-AF65-F5344CB8AC3E}">
        <p14:creationId xmlns:p14="http://schemas.microsoft.com/office/powerpoint/2010/main" val="2152292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206F790-53BF-4667-BF23-AC8EB4AF1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351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058440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88393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erson posing for the camera&#10;&#10;Description automatically generated">
            <a:extLst>
              <a:ext uri="{FF2B5EF4-FFF2-40B4-BE49-F238E27FC236}">
                <a16:creationId xmlns:a16="http://schemas.microsoft.com/office/drawing/2014/main" id="{48A866F7-320D-4E90-A33D-8B2FE1D08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B42A9531-CE88-4AA7-B052-03B943D63795}"/>
              </a:ext>
            </a:extLst>
          </p:cNvPr>
          <p:cNvSpPr>
            <a:spLocks noGrp="1"/>
          </p:cNvSpPr>
          <p:nvPr>
            <p:ph type="body" sz="quarter" idx="10"/>
          </p:nvPr>
        </p:nvSpPr>
        <p:spPr>
          <a:xfrm>
            <a:off x="2124075" y="2636838"/>
            <a:ext cx="4968875" cy="1871662"/>
          </a:xfrm>
          <a:prstGeom prst="rect">
            <a:avLst/>
          </a:prstGeom>
        </p:spPr>
        <p:txBody>
          <a:bodyPr/>
          <a:lstStyle>
            <a:lvl1pPr marL="0" indent="0" algn="ctr">
              <a:buNone/>
              <a:defRPr sz="2000" b="0"/>
            </a:lvl1pPr>
          </a:lstStyle>
          <a:p>
            <a:pPr lvl="0"/>
            <a:endParaRPr lang="en-GB" dirty="0"/>
          </a:p>
        </p:txBody>
      </p:sp>
    </p:spTree>
    <p:extLst>
      <p:ext uri="{BB962C8B-B14F-4D97-AF65-F5344CB8AC3E}">
        <p14:creationId xmlns:p14="http://schemas.microsoft.com/office/powerpoint/2010/main" val="116699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051528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38569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075348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46428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633540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39629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61891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273498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136363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20B2A84-040D-41D0-854F-C0F48D297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a:extLst>
              <a:ext uri="{FF2B5EF4-FFF2-40B4-BE49-F238E27FC236}">
                <a16:creationId xmlns:a16="http://schemas.microsoft.com/office/drawing/2014/main" id="{BCBB028A-6267-4803-8473-71F7C4129841}"/>
              </a:ext>
            </a:extLst>
          </p:cNvPr>
          <p:cNvSpPr>
            <a:spLocks noGrp="1"/>
          </p:cNvSpPr>
          <p:nvPr>
            <p:ph type="body" sz="quarter" idx="10"/>
          </p:nvPr>
        </p:nvSpPr>
        <p:spPr>
          <a:xfrm>
            <a:off x="611188" y="4797425"/>
            <a:ext cx="5472980" cy="914400"/>
          </a:xfrm>
          <a:prstGeom prst="rect">
            <a:avLst/>
          </a:prstGeom>
        </p:spPr>
        <p:txBody>
          <a:bodyPr/>
          <a:lstStyle>
            <a:lvl1pPr marL="0" indent="0">
              <a:buNone/>
              <a:defRPr>
                <a:solidFill>
                  <a:schemeClr val="bg1"/>
                </a:solidFill>
              </a:defRPr>
            </a:lvl1pPr>
          </a:lstStyle>
          <a:p>
            <a:pPr lvl="0"/>
            <a:endParaRPr lang="en-GB" dirty="0"/>
          </a:p>
        </p:txBody>
      </p:sp>
    </p:spTree>
    <p:extLst>
      <p:ext uri="{BB962C8B-B14F-4D97-AF65-F5344CB8AC3E}">
        <p14:creationId xmlns:p14="http://schemas.microsoft.com/office/powerpoint/2010/main" val="255877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79B785-715B-403E-9FFE-FE5301BDE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4">
            <a:extLst>
              <a:ext uri="{FF2B5EF4-FFF2-40B4-BE49-F238E27FC236}">
                <a16:creationId xmlns:a16="http://schemas.microsoft.com/office/drawing/2014/main" id="{D5C556C4-383A-4AA2-8EEC-27FA7A7EA548}"/>
              </a:ext>
            </a:extLst>
          </p:cNvPr>
          <p:cNvSpPr>
            <a:spLocks noGrp="1"/>
          </p:cNvSpPr>
          <p:nvPr>
            <p:ph type="body" sz="quarter" idx="10"/>
          </p:nvPr>
        </p:nvSpPr>
        <p:spPr>
          <a:xfrm>
            <a:off x="179512" y="2636912"/>
            <a:ext cx="3888432" cy="914400"/>
          </a:xfrm>
          <a:prstGeom prst="rect">
            <a:avLst/>
          </a:prstGeom>
        </p:spPr>
        <p:txBody>
          <a:bodyPr/>
          <a:lstStyle>
            <a:lvl1pPr marL="0" indent="0">
              <a:buNone/>
              <a:defRPr sz="3600" b="1">
                <a:solidFill>
                  <a:schemeClr val="tx1"/>
                </a:solidFill>
              </a:defRPr>
            </a:lvl1pPr>
          </a:lstStyle>
          <a:p>
            <a:pPr lvl="0"/>
            <a:endParaRPr lang="en-GB" dirty="0"/>
          </a:p>
        </p:txBody>
      </p:sp>
      <p:sp>
        <p:nvSpPr>
          <p:cNvPr id="11" name="Picture Placeholder 10">
            <a:extLst>
              <a:ext uri="{FF2B5EF4-FFF2-40B4-BE49-F238E27FC236}">
                <a16:creationId xmlns:a16="http://schemas.microsoft.com/office/drawing/2014/main" id="{EF96FDB0-35C8-4230-A08D-DC6977EE526B}"/>
              </a:ext>
            </a:extLst>
          </p:cNvPr>
          <p:cNvSpPr>
            <a:spLocks noGrp="1"/>
          </p:cNvSpPr>
          <p:nvPr>
            <p:ph type="pic" sz="quarter" idx="11"/>
          </p:nvPr>
        </p:nvSpPr>
        <p:spPr>
          <a:xfrm>
            <a:off x="4929240" y="836712"/>
            <a:ext cx="1655762" cy="1439862"/>
          </a:xfrm>
          <a:prstGeom prst="rect">
            <a:avLst/>
          </a:prstGeom>
        </p:spPr>
        <p:txBody>
          <a:bodyPr/>
          <a:lstStyle/>
          <a:p>
            <a:endParaRPr lang="en-GB"/>
          </a:p>
        </p:txBody>
      </p:sp>
      <p:sp>
        <p:nvSpPr>
          <p:cNvPr id="12" name="Picture Placeholder 10">
            <a:extLst>
              <a:ext uri="{FF2B5EF4-FFF2-40B4-BE49-F238E27FC236}">
                <a16:creationId xmlns:a16="http://schemas.microsoft.com/office/drawing/2014/main" id="{246A57CB-EF01-4937-AA36-5B3A3C6F490F}"/>
              </a:ext>
            </a:extLst>
          </p:cNvPr>
          <p:cNvSpPr>
            <a:spLocks noGrp="1"/>
          </p:cNvSpPr>
          <p:nvPr>
            <p:ph type="pic" sz="quarter" idx="12"/>
          </p:nvPr>
        </p:nvSpPr>
        <p:spPr>
          <a:xfrm>
            <a:off x="4950210" y="2407494"/>
            <a:ext cx="1655762" cy="1439862"/>
          </a:xfrm>
          <a:prstGeom prst="rect">
            <a:avLst/>
          </a:prstGeom>
        </p:spPr>
        <p:txBody>
          <a:bodyPr/>
          <a:lstStyle/>
          <a:p>
            <a:endParaRPr lang="en-GB"/>
          </a:p>
        </p:txBody>
      </p:sp>
      <p:sp>
        <p:nvSpPr>
          <p:cNvPr id="13" name="Picture Placeholder 10">
            <a:extLst>
              <a:ext uri="{FF2B5EF4-FFF2-40B4-BE49-F238E27FC236}">
                <a16:creationId xmlns:a16="http://schemas.microsoft.com/office/drawing/2014/main" id="{97C059F3-AEF7-48E1-8732-80881CA327CC}"/>
              </a:ext>
            </a:extLst>
          </p:cNvPr>
          <p:cNvSpPr>
            <a:spLocks noGrp="1"/>
          </p:cNvSpPr>
          <p:nvPr>
            <p:ph type="pic" sz="quarter" idx="13"/>
          </p:nvPr>
        </p:nvSpPr>
        <p:spPr>
          <a:xfrm>
            <a:off x="4950210" y="3964137"/>
            <a:ext cx="1655762" cy="1439862"/>
          </a:xfrm>
          <a:prstGeom prst="rect">
            <a:avLst/>
          </a:prstGeom>
        </p:spPr>
        <p:txBody>
          <a:bodyPr/>
          <a:lstStyle/>
          <a:p>
            <a:endParaRPr lang="en-GB"/>
          </a:p>
        </p:txBody>
      </p:sp>
      <p:sp>
        <p:nvSpPr>
          <p:cNvPr id="15" name="Text Placeholder 14">
            <a:extLst>
              <a:ext uri="{FF2B5EF4-FFF2-40B4-BE49-F238E27FC236}">
                <a16:creationId xmlns:a16="http://schemas.microsoft.com/office/drawing/2014/main" id="{1FFA8970-4CEB-4EA1-9F55-474B6DFBC54A}"/>
              </a:ext>
            </a:extLst>
          </p:cNvPr>
          <p:cNvSpPr>
            <a:spLocks noGrp="1"/>
          </p:cNvSpPr>
          <p:nvPr>
            <p:ph type="body" sz="quarter" idx="14"/>
          </p:nvPr>
        </p:nvSpPr>
        <p:spPr>
          <a:xfrm>
            <a:off x="6820271" y="1289298"/>
            <a:ext cx="2088455" cy="534690"/>
          </a:xfrm>
          <a:prstGeom prst="rect">
            <a:avLst/>
          </a:prstGeom>
        </p:spPr>
        <p:txBody>
          <a:bodyPr/>
          <a:lstStyle>
            <a:lvl1pPr marL="0" indent="0">
              <a:buNone/>
              <a:defRPr sz="1400"/>
            </a:lvl1pPr>
          </a:lstStyle>
          <a:p>
            <a:pPr lvl="0"/>
            <a:endParaRPr lang="en-GB" dirty="0"/>
          </a:p>
        </p:txBody>
      </p:sp>
      <p:sp>
        <p:nvSpPr>
          <p:cNvPr id="16" name="Text Placeholder 14">
            <a:extLst>
              <a:ext uri="{FF2B5EF4-FFF2-40B4-BE49-F238E27FC236}">
                <a16:creationId xmlns:a16="http://schemas.microsoft.com/office/drawing/2014/main" id="{13E6F021-0D7A-4017-A1B7-2A5B4601F9B8}"/>
              </a:ext>
            </a:extLst>
          </p:cNvPr>
          <p:cNvSpPr>
            <a:spLocks noGrp="1"/>
          </p:cNvSpPr>
          <p:nvPr>
            <p:ph type="body" sz="quarter" idx="15"/>
          </p:nvPr>
        </p:nvSpPr>
        <p:spPr>
          <a:xfrm>
            <a:off x="6820272" y="2860080"/>
            <a:ext cx="2088455" cy="534690"/>
          </a:xfrm>
          <a:prstGeom prst="rect">
            <a:avLst/>
          </a:prstGeom>
        </p:spPr>
        <p:txBody>
          <a:bodyPr/>
          <a:lstStyle>
            <a:lvl1pPr marL="0" indent="0">
              <a:buNone/>
              <a:defRPr sz="1400"/>
            </a:lvl1pPr>
          </a:lstStyle>
          <a:p>
            <a:pPr lvl="0"/>
            <a:endParaRPr lang="en-GB" dirty="0"/>
          </a:p>
        </p:txBody>
      </p:sp>
      <p:sp>
        <p:nvSpPr>
          <p:cNvPr id="17" name="Text Placeholder 14">
            <a:extLst>
              <a:ext uri="{FF2B5EF4-FFF2-40B4-BE49-F238E27FC236}">
                <a16:creationId xmlns:a16="http://schemas.microsoft.com/office/drawing/2014/main" id="{0A99F4B4-ED59-4F4D-9F55-4BCC837ACBDE}"/>
              </a:ext>
            </a:extLst>
          </p:cNvPr>
          <p:cNvSpPr>
            <a:spLocks noGrp="1"/>
          </p:cNvSpPr>
          <p:nvPr>
            <p:ph type="body" sz="quarter" idx="16"/>
          </p:nvPr>
        </p:nvSpPr>
        <p:spPr>
          <a:xfrm>
            <a:off x="6820271" y="4430862"/>
            <a:ext cx="2088455" cy="534690"/>
          </a:xfrm>
          <a:prstGeom prst="rect">
            <a:avLst/>
          </a:prstGeom>
        </p:spPr>
        <p:txBody>
          <a:bodyPr/>
          <a:lstStyle>
            <a:lvl1pPr marL="0" indent="0">
              <a:buNone/>
              <a:defRPr sz="1400"/>
            </a:lvl1pPr>
          </a:lstStyle>
          <a:p>
            <a:pPr lvl="0"/>
            <a:endParaRPr lang="en-GB" dirty="0"/>
          </a:p>
        </p:txBody>
      </p:sp>
    </p:spTree>
    <p:extLst>
      <p:ext uri="{BB962C8B-B14F-4D97-AF65-F5344CB8AC3E}">
        <p14:creationId xmlns:p14="http://schemas.microsoft.com/office/powerpoint/2010/main" val="3771353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ADA3D45-8164-46D7-820B-051E5B96C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90B2CE8-0584-4F2A-97F6-86BA3B845071}"/>
              </a:ext>
            </a:extLst>
          </p:cNvPr>
          <p:cNvSpPr>
            <a:spLocks noGrp="1"/>
          </p:cNvSpPr>
          <p:nvPr>
            <p:ph type="body" sz="quarter" idx="10"/>
          </p:nvPr>
        </p:nvSpPr>
        <p:spPr>
          <a:xfrm>
            <a:off x="251520" y="6093296"/>
            <a:ext cx="5328840" cy="432048"/>
          </a:xfrm>
          <a:prstGeom prst="rect">
            <a:avLst/>
          </a:prstGeom>
        </p:spPr>
        <p:txBody>
          <a:bodyPr/>
          <a:lstStyle>
            <a:lvl1pPr marL="0" indent="0">
              <a:buNone/>
              <a:defRPr sz="2400">
                <a:solidFill>
                  <a:schemeClr val="bg1"/>
                </a:solidFill>
              </a:defRPr>
            </a:lvl1pPr>
          </a:lstStyle>
          <a:p>
            <a:pPr lvl="0"/>
            <a:endParaRPr lang="en-GB" dirty="0"/>
          </a:p>
        </p:txBody>
      </p:sp>
      <p:sp>
        <p:nvSpPr>
          <p:cNvPr id="9" name="Content Placeholder 8">
            <a:extLst>
              <a:ext uri="{FF2B5EF4-FFF2-40B4-BE49-F238E27FC236}">
                <a16:creationId xmlns:a16="http://schemas.microsoft.com/office/drawing/2014/main" id="{CBF1DAF1-EBF3-4A17-A7F1-032E560C9D46}"/>
              </a:ext>
            </a:extLst>
          </p:cNvPr>
          <p:cNvSpPr>
            <a:spLocks noGrp="1"/>
          </p:cNvSpPr>
          <p:nvPr>
            <p:ph sz="quarter" idx="11"/>
          </p:nvPr>
        </p:nvSpPr>
        <p:spPr>
          <a:xfrm>
            <a:off x="323056" y="1412875"/>
            <a:ext cx="8497888" cy="403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8564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A74961C3-4873-43FA-A8E7-DEF965020E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5C7D5758-D3E5-411E-9B6B-098E13BD5427}"/>
              </a:ext>
            </a:extLst>
          </p:cNvPr>
          <p:cNvSpPr>
            <a:spLocks noGrp="1"/>
          </p:cNvSpPr>
          <p:nvPr>
            <p:ph type="body" sz="quarter" idx="10"/>
          </p:nvPr>
        </p:nvSpPr>
        <p:spPr>
          <a:xfrm>
            <a:off x="4572000" y="476672"/>
            <a:ext cx="3744416" cy="432048"/>
          </a:xfrm>
          <a:prstGeom prst="rect">
            <a:avLst/>
          </a:prstGeom>
        </p:spPr>
        <p:txBody>
          <a:bodyPr/>
          <a:lstStyle>
            <a:lvl1pPr marL="0" indent="0">
              <a:buNone/>
              <a:defRPr>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061413D-7706-4666-A45D-504822E79D6E}"/>
              </a:ext>
            </a:extLst>
          </p:cNvPr>
          <p:cNvSpPr>
            <a:spLocks noGrp="1"/>
          </p:cNvSpPr>
          <p:nvPr>
            <p:ph sz="quarter" idx="11"/>
          </p:nvPr>
        </p:nvSpPr>
        <p:spPr>
          <a:xfrm>
            <a:off x="215106" y="1710854"/>
            <a:ext cx="8713788" cy="41767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6653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26F7BDA6-D05C-46F9-9FF6-BE548557BF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6">
            <a:extLst>
              <a:ext uri="{FF2B5EF4-FFF2-40B4-BE49-F238E27FC236}">
                <a16:creationId xmlns:a16="http://schemas.microsoft.com/office/drawing/2014/main" id="{F779FC12-2537-4B45-BDD8-3B2150B90E9E}"/>
              </a:ext>
            </a:extLst>
          </p:cNvPr>
          <p:cNvSpPr>
            <a:spLocks noGrp="1"/>
          </p:cNvSpPr>
          <p:nvPr>
            <p:ph type="body" sz="quarter" idx="10"/>
          </p:nvPr>
        </p:nvSpPr>
        <p:spPr>
          <a:xfrm>
            <a:off x="3491880" y="620688"/>
            <a:ext cx="4032398" cy="504602"/>
          </a:xfrm>
          <a:prstGeom prst="rect">
            <a:avLst/>
          </a:prstGeom>
        </p:spPr>
        <p:txBody>
          <a:bodyPr/>
          <a:lstStyle>
            <a:lvl1pPr marL="0" indent="0">
              <a:buNone/>
              <a:defRPr/>
            </a:lvl1pPr>
          </a:lstStyle>
          <a:p>
            <a:pPr lvl="0"/>
            <a:endParaRPr lang="en-GB" dirty="0"/>
          </a:p>
        </p:txBody>
      </p:sp>
      <p:sp>
        <p:nvSpPr>
          <p:cNvPr id="9" name="Content Placeholder 8">
            <a:extLst>
              <a:ext uri="{FF2B5EF4-FFF2-40B4-BE49-F238E27FC236}">
                <a16:creationId xmlns:a16="http://schemas.microsoft.com/office/drawing/2014/main" id="{070EE48E-C22D-47DA-89CD-0DB0B194F8F0}"/>
              </a:ext>
            </a:extLst>
          </p:cNvPr>
          <p:cNvSpPr>
            <a:spLocks noGrp="1"/>
          </p:cNvSpPr>
          <p:nvPr>
            <p:ph sz="quarter" idx="11"/>
          </p:nvPr>
        </p:nvSpPr>
        <p:spPr>
          <a:xfrm>
            <a:off x="323528" y="1484784"/>
            <a:ext cx="7848600" cy="43926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701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3F54F8F8-6CA6-4030-B710-40F54B206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4">
            <a:extLst>
              <a:ext uri="{FF2B5EF4-FFF2-40B4-BE49-F238E27FC236}">
                <a16:creationId xmlns:a16="http://schemas.microsoft.com/office/drawing/2014/main" id="{EFE3A1F4-2B35-4858-ABE6-0E1085DC66F6}"/>
              </a:ext>
            </a:extLst>
          </p:cNvPr>
          <p:cNvSpPr>
            <a:spLocks noGrp="1"/>
          </p:cNvSpPr>
          <p:nvPr>
            <p:ph sz="quarter" idx="10"/>
          </p:nvPr>
        </p:nvSpPr>
        <p:spPr>
          <a:xfrm>
            <a:off x="396081" y="1917701"/>
            <a:ext cx="8351837" cy="381635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495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F29DA032-8CF4-405F-9E98-188386295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0FB8AE8E-AB09-4623-AE5C-CCB8EA91221A}"/>
              </a:ext>
            </a:extLst>
          </p:cNvPr>
          <p:cNvSpPr>
            <a:spLocks noGrp="1"/>
          </p:cNvSpPr>
          <p:nvPr>
            <p:ph type="body" sz="quarter" idx="10"/>
          </p:nvPr>
        </p:nvSpPr>
        <p:spPr>
          <a:xfrm>
            <a:off x="2627685" y="5805264"/>
            <a:ext cx="3888630" cy="504056"/>
          </a:xfrm>
          <a:prstGeom prst="rect">
            <a:avLst/>
          </a:prstGeom>
        </p:spPr>
        <p:txBody>
          <a:bodyPr/>
          <a:lstStyle>
            <a:lvl1pPr marL="0" indent="0" algn="ctr">
              <a:buNone/>
              <a:defRPr>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FBCDCA3A-DEB5-4371-8007-8A855781270F}"/>
              </a:ext>
            </a:extLst>
          </p:cNvPr>
          <p:cNvSpPr>
            <a:spLocks noGrp="1"/>
          </p:cNvSpPr>
          <p:nvPr>
            <p:ph sz="quarter" idx="11"/>
          </p:nvPr>
        </p:nvSpPr>
        <p:spPr>
          <a:xfrm>
            <a:off x="468312" y="476250"/>
            <a:ext cx="8207375" cy="46815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01260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F3D54DF-9898-4D4C-946D-E0E0FBA67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60BDF95A-066A-4AB5-8D7F-785FA4ECBB3E}"/>
              </a:ext>
            </a:extLst>
          </p:cNvPr>
          <p:cNvSpPr>
            <a:spLocks noGrp="1"/>
          </p:cNvSpPr>
          <p:nvPr>
            <p:ph type="body" sz="quarter" idx="10"/>
          </p:nvPr>
        </p:nvSpPr>
        <p:spPr>
          <a:xfrm>
            <a:off x="2627685" y="5805264"/>
            <a:ext cx="3888630" cy="504056"/>
          </a:xfrm>
          <a:prstGeom prst="rect">
            <a:avLst/>
          </a:prstGeom>
        </p:spPr>
        <p:txBody>
          <a:bodyPr/>
          <a:lstStyle>
            <a:lvl1pPr marL="0" indent="0" algn="ctr">
              <a:buNone/>
              <a:defRPr>
                <a:solidFill>
                  <a:schemeClr val="tx1"/>
                </a:solidFill>
              </a:defRPr>
            </a:lvl1pPr>
          </a:lstStyle>
          <a:p>
            <a:pPr lvl="0"/>
            <a:endParaRPr lang="en-GB" dirty="0"/>
          </a:p>
        </p:txBody>
      </p:sp>
      <p:sp>
        <p:nvSpPr>
          <p:cNvPr id="5" name="Content Placeholder 6">
            <a:extLst>
              <a:ext uri="{FF2B5EF4-FFF2-40B4-BE49-F238E27FC236}">
                <a16:creationId xmlns:a16="http://schemas.microsoft.com/office/drawing/2014/main" id="{A4071258-3FD7-4CED-B417-5695AC1B99E6}"/>
              </a:ext>
            </a:extLst>
          </p:cNvPr>
          <p:cNvSpPr>
            <a:spLocks noGrp="1"/>
          </p:cNvSpPr>
          <p:nvPr>
            <p:ph sz="quarter" idx="11"/>
          </p:nvPr>
        </p:nvSpPr>
        <p:spPr>
          <a:xfrm>
            <a:off x="468312" y="476250"/>
            <a:ext cx="8207375" cy="46815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2600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23D6CF3-D4CD-4E08-9653-641363471B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FB81B3D0-F738-4AD6-BC6D-06AF124C8291}"/>
              </a:ext>
            </a:extLst>
          </p:cNvPr>
          <p:cNvSpPr>
            <a:spLocks noGrp="1"/>
          </p:cNvSpPr>
          <p:nvPr>
            <p:ph type="body" sz="quarter" idx="10"/>
          </p:nvPr>
        </p:nvSpPr>
        <p:spPr>
          <a:xfrm>
            <a:off x="2627685" y="548680"/>
            <a:ext cx="3888630" cy="504056"/>
          </a:xfrm>
          <a:prstGeom prst="rect">
            <a:avLst/>
          </a:prstGeom>
        </p:spPr>
        <p:txBody>
          <a:bodyPr/>
          <a:lstStyle>
            <a:lvl1pPr marL="0" indent="0" algn="ctr">
              <a:buNone/>
              <a:defRPr>
                <a:solidFill>
                  <a:schemeClr val="bg1"/>
                </a:solidFill>
              </a:defRPr>
            </a:lvl1pPr>
          </a:lstStyle>
          <a:p>
            <a:pPr lvl="0"/>
            <a:endParaRPr lang="en-GB" dirty="0"/>
          </a:p>
        </p:txBody>
      </p:sp>
      <p:sp>
        <p:nvSpPr>
          <p:cNvPr id="5" name="Content Placeholder 6">
            <a:extLst>
              <a:ext uri="{FF2B5EF4-FFF2-40B4-BE49-F238E27FC236}">
                <a16:creationId xmlns:a16="http://schemas.microsoft.com/office/drawing/2014/main" id="{9611C4CF-45CF-42D7-82C2-38B1B2CE0388}"/>
              </a:ext>
            </a:extLst>
          </p:cNvPr>
          <p:cNvSpPr>
            <a:spLocks noGrp="1"/>
          </p:cNvSpPr>
          <p:nvPr>
            <p:ph sz="quarter" idx="11"/>
          </p:nvPr>
        </p:nvSpPr>
        <p:spPr>
          <a:xfrm>
            <a:off x="468312" y="1772816"/>
            <a:ext cx="8207375" cy="46815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2584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descr="A picture containing umbrella, table&#10;&#10;Description automatically generated">
            <a:extLst>
              <a:ext uri="{FF2B5EF4-FFF2-40B4-BE49-F238E27FC236}">
                <a16:creationId xmlns:a16="http://schemas.microsoft.com/office/drawing/2014/main" id="{F3A58445-43C9-42C3-9653-29174C75E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1048FA05-2FA5-4BF9-927E-BC118242FBC2}"/>
              </a:ext>
            </a:extLst>
          </p:cNvPr>
          <p:cNvSpPr>
            <a:spLocks noGrp="1"/>
          </p:cNvSpPr>
          <p:nvPr>
            <p:ph type="body" sz="quarter" idx="10"/>
          </p:nvPr>
        </p:nvSpPr>
        <p:spPr>
          <a:xfrm>
            <a:off x="2627685" y="476672"/>
            <a:ext cx="3888630" cy="504056"/>
          </a:xfrm>
          <a:prstGeom prst="rect">
            <a:avLst/>
          </a:prstGeom>
        </p:spPr>
        <p:txBody>
          <a:bodyPr/>
          <a:lstStyle>
            <a:lvl1pPr marL="0" indent="0" algn="ctr">
              <a:buNone/>
              <a:defRPr>
                <a:solidFill>
                  <a:schemeClr val="tx1"/>
                </a:solidFill>
              </a:defRPr>
            </a:lvl1pPr>
          </a:lstStyle>
          <a:p>
            <a:pPr lvl="0"/>
            <a:endParaRPr lang="en-GB" dirty="0"/>
          </a:p>
        </p:txBody>
      </p:sp>
      <p:sp>
        <p:nvSpPr>
          <p:cNvPr id="5" name="Content Placeholder 6">
            <a:extLst>
              <a:ext uri="{FF2B5EF4-FFF2-40B4-BE49-F238E27FC236}">
                <a16:creationId xmlns:a16="http://schemas.microsoft.com/office/drawing/2014/main" id="{5A3F938F-B7A1-4F45-8795-33F2DCEC1993}"/>
              </a:ext>
            </a:extLst>
          </p:cNvPr>
          <p:cNvSpPr>
            <a:spLocks noGrp="1"/>
          </p:cNvSpPr>
          <p:nvPr>
            <p:ph sz="quarter" idx="11"/>
          </p:nvPr>
        </p:nvSpPr>
        <p:spPr>
          <a:xfrm>
            <a:off x="468312" y="1675382"/>
            <a:ext cx="8207375" cy="46815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81753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B24F919-4BC9-472C-BBB3-C1199B36D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6">
            <a:extLst>
              <a:ext uri="{FF2B5EF4-FFF2-40B4-BE49-F238E27FC236}">
                <a16:creationId xmlns:a16="http://schemas.microsoft.com/office/drawing/2014/main" id="{2721F910-6F50-406F-9658-386FAB33D465}"/>
              </a:ext>
            </a:extLst>
          </p:cNvPr>
          <p:cNvSpPr>
            <a:spLocks noGrp="1"/>
          </p:cNvSpPr>
          <p:nvPr>
            <p:ph sz="quarter" idx="11"/>
          </p:nvPr>
        </p:nvSpPr>
        <p:spPr>
          <a:xfrm>
            <a:off x="468312" y="1675382"/>
            <a:ext cx="8207375" cy="420189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3003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6F3EE43-3E02-4291-B7FB-95BE5824D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048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E03A083C-5D9C-47D0-8DE3-FC8D4DA3C3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
        <p:nvSpPr>
          <p:cNvPr id="7" name="Text Placeholder 6">
            <a:extLst>
              <a:ext uri="{FF2B5EF4-FFF2-40B4-BE49-F238E27FC236}">
                <a16:creationId xmlns:a16="http://schemas.microsoft.com/office/drawing/2014/main" id="{FAA90480-4DA0-401C-96B3-E00037142C8C}"/>
              </a:ext>
            </a:extLst>
          </p:cNvPr>
          <p:cNvSpPr>
            <a:spLocks noGrp="1"/>
          </p:cNvSpPr>
          <p:nvPr>
            <p:ph type="body" sz="quarter" idx="11"/>
          </p:nvPr>
        </p:nvSpPr>
        <p:spPr>
          <a:xfrm>
            <a:off x="916752" y="830763"/>
            <a:ext cx="3943280" cy="1207434"/>
          </a:xfrm>
          <a:prstGeom prst="rect">
            <a:avLst/>
          </a:prstGeom>
        </p:spPr>
        <p:txBody>
          <a:bodyPr/>
          <a:lstStyle>
            <a:lvl1pPr marL="0" indent="0">
              <a:buNone/>
              <a:defRPr sz="1600"/>
            </a:lvl1pPr>
          </a:lstStyle>
          <a:p>
            <a:pPr lvl="0"/>
            <a:endParaRPr lang="en-GB" dirty="0"/>
          </a:p>
        </p:txBody>
      </p:sp>
      <p:sp>
        <p:nvSpPr>
          <p:cNvPr id="4" name="Picture Placeholder 3">
            <a:extLst>
              <a:ext uri="{FF2B5EF4-FFF2-40B4-BE49-F238E27FC236}">
                <a16:creationId xmlns:a16="http://schemas.microsoft.com/office/drawing/2014/main" id="{F691EDAC-10CF-419E-9C02-8C96435D3239}"/>
              </a:ext>
            </a:extLst>
          </p:cNvPr>
          <p:cNvSpPr>
            <a:spLocks noGrp="1"/>
          </p:cNvSpPr>
          <p:nvPr>
            <p:ph type="pic" sz="quarter" idx="12"/>
          </p:nvPr>
        </p:nvSpPr>
        <p:spPr>
          <a:xfrm>
            <a:off x="5292725" y="0"/>
            <a:ext cx="3382963" cy="4149725"/>
          </a:xfrm>
          <a:prstGeom prst="rect">
            <a:avLst/>
          </a:prstGeom>
        </p:spPr>
        <p:txBody>
          <a:bodyPr/>
          <a:lstStyle/>
          <a:p>
            <a:endParaRPr lang="en-GB"/>
          </a:p>
        </p:txBody>
      </p:sp>
    </p:spTree>
    <p:extLst>
      <p:ext uri="{BB962C8B-B14F-4D97-AF65-F5344CB8AC3E}">
        <p14:creationId xmlns:p14="http://schemas.microsoft.com/office/powerpoint/2010/main" val="3401053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B6DE5-E9EC-4AA8-894A-CB6981A83B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2401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79B187F-8E35-49E5-9446-C622046C2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3728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592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E7A31F-1711-47AF-A423-8068F2C7C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51911472-C033-4C69-A828-BE2C7CA7B1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3898" y="260648"/>
            <a:ext cx="3976362" cy="3456384"/>
          </a:xfrm>
          <a:prstGeom prst="rect">
            <a:avLst/>
          </a:prstGeom>
        </p:spPr>
      </p:pic>
      <p:sp>
        <p:nvSpPr>
          <p:cNvPr id="13" name="Text Placeholder 12">
            <a:extLst>
              <a:ext uri="{FF2B5EF4-FFF2-40B4-BE49-F238E27FC236}">
                <a16:creationId xmlns:a16="http://schemas.microsoft.com/office/drawing/2014/main" id="{8D9ACDB5-4C6F-4430-9938-242F16621746}"/>
              </a:ext>
            </a:extLst>
          </p:cNvPr>
          <p:cNvSpPr>
            <a:spLocks noGrp="1"/>
          </p:cNvSpPr>
          <p:nvPr>
            <p:ph type="body" sz="quarter" idx="10"/>
          </p:nvPr>
        </p:nvSpPr>
        <p:spPr>
          <a:xfrm>
            <a:off x="3221850" y="3977680"/>
            <a:ext cx="5346594" cy="1224508"/>
          </a:xfrm>
          <a:prstGeom prst="rect">
            <a:avLst/>
          </a:prstGeom>
        </p:spPr>
        <p:txBody>
          <a:bodyPr/>
          <a:lstStyle>
            <a:lvl1pPr marL="0" indent="0" algn="ctr">
              <a:buNone/>
              <a:defRPr sz="3000" b="1">
                <a:solidFill>
                  <a:srgbClr val="908270"/>
                </a:solidFill>
                <a:latin typeface="Calibri" panose="020F0502020204030204" pitchFamily="34" charset="0"/>
                <a:cs typeface="Calibri" panose="020F050202020403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289FD3FB-B640-4B02-8CFE-48ABAE5C71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2" y="6093297"/>
            <a:ext cx="1134126" cy="745231"/>
          </a:xfrm>
          <a:prstGeom prst="rect">
            <a:avLst/>
          </a:prstGeom>
        </p:spPr>
      </p:pic>
    </p:spTree>
    <p:extLst>
      <p:ext uri="{BB962C8B-B14F-4D97-AF65-F5344CB8AC3E}">
        <p14:creationId xmlns:p14="http://schemas.microsoft.com/office/powerpoint/2010/main" val="2748371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68BE0-0F3A-4BCA-8739-33FB9DD53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8AB48DA0-DD1E-4539-B083-D3EEC397F6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3898" y="260648"/>
            <a:ext cx="3976362" cy="3456384"/>
          </a:xfrm>
          <a:prstGeom prst="rect">
            <a:avLst/>
          </a:prstGeom>
        </p:spPr>
      </p:pic>
      <p:pic>
        <p:nvPicPr>
          <p:cNvPr id="10" name="Picture 9">
            <a:extLst>
              <a:ext uri="{FF2B5EF4-FFF2-40B4-BE49-F238E27FC236}">
                <a16:creationId xmlns:a16="http://schemas.microsoft.com/office/drawing/2014/main" id="{57621673-00C9-425B-A18C-F0DBFD6566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2" y="5517232"/>
            <a:ext cx="1242138" cy="1656184"/>
          </a:xfrm>
          <a:prstGeom prst="rect">
            <a:avLst/>
          </a:prstGeom>
        </p:spPr>
      </p:pic>
      <p:sp>
        <p:nvSpPr>
          <p:cNvPr id="8" name="Text Placeholder 12">
            <a:extLst>
              <a:ext uri="{FF2B5EF4-FFF2-40B4-BE49-F238E27FC236}">
                <a16:creationId xmlns:a16="http://schemas.microsoft.com/office/drawing/2014/main" id="{8A512031-4A86-4250-AC66-AFF4525F895B}"/>
              </a:ext>
            </a:extLst>
          </p:cNvPr>
          <p:cNvSpPr>
            <a:spLocks noGrp="1"/>
          </p:cNvSpPr>
          <p:nvPr>
            <p:ph type="body" sz="quarter" idx="10"/>
          </p:nvPr>
        </p:nvSpPr>
        <p:spPr>
          <a:xfrm>
            <a:off x="3221850" y="3977680"/>
            <a:ext cx="5346594" cy="1224508"/>
          </a:xfrm>
          <a:prstGeom prst="rect">
            <a:avLst/>
          </a:prstGeom>
        </p:spPr>
        <p:txBody>
          <a:bodyPr/>
          <a:lstStyle>
            <a:lvl1pPr marL="0" indent="0" algn="ctr">
              <a:buNone/>
              <a:defRPr sz="3000" b="1">
                <a:solidFill>
                  <a:schemeClr val="bg1"/>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3802590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EBDF0E-92F5-43F2-A14D-4562163A0B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0"/>
          <a:stretch/>
        </p:blipFill>
        <p:spPr>
          <a:xfrm>
            <a:off x="-4511" y="-23256"/>
            <a:ext cx="9144000" cy="6453336"/>
          </a:xfrm>
          <a:prstGeom prst="rect">
            <a:avLst/>
          </a:prstGeom>
        </p:spPr>
      </p:pic>
      <p:pic>
        <p:nvPicPr>
          <p:cNvPr id="8" name="Picture 7">
            <a:extLst>
              <a:ext uri="{FF2B5EF4-FFF2-40B4-BE49-F238E27FC236}">
                <a16:creationId xmlns:a16="http://schemas.microsoft.com/office/drawing/2014/main" id="{3F688026-A23E-4F6F-981E-1978C06B47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33" y="-23256"/>
            <a:ext cx="1281140" cy="1113608"/>
          </a:xfrm>
          <a:prstGeom prst="rect">
            <a:avLst/>
          </a:prstGeom>
        </p:spPr>
      </p:pic>
      <p:sp>
        <p:nvSpPr>
          <p:cNvPr id="4" name="Text Placeholder 12">
            <a:extLst>
              <a:ext uri="{FF2B5EF4-FFF2-40B4-BE49-F238E27FC236}">
                <a16:creationId xmlns:a16="http://schemas.microsoft.com/office/drawing/2014/main" id="{E65CC3BB-2B79-4967-B967-28B33441E743}"/>
              </a:ext>
            </a:extLst>
          </p:cNvPr>
          <p:cNvSpPr>
            <a:spLocks noGrp="1"/>
          </p:cNvSpPr>
          <p:nvPr>
            <p:ph type="body" sz="quarter" idx="10"/>
          </p:nvPr>
        </p:nvSpPr>
        <p:spPr>
          <a:xfrm>
            <a:off x="1894193" y="980728"/>
            <a:ext cx="5346594" cy="1224508"/>
          </a:xfrm>
          <a:prstGeom prst="rect">
            <a:avLst/>
          </a:prstGeom>
        </p:spPr>
        <p:txBody>
          <a:bodyPr/>
          <a:lstStyle>
            <a:lvl1pPr marL="0" indent="0" algn="ctr">
              <a:buNone/>
              <a:defRPr sz="3000" b="1">
                <a:solidFill>
                  <a:srgbClr val="908270"/>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1954853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4DA1C-ABB3-472D-9AC9-D873605917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361" b="5900"/>
          <a:stretch/>
        </p:blipFill>
        <p:spPr>
          <a:xfrm>
            <a:off x="12026" y="1663868"/>
            <a:ext cx="9144000" cy="5194132"/>
          </a:xfrm>
          <a:prstGeom prst="rect">
            <a:avLst/>
          </a:prstGeom>
        </p:spPr>
      </p:pic>
      <p:pic>
        <p:nvPicPr>
          <p:cNvPr id="8" name="Picture 7">
            <a:extLst>
              <a:ext uri="{FF2B5EF4-FFF2-40B4-BE49-F238E27FC236}">
                <a16:creationId xmlns:a16="http://schemas.microsoft.com/office/drawing/2014/main" id="{D70075A7-5A5A-4CAA-975F-A85FFAE2D1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5700495"/>
            <a:ext cx="1331640" cy="1157505"/>
          </a:xfrm>
          <a:prstGeom prst="rect">
            <a:avLst/>
          </a:prstGeom>
        </p:spPr>
      </p:pic>
      <p:sp>
        <p:nvSpPr>
          <p:cNvPr id="4" name="Text Placeholder 12">
            <a:extLst>
              <a:ext uri="{FF2B5EF4-FFF2-40B4-BE49-F238E27FC236}">
                <a16:creationId xmlns:a16="http://schemas.microsoft.com/office/drawing/2014/main" id="{F749163D-B35B-4E42-94ED-1F2922B735C8}"/>
              </a:ext>
            </a:extLst>
          </p:cNvPr>
          <p:cNvSpPr>
            <a:spLocks noGrp="1"/>
          </p:cNvSpPr>
          <p:nvPr>
            <p:ph type="body" sz="quarter" idx="10"/>
          </p:nvPr>
        </p:nvSpPr>
        <p:spPr>
          <a:xfrm>
            <a:off x="1910729" y="5373216"/>
            <a:ext cx="5346594" cy="1224508"/>
          </a:xfrm>
          <a:prstGeom prst="rect">
            <a:avLst/>
          </a:prstGeom>
        </p:spPr>
        <p:txBody>
          <a:bodyPr/>
          <a:lstStyle>
            <a:lvl1pPr marL="0" indent="0" algn="ctr">
              <a:buNone/>
              <a:defRPr sz="3000" b="1">
                <a:solidFill>
                  <a:srgbClr val="908270"/>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2134226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8DC26A-1B67-4474-86F0-48A92B27A6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6488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FCE01C-3216-4736-B01E-9EB413E8E7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4036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CCEC5F-C38D-4D79-AB8D-5B9AC55031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99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B324C1A-8B7A-48E8-980E-3AFB16CF60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icture Placeholder 4">
            <a:extLst>
              <a:ext uri="{FF2B5EF4-FFF2-40B4-BE49-F238E27FC236}">
                <a16:creationId xmlns:a16="http://schemas.microsoft.com/office/drawing/2014/main" id="{36C661FF-5FA3-40AA-9DC3-08B318B67D6E}"/>
              </a:ext>
            </a:extLst>
          </p:cNvPr>
          <p:cNvSpPr>
            <a:spLocks noGrp="1"/>
          </p:cNvSpPr>
          <p:nvPr>
            <p:ph type="pic" sz="quarter" idx="10"/>
          </p:nvPr>
        </p:nvSpPr>
        <p:spPr>
          <a:xfrm>
            <a:off x="684213" y="908050"/>
            <a:ext cx="4319587" cy="2520950"/>
          </a:xfrm>
          <a:prstGeom prst="rect">
            <a:avLst/>
          </a:prstGeom>
        </p:spPr>
        <p:txBody>
          <a:bodyPr/>
          <a:lstStyle/>
          <a:p>
            <a:endParaRPr lang="en-GB"/>
          </a:p>
        </p:txBody>
      </p:sp>
      <p:sp>
        <p:nvSpPr>
          <p:cNvPr id="7" name="Text Placeholder 6">
            <a:extLst>
              <a:ext uri="{FF2B5EF4-FFF2-40B4-BE49-F238E27FC236}">
                <a16:creationId xmlns:a16="http://schemas.microsoft.com/office/drawing/2014/main" id="{9324A05C-6F03-4F22-9506-0337BCC9E614}"/>
              </a:ext>
            </a:extLst>
          </p:cNvPr>
          <p:cNvSpPr>
            <a:spLocks noGrp="1"/>
          </p:cNvSpPr>
          <p:nvPr>
            <p:ph type="body" sz="quarter" idx="11"/>
          </p:nvPr>
        </p:nvSpPr>
        <p:spPr>
          <a:xfrm>
            <a:off x="5292725" y="908050"/>
            <a:ext cx="3167063" cy="4392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00745F7-628D-4588-8E91-69FEDDAAC853}"/>
              </a:ext>
            </a:extLst>
          </p:cNvPr>
          <p:cNvSpPr>
            <a:spLocks noGrp="1"/>
          </p:cNvSpPr>
          <p:nvPr>
            <p:ph type="body" sz="quarter" idx="12"/>
          </p:nvPr>
        </p:nvSpPr>
        <p:spPr>
          <a:xfrm>
            <a:off x="684213" y="4652963"/>
            <a:ext cx="3600450" cy="863600"/>
          </a:xfrm>
          <a:prstGeom prst="rect">
            <a:avLst/>
          </a:prstGeom>
        </p:spPr>
        <p:txBody>
          <a:bodyPr/>
          <a:lstStyle>
            <a:lvl1pPr marL="0" indent="0">
              <a:buNone/>
              <a:defRPr sz="3600" b="1"/>
            </a:lvl1pPr>
          </a:lstStyle>
          <a:p>
            <a:pPr lvl="0"/>
            <a:endParaRPr lang="en-GB" dirty="0"/>
          </a:p>
        </p:txBody>
      </p:sp>
    </p:spTree>
    <p:extLst>
      <p:ext uri="{BB962C8B-B14F-4D97-AF65-F5344CB8AC3E}">
        <p14:creationId xmlns:p14="http://schemas.microsoft.com/office/powerpoint/2010/main" val="6090527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94F748-F00B-4192-80CB-A67AB6F4B5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65807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5EB53-399F-4C7F-B012-09E766420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02481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BA60A3-7464-49D8-B5F2-213B17E4B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4053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F26-A32F-4664-A06E-3CE52D960D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61511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D97784-12F6-403C-9BD5-10774FBB7B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200"/>
          <a:stretch/>
        </p:blipFill>
        <p:spPr>
          <a:xfrm>
            <a:off x="-18510" y="0"/>
            <a:ext cx="9144000" cy="1700808"/>
          </a:xfrm>
          <a:prstGeom prst="rect">
            <a:avLst/>
          </a:prstGeom>
        </p:spPr>
      </p:pic>
    </p:spTree>
    <p:extLst>
      <p:ext uri="{BB962C8B-B14F-4D97-AF65-F5344CB8AC3E}">
        <p14:creationId xmlns:p14="http://schemas.microsoft.com/office/powerpoint/2010/main" val="2169094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FD1E3D-58FC-4F74-AE14-9FC0F1F3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33" y="-23256"/>
            <a:ext cx="1652069" cy="1436032"/>
          </a:xfrm>
          <a:prstGeom prst="rect">
            <a:avLst/>
          </a:prstGeom>
        </p:spPr>
      </p:pic>
    </p:spTree>
    <p:extLst>
      <p:ext uri="{BB962C8B-B14F-4D97-AF65-F5344CB8AC3E}">
        <p14:creationId xmlns:p14="http://schemas.microsoft.com/office/powerpoint/2010/main" val="775504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BC45EE-60FF-4009-9C82-1676785234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1931" y="5452576"/>
            <a:ext cx="1652069" cy="1436032"/>
          </a:xfrm>
          <a:prstGeom prst="rect">
            <a:avLst/>
          </a:prstGeom>
        </p:spPr>
      </p:pic>
    </p:spTree>
    <p:extLst>
      <p:ext uri="{BB962C8B-B14F-4D97-AF65-F5344CB8AC3E}">
        <p14:creationId xmlns:p14="http://schemas.microsoft.com/office/powerpoint/2010/main" val="8076359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C84A6-0036-4333-950E-65C0FD313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D53D9A9-A2B2-46A7-86B6-87CBAD807E43}"/>
              </a:ext>
            </a:extLst>
          </p:cNvPr>
          <p:cNvSpPr txBox="1"/>
          <p:nvPr userDrawn="1"/>
        </p:nvSpPr>
        <p:spPr>
          <a:xfrm>
            <a:off x="143508" y="143082"/>
            <a:ext cx="2248564" cy="646331"/>
          </a:xfrm>
          <a:prstGeom prst="rect">
            <a:avLst/>
          </a:prstGeom>
          <a:noFill/>
        </p:spPr>
        <p:txBody>
          <a:bodyPr wrap="none" rtlCol="0">
            <a:spAutoFit/>
          </a:bodyPr>
          <a:lstStyle/>
          <a:p>
            <a:r>
              <a:rPr lang="en-GB" sz="3600" b="1" dirty="0">
                <a:solidFill>
                  <a:schemeClr val="bg1"/>
                </a:solidFill>
                <a:latin typeface="+mn-lt"/>
              </a:rPr>
              <a:t>Contact Us</a:t>
            </a:r>
          </a:p>
        </p:txBody>
      </p:sp>
      <p:sp>
        <p:nvSpPr>
          <p:cNvPr id="9" name="TextBox 8">
            <a:extLst>
              <a:ext uri="{FF2B5EF4-FFF2-40B4-BE49-F238E27FC236}">
                <a16:creationId xmlns:a16="http://schemas.microsoft.com/office/drawing/2014/main" id="{EBC8470A-3128-4712-8A96-3C0518680D67}"/>
              </a:ext>
            </a:extLst>
          </p:cNvPr>
          <p:cNvSpPr txBox="1"/>
          <p:nvPr userDrawn="1"/>
        </p:nvSpPr>
        <p:spPr>
          <a:xfrm>
            <a:off x="1304570" y="1355064"/>
            <a:ext cx="3996444" cy="2862322"/>
          </a:xfrm>
          <a:prstGeom prst="rect">
            <a:avLst/>
          </a:prstGeom>
          <a:noFill/>
        </p:spPr>
        <p:txBody>
          <a:bodyPr wrap="square" rtlCol="0">
            <a:spAutoFit/>
          </a:bodyPr>
          <a:lstStyle/>
          <a:p>
            <a:pPr algn="ctr"/>
            <a:endParaRPr lang="en-GB" sz="1800" dirty="0">
              <a:solidFill>
                <a:schemeClr val="bg1"/>
              </a:solidFill>
              <a:latin typeface="+mn-lt"/>
            </a:endParaRPr>
          </a:p>
          <a:p>
            <a:pPr algn="ctr"/>
            <a:r>
              <a:rPr lang="en-GB" sz="1800" b="1" dirty="0">
                <a:solidFill>
                  <a:schemeClr val="bg1"/>
                </a:solidFill>
                <a:latin typeface="+mn-lt"/>
              </a:rPr>
              <a:t>Email Address</a:t>
            </a:r>
          </a:p>
          <a:p>
            <a:pPr algn="ctr"/>
            <a:r>
              <a:rPr lang="en-GB" sz="1800" dirty="0">
                <a:solidFill>
                  <a:schemeClr val="bg1"/>
                </a:solidFill>
                <a:latin typeface="+mn-lt"/>
              </a:rPr>
              <a:t>STS@enfield.gov.uk</a:t>
            </a:r>
          </a:p>
          <a:p>
            <a:pPr algn="ctr"/>
            <a:endParaRPr lang="en-GB" sz="1800" dirty="0">
              <a:solidFill>
                <a:schemeClr val="bg1"/>
              </a:solidFill>
              <a:latin typeface="+mn-lt"/>
            </a:endParaRPr>
          </a:p>
          <a:p>
            <a:pPr algn="ctr"/>
            <a:r>
              <a:rPr lang="en-GB" sz="1800" b="1" dirty="0">
                <a:solidFill>
                  <a:schemeClr val="bg1"/>
                </a:solidFill>
                <a:latin typeface="+mn-lt"/>
              </a:rPr>
              <a:t>Website</a:t>
            </a:r>
          </a:p>
          <a:p>
            <a:pPr algn="ctr"/>
            <a:r>
              <a:rPr lang="en-GB" sz="1800" dirty="0">
                <a:solidFill>
                  <a:schemeClr val="bg1"/>
                </a:solidFill>
                <a:latin typeface="+mn-lt"/>
              </a:rPr>
              <a:t>https://traded.enfield.gov.uk/TheHub</a:t>
            </a:r>
          </a:p>
          <a:p>
            <a:pPr algn="ctr"/>
            <a:endParaRPr lang="en-GB" sz="1800" b="1" dirty="0">
              <a:solidFill>
                <a:schemeClr val="bg1"/>
              </a:solidFill>
              <a:latin typeface="+mn-lt"/>
            </a:endParaRPr>
          </a:p>
          <a:p>
            <a:pPr algn="ctr"/>
            <a:r>
              <a:rPr lang="en-GB" sz="1800" b="1" dirty="0">
                <a:solidFill>
                  <a:schemeClr val="bg1"/>
                </a:solidFill>
                <a:latin typeface="+mn-lt"/>
              </a:rPr>
              <a:t>Social Media</a:t>
            </a:r>
          </a:p>
          <a:p>
            <a:pPr algn="ctr"/>
            <a:r>
              <a:rPr lang="en-GB" sz="1800" dirty="0">
                <a:solidFill>
                  <a:schemeClr val="bg1"/>
                </a:solidFill>
                <a:latin typeface="+mn-lt"/>
              </a:rPr>
              <a:t>@</a:t>
            </a:r>
            <a:r>
              <a:rPr lang="en-GB" sz="1800" dirty="0" err="1">
                <a:solidFill>
                  <a:schemeClr val="bg1"/>
                </a:solidFill>
                <a:latin typeface="+mn-lt"/>
              </a:rPr>
              <a:t>EnfieldTraded</a:t>
            </a:r>
            <a:endParaRPr lang="en-GB" sz="1800" dirty="0">
              <a:solidFill>
                <a:schemeClr val="bg1"/>
              </a:solidFill>
              <a:latin typeface="+mn-lt"/>
            </a:endParaRPr>
          </a:p>
          <a:p>
            <a:endParaRPr lang="en-GB" sz="1800" dirty="0"/>
          </a:p>
        </p:txBody>
      </p:sp>
      <p:pic>
        <p:nvPicPr>
          <p:cNvPr id="1038" name="Picture 14" descr="Related image">
            <a:extLst>
              <a:ext uri="{FF2B5EF4-FFF2-40B4-BE49-F238E27FC236}">
                <a16:creationId xmlns:a16="http://schemas.microsoft.com/office/drawing/2014/main" id="{51C54D3C-7004-4FD5-914C-F2D1AB2F53F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3543" y="5682880"/>
            <a:ext cx="584941" cy="77992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white  facebook icon png">
            <a:extLst>
              <a:ext uri="{FF2B5EF4-FFF2-40B4-BE49-F238E27FC236}">
                <a16:creationId xmlns:a16="http://schemas.microsoft.com/office/drawing/2014/main" id="{F9116193-34A4-4B69-9212-3B520E5AE07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77528" y="5510326"/>
            <a:ext cx="843770" cy="1125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44D733-47C9-4CC5-8D0A-4242D71E4A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52788" y="558580"/>
            <a:ext cx="2791212" cy="2426213"/>
          </a:xfrm>
          <a:prstGeom prst="rect">
            <a:avLst/>
          </a:prstGeom>
        </p:spPr>
      </p:pic>
    </p:spTree>
    <p:extLst>
      <p:ext uri="{BB962C8B-B14F-4D97-AF65-F5344CB8AC3E}">
        <p14:creationId xmlns:p14="http://schemas.microsoft.com/office/powerpoint/2010/main" val="34069773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2D3F86-0179-4988-82D4-6A1F77EC2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1085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320902-CEED-457C-AAA8-2B9BCC2570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683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A close up of a person&#10;&#10;Description automatically generated">
            <a:extLst>
              <a:ext uri="{FF2B5EF4-FFF2-40B4-BE49-F238E27FC236}">
                <a16:creationId xmlns:a16="http://schemas.microsoft.com/office/drawing/2014/main" id="{0C9CEE9B-F49E-41E4-80AD-D1C0C36B7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AE61050-61C5-499A-9423-CD4A9C71C3BC}"/>
              </a:ext>
            </a:extLst>
          </p:cNvPr>
          <p:cNvSpPr>
            <a:spLocks noGrp="1"/>
          </p:cNvSpPr>
          <p:nvPr>
            <p:ph type="body" sz="quarter" idx="10"/>
          </p:nvPr>
        </p:nvSpPr>
        <p:spPr>
          <a:xfrm>
            <a:off x="2591594" y="620713"/>
            <a:ext cx="3960812" cy="792162"/>
          </a:xfrm>
          <a:prstGeom prst="rect">
            <a:avLst/>
          </a:prstGeom>
        </p:spPr>
        <p:txBody>
          <a:bodyPr/>
          <a:lstStyle>
            <a:lvl1pPr marL="0" indent="0" algn="ctr">
              <a:buNone/>
              <a:defRPr sz="3600" b="1" i="0">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259BDB5-D285-4B79-915A-0676850894A3}"/>
              </a:ext>
            </a:extLst>
          </p:cNvPr>
          <p:cNvSpPr>
            <a:spLocks noGrp="1"/>
          </p:cNvSpPr>
          <p:nvPr>
            <p:ph sz="quarter" idx="11"/>
          </p:nvPr>
        </p:nvSpPr>
        <p:spPr>
          <a:xfrm>
            <a:off x="395287" y="1844675"/>
            <a:ext cx="8353425" cy="3529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7833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4FE96-8016-48D7-83BA-50F4AEF1B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34008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B445C-9B63-4153-932F-47589CD0F0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06426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34B55A-E55A-470F-8CB4-8956FF893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403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206F790-53BF-4667-BF23-AC8EB4AF1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196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654184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image" Target="../media/image8.jpe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theme" Target="../theme/theme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8994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0" r:id="rId3"/>
    <p:sldLayoutId id="2147483691" r:id="rId4"/>
    <p:sldLayoutId id="2147483693" r:id="rId5"/>
    <p:sldLayoutId id="2147483666" r:id="rId6"/>
    <p:sldLayoutId id="2147483668" r:id="rId7"/>
    <p:sldLayoutId id="214748369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8"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273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7ED9C8-F09A-4D9E-BEC0-4725162E21FF}" type="datetimeFigureOut">
              <a:rPr lang="en-US" smtClean="0"/>
              <a:t>3/23/2023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320790700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5997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20182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1.jpe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mailto:glenn.stewart@enfield.gov.uk"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appendix_8_5"/><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hyperlink" Target="#appendix_8_1"/><Relationship Id="rId4" Type="http://schemas.openxmlformats.org/officeDocument/2006/relationships/hyperlink" Target="#appendix_8_6"/></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0.xml.rels><?xml version="1.0" encoding="UTF-8" standalone="yes"?>
<Relationships xmlns="http://schemas.openxmlformats.org/package/2006/relationships"><Relationship Id="rId3" Type="http://schemas.openxmlformats.org/officeDocument/2006/relationships/hyperlink" Target="https://traded.enfield.gov.uk/TheHub"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hyperlink" Target="mailto:HASurgentmoves@enfield.gov.uk"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2.png"/><Relationship Id="rId7" Type="http://schemas.openxmlformats.org/officeDocument/2006/relationships/diagramColors" Target="../diagrams/colors4.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housing-ombudsman.org.uk/useful-tools/damp-and-mould/"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85.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59.png"/></Relationships>
</file>

<file path=ppt/slides/_rels/slide50.xml.rels><?xml version="1.0" encoding="UTF-8" standalone="yes"?>
<Relationships xmlns="http://schemas.openxmlformats.org/package/2006/relationships"><Relationship Id="rId3" Type="http://schemas.openxmlformats.org/officeDocument/2006/relationships/hyperlink" Target="http://www.enfield.gov.uk/condensation" TargetMode="External"/><Relationship Id="rId2" Type="http://schemas.openxmlformats.org/officeDocument/2006/relationships/hyperlink" Target="mailto:Eloise.shepherd@enfield.gov.uk"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8.png"/><Relationship Id="rId5" Type="http://schemas.openxmlformats.org/officeDocument/2006/relationships/hyperlink" Target="mailto:rf-tr.enfieldasthmafriendlysch@nhs.net" TargetMode="External"/><Relationship Id="rId4" Type="http://schemas.openxmlformats.org/officeDocument/2006/relationships/hyperlink" Target="mailto:rf-tr.camdenasthmafriendlysch@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46707-1F1E-410E-ABA0-0E4AA93F6506}"/>
              </a:ext>
            </a:extLst>
          </p:cNvPr>
          <p:cNvSpPr>
            <a:spLocks noGrp="1"/>
          </p:cNvSpPr>
          <p:nvPr>
            <p:ph type="body" sz="quarter" idx="10"/>
          </p:nvPr>
        </p:nvSpPr>
        <p:spPr>
          <a:xfrm>
            <a:off x="395536" y="5589240"/>
            <a:ext cx="5472980" cy="914400"/>
          </a:xfrm>
        </p:spPr>
        <p:txBody>
          <a:bodyPr/>
          <a:lstStyle/>
          <a:p>
            <a:endParaRPr lang="en-GB" dirty="0"/>
          </a:p>
          <a:p>
            <a:r>
              <a:rPr lang="en-GB" dirty="0"/>
              <a:t>Thursday 23</a:t>
            </a:r>
            <a:r>
              <a:rPr lang="en-GB" baseline="30000" dirty="0"/>
              <a:t>rd</a:t>
            </a:r>
            <a:r>
              <a:rPr lang="en-GB" dirty="0"/>
              <a:t> March 2023</a:t>
            </a:r>
          </a:p>
        </p:txBody>
      </p:sp>
    </p:spTree>
    <p:extLst>
      <p:ext uri="{BB962C8B-B14F-4D97-AF65-F5344CB8AC3E}">
        <p14:creationId xmlns:p14="http://schemas.microsoft.com/office/powerpoint/2010/main" val="45784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dirty="0">
                <a:solidFill>
                  <a:schemeClr val="tx2"/>
                </a:solidFill>
                <a:latin typeface="Arial" charset="0"/>
              </a:rPr>
              <a:t>Obesity Plan</a:t>
            </a:r>
          </a:p>
        </p:txBody>
      </p:sp>
      <p:sp>
        <p:nvSpPr>
          <p:cNvPr id="2087" name="Rectangle 39"/>
          <p:cNvSpPr>
            <a:spLocks noGrp="1" noChangeArrowheads="1"/>
          </p:cNvSpPr>
          <p:nvPr/>
        </p:nvSpPr>
        <p:spPr bwMode="auto">
          <a:xfrm>
            <a:off x="1371600" y="3124200"/>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3200" b="1" dirty="0">
              <a:latin typeface="Arial" charset="0"/>
            </a:endParaRP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4A64-4799-47BD-9090-C4A3E68364E6}"/>
              </a:ext>
            </a:extLst>
          </p:cNvPr>
          <p:cNvSpPr>
            <a:spLocks noGrp="1"/>
          </p:cNvSpPr>
          <p:nvPr>
            <p:ph type="title"/>
          </p:nvPr>
        </p:nvSpPr>
        <p:spPr>
          <a:xfrm>
            <a:off x="179512" y="22940"/>
            <a:ext cx="8659688" cy="1143000"/>
          </a:xfrm>
        </p:spPr>
        <p:txBody>
          <a:bodyPr/>
          <a:lstStyle/>
          <a:p>
            <a:r>
              <a:rPr lang="en-GB" dirty="0"/>
              <a:t>Excess weight in children: NCMP 2021/22 </a:t>
            </a:r>
          </a:p>
        </p:txBody>
      </p:sp>
      <p:pic>
        <p:nvPicPr>
          <p:cNvPr id="5" name="Content Placeholder 4">
            <a:extLst>
              <a:ext uri="{FF2B5EF4-FFF2-40B4-BE49-F238E27FC236}">
                <a16:creationId xmlns:a16="http://schemas.microsoft.com/office/drawing/2014/main" id="{D9B1D9F3-DE2F-4597-B617-FDC812D0BF21}"/>
              </a:ext>
            </a:extLst>
          </p:cNvPr>
          <p:cNvPicPr>
            <a:picLocks noGrp="1" noChangeAspect="1"/>
          </p:cNvPicPr>
          <p:nvPr>
            <p:ph sz="half" idx="1"/>
          </p:nvPr>
        </p:nvPicPr>
        <p:blipFill>
          <a:blip r:embed="rId2"/>
          <a:stretch>
            <a:fillRect/>
          </a:stretch>
        </p:blipFill>
        <p:spPr>
          <a:xfrm>
            <a:off x="828675" y="864706"/>
            <a:ext cx="3743325" cy="3486150"/>
          </a:xfrm>
          <a:prstGeom prst="rect">
            <a:avLst/>
          </a:prstGeom>
        </p:spPr>
      </p:pic>
      <p:pic>
        <p:nvPicPr>
          <p:cNvPr id="6" name="Content Placeholder 5">
            <a:extLst>
              <a:ext uri="{FF2B5EF4-FFF2-40B4-BE49-F238E27FC236}">
                <a16:creationId xmlns:a16="http://schemas.microsoft.com/office/drawing/2014/main" id="{D27DAC60-2831-431C-99B7-26612B1EC3D3}"/>
              </a:ext>
            </a:extLst>
          </p:cNvPr>
          <p:cNvPicPr>
            <a:picLocks noGrp="1" noChangeAspect="1"/>
          </p:cNvPicPr>
          <p:nvPr>
            <p:ph sz="half" idx="2"/>
          </p:nvPr>
        </p:nvPicPr>
        <p:blipFill>
          <a:blip r:embed="rId3"/>
          <a:stretch>
            <a:fillRect/>
          </a:stretch>
        </p:blipFill>
        <p:spPr>
          <a:xfrm>
            <a:off x="4914900" y="821843"/>
            <a:ext cx="3924300" cy="3571875"/>
          </a:xfrm>
          <a:prstGeom prst="rect">
            <a:avLst/>
          </a:prstGeom>
        </p:spPr>
      </p:pic>
      <p:sp>
        <p:nvSpPr>
          <p:cNvPr id="7" name="Rectangle 6">
            <a:extLst>
              <a:ext uri="{FF2B5EF4-FFF2-40B4-BE49-F238E27FC236}">
                <a16:creationId xmlns:a16="http://schemas.microsoft.com/office/drawing/2014/main" id="{1EB10F97-D4E9-49CD-B36B-8FE5D90177EB}"/>
              </a:ext>
            </a:extLst>
          </p:cNvPr>
          <p:cNvSpPr/>
          <p:nvPr/>
        </p:nvSpPr>
        <p:spPr>
          <a:xfrm>
            <a:off x="179512" y="4509120"/>
            <a:ext cx="8659688" cy="1815882"/>
          </a:xfrm>
          <a:prstGeom prst="rect">
            <a:avLst/>
          </a:prstGeom>
        </p:spPr>
        <p:txBody>
          <a:bodyPr wrap="square">
            <a:spAutoFit/>
          </a:bodyPr>
          <a:lstStyle/>
          <a:p>
            <a:pPr marL="285750" indent="-285750">
              <a:buFont typeface="Wingdings" panose="05000000000000000000" pitchFamily="2" charset="2"/>
              <a:buChar char="Ø"/>
            </a:pPr>
            <a:r>
              <a:rPr lang="en-GB" sz="1600" dirty="0"/>
              <a:t>The 2021/22 NCMP programme found that around 1 in 4 children (25.3%) in Reception (aged 4-5 years) and around 2 in 5 children (42.2%) in Year 6 (aged 10-11 years) were overweight or living with obesity.</a:t>
            </a:r>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600" dirty="0"/>
              <a:t>This means that Enfield has the 4th highest proportion of overweight and obese reception aged children in London and the 10th highest proportion of overweight and obese year 6 children in London.</a:t>
            </a:r>
          </a:p>
        </p:txBody>
      </p:sp>
    </p:spTree>
    <p:extLst>
      <p:ext uri="{BB962C8B-B14F-4D97-AF65-F5344CB8AC3E}">
        <p14:creationId xmlns:p14="http://schemas.microsoft.com/office/powerpoint/2010/main" val="302009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9B9C-A599-4F83-8A9E-113DBC1F3E48}"/>
              </a:ext>
            </a:extLst>
          </p:cNvPr>
          <p:cNvSpPr>
            <a:spLocks noGrp="1"/>
          </p:cNvSpPr>
          <p:nvPr>
            <p:ph type="title"/>
          </p:nvPr>
        </p:nvSpPr>
        <p:spPr/>
        <p:txBody>
          <a:bodyPr/>
          <a:lstStyle/>
          <a:p>
            <a:r>
              <a:rPr lang="en-GB" dirty="0"/>
              <a:t>BMI categories by ward</a:t>
            </a:r>
          </a:p>
        </p:txBody>
      </p:sp>
      <p:pic>
        <p:nvPicPr>
          <p:cNvPr id="5" name="Content Placeholder 4">
            <a:extLst>
              <a:ext uri="{FF2B5EF4-FFF2-40B4-BE49-F238E27FC236}">
                <a16:creationId xmlns:a16="http://schemas.microsoft.com/office/drawing/2014/main" id="{5EE910A5-73FC-4F28-AD06-FD1FF8C8FC61}"/>
              </a:ext>
            </a:extLst>
          </p:cNvPr>
          <p:cNvPicPr>
            <a:picLocks noGrp="1" noChangeAspect="1"/>
          </p:cNvPicPr>
          <p:nvPr>
            <p:ph sz="half" idx="1"/>
          </p:nvPr>
        </p:nvPicPr>
        <p:blipFill>
          <a:blip r:embed="rId2"/>
          <a:stretch>
            <a:fillRect/>
          </a:stretch>
        </p:blipFill>
        <p:spPr>
          <a:xfrm>
            <a:off x="564371" y="876300"/>
            <a:ext cx="4000500" cy="3574743"/>
          </a:xfrm>
          <a:prstGeom prst="rect">
            <a:avLst/>
          </a:prstGeom>
        </p:spPr>
      </p:pic>
      <p:pic>
        <p:nvPicPr>
          <p:cNvPr id="6" name="Picture 5">
            <a:extLst>
              <a:ext uri="{FF2B5EF4-FFF2-40B4-BE49-F238E27FC236}">
                <a16:creationId xmlns:a16="http://schemas.microsoft.com/office/drawing/2014/main" id="{0E3409CA-E62E-4F14-B036-05CAD41ABEEE}"/>
              </a:ext>
            </a:extLst>
          </p:cNvPr>
          <p:cNvPicPr>
            <a:picLocks noChangeAspect="1"/>
          </p:cNvPicPr>
          <p:nvPr/>
        </p:nvPicPr>
        <p:blipFill>
          <a:blip r:embed="rId3"/>
          <a:stretch>
            <a:fillRect/>
          </a:stretch>
        </p:blipFill>
        <p:spPr>
          <a:xfrm>
            <a:off x="4533900" y="861751"/>
            <a:ext cx="4610100" cy="3971925"/>
          </a:xfrm>
          <a:prstGeom prst="rect">
            <a:avLst/>
          </a:prstGeom>
        </p:spPr>
      </p:pic>
      <p:sp>
        <p:nvSpPr>
          <p:cNvPr id="7" name="Rectangle 6">
            <a:extLst>
              <a:ext uri="{FF2B5EF4-FFF2-40B4-BE49-F238E27FC236}">
                <a16:creationId xmlns:a16="http://schemas.microsoft.com/office/drawing/2014/main" id="{4C9F4925-7912-4F61-8543-49058899F5C9}"/>
              </a:ext>
            </a:extLst>
          </p:cNvPr>
          <p:cNvSpPr/>
          <p:nvPr/>
        </p:nvSpPr>
        <p:spPr>
          <a:xfrm>
            <a:off x="0" y="4549676"/>
            <a:ext cx="8659688" cy="2308324"/>
          </a:xfrm>
          <a:prstGeom prst="rect">
            <a:avLst/>
          </a:prstGeom>
        </p:spPr>
        <p:txBody>
          <a:bodyPr wrap="square">
            <a:spAutoFit/>
          </a:bodyPr>
          <a:lstStyle/>
          <a:p>
            <a:pPr marL="285750" indent="-285750">
              <a:buFont typeface="Wingdings" panose="05000000000000000000" pitchFamily="2" charset="2"/>
              <a:buChar char="Ø"/>
            </a:pPr>
            <a:r>
              <a:rPr lang="en-GB" sz="1600" dirty="0"/>
              <a:t>The proportion of children who are overweight and obese differs significantly across the borough with the highest levels in both reception and year 6 aged children along the East of Enfield.</a:t>
            </a:r>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600" dirty="0"/>
              <a:t>The highest level of overweight (including obesity) in reception aged children is in Edmonton Green, followed by </a:t>
            </a:r>
            <a:r>
              <a:rPr lang="en-GB" sz="1600" dirty="0" err="1"/>
              <a:t>Haselbury</a:t>
            </a:r>
            <a:r>
              <a:rPr lang="en-GB" sz="1600" dirty="0"/>
              <a:t> and Lower Edmonton with the lowest levels in Bush Hill Park and Bowes.</a:t>
            </a:r>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600" dirty="0"/>
              <a:t>The highest level of overweight (including obesity) in year 6 children is in Enfield Lock, followed by Jubilee and Turkey Street with the lowest levels in Grange and Southgate.</a:t>
            </a:r>
          </a:p>
        </p:txBody>
      </p:sp>
    </p:spTree>
    <p:extLst>
      <p:ext uri="{BB962C8B-B14F-4D97-AF65-F5344CB8AC3E}">
        <p14:creationId xmlns:p14="http://schemas.microsoft.com/office/powerpoint/2010/main" val="234852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BC60-ACD5-49F3-9157-F66F7FD2BD75}"/>
              </a:ext>
            </a:extLst>
          </p:cNvPr>
          <p:cNvSpPr>
            <a:spLocks noGrp="1"/>
          </p:cNvSpPr>
          <p:nvPr>
            <p:ph type="title"/>
          </p:nvPr>
        </p:nvSpPr>
        <p:spPr>
          <a:xfrm>
            <a:off x="139452" y="43927"/>
            <a:ext cx="8969052" cy="1143000"/>
          </a:xfrm>
        </p:spPr>
        <p:txBody>
          <a:bodyPr/>
          <a:lstStyle/>
          <a:p>
            <a:r>
              <a:rPr lang="en-GB" dirty="0"/>
              <a:t>Excess weight in children in Enfield: ethnicity</a:t>
            </a:r>
          </a:p>
        </p:txBody>
      </p:sp>
      <p:pic>
        <p:nvPicPr>
          <p:cNvPr id="5" name="Content Placeholder 4">
            <a:extLst>
              <a:ext uri="{FF2B5EF4-FFF2-40B4-BE49-F238E27FC236}">
                <a16:creationId xmlns:a16="http://schemas.microsoft.com/office/drawing/2014/main" id="{83FDCCD9-FFE0-4BEF-A984-7EB1C65B7C1B}"/>
              </a:ext>
            </a:extLst>
          </p:cNvPr>
          <p:cNvPicPr>
            <a:picLocks noGrp="1" noChangeAspect="1"/>
          </p:cNvPicPr>
          <p:nvPr>
            <p:ph sz="half" idx="1"/>
          </p:nvPr>
        </p:nvPicPr>
        <p:blipFill>
          <a:blip r:embed="rId2"/>
          <a:stretch>
            <a:fillRect/>
          </a:stretch>
        </p:blipFill>
        <p:spPr>
          <a:xfrm>
            <a:off x="611560" y="980728"/>
            <a:ext cx="3928492" cy="3404693"/>
          </a:xfrm>
          <a:prstGeom prst="rect">
            <a:avLst/>
          </a:prstGeom>
        </p:spPr>
      </p:pic>
      <p:pic>
        <p:nvPicPr>
          <p:cNvPr id="6" name="Content Placeholder 5">
            <a:extLst>
              <a:ext uri="{FF2B5EF4-FFF2-40B4-BE49-F238E27FC236}">
                <a16:creationId xmlns:a16="http://schemas.microsoft.com/office/drawing/2014/main" id="{CB3BD57F-B6A9-4F90-80EF-FF3917D5388E}"/>
              </a:ext>
            </a:extLst>
          </p:cNvPr>
          <p:cNvPicPr>
            <a:picLocks noGrp="1" noChangeAspect="1"/>
          </p:cNvPicPr>
          <p:nvPr>
            <p:ph sz="half" idx="2"/>
          </p:nvPr>
        </p:nvPicPr>
        <p:blipFill>
          <a:blip r:embed="rId3"/>
          <a:stretch>
            <a:fillRect/>
          </a:stretch>
        </p:blipFill>
        <p:spPr>
          <a:xfrm>
            <a:off x="5004048" y="908110"/>
            <a:ext cx="3866698" cy="3477311"/>
          </a:xfrm>
          <a:prstGeom prst="rect">
            <a:avLst/>
          </a:prstGeom>
        </p:spPr>
      </p:pic>
      <p:sp>
        <p:nvSpPr>
          <p:cNvPr id="7" name="Rectangle 6">
            <a:extLst>
              <a:ext uri="{FF2B5EF4-FFF2-40B4-BE49-F238E27FC236}">
                <a16:creationId xmlns:a16="http://schemas.microsoft.com/office/drawing/2014/main" id="{8D840EA0-5783-437C-8AB8-748366F3D907}"/>
              </a:ext>
            </a:extLst>
          </p:cNvPr>
          <p:cNvSpPr/>
          <p:nvPr/>
        </p:nvSpPr>
        <p:spPr>
          <a:xfrm>
            <a:off x="0" y="4388909"/>
            <a:ext cx="8659688" cy="2308324"/>
          </a:xfrm>
          <a:prstGeom prst="rect">
            <a:avLst/>
          </a:prstGeom>
        </p:spPr>
        <p:txBody>
          <a:bodyPr wrap="square">
            <a:spAutoFit/>
          </a:bodyPr>
          <a:lstStyle/>
          <a:p>
            <a:pPr marL="285750" indent="-285750">
              <a:buFont typeface="Wingdings" panose="05000000000000000000" pitchFamily="2" charset="2"/>
              <a:buChar char="Ø"/>
            </a:pPr>
            <a:r>
              <a:rPr lang="en-GB" sz="1600" dirty="0"/>
              <a:t>In Enfield, as in the rest of England, the proportion of overweight and obese children in reception and year 6 is highest in children of a Black Caribbean, African or other Black background.</a:t>
            </a:r>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600" dirty="0"/>
              <a:t>Levels of overweight and obesity is lowest in children belonging to Asian ethnic groups, particularly in those of an Indian or Chinese ethnic background.</a:t>
            </a:r>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600" dirty="0"/>
              <a:t>Some of this disparity may be due to differences in body composition of children from different ethnic groups e.g. Black children are typically taller than average and height is correlated with obesity </a:t>
            </a:r>
          </a:p>
        </p:txBody>
      </p:sp>
    </p:spTree>
    <p:extLst>
      <p:ext uri="{BB962C8B-B14F-4D97-AF65-F5344CB8AC3E}">
        <p14:creationId xmlns:p14="http://schemas.microsoft.com/office/powerpoint/2010/main" val="32042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3EA23D-02C7-4BF1-A7D9-E9906A6105A3}"/>
              </a:ext>
            </a:extLst>
          </p:cNvPr>
          <p:cNvSpPr>
            <a:spLocks noGrp="1"/>
          </p:cNvSpPr>
          <p:nvPr>
            <p:ph type="title"/>
          </p:nvPr>
        </p:nvSpPr>
        <p:spPr>
          <a:xfrm>
            <a:off x="685800" y="6005"/>
            <a:ext cx="8153400" cy="1143000"/>
          </a:xfrm>
        </p:spPr>
        <p:txBody>
          <a:bodyPr/>
          <a:lstStyle/>
          <a:p>
            <a:r>
              <a:rPr lang="en-GB" dirty="0"/>
              <a:t>Reducing obesity during a cost of living crisis</a:t>
            </a:r>
          </a:p>
        </p:txBody>
      </p:sp>
      <p:sp>
        <p:nvSpPr>
          <p:cNvPr id="6" name="Content Placeholder 5">
            <a:extLst>
              <a:ext uri="{FF2B5EF4-FFF2-40B4-BE49-F238E27FC236}">
                <a16:creationId xmlns:a16="http://schemas.microsoft.com/office/drawing/2014/main" id="{9D195214-39D5-49A1-93B9-E866347F5AE9}"/>
              </a:ext>
            </a:extLst>
          </p:cNvPr>
          <p:cNvSpPr>
            <a:spLocks noGrp="1"/>
          </p:cNvSpPr>
          <p:nvPr>
            <p:ph idx="1"/>
          </p:nvPr>
        </p:nvSpPr>
        <p:spPr>
          <a:xfrm>
            <a:off x="664096" y="1556792"/>
            <a:ext cx="8153400" cy="4191000"/>
          </a:xfrm>
        </p:spPr>
        <p:txBody>
          <a:bodyPr/>
          <a:lstStyle/>
          <a:p>
            <a:r>
              <a:rPr lang="en-GB" dirty="0"/>
              <a:t>NCMP will continue</a:t>
            </a:r>
          </a:p>
          <a:p>
            <a:r>
              <a:rPr lang="en-GB" dirty="0"/>
              <a:t>Increase uptake of FSM – or maintain uptake post next year</a:t>
            </a:r>
          </a:p>
          <a:p>
            <a:r>
              <a:rPr lang="en-GB" dirty="0"/>
              <a:t>Daily Mile</a:t>
            </a:r>
          </a:p>
          <a:p>
            <a:r>
              <a:rPr lang="en-GB" dirty="0"/>
              <a:t>Food poverty action plan</a:t>
            </a:r>
          </a:p>
          <a:p>
            <a:pPr lvl="1"/>
            <a:r>
              <a:rPr lang="en-GB" dirty="0"/>
              <a:t>Procurement, planning, land use</a:t>
            </a:r>
          </a:p>
          <a:p>
            <a:pPr lvl="1"/>
            <a:r>
              <a:rPr lang="en-GB" dirty="0"/>
              <a:t>Food growing, cooking skills, food pantries</a:t>
            </a:r>
          </a:p>
          <a:p>
            <a:pPr lvl="1"/>
            <a:r>
              <a:rPr lang="en-GB" dirty="0"/>
              <a:t>Food banks </a:t>
            </a:r>
          </a:p>
          <a:p>
            <a:r>
              <a:rPr lang="en-GB" dirty="0"/>
              <a:t>Baby Friendly Initiative – breast feeding</a:t>
            </a:r>
          </a:p>
          <a:p>
            <a:r>
              <a:rPr lang="en-GB" dirty="0"/>
              <a:t>Healthy Start – vitamins</a:t>
            </a:r>
          </a:p>
          <a:p>
            <a:pPr marL="0" indent="0">
              <a:buNone/>
            </a:pPr>
            <a:endParaRPr lang="en-GB" sz="2400" dirty="0"/>
          </a:p>
        </p:txBody>
      </p:sp>
    </p:spTree>
    <p:extLst>
      <p:ext uri="{BB962C8B-B14F-4D97-AF65-F5344CB8AC3E}">
        <p14:creationId xmlns:p14="http://schemas.microsoft.com/office/powerpoint/2010/main" val="384806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9BAA-EA0D-42E8-939A-916D94B97590}"/>
              </a:ext>
            </a:extLst>
          </p:cNvPr>
          <p:cNvSpPr>
            <a:spLocks noGrp="1"/>
          </p:cNvSpPr>
          <p:nvPr>
            <p:ph type="title"/>
          </p:nvPr>
        </p:nvSpPr>
        <p:spPr/>
        <p:txBody>
          <a:bodyPr/>
          <a:lstStyle/>
          <a:p>
            <a:r>
              <a:rPr lang="en-GB" dirty="0"/>
              <a:t>Plan continued</a:t>
            </a:r>
          </a:p>
        </p:txBody>
      </p:sp>
      <p:sp>
        <p:nvSpPr>
          <p:cNvPr id="3" name="Content Placeholder 2">
            <a:extLst>
              <a:ext uri="{FF2B5EF4-FFF2-40B4-BE49-F238E27FC236}">
                <a16:creationId xmlns:a16="http://schemas.microsoft.com/office/drawing/2014/main" id="{0627ABF7-B415-40C3-96AD-DB17AF1FB0DC}"/>
              </a:ext>
            </a:extLst>
          </p:cNvPr>
          <p:cNvSpPr>
            <a:spLocks noGrp="1"/>
          </p:cNvSpPr>
          <p:nvPr>
            <p:ph idx="1"/>
          </p:nvPr>
        </p:nvSpPr>
        <p:spPr/>
        <p:txBody>
          <a:bodyPr/>
          <a:lstStyle/>
          <a:p>
            <a:r>
              <a:rPr lang="en-GB" dirty="0"/>
              <a:t>Work with convenience stores re food offer</a:t>
            </a:r>
          </a:p>
          <a:p>
            <a:r>
              <a:rPr lang="en-GB" dirty="0"/>
              <a:t>Advertise (for example) Jack Munroe recipes</a:t>
            </a:r>
          </a:p>
          <a:p>
            <a:r>
              <a:rPr lang="en-GB" dirty="0"/>
              <a:t>Healthy catering commitment</a:t>
            </a:r>
          </a:p>
          <a:p>
            <a:r>
              <a:rPr lang="en-GB" dirty="0"/>
              <a:t>Healthy Schools</a:t>
            </a:r>
          </a:p>
          <a:p>
            <a:r>
              <a:rPr lang="en-GB" dirty="0"/>
              <a:t>Suggestions to glenn.stewart@enfield.gov.uk</a:t>
            </a:r>
          </a:p>
          <a:p>
            <a:endParaRPr lang="en-GB" dirty="0"/>
          </a:p>
          <a:p>
            <a:endParaRPr lang="en-GB" dirty="0"/>
          </a:p>
        </p:txBody>
      </p:sp>
    </p:spTree>
    <p:extLst>
      <p:ext uri="{BB962C8B-B14F-4D97-AF65-F5344CB8AC3E}">
        <p14:creationId xmlns:p14="http://schemas.microsoft.com/office/powerpoint/2010/main" val="46048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a:ea typeface="+mn-ea"/>
              <a:cs typeface="+mn-cs"/>
            </a:endParaRPr>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charset="0"/>
                <a:ea typeface="+mn-ea"/>
                <a:cs typeface="+mn-cs"/>
              </a:rPr>
              <a:t>Smoke-free school gates</a:t>
            </a: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srgbClr val="D52B1E"/>
                </a:solidFill>
                <a:effectLst/>
                <a:uLnTx/>
                <a:uFillTx/>
                <a:latin typeface="Arial" charset="0"/>
                <a:ea typeface="+mn-ea"/>
                <a:cs typeface="+mn-cs"/>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D52B1E"/>
                </a:solidFill>
                <a:effectLst/>
                <a:uLnTx/>
                <a:uFillTx/>
                <a:latin typeface="Arial" charset="0"/>
                <a:ea typeface="+mn-ea"/>
                <a:cs typeface="+mn-cs"/>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416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E2AA-F285-4CDF-BBBB-BCBDACD7AFBB}"/>
              </a:ext>
            </a:extLst>
          </p:cNvPr>
          <p:cNvSpPr>
            <a:spLocks noGrp="1"/>
          </p:cNvSpPr>
          <p:nvPr>
            <p:ph type="title"/>
          </p:nvPr>
        </p:nvSpPr>
        <p:spPr/>
        <p:txBody>
          <a:bodyPr/>
          <a:lstStyle/>
          <a:p>
            <a:r>
              <a:rPr lang="en-GB" dirty="0"/>
              <a:t>Smoke-free school gates</a:t>
            </a:r>
          </a:p>
        </p:txBody>
      </p:sp>
      <p:sp>
        <p:nvSpPr>
          <p:cNvPr id="3" name="Content Placeholder 2">
            <a:extLst>
              <a:ext uri="{FF2B5EF4-FFF2-40B4-BE49-F238E27FC236}">
                <a16:creationId xmlns:a16="http://schemas.microsoft.com/office/drawing/2014/main" id="{9F3C22C2-871C-43E5-9C1A-3142DB07B670}"/>
              </a:ext>
            </a:extLst>
          </p:cNvPr>
          <p:cNvSpPr>
            <a:spLocks noGrp="1"/>
          </p:cNvSpPr>
          <p:nvPr>
            <p:ph idx="1"/>
          </p:nvPr>
        </p:nvSpPr>
        <p:spPr>
          <a:xfrm>
            <a:off x="685800" y="1124744"/>
            <a:ext cx="8153400" cy="4191000"/>
          </a:xfrm>
        </p:spPr>
        <p:txBody>
          <a:bodyPr/>
          <a:lstStyle/>
          <a:p>
            <a:r>
              <a:rPr lang="en-GB" dirty="0"/>
              <a:t>Smoking greatest cause of preventable death and illness in borough</a:t>
            </a:r>
          </a:p>
          <a:p>
            <a:r>
              <a:rPr lang="en-GB" dirty="0"/>
              <a:t>Significant cause of poverty</a:t>
            </a:r>
          </a:p>
          <a:p>
            <a:r>
              <a:rPr lang="en-GB" dirty="0"/>
              <a:t>Estimated that at least 200,000 start smoking per year by age 15</a:t>
            </a:r>
          </a:p>
          <a:p>
            <a:r>
              <a:rPr lang="en-GB" dirty="0"/>
              <a:t>Rite of passage / start because see adults smoking</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80553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3460E-067F-48E3-97FD-959590D315EA}"/>
              </a:ext>
            </a:extLst>
          </p:cNvPr>
          <p:cNvSpPr>
            <a:spLocks noGrp="1"/>
          </p:cNvSpPr>
          <p:nvPr>
            <p:ph type="title"/>
          </p:nvPr>
        </p:nvSpPr>
        <p:spPr/>
        <p:txBody>
          <a:bodyPr/>
          <a:lstStyle/>
          <a:p>
            <a:r>
              <a:rPr lang="en-GB" dirty="0"/>
              <a:t>What?</a:t>
            </a:r>
          </a:p>
        </p:txBody>
      </p:sp>
      <p:sp>
        <p:nvSpPr>
          <p:cNvPr id="3" name="Content Placeholder 2">
            <a:extLst>
              <a:ext uri="{FF2B5EF4-FFF2-40B4-BE49-F238E27FC236}">
                <a16:creationId xmlns:a16="http://schemas.microsoft.com/office/drawing/2014/main" id="{3CA23D5E-B3C7-4BD9-82B1-CB58D6600D38}"/>
              </a:ext>
            </a:extLst>
          </p:cNvPr>
          <p:cNvSpPr>
            <a:spLocks noGrp="1"/>
          </p:cNvSpPr>
          <p:nvPr>
            <p:ph idx="1"/>
          </p:nvPr>
        </p:nvSpPr>
        <p:spPr>
          <a:xfrm>
            <a:off x="685800" y="1052736"/>
            <a:ext cx="8153400" cy="4191000"/>
          </a:xfrm>
        </p:spPr>
        <p:txBody>
          <a:bodyPr/>
          <a:lstStyle/>
          <a:p>
            <a:r>
              <a:rPr lang="en-GB" dirty="0"/>
              <a:t>Pack sent to schools</a:t>
            </a:r>
          </a:p>
          <a:p>
            <a:r>
              <a:rPr lang="en-GB" dirty="0"/>
              <a:t>Includes what and how to</a:t>
            </a:r>
          </a:p>
          <a:p>
            <a:r>
              <a:rPr lang="en-GB" dirty="0"/>
              <a:t>Open to suggestions</a:t>
            </a:r>
          </a:p>
          <a:p>
            <a:endParaRPr lang="en-GB" dirty="0"/>
          </a:p>
        </p:txBody>
      </p:sp>
    </p:spTree>
    <p:extLst>
      <p:ext uri="{BB962C8B-B14F-4D97-AF65-F5344CB8AC3E}">
        <p14:creationId xmlns:p14="http://schemas.microsoft.com/office/powerpoint/2010/main" val="194199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89EF-7B4D-4B81-8836-8A8C05D86DD4}"/>
              </a:ext>
            </a:extLst>
          </p:cNvPr>
          <p:cNvSpPr>
            <a:spLocks noGrp="1"/>
          </p:cNvSpPr>
          <p:nvPr>
            <p:ph type="title"/>
          </p:nvPr>
        </p:nvSpPr>
        <p:spPr/>
        <p:txBody>
          <a:bodyPr/>
          <a:lstStyle/>
          <a:p>
            <a:r>
              <a:rPr lang="en-GB" dirty="0"/>
              <a:t>Proposal</a:t>
            </a:r>
          </a:p>
        </p:txBody>
      </p:sp>
      <p:sp>
        <p:nvSpPr>
          <p:cNvPr id="3" name="Content Placeholder 2">
            <a:extLst>
              <a:ext uri="{FF2B5EF4-FFF2-40B4-BE49-F238E27FC236}">
                <a16:creationId xmlns:a16="http://schemas.microsoft.com/office/drawing/2014/main" id="{39C05167-FF9D-48BF-BF30-0840E103934A}"/>
              </a:ext>
            </a:extLst>
          </p:cNvPr>
          <p:cNvSpPr>
            <a:spLocks noGrp="1"/>
          </p:cNvSpPr>
          <p:nvPr>
            <p:ph idx="1"/>
          </p:nvPr>
        </p:nvSpPr>
        <p:spPr/>
        <p:txBody>
          <a:bodyPr/>
          <a:lstStyle/>
          <a:p>
            <a:r>
              <a:rPr lang="en-GB" dirty="0"/>
              <a:t>Introduce local legislation to prohibit smoking around schools</a:t>
            </a:r>
          </a:p>
          <a:p>
            <a:r>
              <a:rPr lang="en-GB" dirty="0"/>
              <a:t>Exploring the legal implications </a:t>
            </a:r>
          </a:p>
          <a:p>
            <a:r>
              <a:rPr lang="en-GB" dirty="0"/>
              <a:t>Ask for volunteers – </a:t>
            </a:r>
            <a:r>
              <a:rPr lang="en-GB" dirty="0">
                <a:hlinkClick r:id="rId2"/>
              </a:rPr>
              <a:t>glenn.stewart@enfield.gov.uk</a:t>
            </a:r>
            <a:endParaRPr lang="en-GB" dirty="0"/>
          </a:p>
          <a:p>
            <a:pPr marL="0" indent="0">
              <a:buNone/>
            </a:pPr>
            <a:endParaRPr lang="en-GB" dirty="0"/>
          </a:p>
        </p:txBody>
      </p:sp>
    </p:spTree>
    <p:extLst>
      <p:ext uri="{BB962C8B-B14F-4D97-AF65-F5344CB8AC3E}">
        <p14:creationId xmlns:p14="http://schemas.microsoft.com/office/powerpoint/2010/main" val="265351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r>
              <a:rPr lang="en-GB" dirty="0"/>
              <a:t>			AGENDA</a:t>
            </a:r>
          </a:p>
        </p:txBody>
      </p:sp>
      <p:sp>
        <p:nvSpPr>
          <p:cNvPr id="7171" name="Rectangle 3"/>
          <p:cNvSpPr>
            <a:spLocks noGrp="1" noChangeArrowheads="1"/>
          </p:cNvSpPr>
          <p:nvPr>
            <p:ph type="body" idx="1"/>
          </p:nvPr>
        </p:nvSpPr>
        <p:spPr>
          <a:xfrm>
            <a:off x="381000" y="980728"/>
            <a:ext cx="8153400" cy="5572472"/>
          </a:xfrm>
        </p:spPr>
        <p:txBody>
          <a:bodyPr/>
          <a:lstStyle/>
          <a:p>
            <a:r>
              <a:rPr lang="en-GB" sz="2000" dirty="0"/>
              <a:t>10:00	Introductions and welcome</a:t>
            </a:r>
          </a:p>
          <a:p>
            <a:r>
              <a:rPr lang="en-GB" sz="2000" dirty="0"/>
              <a:t>10:05 	Key Updates</a:t>
            </a:r>
          </a:p>
          <a:p>
            <a:r>
              <a:rPr lang="en-GB" sz="2000" dirty="0"/>
              <a:t>10:10 	Household Support Grant &amp; Free School Meals (Prim)</a:t>
            </a:r>
          </a:p>
          <a:p>
            <a:r>
              <a:rPr lang="en-GB" sz="2000" dirty="0"/>
              <a:t>10:15	School Inspection – thought-piece	</a:t>
            </a:r>
          </a:p>
          <a:p>
            <a:r>
              <a:rPr lang="en-GB" sz="2000" dirty="0"/>
              <a:t>10:25	Asthma Friendly School: Smoke-Free School Gates: 		Tackling Obesity</a:t>
            </a:r>
          </a:p>
          <a:p>
            <a:r>
              <a:rPr lang="en-GB" sz="2000" dirty="0"/>
              <a:t>10.45	SEYIS offer 2023/24: Holiday &amp; Food Fund</a:t>
            </a:r>
          </a:p>
          <a:p>
            <a:r>
              <a:rPr lang="en-GB" sz="2000" dirty="0"/>
              <a:t>11:00 	SATS Moderation</a:t>
            </a:r>
          </a:p>
          <a:p>
            <a:r>
              <a:rPr lang="en-GB" sz="2000" dirty="0"/>
              <a:t>11:10	Schools Capital Delivery Programme</a:t>
            </a:r>
          </a:p>
          <a:p>
            <a:r>
              <a:rPr lang="en-GB" sz="2000" dirty="0"/>
              <a:t>11:15	Housing concerns impacting on Children: Mould!</a:t>
            </a:r>
          </a:p>
          <a:p>
            <a:r>
              <a:rPr lang="en-GB" sz="2000" dirty="0"/>
              <a:t>11:30	Inclusive &amp; Nurturing Schools  (VRU)</a:t>
            </a:r>
          </a:p>
          <a:p>
            <a:r>
              <a:rPr lang="en-GB" sz="2000" dirty="0"/>
              <a:t>11:40	</a:t>
            </a:r>
            <a:r>
              <a:rPr lang="en-GB" sz="2000" dirty="0" err="1"/>
              <a:t>Grassroutes</a:t>
            </a:r>
            <a:r>
              <a:rPr lang="en-GB" sz="2000" dirty="0"/>
              <a:t> – Behaviour Funding initiative ((EEF)</a:t>
            </a:r>
          </a:p>
          <a:p>
            <a:r>
              <a:rPr lang="en-GB" sz="2000" dirty="0"/>
              <a:t>11:45	End</a:t>
            </a:r>
          </a:p>
          <a:p>
            <a:pPr marL="0" indent="0">
              <a:buNone/>
            </a:pPr>
            <a:endParaRPr lang="en-GB" sz="2200" dirty="0"/>
          </a:p>
        </p:txBody>
      </p:sp>
    </p:spTree>
    <p:extLst>
      <p:ext uri="{BB962C8B-B14F-4D97-AF65-F5344CB8AC3E}">
        <p14:creationId xmlns:p14="http://schemas.microsoft.com/office/powerpoint/2010/main" val="27754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46707-1F1E-410E-ABA0-0E4AA93F6506}"/>
              </a:ext>
            </a:extLst>
          </p:cNvPr>
          <p:cNvSpPr>
            <a:spLocks noGrp="1"/>
          </p:cNvSpPr>
          <p:nvPr>
            <p:ph type="body" sz="quarter" idx="10"/>
          </p:nvPr>
        </p:nvSpPr>
        <p:spPr>
          <a:xfrm>
            <a:off x="611560" y="5373216"/>
            <a:ext cx="5472980" cy="914400"/>
          </a:xfrm>
        </p:spPr>
        <p:txBody>
          <a:bodyPr/>
          <a:lstStyle/>
          <a:p>
            <a:r>
              <a:rPr lang="en-GB"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and Early Years Improvement Service</a:t>
            </a:r>
          </a:p>
          <a:p>
            <a:endParaRPr lang="en-GB" sz="2000" dirty="0"/>
          </a:p>
        </p:txBody>
      </p:sp>
      <p:sp>
        <p:nvSpPr>
          <p:cNvPr id="3" name="Text Placeholder 1">
            <a:extLst>
              <a:ext uri="{FF2B5EF4-FFF2-40B4-BE49-F238E27FC236}">
                <a16:creationId xmlns:a16="http://schemas.microsoft.com/office/drawing/2014/main" id="{F5DA2A11-C05C-4A48-A83C-D8C0FFA0DDEC}"/>
              </a:ext>
            </a:extLst>
          </p:cNvPr>
          <p:cNvSpPr txBox="1">
            <a:spLocks/>
          </p:cNvSpPr>
          <p:nvPr/>
        </p:nvSpPr>
        <p:spPr>
          <a:xfrm>
            <a:off x="611560" y="570384"/>
            <a:ext cx="547298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a:t>
            </a:r>
          </a:p>
          <a:p>
            <a:pPr fontAlgn="auto">
              <a:spcAft>
                <a:spcPts val="0"/>
              </a:spcAft>
            </a:pPr>
            <a:endParaRPr lang="en-GB" sz="2000" dirty="0"/>
          </a:p>
        </p:txBody>
      </p:sp>
    </p:spTree>
    <p:extLst>
      <p:ext uri="{BB962C8B-B14F-4D97-AF65-F5344CB8AC3E}">
        <p14:creationId xmlns:p14="http://schemas.microsoft.com/office/powerpoint/2010/main" val="100420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635A3-802F-4B37-983C-1416702A6E33}"/>
              </a:ext>
            </a:extLst>
          </p:cNvPr>
          <p:cNvSpPr>
            <a:spLocks noGrp="1"/>
          </p:cNvSpPr>
          <p:nvPr>
            <p:ph type="body" sz="quarter" idx="10"/>
          </p:nvPr>
        </p:nvSpPr>
        <p:spPr>
          <a:xfrm>
            <a:off x="899592" y="5445224"/>
            <a:ext cx="6336704" cy="914400"/>
          </a:xfrm>
        </p:spPr>
        <p:txBody>
          <a:bodyPr/>
          <a:lstStyle/>
          <a:p>
            <a:r>
              <a:rPr lang="en-GB" dirty="0">
                <a:latin typeface="Arial" panose="020B0604020202020204" pitchFamily="34" charset="0"/>
                <a:cs typeface="Arial" panose="020B0604020202020204" pitchFamily="34" charset="0"/>
              </a:rPr>
              <a:t>The school improvement </a:t>
            </a:r>
          </a:p>
          <a:p>
            <a:r>
              <a:rPr lang="en-GB" dirty="0">
                <a:latin typeface="Arial" panose="020B0604020202020204" pitchFamily="34" charset="0"/>
                <a:cs typeface="Arial" panose="020B0604020202020204" pitchFamily="34" charset="0"/>
              </a:rPr>
              <a:t>model in LBE</a:t>
            </a:r>
          </a:p>
          <a:p>
            <a:endParaRPr lang="en-GB" dirty="0"/>
          </a:p>
        </p:txBody>
      </p:sp>
      <p:sp>
        <p:nvSpPr>
          <p:cNvPr id="6" name="Rectangle 5">
            <a:extLst>
              <a:ext uri="{FF2B5EF4-FFF2-40B4-BE49-F238E27FC236}">
                <a16:creationId xmlns:a16="http://schemas.microsoft.com/office/drawing/2014/main" id="{D7A4304A-25CB-4900-937A-D1C2180B091B}"/>
              </a:ext>
            </a:extLst>
          </p:cNvPr>
          <p:cNvSpPr/>
          <p:nvPr/>
        </p:nvSpPr>
        <p:spPr>
          <a:xfrm>
            <a:off x="683568" y="2644170"/>
            <a:ext cx="2736304" cy="1631216"/>
          </a:xfrm>
          <a:prstGeom prst="rect">
            <a:avLst/>
          </a:prstGeom>
        </p:spPr>
        <p:txBody>
          <a:bodyPr wrap="square">
            <a:spAutoFit/>
          </a:bodyPr>
          <a:lstStyle/>
          <a:p>
            <a:pPr algn="ctr"/>
            <a:r>
              <a:rPr lang="en-GB" sz="2000" b="1" dirty="0">
                <a:latin typeface="Arial" panose="020B0604020202020204" pitchFamily="34" charset="0"/>
                <a:cs typeface="Arial" panose="020B0604020202020204" pitchFamily="34" charset="0"/>
              </a:rPr>
              <a:t>Champion</a:t>
            </a:r>
            <a:endParaRPr lang="en-GB" sz="1600" b="1"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of educational transformation, moral purpose, democratic mandate to ensure good outcomes, vision</a:t>
            </a:r>
            <a:endParaRPr lang="en-GB" sz="1600" b="0" i="0" dirty="0">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8C5DE00-D6F1-4ADF-9411-FDA4C5222A96}"/>
              </a:ext>
            </a:extLst>
          </p:cNvPr>
          <p:cNvSpPr/>
          <p:nvPr/>
        </p:nvSpPr>
        <p:spPr>
          <a:xfrm>
            <a:off x="3203848" y="2656349"/>
            <a:ext cx="2736304" cy="1631216"/>
          </a:xfrm>
          <a:prstGeom prst="rect">
            <a:avLst/>
          </a:prstGeom>
        </p:spPr>
        <p:txBody>
          <a:bodyPr wrap="square">
            <a:spAutoFit/>
          </a:bodyPr>
          <a:lstStyle/>
          <a:p>
            <a:pPr algn="ctr"/>
            <a:r>
              <a:rPr lang="en-GB" sz="2000" b="1" dirty="0">
                <a:latin typeface="Arial" panose="020B0604020202020204" pitchFamily="34" charset="0"/>
                <a:cs typeface="Arial" panose="020B0604020202020204" pitchFamily="34" charset="0"/>
              </a:rPr>
              <a:t>Convenor</a:t>
            </a:r>
            <a:r>
              <a:rPr lang="en-GB" sz="1600" b="1" dirty="0">
                <a:latin typeface="Arial" panose="020B0604020202020204" pitchFamily="34" charset="0"/>
                <a:cs typeface="Arial" panose="020B0604020202020204" pitchFamily="34" charset="0"/>
              </a:rPr>
              <a:t> </a:t>
            </a:r>
          </a:p>
          <a:p>
            <a:pPr algn="ctr"/>
            <a:r>
              <a:rPr lang="en-GB" sz="1600" dirty="0">
                <a:latin typeface="Arial" panose="020B0604020202020204" pitchFamily="34" charset="0"/>
                <a:cs typeface="Arial" panose="020B0604020202020204" pitchFamily="34" charset="0"/>
              </a:rPr>
              <a:t>bringing leaders together, connecting to best practice within and beyond the system, facilitating partnerships</a:t>
            </a:r>
            <a:endParaRPr lang="en-GB" sz="1600" b="0" i="0" dirty="0">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EDDAA65-E93A-4B6F-A215-3F576D5B2128}"/>
              </a:ext>
            </a:extLst>
          </p:cNvPr>
          <p:cNvSpPr/>
          <p:nvPr/>
        </p:nvSpPr>
        <p:spPr>
          <a:xfrm>
            <a:off x="5940152" y="2668528"/>
            <a:ext cx="2736304" cy="1631216"/>
          </a:xfrm>
          <a:prstGeom prst="rect">
            <a:avLst/>
          </a:prstGeom>
        </p:spPr>
        <p:txBody>
          <a:bodyPr wrap="square">
            <a:spAutoFit/>
          </a:bodyPr>
          <a:lstStyle/>
          <a:p>
            <a:pPr algn="ctr"/>
            <a:r>
              <a:rPr lang="en-GB" sz="2000" b="1" dirty="0">
                <a:latin typeface="Arial" panose="020B0604020202020204" pitchFamily="34" charset="0"/>
                <a:cs typeface="Arial" panose="020B0604020202020204" pitchFamily="34" charset="0"/>
              </a:rPr>
              <a:t>Commissioner</a:t>
            </a:r>
            <a:r>
              <a:rPr lang="en-GB" sz="1600" b="1" dirty="0">
                <a:latin typeface="Arial" panose="020B0604020202020204" pitchFamily="34" charset="0"/>
                <a:cs typeface="Arial" panose="020B0604020202020204" pitchFamily="34" charset="0"/>
              </a:rPr>
              <a:t> </a:t>
            </a:r>
          </a:p>
          <a:p>
            <a:pPr algn="ctr"/>
            <a:r>
              <a:rPr lang="en-GB" sz="1600" dirty="0">
                <a:latin typeface="Arial" panose="020B0604020202020204" pitchFamily="34" charset="0"/>
                <a:cs typeface="Arial" panose="020B0604020202020204" pitchFamily="34" charset="0"/>
              </a:rPr>
              <a:t>bringing the strategic picture, intelligence and data, enabling and commissioning support and development</a:t>
            </a:r>
            <a:endParaRPr lang="en-GB" sz="16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002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DB3DDA-0B0A-4281-93D3-469475100E57}"/>
              </a:ext>
            </a:extLst>
          </p:cNvPr>
          <p:cNvSpPr>
            <a:spLocks noGrp="1"/>
          </p:cNvSpPr>
          <p:nvPr>
            <p:ph type="body" sz="quarter" idx="10"/>
          </p:nvPr>
        </p:nvSpPr>
        <p:spPr/>
        <p:txBody>
          <a:bodyPr>
            <a:normAutofit/>
          </a:bodyPr>
          <a:lstStyle/>
          <a:p>
            <a:r>
              <a:rPr lang="en-GB"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Service Priorities</a:t>
            </a:r>
          </a:p>
        </p:txBody>
      </p:sp>
      <p:sp>
        <p:nvSpPr>
          <p:cNvPr id="3" name="Content Placeholder 2">
            <a:extLst>
              <a:ext uri="{FF2B5EF4-FFF2-40B4-BE49-F238E27FC236}">
                <a16:creationId xmlns:a16="http://schemas.microsoft.com/office/drawing/2014/main" id="{804A1326-5E96-42CB-9640-543618A6C4AA}"/>
              </a:ext>
            </a:extLst>
          </p:cNvPr>
          <p:cNvSpPr>
            <a:spLocks noGrp="1"/>
          </p:cNvSpPr>
          <p:nvPr>
            <p:ph sz="quarter" idx="11"/>
          </p:nvPr>
        </p:nvSpPr>
        <p:spPr/>
        <p:txBody>
          <a:bodyPr>
            <a:normAutofit/>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820B041-A48F-4D0D-9CE7-8864858CB24D}"/>
              </a:ext>
            </a:extLst>
          </p:cNvPr>
          <p:cNvSpPr/>
          <p:nvPr/>
        </p:nvSpPr>
        <p:spPr>
          <a:xfrm>
            <a:off x="4923324" y="96934"/>
            <a:ext cx="3969156" cy="6654835"/>
          </a:xfrm>
          <a:prstGeom prst="rect">
            <a:avLst/>
          </a:prstGeom>
        </p:spPr>
        <p:txBody>
          <a:bodyPr wrap="square">
            <a:spAutoFit/>
          </a:bodyPr>
          <a:lstStyle/>
          <a:p>
            <a:pPr>
              <a:lnSpc>
                <a:spcPct val="107000"/>
              </a:lnSpc>
              <a:spcAft>
                <a:spcPts val="0"/>
              </a:spcAft>
            </a:pPr>
            <a:r>
              <a:rPr lang="en-GB" sz="2000" dirty="0">
                <a:latin typeface="Arial" panose="020B0604020202020204" pitchFamily="34" charset="0"/>
                <a:cs typeface="Arial" panose="020B0604020202020204" pitchFamily="34" charset="0"/>
              </a:rPr>
              <a:t>Working in partnership with Headteachers to</a:t>
            </a:r>
          </a:p>
          <a:p>
            <a:pPr marL="257175" indent="-257175">
              <a:lnSpc>
                <a:spcPct val="107000"/>
              </a:lnSpc>
              <a:spcAft>
                <a:spcPts val="0"/>
              </a:spcAft>
              <a:buFont typeface="Symbol" panose="05050102010706020507" pitchFamily="18" charset="2"/>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Aft>
                <a:spcPts val="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Raise attainment across all key stages to above the London average</a:t>
            </a:r>
          </a:p>
          <a:p>
            <a:pPr marL="257175" indent="-257175">
              <a:lnSpc>
                <a:spcPct val="107000"/>
              </a:lnSpc>
              <a:spcAft>
                <a:spcPts val="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Ensure all Enfield schools are judged by Ofsted to be at least good</a:t>
            </a:r>
          </a:p>
          <a:p>
            <a:pPr marL="257175" indent="-257175">
              <a:lnSpc>
                <a:spcPct val="107000"/>
              </a:lnSpc>
              <a:spcAft>
                <a:spcPts val="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Address high levels of fixed term exclusions</a:t>
            </a:r>
          </a:p>
          <a:p>
            <a:pPr marL="257175" indent="-257175">
              <a:lnSpc>
                <a:spcPct val="107000"/>
              </a:lnSpc>
              <a:spcAft>
                <a:spcPts val="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Address the high levels of youth violence</a:t>
            </a:r>
          </a:p>
          <a:p>
            <a:pPr marL="257175" indent="-257175">
              <a:lnSpc>
                <a:spcPct val="107000"/>
              </a:lnSpc>
              <a:spcAft>
                <a:spcPts val="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Effectively meet the needs of pupils with special needs including mental health needs</a:t>
            </a:r>
          </a:p>
          <a:p>
            <a:pPr marL="257175" indent="-257175">
              <a:lnSpc>
                <a:spcPct val="107000"/>
              </a:lnSpc>
              <a:spcAft>
                <a:spcPts val="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Effective pupil place planning</a:t>
            </a:r>
          </a:p>
          <a:p>
            <a:pPr marL="257175" indent="-257175">
              <a:lnSpc>
                <a:spcPct val="107000"/>
              </a:lnSpc>
              <a:spcAft>
                <a:spcPts val="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Encourage high quality pre-school, nursery and early learning across the Borough</a:t>
            </a:r>
          </a:p>
        </p:txBody>
      </p:sp>
    </p:spTree>
    <p:extLst>
      <p:ext uri="{BB962C8B-B14F-4D97-AF65-F5344CB8AC3E}">
        <p14:creationId xmlns:p14="http://schemas.microsoft.com/office/powerpoint/2010/main" val="2329170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DB3DDA-0B0A-4281-93D3-469475100E57}"/>
              </a:ext>
            </a:extLst>
          </p:cNvPr>
          <p:cNvSpPr>
            <a:spLocks noGrp="1"/>
          </p:cNvSpPr>
          <p:nvPr>
            <p:ph type="body" sz="quarter" idx="10"/>
          </p:nvPr>
        </p:nvSpPr>
        <p:spPr/>
        <p:txBody>
          <a:bodyPr>
            <a:normAutofit fontScale="85000" lnSpcReduction="10000"/>
          </a:bodyPr>
          <a:lstStyle/>
          <a:p>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Responsive to Need</a:t>
            </a:r>
          </a:p>
        </p:txBody>
      </p:sp>
      <p:sp>
        <p:nvSpPr>
          <p:cNvPr id="3" name="Rectangle 2">
            <a:extLst>
              <a:ext uri="{FF2B5EF4-FFF2-40B4-BE49-F238E27FC236}">
                <a16:creationId xmlns:a16="http://schemas.microsoft.com/office/drawing/2014/main" id="{AA2F05BC-FAD0-4609-BA93-49AC69FA0E3F}"/>
              </a:ext>
            </a:extLst>
          </p:cNvPr>
          <p:cNvSpPr/>
          <p:nvPr/>
        </p:nvSpPr>
        <p:spPr>
          <a:xfrm>
            <a:off x="467544" y="2564904"/>
            <a:ext cx="7992888" cy="3878754"/>
          </a:xfrm>
          <a:prstGeom prst="rect">
            <a:avLst/>
          </a:prstGeom>
        </p:spPr>
        <p:txBody>
          <a:bodyPr wrap="square">
            <a:spAutoFit/>
          </a:bodyPr>
          <a:lstStyle/>
          <a:p>
            <a:pPr>
              <a:lnSpc>
                <a:spcPct val="115000"/>
              </a:lnSpc>
              <a:spcAft>
                <a:spcPts val="0"/>
              </a:spcAft>
            </a:pPr>
            <a:r>
              <a:rPr lang="en-GB" dirty="0">
                <a:latin typeface="Arial" panose="020B0604020202020204" pitchFamily="34" charset="0"/>
                <a:cs typeface="Arial" panose="020B0604020202020204" pitchFamily="34" charset="0"/>
              </a:rPr>
              <a:t>Autumn term: 	</a:t>
            </a:r>
            <a:r>
              <a:rPr lang="en-GB"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Leadership and Management</a:t>
            </a:r>
            <a:r>
              <a:rPr lang="en-GB" dirty="0">
                <a:latin typeface="Arial" panose="020B0604020202020204" pitchFamily="34" charset="0"/>
                <a:cs typeface="Arial" panose="020B0604020202020204" pitchFamily="34" charset="0"/>
              </a:rPr>
              <a:t> and </a:t>
            </a:r>
            <a:r>
              <a:rPr lang="en-GB"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Safeguarding</a:t>
            </a:r>
            <a:endParaRPr lang="en-GB" dirty="0">
              <a:latin typeface="Arial" panose="020B0604020202020204" pitchFamily="34" charset="0"/>
              <a:cs typeface="Arial" panose="020B0604020202020204" pitchFamily="34" charset="0"/>
            </a:endParaRPr>
          </a:p>
          <a:p>
            <a:pPr>
              <a:lnSpc>
                <a:spcPct val="115000"/>
              </a:lnSpc>
              <a:spcAft>
                <a:spcPts val="0"/>
              </a:spcAft>
            </a:pPr>
            <a:r>
              <a:rPr lang="en-GB" dirty="0">
                <a:latin typeface="Arial" panose="020B0604020202020204" pitchFamily="34" charset="0"/>
                <a:ea typeface="Arial" panose="020B0604020202020204" pitchFamily="34" charset="0"/>
                <a:cs typeface="Arial" panose="020B0604020202020204" pitchFamily="34" charset="0"/>
              </a:rPr>
              <a:t>Spring term:	 	</a:t>
            </a:r>
            <a:r>
              <a:rPr lang="en-GB" u="sng" dirty="0">
                <a:latin typeface="Arial" panose="020B0604020202020204" pitchFamily="34" charset="0"/>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Curriculum</a:t>
            </a:r>
            <a:r>
              <a:rPr lang="en-GB" dirty="0">
                <a:latin typeface="Arial" panose="020B0604020202020204" pitchFamily="34" charset="0"/>
                <a:ea typeface="Arial" panose="020B0604020202020204" pitchFamily="34" charset="0"/>
                <a:cs typeface="Arial" panose="020B0604020202020204" pitchFamily="34" charset="0"/>
              </a:rPr>
              <a:t> which may include a short review. </a:t>
            </a:r>
          </a:p>
          <a:p>
            <a:pPr>
              <a:lnSpc>
                <a:spcPct val="115000"/>
              </a:lnSpc>
              <a:spcAft>
                <a:spcPts val="0"/>
              </a:spcAft>
            </a:pPr>
            <a:r>
              <a:rPr lang="en-GB" dirty="0">
                <a:latin typeface="Arial" panose="020B0604020202020204" pitchFamily="34" charset="0"/>
                <a:ea typeface="Arial" panose="020B0604020202020204" pitchFamily="34" charset="0"/>
                <a:cs typeface="Arial" panose="020B0604020202020204" pitchFamily="34" charset="0"/>
              </a:rPr>
              <a:t>Summer term: 	</a:t>
            </a:r>
            <a:r>
              <a:rPr lang="en-GB" u="sng" dirty="0">
                <a:latin typeface="Arial" panose="020B0604020202020204" pitchFamily="34" charset="0"/>
                <a:ea typeface="Arial" panose="020B0604020202020204" pitchFamily="34" charset="0"/>
                <a:cs typeface="Arial" panose="020B0604020202020204" pitchFamily="34" charset="0"/>
              </a:rPr>
              <a:t>Personal Development, Professional Learning</a:t>
            </a:r>
            <a:r>
              <a:rPr lang="en-GB" dirty="0">
                <a:latin typeface="Arial" panose="020B0604020202020204" pitchFamily="34" charset="0"/>
                <a:ea typeface="Arial" panose="020B0604020202020204" pitchFamily="34" charset="0"/>
                <a:cs typeface="Arial" panose="020B0604020202020204" pitchFamily="34" charset="0"/>
              </a:rPr>
              <a:t> and, </a:t>
            </a:r>
            <a:r>
              <a:rPr lang="en-GB" u="sng" dirty="0">
                <a:latin typeface="Arial" panose="020B0604020202020204" pitchFamily="34" charset="0"/>
                <a:ea typeface="Arial" panose="020B0604020202020204" pitchFamily="34" charset="0"/>
                <a:cs typeface="Arial" panose="020B0604020202020204" pitchFamily="34" charset="0"/>
              </a:rPr>
              <a:t>Behaviour and Attendance.</a:t>
            </a:r>
          </a:p>
          <a:p>
            <a:pPr>
              <a:lnSpc>
                <a:spcPct val="115000"/>
              </a:lnSpc>
              <a:spcAft>
                <a:spcPts val="0"/>
              </a:spcAft>
            </a:pPr>
            <a:endParaRPr lang="en-GB" u="sng" dirty="0">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n-GB" dirty="0">
                <a:latin typeface="Arial" panose="020B0604020202020204" pitchFamily="34" charset="0"/>
                <a:ea typeface="Arial" panose="020B0604020202020204" pitchFamily="34" charset="0"/>
                <a:cs typeface="Arial" panose="020B0604020202020204" pitchFamily="34" charset="0"/>
              </a:rPr>
              <a:t>Another focus may be agreed by the headteacher and SIA in terms 2 and 3.</a:t>
            </a:r>
            <a:endParaRPr lang="en-GB" dirty="0">
              <a:effectLst/>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836947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7F73AF-03F5-4406-BA8A-8A3A4E6AC1EA}"/>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67CBE12-9FE1-43D0-BBEA-64EE8EBB8561}"/>
              </a:ext>
            </a:extLst>
          </p:cNvPr>
          <p:cNvSpPr>
            <a:spLocks noGrp="1"/>
          </p:cNvSpPr>
          <p:nvPr>
            <p:ph type="body" sz="quarter" idx="11"/>
          </p:nvPr>
        </p:nvSpPr>
        <p:spPr/>
        <p:txBody>
          <a:bodyPr/>
          <a:lstStyle/>
          <a:p>
            <a:endParaRPr lang="en-GB" dirty="0"/>
          </a:p>
        </p:txBody>
      </p:sp>
      <p:graphicFrame>
        <p:nvGraphicFramePr>
          <p:cNvPr id="7" name="Table 6">
            <a:extLst>
              <a:ext uri="{FF2B5EF4-FFF2-40B4-BE49-F238E27FC236}">
                <a16:creationId xmlns:a16="http://schemas.microsoft.com/office/drawing/2014/main" id="{3699B118-C156-4669-ADAD-5127BC8C0964}"/>
              </a:ext>
            </a:extLst>
          </p:cNvPr>
          <p:cNvGraphicFramePr>
            <a:graphicFrameLocks noGrp="1"/>
          </p:cNvGraphicFramePr>
          <p:nvPr>
            <p:extLst>
              <p:ext uri="{D42A27DB-BD31-4B8C-83A1-F6EECF244321}">
                <p14:modId xmlns:p14="http://schemas.microsoft.com/office/powerpoint/2010/main" val="1126483290"/>
              </p:ext>
            </p:extLst>
          </p:nvPr>
        </p:nvGraphicFramePr>
        <p:xfrm>
          <a:off x="539550" y="304800"/>
          <a:ext cx="8424938" cy="6373334"/>
        </p:xfrm>
        <a:graphic>
          <a:graphicData uri="http://schemas.openxmlformats.org/drawingml/2006/table">
            <a:tbl>
              <a:tblPr>
                <a:tableStyleId>{5C22544A-7EE6-4342-B048-85BDC9FD1C3A}</a:tableStyleId>
              </a:tblPr>
              <a:tblGrid>
                <a:gridCol w="1403961">
                  <a:extLst>
                    <a:ext uri="{9D8B030D-6E8A-4147-A177-3AD203B41FA5}">
                      <a16:colId xmlns:a16="http://schemas.microsoft.com/office/drawing/2014/main" val="2133697759"/>
                    </a:ext>
                  </a:extLst>
                </a:gridCol>
                <a:gridCol w="1403961">
                  <a:extLst>
                    <a:ext uri="{9D8B030D-6E8A-4147-A177-3AD203B41FA5}">
                      <a16:colId xmlns:a16="http://schemas.microsoft.com/office/drawing/2014/main" val="2179832580"/>
                    </a:ext>
                  </a:extLst>
                </a:gridCol>
                <a:gridCol w="1404547">
                  <a:extLst>
                    <a:ext uri="{9D8B030D-6E8A-4147-A177-3AD203B41FA5}">
                      <a16:colId xmlns:a16="http://schemas.microsoft.com/office/drawing/2014/main" val="871187893"/>
                    </a:ext>
                  </a:extLst>
                </a:gridCol>
                <a:gridCol w="1403961">
                  <a:extLst>
                    <a:ext uri="{9D8B030D-6E8A-4147-A177-3AD203B41FA5}">
                      <a16:colId xmlns:a16="http://schemas.microsoft.com/office/drawing/2014/main" val="695705505"/>
                    </a:ext>
                  </a:extLst>
                </a:gridCol>
                <a:gridCol w="1403961">
                  <a:extLst>
                    <a:ext uri="{9D8B030D-6E8A-4147-A177-3AD203B41FA5}">
                      <a16:colId xmlns:a16="http://schemas.microsoft.com/office/drawing/2014/main" val="1277626938"/>
                    </a:ext>
                  </a:extLst>
                </a:gridCol>
                <a:gridCol w="1404547">
                  <a:extLst>
                    <a:ext uri="{9D8B030D-6E8A-4147-A177-3AD203B41FA5}">
                      <a16:colId xmlns:a16="http://schemas.microsoft.com/office/drawing/2014/main" val="2241250074"/>
                    </a:ext>
                  </a:extLst>
                </a:gridCol>
              </a:tblGrid>
              <a:tr h="296026">
                <a:tc>
                  <a:txBody>
                    <a:bodyPr/>
                    <a:lstStyle/>
                    <a:p>
                      <a:pPr>
                        <a:spcAft>
                          <a:spcPts val="0"/>
                        </a:spcAft>
                      </a:pPr>
                      <a:r>
                        <a:rPr lang="en-GB" sz="1000" dirty="0">
                          <a:effectLst/>
                        </a:rPr>
                        <a:t>Significantly below acceptable </a:t>
                      </a:r>
                      <a:endParaRPr lang="en-GB" sz="1000" dirty="0">
                        <a:effectLst/>
                        <a:latin typeface="Arial MT"/>
                        <a:ea typeface="Cambria" panose="02040503050406030204" pitchFamily="18" charset="0"/>
                        <a:cs typeface="Times New Roman" panose="02020603050405020304" pitchFamily="18" charset="0"/>
                      </a:endParaRPr>
                    </a:p>
                  </a:txBody>
                  <a:tcPr marL="43225" marR="43225" marT="0" marB="0"/>
                </a:tc>
                <a:tc>
                  <a:txBody>
                    <a:bodyPr/>
                    <a:lstStyle/>
                    <a:p>
                      <a:pPr>
                        <a:spcAft>
                          <a:spcPts val="0"/>
                        </a:spcAft>
                      </a:pPr>
                      <a:r>
                        <a:rPr lang="en-GB" sz="1000">
                          <a:effectLst/>
                        </a:rPr>
                        <a:t>Below acceptable </a:t>
                      </a:r>
                      <a:endParaRPr lang="en-GB" sz="1000">
                        <a:effectLst/>
                        <a:latin typeface="Arial MT"/>
                        <a:ea typeface="Cambria" panose="02040503050406030204" pitchFamily="18" charset="0"/>
                        <a:cs typeface="Times New Roman" panose="02020603050405020304" pitchFamily="18" charset="0"/>
                      </a:endParaRPr>
                    </a:p>
                  </a:txBody>
                  <a:tcPr marL="43225" marR="43225" marT="0" marB="0"/>
                </a:tc>
                <a:tc>
                  <a:txBody>
                    <a:bodyPr/>
                    <a:lstStyle/>
                    <a:p>
                      <a:pPr>
                        <a:spcAft>
                          <a:spcPts val="0"/>
                        </a:spcAft>
                      </a:pPr>
                      <a:r>
                        <a:rPr lang="en-GB" sz="1000">
                          <a:effectLst/>
                        </a:rPr>
                        <a:t>Moving towards effective </a:t>
                      </a:r>
                      <a:endParaRPr lang="en-GB" sz="1000">
                        <a:effectLst/>
                        <a:latin typeface="Arial MT"/>
                        <a:ea typeface="Cambria" panose="02040503050406030204" pitchFamily="18" charset="0"/>
                        <a:cs typeface="Times New Roman" panose="02020603050405020304" pitchFamily="18" charset="0"/>
                      </a:endParaRPr>
                    </a:p>
                  </a:txBody>
                  <a:tcPr marL="43225" marR="43225" marT="0" marB="0"/>
                </a:tc>
                <a:tc>
                  <a:txBody>
                    <a:bodyPr/>
                    <a:lstStyle/>
                    <a:p>
                      <a:pPr>
                        <a:spcAft>
                          <a:spcPts val="0"/>
                        </a:spcAft>
                      </a:pPr>
                      <a:r>
                        <a:rPr lang="en-GB" sz="1000">
                          <a:effectLst/>
                        </a:rPr>
                        <a:t>Effective </a:t>
                      </a:r>
                      <a:endParaRPr lang="en-GB" sz="1000">
                        <a:effectLst/>
                        <a:latin typeface="Arial MT"/>
                        <a:ea typeface="Cambria" panose="02040503050406030204" pitchFamily="18" charset="0"/>
                        <a:cs typeface="Times New Roman" panose="02020603050405020304" pitchFamily="18" charset="0"/>
                      </a:endParaRPr>
                    </a:p>
                  </a:txBody>
                  <a:tcPr marL="43225" marR="43225" marT="0" marB="0"/>
                </a:tc>
                <a:tc>
                  <a:txBody>
                    <a:bodyPr/>
                    <a:lstStyle/>
                    <a:p>
                      <a:pPr>
                        <a:spcAft>
                          <a:spcPts val="0"/>
                        </a:spcAft>
                      </a:pPr>
                      <a:r>
                        <a:rPr lang="en-GB" sz="1000">
                          <a:effectLst/>
                        </a:rPr>
                        <a:t>Highly effective </a:t>
                      </a:r>
                      <a:endParaRPr lang="en-GB" sz="1000">
                        <a:effectLst/>
                        <a:latin typeface="Arial MT"/>
                        <a:ea typeface="Cambria" panose="02040503050406030204" pitchFamily="18" charset="0"/>
                        <a:cs typeface="Times New Roman" panose="02020603050405020304" pitchFamily="18" charset="0"/>
                      </a:endParaRPr>
                    </a:p>
                  </a:txBody>
                  <a:tcPr marL="43225" marR="43225" marT="0" marB="0"/>
                </a:tc>
                <a:tc>
                  <a:txBody>
                    <a:bodyPr/>
                    <a:lstStyle/>
                    <a:p>
                      <a:pPr>
                        <a:spcAft>
                          <a:spcPts val="0"/>
                        </a:spcAft>
                      </a:pPr>
                      <a:r>
                        <a:rPr lang="en-GB" sz="1000">
                          <a:effectLst/>
                        </a:rPr>
                        <a:t>Exemplary </a:t>
                      </a:r>
                      <a:endParaRPr lang="en-GB" sz="1000">
                        <a:effectLst/>
                        <a:latin typeface="Arial MT"/>
                        <a:ea typeface="Cambria" panose="02040503050406030204" pitchFamily="18" charset="0"/>
                        <a:cs typeface="Times New Roman" panose="02020603050405020304" pitchFamily="18" charset="0"/>
                      </a:endParaRPr>
                    </a:p>
                  </a:txBody>
                  <a:tcPr marL="43225" marR="43225" marT="0" marB="0"/>
                </a:tc>
                <a:extLst>
                  <a:ext uri="{0D108BD9-81ED-4DB2-BD59-A6C34878D82A}">
                    <a16:rowId xmlns:a16="http://schemas.microsoft.com/office/drawing/2014/main" val="49572204"/>
                  </a:ext>
                </a:extLst>
              </a:tr>
              <a:tr h="6068534">
                <a:tc>
                  <a:txBody>
                    <a:bodyPr/>
                    <a:lstStyle/>
                    <a:p>
                      <a:pPr>
                        <a:spcAft>
                          <a:spcPts val="0"/>
                        </a:spcAft>
                      </a:pPr>
                      <a:r>
                        <a:rPr lang="en-GB" sz="1000" dirty="0">
                          <a:effectLst/>
                        </a:rPr>
                        <a:t>Serious concerns are raised about members of the senior leadership team [SLT] and/or governing body, which have led to LA intervention. </a:t>
                      </a:r>
                    </a:p>
                    <a:p>
                      <a:pPr>
                        <a:spcAft>
                          <a:spcPts val="0"/>
                        </a:spcAft>
                      </a:pPr>
                      <a:r>
                        <a:rPr lang="en-GB" sz="1000" dirty="0">
                          <a:effectLst/>
                        </a:rPr>
                        <a:t>Serious concerns are raised about financial management which have led to LA intervention. </a:t>
                      </a:r>
                    </a:p>
                    <a:p>
                      <a:pPr>
                        <a:spcAft>
                          <a:spcPts val="0"/>
                        </a:spcAft>
                      </a:pPr>
                      <a:r>
                        <a:rPr lang="en-GB" sz="1000" dirty="0">
                          <a:effectLst/>
                        </a:rPr>
                        <a:t>The school is not genuinely inclusive.</a:t>
                      </a:r>
                    </a:p>
                    <a:p>
                      <a:pPr>
                        <a:spcAft>
                          <a:spcPts val="0"/>
                        </a:spcAft>
                      </a:pPr>
                      <a:r>
                        <a:rPr lang="en-GB" sz="1000" dirty="0">
                          <a:effectLst/>
                        </a:rPr>
                        <a:t> </a:t>
                      </a:r>
                      <a:endParaRPr lang="en-GB" sz="1000" dirty="0">
                        <a:effectLst/>
                        <a:latin typeface="Arial MT"/>
                        <a:ea typeface="Cambria" panose="02040503050406030204" pitchFamily="18" charset="0"/>
                        <a:cs typeface="Times New Roman" panose="02020603050405020304" pitchFamily="18" charset="0"/>
                      </a:endParaRPr>
                    </a:p>
                  </a:txBody>
                  <a:tcPr marL="43225" marR="43225" marT="0" marB="0"/>
                </a:tc>
                <a:tc>
                  <a:txBody>
                    <a:bodyPr/>
                    <a:lstStyle/>
                    <a:p>
                      <a:pPr>
                        <a:spcAft>
                          <a:spcPts val="0"/>
                        </a:spcAft>
                      </a:pPr>
                      <a:r>
                        <a:rPr lang="en-GB" sz="1000" dirty="0">
                          <a:effectLst/>
                        </a:rPr>
                        <a:t>Concerns have been raised about the SLT’s effectiveness (or governance) through a range of complaints, a serious safeguarding concern, a LA review or health check. </a:t>
                      </a:r>
                    </a:p>
                    <a:p>
                      <a:pPr>
                        <a:spcAft>
                          <a:spcPts val="0"/>
                        </a:spcAft>
                      </a:pPr>
                      <a:r>
                        <a:rPr lang="en-GB" sz="1000" dirty="0">
                          <a:effectLst/>
                        </a:rPr>
                        <a:t>Financial health concerns have been raised, either through audits, the LA or through budget reporting. Strategies for action are yet to be identified. </a:t>
                      </a:r>
                    </a:p>
                    <a:p>
                      <a:pPr>
                        <a:spcAft>
                          <a:spcPts val="0"/>
                        </a:spcAft>
                      </a:pPr>
                      <a:r>
                        <a:rPr lang="en-GB" sz="1000" dirty="0">
                          <a:effectLst/>
                        </a:rPr>
                        <a:t>Staff retention and well -being are causes for concern. </a:t>
                      </a:r>
                      <a:endParaRPr lang="en-GB" sz="1000" dirty="0">
                        <a:effectLst/>
                        <a:latin typeface="Arial MT"/>
                        <a:ea typeface="Cambria" panose="02040503050406030204" pitchFamily="18" charset="0"/>
                        <a:cs typeface="Times New Roman" panose="02020603050405020304" pitchFamily="18" charset="0"/>
                      </a:endParaRPr>
                    </a:p>
                  </a:txBody>
                  <a:tcPr marL="43225" marR="43225" marT="0" marB="0"/>
                </a:tc>
                <a:tc>
                  <a:txBody>
                    <a:bodyPr/>
                    <a:lstStyle/>
                    <a:p>
                      <a:pPr>
                        <a:spcAft>
                          <a:spcPts val="0"/>
                        </a:spcAft>
                      </a:pPr>
                      <a:r>
                        <a:rPr lang="en-GB" sz="1000" dirty="0">
                          <a:effectLst/>
                        </a:rPr>
                        <a:t>The capacity of the SLT is adversely affected by inexperience/ temporary long-term absence and lacks expertise and/or capacity. Intervention to strengthen leadership is in place and while green shoots are emerging, there has been insufficient time to fully impact on all aspects of school life. </a:t>
                      </a:r>
                    </a:p>
                    <a:p>
                      <a:pPr>
                        <a:spcAft>
                          <a:spcPts val="0"/>
                        </a:spcAft>
                      </a:pPr>
                      <a:r>
                        <a:rPr lang="en-GB" sz="1000" dirty="0">
                          <a:effectLst/>
                        </a:rPr>
                        <a:t>A financial management strategy has been identified, operational implementation has yet to realise impact. Pupils’ lived experience of school is positive &amp; inclusive. </a:t>
                      </a:r>
                      <a:endParaRPr lang="en-GB" sz="1000" dirty="0">
                        <a:effectLst/>
                        <a:latin typeface="Arial MT"/>
                        <a:ea typeface="Cambria" panose="02040503050406030204" pitchFamily="18" charset="0"/>
                        <a:cs typeface="Times New Roman" panose="02020603050405020304" pitchFamily="18" charset="0"/>
                      </a:endParaRPr>
                    </a:p>
                  </a:txBody>
                  <a:tcPr marL="43225" marR="43225" marT="0" marB="0"/>
                </a:tc>
                <a:tc>
                  <a:txBody>
                    <a:bodyPr/>
                    <a:lstStyle/>
                    <a:p>
                      <a:pPr>
                        <a:spcAft>
                          <a:spcPts val="0"/>
                        </a:spcAft>
                      </a:pPr>
                      <a:r>
                        <a:rPr lang="en-GB" sz="1000" dirty="0">
                          <a:effectLst/>
                        </a:rPr>
                        <a:t>The SLT has the required capacity to carry out all required functions and are having a positive impact on the quality of education and all other areas of school life. The SLT and leadership in general provide clear, visible and strong leadership for inclusion. Lost learning is being well tackled. Pupils’ mental health, well-being, motivation and engagement have strengthened considerably following the extended periods of lockdown. Robust SEF in place; strong priorities identified. Strategic, operational oversight &amp; resource management provide efficiencies, staffing organisation and/or deficit recovery plans are managed well. Issues relating to staff workload are well managed. Staff have positive working relationships with local community groups, youth centres and afterschool clubs. </a:t>
                      </a:r>
                      <a:endParaRPr lang="en-GB" sz="1000" dirty="0">
                        <a:effectLst/>
                        <a:latin typeface="Arial MT"/>
                        <a:ea typeface="Cambria" panose="02040503050406030204" pitchFamily="18" charset="0"/>
                        <a:cs typeface="Times New Roman" panose="02020603050405020304" pitchFamily="18" charset="0"/>
                      </a:endParaRPr>
                    </a:p>
                  </a:txBody>
                  <a:tcPr marL="43225" marR="43225" marT="0" marB="0"/>
                </a:tc>
                <a:tc>
                  <a:txBody>
                    <a:bodyPr/>
                    <a:lstStyle/>
                    <a:p>
                      <a:pPr>
                        <a:spcAft>
                          <a:spcPts val="0"/>
                        </a:spcAft>
                      </a:pPr>
                      <a:r>
                        <a:rPr lang="en-GB" sz="1000" dirty="0">
                          <a:effectLst/>
                        </a:rPr>
                        <a:t>The SLT and leadership in general are strong, and all metrics indicate the effectiveness of leaders at all levels to fulfil all of its functions. </a:t>
                      </a:r>
                    </a:p>
                    <a:p>
                      <a:pPr>
                        <a:spcAft>
                          <a:spcPts val="0"/>
                        </a:spcAft>
                      </a:pPr>
                      <a:r>
                        <a:rPr lang="en-GB" sz="1000" dirty="0">
                          <a:effectLst/>
                        </a:rPr>
                        <a:t>Strategic and operational oversight and management of resources to provide efficiencies, staffing organisation and/or deficit recovery plans are proactive, reviewed regularly and are responsive to change when needed. Pupils in the Foundation Stage / Sixth Form make at least good progress based on their assessment on entry to the school. Staff welcome all pupils, having the knowledge and skills to provide a genuinely inclusive environment.</a:t>
                      </a:r>
                    </a:p>
                    <a:p>
                      <a:pPr>
                        <a:spcAft>
                          <a:spcPts val="0"/>
                        </a:spcAft>
                      </a:pPr>
                      <a:r>
                        <a:rPr lang="en-GB" sz="1000" dirty="0">
                          <a:effectLst/>
                        </a:rPr>
                        <a:t>All points in effective are well managed. </a:t>
                      </a:r>
                      <a:endParaRPr lang="en-GB" sz="1000" dirty="0">
                        <a:effectLst/>
                        <a:latin typeface="Arial MT"/>
                        <a:ea typeface="Cambria" panose="02040503050406030204" pitchFamily="18" charset="0"/>
                        <a:cs typeface="Times New Roman" panose="02020603050405020304" pitchFamily="18" charset="0"/>
                      </a:endParaRPr>
                    </a:p>
                  </a:txBody>
                  <a:tcPr marL="43225" marR="43225" marT="0" marB="0"/>
                </a:tc>
                <a:tc>
                  <a:txBody>
                    <a:bodyPr/>
                    <a:lstStyle/>
                    <a:p>
                      <a:pPr>
                        <a:spcAft>
                          <a:spcPts val="0"/>
                        </a:spcAft>
                      </a:pPr>
                      <a:r>
                        <a:rPr lang="en-GB" sz="1000" dirty="0">
                          <a:effectLst/>
                        </a:rPr>
                        <a:t>School leaders provide support and expertise to other schools. The SLT for example, may include have National Leaders in Education (NLEs). The SLT know when to bring in external expertise to strengthen the school’s work. </a:t>
                      </a:r>
                    </a:p>
                    <a:p>
                      <a:pPr>
                        <a:spcAft>
                          <a:spcPts val="0"/>
                        </a:spcAft>
                      </a:pPr>
                      <a:r>
                        <a:rPr lang="en-GB" sz="1000" dirty="0">
                          <a:effectLst/>
                        </a:rPr>
                        <a:t>Strategic oversight of resources and staffing within the school provides efficiencies that have impacted positively on the long-term financial health of the school; this may include effective collaboration partnerships. The school/ setting celebrates the achievements and progress of all children and young people outside of academic achievements, including their contributions to after-school clubs and/or their personal interests. </a:t>
                      </a:r>
                    </a:p>
                    <a:p>
                      <a:pPr>
                        <a:spcAft>
                          <a:spcPts val="0"/>
                        </a:spcAft>
                      </a:pPr>
                      <a:r>
                        <a:rPr lang="en-GB" sz="1000" dirty="0">
                          <a:effectLst/>
                        </a:rPr>
                        <a:t>All points in the previous two columns are firmly embedded.</a:t>
                      </a:r>
                      <a:endParaRPr lang="en-GB" sz="1000" dirty="0">
                        <a:effectLst/>
                        <a:latin typeface="Arial MT"/>
                        <a:ea typeface="Cambria" panose="02040503050406030204" pitchFamily="18" charset="0"/>
                        <a:cs typeface="Times New Roman" panose="02020603050405020304" pitchFamily="18" charset="0"/>
                      </a:endParaRPr>
                    </a:p>
                  </a:txBody>
                  <a:tcPr marL="43225" marR="43225" marT="0" marB="0"/>
                </a:tc>
                <a:extLst>
                  <a:ext uri="{0D108BD9-81ED-4DB2-BD59-A6C34878D82A}">
                    <a16:rowId xmlns:a16="http://schemas.microsoft.com/office/drawing/2014/main" val="3785520649"/>
                  </a:ext>
                </a:extLst>
              </a:tr>
            </a:tbl>
          </a:graphicData>
        </a:graphic>
      </p:graphicFrame>
    </p:spTree>
    <p:extLst>
      <p:ext uri="{BB962C8B-B14F-4D97-AF65-F5344CB8AC3E}">
        <p14:creationId xmlns:p14="http://schemas.microsoft.com/office/powerpoint/2010/main" val="316094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3C49F-1E24-4CDB-A9DA-617BACDAD2E6}"/>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6FEC4530-4B7E-4259-A4E5-9CEB27ED3CE9}"/>
              </a:ext>
            </a:extLst>
          </p:cNvPr>
          <p:cNvSpPr>
            <a:spLocks noGrp="1"/>
          </p:cNvSpPr>
          <p:nvPr>
            <p:ph type="body" sz="quarter" idx="11"/>
          </p:nvPr>
        </p:nvSpPr>
        <p:spPr/>
        <p:txBody>
          <a:bodyPr/>
          <a:lstStyle/>
          <a:p>
            <a:endParaRPr lang="en-GB"/>
          </a:p>
        </p:txBody>
      </p:sp>
      <p:graphicFrame>
        <p:nvGraphicFramePr>
          <p:cNvPr id="4" name="Table 3">
            <a:extLst>
              <a:ext uri="{FF2B5EF4-FFF2-40B4-BE49-F238E27FC236}">
                <a16:creationId xmlns:a16="http://schemas.microsoft.com/office/drawing/2014/main" id="{6A5EAA1C-BB28-458D-8F08-0F06BCDC8DDD}"/>
              </a:ext>
            </a:extLst>
          </p:cNvPr>
          <p:cNvGraphicFramePr>
            <a:graphicFrameLocks noGrp="1"/>
          </p:cNvGraphicFramePr>
          <p:nvPr/>
        </p:nvGraphicFramePr>
        <p:xfrm>
          <a:off x="628649" y="620688"/>
          <a:ext cx="7886702" cy="5077217"/>
        </p:xfrm>
        <a:graphic>
          <a:graphicData uri="http://schemas.openxmlformats.org/drawingml/2006/table">
            <a:tbl>
              <a:tblPr>
                <a:tableStyleId>{5C22544A-7EE6-4342-B048-85BDC9FD1C3A}</a:tableStyleId>
              </a:tblPr>
              <a:tblGrid>
                <a:gridCol w="1314268">
                  <a:extLst>
                    <a:ext uri="{9D8B030D-6E8A-4147-A177-3AD203B41FA5}">
                      <a16:colId xmlns:a16="http://schemas.microsoft.com/office/drawing/2014/main" val="1089651016"/>
                    </a:ext>
                  </a:extLst>
                </a:gridCol>
                <a:gridCol w="1314268">
                  <a:extLst>
                    <a:ext uri="{9D8B030D-6E8A-4147-A177-3AD203B41FA5}">
                      <a16:colId xmlns:a16="http://schemas.microsoft.com/office/drawing/2014/main" val="1168680361"/>
                    </a:ext>
                  </a:extLst>
                </a:gridCol>
                <a:gridCol w="1314815">
                  <a:extLst>
                    <a:ext uri="{9D8B030D-6E8A-4147-A177-3AD203B41FA5}">
                      <a16:colId xmlns:a16="http://schemas.microsoft.com/office/drawing/2014/main" val="2994505060"/>
                    </a:ext>
                  </a:extLst>
                </a:gridCol>
                <a:gridCol w="1314268">
                  <a:extLst>
                    <a:ext uri="{9D8B030D-6E8A-4147-A177-3AD203B41FA5}">
                      <a16:colId xmlns:a16="http://schemas.microsoft.com/office/drawing/2014/main" val="1787937550"/>
                    </a:ext>
                  </a:extLst>
                </a:gridCol>
                <a:gridCol w="1314268">
                  <a:extLst>
                    <a:ext uri="{9D8B030D-6E8A-4147-A177-3AD203B41FA5}">
                      <a16:colId xmlns:a16="http://schemas.microsoft.com/office/drawing/2014/main" val="2033199841"/>
                    </a:ext>
                  </a:extLst>
                </a:gridCol>
                <a:gridCol w="1314815">
                  <a:extLst>
                    <a:ext uri="{9D8B030D-6E8A-4147-A177-3AD203B41FA5}">
                      <a16:colId xmlns:a16="http://schemas.microsoft.com/office/drawing/2014/main" val="707144452"/>
                    </a:ext>
                  </a:extLst>
                </a:gridCol>
              </a:tblGrid>
              <a:tr h="216121">
                <a:tc gridSpan="6">
                  <a:txBody>
                    <a:bodyPr/>
                    <a:lstStyle/>
                    <a:p>
                      <a:pPr>
                        <a:spcAft>
                          <a:spcPts val="0"/>
                        </a:spcAft>
                      </a:pPr>
                      <a:r>
                        <a:rPr lang="en-GB" sz="900">
                          <a:effectLst/>
                        </a:rPr>
                        <a:t>Self - evaluation: please select the best fit </a:t>
                      </a:r>
                      <a:endParaRPr lang="en-GB" sz="1100">
                        <a:effectLst/>
                        <a:latin typeface="Arial MT"/>
                        <a:ea typeface="Cambria" panose="02040503050406030204" pitchFamily="18" charset="0"/>
                        <a:cs typeface="Times New Roman" panose="02020603050405020304" pitchFamily="18" charset="0"/>
                      </a:endParaRPr>
                    </a:p>
                  </a:txBody>
                  <a:tcPr marL="59089" marR="5908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29852278"/>
                  </a:ext>
                </a:extLst>
              </a:tr>
              <a:tr h="432243">
                <a:tc>
                  <a:txBody>
                    <a:bodyPr/>
                    <a:lstStyle/>
                    <a:p>
                      <a:pPr>
                        <a:spcAft>
                          <a:spcPts val="0"/>
                        </a:spcAft>
                      </a:pPr>
                      <a:r>
                        <a:rPr lang="en-GB" sz="900">
                          <a:effectLst/>
                        </a:rPr>
                        <a:t>Significantly below acceptable </a:t>
                      </a:r>
                      <a:endParaRPr lang="en-GB" sz="1100">
                        <a:effectLst/>
                        <a:latin typeface="Arial MT"/>
                        <a:ea typeface="Cambria" panose="02040503050406030204" pitchFamily="18" charset="0"/>
                        <a:cs typeface="Times New Roman" panose="02020603050405020304" pitchFamily="18" charset="0"/>
                      </a:endParaRPr>
                    </a:p>
                  </a:txBody>
                  <a:tcPr marL="59089" marR="59089" marT="0" marB="0"/>
                </a:tc>
                <a:tc>
                  <a:txBody>
                    <a:bodyPr/>
                    <a:lstStyle/>
                    <a:p>
                      <a:pPr>
                        <a:spcAft>
                          <a:spcPts val="0"/>
                        </a:spcAft>
                      </a:pPr>
                      <a:r>
                        <a:rPr lang="en-GB" sz="900">
                          <a:effectLst/>
                        </a:rPr>
                        <a:t>Below acceptable </a:t>
                      </a:r>
                      <a:endParaRPr lang="en-GB" sz="1100">
                        <a:effectLst/>
                        <a:latin typeface="Arial MT"/>
                        <a:ea typeface="Cambria" panose="02040503050406030204" pitchFamily="18" charset="0"/>
                        <a:cs typeface="Times New Roman" panose="02020603050405020304" pitchFamily="18" charset="0"/>
                      </a:endParaRPr>
                    </a:p>
                  </a:txBody>
                  <a:tcPr marL="59089" marR="59089" marT="0" marB="0"/>
                </a:tc>
                <a:tc>
                  <a:txBody>
                    <a:bodyPr/>
                    <a:lstStyle/>
                    <a:p>
                      <a:pPr>
                        <a:spcAft>
                          <a:spcPts val="0"/>
                        </a:spcAft>
                      </a:pPr>
                      <a:r>
                        <a:rPr lang="en-GB" sz="900">
                          <a:effectLst/>
                        </a:rPr>
                        <a:t>Moving towards effective </a:t>
                      </a:r>
                      <a:endParaRPr lang="en-GB" sz="1100">
                        <a:effectLst/>
                        <a:latin typeface="Arial MT"/>
                        <a:ea typeface="Cambria" panose="02040503050406030204" pitchFamily="18" charset="0"/>
                        <a:cs typeface="Times New Roman" panose="02020603050405020304" pitchFamily="18" charset="0"/>
                      </a:endParaRPr>
                    </a:p>
                  </a:txBody>
                  <a:tcPr marL="59089" marR="59089" marT="0" marB="0"/>
                </a:tc>
                <a:tc>
                  <a:txBody>
                    <a:bodyPr/>
                    <a:lstStyle/>
                    <a:p>
                      <a:pPr>
                        <a:spcAft>
                          <a:spcPts val="0"/>
                        </a:spcAft>
                      </a:pPr>
                      <a:r>
                        <a:rPr lang="en-GB" sz="900">
                          <a:effectLst/>
                        </a:rPr>
                        <a:t>Effective </a:t>
                      </a:r>
                      <a:endParaRPr lang="en-GB" sz="1100">
                        <a:effectLst/>
                        <a:latin typeface="Arial MT"/>
                        <a:ea typeface="Cambria" panose="02040503050406030204" pitchFamily="18" charset="0"/>
                        <a:cs typeface="Times New Roman" panose="02020603050405020304" pitchFamily="18" charset="0"/>
                      </a:endParaRPr>
                    </a:p>
                  </a:txBody>
                  <a:tcPr marL="59089" marR="59089" marT="0" marB="0"/>
                </a:tc>
                <a:tc>
                  <a:txBody>
                    <a:bodyPr/>
                    <a:lstStyle/>
                    <a:p>
                      <a:pPr>
                        <a:spcAft>
                          <a:spcPts val="0"/>
                        </a:spcAft>
                      </a:pPr>
                      <a:r>
                        <a:rPr lang="en-GB" sz="900">
                          <a:effectLst/>
                        </a:rPr>
                        <a:t>Highly effective </a:t>
                      </a:r>
                      <a:endParaRPr lang="en-GB" sz="1100">
                        <a:effectLst/>
                        <a:latin typeface="Arial MT"/>
                        <a:ea typeface="Cambria" panose="02040503050406030204" pitchFamily="18" charset="0"/>
                        <a:cs typeface="Times New Roman" panose="02020603050405020304" pitchFamily="18" charset="0"/>
                      </a:endParaRPr>
                    </a:p>
                  </a:txBody>
                  <a:tcPr marL="59089" marR="59089" marT="0" marB="0"/>
                </a:tc>
                <a:tc>
                  <a:txBody>
                    <a:bodyPr/>
                    <a:lstStyle/>
                    <a:p>
                      <a:pPr>
                        <a:spcAft>
                          <a:spcPts val="0"/>
                        </a:spcAft>
                      </a:pPr>
                      <a:r>
                        <a:rPr lang="en-GB" sz="900">
                          <a:effectLst/>
                        </a:rPr>
                        <a:t>Exemplary </a:t>
                      </a:r>
                      <a:endParaRPr lang="en-GB" sz="1100">
                        <a:effectLst/>
                        <a:latin typeface="Arial MT"/>
                        <a:ea typeface="Cambria" panose="02040503050406030204" pitchFamily="18" charset="0"/>
                        <a:cs typeface="Times New Roman" panose="02020603050405020304" pitchFamily="18" charset="0"/>
                      </a:endParaRPr>
                    </a:p>
                  </a:txBody>
                  <a:tcPr marL="59089" marR="59089" marT="0" marB="0"/>
                </a:tc>
                <a:extLst>
                  <a:ext uri="{0D108BD9-81ED-4DB2-BD59-A6C34878D82A}">
                    <a16:rowId xmlns:a16="http://schemas.microsoft.com/office/drawing/2014/main" val="959248322"/>
                  </a:ext>
                </a:extLst>
              </a:tr>
              <a:tr h="432243">
                <a:tc gridSpan="6">
                  <a:txBody>
                    <a:bodyPr/>
                    <a:lstStyle/>
                    <a:p>
                      <a:pPr>
                        <a:spcAft>
                          <a:spcPts val="0"/>
                        </a:spcAft>
                      </a:pPr>
                      <a:r>
                        <a:rPr lang="en-GB" sz="900">
                          <a:effectLst/>
                        </a:rPr>
                        <a:t>Examples of evidence linked to SEF and for external review might include: Schools will identify their own evidence linked to the self-assessment and external reviews. Below are some examples of evidence schools might choose (this list is not in any kind of hierarchical order.)</a:t>
                      </a:r>
                      <a:endParaRPr lang="en-GB" sz="1000">
                        <a:solidFill>
                          <a:srgbClr val="000000"/>
                        </a:solidFill>
                        <a:effectLst/>
                        <a:latin typeface="Arial" panose="020B0604020202020204" pitchFamily="34" charset="0"/>
                        <a:ea typeface="Cambria" panose="02040503050406030204" pitchFamily="18" charset="0"/>
                      </a:endParaRPr>
                    </a:p>
                  </a:txBody>
                  <a:tcPr marL="59089" marR="5908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38224541"/>
                  </a:ext>
                </a:extLst>
              </a:tr>
              <a:tr h="2695788">
                <a:tc gridSpan="3">
                  <a:txBody>
                    <a:bodyPr/>
                    <a:lstStyle/>
                    <a:p>
                      <a:pPr marL="342900" lvl="0" indent="-342900">
                        <a:spcAft>
                          <a:spcPts val="0"/>
                        </a:spcAft>
                        <a:buFont typeface="Courier New" panose="02070309020205020404" pitchFamily="49" charset="0"/>
                        <a:buChar char="o"/>
                      </a:pPr>
                      <a:r>
                        <a:rPr lang="en-GB" sz="900">
                          <a:effectLst/>
                        </a:rPr>
                        <a:t>Evaluations of SLT in meeting key targets and priorities. </a:t>
                      </a:r>
                      <a:endParaRPr lang="en-GB" sz="1000">
                        <a:effectLst/>
                      </a:endParaRPr>
                    </a:p>
                    <a:p>
                      <a:pPr marL="342900" lvl="0" indent="-342900">
                        <a:spcAft>
                          <a:spcPts val="0"/>
                        </a:spcAft>
                        <a:buFont typeface="Courier New" panose="02070309020205020404" pitchFamily="49" charset="0"/>
                        <a:buChar char="o"/>
                      </a:pPr>
                      <a:r>
                        <a:rPr lang="en-GB" sz="900">
                          <a:effectLst/>
                        </a:rPr>
                        <a:t>Evaluation of leadership in curriculum reform. </a:t>
                      </a:r>
                      <a:endParaRPr lang="en-GB" sz="1000">
                        <a:effectLst/>
                      </a:endParaRPr>
                    </a:p>
                    <a:p>
                      <a:pPr marL="342900" lvl="0" indent="-342900">
                        <a:spcAft>
                          <a:spcPts val="0"/>
                        </a:spcAft>
                        <a:buFont typeface="Courier New" panose="02070309020205020404" pitchFamily="49" charset="0"/>
                        <a:buChar char="o"/>
                      </a:pPr>
                      <a:r>
                        <a:rPr lang="en-GB" sz="900">
                          <a:effectLst/>
                        </a:rPr>
                        <a:t>Any external and internal reports of moderation of KS1 reading, writing and maths and EYFS baseline, and KS2 writing. Any external’ consultants’ reviews. </a:t>
                      </a:r>
                      <a:endParaRPr lang="en-GB" sz="1000">
                        <a:effectLst/>
                      </a:endParaRPr>
                    </a:p>
                    <a:p>
                      <a:pPr marL="342900" lvl="0" indent="-342900">
                        <a:spcAft>
                          <a:spcPts val="0"/>
                        </a:spcAft>
                        <a:buFont typeface="Courier New" panose="02070309020205020404" pitchFamily="49" charset="0"/>
                        <a:buChar char="o"/>
                      </a:pPr>
                      <a:r>
                        <a:rPr lang="en-GB" sz="900">
                          <a:effectLst/>
                        </a:rPr>
                        <a:t>Staff, parents’, and pupils’ questionnaires in relation to leadership, safeguarding and well-being. </a:t>
                      </a:r>
                      <a:endParaRPr lang="en-GB" sz="1000">
                        <a:effectLst/>
                      </a:endParaRPr>
                    </a:p>
                    <a:p>
                      <a:pPr marL="342900" lvl="0" indent="-342900">
                        <a:spcAft>
                          <a:spcPts val="0"/>
                        </a:spcAft>
                        <a:buFont typeface="Courier New" panose="02070309020205020404" pitchFamily="49" charset="0"/>
                        <a:buChar char="o"/>
                      </a:pPr>
                      <a:r>
                        <a:rPr lang="en-GB" sz="900">
                          <a:effectLst/>
                        </a:rPr>
                        <a:t>Covid actions analysis including impact and outcomes. </a:t>
                      </a:r>
                      <a:endParaRPr lang="en-GB" sz="1000">
                        <a:effectLst/>
                      </a:endParaRPr>
                    </a:p>
                    <a:p>
                      <a:pPr marL="342900" lvl="0" indent="-342900">
                        <a:spcAft>
                          <a:spcPts val="0"/>
                        </a:spcAft>
                        <a:buFont typeface="Courier New" panose="02070309020205020404" pitchFamily="49" charset="0"/>
                        <a:buChar char="o"/>
                      </a:pPr>
                      <a:r>
                        <a:rPr lang="en-GB" sz="900">
                          <a:effectLst/>
                        </a:rPr>
                        <a:t>Long term, medium and short term plans for catch up programme. </a:t>
                      </a:r>
                      <a:endParaRPr lang="en-GB" sz="1000">
                        <a:effectLst/>
                      </a:endParaRPr>
                    </a:p>
                    <a:p>
                      <a:pPr marL="342900" lvl="0" indent="-342900">
                        <a:spcAft>
                          <a:spcPts val="0"/>
                        </a:spcAft>
                        <a:buFont typeface="Courier New" panose="02070309020205020404" pitchFamily="49" charset="0"/>
                        <a:buChar char="o"/>
                      </a:pPr>
                      <a:r>
                        <a:rPr lang="en-GB" sz="900">
                          <a:effectLst/>
                        </a:rPr>
                        <a:t>External reviews. </a:t>
                      </a:r>
                      <a:endParaRPr lang="en-GB" sz="1000">
                        <a:solidFill>
                          <a:srgbClr val="000000"/>
                        </a:solidFill>
                        <a:effectLst/>
                        <a:latin typeface="Arial" panose="020B0604020202020204" pitchFamily="34" charset="0"/>
                        <a:ea typeface="Cambria" panose="02040503050406030204" pitchFamily="18" charset="0"/>
                      </a:endParaRPr>
                    </a:p>
                  </a:txBody>
                  <a:tcPr marL="59089" marR="59089" marT="0" marB="0"/>
                </a:tc>
                <a:tc hMerge="1">
                  <a:txBody>
                    <a:bodyPr/>
                    <a:lstStyle/>
                    <a:p>
                      <a:endParaRPr lang="en-GB"/>
                    </a:p>
                  </a:txBody>
                  <a:tcPr/>
                </a:tc>
                <a:tc hMerge="1">
                  <a:txBody>
                    <a:bodyPr/>
                    <a:lstStyle/>
                    <a:p>
                      <a:endParaRPr lang="en-GB"/>
                    </a:p>
                  </a:txBody>
                  <a:tcPr/>
                </a:tc>
                <a:tc gridSpan="3">
                  <a:txBody>
                    <a:bodyPr/>
                    <a:lstStyle/>
                    <a:p>
                      <a:pPr marL="342900" lvl="0" indent="-342900">
                        <a:spcAft>
                          <a:spcPts val="0"/>
                        </a:spcAft>
                        <a:buFont typeface="Courier New" panose="02070309020205020404" pitchFamily="49" charset="0"/>
                        <a:buChar char="o"/>
                      </a:pPr>
                      <a:r>
                        <a:rPr lang="en-GB" sz="900">
                          <a:effectLst/>
                        </a:rPr>
                        <a:t>Performance management assurance. </a:t>
                      </a:r>
                      <a:endParaRPr lang="en-GB" sz="1000">
                        <a:effectLst/>
                      </a:endParaRPr>
                    </a:p>
                    <a:p>
                      <a:pPr marL="342900" lvl="0" indent="-342900">
                        <a:spcAft>
                          <a:spcPts val="0"/>
                        </a:spcAft>
                        <a:buFont typeface="Courier New" panose="02070309020205020404" pitchFamily="49" charset="0"/>
                        <a:buChar char="o"/>
                      </a:pPr>
                      <a:r>
                        <a:rPr lang="en-GB" sz="900">
                          <a:effectLst/>
                        </a:rPr>
                        <a:t>Relevant L&amp;M PL and impact. </a:t>
                      </a:r>
                      <a:endParaRPr lang="en-GB" sz="1000">
                        <a:effectLst/>
                      </a:endParaRPr>
                    </a:p>
                    <a:p>
                      <a:pPr marL="342900" lvl="0" indent="-342900">
                        <a:spcAft>
                          <a:spcPts val="0"/>
                        </a:spcAft>
                        <a:buFont typeface="Courier New" panose="02070309020205020404" pitchFamily="49" charset="0"/>
                        <a:buChar char="o"/>
                      </a:pPr>
                      <a:r>
                        <a:rPr lang="en-GB" sz="900">
                          <a:effectLst/>
                        </a:rPr>
                        <a:t>Pupil falling roll analysis. </a:t>
                      </a:r>
                      <a:endParaRPr lang="en-GB" sz="1000">
                        <a:effectLst/>
                      </a:endParaRPr>
                    </a:p>
                    <a:p>
                      <a:pPr marL="342900" lvl="0" indent="-342900">
                        <a:spcAft>
                          <a:spcPts val="0"/>
                        </a:spcAft>
                        <a:buFont typeface="Courier New" panose="02070309020205020404" pitchFamily="49" charset="0"/>
                        <a:buChar char="o"/>
                      </a:pPr>
                      <a:r>
                        <a:rPr lang="en-GB" sz="900">
                          <a:effectLst/>
                        </a:rPr>
                        <a:t>Financial health – strategies/reports to show management of decreasing budget and compliance (Pupil Premium and Sports &amp; PE Grant reports, budget management, financial audits, deficit recovering plans, staffing structure changes, including restructure.) </a:t>
                      </a:r>
                      <a:endParaRPr lang="en-GB" sz="1000">
                        <a:effectLst/>
                      </a:endParaRPr>
                    </a:p>
                    <a:p>
                      <a:pPr marL="342900" lvl="0" indent="-342900">
                        <a:spcAft>
                          <a:spcPts val="0"/>
                        </a:spcAft>
                        <a:buFont typeface="Courier New" panose="02070309020205020404" pitchFamily="49" charset="0"/>
                        <a:buChar char="o"/>
                      </a:pPr>
                      <a:r>
                        <a:rPr lang="en-GB" sz="900">
                          <a:effectLst/>
                        </a:rPr>
                        <a:t>Memorandum of Understanding showing shared resources with other schools and the impact on budget. </a:t>
                      </a:r>
                      <a:endParaRPr lang="en-GB" sz="1000">
                        <a:effectLst/>
                      </a:endParaRPr>
                    </a:p>
                    <a:p>
                      <a:pPr>
                        <a:spcAft>
                          <a:spcPts val="0"/>
                        </a:spcAft>
                      </a:pPr>
                      <a:r>
                        <a:rPr lang="en-GB" sz="900">
                          <a:effectLst/>
                        </a:rPr>
                        <a:t>Other evidence:</a:t>
                      </a:r>
                      <a:endParaRPr lang="en-GB" sz="1000">
                        <a:effectLst/>
                      </a:endParaRPr>
                    </a:p>
                    <a:p>
                      <a:pPr>
                        <a:spcAft>
                          <a:spcPts val="0"/>
                        </a:spcAft>
                      </a:pPr>
                      <a:r>
                        <a:rPr lang="en-GB" sz="900">
                          <a:effectLst/>
                        </a:rPr>
                        <a:t> </a:t>
                      </a:r>
                      <a:endParaRPr lang="en-GB" sz="1100">
                        <a:effectLst/>
                        <a:latin typeface="Arial MT"/>
                        <a:ea typeface="Cambria" panose="02040503050406030204" pitchFamily="18" charset="0"/>
                        <a:cs typeface="Times New Roman" panose="02020603050405020304" pitchFamily="18" charset="0"/>
                      </a:endParaRPr>
                    </a:p>
                  </a:txBody>
                  <a:tcPr marL="59089" marR="5908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67245139"/>
                  </a:ext>
                </a:extLst>
              </a:tr>
              <a:tr h="1300822">
                <a:tc gridSpan="6">
                  <a:txBody>
                    <a:bodyPr/>
                    <a:lstStyle/>
                    <a:p>
                      <a:pPr>
                        <a:spcAft>
                          <a:spcPts val="0"/>
                        </a:spcAft>
                      </a:pPr>
                      <a:r>
                        <a:rPr lang="en-GB" sz="900" dirty="0">
                          <a:effectLst/>
                        </a:rPr>
                        <a:t>Comments to be completed with School Improvement Adviser</a:t>
                      </a:r>
                      <a:endParaRPr lang="en-GB" sz="1000" dirty="0">
                        <a:effectLst/>
                      </a:endParaRPr>
                    </a:p>
                    <a:p>
                      <a:pPr>
                        <a:spcAft>
                          <a:spcPts val="0"/>
                        </a:spcAft>
                      </a:pPr>
                      <a:r>
                        <a:rPr lang="en-GB" sz="900" dirty="0">
                          <a:effectLst/>
                        </a:rPr>
                        <a:t> </a:t>
                      </a:r>
                      <a:endParaRPr lang="en-GB" sz="1000" dirty="0">
                        <a:solidFill>
                          <a:srgbClr val="000000"/>
                        </a:solidFill>
                        <a:effectLst/>
                        <a:latin typeface="Arial" panose="020B0604020202020204" pitchFamily="34" charset="0"/>
                        <a:ea typeface="Cambria" panose="02040503050406030204" pitchFamily="18" charset="0"/>
                      </a:endParaRPr>
                    </a:p>
                  </a:txBody>
                  <a:tcPr marL="59089" marR="5908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4792027"/>
                  </a:ext>
                </a:extLst>
              </a:tr>
            </a:tbl>
          </a:graphicData>
        </a:graphic>
      </p:graphicFrame>
    </p:spTree>
    <p:extLst>
      <p:ext uri="{BB962C8B-B14F-4D97-AF65-F5344CB8AC3E}">
        <p14:creationId xmlns:p14="http://schemas.microsoft.com/office/powerpoint/2010/main" val="31046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4A1326-5E96-42CB-9640-543618A6C4AA}"/>
              </a:ext>
            </a:extLst>
          </p:cNvPr>
          <p:cNvSpPr>
            <a:spLocks noGrp="1"/>
          </p:cNvSpPr>
          <p:nvPr>
            <p:ph sz="quarter" idx="11"/>
          </p:nvPr>
        </p:nvSpPr>
        <p:spPr>
          <a:xfrm>
            <a:off x="4427984" y="-531440"/>
            <a:ext cx="4320480" cy="6624736"/>
          </a:xfrm>
        </p:spPr>
        <p:txBody>
          <a:bodyPr>
            <a:noAutofit/>
          </a:bodyPr>
          <a:lstStyle/>
          <a:p>
            <a:endParaRPr lang="en-GB" sz="2100" dirty="0">
              <a:latin typeface="Arial" panose="020B0604020202020204" pitchFamily="34" charset="0"/>
              <a:cs typeface="Arial" panose="020B0604020202020204" pitchFamily="34" charset="0"/>
            </a:endParaRPr>
          </a:p>
          <a:p>
            <a:endParaRPr lang="en-GB" sz="2100" dirty="0">
              <a:latin typeface="Arial" panose="020B0604020202020204" pitchFamily="34" charset="0"/>
              <a:cs typeface="Arial" panose="020B0604020202020204" pitchFamily="34" charset="0"/>
            </a:endParaRPr>
          </a:p>
          <a:p>
            <a:pPr marL="742950" lvl="1" indent="-285750"/>
            <a:r>
              <a:rPr lang="en-GB" sz="2100" dirty="0">
                <a:latin typeface="Arial" panose="020B0604020202020204" pitchFamily="34" charset="0"/>
                <a:cs typeface="Arial" panose="020B0604020202020204" pitchFamily="34" charset="0"/>
              </a:rPr>
              <a:t>A common, vested interest in our children</a:t>
            </a:r>
          </a:p>
          <a:p>
            <a:pPr marL="742950" lvl="1" indent="-285750"/>
            <a:r>
              <a:rPr lang="en-GB" sz="2100" dirty="0">
                <a:latin typeface="Arial" panose="020B0604020202020204" pitchFamily="34" charset="0"/>
                <a:cs typeface="Arial" panose="020B0604020202020204" pitchFamily="34" charset="0"/>
              </a:rPr>
              <a:t>Shared measure of success</a:t>
            </a:r>
          </a:p>
          <a:p>
            <a:pPr marL="742950" lvl="1" indent="-285750"/>
            <a:r>
              <a:rPr lang="en-GB" sz="2100" dirty="0">
                <a:latin typeface="Arial" panose="020B0604020202020204" pitchFamily="34" charset="0"/>
                <a:cs typeface="Arial" panose="020B0604020202020204" pitchFamily="34" charset="0"/>
              </a:rPr>
              <a:t>The Head of SEYIS feeds into the wider LA</a:t>
            </a:r>
          </a:p>
          <a:p>
            <a:pPr marL="742950" lvl="1" indent="-285750"/>
            <a:r>
              <a:rPr lang="en-GB" sz="2100" dirty="0">
                <a:latin typeface="Arial" panose="020B0604020202020204" pitchFamily="34" charset="0"/>
                <a:cs typeface="Arial" panose="020B0604020202020204" pitchFamily="34" charset="0"/>
              </a:rPr>
              <a:t>Seamless interlink with our statutory responsibilities </a:t>
            </a:r>
          </a:p>
          <a:p>
            <a:pPr marL="742950" lvl="1" indent="-285750"/>
            <a:r>
              <a:rPr lang="en-GB" sz="2100" dirty="0">
                <a:latin typeface="Arial" panose="020B0604020202020204" pitchFamily="34" charset="0"/>
                <a:cs typeface="Arial" panose="020B0604020202020204" pitchFamily="34" charset="0"/>
              </a:rPr>
              <a:t>Access to local knowledge and intelligence with an data-led approach </a:t>
            </a:r>
          </a:p>
          <a:p>
            <a:pPr marL="742950" lvl="1" indent="-285750"/>
            <a:r>
              <a:rPr lang="en-GB" sz="2100" dirty="0">
                <a:latin typeface="Arial" panose="020B0604020202020204" pitchFamily="34" charset="0"/>
                <a:cs typeface="Arial" panose="020B0604020202020204" pitchFamily="34" charset="0"/>
              </a:rPr>
              <a:t>Agile &amp; dynamic collaboration to meet the needs of the children in our borough</a:t>
            </a:r>
          </a:p>
          <a:p>
            <a:endParaRPr lang="en-GB" sz="2100" dirty="0">
              <a:latin typeface="Arial" panose="020B0604020202020204" pitchFamily="34" charset="0"/>
              <a:cs typeface="Arial" panose="020B0604020202020204" pitchFamily="34" charset="0"/>
            </a:endParaRPr>
          </a:p>
          <a:p>
            <a:endParaRPr lang="en-GB" sz="2100" dirty="0">
              <a:latin typeface="Arial" panose="020B0604020202020204" pitchFamily="34" charset="0"/>
              <a:cs typeface="Arial" panose="020B0604020202020204" pitchFamily="34" charset="0"/>
            </a:endParaRPr>
          </a:p>
          <a:p>
            <a:endParaRPr lang="en-GB" sz="2100" dirty="0">
              <a:latin typeface="Arial" panose="020B0604020202020204" pitchFamily="34" charset="0"/>
              <a:cs typeface="Arial" panose="020B0604020202020204" pitchFamily="34" charset="0"/>
            </a:endParaRPr>
          </a:p>
          <a:p>
            <a:endParaRPr lang="en-GB" sz="2100"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6D382E98-2966-4642-97A3-A41179D3EF9A}"/>
              </a:ext>
            </a:extLst>
          </p:cNvPr>
          <p:cNvSpPr txBox="1">
            <a:spLocks/>
          </p:cNvSpPr>
          <p:nvPr/>
        </p:nvSpPr>
        <p:spPr>
          <a:xfrm>
            <a:off x="323528" y="4941168"/>
            <a:ext cx="3960812" cy="79216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C00000"/>
                </a:solidFill>
                <a:latin typeface="Arial" panose="020B0604020202020204" pitchFamily="34" charset="0"/>
                <a:cs typeface="Arial" panose="020B0604020202020204" pitchFamily="34" charset="0"/>
              </a:rPr>
              <a:t>Champion</a:t>
            </a:r>
          </a:p>
          <a:p>
            <a:r>
              <a:rPr lang="en-GB" dirty="0">
                <a:solidFill>
                  <a:srgbClr val="C00000"/>
                </a:solidFill>
                <a:latin typeface="Arial" panose="020B0604020202020204" pitchFamily="34" charset="0"/>
                <a:cs typeface="Arial" panose="020B0604020202020204" pitchFamily="34" charset="0"/>
              </a:rPr>
              <a:t>Convenor</a:t>
            </a:r>
          </a:p>
          <a:p>
            <a:r>
              <a:rPr lang="en-GB" dirty="0">
                <a:solidFill>
                  <a:srgbClr val="C00000"/>
                </a:solidFill>
                <a:latin typeface="Arial" panose="020B0604020202020204" pitchFamily="34" charset="0"/>
                <a:cs typeface="Arial" panose="020B0604020202020204" pitchFamily="34" charset="0"/>
              </a:rPr>
              <a:t>Commissioner</a:t>
            </a:r>
          </a:p>
        </p:txBody>
      </p:sp>
    </p:spTree>
    <p:extLst>
      <p:ext uri="{BB962C8B-B14F-4D97-AF65-F5344CB8AC3E}">
        <p14:creationId xmlns:p14="http://schemas.microsoft.com/office/powerpoint/2010/main" val="127176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660EFDD-F362-4D00-8CA3-6AEAC1B3086F}"/>
              </a:ext>
            </a:extLst>
          </p:cNvPr>
          <p:cNvGraphicFramePr/>
          <p:nvPr/>
        </p:nvGraphicFramePr>
        <p:xfrm>
          <a:off x="482600" y="1196752"/>
          <a:ext cx="8178799" cy="519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a:extLst>
              <a:ext uri="{FF2B5EF4-FFF2-40B4-BE49-F238E27FC236}">
                <a16:creationId xmlns:a16="http://schemas.microsoft.com/office/drawing/2014/main" id="{F815EF51-472E-4518-9E5F-F50818B0B161}"/>
              </a:ext>
            </a:extLst>
          </p:cNvPr>
          <p:cNvSpPr txBox="1">
            <a:spLocks/>
          </p:cNvSpPr>
          <p:nvPr/>
        </p:nvSpPr>
        <p:spPr>
          <a:xfrm>
            <a:off x="482600" y="321734"/>
            <a:ext cx="8178799" cy="113573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Bef>
                <a:spcPct val="0"/>
              </a:spcBef>
              <a:spcAft>
                <a:spcPts val="600"/>
              </a:spcAft>
            </a:pPr>
            <a:r>
              <a:rPr lang="en-US" altLang="en-US" sz="3100" kern="1200" dirty="0">
                <a:solidFill>
                  <a:srgbClr val="C00000"/>
                </a:solidFill>
                <a:latin typeface="Arial" panose="020B0604020202020204" pitchFamily="34" charset="0"/>
                <a:ea typeface="+mj-ea"/>
                <a:cs typeface="Arial" panose="020B0604020202020204" pitchFamily="34" charset="0"/>
              </a:rPr>
              <a:t>Core Offer – Early Years    </a:t>
            </a:r>
            <a:endParaRPr lang="en-US" sz="3100" b="0" kern="1200" dirty="0">
              <a:solidFill>
                <a:srgbClr val="C0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68207016"/>
      </p:ext>
    </p:extLst>
  </p:cSld>
  <p:clrMapOvr>
    <a:masterClrMapping/>
  </p:clrMapOvr>
  <mc:AlternateContent xmlns:mc="http://schemas.openxmlformats.org/markup-compatibility/2006" xmlns:p14="http://schemas.microsoft.com/office/powerpoint/2010/main">
    <mc:Choice Requires="p14">
      <p:transition spd="slow" p14:dur="2000" advTm="441"/>
    </mc:Choice>
    <mc:Fallback xmlns="">
      <p:transition spd="slow" advTm="44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815EF51-472E-4518-9E5F-F50818B0B161}"/>
              </a:ext>
            </a:extLst>
          </p:cNvPr>
          <p:cNvSpPr txBox="1">
            <a:spLocks/>
          </p:cNvSpPr>
          <p:nvPr/>
        </p:nvSpPr>
        <p:spPr>
          <a:xfrm>
            <a:off x="482600" y="321734"/>
            <a:ext cx="8178799" cy="113573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Bef>
                <a:spcPct val="0"/>
              </a:spcBef>
              <a:spcAft>
                <a:spcPts val="600"/>
              </a:spcAft>
            </a:pPr>
            <a:r>
              <a:rPr lang="en-US" altLang="en-US" sz="3100" kern="1200" dirty="0">
                <a:solidFill>
                  <a:srgbClr val="C00000"/>
                </a:solidFill>
                <a:latin typeface="Arial" panose="020B0604020202020204" pitchFamily="34" charset="0"/>
                <a:ea typeface="+mj-ea"/>
                <a:cs typeface="Arial" panose="020B0604020202020204" pitchFamily="34" charset="0"/>
              </a:rPr>
              <a:t>Core Offer – Primary </a:t>
            </a:r>
            <a:endParaRPr lang="en-US" sz="3100" b="0" kern="1200" dirty="0">
              <a:solidFill>
                <a:srgbClr val="C00000"/>
              </a:solidFill>
              <a:latin typeface="Arial" panose="020B0604020202020204" pitchFamily="34" charset="0"/>
              <a:ea typeface="+mj-ea"/>
              <a:cs typeface="Arial" panose="020B0604020202020204" pitchFamily="34" charset="0"/>
            </a:endParaRPr>
          </a:p>
        </p:txBody>
      </p:sp>
      <p:graphicFrame>
        <p:nvGraphicFramePr>
          <p:cNvPr id="2" name="Diagram 1">
            <a:extLst>
              <a:ext uri="{FF2B5EF4-FFF2-40B4-BE49-F238E27FC236}">
                <a16:creationId xmlns:a16="http://schemas.microsoft.com/office/drawing/2014/main" id="{3660EFDD-F362-4D00-8CA3-6AEAC1B3086F}"/>
              </a:ext>
            </a:extLst>
          </p:cNvPr>
          <p:cNvGraphicFramePr/>
          <p:nvPr/>
        </p:nvGraphicFramePr>
        <p:xfrm>
          <a:off x="482600" y="908720"/>
          <a:ext cx="8178799"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526336"/>
      </p:ext>
    </p:extLst>
  </p:cSld>
  <p:clrMapOvr>
    <a:masterClrMapping/>
  </p:clrMapOvr>
  <mc:AlternateContent xmlns:mc="http://schemas.openxmlformats.org/markup-compatibility/2006" xmlns:p14="http://schemas.microsoft.com/office/powerpoint/2010/main">
    <mc:Choice Requires="p14">
      <p:transition spd="slow" p14:dur="2000" advTm="441"/>
    </mc:Choice>
    <mc:Fallback xmlns="">
      <p:transition spd="slow" advTm="44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815EF51-472E-4518-9E5F-F50818B0B161}"/>
              </a:ext>
            </a:extLst>
          </p:cNvPr>
          <p:cNvSpPr txBox="1">
            <a:spLocks/>
          </p:cNvSpPr>
          <p:nvPr/>
        </p:nvSpPr>
        <p:spPr>
          <a:xfrm>
            <a:off x="482600" y="321734"/>
            <a:ext cx="8178799" cy="113573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Bef>
                <a:spcPct val="0"/>
              </a:spcBef>
              <a:spcAft>
                <a:spcPts val="600"/>
              </a:spcAft>
            </a:pPr>
            <a:r>
              <a:rPr lang="en-US" altLang="en-US" sz="3100" kern="1200" dirty="0">
                <a:solidFill>
                  <a:srgbClr val="C00000"/>
                </a:solidFill>
                <a:latin typeface="Arial" panose="020B0604020202020204" pitchFamily="34" charset="0"/>
                <a:ea typeface="+mj-ea"/>
                <a:cs typeface="Arial" panose="020B0604020202020204" pitchFamily="34" charset="0"/>
              </a:rPr>
              <a:t>Core Offer – Secondary </a:t>
            </a:r>
            <a:endParaRPr lang="en-US" sz="3100" b="0" kern="1200" dirty="0">
              <a:solidFill>
                <a:srgbClr val="C00000"/>
              </a:solidFill>
              <a:latin typeface="Arial" panose="020B0604020202020204" pitchFamily="34" charset="0"/>
              <a:ea typeface="+mj-ea"/>
              <a:cs typeface="Arial" panose="020B0604020202020204" pitchFamily="34" charset="0"/>
            </a:endParaRPr>
          </a:p>
        </p:txBody>
      </p:sp>
      <p:graphicFrame>
        <p:nvGraphicFramePr>
          <p:cNvPr id="2" name="Diagram 1">
            <a:extLst>
              <a:ext uri="{FF2B5EF4-FFF2-40B4-BE49-F238E27FC236}">
                <a16:creationId xmlns:a16="http://schemas.microsoft.com/office/drawing/2014/main" id="{3660EFDD-F362-4D00-8CA3-6AEAC1B3086F}"/>
              </a:ext>
            </a:extLst>
          </p:cNvPr>
          <p:cNvGraphicFramePr/>
          <p:nvPr/>
        </p:nvGraphicFramePr>
        <p:xfrm>
          <a:off x="482600" y="1052736"/>
          <a:ext cx="8178799" cy="5339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646482"/>
      </p:ext>
    </p:extLst>
  </p:cSld>
  <p:clrMapOvr>
    <a:masterClrMapping/>
  </p:clrMapOvr>
  <mc:AlternateContent xmlns:mc="http://schemas.openxmlformats.org/markup-compatibility/2006" xmlns:p14="http://schemas.microsoft.com/office/powerpoint/2010/main">
    <mc:Choice Requires="p14">
      <p:transition spd="slow" p14:dur="2000" advTm="441"/>
    </mc:Choice>
    <mc:Fallback xmlns="">
      <p:transition spd="slow" advTm="44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2525636" y="1716533"/>
            <a:ext cx="2276061" cy="653877"/>
          </a:xfrm>
        </p:spPr>
        <p:txBody>
          <a:bodyPr/>
          <a:lstStyle/>
          <a:p>
            <a:pPr algn="ctr"/>
            <a:r>
              <a:rPr lang="en-GB" sz="4050" dirty="0">
                <a:effectLst>
                  <a:outerShdw blurRad="38100" dist="38100" dir="2700000" algn="tl">
                    <a:srgbClr val="000000">
                      <a:alpha val="43137"/>
                    </a:srgbClr>
                  </a:outerShdw>
                </a:effectLst>
                <a:latin typeface="Calisto MT" panose="02040603050505030304" pitchFamily="18" charset="0"/>
              </a:rPr>
              <a:t> </a:t>
            </a:r>
            <a:endParaRPr lang="en-GB" sz="3300" dirty="0">
              <a:latin typeface="Calisto MT" panose="02040603050505030304" pitchFamily="18" charset="0"/>
            </a:endParaRPr>
          </a:p>
        </p:txBody>
      </p:sp>
      <p:pic>
        <p:nvPicPr>
          <p:cNvPr id="9" name="Picture 8">
            <a:extLst>
              <a:ext uri="{FF2B5EF4-FFF2-40B4-BE49-F238E27FC236}">
                <a16:creationId xmlns:a16="http://schemas.microsoft.com/office/drawing/2014/main" id="{649F8486-4967-4C3A-B178-BD90ECBBD543}"/>
              </a:ext>
            </a:extLst>
          </p:cNvPr>
          <p:cNvPicPr>
            <a:picLocks noChangeAspect="1"/>
          </p:cNvPicPr>
          <p:nvPr/>
        </p:nvPicPr>
        <p:blipFill>
          <a:blip r:embed="rId3"/>
          <a:stretch>
            <a:fillRect/>
          </a:stretch>
        </p:blipFill>
        <p:spPr>
          <a:xfrm>
            <a:off x="663166" y="3207843"/>
            <a:ext cx="2098013" cy="1757228"/>
          </a:xfrm>
          <a:prstGeom prst="rect">
            <a:avLst/>
          </a:prstGeom>
        </p:spPr>
      </p:pic>
      <p:pic>
        <p:nvPicPr>
          <p:cNvPr id="11" name="Picture 10">
            <a:extLst>
              <a:ext uri="{FF2B5EF4-FFF2-40B4-BE49-F238E27FC236}">
                <a16:creationId xmlns:a16="http://schemas.microsoft.com/office/drawing/2014/main" id="{E8756AB9-ABFC-4A97-BBD6-4C683221FBEE}"/>
              </a:ext>
            </a:extLst>
          </p:cNvPr>
          <p:cNvPicPr>
            <a:picLocks noChangeAspect="1"/>
          </p:cNvPicPr>
          <p:nvPr/>
        </p:nvPicPr>
        <p:blipFill>
          <a:blip r:embed="rId4"/>
          <a:stretch>
            <a:fillRect/>
          </a:stretch>
        </p:blipFill>
        <p:spPr>
          <a:xfrm>
            <a:off x="6268205" y="1709950"/>
            <a:ext cx="2451566" cy="1719050"/>
          </a:xfrm>
          <a:prstGeom prst="rect">
            <a:avLst/>
          </a:prstGeom>
        </p:spPr>
      </p:pic>
      <p:sp>
        <p:nvSpPr>
          <p:cNvPr id="5" name="Subtitle 2">
            <a:extLst>
              <a:ext uri="{FF2B5EF4-FFF2-40B4-BE49-F238E27FC236}">
                <a16:creationId xmlns:a16="http://schemas.microsoft.com/office/drawing/2014/main" id="{E3076EE7-CE38-720F-C00B-8F937205025C}"/>
              </a:ext>
            </a:extLst>
          </p:cNvPr>
          <p:cNvSpPr txBox="1">
            <a:spLocks/>
          </p:cNvSpPr>
          <p:nvPr/>
        </p:nvSpPr>
        <p:spPr>
          <a:xfrm>
            <a:off x="602922" y="1835212"/>
            <a:ext cx="5486556" cy="10322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750"/>
              </a:spcBef>
              <a:spcAft>
                <a:spcPts val="0"/>
              </a:spcAft>
              <a:defRPr/>
            </a:pPr>
            <a:r>
              <a:rPr lang="en-GB" sz="3300" b="1" dirty="0">
                <a:solidFill>
                  <a:prstClr val="white"/>
                </a:solidFill>
                <a:latin typeface="Calisto MT" panose="02040603050505030304" pitchFamily="18" charset="0"/>
              </a:rPr>
              <a:t>Asthma Friendly Schools Project </a:t>
            </a:r>
          </a:p>
        </p:txBody>
      </p:sp>
      <p:sp>
        <p:nvSpPr>
          <p:cNvPr id="6" name="TextBox 5">
            <a:extLst>
              <a:ext uri="{FF2B5EF4-FFF2-40B4-BE49-F238E27FC236}">
                <a16:creationId xmlns:a16="http://schemas.microsoft.com/office/drawing/2014/main" id="{3DD0C025-3943-A212-8AA0-532304BD2A9D}"/>
              </a:ext>
            </a:extLst>
          </p:cNvPr>
          <p:cNvSpPr txBox="1"/>
          <p:nvPr/>
        </p:nvSpPr>
        <p:spPr>
          <a:xfrm>
            <a:off x="391908" y="4965072"/>
            <a:ext cx="3508514" cy="715581"/>
          </a:xfrm>
          <a:prstGeom prst="rect">
            <a:avLst/>
          </a:prstGeom>
          <a:noFill/>
        </p:spPr>
        <p:txBody>
          <a:bodyPr wrap="square" rtlCol="0">
            <a:spAutoFit/>
          </a:bodyPr>
          <a:lstStyle/>
          <a:p>
            <a:pPr defTabSz="685800" eaLnBrk="1" fontAlgn="auto" hangingPunct="1">
              <a:spcBef>
                <a:spcPts val="0"/>
              </a:spcBef>
              <a:spcAft>
                <a:spcPts val="0"/>
              </a:spcAft>
              <a:defRPr/>
            </a:pPr>
            <a:r>
              <a:rPr lang="en-GB" sz="1350" b="1" dirty="0">
                <a:solidFill>
                  <a:prstClr val="white"/>
                </a:solidFill>
                <a:latin typeface="Calisto MT" panose="02040603050505030304" pitchFamily="18" charset="0"/>
              </a:rPr>
              <a:t>RFL Asthma Friendly Schools Team</a:t>
            </a:r>
          </a:p>
          <a:p>
            <a:pPr defTabSz="685800" eaLnBrk="1" fontAlgn="auto" hangingPunct="1">
              <a:spcBef>
                <a:spcPts val="0"/>
              </a:spcBef>
              <a:spcAft>
                <a:spcPts val="0"/>
              </a:spcAft>
              <a:defRPr/>
            </a:pPr>
            <a:r>
              <a:rPr lang="en-GB" sz="1350" b="1" dirty="0">
                <a:solidFill>
                  <a:prstClr val="white"/>
                </a:solidFill>
                <a:latin typeface="Calisto MT" panose="02040603050505030304" pitchFamily="18" charset="0"/>
              </a:rPr>
              <a:t>Sammy Ndlovu-Dawika ( Camden)</a:t>
            </a:r>
          </a:p>
          <a:p>
            <a:pPr>
              <a:defRPr/>
            </a:pPr>
            <a:r>
              <a:rPr lang="en-GB" sz="1350" b="1" dirty="0">
                <a:solidFill>
                  <a:prstClr val="white"/>
                </a:solidFill>
                <a:latin typeface="Calisto MT" panose="02040603050505030304" pitchFamily="18" charset="0"/>
              </a:rPr>
              <a:t>Tamanna Begum (Enfield )</a:t>
            </a:r>
          </a:p>
        </p:txBody>
      </p:sp>
      <p:pic>
        <p:nvPicPr>
          <p:cNvPr id="7" name="Picture 6">
            <a:extLst>
              <a:ext uri="{FF2B5EF4-FFF2-40B4-BE49-F238E27FC236}">
                <a16:creationId xmlns:a16="http://schemas.microsoft.com/office/drawing/2014/main" id="{E566FDAF-DD34-2712-991D-EE22CE55DEBD}"/>
              </a:ext>
            </a:extLst>
          </p:cNvPr>
          <p:cNvPicPr>
            <a:picLocks noChangeAspect="1"/>
          </p:cNvPicPr>
          <p:nvPr/>
        </p:nvPicPr>
        <p:blipFill>
          <a:blip r:embed="rId5"/>
          <a:stretch>
            <a:fillRect/>
          </a:stretch>
        </p:blipFill>
        <p:spPr>
          <a:xfrm>
            <a:off x="6183880" y="3625621"/>
            <a:ext cx="2451566" cy="1339450"/>
          </a:xfrm>
          <a:prstGeom prst="rect">
            <a:avLst/>
          </a:prstGeom>
        </p:spPr>
      </p:pic>
      <p:pic>
        <p:nvPicPr>
          <p:cNvPr id="2" name="Picture 1">
            <a:extLst>
              <a:ext uri="{FF2B5EF4-FFF2-40B4-BE49-F238E27FC236}">
                <a16:creationId xmlns:a16="http://schemas.microsoft.com/office/drawing/2014/main" id="{C2E38422-8C63-0761-A53E-D34A0FF3D16A}"/>
              </a:ext>
            </a:extLst>
          </p:cNvPr>
          <p:cNvPicPr>
            <a:picLocks noChangeAspect="1"/>
          </p:cNvPicPr>
          <p:nvPr/>
        </p:nvPicPr>
        <p:blipFill>
          <a:blip r:embed="rId6"/>
          <a:stretch>
            <a:fillRect/>
          </a:stretch>
        </p:blipFill>
        <p:spPr>
          <a:xfrm>
            <a:off x="2855581" y="3043859"/>
            <a:ext cx="3233897" cy="1921213"/>
          </a:xfrm>
          <a:prstGeom prst="rect">
            <a:avLst/>
          </a:prstGeom>
        </p:spPr>
      </p:pic>
    </p:spTree>
    <p:extLst>
      <p:ext uri="{BB962C8B-B14F-4D97-AF65-F5344CB8AC3E}">
        <p14:creationId xmlns:p14="http://schemas.microsoft.com/office/powerpoint/2010/main" val="209346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DB3DDA-0B0A-4281-93D3-469475100E57}"/>
              </a:ext>
            </a:extLst>
          </p:cNvPr>
          <p:cNvSpPr>
            <a:spLocks noGrp="1"/>
          </p:cNvSpPr>
          <p:nvPr>
            <p:ph type="body" sz="quarter" idx="10"/>
          </p:nvPr>
        </p:nvSpPr>
        <p:spPr/>
        <p:txBody>
          <a:bodyPr>
            <a:normAutofit/>
          </a:bodyPr>
          <a:lstStyle/>
          <a:p>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Traded Offer</a:t>
            </a:r>
          </a:p>
        </p:txBody>
      </p:sp>
      <p:sp>
        <p:nvSpPr>
          <p:cNvPr id="6" name="TextBox 5">
            <a:extLst>
              <a:ext uri="{FF2B5EF4-FFF2-40B4-BE49-F238E27FC236}">
                <a16:creationId xmlns:a16="http://schemas.microsoft.com/office/drawing/2014/main" id="{CEEF650C-0CFC-4D0C-B988-4116F499BA6B}"/>
              </a:ext>
            </a:extLst>
          </p:cNvPr>
          <p:cNvSpPr txBox="1"/>
          <p:nvPr/>
        </p:nvSpPr>
        <p:spPr>
          <a:xfrm>
            <a:off x="359532" y="3068960"/>
            <a:ext cx="2664296" cy="2923877"/>
          </a:xfrm>
          <a:prstGeom prst="rect">
            <a:avLst/>
          </a:prstGeom>
          <a:noFill/>
        </p:spPr>
        <p:txBody>
          <a:bodyPr wrap="square" rtlCol="0">
            <a:spAutoFit/>
          </a:bodyPr>
          <a:lstStyle/>
          <a:p>
            <a:r>
              <a:rPr lang="en-GB" sz="1600" b="1" dirty="0">
                <a:solidFill>
                  <a:srgbClr val="D52B1E"/>
                </a:solidFill>
                <a:latin typeface="Arial" panose="020B0604020202020204" pitchFamily="34" charset="0"/>
                <a:cs typeface="Arial" panose="020B0604020202020204" pitchFamily="34" charset="0"/>
              </a:rPr>
              <a:t>9.5 days</a:t>
            </a:r>
            <a:endParaRPr lang="en-GB" sz="1600" dirty="0">
              <a:solidFill>
                <a:srgbClr val="D52B1E"/>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Feedback on the school self-evaluation and forward plan Curriculum health check</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Working with middle leaders to support and challenge the quality of curriculum (curriculum conversations)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Interviews with Governors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Interviews with pupils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Targeted Ofsted support and training for staff and Governors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Quality check of the website</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Safeguarding review  </a:t>
            </a:r>
          </a:p>
          <a:p>
            <a:endParaRPr lang="en-GB"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AFB6BD1-8A8B-481F-9E19-F06F07ACEE8C}"/>
              </a:ext>
            </a:extLst>
          </p:cNvPr>
          <p:cNvSpPr txBox="1"/>
          <p:nvPr/>
        </p:nvSpPr>
        <p:spPr>
          <a:xfrm>
            <a:off x="3239852" y="3068960"/>
            <a:ext cx="2664296" cy="2185214"/>
          </a:xfrm>
          <a:prstGeom prst="rect">
            <a:avLst/>
          </a:prstGeom>
          <a:noFill/>
        </p:spPr>
        <p:txBody>
          <a:bodyPr wrap="square" rtlCol="0">
            <a:spAutoFit/>
          </a:bodyPr>
          <a:lstStyle/>
          <a:p>
            <a:r>
              <a:rPr lang="en-GB" sz="1600" b="1" dirty="0">
                <a:solidFill>
                  <a:srgbClr val="D52B1E"/>
                </a:solidFill>
                <a:latin typeface="Arial" panose="020B0604020202020204" pitchFamily="34" charset="0"/>
                <a:cs typeface="Arial" panose="020B0604020202020204" pitchFamily="34" charset="0"/>
              </a:rPr>
              <a:t>6.5 days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Curriculum health checks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Targeted CPD for three identified areas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Working with 3 middle leaders to support and challenge the quality of curriculum (curriculum conversations)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Targeted learning walks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Interviews with pupils  </a:t>
            </a:r>
          </a:p>
          <a:p>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64C8C53-ECD3-434F-B637-2B2901DBC52D}"/>
              </a:ext>
            </a:extLst>
          </p:cNvPr>
          <p:cNvSpPr txBox="1"/>
          <p:nvPr/>
        </p:nvSpPr>
        <p:spPr>
          <a:xfrm>
            <a:off x="6120172" y="3068960"/>
            <a:ext cx="2664296" cy="1261884"/>
          </a:xfrm>
          <a:prstGeom prst="rect">
            <a:avLst/>
          </a:prstGeom>
          <a:noFill/>
        </p:spPr>
        <p:txBody>
          <a:bodyPr wrap="square" rtlCol="0">
            <a:spAutoFit/>
          </a:bodyPr>
          <a:lstStyle/>
          <a:p>
            <a:r>
              <a:rPr lang="en-GB" sz="1600" b="1" dirty="0">
                <a:solidFill>
                  <a:srgbClr val="D52B1E"/>
                </a:solidFill>
                <a:latin typeface="Arial" panose="020B0604020202020204" pitchFamily="34" charset="0"/>
                <a:cs typeface="Arial" panose="020B0604020202020204" pitchFamily="34" charset="0"/>
              </a:rPr>
              <a:t>5 days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Full day team review</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Additional four SIA meetings throughout the year</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Website compliance check</a:t>
            </a:r>
          </a:p>
          <a:p>
            <a:endParaRPr lang="en-GB" sz="1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4F43B0-E053-4B32-A970-C031CCFD36CE}"/>
              </a:ext>
            </a:extLst>
          </p:cNvPr>
          <p:cNvSpPr/>
          <p:nvPr/>
        </p:nvSpPr>
        <p:spPr>
          <a:xfrm>
            <a:off x="1187624" y="6025900"/>
            <a:ext cx="5760640" cy="430887"/>
          </a:xfrm>
          <a:prstGeom prst="rect">
            <a:avLst/>
          </a:prstGeom>
        </p:spPr>
        <p:txBody>
          <a:bodyPr wrap="square">
            <a:spAutoFit/>
          </a:bodyPr>
          <a:lstStyle/>
          <a:p>
            <a:pPr algn="ctr"/>
            <a:r>
              <a:rPr lang="en-GB" sz="1100" dirty="0">
                <a:latin typeface="+mj-lt"/>
              </a:rPr>
              <a:t>Many more optional extras are available to compliment our traded offer packages</a:t>
            </a:r>
          </a:p>
          <a:p>
            <a:pPr algn="ctr"/>
            <a:r>
              <a:rPr lang="en-GB" sz="1100" b="0" i="0" dirty="0">
                <a:effectLst/>
                <a:latin typeface="+mj-lt"/>
              </a:rPr>
              <a:t>Available</a:t>
            </a:r>
            <a:r>
              <a:rPr lang="en-GB" sz="1100" dirty="0">
                <a:latin typeface="+mj-lt"/>
              </a:rPr>
              <a:t>: </a:t>
            </a:r>
            <a:r>
              <a:rPr lang="en-GB" sz="1100" dirty="0">
                <a:latin typeface="+mj-lt"/>
                <a:hlinkClick r:id="rId3"/>
              </a:rPr>
              <a:t>https://traded.enfield.gov.uk/TheHub</a:t>
            </a:r>
            <a:endParaRPr lang="en-GB" sz="1100" b="0" i="0" dirty="0">
              <a:effectLst/>
              <a:latin typeface="+mj-lt"/>
            </a:endParaRPr>
          </a:p>
        </p:txBody>
      </p:sp>
    </p:spTree>
    <p:extLst>
      <p:ext uri="{BB962C8B-B14F-4D97-AF65-F5344CB8AC3E}">
        <p14:creationId xmlns:p14="http://schemas.microsoft.com/office/powerpoint/2010/main" val="88527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681DC-C207-4BF6-B386-ADDB1B030957}"/>
              </a:ext>
            </a:extLst>
          </p:cNvPr>
          <p:cNvSpPr txBox="1"/>
          <p:nvPr/>
        </p:nvSpPr>
        <p:spPr>
          <a:xfrm>
            <a:off x="1403648" y="764704"/>
            <a:ext cx="2347117" cy="461665"/>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a:t>
            </a:r>
            <a:r>
              <a:rPr lang="en-GB" b="1" dirty="0" err="1">
                <a:solidFill>
                  <a:schemeClr val="bg1"/>
                </a:solidFill>
                <a:latin typeface="Arial" panose="020B0604020202020204" pitchFamily="34" charset="0"/>
                <a:cs typeface="Arial" panose="020B0604020202020204" pitchFamily="34" charset="0"/>
              </a:rPr>
              <a:t>EnfieldEdUK</a:t>
            </a:r>
            <a:endParaRPr lang="en-GB" b="1"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0ABD3E8-F111-4546-8ACF-C980FF70A977}"/>
              </a:ext>
            </a:extLst>
          </p:cNvPr>
          <p:cNvSpPr/>
          <p:nvPr/>
        </p:nvSpPr>
        <p:spPr>
          <a:xfrm>
            <a:off x="467544" y="1412776"/>
            <a:ext cx="2232248" cy="1800200"/>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72522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dirty="0">
                <a:solidFill>
                  <a:schemeClr val="tx2"/>
                </a:solidFill>
                <a:latin typeface="Arial" charset="0"/>
              </a:rPr>
              <a:t>Temporary Accommodation issues affecting Children and Young People</a:t>
            </a:r>
          </a:p>
        </p:txBody>
      </p:sp>
      <p:sp>
        <p:nvSpPr>
          <p:cNvPr id="2087" name="Rectangle 39"/>
          <p:cNvSpPr>
            <a:spLocks noGrp="1" noChangeArrowheads="1"/>
          </p:cNvSpPr>
          <p:nvPr/>
        </p:nvSpPr>
        <p:spPr bwMode="auto">
          <a:xfrm>
            <a:off x="1371600" y="3124200"/>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3200" b="1" dirty="0">
              <a:latin typeface="Arial" charset="0"/>
            </a:endParaRP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pic>
        <p:nvPicPr>
          <p:cNvPr id="2092"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0CF2-8A9A-41DA-B3C2-1A4D1EF3944D}"/>
              </a:ext>
            </a:extLst>
          </p:cNvPr>
          <p:cNvSpPr>
            <a:spLocks noGrp="1"/>
          </p:cNvSpPr>
          <p:nvPr>
            <p:ph type="title"/>
          </p:nvPr>
        </p:nvSpPr>
        <p:spPr/>
        <p:txBody>
          <a:bodyPr/>
          <a:lstStyle/>
          <a:p>
            <a:r>
              <a:rPr lang="en-GB" dirty="0"/>
              <a:t>Increased use of hotel accommodation</a:t>
            </a:r>
          </a:p>
        </p:txBody>
      </p:sp>
      <p:sp>
        <p:nvSpPr>
          <p:cNvPr id="3" name="Content Placeholder 2">
            <a:extLst>
              <a:ext uri="{FF2B5EF4-FFF2-40B4-BE49-F238E27FC236}">
                <a16:creationId xmlns:a16="http://schemas.microsoft.com/office/drawing/2014/main" id="{8693B265-4C8C-45C8-99AA-0BFE5DBBB687}"/>
              </a:ext>
            </a:extLst>
          </p:cNvPr>
          <p:cNvSpPr>
            <a:spLocks noGrp="1"/>
          </p:cNvSpPr>
          <p:nvPr>
            <p:ph idx="1"/>
          </p:nvPr>
        </p:nvSpPr>
        <p:spPr/>
        <p:txBody>
          <a:bodyPr/>
          <a:lstStyle/>
          <a:p>
            <a:r>
              <a:rPr lang="en-GB" dirty="0"/>
              <a:t>Homelessness is currently at crisis point fuelled predominately by the collapse of available private sector properties, especially at the affordable end of the market. This impact is being felt all across London and in other parts of the country.</a:t>
            </a:r>
          </a:p>
          <a:p>
            <a:endParaRPr lang="en-GB" dirty="0"/>
          </a:p>
        </p:txBody>
      </p:sp>
    </p:spTree>
    <p:extLst>
      <p:ext uri="{BB962C8B-B14F-4D97-AF65-F5344CB8AC3E}">
        <p14:creationId xmlns:p14="http://schemas.microsoft.com/office/powerpoint/2010/main" val="4131625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B174E0-A835-8948-A39D-601A1083CC6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D206A2-7693-44FD-94B7-6FEE51B52FD5}" type="slidenum">
              <a:rPr lang="en-GB" smtClean="0">
                <a:solidFill>
                  <a:schemeClr val="tx1"/>
                </a:solidFill>
              </a:rPr>
              <a:pPr/>
              <a:t>34</a:t>
            </a:fld>
            <a:endParaRPr lang="en-US">
              <a:solidFill>
                <a:schemeClr val="tx1"/>
              </a:solidFill>
            </a:endParaRPr>
          </a:p>
        </p:txBody>
      </p:sp>
      <p:sp>
        <p:nvSpPr>
          <p:cNvPr id="6" name="Rectangle 1">
            <a:extLst>
              <a:ext uri="{FF2B5EF4-FFF2-40B4-BE49-F238E27FC236}">
                <a16:creationId xmlns:a16="http://schemas.microsoft.com/office/drawing/2014/main" id="{5C8AA9FB-B185-2141-BFAA-D81ECEA0FF76}"/>
              </a:ext>
            </a:extLst>
          </p:cNvPr>
          <p:cNvSpPr>
            <a:spLocks noChangeArrowheads="1"/>
          </p:cNvSpPr>
          <p:nvPr/>
        </p:nvSpPr>
        <p:spPr bwMode="auto">
          <a:xfrm>
            <a:off x="1478756" y="1984096"/>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latin typeface="Times" pitchFamily="2" charset="0"/>
              </a:rPr>
              <a:t> </a:t>
            </a:r>
            <a:endParaRPr lang="en-US" altLang="en-US" sz="1350"/>
          </a:p>
          <a:p>
            <a:pPr defTabSz="685800"/>
            <a:endParaRPr lang="en-US" altLang="en-US" sz="1350"/>
          </a:p>
        </p:txBody>
      </p:sp>
      <p:sp>
        <p:nvSpPr>
          <p:cNvPr id="7" name="Title 1">
            <a:extLst>
              <a:ext uri="{FF2B5EF4-FFF2-40B4-BE49-F238E27FC236}">
                <a16:creationId xmlns:a16="http://schemas.microsoft.com/office/drawing/2014/main" id="{6E91A274-0DA0-6C47-A1B2-F2343692629C}"/>
              </a:ext>
            </a:extLst>
          </p:cNvPr>
          <p:cNvSpPr>
            <a:spLocks noGrp="1"/>
          </p:cNvSpPr>
          <p:nvPr>
            <p:ph type="title"/>
          </p:nvPr>
        </p:nvSpPr>
        <p:spPr>
          <a:xfrm>
            <a:off x="179512" y="157092"/>
            <a:ext cx="7886700" cy="542906"/>
          </a:xfrm>
        </p:spPr>
        <p:txBody>
          <a:bodyPr>
            <a:normAutofit/>
          </a:bodyPr>
          <a:lstStyle/>
          <a:p>
            <a:r>
              <a:rPr lang="en-US" sz="2100" dirty="0">
                <a:solidFill>
                  <a:schemeClr val="tx1"/>
                </a:solidFill>
              </a:rPr>
              <a:t>Homelessness pressures</a:t>
            </a:r>
          </a:p>
        </p:txBody>
      </p:sp>
      <p:grpSp>
        <p:nvGrpSpPr>
          <p:cNvPr id="119" name="Group 118">
            <a:extLst>
              <a:ext uri="{FF2B5EF4-FFF2-40B4-BE49-F238E27FC236}">
                <a16:creationId xmlns:a16="http://schemas.microsoft.com/office/drawing/2014/main" id="{1832E435-8E27-6F6E-046E-2298B98E5E49}"/>
              </a:ext>
            </a:extLst>
          </p:cNvPr>
          <p:cNvGrpSpPr/>
          <p:nvPr/>
        </p:nvGrpSpPr>
        <p:grpSpPr>
          <a:xfrm>
            <a:off x="728873" y="1072419"/>
            <a:ext cx="7686255" cy="4653527"/>
            <a:chOff x="985568" y="162763"/>
            <a:chExt cx="10248340" cy="6913080"/>
          </a:xfrm>
        </p:grpSpPr>
        <p:grpSp>
          <p:nvGrpSpPr>
            <p:cNvPr id="56" name="Group 55">
              <a:extLst>
                <a:ext uri="{FF2B5EF4-FFF2-40B4-BE49-F238E27FC236}">
                  <a16:creationId xmlns:a16="http://schemas.microsoft.com/office/drawing/2014/main" id="{922F4FC1-CB45-1F09-5C2D-C4001E8DA3B2}"/>
                </a:ext>
              </a:extLst>
            </p:cNvPr>
            <p:cNvGrpSpPr/>
            <p:nvPr/>
          </p:nvGrpSpPr>
          <p:grpSpPr>
            <a:xfrm>
              <a:off x="995983" y="162763"/>
              <a:ext cx="10237925" cy="6305569"/>
              <a:chOff x="995983" y="442067"/>
              <a:chExt cx="10237925" cy="6746518"/>
            </a:xfrm>
          </p:grpSpPr>
          <p:grpSp>
            <p:nvGrpSpPr>
              <p:cNvPr id="28" name="Group 27">
                <a:extLst>
                  <a:ext uri="{FF2B5EF4-FFF2-40B4-BE49-F238E27FC236}">
                    <a16:creationId xmlns:a16="http://schemas.microsoft.com/office/drawing/2014/main" id="{C9451D45-41CA-F011-D7F8-3913A9BBA17B}"/>
                  </a:ext>
                </a:extLst>
              </p:cNvPr>
              <p:cNvGrpSpPr/>
              <p:nvPr/>
            </p:nvGrpSpPr>
            <p:grpSpPr>
              <a:xfrm>
                <a:off x="995983" y="442067"/>
                <a:ext cx="10237925" cy="6746518"/>
                <a:chOff x="983045" y="162763"/>
                <a:chExt cx="10237925" cy="6746518"/>
              </a:xfrm>
            </p:grpSpPr>
            <p:grpSp>
              <p:nvGrpSpPr>
                <p:cNvPr id="95" name="Group 94">
                  <a:extLst>
                    <a:ext uri="{FF2B5EF4-FFF2-40B4-BE49-F238E27FC236}">
                      <a16:creationId xmlns:a16="http://schemas.microsoft.com/office/drawing/2014/main" id="{128F9533-39C9-F9DD-3F81-E4FFC386C754}"/>
                    </a:ext>
                  </a:extLst>
                </p:cNvPr>
                <p:cNvGrpSpPr/>
                <p:nvPr/>
              </p:nvGrpSpPr>
              <p:grpSpPr>
                <a:xfrm>
                  <a:off x="983045" y="162763"/>
                  <a:ext cx="10225909" cy="6746518"/>
                  <a:chOff x="967197" y="1194648"/>
                  <a:chExt cx="10225909" cy="6746518"/>
                </a:xfrm>
              </p:grpSpPr>
              <p:sp>
                <p:nvSpPr>
                  <p:cNvPr id="91" name="Rectangle: Rounded Corners 90">
                    <a:extLst>
                      <a:ext uri="{FF2B5EF4-FFF2-40B4-BE49-F238E27FC236}">
                        <a16:creationId xmlns:a16="http://schemas.microsoft.com/office/drawing/2014/main" id="{4F65D4E1-A017-27F8-9103-58898FD022F3}"/>
                      </a:ext>
                    </a:extLst>
                  </p:cNvPr>
                  <p:cNvSpPr/>
                  <p:nvPr/>
                </p:nvSpPr>
                <p:spPr>
                  <a:xfrm>
                    <a:off x="9766850" y="3313978"/>
                    <a:ext cx="1426255"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28</a:t>
                    </a:r>
                  </a:p>
                </p:txBody>
              </p:sp>
              <p:sp>
                <p:nvSpPr>
                  <p:cNvPr id="92" name="Rectangle: Rounded Corners 91">
                    <a:extLst>
                      <a:ext uri="{FF2B5EF4-FFF2-40B4-BE49-F238E27FC236}">
                        <a16:creationId xmlns:a16="http://schemas.microsoft.com/office/drawing/2014/main" id="{E06F06D1-32BD-B00C-A320-B8EB993A29A5}"/>
                      </a:ext>
                    </a:extLst>
                  </p:cNvPr>
                  <p:cNvSpPr/>
                  <p:nvPr/>
                </p:nvSpPr>
                <p:spPr>
                  <a:xfrm>
                    <a:off x="9766850" y="4393325"/>
                    <a:ext cx="1426256"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28</a:t>
                    </a:r>
                  </a:p>
                </p:txBody>
              </p:sp>
              <p:sp>
                <p:nvSpPr>
                  <p:cNvPr id="89" name="Rectangle: Rounded Corners 88">
                    <a:extLst>
                      <a:ext uri="{FF2B5EF4-FFF2-40B4-BE49-F238E27FC236}">
                        <a16:creationId xmlns:a16="http://schemas.microsoft.com/office/drawing/2014/main" id="{3AAECA89-49D8-16BB-2410-5DD16A7B9476}"/>
                      </a:ext>
                    </a:extLst>
                  </p:cNvPr>
                  <p:cNvSpPr/>
                  <p:nvPr/>
                </p:nvSpPr>
                <p:spPr>
                  <a:xfrm>
                    <a:off x="9766851" y="2250428"/>
                    <a:ext cx="1426255"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nvGrpSpPr>
                  <p:cNvPr id="83" name="Group 82">
                    <a:extLst>
                      <a:ext uri="{FF2B5EF4-FFF2-40B4-BE49-F238E27FC236}">
                        <a16:creationId xmlns:a16="http://schemas.microsoft.com/office/drawing/2014/main" id="{91B6A54C-A234-E34A-7C02-3EC163E334A1}"/>
                      </a:ext>
                    </a:extLst>
                  </p:cNvPr>
                  <p:cNvGrpSpPr/>
                  <p:nvPr/>
                </p:nvGrpSpPr>
                <p:grpSpPr>
                  <a:xfrm>
                    <a:off x="967197" y="1194649"/>
                    <a:ext cx="8513740" cy="6746517"/>
                    <a:chOff x="1791457" y="1167585"/>
                    <a:chExt cx="8513740" cy="6746517"/>
                  </a:xfrm>
                </p:grpSpPr>
                <p:grpSp>
                  <p:nvGrpSpPr>
                    <p:cNvPr id="79" name="Group 78">
                      <a:extLst>
                        <a:ext uri="{FF2B5EF4-FFF2-40B4-BE49-F238E27FC236}">
                          <a16:creationId xmlns:a16="http://schemas.microsoft.com/office/drawing/2014/main" id="{8926698C-F50F-F7F4-1675-7A1B8ABD89EB}"/>
                        </a:ext>
                      </a:extLst>
                    </p:cNvPr>
                    <p:cNvGrpSpPr/>
                    <p:nvPr/>
                  </p:nvGrpSpPr>
                  <p:grpSpPr>
                    <a:xfrm>
                      <a:off x="1791457" y="1167585"/>
                      <a:ext cx="8111643" cy="6746517"/>
                      <a:chOff x="1688883" y="939579"/>
                      <a:chExt cx="8111643" cy="6746517"/>
                    </a:xfrm>
                  </p:grpSpPr>
                  <p:grpSp>
                    <p:nvGrpSpPr>
                      <p:cNvPr id="76" name="Group 75">
                        <a:extLst>
                          <a:ext uri="{FF2B5EF4-FFF2-40B4-BE49-F238E27FC236}">
                            <a16:creationId xmlns:a16="http://schemas.microsoft.com/office/drawing/2014/main" id="{D9C415E5-B48C-D16B-3CCC-73A37FA55E40}"/>
                          </a:ext>
                        </a:extLst>
                      </p:cNvPr>
                      <p:cNvGrpSpPr/>
                      <p:nvPr/>
                    </p:nvGrpSpPr>
                    <p:grpSpPr>
                      <a:xfrm>
                        <a:off x="1688883" y="1979561"/>
                        <a:ext cx="8111643" cy="5706535"/>
                        <a:chOff x="9041" y="1563206"/>
                        <a:chExt cx="8111643" cy="5706535"/>
                      </a:xfrm>
                    </p:grpSpPr>
                    <p:grpSp>
                      <p:nvGrpSpPr>
                        <p:cNvPr id="15" name="Group 14">
                          <a:extLst>
                            <a:ext uri="{FF2B5EF4-FFF2-40B4-BE49-F238E27FC236}">
                              <a16:creationId xmlns:a16="http://schemas.microsoft.com/office/drawing/2014/main" id="{FB36302D-DCC7-AA65-B174-DAB91965E1BF}"/>
                            </a:ext>
                          </a:extLst>
                        </p:cNvPr>
                        <p:cNvGrpSpPr/>
                        <p:nvPr/>
                      </p:nvGrpSpPr>
                      <p:grpSpPr>
                        <a:xfrm>
                          <a:off x="9042" y="1563206"/>
                          <a:ext cx="3564835" cy="993905"/>
                          <a:chOff x="9042" y="1404180"/>
                          <a:chExt cx="3564835" cy="993905"/>
                        </a:xfrm>
                      </p:grpSpPr>
                      <p:sp>
                        <p:nvSpPr>
                          <p:cNvPr id="14" name="Rectangle: Rounded Corners 13">
                            <a:extLst>
                              <a:ext uri="{FF2B5EF4-FFF2-40B4-BE49-F238E27FC236}">
                                <a16:creationId xmlns:a16="http://schemas.microsoft.com/office/drawing/2014/main" id="{8857D4CE-42B6-F44E-4506-84B15A8E921A}"/>
                              </a:ext>
                            </a:extLst>
                          </p:cNvPr>
                          <p:cNvSpPr/>
                          <p:nvPr/>
                        </p:nvSpPr>
                        <p:spPr>
                          <a:xfrm>
                            <a:off x="9042" y="1404180"/>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3" name="TextBox 12">
                            <a:extLst>
                              <a:ext uri="{FF2B5EF4-FFF2-40B4-BE49-F238E27FC236}">
                                <a16:creationId xmlns:a16="http://schemas.microsoft.com/office/drawing/2014/main" id="{7EBCC921-5FA6-507A-6B60-69898A9F5D34}"/>
                              </a:ext>
                            </a:extLst>
                          </p:cNvPr>
                          <p:cNvSpPr txBox="1"/>
                          <p:nvPr/>
                        </p:nvSpPr>
                        <p:spPr>
                          <a:xfrm>
                            <a:off x="196437" y="1527634"/>
                            <a:ext cx="3339548" cy="807168"/>
                          </a:xfrm>
                          <a:prstGeom prst="rect">
                            <a:avLst/>
                          </a:prstGeom>
                          <a:noFill/>
                        </p:spPr>
                        <p:txBody>
                          <a:bodyPr wrap="square">
                            <a:spAutoFit/>
                          </a:bodyPr>
                          <a:lstStyle/>
                          <a:p>
                            <a:r>
                              <a:rPr lang="en-GB" sz="1350" b="1">
                                <a:latin typeface="Calibri" panose="020F0502020204030204" pitchFamily="34" charset="0"/>
                              </a:rPr>
                              <a:t>Total number of homelessness presentations</a:t>
                            </a:r>
                          </a:p>
                        </p:txBody>
                      </p:sp>
                    </p:grpSp>
                    <p:grpSp>
                      <p:nvGrpSpPr>
                        <p:cNvPr id="16" name="Group 15">
                          <a:extLst>
                            <a:ext uri="{FF2B5EF4-FFF2-40B4-BE49-F238E27FC236}">
                              <a16:creationId xmlns:a16="http://schemas.microsoft.com/office/drawing/2014/main" id="{F35749EC-4101-08A8-30E2-B613B414BE62}"/>
                            </a:ext>
                          </a:extLst>
                        </p:cNvPr>
                        <p:cNvGrpSpPr/>
                        <p:nvPr/>
                      </p:nvGrpSpPr>
                      <p:grpSpPr>
                        <a:xfrm>
                          <a:off x="9042" y="2629851"/>
                          <a:ext cx="3564835" cy="993905"/>
                          <a:chOff x="9042" y="1391478"/>
                          <a:chExt cx="3564835" cy="993905"/>
                        </a:xfrm>
                      </p:grpSpPr>
                      <p:sp>
                        <p:nvSpPr>
                          <p:cNvPr id="17" name="Rectangle: Rounded Corners 16">
                            <a:extLst>
                              <a:ext uri="{FF2B5EF4-FFF2-40B4-BE49-F238E27FC236}">
                                <a16:creationId xmlns:a16="http://schemas.microsoft.com/office/drawing/2014/main" id="{EF2DC10D-DC15-AC3F-52BE-598CE878B686}"/>
                              </a:ext>
                            </a:extLst>
                          </p:cNvPr>
                          <p:cNvSpPr/>
                          <p:nvPr/>
                        </p:nvSpPr>
                        <p:spPr>
                          <a:xfrm>
                            <a:off x="9042" y="1391478"/>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8" name="TextBox 17">
                            <a:extLst>
                              <a:ext uri="{FF2B5EF4-FFF2-40B4-BE49-F238E27FC236}">
                                <a16:creationId xmlns:a16="http://schemas.microsoft.com/office/drawing/2014/main" id="{70A86613-492A-F325-46D0-81E0B3F88D52}"/>
                              </a:ext>
                            </a:extLst>
                          </p:cNvPr>
                          <p:cNvSpPr txBox="1"/>
                          <p:nvPr/>
                        </p:nvSpPr>
                        <p:spPr>
                          <a:xfrm>
                            <a:off x="196437" y="1510403"/>
                            <a:ext cx="3339548" cy="807168"/>
                          </a:xfrm>
                          <a:prstGeom prst="rect">
                            <a:avLst/>
                          </a:prstGeom>
                          <a:noFill/>
                        </p:spPr>
                        <p:txBody>
                          <a:bodyPr wrap="square">
                            <a:spAutoFit/>
                          </a:bodyPr>
                          <a:lstStyle/>
                          <a:p>
                            <a:r>
                              <a:rPr lang="en-GB" sz="1350" b="1">
                                <a:latin typeface="Calibri" panose="020F0502020204030204" pitchFamily="34" charset="0"/>
                              </a:rPr>
                              <a:t>Total number of households owed a prevention or relief duty</a:t>
                            </a:r>
                          </a:p>
                        </p:txBody>
                      </p:sp>
                    </p:grpSp>
                    <p:grpSp>
                      <p:nvGrpSpPr>
                        <p:cNvPr id="19" name="Group 18">
                          <a:extLst>
                            <a:ext uri="{FF2B5EF4-FFF2-40B4-BE49-F238E27FC236}">
                              <a16:creationId xmlns:a16="http://schemas.microsoft.com/office/drawing/2014/main" id="{2565DB0E-1418-763F-697E-39039ABB6342}"/>
                            </a:ext>
                          </a:extLst>
                        </p:cNvPr>
                        <p:cNvGrpSpPr/>
                        <p:nvPr/>
                      </p:nvGrpSpPr>
                      <p:grpSpPr>
                        <a:xfrm>
                          <a:off x="9041" y="3696496"/>
                          <a:ext cx="3564835" cy="993905"/>
                          <a:chOff x="9041" y="1378776"/>
                          <a:chExt cx="3564835" cy="993905"/>
                        </a:xfrm>
                      </p:grpSpPr>
                      <p:sp>
                        <p:nvSpPr>
                          <p:cNvPr id="20" name="Rectangle: Rounded Corners 19">
                            <a:extLst>
                              <a:ext uri="{FF2B5EF4-FFF2-40B4-BE49-F238E27FC236}">
                                <a16:creationId xmlns:a16="http://schemas.microsoft.com/office/drawing/2014/main" id="{701C3A95-B1A9-8B36-5A7E-042625D4C476}"/>
                              </a:ext>
                            </a:extLst>
                          </p:cNvPr>
                          <p:cNvSpPr/>
                          <p:nvPr/>
                        </p:nvSpPr>
                        <p:spPr>
                          <a:xfrm>
                            <a:off x="9041" y="1378776"/>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1" name="TextBox 20">
                            <a:extLst>
                              <a:ext uri="{FF2B5EF4-FFF2-40B4-BE49-F238E27FC236}">
                                <a16:creationId xmlns:a16="http://schemas.microsoft.com/office/drawing/2014/main" id="{AADF721C-0419-3C99-CFC5-6E2D2A8C3B0E}"/>
                              </a:ext>
                            </a:extLst>
                          </p:cNvPr>
                          <p:cNvSpPr txBox="1"/>
                          <p:nvPr/>
                        </p:nvSpPr>
                        <p:spPr>
                          <a:xfrm>
                            <a:off x="196437" y="1506082"/>
                            <a:ext cx="3339548" cy="807168"/>
                          </a:xfrm>
                          <a:prstGeom prst="rect">
                            <a:avLst/>
                          </a:prstGeom>
                          <a:noFill/>
                        </p:spPr>
                        <p:txBody>
                          <a:bodyPr wrap="square">
                            <a:spAutoFit/>
                          </a:bodyPr>
                          <a:lstStyle/>
                          <a:p>
                            <a:r>
                              <a:rPr lang="en-GB" sz="1350" b="1">
                                <a:latin typeface="Calibri" panose="020F0502020204030204" pitchFamily="34" charset="0"/>
                              </a:rPr>
                              <a:t>Total number of households in TA</a:t>
                            </a:r>
                          </a:p>
                        </p:txBody>
                      </p:sp>
                    </p:grpSp>
                    <p:grpSp>
                      <p:nvGrpSpPr>
                        <p:cNvPr id="49" name="Group 48">
                          <a:extLst>
                            <a:ext uri="{FF2B5EF4-FFF2-40B4-BE49-F238E27FC236}">
                              <a16:creationId xmlns:a16="http://schemas.microsoft.com/office/drawing/2014/main" id="{A5E657E9-5C12-ACAD-3B91-BA8FB58BA955}"/>
                            </a:ext>
                          </a:extLst>
                        </p:cNvPr>
                        <p:cNvGrpSpPr/>
                        <p:nvPr/>
                      </p:nvGrpSpPr>
                      <p:grpSpPr>
                        <a:xfrm>
                          <a:off x="196437" y="5962192"/>
                          <a:ext cx="3339548" cy="1307549"/>
                          <a:chOff x="196437" y="2563247"/>
                          <a:chExt cx="3339548" cy="1307549"/>
                        </a:xfrm>
                      </p:grpSpPr>
                      <p:sp>
                        <p:nvSpPr>
                          <p:cNvPr id="51" name="TextBox 50">
                            <a:extLst>
                              <a:ext uri="{FF2B5EF4-FFF2-40B4-BE49-F238E27FC236}">
                                <a16:creationId xmlns:a16="http://schemas.microsoft.com/office/drawing/2014/main" id="{6D35CD43-B886-D411-5C31-79DDC4AE8306}"/>
                              </a:ext>
                            </a:extLst>
                          </p:cNvPr>
                          <p:cNvSpPr txBox="1"/>
                          <p:nvPr/>
                        </p:nvSpPr>
                        <p:spPr>
                          <a:xfrm>
                            <a:off x="196437" y="2563247"/>
                            <a:ext cx="3339548" cy="1137376"/>
                          </a:xfrm>
                          <a:prstGeom prst="rect">
                            <a:avLst/>
                          </a:prstGeom>
                          <a:noFill/>
                        </p:spPr>
                        <p:txBody>
                          <a:bodyPr wrap="square">
                            <a:spAutoFit/>
                          </a:bodyPr>
                          <a:lstStyle/>
                          <a:p>
                            <a:r>
                              <a:rPr lang="en-GB" sz="1350">
                                <a:latin typeface="Calibri" panose="020F0502020204030204" pitchFamily="34" charset="0"/>
                              </a:rPr>
                              <a:t>Total homelessness service net deficit for the financial year.		</a:t>
                            </a:r>
                          </a:p>
                        </p:txBody>
                      </p:sp>
                      <p:sp>
                        <p:nvSpPr>
                          <p:cNvPr id="106" name="TextBox 105">
                            <a:extLst>
                              <a:ext uri="{FF2B5EF4-FFF2-40B4-BE49-F238E27FC236}">
                                <a16:creationId xmlns:a16="http://schemas.microsoft.com/office/drawing/2014/main" id="{279FC71C-9132-A03D-AE87-2CAA628187EF}"/>
                              </a:ext>
                            </a:extLst>
                          </p:cNvPr>
                          <p:cNvSpPr txBox="1"/>
                          <p:nvPr/>
                        </p:nvSpPr>
                        <p:spPr>
                          <a:xfrm>
                            <a:off x="196437" y="2564887"/>
                            <a:ext cx="3339548" cy="1137374"/>
                          </a:xfrm>
                          <a:prstGeom prst="rect">
                            <a:avLst/>
                          </a:prstGeom>
                          <a:noFill/>
                        </p:spPr>
                        <p:txBody>
                          <a:bodyPr wrap="square">
                            <a:spAutoFit/>
                          </a:bodyPr>
                          <a:lstStyle/>
                          <a:p>
                            <a:r>
                              <a:rPr lang="en-GB" sz="1350">
                                <a:latin typeface="Calibri" panose="020F0502020204030204" pitchFamily="34" charset="0"/>
                              </a:rPr>
                              <a:t>Total homelessness service net deficit for the financial year.		</a:t>
                            </a:r>
                          </a:p>
                        </p:txBody>
                      </p:sp>
                      <p:sp>
                        <p:nvSpPr>
                          <p:cNvPr id="109" name="TextBox 108">
                            <a:extLst>
                              <a:ext uri="{FF2B5EF4-FFF2-40B4-BE49-F238E27FC236}">
                                <a16:creationId xmlns:a16="http://schemas.microsoft.com/office/drawing/2014/main" id="{8EDBE666-85EF-6681-7814-44A12BB86BA4}"/>
                              </a:ext>
                            </a:extLst>
                          </p:cNvPr>
                          <p:cNvSpPr txBox="1"/>
                          <p:nvPr/>
                        </p:nvSpPr>
                        <p:spPr>
                          <a:xfrm>
                            <a:off x="196437" y="2733421"/>
                            <a:ext cx="3339548" cy="1137375"/>
                          </a:xfrm>
                          <a:prstGeom prst="rect">
                            <a:avLst/>
                          </a:prstGeom>
                          <a:noFill/>
                        </p:spPr>
                        <p:txBody>
                          <a:bodyPr wrap="square">
                            <a:spAutoFit/>
                          </a:bodyPr>
                          <a:lstStyle/>
                          <a:p>
                            <a:r>
                              <a:rPr lang="en-GB" sz="1350">
                                <a:latin typeface="Calibri" panose="020F0502020204030204" pitchFamily="34" charset="0"/>
                              </a:rPr>
                              <a:t>Total homelessness service net deficit for the financial year.		</a:t>
                            </a:r>
                          </a:p>
                        </p:txBody>
                      </p:sp>
                    </p:grpSp>
                    <p:grpSp>
                      <p:nvGrpSpPr>
                        <p:cNvPr id="52" name="Group 51">
                          <a:extLst>
                            <a:ext uri="{FF2B5EF4-FFF2-40B4-BE49-F238E27FC236}">
                              <a16:creationId xmlns:a16="http://schemas.microsoft.com/office/drawing/2014/main" id="{6530BF6B-858C-1B66-1CE4-1588A98B8DF5}"/>
                            </a:ext>
                          </a:extLst>
                        </p:cNvPr>
                        <p:cNvGrpSpPr/>
                        <p:nvPr/>
                      </p:nvGrpSpPr>
                      <p:grpSpPr>
                        <a:xfrm>
                          <a:off x="3644829" y="1576860"/>
                          <a:ext cx="2141246" cy="993905"/>
                          <a:chOff x="-367108" y="1415956"/>
                          <a:chExt cx="3839968" cy="993905"/>
                        </a:xfrm>
                      </p:grpSpPr>
                      <p:sp>
                        <p:nvSpPr>
                          <p:cNvPr id="53" name="Rectangle: Rounded Corners 52">
                            <a:extLst>
                              <a:ext uri="{FF2B5EF4-FFF2-40B4-BE49-F238E27FC236}">
                                <a16:creationId xmlns:a16="http://schemas.microsoft.com/office/drawing/2014/main" id="{6DA1EA0E-8223-DEAD-55C2-0BABFE27CF77}"/>
                              </a:ext>
                            </a:extLst>
                          </p:cNvPr>
                          <p:cNvSpPr/>
                          <p:nvPr/>
                        </p:nvSpPr>
                        <p:spPr>
                          <a:xfrm>
                            <a:off x="-367108" y="1415956"/>
                            <a:ext cx="3839968"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54" name="TextBox 53">
                            <a:extLst>
                              <a:ext uri="{FF2B5EF4-FFF2-40B4-BE49-F238E27FC236}">
                                <a16:creationId xmlns:a16="http://schemas.microsoft.com/office/drawing/2014/main" id="{3DEB55E7-61B0-493B-8810-CE1E8B8ED2ED}"/>
                              </a:ext>
                            </a:extLst>
                          </p:cNvPr>
                          <p:cNvSpPr txBox="1"/>
                          <p:nvPr/>
                        </p:nvSpPr>
                        <p:spPr>
                          <a:xfrm>
                            <a:off x="-195658" y="1701885"/>
                            <a:ext cx="3339547" cy="550343"/>
                          </a:xfrm>
                          <a:prstGeom prst="rect">
                            <a:avLst/>
                          </a:prstGeom>
                          <a:noFill/>
                        </p:spPr>
                        <p:txBody>
                          <a:bodyPr wrap="square" lIns="68580" tIns="34290" rIns="68580" bIns="34290" anchor="t">
                            <a:spAutoFit/>
                          </a:bodyPr>
                          <a:lstStyle/>
                          <a:p>
                            <a:r>
                              <a:rPr lang="en-GB" sz="1800"/>
                              <a:t>4,833	</a:t>
                            </a:r>
                          </a:p>
                        </p:txBody>
                      </p:sp>
                    </p:grpSp>
                    <p:grpSp>
                      <p:nvGrpSpPr>
                        <p:cNvPr id="55" name="Group 54">
                          <a:extLst>
                            <a:ext uri="{FF2B5EF4-FFF2-40B4-BE49-F238E27FC236}">
                              <a16:creationId xmlns:a16="http://schemas.microsoft.com/office/drawing/2014/main" id="{07DCD5CD-8E58-9093-F1B5-4BAA74C358E1}"/>
                            </a:ext>
                          </a:extLst>
                        </p:cNvPr>
                        <p:cNvGrpSpPr/>
                        <p:nvPr/>
                      </p:nvGrpSpPr>
                      <p:grpSpPr>
                        <a:xfrm>
                          <a:off x="5856294" y="1574956"/>
                          <a:ext cx="2264390" cy="993905"/>
                          <a:chOff x="-108644" y="1414052"/>
                          <a:chExt cx="4060808" cy="993905"/>
                        </a:xfrm>
                      </p:grpSpPr>
                      <p:sp>
                        <p:nvSpPr>
                          <p:cNvPr id="57" name="TextBox 56">
                            <a:extLst>
                              <a:ext uri="{FF2B5EF4-FFF2-40B4-BE49-F238E27FC236}">
                                <a16:creationId xmlns:a16="http://schemas.microsoft.com/office/drawing/2014/main" id="{0EBBA3F3-3C60-0B50-334D-7A31BEB9EA4F}"/>
                              </a:ext>
                            </a:extLst>
                          </p:cNvPr>
                          <p:cNvSpPr txBox="1"/>
                          <p:nvPr/>
                        </p:nvSpPr>
                        <p:spPr>
                          <a:xfrm>
                            <a:off x="612616" y="1728243"/>
                            <a:ext cx="3339548" cy="587032"/>
                          </a:xfrm>
                          <a:prstGeom prst="rect">
                            <a:avLst/>
                          </a:prstGeom>
                          <a:noFill/>
                        </p:spPr>
                        <p:txBody>
                          <a:bodyPr wrap="square">
                            <a:spAutoFit/>
                          </a:bodyPr>
                          <a:lstStyle/>
                          <a:p>
                            <a:r>
                              <a:rPr lang="en-GB" sz="1800"/>
                              <a:t>£275.18</a:t>
                            </a:r>
                          </a:p>
                        </p:txBody>
                      </p:sp>
                      <p:sp>
                        <p:nvSpPr>
                          <p:cNvPr id="84" name="Rectangle: Rounded Corners 83">
                            <a:extLst>
                              <a:ext uri="{FF2B5EF4-FFF2-40B4-BE49-F238E27FC236}">
                                <a16:creationId xmlns:a16="http://schemas.microsoft.com/office/drawing/2014/main" id="{8DDAC29B-3197-FB7B-20F7-2723D17E3C0D}"/>
                              </a:ext>
                            </a:extLst>
                          </p:cNvPr>
                          <p:cNvSpPr/>
                          <p:nvPr/>
                        </p:nvSpPr>
                        <p:spPr>
                          <a:xfrm>
                            <a:off x="-108644" y="1414052"/>
                            <a:ext cx="3932282"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85" name="TextBox 84">
                            <a:extLst>
                              <a:ext uri="{FF2B5EF4-FFF2-40B4-BE49-F238E27FC236}">
                                <a16:creationId xmlns:a16="http://schemas.microsoft.com/office/drawing/2014/main" id="{DC6ED0D6-05BB-5ECD-5D12-842CD707AC79}"/>
                              </a:ext>
                            </a:extLst>
                          </p:cNvPr>
                          <p:cNvSpPr txBox="1"/>
                          <p:nvPr/>
                        </p:nvSpPr>
                        <p:spPr>
                          <a:xfrm>
                            <a:off x="24496" y="1726338"/>
                            <a:ext cx="3339548" cy="550343"/>
                          </a:xfrm>
                          <a:prstGeom prst="rect">
                            <a:avLst/>
                          </a:prstGeom>
                          <a:noFill/>
                        </p:spPr>
                        <p:txBody>
                          <a:bodyPr wrap="square" lIns="68580" tIns="34290" rIns="68580" bIns="34290" anchor="t">
                            <a:spAutoFit/>
                          </a:bodyPr>
                          <a:lstStyle/>
                          <a:p>
                            <a:r>
                              <a:rPr lang="en-GB" sz="1800"/>
                              <a:t>5,218</a:t>
                            </a:r>
                          </a:p>
                        </p:txBody>
                      </p:sp>
                    </p:grpSp>
                    <p:grpSp>
                      <p:nvGrpSpPr>
                        <p:cNvPr id="58" name="Group 57">
                          <a:extLst>
                            <a:ext uri="{FF2B5EF4-FFF2-40B4-BE49-F238E27FC236}">
                              <a16:creationId xmlns:a16="http://schemas.microsoft.com/office/drawing/2014/main" id="{9EC5D63F-5B09-5782-E75F-02A8F87917D1}"/>
                            </a:ext>
                          </a:extLst>
                        </p:cNvPr>
                        <p:cNvGrpSpPr/>
                        <p:nvPr/>
                      </p:nvGrpSpPr>
                      <p:grpSpPr>
                        <a:xfrm>
                          <a:off x="3656845" y="2632254"/>
                          <a:ext cx="2141245" cy="993905"/>
                          <a:chOff x="-345558" y="1392003"/>
                          <a:chExt cx="3839966" cy="993905"/>
                        </a:xfrm>
                      </p:grpSpPr>
                      <p:sp>
                        <p:nvSpPr>
                          <p:cNvPr id="59" name="Rectangle: Rounded Corners 58">
                            <a:extLst>
                              <a:ext uri="{FF2B5EF4-FFF2-40B4-BE49-F238E27FC236}">
                                <a16:creationId xmlns:a16="http://schemas.microsoft.com/office/drawing/2014/main" id="{646C7A3C-0C09-31D9-BBE4-3B17CB16D4C7}"/>
                              </a:ext>
                            </a:extLst>
                          </p:cNvPr>
                          <p:cNvSpPr/>
                          <p:nvPr/>
                        </p:nvSpPr>
                        <p:spPr>
                          <a:xfrm>
                            <a:off x="-345558" y="1392003"/>
                            <a:ext cx="3839966"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60" name="TextBox 59">
                            <a:extLst>
                              <a:ext uri="{FF2B5EF4-FFF2-40B4-BE49-F238E27FC236}">
                                <a16:creationId xmlns:a16="http://schemas.microsoft.com/office/drawing/2014/main" id="{52D53AB4-3ACD-59BC-6733-8DF1DA510F42}"/>
                              </a:ext>
                            </a:extLst>
                          </p:cNvPr>
                          <p:cNvSpPr txBox="1"/>
                          <p:nvPr/>
                        </p:nvSpPr>
                        <p:spPr>
                          <a:xfrm>
                            <a:off x="-195657" y="1701885"/>
                            <a:ext cx="3339547" cy="550343"/>
                          </a:xfrm>
                          <a:prstGeom prst="rect">
                            <a:avLst/>
                          </a:prstGeom>
                          <a:noFill/>
                        </p:spPr>
                        <p:txBody>
                          <a:bodyPr wrap="square" lIns="68580" tIns="34290" rIns="68580" bIns="34290" anchor="t">
                            <a:spAutoFit/>
                          </a:bodyPr>
                          <a:lstStyle/>
                          <a:p>
                            <a:r>
                              <a:rPr lang="en-GB" sz="1800"/>
                              <a:t>4,929</a:t>
                            </a:r>
                          </a:p>
                        </p:txBody>
                      </p:sp>
                    </p:grpSp>
                    <p:grpSp>
                      <p:nvGrpSpPr>
                        <p:cNvPr id="61" name="Group 60">
                          <a:extLst>
                            <a:ext uri="{FF2B5EF4-FFF2-40B4-BE49-F238E27FC236}">
                              <a16:creationId xmlns:a16="http://schemas.microsoft.com/office/drawing/2014/main" id="{90FD2377-3893-9E86-19B2-77BAAB07CAFC}"/>
                            </a:ext>
                          </a:extLst>
                        </p:cNvPr>
                        <p:cNvGrpSpPr/>
                        <p:nvPr/>
                      </p:nvGrpSpPr>
                      <p:grpSpPr>
                        <a:xfrm>
                          <a:off x="5853109" y="2645875"/>
                          <a:ext cx="2267574" cy="993905"/>
                          <a:chOff x="-114354" y="1405624"/>
                          <a:chExt cx="4066518" cy="993905"/>
                        </a:xfrm>
                      </p:grpSpPr>
                      <p:sp>
                        <p:nvSpPr>
                          <p:cNvPr id="63" name="TextBox 62">
                            <a:extLst>
                              <a:ext uri="{FF2B5EF4-FFF2-40B4-BE49-F238E27FC236}">
                                <a16:creationId xmlns:a16="http://schemas.microsoft.com/office/drawing/2014/main" id="{C8852644-FFA0-DDE6-5754-1845FB99102B}"/>
                              </a:ext>
                            </a:extLst>
                          </p:cNvPr>
                          <p:cNvSpPr txBox="1"/>
                          <p:nvPr/>
                        </p:nvSpPr>
                        <p:spPr>
                          <a:xfrm>
                            <a:off x="612616" y="1728243"/>
                            <a:ext cx="3339548" cy="587032"/>
                          </a:xfrm>
                          <a:prstGeom prst="rect">
                            <a:avLst/>
                          </a:prstGeom>
                          <a:noFill/>
                        </p:spPr>
                        <p:txBody>
                          <a:bodyPr wrap="square">
                            <a:spAutoFit/>
                          </a:bodyPr>
                          <a:lstStyle/>
                          <a:p>
                            <a:r>
                              <a:rPr lang="en-GB" sz="1800"/>
                              <a:t>£2,087.96</a:t>
                            </a:r>
                          </a:p>
                        </p:txBody>
                      </p:sp>
                      <p:sp>
                        <p:nvSpPr>
                          <p:cNvPr id="86" name="Rectangle: Rounded Corners 85">
                            <a:extLst>
                              <a:ext uri="{FF2B5EF4-FFF2-40B4-BE49-F238E27FC236}">
                                <a16:creationId xmlns:a16="http://schemas.microsoft.com/office/drawing/2014/main" id="{5D20FBFE-5460-0F74-ECA0-88308EE0B8FD}"/>
                              </a:ext>
                            </a:extLst>
                          </p:cNvPr>
                          <p:cNvSpPr/>
                          <p:nvPr/>
                        </p:nvSpPr>
                        <p:spPr>
                          <a:xfrm>
                            <a:off x="-114354" y="1405624"/>
                            <a:ext cx="3932283"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GB" sz="1800">
                                <a:solidFill>
                                  <a:schemeClr val="tx1"/>
                                </a:solidFill>
                              </a:rPr>
                              <a:t>5,900</a:t>
                            </a:r>
                          </a:p>
                        </p:txBody>
                      </p:sp>
                    </p:grpSp>
                    <p:grpSp>
                      <p:nvGrpSpPr>
                        <p:cNvPr id="64" name="Group 63">
                          <a:extLst>
                            <a:ext uri="{FF2B5EF4-FFF2-40B4-BE49-F238E27FC236}">
                              <a16:creationId xmlns:a16="http://schemas.microsoft.com/office/drawing/2014/main" id="{4A5A3BDC-B070-A075-76A6-F6C6F6A83D8D}"/>
                            </a:ext>
                          </a:extLst>
                        </p:cNvPr>
                        <p:cNvGrpSpPr/>
                        <p:nvPr/>
                      </p:nvGrpSpPr>
                      <p:grpSpPr>
                        <a:xfrm>
                          <a:off x="3644829" y="3685245"/>
                          <a:ext cx="2142371" cy="996660"/>
                          <a:chOff x="-367106" y="1365647"/>
                          <a:chExt cx="3841985" cy="996660"/>
                        </a:xfrm>
                      </p:grpSpPr>
                      <p:sp>
                        <p:nvSpPr>
                          <p:cNvPr id="65" name="Rectangle: Rounded Corners 64">
                            <a:extLst>
                              <a:ext uri="{FF2B5EF4-FFF2-40B4-BE49-F238E27FC236}">
                                <a16:creationId xmlns:a16="http://schemas.microsoft.com/office/drawing/2014/main" id="{FE806859-C5E1-8742-2C6C-D5A100876170}"/>
                              </a:ext>
                            </a:extLst>
                          </p:cNvPr>
                          <p:cNvSpPr/>
                          <p:nvPr/>
                        </p:nvSpPr>
                        <p:spPr>
                          <a:xfrm>
                            <a:off x="-367106" y="1368402"/>
                            <a:ext cx="3841985"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66" name="TextBox 65">
                            <a:extLst>
                              <a:ext uri="{FF2B5EF4-FFF2-40B4-BE49-F238E27FC236}">
                                <a16:creationId xmlns:a16="http://schemas.microsoft.com/office/drawing/2014/main" id="{A0A8D1D2-B230-4B3A-16A8-0B3136AF51AD}"/>
                              </a:ext>
                            </a:extLst>
                          </p:cNvPr>
                          <p:cNvSpPr txBox="1"/>
                          <p:nvPr/>
                        </p:nvSpPr>
                        <p:spPr>
                          <a:xfrm>
                            <a:off x="-106898" y="1673683"/>
                            <a:ext cx="3339548" cy="587032"/>
                          </a:xfrm>
                          <a:prstGeom prst="rect">
                            <a:avLst/>
                          </a:prstGeom>
                          <a:noFill/>
                        </p:spPr>
                        <p:txBody>
                          <a:bodyPr wrap="square">
                            <a:spAutoFit/>
                          </a:bodyPr>
                          <a:lstStyle/>
                          <a:p>
                            <a:r>
                              <a:rPr lang="en-GB" sz="1800">
                                <a:latin typeface="Calibri" panose="020F0502020204030204" pitchFamily="34" charset="0"/>
                              </a:rPr>
                              <a:t>£48.73m</a:t>
                            </a:r>
                            <a:endParaRPr lang="en-GB" sz="1800"/>
                          </a:p>
                        </p:txBody>
                      </p:sp>
                      <p:sp>
                        <p:nvSpPr>
                          <p:cNvPr id="9" name="Rectangle: Rounded Corners 8">
                            <a:extLst>
                              <a:ext uri="{FF2B5EF4-FFF2-40B4-BE49-F238E27FC236}">
                                <a16:creationId xmlns:a16="http://schemas.microsoft.com/office/drawing/2014/main" id="{02EF1CC8-129B-6655-41ED-7FA500CBB6B1}"/>
                              </a:ext>
                            </a:extLst>
                          </p:cNvPr>
                          <p:cNvSpPr/>
                          <p:nvPr/>
                        </p:nvSpPr>
                        <p:spPr>
                          <a:xfrm>
                            <a:off x="-367106" y="1365647"/>
                            <a:ext cx="3841985"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a:solidFill>
                                  <a:schemeClr val="tx1"/>
                                </a:solidFill>
                                <a:latin typeface="Calibri" panose="020F0502020204030204" pitchFamily="34" charset="0"/>
                              </a:rPr>
                              <a:t>52,115</a:t>
                            </a:r>
                          </a:p>
                        </p:txBody>
                      </p:sp>
                    </p:grpSp>
                    <p:grpSp>
                      <p:nvGrpSpPr>
                        <p:cNvPr id="67" name="Group 66">
                          <a:extLst>
                            <a:ext uri="{FF2B5EF4-FFF2-40B4-BE49-F238E27FC236}">
                              <a16:creationId xmlns:a16="http://schemas.microsoft.com/office/drawing/2014/main" id="{4F57868F-B24D-7D3B-4B94-081C00F72220}"/>
                            </a:ext>
                          </a:extLst>
                        </p:cNvPr>
                        <p:cNvGrpSpPr/>
                        <p:nvPr/>
                      </p:nvGrpSpPr>
                      <p:grpSpPr>
                        <a:xfrm>
                          <a:off x="5857147" y="3697465"/>
                          <a:ext cx="2263537" cy="993905"/>
                          <a:chOff x="-107112" y="1377867"/>
                          <a:chExt cx="4059276" cy="993905"/>
                        </a:xfrm>
                      </p:grpSpPr>
                      <p:sp>
                        <p:nvSpPr>
                          <p:cNvPr id="69" name="TextBox 68">
                            <a:extLst>
                              <a:ext uri="{FF2B5EF4-FFF2-40B4-BE49-F238E27FC236}">
                                <a16:creationId xmlns:a16="http://schemas.microsoft.com/office/drawing/2014/main" id="{E545C6B9-F511-18FB-6263-625D47C6844B}"/>
                              </a:ext>
                            </a:extLst>
                          </p:cNvPr>
                          <p:cNvSpPr txBox="1"/>
                          <p:nvPr/>
                        </p:nvSpPr>
                        <p:spPr>
                          <a:xfrm>
                            <a:off x="612617" y="1728244"/>
                            <a:ext cx="3339547" cy="587032"/>
                          </a:xfrm>
                          <a:prstGeom prst="rect">
                            <a:avLst/>
                          </a:prstGeom>
                          <a:noFill/>
                        </p:spPr>
                        <p:txBody>
                          <a:bodyPr wrap="square">
                            <a:spAutoFit/>
                          </a:bodyPr>
                          <a:lstStyle/>
                          <a:p>
                            <a:r>
                              <a:rPr lang="en-GB" sz="1800"/>
                              <a:t>W</a:t>
                            </a:r>
                          </a:p>
                        </p:txBody>
                      </p:sp>
                      <p:sp>
                        <p:nvSpPr>
                          <p:cNvPr id="87" name="Rectangle: Rounded Corners 86">
                            <a:extLst>
                              <a:ext uri="{FF2B5EF4-FFF2-40B4-BE49-F238E27FC236}">
                                <a16:creationId xmlns:a16="http://schemas.microsoft.com/office/drawing/2014/main" id="{1C7F5668-79B9-153E-3F90-1787C9E1EB32}"/>
                              </a:ext>
                            </a:extLst>
                          </p:cNvPr>
                          <p:cNvSpPr/>
                          <p:nvPr/>
                        </p:nvSpPr>
                        <p:spPr>
                          <a:xfrm>
                            <a:off x="-107112" y="1377867"/>
                            <a:ext cx="3946570"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rPr>
                              <a:t>53,968</a:t>
                            </a:r>
                          </a:p>
                        </p:txBody>
                      </p:sp>
                    </p:grpSp>
                  </p:grpSp>
                  <p:sp>
                    <p:nvSpPr>
                      <p:cNvPr id="77" name="Rectangle: Rounded Corners 76">
                        <a:extLst>
                          <a:ext uri="{FF2B5EF4-FFF2-40B4-BE49-F238E27FC236}">
                            <a16:creationId xmlns:a16="http://schemas.microsoft.com/office/drawing/2014/main" id="{5271E477-DD77-E023-0B10-360EB370D08C}"/>
                          </a:ext>
                        </a:extLst>
                      </p:cNvPr>
                      <p:cNvSpPr/>
                      <p:nvPr/>
                    </p:nvSpPr>
                    <p:spPr>
                      <a:xfrm>
                        <a:off x="5336687" y="955137"/>
                        <a:ext cx="2172766"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rPr>
                          <a:t>December 2021</a:t>
                        </a:r>
                      </a:p>
                    </p:txBody>
                  </p:sp>
                  <p:sp>
                    <p:nvSpPr>
                      <p:cNvPr id="88" name="Rectangle: Rounded Corners 87">
                        <a:extLst>
                          <a:ext uri="{FF2B5EF4-FFF2-40B4-BE49-F238E27FC236}">
                            <a16:creationId xmlns:a16="http://schemas.microsoft.com/office/drawing/2014/main" id="{2C595181-CB22-059D-7349-536983A704AB}"/>
                          </a:ext>
                        </a:extLst>
                      </p:cNvPr>
                      <p:cNvSpPr/>
                      <p:nvPr/>
                    </p:nvSpPr>
                    <p:spPr>
                      <a:xfrm>
                        <a:off x="7556093" y="939579"/>
                        <a:ext cx="2172766"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December 2022</a:t>
                        </a:r>
                      </a:p>
                    </p:txBody>
                  </p:sp>
                </p:grpSp>
                <p:sp>
                  <p:nvSpPr>
                    <p:cNvPr id="80" name="Arrow: Up 79">
                      <a:extLst>
                        <a:ext uri="{FF2B5EF4-FFF2-40B4-BE49-F238E27FC236}">
                          <a16:creationId xmlns:a16="http://schemas.microsoft.com/office/drawing/2014/main" id="{DF8CFF4E-059F-2013-5B10-F88520092987}"/>
                        </a:ext>
                      </a:extLst>
                    </p:cNvPr>
                    <p:cNvSpPr/>
                    <p:nvPr/>
                  </p:nvSpPr>
                  <p:spPr>
                    <a:xfrm>
                      <a:off x="9148801" y="1945120"/>
                      <a:ext cx="1156396" cy="1124494"/>
                    </a:xfrm>
                    <a:prstGeom prst="upArrow">
                      <a:avLst>
                        <a:gd name="adj1" fmla="val 64903"/>
                        <a:gd name="adj2" fmla="val 50000"/>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+8%</a:t>
                      </a:r>
                    </a:p>
                    <a:p>
                      <a:pPr algn="ctr"/>
                      <a:r>
                        <a:rPr lang="en-GB" sz="1050" dirty="0">
                          <a:solidFill>
                            <a:schemeClr val="tx1"/>
                          </a:solidFill>
                        </a:rPr>
                        <a:t>+385</a:t>
                      </a:r>
                    </a:p>
                  </p:txBody>
                </p:sp>
                <p:sp>
                  <p:nvSpPr>
                    <p:cNvPr id="82" name="Arrow: Up 81">
                      <a:extLst>
                        <a:ext uri="{FF2B5EF4-FFF2-40B4-BE49-F238E27FC236}">
                          <a16:creationId xmlns:a16="http://schemas.microsoft.com/office/drawing/2014/main" id="{C71D2DA3-194F-8A3F-987E-2E27C802BB4D}"/>
                        </a:ext>
                      </a:extLst>
                    </p:cNvPr>
                    <p:cNvSpPr/>
                    <p:nvPr/>
                  </p:nvSpPr>
                  <p:spPr>
                    <a:xfrm>
                      <a:off x="9143838" y="3004699"/>
                      <a:ext cx="1156396" cy="1124494"/>
                    </a:xfrm>
                    <a:prstGeom prst="upArrow">
                      <a:avLst>
                        <a:gd name="adj1" fmla="val 64903"/>
                        <a:gd name="adj2" fmla="val 50000"/>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1050">
                          <a:solidFill>
                            <a:schemeClr val="tx1"/>
                          </a:solidFill>
                        </a:rPr>
                        <a:t>+19.7%</a:t>
                      </a:r>
                    </a:p>
                    <a:p>
                      <a:pPr algn="ctr"/>
                      <a:r>
                        <a:rPr lang="en-GB" sz="1050">
                          <a:solidFill>
                            <a:schemeClr val="tx1"/>
                          </a:solidFill>
                        </a:rPr>
                        <a:t>+971</a:t>
                      </a:r>
                      <a:endParaRPr lang="en-GB" sz="1050">
                        <a:solidFill>
                          <a:schemeClr val="tx1"/>
                        </a:solidFill>
                        <a:cs typeface="Calibri"/>
                      </a:endParaRPr>
                    </a:p>
                  </p:txBody>
                </p:sp>
              </p:grpSp>
              <p:sp>
                <p:nvSpPr>
                  <p:cNvPr id="90" name="TextBox 89">
                    <a:extLst>
                      <a:ext uri="{FF2B5EF4-FFF2-40B4-BE49-F238E27FC236}">
                        <a16:creationId xmlns:a16="http://schemas.microsoft.com/office/drawing/2014/main" id="{C3F6952D-2D27-8C13-6BCE-02DFB204110F}"/>
                      </a:ext>
                    </a:extLst>
                  </p:cNvPr>
                  <p:cNvSpPr txBox="1"/>
                  <p:nvPr/>
                </p:nvSpPr>
                <p:spPr>
                  <a:xfrm>
                    <a:off x="9859617" y="2571396"/>
                    <a:ext cx="1290835" cy="587032"/>
                  </a:xfrm>
                  <a:prstGeom prst="rect">
                    <a:avLst/>
                  </a:prstGeom>
                  <a:noFill/>
                </p:spPr>
                <p:txBody>
                  <a:bodyPr wrap="square">
                    <a:spAutoFit/>
                  </a:bodyPr>
                  <a:lstStyle/>
                  <a:p>
                    <a:pPr algn="ctr"/>
                    <a:r>
                      <a:rPr lang="en-GB" sz="1800"/>
                      <a:t>28</a:t>
                    </a:r>
                  </a:p>
                </p:txBody>
              </p:sp>
              <p:sp>
                <p:nvSpPr>
                  <p:cNvPr id="94" name="Rectangle: Rounded Corners 93">
                    <a:extLst>
                      <a:ext uri="{FF2B5EF4-FFF2-40B4-BE49-F238E27FC236}">
                        <a16:creationId xmlns:a16="http://schemas.microsoft.com/office/drawing/2014/main" id="{7A7BABF8-A50A-7D40-42A4-F7128678A34A}"/>
                      </a:ext>
                    </a:extLst>
                  </p:cNvPr>
                  <p:cNvSpPr/>
                  <p:nvPr/>
                </p:nvSpPr>
                <p:spPr>
                  <a:xfrm>
                    <a:off x="9766852" y="1194648"/>
                    <a:ext cx="1426254"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Number of responses</a:t>
                    </a:r>
                  </a:p>
                </p:txBody>
              </p:sp>
            </p:grpSp>
            <p:sp>
              <p:nvSpPr>
                <p:cNvPr id="10" name="Rectangle: Rounded Corners 9">
                  <a:extLst>
                    <a:ext uri="{FF2B5EF4-FFF2-40B4-BE49-F238E27FC236}">
                      <a16:creationId xmlns:a16="http://schemas.microsoft.com/office/drawing/2014/main" id="{40512466-1E35-28BF-32CE-A935E172BA23}"/>
                    </a:ext>
                  </a:extLst>
                </p:cNvPr>
                <p:cNvSpPr/>
                <p:nvPr/>
              </p:nvSpPr>
              <p:spPr>
                <a:xfrm>
                  <a:off x="9794714" y="4440997"/>
                  <a:ext cx="1426256"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24</a:t>
                  </a:r>
                </a:p>
              </p:txBody>
            </p:sp>
            <p:sp>
              <p:nvSpPr>
                <p:cNvPr id="12" name="TextBox 11">
                  <a:extLst>
                    <a:ext uri="{FF2B5EF4-FFF2-40B4-BE49-F238E27FC236}">
                      <a16:creationId xmlns:a16="http://schemas.microsoft.com/office/drawing/2014/main" id="{1BAD30AF-D7B1-84A1-0995-6D9DA216E5CD}"/>
                    </a:ext>
                  </a:extLst>
                </p:cNvPr>
                <p:cNvSpPr txBox="1"/>
                <p:nvPr/>
              </p:nvSpPr>
              <p:spPr>
                <a:xfrm>
                  <a:off x="1170441" y="4732425"/>
                  <a:ext cx="3339548" cy="476963"/>
                </a:xfrm>
                <a:prstGeom prst="rect">
                  <a:avLst/>
                </a:prstGeom>
                <a:noFill/>
              </p:spPr>
              <p:txBody>
                <a:bodyPr wrap="square">
                  <a:spAutoFit/>
                </a:bodyPr>
                <a:lstStyle/>
                <a:p>
                  <a:r>
                    <a:rPr lang="en-GB" sz="1350">
                      <a:latin typeface="Calibri" panose="020F0502020204030204" pitchFamily="34" charset="0"/>
                    </a:rPr>
                    <a:t>Total number of Children in TA </a:t>
                  </a:r>
                </a:p>
              </p:txBody>
            </p:sp>
            <p:sp>
              <p:nvSpPr>
                <p:cNvPr id="23" name="Rectangle: Rounded Corners 22">
                  <a:extLst>
                    <a:ext uri="{FF2B5EF4-FFF2-40B4-BE49-F238E27FC236}">
                      <a16:creationId xmlns:a16="http://schemas.microsoft.com/office/drawing/2014/main" id="{7B682F0B-C1F5-BE62-7A48-5FBC3C857975}"/>
                    </a:ext>
                  </a:extLst>
                </p:cNvPr>
                <p:cNvSpPr/>
                <p:nvPr/>
              </p:nvSpPr>
              <p:spPr>
                <a:xfrm>
                  <a:off x="6827113" y="4409968"/>
                  <a:ext cx="2200690"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rPr>
                    <a:t>67,094</a:t>
                  </a:r>
                </a:p>
              </p:txBody>
            </p:sp>
            <p:sp>
              <p:nvSpPr>
                <p:cNvPr id="39" name="Rectangle: Rounded Corners 38">
                  <a:extLst>
                    <a:ext uri="{FF2B5EF4-FFF2-40B4-BE49-F238E27FC236}">
                      <a16:creationId xmlns:a16="http://schemas.microsoft.com/office/drawing/2014/main" id="{DF5C1275-6201-0E2A-5F34-326B40600440}"/>
                    </a:ext>
                  </a:extLst>
                </p:cNvPr>
                <p:cNvSpPr/>
                <p:nvPr/>
              </p:nvSpPr>
              <p:spPr>
                <a:xfrm>
                  <a:off x="987609" y="4398990"/>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40" name="TextBox 39">
                  <a:extLst>
                    <a:ext uri="{FF2B5EF4-FFF2-40B4-BE49-F238E27FC236}">
                      <a16:creationId xmlns:a16="http://schemas.microsoft.com/office/drawing/2014/main" id="{CDBD2D84-37CE-EB35-DDF3-C758B737E74C}"/>
                    </a:ext>
                  </a:extLst>
                </p:cNvPr>
                <p:cNvSpPr txBox="1"/>
                <p:nvPr/>
              </p:nvSpPr>
              <p:spPr>
                <a:xfrm>
                  <a:off x="1170441" y="4663661"/>
                  <a:ext cx="3339548" cy="476963"/>
                </a:xfrm>
                <a:prstGeom prst="rect">
                  <a:avLst/>
                </a:prstGeom>
                <a:noFill/>
              </p:spPr>
              <p:txBody>
                <a:bodyPr wrap="square">
                  <a:spAutoFit/>
                </a:bodyPr>
                <a:lstStyle/>
                <a:p>
                  <a:r>
                    <a:rPr lang="en-GB" sz="1350" b="1">
                      <a:latin typeface="Calibri" panose="020F0502020204030204" pitchFamily="34" charset="0"/>
                    </a:rPr>
                    <a:t>Total number of Children in TA </a:t>
                  </a:r>
                </a:p>
              </p:txBody>
            </p:sp>
            <p:sp>
              <p:nvSpPr>
                <p:cNvPr id="41" name="Rectangle: Rounded Corners 40">
                  <a:extLst>
                    <a:ext uri="{FF2B5EF4-FFF2-40B4-BE49-F238E27FC236}">
                      <a16:creationId xmlns:a16="http://schemas.microsoft.com/office/drawing/2014/main" id="{367CBA98-C77F-6356-A41A-8FBD61AD640C}"/>
                    </a:ext>
                  </a:extLst>
                </p:cNvPr>
                <p:cNvSpPr/>
                <p:nvPr/>
              </p:nvSpPr>
              <p:spPr>
                <a:xfrm>
                  <a:off x="4629723" y="4400169"/>
                  <a:ext cx="2142371"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a:solidFill>
                        <a:schemeClr val="tx1"/>
                      </a:solidFill>
                      <a:latin typeface="Calibri" panose="020F0502020204030204" pitchFamily="34" charset="0"/>
                    </a:rPr>
                    <a:t>65,013</a:t>
                  </a:r>
                </a:p>
              </p:txBody>
            </p:sp>
          </p:grpSp>
          <p:sp>
            <p:nvSpPr>
              <p:cNvPr id="43" name="Rectangle: Rounded Corners 42">
                <a:extLst>
                  <a:ext uri="{FF2B5EF4-FFF2-40B4-BE49-F238E27FC236}">
                    <a16:creationId xmlns:a16="http://schemas.microsoft.com/office/drawing/2014/main" id="{AE1F8A6B-F37C-E671-F46E-6A5A184B9310}"/>
                  </a:ext>
                </a:extLst>
              </p:cNvPr>
              <p:cNvSpPr/>
              <p:nvPr/>
            </p:nvSpPr>
            <p:spPr>
              <a:xfrm>
                <a:off x="9806050" y="5773781"/>
                <a:ext cx="1426256"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26</a:t>
                </a:r>
              </a:p>
            </p:txBody>
          </p:sp>
          <p:sp>
            <p:nvSpPr>
              <p:cNvPr id="44" name="Rectangle: Rounded Corners 43">
                <a:extLst>
                  <a:ext uri="{FF2B5EF4-FFF2-40B4-BE49-F238E27FC236}">
                    <a16:creationId xmlns:a16="http://schemas.microsoft.com/office/drawing/2014/main" id="{0EA2E1B6-3174-05D7-6CC5-7A946D539B00}"/>
                  </a:ext>
                </a:extLst>
              </p:cNvPr>
              <p:cNvSpPr/>
              <p:nvPr/>
            </p:nvSpPr>
            <p:spPr>
              <a:xfrm>
                <a:off x="6849940" y="5760093"/>
                <a:ext cx="2200690"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GB" sz="1800">
                    <a:solidFill>
                      <a:schemeClr val="tx1"/>
                    </a:solidFill>
                  </a:rPr>
                  <a:t> 1,947</a:t>
                </a:r>
              </a:p>
            </p:txBody>
          </p:sp>
          <p:sp>
            <p:nvSpPr>
              <p:cNvPr id="46" name="Rectangle: Rounded Corners 45">
                <a:extLst>
                  <a:ext uri="{FF2B5EF4-FFF2-40B4-BE49-F238E27FC236}">
                    <a16:creationId xmlns:a16="http://schemas.microsoft.com/office/drawing/2014/main" id="{F1B8419F-A26F-D347-D9FA-E23D99F0C672}"/>
                  </a:ext>
                </a:extLst>
              </p:cNvPr>
              <p:cNvSpPr/>
              <p:nvPr/>
            </p:nvSpPr>
            <p:spPr>
              <a:xfrm>
                <a:off x="995983" y="5751480"/>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47" name="TextBox 46">
                <a:extLst>
                  <a:ext uri="{FF2B5EF4-FFF2-40B4-BE49-F238E27FC236}">
                    <a16:creationId xmlns:a16="http://schemas.microsoft.com/office/drawing/2014/main" id="{2814C257-B4D4-D4F8-4F14-2BC5508B7077}"/>
                  </a:ext>
                </a:extLst>
              </p:cNvPr>
              <p:cNvSpPr txBox="1"/>
              <p:nvPr/>
            </p:nvSpPr>
            <p:spPr>
              <a:xfrm>
                <a:off x="1198136" y="5813814"/>
                <a:ext cx="3339548" cy="1137375"/>
              </a:xfrm>
              <a:prstGeom prst="rect">
                <a:avLst/>
              </a:prstGeom>
              <a:noFill/>
            </p:spPr>
            <p:txBody>
              <a:bodyPr wrap="square">
                <a:spAutoFit/>
              </a:bodyPr>
              <a:lstStyle/>
              <a:p>
                <a:r>
                  <a:rPr lang="en-GB" sz="1350">
                    <a:latin typeface="Calibri" panose="020F0502020204030204" pitchFamily="34" charset="0"/>
                  </a:rPr>
                  <a:t>Total families in Bed and breakfast hotels (including shared annexes)</a:t>
                </a:r>
              </a:p>
            </p:txBody>
          </p:sp>
          <p:sp>
            <p:nvSpPr>
              <p:cNvPr id="48" name="Rectangle: Rounded Corners 47">
                <a:extLst>
                  <a:ext uri="{FF2B5EF4-FFF2-40B4-BE49-F238E27FC236}">
                    <a16:creationId xmlns:a16="http://schemas.microsoft.com/office/drawing/2014/main" id="{8B4FFBF5-ADBF-D4CE-77AA-7996BE28DD4E}"/>
                  </a:ext>
                </a:extLst>
              </p:cNvPr>
              <p:cNvSpPr/>
              <p:nvPr/>
            </p:nvSpPr>
            <p:spPr>
              <a:xfrm>
                <a:off x="4643787" y="5751481"/>
                <a:ext cx="2142371"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a:solidFill>
                      <a:schemeClr val="tx1"/>
                    </a:solidFill>
                    <a:latin typeface="Calibri" panose="020F0502020204030204" pitchFamily="34" charset="0"/>
                  </a:rPr>
                  <a:t>x</a:t>
                </a:r>
              </a:p>
            </p:txBody>
          </p:sp>
          <p:sp>
            <p:nvSpPr>
              <p:cNvPr id="71" name="Rectangle: Rounded Corners 70">
                <a:extLst>
                  <a:ext uri="{FF2B5EF4-FFF2-40B4-BE49-F238E27FC236}">
                    <a16:creationId xmlns:a16="http://schemas.microsoft.com/office/drawing/2014/main" id="{68743224-FEE2-7A7C-353A-93F72D114DEF}"/>
                  </a:ext>
                </a:extLst>
              </p:cNvPr>
              <p:cNvSpPr/>
              <p:nvPr/>
            </p:nvSpPr>
            <p:spPr>
              <a:xfrm>
                <a:off x="995983" y="5751957"/>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74" name="TextBox 73">
                <a:extLst>
                  <a:ext uri="{FF2B5EF4-FFF2-40B4-BE49-F238E27FC236}">
                    <a16:creationId xmlns:a16="http://schemas.microsoft.com/office/drawing/2014/main" id="{101E272C-E2CF-AC45-B1AA-31898573CE77}"/>
                  </a:ext>
                </a:extLst>
              </p:cNvPr>
              <p:cNvSpPr txBox="1"/>
              <p:nvPr/>
            </p:nvSpPr>
            <p:spPr>
              <a:xfrm>
                <a:off x="1198136" y="5734220"/>
                <a:ext cx="3339548" cy="770479"/>
              </a:xfrm>
              <a:prstGeom prst="rect">
                <a:avLst/>
              </a:prstGeom>
              <a:noFill/>
            </p:spPr>
            <p:txBody>
              <a:bodyPr wrap="square">
                <a:spAutoFit/>
              </a:bodyPr>
              <a:lstStyle/>
              <a:p>
                <a:r>
                  <a:rPr lang="en-GB" sz="1275" b="1" dirty="0">
                    <a:latin typeface="Calibri" panose="020F0502020204030204" pitchFamily="34" charset="0"/>
                  </a:rPr>
                  <a:t>Families in Bed and breakfast (B&amp;B) hotels)</a:t>
                </a:r>
              </a:p>
            </p:txBody>
          </p:sp>
          <p:sp>
            <p:nvSpPr>
              <p:cNvPr id="78" name="Rectangle: Rounded Corners 77">
                <a:extLst>
                  <a:ext uri="{FF2B5EF4-FFF2-40B4-BE49-F238E27FC236}">
                    <a16:creationId xmlns:a16="http://schemas.microsoft.com/office/drawing/2014/main" id="{3409368A-CD66-9969-C23B-6D9E89D3CCAD}"/>
                  </a:ext>
                </a:extLst>
              </p:cNvPr>
              <p:cNvSpPr/>
              <p:nvPr/>
            </p:nvSpPr>
            <p:spPr>
              <a:xfrm>
                <a:off x="4643787" y="5751958"/>
                <a:ext cx="2142371"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GB" sz="1800">
                    <a:solidFill>
                      <a:schemeClr val="tx1"/>
                    </a:solidFill>
                    <a:latin typeface="Calibri"/>
                    <a:cs typeface="Calibri"/>
                  </a:rPr>
                  <a:t>1,567</a:t>
                </a:r>
                <a:endParaRPr lang="en-GB" sz="1350">
                  <a:solidFill>
                    <a:schemeClr val="tx1"/>
                  </a:solidFill>
                  <a:latin typeface="Calibri" panose="020F0502020204030204" pitchFamily="34" charset="0"/>
                </a:endParaRPr>
              </a:p>
            </p:txBody>
          </p:sp>
        </p:grpSp>
        <p:sp>
          <p:nvSpPr>
            <p:cNvPr id="97" name="Rectangle: Rounded Corners 96">
              <a:extLst>
                <a:ext uri="{FF2B5EF4-FFF2-40B4-BE49-F238E27FC236}">
                  <a16:creationId xmlns:a16="http://schemas.microsoft.com/office/drawing/2014/main" id="{87B1BFC6-EEE3-AF4D-D625-56FAF18E3976}"/>
                </a:ext>
              </a:extLst>
            </p:cNvPr>
            <p:cNvSpPr/>
            <p:nvPr/>
          </p:nvSpPr>
          <p:spPr>
            <a:xfrm>
              <a:off x="9795635" y="6146899"/>
              <a:ext cx="1426256" cy="9289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22</a:t>
              </a:r>
            </a:p>
          </p:txBody>
        </p:sp>
        <p:sp>
          <p:nvSpPr>
            <p:cNvPr id="98" name="Rectangle: Rounded Corners 97">
              <a:extLst>
                <a:ext uri="{FF2B5EF4-FFF2-40B4-BE49-F238E27FC236}">
                  <a16:creationId xmlns:a16="http://schemas.microsoft.com/office/drawing/2014/main" id="{C25977B8-BC32-73D3-E690-ACAA9B309335}"/>
                </a:ext>
              </a:extLst>
            </p:cNvPr>
            <p:cNvSpPr/>
            <p:nvPr/>
          </p:nvSpPr>
          <p:spPr>
            <a:xfrm>
              <a:off x="6863192" y="6133162"/>
              <a:ext cx="2200690" cy="9289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rPr>
                <a:t>889</a:t>
              </a:r>
            </a:p>
          </p:txBody>
        </p:sp>
        <p:sp>
          <p:nvSpPr>
            <p:cNvPr id="103" name="Arrow: Up 102">
              <a:extLst>
                <a:ext uri="{FF2B5EF4-FFF2-40B4-BE49-F238E27FC236}">
                  <a16:creationId xmlns:a16="http://schemas.microsoft.com/office/drawing/2014/main" id="{9A86A6F1-6350-A35F-CAD2-E9F3EB796552}"/>
                </a:ext>
              </a:extLst>
            </p:cNvPr>
            <p:cNvSpPr/>
            <p:nvPr/>
          </p:nvSpPr>
          <p:spPr>
            <a:xfrm>
              <a:off x="8349113" y="5954861"/>
              <a:ext cx="1247896" cy="1050998"/>
            </a:xfrm>
            <a:prstGeom prst="upArrow">
              <a:avLst>
                <a:gd name="adj1" fmla="val 64903"/>
                <a:gd name="adj2" fmla="val 50000"/>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+184.9%</a:t>
              </a:r>
            </a:p>
            <a:p>
              <a:pPr algn="ctr"/>
              <a:r>
                <a:rPr lang="en-GB" sz="1050">
                  <a:solidFill>
                    <a:schemeClr val="tx1"/>
                  </a:solidFill>
                </a:rPr>
                <a:t>+577</a:t>
              </a:r>
            </a:p>
          </p:txBody>
        </p:sp>
        <p:sp>
          <p:nvSpPr>
            <p:cNvPr id="105" name="Rectangle: Rounded Corners 104">
              <a:extLst>
                <a:ext uri="{FF2B5EF4-FFF2-40B4-BE49-F238E27FC236}">
                  <a16:creationId xmlns:a16="http://schemas.microsoft.com/office/drawing/2014/main" id="{355EB64D-258E-0A66-6F63-82E3D3EF90F7}"/>
                </a:ext>
              </a:extLst>
            </p:cNvPr>
            <p:cNvSpPr/>
            <p:nvPr/>
          </p:nvSpPr>
          <p:spPr>
            <a:xfrm>
              <a:off x="985568" y="6140014"/>
              <a:ext cx="3564835" cy="928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16" name="TextBox 115">
              <a:extLst>
                <a:ext uri="{FF2B5EF4-FFF2-40B4-BE49-F238E27FC236}">
                  <a16:creationId xmlns:a16="http://schemas.microsoft.com/office/drawing/2014/main" id="{BA04BD4E-5F93-F336-958A-3CE8ABB710BD}"/>
                </a:ext>
              </a:extLst>
            </p:cNvPr>
            <p:cNvSpPr txBox="1"/>
            <p:nvPr/>
          </p:nvSpPr>
          <p:spPr>
            <a:xfrm>
              <a:off x="1150443" y="6078892"/>
              <a:ext cx="3339548" cy="777273"/>
            </a:xfrm>
            <a:prstGeom prst="rect">
              <a:avLst/>
            </a:prstGeom>
            <a:noFill/>
          </p:spPr>
          <p:txBody>
            <a:bodyPr wrap="square">
              <a:spAutoFit/>
            </a:bodyPr>
            <a:lstStyle/>
            <a:p>
              <a:r>
                <a:rPr lang="en-GB" sz="1400" b="1" dirty="0">
                  <a:latin typeface="Calibri" panose="020F0502020204030204" pitchFamily="34" charset="0"/>
                </a:rPr>
                <a:t>Families in B&amp;B hotels for longer than 6 weeks </a:t>
              </a:r>
            </a:p>
          </p:txBody>
        </p:sp>
        <p:sp>
          <p:nvSpPr>
            <p:cNvPr id="117" name="Rectangle: Rounded Corners 116">
              <a:extLst>
                <a:ext uri="{FF2B5EF4-FFF2-40B4-BE49-F238E27FC236}">
                  <a16:creationId xmlns:a16="http://schemas.microsoft.com/office/drawing/2014/main" id="{B5EE57A1-5659-BDCE-DDEF-45F5AD5D1239}"/>
                </a:ext>
              </a:extLst>
            </p:cNvPr>
            <p:cNvSpPr/>
            <p:nvPr/>
          </p:nvSpPr>
          <p:spPr>
            <a:xfrm>
              <a:off x="4631771" y="6140014"/>
              <a:ext cx="2142371" cy="9289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a:solidFill>
                    <a:schemeClr val="tx1"/>
                  </a:solidFill>
                  <a:latin typeface="Calibri" panose="020F0502020204030204" pitchFamily="34" charset="0"/>
                </a:rPr>
                <a:t>312</a:t>
              </a:r>
            </a:p>
          </p:txBody>
        </p:sp>
      </p:grpSp>
      <p:sp>
        <p:nvSpPr>
          <p:cNvPr id="5" name="Arrow: Up 4">
            <a:extLst>
              <a:ext uri="{FF2B5EF4-FFF2-40B4-BE49-F238E27FC236}">
                <a16:creationId xmlns:a16="http://schemas.microsoft.com/office/drawing/2014/main" id="{0B88584E-DBA8-29D2-CCD2-857C177ADEC7}"/>
              </a:ext>
            </a:extLst>
          </p:cNvPr>
          <p:cNvSpPr/>
          <p:nvPr/>
        </p:nvSpPr>
        <p:spPr>
          <a:xfrm>
            <a:off x="6256922" y="2915472"/>
            <a:ext cx="867297" cy="707477"/>
          </a:xfrm>
          <a:prstGeom prst="upArrow">
            <a:avLst>
              <a:gd name="adj1" fmla="val 64903"/>
              <a:gd name="adj2" fmla="val 50000"/>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1050">
                <a:solidFill>
                  <a:schemeClr val="tx1"/>
                </a:solidFill>
              </a:rPr>
              <a:t>+3.6%</a:t>
            </a:r>
          </a:p>
          <a:p>
            <a:pPr algn="ctr"/>
            <a:r>
              <a:rPr lang="en-GB" sz="1050">
                <a:solidFill>
                  <a:schemeClr val="tx1"/>
                </a:solidFill>
              </a:rPr>
              <a:t>+1,853</a:t>
            </a:r>
            <a:endParaRPr lang="en-GB" sz="1050">
              <a:solidFill>
                <a:schemeClr val="tx1"/>
              </a:solidFill>
              <a:cs typeface="Calibri"/>
            </a:endParaRPr>
          </a:p>
        </p:txBody>
      </p:sp>
      <p:sp>
        <p:nvSpPr>
          <p:cNvPr id="2" name="Arrow: Up 1">
            <a:extLst>
              <a:ext uri="{FF2B5EF4-FFF2-40B4-BE49-F238E27FC236}">
                <a16:creationId xmlns:a16="http://schemas.microsoft.com/office/drawing/2014/main" id="{D440AF5F-EEFE-F72D-8D13-E4C267F82CC0}"/>
              </a:ext>
            </a:extLst>
          </p:cNvPr>
          <p:cNvSpPr/>
          <p:nvPr/>
        </p:nvSpPr>
        <p:spPr>
          <a:xfrm>
            <a:off x="6253051" y="4289512"/>
            <a:ext cx="867297" cy="707477"/>
          </a:xfrm>
          <a:prstGeom prst="upArrow">
            <a:avLst>
              <a:gd name="adj1" fmla="val 64903"/>
              <a:gd name="adj2" fmla="val 50000"/>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+24.3%</a:t>
            </a:r>
          </a:p>
          <a:p>
            <a:pPr algn="ctr"/>
            <a:r>
              <a:rPr lang="en-GB" sz="1050">
                <a:solidFill>
                  <a:schemeClr val="tx1"/>
                </a:solidFill>
              </a:rPr>
              <a:t>+380</a:t>
            </a:r>
          </a:p>
        </p:txBody>
      </p:sp>
      <p:sp>
        <p:nvSpPr>
          <p:cNvPr id="8" name="Arrow: Up 7">
            <a:extLst>
              <a:ext uri="{FF2B5EF4-FFF2-40B4-BE49-F238E27FC236}">
                <a16:creationId xmlns:a16="http://schemas.microsoft.com/office/drawing/2014/main" id="{CA1EADC4-71D7-64FD-44D6-081DAA022914}"/>
              </a:ext>
            </a:extLst>
          </p:cNvPr>
          <p:cNvSpPr/>
          <p:nvPr/>
        </p:nvSpPr>
        <p:spPr>
          <a:xfrm>
            <a:off x="6253384" y="3628022"/>
            <a:ext cx="867297" cy="707477"/>
          </a:xfrm>
          <a:prstGeom prst="upArrow">
            <a:avLst>
              <a:gd name="adj1" fmla="val 64903"/>
              <a:gd name="adj2" fmla="val 50000"/>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+3.2%</a:t>
            </a:r>
          </a:p>
          <a:p>
            <a:pPr algn="ctr"/>
            <a:r>
              <a:rPr lang="en-GB" sz="1050" dirty="0">
                <a:solidFill>
                  <a:schemeClr val="tx1"/>
                </a:solidFill>
              </a:rPr>
              <a:t>+2081</a:t>
            </a:r>
          </a:p>
        </p:txBody>
      </p:sp>
    </p:spTree>
    <p:extLst>
      <p:ext uri="{BB962C8B-B14F-4D97-AF65-F5344CB8AC3E}">
        <p14:creationId xmlns:p14="http://schemas.microsoft.com/office/powerpoint/2010/main" val="657364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B174E0-A835-8948-A39D-601A1083CC6B}"/>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tx1">
                    <a:tint val="75000"/>
                  </a:schemeClr>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685800" eaLnBrk="1" fontAlgn="auto" hangingPunct="1">
              <a:spcBef>
                <a:spcPts val="0"/>
              </a:spcBef>
              <a:spcAft>
                <a:spcPts val="0"/>
              </a:spcAft>
            </a:pPr>
            <a:fld id="{A2D206A2-7693-44FD-94B7-6FEE51B52FD5}" type="slidenum">
              <a:rPr lang="en-GB" smtClean="0"/>
              <a:pPr defTabSz="685800" eaLnBrk="1" fontAlgn="auto" hangingPunct="1">
                <a:spcBef>
                  <a:spcPts val="0"/>
                </a:spcBef>
                <a:spcAft>
                  <a:spcPts val="0"/>
                </a:spcAft>
              </a:pPr>
              <a:t>35</a:t>
            </a:fld>
            <a:endParaRPr lang="en-US">
              <a:solidFill>
                <a:prstClr val="black">
                  <a:tint val="75000"/>
                </a:prstClr>
              </a:solidFill>
              <a:latin typeface="Calibri" panose="020F0502020204030204"/>
            </a:endParaRPr>
          </a:p>
        </p:txBody>
      </p:sp>
      <p:sp>
        <p:nvSpPr>
          <p:cNvPr id="6" name="Rectangle 1">
            <a:extLst>
              <a:ext uri="{FF2B5EF4-FFF2-40B4-BE49-F238E27FC236}">
                <a16:creationId xmlns:a16="http://schemas.microsoft.com/office/drawing/2014/main" id="{5C8AA9FB-B185-2141-BFAA-D81ECEA0FF76}"/>
              </a:ext>
            </a:extLst>
          </p:cNvPr>
          <p:cNvSpPr>
            <a:spLocks noChangeArrowheads="1"/>
          </p:cNvSpPr>
          <p:nvPr/>
        </p:nvSpPr>
        <p:spPr bwMode="auto">
          <a:xfrm>
            <a:off x="1478756" y="1984096"/>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pitchFamily="2" charset="0"/>
              </a:rPr>
              <a:t> </a:t>
            </a:r>
            <a:endParaRPr lang="en-US" altLang="en-US" sz="1350">
              <a:solidFill>
                <a:prstClr val="black"/>
              </a:solidFill>
            </a:endParaRPr>
          </a:p>
          <a:p>
            <a:pPr defTabSz="685800"/>
            <a:endParaRPr lang="en-US" altLang="en-US" sz="1350">
              <a:solidFill>
                <a:prstClr val="black"/>
              </a:solidFill>
            </a:endParaRPr>
          </a:p>
        </p:txBody>
      </p:sp>
      <p:sp>
        <p:nvSpPr>
          <p:cNvPr id="7" name="Title 1">
            <a:extLst>
              <a:ext uri="{FF2B5EF4-FFF2-40B4-BE49-F238E27FC236}">
                <a16:creationId xmlns:a16="http://schemas.microsoft.com/office/drawing/2014/main" id="{6E91A274-0DA0-6C47-A1B2-F2343692629C}"/>
              </a:ext>
            </a:extLst>
          </p:cNvPr>
          <p:cNvSpPr>
            <a:spLocks noGrp="1"/>
          </p:cNvSpPr>
          <p:nvPr>
            <p:ph type="title"/>
          </p:nvPr>
        </p:nvSpPr>
        <p:spPr>
          <a:xfrm>
            <a:off x="99392" y="917347"/>
            <a:ext cx="7886700" cy="542906"/>
          </a:xfrm>
        </p:spPr>
        <p:txBody>
          <a:bodyPr>
            <a:normAutofit/>
          </a:bodyPr>
          <a:lstStyle/>
          <a:p>
            <a:r>
              <a:rPr lang="en-US" sz="2100" b="1"/>
              <a:t>TA procurement and supply</a:t>
            </a:r>
          </a:p>
        </p:txBody>
      </p:sp>
      <p:grpSp>
        <p:nvGrpSpPr>
          <p:cNvPr id="46" name="Group 45">
            <a:extLst>
              <a:ext uri="{FF2B5EF4-FFF2-40B4-BE49-F238E27FC236}">
                <a16:creationId xmlns:a16="http://schemas.microsoft.com/office/drawing/2014/main" id="{E36BC853-B8F7-C4A9-3413-C5F1F22B300D}"/>
              </a:ext>
            </a:extLst>
          </p:cNvPr>
          <p:cNvGrpSpPr/>
          <p:nvPr/>
        </p:nvGrpSpPr>
        <p:grpSpPr>
          <a:xfrm>
            <a:off x="741429" y="1007337"/>
            <a:ext cx="7684002" cy="4922440"/>
            <a:chOff x="988572" y="218892"/>
            <a:chExt cx="10245336" cy="6563252"/>
          </a:xfrm>
        </p:grpSpPr>
        <p:grpSp>
          <p:nvGrpSpPr>
            <p:cNvPr id="39" name="Group 38">
              <a:extLst>
                <a:ext uri="{FF2B5EF4-FFF2-40B4-BE49-F238E27FC236}">
                  <a16:creationId xmlns:a16="http://schemas.microsoft.com/office/drawing/2014/main" id="{0A50E700-FB63-DB6D-CD5A-17C1E9E3FAC0}"/>
                </a:ext>
              </a:extLst>
            </p:cNvPr>
            <p:cNvGrpSpPr/>
            <p:nvPr/>
          </p:nvGrpSpPr>
          <p:grpSpPr>
            <a:xfrm>
              <a:off x="988572" y="218892"/>
              <a:ext cx="10245336" cy="6563252"/>
              <a:chOff x="988572" y="245396"/>
              <a:chExt cx="10245336" cy="6563252"/>
            </a:xfrm>
          </p:grpSpPr>
          <p:sp>
            <p:nvSpPr>
              <p:cNvPr id="35" name="Rectangle: Rounded Corners 34">
                <a:extLst>
                  <a:ext uri="{FF2B5EF4-FFF2-40B4-BE49-F238E27FC236}">
                    <a16:creationId xmlns:a16="http://schemas.microsoft.com/office/drawing/2014/main" id="{3A9A3F66-C7F2-3657-C8A3-CD756218AEF3}"/>
                  </a:ext>
                </a:extLst>
              </p:cNvPr>
              <p:cNvSpPr/>
              <p:nvPr/>
            </p:nvSpPr>
            <p:spPr>
              <a:xfrm>
                <a:off x="6894967" y="5598384"/>
                <a:ext cx="2200690"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GB" sz="1350">
                    <a:solidFill>
                      <a:prstClr val="black"/>
                    </a:solidFill>
                    <a:latin typeface="Calibri" panose="020F0502020204030204"/>
                  </a:rPr>
                  <a:t>538</a:t>
                </a:r>
              </a:p>
            </p:txBody>
          </p:sp>
          <p:grpSp>
            <p:nvGrpSpPr>
              <p:cNvPr id="28" name="Group 27">
                <a:extLst>
                  <a:ext uri="{FF2B5EF4-FFF2-40B4-BE49-F238E27FC236}">
                    <a16:creationId xmlns:a16="http://schemas.microsoft.com/office/drawing/2014/main" id="{C9451D45-41CA-F011-D7F8-3913A9BBA17B}"/>
                  </a:ext>
                </a:extLst>
              </p:cNvPr>
              <p:cNvGrpSpPr/>
              <p:nvPr/>
            </p:nvGrpSpPr>
            <p:grpSpPr>
              <a:xfrm>
                <a:off x="988572" y="245396"/>
                <a:ext cx="10245336" cy="6563252"/>
                <a:chOff x="975634" y="162763"/>
                <a:chExt cx="10245336" cy="6563252"/>
              </a:xfrm>
            </p:grpSpPr>
            <p:sp>
              <p:nvSpPr>
                <p:cNvPr id="27" name="Rectangle: Rounded Corners 26">
                  <a:extLst>
                    <a:ext uri="{FF2B5EF4-FFF2-40B4-BE49-F238E27FC236}">
                      <a16:creationId xmlns:a16="http://schemas.microsoft.com/office/drawing/2014/main" id="{22B1030D-3127-A872-6384-D6EB7C15974B}"/>
                    </a:ext>
                  </a:extLst>
                </p:cNvPr>
                <p:cNvSpPr/>
                <p:nvPr/>
              </p:nvSpPr>
              <p:spPr>
                <a:xfrm>
                  <a:off x="975634" y="4431944"/>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grpSp>
              <p:nvGrpSpPr>
                <p:cNvPr id="95" name="Group 94">
                  <a:extLst>
                    <a:ext uri="{FF2B5EF4-FFF2-40B4-BE49-F238E27FC236}">
                      <a16:creationId xmlns:a16="http://schemas.microsoft.com/office/drawing/2014/main" id="{128F9533-39C9-F9DD-3F81-E4FFC386C754}"/>
                    </a:ext>
                  </a:extLst>
                </p:cNvPr>
                <p:cNvGrpSpPr/>
                <p:nvPr/>
              </p:nvGrpSpPr>
              <p:grpSpPr>
                <a:xfrm>
                  <a:off x="983045" y="162763"/>
                  <a:ext cx="10225909" cy="6563252"/>
                  <a:chOff x="967197" y="1194648"/>
                  <a:chExt cx="10225909" cy="6563252"/>
                </a:xfrm>
              </p:grpSpPr>
              <p:sp>
                <p:nvSpPr>
                  <p:cNvPr id="91" name="Rectangle: Rounded Corners 90">
                    <a:extLst>
                      <a:ext uri="{FF2B5EF4-FFF2-40B4-BE49-F238E27FC236}">
                        <a16:creationId xmlns:a16="http://schemas.microsoft.com/office/drawing/2014/main" id="{4F65D4E1-A017-27F8-9103-58898FD022F3}"/>
                      </a:ext>
                    </a:extLst>
                  </p:cNvPr>
                  <p:cNvSpPr/>
                  <p:nvPr/>
                </p:nvSpPr>
                <p:spPr>
                  <a:xfrm>
                    <a:off x="9766850" y="3313978"/>
                    <a:ext cx="1426255"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a:solidFill>
                          <a:prstClr val="black"/>
                        </a:solidFill>
                        <a:latin typeface="Calibri" panose="020F0502020204030204"/>
                      </a:rPr>
                      <a:t>27</a:t>
                    </a:r>
                  </a:p>
                </p:txBody>
              </p:sp>
              <p:sp>
                <p:nvSpPr>
                  <p:cNvPr id="92" name="Rectangle: Rounded Corners 91">
                    <a:extLst>
                      <a:ext uri="{FF2B5EF4-FFF2-40B4-BE49-F238E27FC236}">
                        <a16:creationId xmlns:a16="http://schemas.microsoft.com/office/drawing/2014/main" id="{E06F06D1-32BD-B00C-A320-B8EB993A29A5}"/>
                      </a:ext>
                    </a:extLst>
                  </p:cNvPr>
                  <p:cNvSpPr/>
                  <p:nvPr/>
                </p:nvSpPr>
                <p:spPr>
                  <a:xfrm>
                    <a:off x="9766850" y="4393325"/>
                    <a:ext cx="1426256"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a:solidFill>
                          <a:prstClr val="black"/>
                        </a:solidFill>
                        <a:latin typeface="Calibri" panose="020F0502020204030204"/>
                      </a:rPr>
                      <a:t>28</a:t>
                    </a:r>
                  </a:p>
                </p:txBody>
              </p:sp>
              <p:sp>
                <p:nvSpPr>
                  <p:cNvPr id="89" name="Rectangle: Rounded Corners 88">
                    <a:extLst>
                      <a:ext uri="{FF2B5EF4-FFF2-40B4-BE49-F238E27FC236}">
                        <a16:creationId xmlns:a16="http://schemas.microsoft.com/office/drawing/2014/main" id="{3AAECA89-49D8-16BB-2410-5DD16A7B9476}"/>
                      </a:ext>
                    </a:extLst>
                  </p:cNvPr>
                  <p:cNvSpPr/>
                  <p:nvPr/>
                </p:nvSpPr>
                <p:spPr>
                  <a:xfrm>
                    <a:off x="9766851" y="2234631"/>
                    <a:ext cx="1426255"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grpSp>
                <p:nvGrpSpPr>
                  <p:cNvPr id="79" name="Group 78">
                    <a:extLst>
                      <a:ext uri="{FF2B5EF4-FFF2-40B4-BE49-F238E27FC236}">
                        <a16:creationId xmlns:a16="http://schemas.microsoft.com/office/drawing/2014/main" id="{8926698C-F50F-F7F4-1675-7A1B8ABD89EB}"/>
                      </a:ext>
                    </a:extLst>
                  </p:cNvPr>
                  <p:cNvGrpSpPr/>
                  <p:nvPr/>
                </p:nvGrpSpPr>
                <p:grpSpPr>
                  <a:xfrm>
                    <a:off x="967197" y="1209775"/>
                    <a:ext cx="8111643" cy="6548125"/>
                    <a:chOff x="1688883" y="954705"/>
                    <a:chExt cx="8111643" cy="6548125"/>
                  </a:xfrm>
                </p:grpSpPr>
                <p:grpSp>
                  <p:nvGrpSpPr>
                    <p:cNvPr id="76" name="Group 75">
                      <a:extLst>
                        <a:ext uri="{FF2B5EF4-FFF2-40B4-BE49-F238E27FC236}">
                          <a16:creationId xmlns:a16="http://schemas.microsoft.com/office/drawing/2014/main" id="{D9C415E5-B48C-D16B-3CCC-73A37FA55E40}"/>
                        </a:ext>
                      </a:extLst>
                    </p:cNvPr>
                    <p:cNvGrpSpPr/>
                    <p:nvPr/>
                  </p:nvGrpSpPr>
                  <p:grpSpPr>
                    <a:xfrm>
                      <a:off x="1688883" y="1979561"/>
                      <a:ext cx="8111643" cy="5523269"/>
                      <a:chOff x="9041" y="1563206"/>
                      <a:chExt cx="8111643" cy="5523269"/>
                    </a:xfrm>
                  </p:grpSpPr>
                  <p:grpSp>
                    <p:nvGrpSpPr>
                      <p:cNvPr id="15" name="Group 14">
                        <a:extLst>
                          <a:ext uri="{FF2B5EF4-FFF2-40B4-BE49-F238E27FC236}">
                            <a16:creationId xmlns:a16="http://schemas.microsoft.com/office/drawing/2014/main" id="{FB36302D-DCC7-AA65-B174-DAB91965E1BF}"/>
                          </a:ext>
                        </a:extLst>
                      </p:cNvPr>
                      <p:cNvGrpSpPr/>
                      <p:nvPr/>
                    </p:nvGrpSpPr>
                    <p:grpSpPr>
                      <a:xfrm>
                        <a:off x="9042" y="1563206"/>
                        <a:ext cx="3564835" cy="993905"/>
                        <a:chOff x="9042" y="1404180"/>
                        <a:chExt cx="3564835" cy="993905"/>
                      </a:xfrm>
                    </p:grpSpPr>
                    <p:sp>
                      <p:nvSpPr>
                        <p:cNvPr id="14" name="Rectangle: Rounded Corners 13">
                          <a:extLst>
                            <a:ext uri="{FF2B5EF4-FFF2-40B4-BE49-F238E27FC236}">
                              <a16:creationId xmlns:a16="http://schemas.microsoft.com/office/drawing/2014/main" id="{8857D4CE-42B6-F44E-4506-84B15A8E921A}"/>
                            </a:ext>
                          </a:extLst>
                        </p:cNvPr>
                        <p:cNvSpPr/>
                        <p:nvPr/>
                      </p:nvSpPr>
                      <p:spPr>
                        <a:xfrm>
                          <a:off x="9042" y="1404180"/>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3" name="TextBox 12">
                          <a:extLst>
                            <a:ext uri="{FF2B5EF4-FFF2-40B4-BE49-F238E27FC236}">
                              <a16:creationId xmlns:a16="http://schemas.microsoft.com/office/drawing/2014/main" id="{7EBCC921-5FA6-507A-6B60-69898A9F5D34}"/>
                            </a:ext>
                          </a:extLst>
                        </p:cNvPr>
                        <p:cNvSpPr txBox="1"/>
                        <p:nvPr/>
                      </p:nvSpPr>
                      <p:spPr>
                        <a:xfrm>
                          <a:off x="196437" y="1606741"/>
                          <a:ext cx="3339548" cy="677108"/>
                        </a:xfrm>
                        <a:prstGeom prst="rect">
                          <a:avLst/>
                        </a:prstGeom>
                        <a:noFill/>
                      </p:spPr>
                      <p:txBody>
                        <a:bodyPr wrap="square">
                          <a:spAutoFit/>
                        </a:bodyPr>
                        <a:lstStyle/>
                        <a:p>
                          <a:pPr defTabSz="685800" eaLnBrk="1" fontAlgn="auto" hangingPunct="1">
                            <a:spcBef>
                              <a:spcPts val="0"/>
                            </a:spcBef>
                            <a:spcAft>
                              <a:spcPts val="0"/>
                            </a:spcAft>
                          </a:pPr>
                          <a:r>
                            <a:rPr lang="en-GB" sz="1350" b="1">
                              <a:solidFill>
                                <a:prstClr val="white"/>
                              </a:solidFill>
                              <a:latin typeface="Calibri" panose="020F0502020204030204" pitchFamily="34" charset="0"/>
                            </a:rPr>
                            <a:t>Total number of TA units being used by councils</a:t>
                          </a:r>
                        </a:p>
                      </p:txBody>
                    </p:sp>
                  </p:grpSp>
                  <p:grpSp>
                    <p:nvGrpSpPr>
                      <p:cNvPr id="16" name="Group 15">
                        <a:extLst>
                          <a:ext uri="{FF2B5EF4-FFF2-40B4-BE49-F238E27FC236}">
                            <a16:creationId xmlns:a16="http://schemas.microsoft.com/office/drawing/2014/main" id="{F35749EC-4101-08A8-30E2-B613B414BE62}"/>
                          </a:ext>
                        </a:extLst>
                      </p:cNvPr>
                      <p:cNvGrpSpPr/>
                      <p:nvPr/>
                    </p:nvGrpSpPr>
                    <p:grpSpPr>
                      <a:xfrm>
                        <a:off x="9042" y="2629851"/>
                        <a:ext cx="3564835" cy="1013761"/>
                        <a:chOff x="9042" y="1391478"/>
                        <a:chExt cx="3564835" cy="1013761"/>
                      </a:xfrm>
                    </p:grpSpPr>
                    <p:sp>
                      <p:nvSpPr>
                        <p:cNvPr id="17" name="Rectangle: Rounded Corners 16">
                          <a:extLst>
                            <a:ext uri="{FF2B5EF4-FFF2-40B4-BE49-F238E27FC236}">
                              <a16:creationId xmlns:a16="http://schemas.microsoft.com/office/drawing/2014/main" id="{EF2DC10D-DC15-AC3F-52BE-598CE878B686}"/>
                            </a:ext>
                          </a:extLst>
                        </p:cNvPr>
                        <p:cNvSpPr/>
                        <p:nvPr/>
                      </p:nvSpPr>
                      <p:spPr>
                        <a:xfrm>
                          <a:off x="9042" y="1391478"/>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8" name="TextBox 17">
                          <a:extLst>
                            <a:ext uri="{FF2B5EF4-FFF2-40B4-BE49-F238E27FC236}">
                              <a16:creationId xmlns:a16="http://schemas.microsoft.com/office/drawing/2014/main" id="{70A86613-492A-F325-46D0-81E0B3F88D52}"/>
                            </a:ext>
                          </a:extLst>
                        </p:cNvPr>
                        <p:cNvSpPr txBox="1"/>
                        <p:nvPr/>
                      </p:nvSpPr>
                      <p:spPr>
                        <a:xfrm>
                          <a:off x="180014" y="1451131"/>
                          <a:ext cx="3339548" cy="954108"/>
                        </a:xfrm>
                        <a:prstGeom prst="rect">
                          <a:avLst/>
                        </a:prstGeom>
                        <a:noFill/>
                      </p:spPr>
                      <p:txBody>
                        <a:bodyPr wrap="square">
                          <a:spAutoFit/>
                        </a:bodyPr>
                        <a:lstStyle/>
                        <a:p>
                          <a:pPr defTabSz="685800" eaLnBrk="1" fontAlgn="auto" hangingPunct="1">
                            <a:spcBef>
                              <a:spcPts val="0"/>
                            </a:spcBef>
                            <a:spcAft>
                              <a:spcPts val="0"/>
                            </a:spcAft>
                          </a:pPr>
                          <a:r>
                            <a:rPr lang="en-GB" sz="1350" b="1" i="1">
                              <a:solidFill>
                                <a:prstClr val="white"/>
                              </a:solidFill>
                              <a:latin typeface="Calibri" panose="020F0502020204030204" pitchFamily="34" charset="0"/>
                            </a:rPr>
                            <a:t>- Of which, how many are B&amp;B (including shared annexes and commercial hotels) </a:t>
                          </a:r>
                        </a:p>
                      </p:txBody>
                    </p:sp>
                  </p:grpSp>
                  <p:grpSp>
                    <p:nvGrpSpPr>
                      <p:cNvPr id="19" name="Group 18">
                        <a:extLst>
                          <a:ext uri="{FF2B5EF4-FFF2-40B4-BE49-F238E27FC236}">
                            <a16:creationId xmlns:a16="http://schemas.microsoft.com/office/drawing/2014/main" id="{2565DB0E-1418-763F-697E-39039ABB6342}"/>
                          </a:ext>
                        </a:extLst>
                      </p:cNvPr>
                      <p:cNvGrpSpPr/>
                      <p:nvPr/>
                    </p:nvGrpSpPr>
                    <p:grpSpPr>
                      <a:xfrm>
                        <a:off x="9041" y="3696496"/>
                        <a:ext cx="3564835" cy="993905"/>
                        <a:chOff x="9041" y="1378776"/>
                        <a:chExt cx="3564835" cy="993905"/>
                      </a:xfrm>
                    </p:grpSpPr>
                    <p:sp>
                      <p:nvSpPr>
                        <p:cNvPr id="20" name="Rectangle: Rounded Corners 19">
                          <a:extLst>
                            <a:ext uri="{FF2B5EF4-FFF2-40B4-BE49-F238E27FC236}">
                              <a16:creationId xmlns:a16="http://schemas.microsoft.com/office/drawing/2014/main" id="{701C3A95-B1A9-8B36-5A7E-042625D4C476}"/>
                            </a:ext>
                          </a:extLst>
                        </p:cNvPr>
                        <p:cNvSpPr/>
                        <p:nvPr/>
                      </p:nvSpPr>
                      <p:spPr>
                        <a:xfrm>
                          <a:off x="9041" y="1378776"/>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21" name="TextBox 20">
                          <a:extLst>
                            <a:ext uri="{FF2B5EF4-FFF2-40B4-BE49-F238E27FC236}">
                              <a16:creationId xmlns:a16="http://schemas.microsoft.com/office/drawing/2014/main" id="{AADF721C-0419-3C99-CFC5-6E2D2A8C3B0E}"/>
                            </a:ext>
                          </a:extLst>
                        </p:cNvPr>
                        <p:cNvSpPr txBox="1"/>
                        <p:nvPr/>
                      </p:nvSpPr>
                      <p:spPr>
                        <a:xfrm>
                          <a:off x="196437" y="1552449"/>
                          <a:ext cx="3339548" cy="646330"/>
                        </a:xfrm>
                        <a:prstGeom prst="rect">
                          <a:avLst/>
                        </a:prstGeom>
                        <a:noFill/>
                      </p:spPr>
                      <p:txBody>
                        <a:bodyPr wrap="square">
                          <a:spAutoFit/>
                        </a:bodyPr>
                        <a:lstStyle/>
                        <a:p>
                          <a:pPr defTabSz="685800" eaLnBrk="1" fontAlgn="auto" hangingPunct="1">
                            <a:spcBef>
                              <a:spcPts val="0"/>
                            </a:spcBef>
                            <a:spcAft>
                              <a:spcPts val="0"/>
                            </a:spcAft>
                          </a:pPr>
                          <a:r>
                            <a:rPr lang="en-GB" sz="1275" b="1" i="1">
                              <a:solidFill>
                                <a:prstClr val="white"/>
                              </a:solidFill>
                              <a:latin typeface="Calibri" panose="020F0502020204030204" pitchFamily="34" charset="0"/>
                            </a:rPr>
                            <a:t>- Of which, how many are PRS accommodation</a:t>
                          </a:r>
                        </a:p>
                      </p:txBody>
                    </p:sp>
                  </p:grpSp>
                  <p:grpSp>
                    <p:nvGrpSpPr>
                      <p:cNvPr id="49" name="Group 48">
                        <a:extLst>
                          <a:ext uri="{FF2B5EF4-FFF2-40B4-BE49-F238E27FC236}">
                            <a16:creationId xmlns:a16="http://schemas.microsoft.com/office/drawing/2014/main" id="{A5E657E9-5C12-ACAD-3B91-BA8FB58BA955}"/>
                          </a:ext>
                        </a:extLst>
                      </p:cNvPr>
                      <p:cNvGrpSpPr/>
                      <p:nvPr/>
                    </p:nvGrpSpPr>
                    <p:grpSpPr>
                      <a:xfrm>
                        <a:off x="196437" y="5962192"/>
                        <a:ext cx="3339548" cy="1124283"/>
                        <a:chOff x="196437" y="2563247"/>
                        <a:chExt cx="3339548" cy="1124283"/>
                      </a:xfrm>
                    </p:grpSpPr>
                    <p:sp>
                      <p:nvSpPr>
                        <p:cNvPr id="51" name="TextBox 50">
                          <a:extLst>
                            <a:ext uri="{FF2B5EF4-FFF2-40B4-BE49-F238E27FC236}">
                              <a16:creationId xmlns:a16="http://schemas.microsoft.com/office/drawing/2014/main" id="{6D35CD43-B886-D411-5C31-79DDC4AE8306}"/>
                            </a:ext>
                          </a:extLst>
                        </p:cNvPr>
                        <p:cNvSpPr txBox="1"/>
                        <p:nvPr/>
                      </p:nvSpPr>
                      <p:spPr>
                        <a:xfrm>
                          <a:off x="196437" y="2563247"/>
                          <a:ext cx="3339548" cy="954107"/>
                        </a:xfrm>
                        <a:prstGeom prst="rect">
                          <a:avLst/>
                        </a:prstGeom>
                        <a:noFill/>
                      </p:spPr>
                      <p:txBody>
                        <a:bodyPr wrap="square">
                          <a:spAutoFit/>
                        </a:bodyPr>
                        <a:lstStyle/>
                        <a:p>
                          <a:pPr defTabSz="685800" eaLnBrk="1" fontAlgn="auto" hangingPunct="1">
                            <a:spcBef>
                              <a:spcPts val="0"/>
                            </a:spcBef>
                            <a:spcAft>
                              <a:spcPts val="0"/>
                            </a:spcAft>
                          </a:pPr>
                          <a:r>
                            <a:rPr lang="en-GB" sz="1350">
                              <a:solidFill>
                                <a:prstClr val="white"/>
                              </a:solidFill>
                              <a:latin typeface="Calibri" panose="020F0502020204030204" pitchFamily="34" charset="0"/>
                            </a:rPr>
                            <a:t>Total homelessness service net deficit for the financial year.		</a:t>
                          </a:r>
                        </a:p>
                      </p:txBody>
                    </p:sp>
                    <p:sp>
                      <p:nvSpPr>
                        <p:cNvPr id="106" name="TextBox 105">
                          <a:extLst>
                            <a:ext uri="{FF2B5EF4-FFF2-40B4-BE49-F238E27FC236}">
                              <a16:creationId xmlns:a16="http://schemas.microsoft.com/office/drawing/2014/main" id="{279FC71C-9132-A03D-AE87-2CAA628187EF}"/>
                            </a:ext>
                          </a:extLst>
                        </p:cNvPr>
                        <p:cNvSpPr txBox="1"/>
                        <p:nvPr/>
                      </p:nvSpPr>
                      <p:spPr>
                        <a:xfrm>
                          <a:off x="196437" y="2564888"/>
                          <a:ext cx="3339548" cy="954108"/>
                        </a:xfrm>
                        <a:prstGeom prst="rect">
                          <a:avLst/>
                        </a:prstGeom>
                        <a:noFill/>
                      </p:spPr>
                      <p:txBody>
                        <a:bodyPr wrap="square">
                          <a:spAutoFit/>
                        </a:bodyPr>
                        <a:lstStyle/>
                        <a:p>
                          <a:pPr defTabSz="685800" eaLnBrk="1" fontAlgn="auto" hangingPunct="1">
                            <a:spcBef>
                              <a:spcPts val="0"/>
                            </a:spcBef>
                            <a:spcAft>
                              <a:spcPts val="0"/>
                            </a:spcAft>
                          </a:pPr>
                          <a:r>
                            <a:rPr lang="en-GB" sz="1350">
                              <a:solidFill>
                                <a:prstClr val="white"/>
                              </a:solidFill>
                              <a:latin typeface="Calibri" panose="020F0502020204030204" pitchFamily="34" charset="0"/>
                            </a:rPr>
                            <a:t>Total homelessness service net deficit for the financial year.		</a:t>
                          </a:r>
                        </a:p>
                      </p:txBody>
                    </p:sp>
                    <p:sp>
                      <p:nvSpPr>
                        <p:cNvPr id="109" name="TextBox 108">
                          <a:extLst>
                            <a:ext uri="{FF2B5EF4-FFF2-40B4-BE49-F238E27FC236}">
                              <a16:creationId xmlns:a16="http://schemas.microsoft.com/office/drawing/2014/main" id="{8EDBE666-85EF-6681-7814-44A12BB86BA4}"/>
                            </a:ext>
                          </a:extLst>
                        </p:cNvPr>
                        <p:cNvSpPr txBox="1"/>
                        <p:nvPr/>
                      </p:nvSpPr>
                      <p:spPr>
                        <a:xfrm>
                          <a:off x="196437" y="2733422"/>
                          <a:ext cx="3339548" cy="954108"/>
                        </a:xfrm>
                        <a:prstGeom prst="rect">
                          <a:avLst/>
                        </a:prstGeom>
                        <a:noFill/>
                      </p:spPr>
                      <p:txBody>
                        <a:bodyPr wrap="square">
                          <a:spAutoFit/>
                        </a:bodyPr>
                        <a:lstStyle/>
                        <a:p>
                          <a:pPr defTabSz="685800" eaLnBrk="1" fontAlgn="auto" hangingPunct="1">
                            <a:spcBef>
                              <a:spcPts val="0"/>
                            </a:spcBef>
                            <a:spcAft>
                              <a:spcPts val="0"/>
                            </a:spcAft>
                          </a:pPr>
                          <a:r>
                            <a:rPr lang="en-GB" sz="1350">
                              <a:solidFill>
                                <a:prstClr val="white"/>
                              </a:solidFill>
                              <a:latin typeface="Calibri" panose="020F0502020204030204" pitchFamily="34" charset="0"/>
                            </a:rPr>
                            <a:t>Total homelessness service net deficit for the financial year.		</a:t>
                          </a:r>
                        </a:p>
                      </p:txBody>
                    </p:sp>
                  </p:grpSp>
                  <p:grpSp>
                    <p:nvGrpSpPr>
                      <p:cNvPr id="52" name="Group 51">
                        <a:extLst>
                          <a:ext uri="{FF2B5EF4-FFF2-40B4-BE49-F238E27FC236}">
                            <a16:creationId xmlns:a16="http://schemas.microsoft.com/office/drawing/2014/main" id="{6530BF6B-858C-1B66-1CE4-1588A98B8DF5}"/>
                          </a:ext>
                        </a:extLst>
                      </p:cNvPr>
                      <p:cNvGrpSpPr/>
                      <p:nvPr/>
                    </p:nvGrpSpPr>
                    <p:grpSpPr>
                      <a:xfrm>
                        <a:off x="3676913" y="1592902"/>
                        <a:ext cx="2141246" cy="993905"/>
                        <a:chOff x="-309570" y="1431998"/>
                        <a:chExt cx="3839968" cy="993905"/>
                      </a:xfrm>
                    </p:grpSpPr>
                    <p:sp>
                      <p:nvSpPr>
                        <p:cNvPr id="53" name="Rectangle: Rounded Corners 52">
                          <a:extLst>
                            <a:ext uri="{FF2B5EF4-FFF2-40B4-BE49-F238E27FC236}">
                              <a16:creationId xmlns:a16="http://schemas.microsoft.com/office/drawing/2014/main" id="{6DA1EA0E-8223-DEAD-55C2-0BABFE27CF77}"/>
                            </a:ext>
                          </a:extLst>
                        </p:cNvPr>
                        <p:cNvSpPr/>
                        <p:nvPr/>
                      </p:nvSpPr>
                      <p:spPr>
                        <a:xfrm>
                          <a:off x="-309570" y="1431998"/>
                          <a:ext cx="3839968"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54" name="TextBox 53">
                          <a:extLst>
                            <a:ext uri="{FF2B5EF4-FFF2-40B4-BE49-F238E27FC236}">
                              <a16:creationId xmlns:a16="http://schemas.microsoft.com/office/drawing/2014/main" id="{3DEB55E7-61B0-493B-8810-CE1E8B8ED2ED}"/>
                            </a:ext>
                          </a:extLst>
                        </p:cNvPr>
                        <p:cNvSpPr txBox="1"/>
                        <p:nvPr/>
                      </p:nvSpPr>
                      <p:spPr>
                        <a:xfrm>
                          <a:off x="-195657" y="1712905"/>
                          <a:ext cx="3339547" cy="400109"/>
                        </a:xfrm>
                        <a:prstGeom prst="rect">
                          <a:avLst/>
                        </a:prstGeom>
                        <a:noFill/>
                      </p:spPr>
                      <p:txBody>
                        <a:bodyPr wrap="square">
                          <a:spAutoFit/>
                        </a:bodyPr>
                        <a:lstStyle/>
                        <a:p>
                          <a:pPr defTabSz="685800" eaLnBrk="1" fontAlgn="auto" hangingPunct="1">
                            <a:spcBef>
                              <a:spcPts val="0"/>
                            </a:spcBef>
                            <a:spcAft>
                              <a:spcPts val="0"/>
                            </a:spcAft>
                          </a:pPr>
                          <a:r>
                            <a:rPr lang="en-GB" sz="1350">
                              <a:solidFill>
                                <a:prstClr val="black"/>
                              </a:solidFill>
                              <a:latin typeface="Calibri" panose="020F0502020204030204"/>
                            </a:rPr>
                            <a:t>49,253</a:t>
                          </a:r>
                        </a:p>
                      </p:txBody>
                    </p:sp>
                  </p:grpSp>
                  <p:grpSp>
                    <p:nvGrpSpPr>
                      <p:cNvPr id="55" name="Group 54">
                        <a:extLst>
                          <a:ext uri="{FF2B5EF4-FFF2-40B4-BE49-F238E27FC236}">
                            <a16:creationId xmlns:a16="http://schemas.microsoft.com/office/drawing/2014/main" id="{07DCD5CD-8E58-9093-F1B5-4BAA74C358E1}"/>
                          </a:ext>
                        </a:extLst>
                      </p:cNvPr>
                      <p:cNvGrpSpPr/>
                      <p:nvPr/>
                    </p:nvGrpSpPr>
                    <p:grpSpPr>
                      <a:xfrm>
                        <a:off x="5876052" y="1576027"/>
                        <a:ext cx="2244632" cy="993905"/>
                        <a:chOff x="-73211" y="1415123"/>
                        <a:chExt cx="4025375" cy="993905"/>
                      </a:xfrm>
                    </p:grpSpPr>
                    <p:sp>
                      <p:nvSpPr>
                        <p:cNvPr id="57" name="TextBox 56">
                          <a:extLst>
                            <a:ext uri="{FF2B5EF4-FFF2-40B4-BE49-F238E27FC236}">
                              <a16:creationId xmlns:a16="http://schemas.microsoft.com/office/drawing/2014/main" id="{0EBBA3F3-3C60-0B50-334D-7A31BEB9EA4F}"/>
                            </a:ext>
                          </a:extLst>
                        </p:cNvPr>
                        <p:cNvSpPr txBox="1"/>
                        <p:nvPr/>
                      </p:nvSpPr>
                      <p:spPr>
                        <a:xfrm>
                          <a:off x="612617" y="1728243"/>
                          <a:ext cx="3339547" cy="400109"/>
                        </a:xfrm>
                        <a:prstGeom prst="rect">
                          <a:avLst/>
                        </a:prstGeom>
                        <a:noFill/>
                      </p:spPr>
                      <p:txBody>
                        <a:bodyPr wrap="square">
                          <a:spAutoFit/>
                        </a:bodyPr>
                        <a:lstStyle/>
                        <a:p>
                          <a:pPr defTabSz="685800" eaLnBrk="1" fontAlgn="auto" hangingPunct="1">
                            <a:spcBef>
                              <a:spcPts val="0"/>
                            </a:spcBef>
                            <a:spcAft>
                              <a:spcPts val="0"/>
                            </a:spcAft>
                          </a:pPr>
                          <a:r>
                            <a:rPr lang="en-GB" sz="1350">
                              <a:solidFill>
                                <a:prstClr val="black"/>
                              </a:solidFill>
                              <a:latin typeface="Calibri" panose="020F0502020204030204"/>
                            </a:rPr>
                            <a:t>£275.18</a:t>
                          </a:r>
                        </a:p>
                      </p:txBody>
                    </p:sp>
                    <p:sp>
                      <p:nvSpPr>
                        <p:cNvPr id="84" name="Rectangle: Rounded Corners 83">
                          <a:extLst>
                            <a:ext uri="{FF2B5EF4-FFF2-40B4-BE49-F238E27FC236}">
                              <a16:creationId xmlns:a16="http://schemas.microsoft.com/office/drawing/2014/main" id="{8DDAC29B-3197-FB7B-20F7-2723D17E3C0D}"/>
                            </a:ext>
                          </a:extLst>
                        </p:cNvPr>
                        <p:cNvSpPr/>
                        <p:nvPr/>
                      </p:nvSpPr>
                      <p:spPr>
                        <a:xfrm>
                          <a:off x="-73211" y="1415123"/>
                          <a:ext cx="3932282"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85" name="TextBox 84">
                          <a:extLst>
                            <a:ext uri="{FF2B5EF4-FFF2-40B4-BE49-F238E27FC236}">
                              <a16:creationId xmlns:a16="http://schemas.microsoft.com/office/drawing/2014/main" id="{DC6ED0D6-05BB-5ECD-5D12-842CD707AC79}"/>
                            </a:ext>
                          </a:extLst>
                        </p:cNvPr>
                        <p:cNvSpPr txBox="1"/>
                        <p:nvPr/>
                      </p:nvSpPr>
                      <p:spPr>
                        <a:xfrm>
                          <a:off x="168798" y="1712906"/>
                          <a:ext cx="3339549" cy="400109"/>
                        </a:xfrm>
                        <a:prstGeom prst="rect">
                          <a:avLst/>
                        </a:prstGeom>
                        <a:noFill/>
                      </p:spPr>
                      <p:txBody>
                        <a:bodyPr wrap="square">
                          <a:spAutoFit/>
                        </a:bodyPr>
                        <a:lstStyle/>
                        <a:p>
                          <a:pPr defTabSz="685800" eaLnBrk="1" fontAlgn="auto" hangingPunct="1">
                            <a:spcBef>
                              <a:spcPts val="0"/>
                            </a:spcBef>
                            <a:spcAft>
                              <a:spcPts val="0"/>
                            </a:spcAft>
                          </a:pPr>
                          <a:r>
                            <a:rPr lang="en-GB" sz="1350">
                              <a:solidFill>
                                <a:prstClr val="black"/>
                              </a:solidFill>
                              <a:latin typeface="Calibri" panose="020F0502020204030204"/>
                            </a:rPr>
                            <a:t>51,248</a:t>
                          </a:r>
                        </a:p>
                      </p:txBody>
                    </p:sp>
                  </p:grpSp>
                  <p:grpSp>
                    <p:nvGrpSpPr>
                      <p:cNvPr id="58" name="Group 57">
                        <a:extLst>
                          <a:ext uri="{FF2B5EF4-FFF2-40B4-BE49-F238E27FC236}">
                            <a16:creationId xmlns:a16="http://schemas.microsoft.com/office/drawing/2014/main" id="{9EC5D63F-5B09-5782-E75F-02A8F87917D1}"/>
                          </a:ext>
                        </a:extLst>
                      </p:cNvPr>
                      <p:cNvGrpSpPr/>
                      <p:nvPr/>
                    </p:nvGrpSpPr>
                    <p:grpSpPr>
                      <a:xfrm>
                        <a:off x="3672887" y="2647748"/>
                        <a:ext cx="2141245" cy="993905"/>
                        <a:chOff x="-316789" y="1407497"/>
                        <a:chExt cx="3839966" cy="993905"/>
                      </a:xfrm>
                    </p:grpSpPr>
                    <p:sp>
                      <p:nvSpPr>
                        <p:cNvPr id="59" name="Rectangle: Rounded Corners 58">
                          <a:extLst>
                            <a:ext uri="{FF2B5EF4-FFF2-40B4-BE49-F238E27FC236}">
                              <a16:creationId xmlns:a16="http://schemas.microsoft.com/office/drawing/2014/main" id="{646C7A3C-0C09-31D9-BBE4-3B17CB16D4C7}"/>
                            </a:ext>
                          </a:extLst>
                        </p:cNvPr>
                        <p:cNvSpPr/>
                        <p:nvPr/>
                      </p:nvSpPr>
                      <p:spPr>
                        <a:xfrm>
                          <a:off x="-316789" y="1407497"/>
                          <a:ext cx="3839966"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60" name="TextBox 59">
                          <a:extLst>
                            <a:ext uri="{FF2B5EF4-FFF2-40B4-BE49-F238E27FC236}">
                              <a16:creationId xmlns:a16="http://schemas.microsoft.com/office/drawing/2014/main" id="{52D53AB4-3ACD-59BC-6733-8DF1DA510F42}"/>
                            </a:ext>
                          </a:extLst>
                        </p:cNvPr>
                        <p:cNvSpPr txBox="1"/>
                        <p:nvPr/>
                      </p:nvSpPr>
                      <p:spPr>
                        <a:xfrm>
                          <a:off x="-195658" y="1701886"/>
                          <a:ext cx="3339547" cy="369332"/>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1350">
                              <a:solidFill>
                                <a:prstClr val="black"/>
                              </a:solidFill>
                              <a:latin typeface="Calibri" panose="020F0502020204030204"/>
                            </a:rPr>
                            <a:t>4,573	</a:t>
                          </a:r>
                        </a:p>
                      </p:txBody>
                    </p:sp>
                  </p:grpSp>
                  <p:grpSp>
                    <p:nvGrpSpPr>
                      <p:cNvPr id="61" name="Group 60">
                        <a:extLst>
                          <a:ext uri="{FF2B5EF4-FFF2-40B4-BE49-F238E27FC236}">
                            <a16:creationId xmlns:a16="http://schemas.microsoft.com/office/drawing/2014/main" id="{90FD2377-3893-9E86-19B2-77BAAB07CAFC}"/>
                          </a:ext>
                        </a:extLst>
                      </p:cNvPr>
                      <p:cNvGrpSpPr/>
                      <p:nvPr/>
                    </p:nvGrpSpPr>
                    <p:grpSpPr>
                      <a:xfrm>
                        <a:off x="5876052" y="2641514"/>
                        <a:ext cx="2244631" cy="993905"/>
                        <a:chOff x="-73209" y="1401263"/>
                        <a:chExt cx="4025373" cy="993905"/>
                      </a:xfrm>
                    </p:grpSpPr>
                    <p:sp>
                      <p:nvSpPr>
                        <p:cNvPr id="63" name="TextBox 62">
                          <a:extLst>
                            <a:ext uri="{FF2B5EF4-FFF2-40B4-BE49-F238E27FC236}">
                              <a16:creationId xmlns:a16="http://schemas.microsoft.com/office/drawing/2014/main" id="{C8852644-FFA0-DDE6-5754-1845FB99102B}"/>
                            </a:ext>
                          </a:extLst>
                        </p:cNvPr>
                        <p:cNvSpPr txBox="1"/>
                        <p:nvPr/>
                      </p:nvSpPr>
                      <p:spPr>
                        <a:xfrm>
                          <a:off x="612617" y="1728243"/>
                          <a:ext cx="3339547" cy="400109"/>
                        </a:xfrm>
                        <a:prstGeom prst="rect">
                          <a:avLst/>
                        </a:prstGeom>
                        <a:noFill/>
                      </p:spPr>
                      <p:txBody>
                        <a:bodyPr wrap="square">
                          <a:spAutoFit/>
                        </a:bodyPr>
                        <a:lstStyle/>
                        <a:p>
                          <a:pPr defTabSz="685800" eaLnBrk="1" fontAlgn="auto" hangingPunct="1">
                            <a:spcBef>
                              <a:spcPts val="0"/>
                            </a:spcBef>
                            <a:spcAft>
                              <a:spcPts val="0"/>
                            </a:spcAft>
                          </a:pPr>
                          <a:r>
                            <a:rPr lang="en-GB" sz="1350">
                              <a:solidFill>
                                <a:prstClr val="black"/>
                              </a:solidFill>
                              <a:latin typeface="Calibri" panose="020F0502020204030204"/>
                            </a:rPr>
                            <a:t>£2,087.96</a:t>
                          </a:r>
                        </a:p>
                      </p:txBody>
                    </p:sp>
                    <p:sp>
                      <p:nvSpPr>
                        <p:cNvPr id="86" name="Rectangle: Rounded Corners 85">
                          <a:extLst>
                            <a:ext uri="{FF2B5EF4-FFF2-40B4-BE49-F238E27FC236}">
                              <a16:creationId xmlns:a16="http://schemas.microsoft.com/office/drawing/2014/main" id="{5D20FBFE-5460-0F74-ECA0-88308EE0B8FD}"/>
                            </a:ext>
                          </a:extLst>
                        </p:cNvPr>
                        <p:cNvSpPr/>
                        <p:nvPr/>
                      </p:nvSpPr>
                      <p:spPr>
                        <a:xfrm>
                          <a:off x="-73209" y="1401263"/>
                          <a:ext cx="3932284"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eaLnBrk="1" fontAlgn="auto" hangingPunct="1">
                            <a:spcBef>
                              <a:spcPts val="0"/>
                            </a:spcBef>
                            <a:spcAft>
                              <a:spcPts val="0"/>
                            </a:spcAft>
                          </a:pPr>
                          <a:r>
                            <a:rPr lang="en-GB" sz="1350">
                              <a:solidFill>
                                <a:prstClr val="black"/>
                              </a:solidFill>
                              <a:latin typeface="Calibri" panose="020F0502020204030204"/>
                            </a:rPr>
                            <a:t>6,376</a:t>
                          </a:r>
                        </a:p>
                      </p:txBody>
                    </p:sp>
                  </p:grpSp>
                  <p:grpSp>
                    <p:nvGrpSpPr>
                      <p:cNvPr id="64" name="Group 63">
                        <a:extLst>
                          <a:ext uri="{FF2B5EF4-FFF2-40B4-BE49-F238E27FC236}">
                            <a16:creationId xmlns:a16="http://schemas.microsoft.com/office/drawing/2014/main" id="{4A5A3BDC-B070-A075-76A6-F6C6F6A83D8D}"/>
                          </a:ext>
                        </a:extLst>
                      </p:cNvPr>
                      <p:cNvGrpSpPr/>
                      <p:nvPr/>
                    </p:nvGrpSpPr>
                    <p:grpSpPr>
                      <a:xfrm>
                        <a:off x="3644829" y="3705820"/>
                        <a:ext cx="2200690" cy="993905"/>
                        <a:chOff x="-367106" y="1386222"/>
                        <a:chExt cx="3946570" cy="993905"/>
                      </a:xfrm>
                    </p:grpSpPr>
                    <p:sp>
                      <p:nvSpPr>
                        <p:cNvPr id="65" name="Rectangle: Rounded Corners 64">
                          <a:extLst>
                            <a:ext uri="{FF2B5EF4-FFF2-40B4-BE49-F238E27FC236}">
                              <a16:creationId xmlns:a16="http://schemas.microsoft.com/office/drawing/2014/main" id="{FE806859-C5E1-8742-2C6C-D5A100876170}"/>
                            </a:ext>
                          </a:extLst>
                        </p:cNvPr>
                        <p:cNvSpPr/>
                        <p:nvPr/>
                      </p:nvSpPr>
                      <p:spPr>
                        <a:xfrm>
                          <a:off x="-367106" y="1386222"/>
                          <a:ext cx="3946570"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66" name="TextBox 65">
                          <a:extLst>
                            <a:ext uri="{FF2B5EF4-FFF2-40B4-BE49-F238E27FC236}">
                              <a16:creationId xmlns:a16="http://schemas.microsoft.com/office/drawing/2014/main" id="{A0A8D1D2-B230-4B3A-16A8-0B3136AF51AD}"/>
                            </a:ext>
                          </a:extLst>
                        </p:cNvPr>
                        <p:cNvSpPr txBox="1"/>
                        <p:nvPr/>
                      </p:nvSpPr>
                      <p:spPr>
                        <a:xfrm>
                          <a:off x="-195656" y="1670083"/>
                          <a:ext cx="3339548" cy="400109"/>
                        </a:xfrm>
                        <a:prstGeom prst="rect">
                          <a:avLst/>
                        </a:prstGeom>
                        <a:noFill/>
                      </p:spPr>
                      <p:txBody>
                        <a:bodyPr wrap="square">
                          <a:spAutoFit/>
                        </a:bodyPr>
                        <a:lstStyle/>
                        <a:p>
                          <a:pPr defTabSz="685800" eaLnBrk="1" fontAlgn="auto" hangingPunct="1">
                            <a:spcBef>
                              <a:spcPts val="0"/>
                            </a:spcBef>
                            <a:spcAft>
                              <a:spcPts val="0"/>
                            </a:spcAft>
                          </a:pPr>
                          <a:r>
                            <a:rPr lang="en-GB" sz="1350">
                              <a:solidFill>
                                <a:prstClr val="black"/>
                              </a:solidFill>
                              <a:latin typeface="Calibri" panose="020F0502020204030204"/>
                            </a:rPr>
                            <a:t>28,488</a:t>
                          </a:r>
                        </a:p>
                      </p:txBody>
                    </p:sp>
                  </p:grpSp>
                  <p:grpSp>
                    <p:nvGrpSpPr>
                      <p:cNvPr id="67" name="Group 66">
                        <a:extLst>
                          <a:ext uri="{FF2B5EF4-FFF2-40B4-BE49-F238E27FC236}">
                            <a16:creationId xmlns:a16="http://schemas.microsoft.com/office/drawing/2014/main" id="{4F57868F-B24D-7D3B-4B94-081C00F72220}"/>
                          </a:ext>
                        </a:extLst>
                      </p:cNvPr>
                      <p:cNvGrpSpPr/>
                      <p:nvPr/>
                    </p:nvGrpSpPr>
                    <p:grpSpPr>
                      <a:xfrm>
                        <a:off x="5896009" y="3690727"/>
                        <a:ext cx="2224675" cy="993905"/>
                        <a:chOff x="-37420" y="1371129"/>
                        <a:chExt cx="3989584" cy="993905"/>
                      </a:xfrm>
                    </p:grpSpPr>
                    <p:sp>
                      <p:nvSpPr>
                        <p:cNvPr id="69" name="TextBox 68">
                          <a:extLst>
                            <a:ext uri="{FF2B5EF4-FFF2-40B4-BE49-F238E27FC236}">
                              <a16:creationId xmlns:a16="http://schemas.microsoft.com/office/drawing/2014/main" id="{E545C6B9-F511-18FB-6263-625D47C6844B}"/>
                            </a:ext>
                          </a:extLst>
                        </p:cNvPr>
                        <p:cNvSpPr txBox="1"/>
                        <p:nvPr/>
                      </p:nvSpPr>
                      <p:spPr>
                        <a:xfrm>
                          <a:off x="612618" y="1728244"/>
                          <a:ext cx="3339546" cy="400109"/>
                        </a:xfrm>
                        <a:prstGeom prst="rect">
                          <a:avLst/>
                        </a:prstGeom>
                        <a:noFill/>
                      </p:spPr>
                      <p:txBody>
                        <a:bodyPr wrap="square">
                          <a:spAutoFit/>
                        </a:bodyPr>
                        <a:lstStyle/>
                        <a:p>
                          <a:pPr defTabSz="685800" eaLnBrk="1" fontAlgn="auto" hangingPunct="1">
                            <a:spcBef>
                              <a:spcPts val="0"/>
                            </a:spcBef>
                            <a:spcAft>
                              <a:spcPts val="0"/>
                            </a:spcAft>
                          </a:pPr>
                          <a:r>
                            <a:rPr lang="en-GB" sz="1350">
                              <a:solidFill>
                                <a:prstClr val="black"/>
                              </a:solidFill>
                              <a:latin typeface="Calibri" panose="020F0502020204030204"/>
                            </a:rPr>
                            <a:t>W</a:t>
                          </a:r>
                        </a:p>
                      </p:txBody>
                    </p:sp>
                    <p:sp>
                      <p:nvSpPr>
                        <p:cNvPr id="87" name="Rectangle: Rounded Corners 86">
                          <a:extLst>
                            <a:ext uri="{FF2B5EF4-FFF2-40B4-BE49-F238E27FC236}">
                              <a16:creationId xmlns:a16="http://schemas.microsoft.com/office/drawing/2014/main" id="{1C7F5668-79B9-153E-3F90-1787C9E1EB32}"/>
                            </a:ext>
                          </a:extLst>
                        </p:cNvPr>
                        <p:cNvSpPr/>
                        <p:nvPr/>
                      </p:nvSpPr>
                      <p:spPr>
                        <a:xfrm>
                          <a:off x="-37420" y="1371129"/>
                          <a:ext cx="3946571"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GB" sz="1350">
                              <a:solidFill>
                                <a:prstClr val="black"/>
                              </a:solidFill>
                              <a:latin typeface="Calibri" panose="020F0502020204030204"/>
                            </a:rPr>
                            <a:t>26,772</a:t>
                          </a:r>
                        </a:p>
                      </p:txBody>
                    </p:sp>
                  </p:grpSp>
                </p:grpSp>
                <p:sp>
                  <p:nvSpPr>
                    <p:cNvPr id="77" name="Rectangle: Rounded Corners 76">
                      <a:extLst>
                        <a:ext uri="{FF2B5EF4-FFF2-40B4-BE49-F238E27FC236}">
                          <a16:creationId xmlns:a16="http://schemas.microsoft.com/office/drawing/2014/main" id="{5271E477-DD77-E023-0B10-360EB370D08C}"/>
                        </a:ext>
                      </a:extLst>
                    </p:cNvPr>
                    <p:cNvSpPr/>
                    <p:nvPr/>
                  </p:nvSpPr>
                  <p:spPr>
                    <a:xfrm>
                      <a:off x="5352729" y="954705"/>
                      <a:ext cx="2141247"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b="1">
                          <a:solidFill>
                            <a:prstClr val="white"/>
                          </a:solidFill>
                          <a:latin typeface="Calibri" panose="020F0502020204030204"/>
                        </a:rPr>
                        <a:t>December 2021</a:t>
                      </a:r>
                    </a:p>
                  </p:txBody>
                </p:sp>
                <p:sp>
                  <p:nvSpPr>
                    <p:cNvPr id="88" name="Rectangle: Rounded Corners 87">
                      <a:extLst>
                        <a:ext uri="{FF2B5EF4-FFF2-40B4-BE49-F238E27FC236}">
                          <a16:creationId xmlns:a16="http://schemas.microsoft.com/office/drawing/2014/main" id="{2C595181-CB22-059D-7349-536983A704AB}"/>
                        </a:ext>
                      </a:extLst>
                    </p:cNvPr>
                    <p:cNvSpPr/>
                    <p:nvPr/>
                  </p:nvSpPr>
                  <p:spPr>
                    <a:xfrm>
                      <a:off x="7575851" y="954705"/>
                      <a:ext cx="2172766"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b="1">
                          <a:solidFill>
                            <a:prstClr val="white"/>
                          </a:solidFill>
                          <a:latin typeface="Calibri" panose="020F0502020204030204"/>
                        </a:rPr>
                        <a:t>December 2022</a:t>
                      </a:r>
                    </a:p>
                  </p:txBody>
                </p:sp>
              </p:grpSp>
              <p:sp>
                <p:nvSpPr>
                  <p:cNvPr id="90" name="TextBox 89">
                    <a:extLst>
                      <a:ext uri="{FF2B5EF4-FFF2-40B4-BE49-F238E27FC236}">
                        <a16:creationId xmlns:a16="http://schemas.microsoft.com/office/drawing/2014/main" id="{C3F6952D-2D27-8C13-6BCE-02DFB204110F}"/>
                      </a:ext>
                    </a:extLst>
                  </p:cNvPr>
                  <p:cNvSpPr txBox="1"/>
                  <p:nvPr/>
                </p:nvSpPr>
                <p:spPr>
                  <a:xfrm>
                    <a:off x="9859617" y="2571396"/>
                    <a:ext cx="1290835" cy="400109"/>
                  </a:xfrm>
                  <a:prstGeom prst="rect">
                    <a:avLst/>
                  </a:prstGeom>
                  <a:noFill/>
                </p:spPr>
                <p:txBody>
                  <a:bodyPr wrap="square">
                    <a:spAutoFit/>
                  </a:bodyPr>
                  <a:lstStyle/>
                  <a:p>
                    <a:pPr algn="ctr" defTabSz="685800" eaLnBrk="1" fontAlgn="auto" hangingPunct="1">
                      <a:spcBef>
                        <a:spcPts val="0"/>
                      </a:spcBef>
                      <a:spcAft>
                        <a:spcPts val="0"/>
                      </a:spcAft>
                    </a:pPr>
                    <a:r>
                      <a:rPr lang="en-GB" sz="1350">
                        <a:solidFill>
                          <a:prstClr val="black"/>
                        </a:solidFill>
                        <a:latin typeface="Calibri" panose="020F0502020204030204"/>
                      </a:rPr>
                      <a:t>26</a:t>
                    </a:r>
                  </a:p>
                </p:txBody>
              </p:sp>
              <p:sp>
                <p:nvSpPr>
                  <p:cNvPr id="94" name="Rectangle: Rounded Corners 93">
                    <a:extLst>
                      <a:ext uri="{FF2B5EF4-FFF2-40B4-BE49-F238E27FC236}">
                        <a16:creationId xmlns:a16="http://schemas.microsoft.com/office/drawing/2014/main" id="{7A7BABF8-A50A-7D40-42A4-F7128678A34A}"/>
                      </a:ext>
                    </a:extLst>
                  </p:cNvPr>
                  <p:cNvSpPr/>
                  <p:nvPr/>
                </p:nvSpPr>
                <p:spPr>
                  <a:xfrm>
                    <a:off x="9766852" y="1194648"/>
                    <a:ext cx="1426254"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b="1">
                        <a:solidFill>
                          <a:prstClr val="white"/>
                        </a:solidFill>
                        <a:latin typeface="Calibri" panose="020F0502020204030204"/>
                      </a:rPr>
                      <a:t>Number of responses</a:t>
                    </a:r>
                  </a:p>
                </p:txBody>
              </p:sp>
            </p:grpSp>
            <p:sp>
              <p:nvSpPr>
                <p:cNvPr id="10" name="Rectangle: Rounded Corners 9">
                  <a:extLst>
                    <a:ext uri="{FF2B5EF4-FFF2-40B4-BE49-F238E27FC236}">
                      <a16:creationId xmlns:a16="http://schemas.microsoft.com/office/drawing/2014/main" id="{40512466-1E35-28BF-32CE-A935E172BA23}"/>
                    </a:ext>
                  </a:extLst>
                </p:cNvPr>
                <p:cNvSpPr/>
                <p:nvPr/>
              </p:nvSpPr>
              <p:spPr>
                <a:xfrm>
                  <a:off x="9794714" y="4456795"/>
                  <a:ext cx="1426256"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a:solidFill>
                        <a:prstClr val="black"/>
                      </a:solidFill>
                      <a:latin typeface="Calibri" panose="020F0502020204030204"/>
                    </a:rPr>
                    <a:t>25</a:t>
                  </a:r>
                </a:p>
              </p:txBody>
            </p:sp>
            <p:sp>
              <p:nvSpPr>
                <p:cNvPr id="12" name="TextBox 11">
                  <a:extLst>
                    <a:ext uri="{FF2B5EF4-FFF2-40B4-BE49-F238E27FC236}">
                      <a16:creationId xmlns:a16="http://schemas.microsoft.com/office/drawing/2014/main" id="{1BAD30AF-D7B1-84A1-0995-6D9DA216E5CD}"/>
                    </a:ext>
                  </a:extLst>
                </p:cNvPr>
                <p:cNvSpPr txBox="1"/>
                <p:nvPr/>
              </p:nvSpPr>
              <p:spPr>
                <a:xfrm>
                  <a:off x="1154018" y="4474866"/>
                  <a:ext cx="3339548" cy="954108"/>
                </a:xfrm>
                <a:prstGeom prst="rect">
                  <a:avLst/>
                </a:prstGeom>
                <a:noFill/>
              </p:spPr>
              <p:txBody>
                <a:bodyPr wrap="square">
                  <a:spAutoFit/>
                </a:bodyPr>
                <a:lstStyle/>
                <a:p>
                  <a:pPr defTabSz="685800" eaLnBrk="1" fontAlgn="auto" hangingPunct="1">
                    <a:spcBef>
                      <a:spcPts val="0"/>
                    </a:spcBef>
                    <a:spcAft>
                      <a:spcPts val="0"/>
                    </a:spcAft>
                  </a:pPr>
                  <a:r>
                    <a:rPr lang="en-GB" sz="1350" b="1">
                      <a:solidFill>
                        <a:prstClr val="white"/>
                      </a:solidFill>
                      <a:latin typeface="Calibri" panose="020F0502020204030204" pitchFamily="34" charset="0"/>
                    </a:rPr>
                    <a:t>Total number of PRS units procured during the month for ending prevention or relief duty</a:t>
                  </a:r>
                </a:p>
              </p:txBody>
            </p:sp>
            <p:sp>
              <p:nvSpPr>
                <p:cNvPr id="22" name="Rectangle: Rounded Corners 21">
                  <a:extLst>
                    <a:ext uri="{FF2B5EF4-FFF2-40B4-BE49-F238E27FC236}">
                      <a16:creationId xmlns:a16="http://schemas.microsoft.com/office/drawing/2014/main" id="{DE2CBA32-5A2B-F202-A8D7-D59905AB5C61}"/>
                    </a:ext>
                  </a:extLst>
                </p:cNvPr>
                <p:cNvSpPr/>
                <p:nvPr/>
              </p:nvSpPr>
              <p:spPr>
                <a:xfrm>
                  <a:off x="4630849" y="4420140"/>
                  <a:ext cx="2188674"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GB" sz="1350">
                      <a:solidFill>
                        <a:srgbClr val="000000"/>
                      </a:solidFill>
                      <a:latin typeface="Calibri" panose="020F0502020204030204" pitchFamily="34" charset="0"/>
                    </a:rPr>
                    <a:t>662</a:t>
                  </a:r>
                </a:p>
              </p:txBody>
            </p:sp>
            <p:sp>
              <p:nvSpPr>
                <p:cNvPr id="26" name="Rectangle: Rounded Corners 25">
                  <a:extLst>
                    <a:ext uri="{FF2B5EF4-FFF2-40B4-BE49-F238E27FC236}">
                      <a16:creationId xmlns:a16="http://schemas.microsoft.com/office/drawing/2014/main" id="{459D48BB-04D4-E666-1A64-7846632E18F0}"/>
                    </a:ext>
                  </a:extLst>
                </p:cNvPr>
                <p:cNvSpPr/>
                <p:nvPr/>
              </p:nvSpPr>
              <p:spPr>
                <a:xfrm>
                  <a:off x="6882029" y="4424711"/>
                  <a:ext cx="2200690"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GB" sz="1350">
                      <a:solidFill>
                        <a:prstClr val="black"/>
                      </a:solidFill>
                      <a:latin typeface="Calibri" panose="020F0502020204030204"/>
                    </a:rPr>
                    <a:t>528</a:t>
                  </a:r>
                </a:p>
              </p:txBody>
            </p:sp>
          </p:grpSp>
          <p:sp>
            <p:nvSpPr>
              <p:cNvPr id="32" name="Rectangle: Rounded Corners 31">
                <a:extLst>
                  <a:ext uri="{FF2B5EF4-FFF2-40B4-BE49-F238E27FC236}">
                    <a16:creationId xmlns:a16="http://schemas.microsoft.com/office/drawing/2014/main" id="{51518D6B-DA5D-DD49-A9F8-ACCBEA27790D}"/>
                  </a:ext>
                </a:extLst>
              </p:cNvPr>
              <p:cNvSpPr/>
              <p:nvPr/>
            </p:nvSpPr>
            <p:spPr>
              <a:xfrm>
                <a:off x="9807652" y="5629228"/>
                <a:ext cx="1426256"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a:solidFill>
                      <a:prstClr val="black"/>
                    </a:solidFill>
                    <a:latin typeface="Calibri" panose="020F0502020204030204"/>
                  </a:rPr>
                  <a:t>19</a:t>
                </a:r>
              </a:p>
            </p:txBody>
          </p:sp>
          <p:sp>
            <p:nvSpPr>
              <p:cNvPr id="34" name="Rectangle: Rounded Corners 33">
                <a:extLst>
                  <a:ext uri="{FF2B5EF4-FFF2-40B4-BE49-F238E27FC236}">
                    <a16:creationId xmlns:a16="http://schemas.microsoft.com/office/drawing/2014/main" id="{D4FA8EBD-CEE9-08E2-684B-3E5BCE109E77}"/>
                  </a:ext>
                </a:extLst>
              </p:cNvPr>
              <p:cNvSpPr/>
              <p:nvPr/>
            </p:nvSpPr>
            <p:spPr>
              <a:xfrm>
                <a:off x="4675871" y="5576102"/>
                <a:ext cx="2142371" cy="9939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GB" sz="1350">
                    <a:solidFill>
                      <a:srgbClr val="000000"/>
                    </a:solidFill>
                    <a:latin typeface="Calibri" panose="020F0502020204030204" pitchFamily="34" charset="0"/>
                  </a:rPr>
                  <a:t>245</a:t>
                </a:r>
              </a:p>
            </p:txBody>
          </p:sp>
          <p:sp>
            <p:nvSpPr>
              <p:cNvPr id="37" name="Rectangle: Rounded Corners 36">
                <a:extLst>
                  <a:ext uri="{FF2B5EF4-FFF2-40B4-BE49-F238E27FC236}">
                    <a16:creationId xmlns:a16="http://schemas.microsoft.com/office/drawing/2014/main" id="{1C5DA769-461F-EC24-F2A0-6808BDB6D6BE}"/>
                  </a:ext>
                </a:extLst>
              </p:cNvPr>
              <p:cNvSpPr/>
              <p:nvPr/>
            </p:nvSpPr>
            <p:spPr>
              <a:xfrm>
                <a:off x="988572" y="5592144"/>
                <a:ext cx="3564835" cy="993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38" name="TextBox 37">
                <a:extLst>
                  <a:ext uri="{FF2B5EF4-FFF2-40B4-BE49-F238E27FC236}">
                    <a16:creationId xmlns:a16="http://schemas.microsoft.com/office/drawing/2014/main" id="{831CB72F-6A3A-E581-B972-A088488374F5}"/>
                  </a:ext>
                </a:extLst>
              </p:cNvPr>
              <p:cNvSpPr txBox="1"/>
              <p:nvPr/>
            </p:nvSpPr>
            <p:spPr>
              <a:xfrm>
                <a:off x="1166956" y="5626698"/>
                <a:ext cx="3339548" cy="954108"/>
              </a:xfrm>
              <a:prstGeom prst="rect">
                <a:avLst/>
              </a:prstGeom>
              <a:noFill/>
            </p:spPr>
            <p:txBody>
              <a:bodyPr wrap="square">
                <a:spAutoFit/>
              </a:bodyPr>
              <a:lstStyle/>
              <a:p>
                <a:pPr defTabSz="685800" eaLnBrk="1" fontAlgn="auto" hangingPunct="1">
                  <a:spcBef>
                    <a:spcPts val="0"/>
                  </a:spcBef>
                  <a:spcAft>
                    <a:spcPts val="0"/>
                  </a:spcAft>
                </a:pPr>
                <a:r>
                  <a:rPr lang="en-GB" sz="1350" b="1">
                    <a:solidFill>
                      <a:prstClr val="white"/>
                    </a:solidFill>
                    <a:latin typeface="Calibri" panose="020F0502020204030204" pitchFamily="34" charset="0"/>
                  </a:rPr>
                  <a:t>Number of TA units for which authorities have received a notice to quit </a:t>
                </a:r>
              </a:p>
            </p:txBody>
          </p:sp>
        </p:grpSp>
        <p:sp>
          <p:nvSpPr>
            <p:cNvPr id="45" name="Arrow: Down 44">
              <a:extLst>
                <a:ext uri="{FF2B5EF4-FFF2-40B4-BE49-F238E27FC236}">
                  <a16:creationId xmlns:a16="http://schemas.microsoft.com/office/drawing/2014/main" id="{739EC983-E871-FB93-D853-CAC25E0A29FF}"/>
                </a:ext>
              </a:extLst>
            </p:cNvPr>
            <p:cNvSpPr/>
            <p:nvPr/>
          </p:nvSpPr>
          <p:spPr>
            <a:xfrm>
              <a:off x="8259704" y="4427451"/>
              <a:ext cx="1156396" cy="1124495"/>
            </a:xfrm>
            <a:prstGeom prst="downArrow">
              <a:avLst>
                <a:gd name="adj1" fmla="val 6129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050">
                  <a:solidFill>
                    <a:prstClr val="white"/>
                  </a:solidFill>
                  <a:latin typeface="Calibri" panose="020F0502020204030204"/>
                </a:rPr>
                <a:t>-20.2%</a:t>
              </a:r>
            </a:p>
            <a:p>
              <a:pPr algn="ctr" defTabSz="685800" eaLnBrk="1" fontAlgn="auto" hangingPunct="1">
                <a:spcBef>
                  <a:spcPts val="0"/>
                </a:spcBef>
                <a:spcAft>
                  <a:spcPts val="0"/>
                </a:spcAft>
              </a:pPr>
              <a:r>
                <a:rPr lang="en-GB" sz="1050">
                  <a:solidFill>
                    <a:prstClr val="white"/>
                  </a:solidFill>
                  <a:latin typeface="Calibri" panose="020F0502020204030204"/>
                </a:rPr>
                <a:t>-134</a:t>
              </a:r>
            </a:p>
          </p:txBody>
        </p:sp>
      </p:grpSp>
      <p:sp>
        <p:nvSpPr>
          <p:cNvPr id="8" name="Arrow: Up 7">
            <a:extLst>
              <a:ext uri="{FF2B5EF4-FFF2-40B4-BE49-F238E27FC236}">
                <a16:creationId xmlns:a16="http://schemas.microsoft.com/office/drawing/2014/main" id="{819E95FE-D94C-2B65-B0FF-2B5C0F36FB33}"/>
              </a:ext>
            </a:extLst>
          </p:cNvPr>
          <p:cNvSpPr/>
          <p:nvPr/>
        </p:nvSpPr>
        <p:spPr>
          <a:xfrm>
            <a:off x="6152410" y="4924612"/>
            <a:ext cx="954680" cy="843371"/>
          </a:xfrm>
          <a:prstGeom prst="upArrow">
            <a:avLst>
              <a:gd name="adj1" fmla="val 64903"/>
              <a:gd name="adj2" fmla="val 50000"/>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050">
                <a:solidFill>
                  <a:prstClr val="white"/>
                </a:solidFill>
                <a:latin typeface="Calibri" panose="020F0502020204030204"/>
              </a:rPr>
              <a:t>+119.6%</a:t>
            </a:r>
          </a:p>
          <a:p>
            <a:pPr algn="ctr" defTabSz="685800" eaLnBrk="1" fontAlgn="auto" hangingPunct="1">
              <a:spcBef>
                <a:spcPts val="0"/>
              </a:spcBef>
              <a:spcAft>
                <a:spcPts val="0"/>
              </a:spcAft>
            </a:pPr>
            <a:r>
              <a:rPr lang="en-GB" sz="1050">
                <a:solidFill>
                  <a:prstClr val="white"/>
                </a:solidFill>
                <a:latin typeface="Calibri" panose="020F0502020204030204"/>
              </a:rPr>
              <a:t>+293</a:t>
            </a:r>
          </a:p>
        </p:txBody>
      </p:sp>
      <p:sp>
        <p:nvSpPr>
          <p:cNvPr id="9" name="Arrow: Down 8">
            <a:extLst>
              <a:ext uri="{FF2B5EF4-FFF2-40B4-BE49-F238E27FC236}">
                <a16:creationId xmlns:a16="http://schemas.microsoft.com/office/drawing/2014/main" id="{67651278-C3BA-3F74-D7E9-CF47532D7EE5}"/>
              </a:ext>
            </a:extLst>
          </p:cNvPr>
          <p:cNvSpPr/>
          <p:nvPr/>
        </p:nvSpPr>
        <p:spPr>
          <a:xfrm>
            <a:off x="6193559" y="3367838"/>
            <a:ext cx="867297" cy="843371"/>
          </a:xfrm>
          <a:prstGeom prst="downArrow">
            <a:avLst>
              <a:gd name="adj1" fmla="val 6129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r>
              <a:rPr lang="en-GB" sz="1050">
                <a:solidFill>
                  <a:prstClr val="white"/>
                </a:solidFill>
                <a:latin typeface="Calibri" panose="020F0502020204030204"/>
              </a:rPr>
              <a:t>-6.0%</a:t>
            </a:r>
          </a:p>
          <a:p>
            <a:pPr algn="ctr" defTabSz="685800" eaLnBrk="1" fontAlgn="auto" hangingPunct="1">
              <a:spcBef>
                <a:spcPts val="0"/>
              </a:spcBef>
              <a:spcAft>
                <a:spcPts val="0"/>
              </a:spcAft>
            </a:pPr>
            <a:r>
              <a:rPr lang="en-GB" sz="1050">
                <a:solidFill>
                  <a:prstClr val="white"/>
                </a:solidFill>
                <a:latin typeface="Calibri" panose="020F0502020204030204"/>
              </a:rPr>
              <a:t>-1,716</a:t>
            </a:r>
            <a:endParaRPr lang="en-GB" sz="1050">
              <a:solidFill>
                <a:prstClr val="white"/>
              </a:solidFill>
              <a:latin typeface="Calibri" panose="020F0502020204030204"/>
              <a:cs typeface="Calibri"/>
            </a:endParaRPr>
          </a:p>
        </p:txBody>
      </p:sp>
      <p:sp>
        <p:nvSpPr>
          <p:cNvPr id="2" name="Arrow: Up 1">
            <a:extLst>
              <a:ext uri="{FF2B5EF4-FFF2-40B4-BE49-F238E27FC236}">
                <a16:creationId xmlns:a16="http://schemas.microsoft.com/office/drawing/2014/main" id="{A6C77B61-0959-854D-5354-45D3A37B717E}"/>
              </a:ext>
            </a:extLst>
          </p:cNvPr>
          <p:cNvSpPr/>
          <p:nvPr/>
        </p:nvSpPr>
        <p:spPr>
          <a:xfrm>
            <a:off x="6191177" y="1729881"/>
            <a:ext cx="867297" cy="769900"/>
          </a:xfrm>
          <a:prstGeom prst="upArrow">
            <a:avLst>
              <a:gd name="adj1" fmla="val 64903"/>
              <a:gd name="adj2" fmla="val 50000"/>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r>
              <a:rPr lang="en-GB" sz="1050">
                <a:solidFill>
                  <a:prstClr val="white"/>
                </a:solidFill>
                <a:latin typeface="Calibri" panose="020F0502020204030204"/>
              </a:rPr>
              <a:t>+4.1%</a:t>
            </a:r>
          </a:p>
          <a:p>
            <a:pPr algn="ctr" defTabSz="685800" eaLnBrk="1" fontAlgn="auto" hangingPunct="1">
              <a:spcBef>
                <a:spcPts val="0"/>
              </a:spcBef>
              <a:spcAft>
                <a:spcPts val="0"/>
              </a:spcAft>
            </a:pPr>
            <a:r>
              <a:rPr lang="en-GB" sz="1050">
                <a:solidFill>
                  <a:prstClr val="white"/>
                </a:solidFill>
                <a:latin typeface="Calibri" panose="020F0502020204030204"/>
              </a:rPr>
              <a:t>+1,995</a:t>
            </a:r>
            <a:endParaRPr lang="en-GB" sz="1050">
              <a:solidFill>
                <a:prstClr val="white"/>
              </a:solidFill>
              <a:latin typeface="Calibri" panose="020F0502020204030204"/>
              <a:cs typeface="Calibri"/>
            </a:endParaRPr>
          </a:p>
        </p:txBody>
      </p:sp>
      <p:sp>
        <p:nvSpPr>
          <p:cNvPr id="3" name="Arrow: Up 2">
            <a:extLst>
              <a:ext uri="{FF2B5EF4-FFF2-40B4-BE49-F238E27FC236}">
                <a16:creationId xmlns:a16="http://schemas.microsoft.com/office/drawing/2014/main" id="{88E6CFFE-A745-35E5-35B1-154EB13C7700}"/>
              </a:ext>
            </a:extLst>
          </p:cNvPr>
          <p:cNvSpPr/>
          <p:nvPr/>
        </p:nvSpPr>
        <p:spPr>
          <a:xfrm>
            <a:off x="6198939" y="2467541"/>
            <a:ext cx="867297" cy="843371"/>
          </a:xfrm>
          <a:prstGeom prst="upArrow">
            <a:avLst>
              <a:gd name="adj1" fmla="val 64903"/>
              <a:gd name="adj2" fmla="val 50000"/>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r>
              <a:rPr lang="en-GB" sz="1050">
                <a:solidFill>
                  <a:prstClr val="white"/>
                </a:solidFill>
                <a:latin typeface="Calibri" panose="020F0502020204030204"/>
              </a:rPr>
              <a:t>+39.4%</a:t>
            </a:r>
          </a:p>
          <a:p>
            <a:pPr algn="ctr" defTabSz="685800" eaLnBrk="1" fontAlgn="auto" hangingPunct="1">
              <a:spcBef>
                <a:spcPts val="0"/>
              </a:spcBef>
              <a:spcAft>
                <a:spcPts val="0"/>
              </a:spcAft>
            </a:pPr>
            <a:r>
              <a:rPr lang="en-GB" sz="1050">
                <a:solidFill>
                  <a:prstClr val="white"/>
                </a:solidFill>
                <a:latin typeface="Calibri" panose="020F0502020204030204"/>
              </a:rPr>
              <a:t>+1,803</a:t>
            </a:r>
            <a:endParaRPr lang="en-GB" sz="1050">
              <a:solidFill>
                <a:prstClr val="white"/>
              </a:solidFill>
              <a:latin typeface="Calibri" panose="020F0502020204030204"/>
              <a:cs typeface="Calibri"/>
            </a:endParaRPr>
          </a:p>
        </p:txBody>
      </p:sp>
    </p:spTree>
    <p:extLst>
      <p:ext uri="{BB962C8B-B14F-4D97-AF65-F5344CB8AC3E}">
        <p14:creationId xmlns:p14="http://schemas.microsoft.com/office/powerpoint/2010/main" val="3385181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7AFC-8151-4357-BAAE-A21428BF7F3A}"/>
              </a:ext>
            </a:extLst>
          </p:cNvPr>
          <p:cNvSpPr>
            <a:spLocks noGrp="1"/>
          </p:cNvSpPr>
          <p:nvPr>
            <p:ph type="title"/>
          </p:nvPr>
        </p:nvSpPr>
        <p:spPr/>
        <p:txBody>
          <a:bodyPr/>
          <a:lstStyle/>
          <a:p>
            <a:r>
              <a:rPr lang="en-GB" dirty="0"/>
              <a:t>Implications for LBE</a:t>
            </a:r>
          </a:p>
        </p:txBody>
      </p:sp>
      <p:sp>
        <p:nvSpPr>
          <p:cNvPr id="3" name="Content Placeholder 2">
            <a:extLst>
              <a:ext uri="{FF2B5EF4-FFF2-40B4-BE49-F238E27FC236}">
                <a16:creationId xmlns:a16="http://schemas.microsoft.com/office/drawing/2014/main" id="{B4520ACC-A1E9-4684-AAC3-137E4A4EB05C}"/>
              </a:ext>
            </a:extLst>
          </p:cNvPr>
          <p:cNvSpPr>
            <a:spLocks noGrp="1"/>
          </p:cNvSpPr>
          <p:nvPr>
            <p:ph idx="1"/>
          </p:nvPr>
        </p:nvSpPr>
        <p:spPr>
          <a:xfrm>
            <a:off x="304800" y="980728"/>
            <a:ext cx="8343900" cy="4191000"/>
          </a:xfrm>
        </p:spPr>
        <p:txBody>
          <a:bodyPr/>
          <a:lstStyle/>
          <a:p>
            <a:r>
              <a:rPr lang="en-GB" sz="2600" dirty="0"/>
              <a:t>Far fewer properties to make homeless placements into, and those that are demand far higher costs</a:t>
            </a:r>
          </a:p>
          <a:p>
            <a:r>
              <a:rPr lang="en-GB" sz="2600" dirty="0"/>
              <a:t>At LBE we try to Prevent homelessness as much as possible (with some success – see next slide) – but for families where this is not possible, often the only option is hotel or B&amp;B style accommodation.</a:t>
            </a:r>
          </a:p>
          <a:p>
            <a:r>
              <a:rPr lang="en-GB" sz="2600" dirty="0"/>
              <a:t>As move on options are also constrained – the placements are continuing for far longer than we would like, including past the 6 week statutory minimum. </a:t>
            </a:r>
          </a:p>
          <a:p>
            <a:r>
              <a:rPr lang="en-GB" sz="2600" dirty="0"/>
              <a:t>This is having a detrimental impact on families </a:t>
            </a:r>
          </a:p>
          <a:p>
            <a:r>
              <a:rPr lang="en-GB" sz="2600" dirty="0"/>
              <a:t>The service priority is to decrease numbers of placements, and decrease the length of stay</a:t>
            </a:r>
          </a:p>
        </p:txBody>
      </p:sp>
    </p:spTree>
    <p:extLst>
      <p:ext uri="{BB962C8B-B14F-4D97-AF65-F5344CB8AC3E}">
        <p14:creationId xmlns:p14="http://schemas.microsoft.com/office/powerpoint/2010/main" val="3103936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AB96-5F41-4910-8C3E-6272ED6E92F8}"/>
              </a:ext>
            </a:extLst>
          </p:cNvPr>
          <p:cNvSpPr>
            <a:spLocks noGrp="1"/>
          </p:cNvSpPr>
          <p:nvPr>
            <p:ph type="title"/>
          </p:nvPr>
        </p:nvSpPr>
        <p:spPr/>
        <p:txBody>
          <a:bodyPr/>
          <a:lstStyle/>
          <a:p>
            <a:r>
              <a:rPr lang="en-GB" dirty="0"/>
              <a:t>Taking a prevention approach</a:t>
            </a:r>
          </a:p>
        </p:txBody>
      </p:sp>
      <p:pic>
        <p:nvPicPr>
          <p:cNvPr id="4" name="Content Placeholder 3">
            <a:extLst>
              <a:ext uri="{FF2B5EF4-FFF2-40B4-BE49-F238E27FC236}">
                <a16:creationId xmlns:a16="http://schemas.microsoft.com/office/drawing/2014/main" id="{1FA7A5A4-49C9-4C06-8737-A1D69485C49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825" y="1124744"/>
            <a:ext cx="7667258" cy="4608512"/>
          </a:xfrm>
          <a:prstGeom prst="rect">
            <a:avLst/>
          </a:prstGeom>
          <a:noFill/>
        </p:spPr>
      </p:pic>
    </p:spTree>
    <p:extLst>
      <p:ext uri="{BB962C8B-B14F-4D97-AF65-F5344CB8AC3E}">
        <p14:creationId xmlns:p14="http://schemas.microsoft.com/office/powerpoint/2010/main" val="1189761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24BE06F-0053-4AA4-9A17-F6F090DAF84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266263" cy="4968552"/>
          </a:xfrm>
          <a:prstGeom prst="rect">
            <a:avLst/>
          </a:prstGeom>
          <a:noFill/>
        </p:spPr>
      </p:pic>
    </p:spTree>
    <p:extLst>
      <p:ext uri="{BB962C8B-B14F-4D97-AF65-F5344CB8AC3E}">
        <p14:creationId xmlns:p14="http://schemas.microsoft.com/office/powerpoint/2010/main" val="1409593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BC77-4C1D-4B09-A924-05DB97D67577}"/>
              </a:ext>
            </a:extLst>
          </p:cNvPr>
          <p:cNvSpPr>
            <a:spLocks noGrp="1"/>
          </p:cNvSpPr>
          <p:nvPr>
            <p:ph type="title"/>
          </p:nvPr>
        </p:nvSpPr>
        <p:spPr/>
        <p:txBody>
          <a:bodyPr/>
          <a:lstStyle/>
          <a:p>
            <a:r>
              <a:rPr lang="en-GB" dirty="0"/>
              <a:t>B&amp;B reduction plan</a:t>
            </a:r>
          </a:p>
        </p:txBody>
      </p:sp>
      <p:sp>
        <p:nvSpPr>
          <p:cNvPr id="3" name="Content Placeholder 2">
            <a:extLst>
              <a:ext uri="{FF2B5EF4-FFF2-40B4-BE49-F238E27FC236}">
                <a16:creationId xmlns:a16="http://schemas.microsoft.com/office/drawing/2014/main" id="{1E3427B3-07F7-47EC-9178-0FD65E96D90F}"/>
              </a:ext>
            </a:extLst>
          </p:cNvPr>
          <p:cNvSpPr>
            <a:spLocks noGrp="1"/>
          </p:cNvSpPr>
          <p:nvPr>
            <p:ph idx="1"/>
          </p:nvPr>
        </p:nvSpPr>
        <p:spPr>
          <a:xfrm>
            <a:off x="685800" y="1052736"/>
            <a:ext cx="8153400" cy="4191000"/>
          </a:xfrm>
        </p:spPr>
        <p:txBody>
          <a:bodyPr/>
          <a:lstStyle/>
          <a:p>
            <a:pPr marL="0" lvl="0" indent="0" algn="just">
              <a:spcBef>
                <a:spcPts val="600"/>
              </a:spcBef>
              <a:spcAft>
                <a:spcPts val="600"/>
              </a:spcAft>
              <a:buNone/>
            </a:pPr>
            <a:r>
              <a:rPr lang="en-GB" sz="1800" dirty="0">
                <a:effectLst/>
                <a:latin typeface="Arial" panose="020B0604020202020204" pitchFamily="34" charset="0"/>
                <a:ea typeface="Times New Roman" panose="02020603050405020304" pitchFamily="18" charset="0"/>
              </a:rPr>
              <a:t>We have implemented a comprehensive plan to reduce our use of commercial hotels and shared accommodation. The plan covers each stage of a family’s journey through the service, starting with prevention work. </a:t>
            </a:r>
          </a:p>
          <a:p>
            <a:pPr marL="0" lvl="0" indent="0" algn="just">
              <a:spcBef>
                <a:spcPts val="600"/>
              </a:spcBef>
              <a:spcAft>
                <a:spcPts val="600"/>
              </a:spcAft>
              <a:buNone/>
            </a:pPr>
            <a:r>
              <a:rPr lang="en-GB" sz="1800" dirty="0">
                <a:effectLst/>
                <a:latin typeface="Arial" panose="020B0604020202020204" pitchFamily="34" charset="0"/>
                <a:ea typeface="Times New Roman" panose="02020603050405020304" pitchFamily="18" charset="0"/>
              </a:rPr>
              <a:t>It is a key service priority to drive down hotel usage absolutely, and particularly longer-term placements. </a:t>
            </a:r>
            <a:endParaRPr lang="en-GB" sz="1800" dirty="0">
              <a:effectLst/>
              <a:latin typeface="Times New Roman" panose="02020603050405020304" pitchFamily="18" charset="0"/>
              <a:ea typeface="Times New Roman" panose="02020603050405020304" pitchFamily="18" charset="0"/>
            </a:endParaRPr>
          </a:p>
          <a:p>
            <a:pPr marL="0" lvl="0" indent="0" algn="just">
              <a:spcBef>
                <a:spcPts val="600"/>
              </a:spcBef>
              <a:spcAft>
                <a:spcPts val="600"/>
              </a:spcAft>
              <a:buNone/>
            </a:pPr>
            <a:r>
              <a:rPr lang="en-GB" sz="1800" dirty="0">
                <a:effectLst/>
                <a:latin typeface="Arial" panose="020B0604020202020204" pitchFamily="34" charset="0"/>
                <a:ea typeface="Times New Roman" panose="02020603050405020304" pitchFamily="18" charset="0"/>
              </a:rPr>
              <a:t>The short-term objectives of the B&amp;B plan specifically are to reduce the number of households with children in commercial hotels over 6 weeks by realigning our resources to focus on rapid move on into the private rented sector or more suitable temporary accommodation.</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Arial" panose="020B0604020202020204" pitchFamily="34" charset="0"/>
                <a:ea typeface="Times New Roman" panose="02020603050405020304" pitchFamily="18" charset="0"/>
              </a:rPr>
              <a:t>The plan has started to reduce the length of stay in commercial hotels and is stabilising the number of placements in hotel accommodation beyond 6 weeks. We have also seen a clear reduction in the numbers of children housed beyond 6 weeks as some larger families have moved on. </a:t>
            </a:r>
          </a:p>
          <a:p>
            <a:pPr marL="0" indent="0">
              <a:buNone/>
            </a:pPr>
            <a:endParaRPr lang="en-GB" sz="1800" dirty="0">
              <a:latin typeface="Arial" panose="020B0604020202020204" pitchFamily="34" charset="0"/>
              <a:ea typeface="Times New Roman" panose="02020603050405020304" pitchFamily="18" charset="0"/>
            </a:endParaRPr>
          </a:p>
          <a:p>
            <a:pPr marL="0" indent="0">
              <a:buNone/>
            </a:pPr>
            <a:r>
              <a:rPr lang="en-GB" sz="1800" dirty="0">
                <a:effectLst/>
                <a:latin typeface="Arial" panose="020B0604020202020204" pitchFamily="34" charset="0"/>
                <a:ea typeface="Times New Roman" panose="02020603050405020304" pitchFamily="18" charset="0"/>
              </a:rPr>
              <a:t>Medium term plans include the conversion of Brickfield House into a rapid assessment and resettlement hub. Longer terms plans include new forms of temporary accommodation including meanwhile housing.</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55786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361" y="709529"/>
            <a:ext cx="1812762" cy="342526"/>
          </a:xfrm>
        </p:spPr>
        <p:txBody>
          <a:bodyPr>
            <a:normAutofit fontScale="90000"/>
          </a:bodyPr>
          <a:lstStyle/>
          <a:p>
            <a:pPr algn="l"/>
            <a:r>
              <a:rPr lang="en-US" sz="3000" dirty="0">
                <a:solidFill>
                  <a:srgbClr val="002060"/>
                </a:solidFill>
              </a:rPr>
              <a:t>Asthma </a:t>
            </a:r>
            <a:endParaRPr lang="en-GB" sz="3000" dirty="0">
              <a:solidFill>
                <a:srgbClr val="002060"/>
              </a:solidFill>
            </a:endParaRPr>
          </a:p>
        </p:txBody>
      </p:sp>
      <p:sp>
        <p:nvSpPr>
          <p:cNvPr id="3" name="Content Placeholder 2"/>
          <p:cNvSpPr>
            <a:spLocks noGrp="1"/>
          </p:cNvSpPr>
          <p:nvPr>
            <p:ph sz="half" idx="1"/>
          </p:nvPr>
        </p:nvSpPr>
        <p:spPr>
          <a:xfrm>
            <a:off x="163177" y="1280345"/>
            <a:ext cx="5768117" cy="4076214"/>
          </a:xfrm>
        </p:spPr>
        <p:txBody>
          <a:bodyPr>
            <a:noAutofit/>
          </a:bodyPr>
          <a:lstStyle/>
          <a:p>
            <a:r>
              <a:rPr lang="en-US" sz="1500" b="1" dirty="0">
                <a:solidFill>
                  <a:srgbClr val="002060"/>
                </a:solidFill>
                <a:latin typeface="Calisto MT" panose="02040603050505030304" pitchFamily="18" charset="0"/>
              </a:rPr>
              <a:t>Asthma is the most common long-term medical condition in children in the UK </a:t>
            </a:r>
          </a:p>
          <a:p>
            <a:pPr>
              <a:lnSpc>
                <a:spcPct val="100000"/>
              </a:lnSpc>
            </a:pPr>
            <a:r>
              <a:rPr lang="en-US" sz="1400" dirty="0">
                <a:solidFill>
                  <a:srgbClr val="002060"/>
                </a:solidFill>
                <a:latin typeface="Calisto MT" panose="02040603050505030304" pitchFamily="18" charset="0"/>
              </a:rPr>
              <a:t>Around 1 in 11 CYP have asthma</a:t>
            </a:r>
          </a:p>
          <a:p>
            <a:pPr marL="257175" indent="-257175">
              <a:buFont typeface="Arial" panose="020B0604020202020204" pitchFamily="34" charset="0"/>
              <a:buChar char="•"/>
            </a:pPr>
            <a:r>
              <a:rPr lang="en-US" sz="1400" dirty="0">
                <a:solidFill>
                  <a:srgbClr val="002060"/>
                </a:solidFill>
                <a:latin typeface="Calisto MT" panose="02040603050505030304" pitchFamily="18" charset="0"/>
              </a:rPr>
              <a:t>UK has one of the highest emergency admission  rates for childhood asthma in Europe = about 25 000 admissions per year. </a:t>
            </a:r>
          </a:p>
          <a:p>
            <a:pPr marL="257175" indent="-257175">
              <a:buFont typeface="Arial" panose="020B0604020202020204" pitchFamily="34" charset="0"/>
              <a:buChar char="•"/>
            </a:pPr>
            <a:r>
              <a:rPr lang="en-US" sz="1400" dirty="0">
                <a:solidFill>
                  <a:srgbClr val="002060"/>
                </a:solidFill>
                <a:latin typeface="Calisto MT" panose="02040603050505030304" pitchFamily="18" charset="0"/>
              </a:rPr>
              <a:t>Worse outcomes for CYP living in deprived areas</a:t>
            </a:r>
          </a:p>
          <a:p>
            <a:pPr marL="257175" indent="-257175">
              <a:buFont typeface="Arial" panose="020B0604020202020204" pitchFamily="34" charset="0"/>
              <a:buChar char="•"/>
            </a:pPr>
            <a:r>
              <a:rPr lang="en-US" sz="1400" dirty="0">
                <a:solidFill>
                  <a:srgbClr val="002060"/>
                </a:solidFill>
                <a:latin typeface="Calisto MT" panose="02040603050505030304" pitchFamily="18" charset="0"/>
              </a:rPr>
              <a:t>London has had about 9-19 asthma deaths per year (2018-21)</a:t>
            </a:r>
          </a:p>
          <a:p>
            <a:endParaRPr lang="en-US" sz="1350" dirty="0">
              <a:solidFill>
                <a:srgbClr val="002060"/>
              </a:solidFill>
              <a:latin typeface="Calisto MT" panose="02040603050505030304" pitchFamily="18" charset="0"/>
            </a:endParaRPr>
          </a:p>
          <a:p>
            <a:r>
              <a:rPr lang="en-US" sz="1500" b="1" dirty="0">
                <a:solidFill>
                  <a:srgbClr val="002060"/>
                </a:solidFill>
                <a:latin typeface="Calisto MT" panose="02040603050505030304" pitchFamily="18" charset="0"/>
              </a:rPr>
              <a:t>Effects on CYP education: </a:t>
            </a:r>
            <a:endParaRPr lang="en-US" sz="1500" b="1" dirty="0">
              <a:solidFill>
                <a:schemeClr val="tx2">
                  <a:lumMod val="75000"/>
                </a:schemeClr>
              </a:solidFill>
              <a:latin typeface="Calisto MT" panose="02040603050505030304" pitchFamily="18" charset="0"/>
            </a:endParaRPr>
          </a:p>
          <a:p>
            <a:pPr>
              <a:lnSpc>
                <a:spcPct val="100000"/>
              </a:lnSpc>
            </a:pPr>
            <a:r>
              <a:rPr lang="en-US" sz="1400" i="1" dirty="0">
                <a:solidFill>
                  <a:srgbClr val="002060"/>
                </a:solidFill>
                <a:latin typeface="Calisto MT" panose="02040603050505030304" pitchFamily="18" charset="0"/>
              </a:rPr>
              <a:t>Asthma</a:t>
            </a:r>
            <a:r>
              <a:rPr lang="en-US" sz="1400" dirty="0">
                <a:solidFill>
                  <a:srgbClr val="002060"/>
                </a:solidFill>
                <a:latin typeface="Calisto MT" panose="02040603050505030304" pitchFamily="18" charset="0"/>
              </a:rPr>
              <a:t> is the main contributor to missed school days </a:t>
            </a:r>
          </a:p>
          <a:p>
            <a:pPr>
              <a:lnSpc>
                <a:spcPct val="100000"/>
              </a:lnSpc>
            </a:pPr>
            <a:r>
              <a:rPr lang="en-US" sz="1400" i="1" dirty="0">
                <a:solidFill>
                  <a:srgbClr val="002060"/>
                </a:solidFill>
                <a:latin typeface="Calisto MT" panose="02040603050505030304" pitchFamily="18" charset="0"/>
              </a:rPr>
              <a:t>Asthma</a:t>
            </a:r>
            <a:r>
              <a:rPr lang="en-US" sz="1400" dirty="0">
                <a:solidFill>
                  <a:srgbClr val="002060"/>
                </a:solidFill>
                <a:latin typeface="Calisto MT" panose="02040603050505030304" pitchFamily="18" charset="0"/>
              </a:rPr>
              <a:t> is the commonest reason for CYP to take medication in school</a:t>
            </a:r>
          </a:p>
          <a:p>
            <a:pPr marL="257175" indent="-257175">
              <a:buFont typeface="Arial" panose="020B0604020202020204" pitchFamily="34" charset="0"/>
              <a:buChar char="•"/>
            </a:pPr>
            <a:r>
              <a:rPr lang="en-US" sz="1400" dirty="0">
                <a:solidFill>
                  <a:srgbClr val="002060"/>
                </a:solidFill>
                <a:latin typeface="Calisto MT" panose="02040603050505030304" pitchFamily="18" charset="0"/>
              </a:rPr>
              <a:t>Research shows that having a diagnosis of asthma is a risk factor in dropping a grade between mock and final exams</a:t>
            </a:r>
          </a:p>
          <a:p>
            <a:pPr marL="257175" indent="-257175">
              <a:buFont typeface="Arial" panose="020B0604020202020204" pitchFamily="34" charset="0"/>
              <a:buChar char="•"/>
            </a:pPr>
            <a:r>
              <a:rPr lang="en-US" sz="1400" dirty="0">
                <a:solidFill>
                  <a:srgbClr val="002060"/>
                </a:solidFill>
                <a:latin typeface="Calisto MT" panose="02040603050505030304" pitchFamily="18" charset="0"/>
              </a:rPr>
              <a:t>CYP often labelled as Poor Achievers linked to school absence- </a:t>
            </a:r>
            <a:r>
              <a:rPr lang="en-GB" sz="1400" dirty="0">
                <a:solidFill>
                  <a:srgbClr val="002060"/>
                </a:solidFill>
                <a:latin typeface="Calisto MT" panose="02040603050505030304" pitchFamily="18" charset="0"/>
              </a:rPr>
              <a:t>Research has shown that this stays with them throughout their school career.</a:t>
            </a:r>
            <a:endParaRPr lang="en-US" sz="1400" dirty="0">
              <a:solidFill>
                <a:srgbClr val="002060"/>
              </a:solidFill>
              <a:latin typeface="Calisto MT" panose="02040603050505030304" pitchFamily="18" charset="0"/>
            </a:endParaRPr>
          </a:p>
          <a:p>
            <a:pPr marL="257175" indent="-257175">
              <a:buFont typeface="Arial" panose="020B0604020202020204" pitchFamily="34" charset="0"/>
              <a:buChar char="•"/>
            </a:pPr>
            <a:r>
              <a:rPr lang="en-US" sz="1400" dirty="0">
                <a:solidFill>
                  <a:srgbClr val="002060"/>
                </a:solidFill>
                <a:latin typeface="Calisto MT" panose="02040603050505030304" pitchFamily="18" charset="0"/>
              </a:rPr>
              <a:t>Uncontrolled asthma can lead to a decrease in academic performance </a:t>
            </a:r>
          </a:p>
          <a:p>
            <a:pPr marL="0" indent="0">
              <a:lnSpc>
                <a:spcPct val="100000"/>
              </a:lnSpc>
              <a:buNone/>
            </a:pPr>
            <a:r>
              <a:rPr lang="en-US" sz="1350" dirty="0">
                <a:solidFill>
                  <a:srgbClr val="002060"/>
                </a:solidFill>
                <a:latin typeface="Calisto MT" panose="02040603050505030304" pitchFamily="18" charset="0"/>
              </a:rPr>
              <a:t> </a:t>
            </a:r>
          </a:p>
          <a:p>
            <a:pPr>
              <a:lnSpc>
                <a:spcPct val="100000"/>
              </a:lnSpc>
            </a:pPr>
            <a:endParaRPr lang="en-US" sz="1350" dirty="0">
              <a:solidFill>
                <a:srgbClr val="002060"/>
              </a:solidFill>
              <a:latin typeface="Calisto MT" panose="02040603050505030304" pitchFamily="18" charset="0"/>
            </a:endParaRPr>
          </a:p>
          <a:p>
            <a:pPr marL="257175" indent="-257175">
              <a:buFont typeface="Arial" panose="020B0604020202020204" pitchFamily="34" charset="0"/>
              <a:buChar char="•"/>
            </a:pPr>
            <a:endParaRPr lang="en-US" sz="1350" dirty="0">
              <a:solidFill>
                <a:srgbClr val="002060"/>
              </a:solidFill>
              <a:latin typeface="Calisto MT" panose="02040603050505030304" pitchFamily="18" charset="0"/>
            </a:endParaRPr>
          </a:p>
          <a:p>
            <a:pPr marL="257175" indent="-257175">
              <a:buFont typeface="Arial" panose="020B0604020202020204" pitchFamily="34" charset="0"/>
              <a:buChar char="•"/>
            </a:pPr>
            <a:endParaRPr lang="en-US" sz="1500" b="1" dirty="0">
              <a:solidFill>
                <a:schemeClr val="tx2">
                  <a:lumMod val="75000"/>
                </a:schemeClr>
              </a:solidFill>
              <a:latin typeface="Calisto MT" panose="02040603050505030304" pitchFamily="18" charset="0"/>
            </a:endParaRPr>
          </a:p>
          <a:p>
            <a:endParaRPr lang="en-US" sz="1500" b="1" dirty="0">
              <a:solidFill>
                <a:schemeClr val="tx2">
                  <a:lumMod val="75000"/>
                </a:schemeClr>
              </a:solidFill>
              <a:latin typeface="Calisto MT" panose="02040603050505030304" pitchFamily="18" charset="0"/>
            </a:endParaRPr>
          </a:p>
          <a:p>
            <a:endParaRPr lang="en-US" sz="1500" b="1" i="1" dirty="0">
              <a:solidFill>
                <a:srgbClr val="000640"/>
              </a:solidFill>
              <a:latin typeface="Calisto MT" panose="02040603050505030304" pitchFamily="18" charset="0"/>
            </a:endParaRPr>
          </a:p>
        </p:txBody>
      </p:sp>
      <p:pic>
        <p:nvPicPr>
          <p:cNvPr id="7" name="Picture 6">
            <a:extLst>
              <a:ext uri="{FF2B5EF4-FFF2-40B4-BE49-F238E27FC236}">
                <a16:creationId xmlns:a16="http://schemas.microsoft.com/office/drawing/2014/main" id="{325F1EEF-DC6A-4BBC-8EBA-0777C12B0443}"/>
              </a:ext>
            </a:extLst>
          </p:cNvPr>
          <p:cNvPicPr>
            <a:picLocks noChangeAspect="1"/>
          </p:cNvPicPr>
          <p:nvPr/>
        </p:nvPicPr>
        <p:blipFill>
          <a:blip r:embed="rId3"/>
          <a:stretch>
            <a:fillRect/>
          </a:stretch>
        </p:blipFill>
        <p:spPr>
          <a:xfrm>
            <a:off x="6154387" y="1017978"/>
            <a:ext cx="2698668" cy="2056989"/>
          </a:xfrm>
          <a:prstGeom prst="rect">
            <a:avLst/>
          </a:prstGeom>
        </p:spPr>
      </p:pic>
      <p:pic>
        <p:nvPicPr>
          <p:cNvPr id="9" name="Picture 8">
            <a:extLst>
              <a:ext uri="{FF2B5EF4-FFF2-40B4-BE49-F238E27FC236}">
                <a16:creationId xmlns:a16="http://schemas.microsoft.com/office/drawing/2014/main" id="{AD5AD11E-0D90-41AE-BF52-1F10D1204285}"/>
              </a:ext>
            </a:extLst>
          </p:cNvPr>
          <p:cNvPicPr>
            <a:picLocks noChangeAspect="1"/>
          </p:cNvPicPr>
          <p:nvPr/>
        </p:nvPicPr>
        <p:blipFill>
          <a:blip r:embed="rId4"/>
          <a:stretch>
            <a:fillRect/>
          </a:stretch>
        </p:blipFill>
        <p:spPr>
          <a:xfrm>
            <a:off x="6059172" y="3074968"/>
            <a:ext cx="2921762" cy="2281592"/>
          </a:xfrm>
          <a:prstGeom prst="rect">
            <a:avLst/>
          </a:prstGeom>
        </p:spPr>
      </p:pic>
    </p:spTree>
    <p:extLst>
      <p:ext uri="{BB962C8B-B14F-4D97-AF65-F5344CB8AC3E}">
        <p14:creationId xmlns:p14="http://schemas.microsoft.com/office/powerpoint/2010/main" val="1002562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AF56-02B9-4F61-BAAF-991A7ED7257C}"/>
              </a:ext>
            </a:extLst>
          </p:cNvPr>
          <p:cNvSpPr>
            <a:spLocks noGrp="1"/>
          </p:cNvSpPr>
          <p:nvPr>
            <p:ph type="title"/>
          </p:nvPr>
        </p:nvSpPr>
        <p:spPr/>
        <p:txBody>
          <a:bodyPr/>
          <a:lstStyle/>
          <a:p>
            <a:r>
              <a:rPr lang="en-GB" dirty="0"/>
              <a:t>Current situation</a:t>
            </a:r>
          </a:p>
        </p:txBody>
      </p:sp>
      <p:sp>
        <p:nvSpPr>
          <p:cNvPr id="3" name="Content Placeholder 2">
            <a:extLst>
              <a:ext uri="{FF2B5EF4-FFF2-40B4-BE49-F238E27FC236}">
                <a16:creationId xmlns:a16="http://schemas.microsoft.com/office/drawing/2014/main" id="{B977689E-2F37-4005-BFF1-93E6265AD38F}"/>
              </a:ext>
            </a:extLst>
          </p:cNvPr>
          <p:cNvSpPr>
            <a:spLocks noGrp="1"/>
          </p:cNvSpPr>
          <p:nvPr>
            <p:ph idx="1"/>
          </p:nvPr>
        </p:nvSpPr>
        <p:spPr/>
        <p:txBody>
          <a:bodyPr/>
          <a:lstStyle/>
          <a:p>
            <a:r>
              <a:rPr lang="en-GB" dirty="0"/>
              <a:t>We are aware that it will take time to move on the families currently in B&amp;B / Hotels</a:t>
            </a:r>
          </a:p>
          <a:p>
            <a:r>
              <a:rPr lang="en-GB" dirty="0"/>
              <a:t>We are working with Children’s Services to prioritise cases and attempt to limit impact on education via moves (we are aware this is a significant problem)</a:t>
            </a:r>
          </a:p>
          <a:p>
            <a:r>
              <a:rPr lang="en-GB" dirty="0"/>
              <a:t>We are also looking at additional support that can be provided while families are in hotels</a:t>
            </a:r>
          </a:p>
        </p:txBody>
      </p:sp>
    </p:spTree>
    <p:extLst>
      <p:ext uri="{BB962C8B-B14F-4D97-AF65-F5344CB8AC3E}">
        <p14:creationId xmlns:p14="http://schemas.microsoft.com/office/powerpoint/2010/main" val="4238676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A84D-989E-4B3B-B882-21CB572570DA}"/>
              </a:ext>
            </a:extLst>
          </p:cNvPr>
          <p:cNvSpPr>
            <a:spLocks noGrp="1"/>
          </p:cNvSpPr>
          <p:nvPr>
            <p:ph type="title"/>
          </p:nvPr>
        </p:nvSpPr>
        <p:spPr/>
        <p:txBody>
          <a:bodyPr/>
          <a:lstStyle/>
          <a:p>
            <a:r>
              <a:rPr lang="en-GB" dirty="0"/>
              <a:t>Escalation</a:t>
            </a:r>
          </a:p>
        </p:txBody>
      </p:sp>
      <p:sp>
        <p:nvSpPr>
          <p:cNvPr id="3" name="Content Placeholder 2">
            <a:extLst>
              <a:ext uri="{FF2B5EF4-FFF2-40B4-BE49-F238E27FC236}">
                <a16:creationId xmlns:a16="http://schemas.microsoft.com/office/drawing/2014/main" id="{1821B7A0-7B81-4784-AB29-83622344D603}"/>
              </a:ext>
            </a:extLst>
          </p:cNvPr>
          <p:cNvSpPr>
            <a:spLocks noGrp="1"/>
          </p:cNvSpPr>
          <p:nvPr>
            <p:ph idx="1"/>
          </p:nvPr>
        </p:nvSpPr>
        <p:spPr/>
        <p:txBody>
          <a:bodyPr/>
          <a:lstStyle/>
          <a:p>
            <a:r>
              <a:rPr lang="en-GB" dirty="0"/>
              <a:t>We are aware that issues and challenges related to hotel usage come up in schools. </a:t>
            </a:r>
          </a:p>
          <a:p>
            <a:r>
              <a:rPr lang="en-GB" dirty="0"/>
              <a:t>Cases can be escalated to </a:t>
            </a:r>
            <a:r>
              <a:rPr lang="en-GB" dirty="0">
                <a:hlinkClick r:id="rId2"/>
              </a:rPr>
              <a:t>HASurgentmoves@enfield.gov.uk</a:t>
            </a:r>
            <a:r>
              <a:rPr lang="en-GB" dirty="0"/>
              <a:t> </a:t>
            </a:r>
          </a:p>
          <a:p>
            <a:endParaRPr lang="en-GB" dirty="0"/>
          </a:p>
        </p:txBody>
      </p:sp>
    </p:spTree>
    <p:extLst>
      <p:ext uri="{BB962C8B-B14F-4D97-AF65-F5344CB8AC3E}">
        <p14:creationId xmlns:p14="http://schemas.microsoft.com/office/powerpoint/2010/main" val="2684738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r>
              <a:rPr lang="en-GB" dirty="0"/>
              <a:t>2. Damp &amp; Mould</a:t>
            </a:r>
          </a:p>
        </p:txBody>
      </p:sp>
      <p:sp>
        <p:nvSpPr>
          <p:cNvPr id="7171" name="Rectangle 3"/>
          <p:cNvSpPr>
            <a:spLocks noGrp="1" noChangeArrowheads="1"/>
          </p:cNvSpPr>
          <p:nvPr>
            <p:ph type="body" idx="1"/>
          </p:nvPr>
        </p:nvSpPr>
        <p:spPr>
          <a:xfrm>
            <a:off x="251520" y="1196752"/>
            <a:ext cx="8153400" cy="4191000"/>
          </a:xfrm>
        </p:spPr>
        <p:txBody>
          <a:bodyPr/>
          <a:lstStyle/>
          <a:p>
            <a:r>
              <a:rPr lang="en-GB" dirty="0"/>
              <a:t>LBE takes damp and mould seriously, and all residents should not be living in conditions that affect their health</a:t>
            </a:r>
          </a:p>
          <a:p>
            <a:r>
              <a:rPr lang="en-GB" dirty="0"/>
              <a:t>Following the tragic case in Rochdale, LBE is working to ensure conditions are improved across the borough – in all types and tenures of housing. </a:t>
            </a:r>
          </a:p>
          <a:p>
            <a:r>
              <a:rPr lang="en-GB" dirty="0"/>
              <a:t>There is a history in social housing as a sector of damp &amp; mould issues being too often dismissed as ‘lifestyle’ and the tenants’ responsibility – this is no longer acceptable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23C5-7B63-4962-B0CA-AB16AB6267BB}"/>
              </a:ext>
            </a:extLst>
          </p:cNvPr>
          <p:cNvSpPr>
            <a:spLocks noGrp="1"/>
          </p:cNvSpPr>
          <p:nvPr>
            <p:ph type="title"/>
          </p:nvPr>
        </p:nvSpPr>
        <p:spPr>
          <a:xfrm>
            <a:off x="457200" y="273050"/>
            <a:ext cx="3008313" cy="1162050"/>
          </a:xfrm>
        </p:spPr>
        <p:txBody>
          <a:bodyPr wrap="square" anchor="b">
            <a:normAutofit/>
          </a:bodyPr>
          <a:lstStyle/>
          <a:p>
            <a:r>
              <a:rPr lang="en-GB" dirty="0"/>
              <a:t>What is mould?</a:t>
            </a:r>
          </a:p>
        </p:txBody>
      </p:sp>
      <p:pic>
        <p:nvPicPr>
          <p:cNvPr id="1026" name="ymail_attachmentIdb3843b00-82fa-4365-8639-91289d35e9f0">
            <a:extLst>
              <a:ext uri="{FF2B5EF4-FFF2-40B4-BE49-F238E27FC236}">
                <a16:creationId xmlns:a16="http://schemas.microsoft.com/office/drawing/2014/main" id="{77AE8B46-5B43-44E4-89F9-55B09DD434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24" r="-1" b="10998"/>
          <a:stretch/>
        </p:blipFill>
        <p:spPr bwMode="auto">
          <a:xfrm>
            <a:off x="3575050" y="273050"/>
            <a:ext cx="5111750" cy="5853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1" name="Text Placeholder 3">
            <a:extLst>
              <a:ext uri="{FF2B5EF4-FFF2-40B4-BE49-F238E27FC236}">
                <a16:creationId xmlns:a16="http://schemas.microsoft.com/office/drawing/2014/main" id="{41B2BCF0-BE8F-B9D7-00C5-52C782FFEFE6}"/>
              </a:ext>
            </a:extLst>
          </p:cNvPr>
          <p:cNvSpPr>
            <a:spLocks noGrp="1"/>
          </p:cNvSpPr>
          <p:nvPr>
            <p:ph type="body" sz="half" idx="2"/>
          </p:nvPr>
        </p:nvSpPr>
        <p:spPr>
          <a:xfrm>
            <a:off x="457200" y="1435101"/>
            <a:ext cx="3008313" cy="2425948"/>
          </a:xfrm>
        </p:spPr>
        <p:txBody>
          <a:bodyPr/>
          <a:lstStyle/>
          <a:p>
            <a:r>
              <a:rPr lang="en-GB" sz="2000" dirty="0"/>
              <a:t>Mould is a type of fungus that grows in damp places. It looks like patches of black, white or green on walls and ceilings, and you may notice a damp smell</a:t>
            </a:r>
            <a:r>
              <a:rPr lang="en-GB" dirty="0"/>
              <a:t>. </a:t>
            </a:r>
            <a:endParaRPr lang="en-US" dirty="0"/>
          </a:p>
        </p:txBody>
      </p:sp>
      <p:pic>
        <p:nvPicPr>
          <p:cNvPr id="1028" name="Picture 4">
            <a:extLst>
              <a:ext uri="{FF2B5EF4-FFF2-40B4-BE49-F238E27FC236}">
                <a16:creationId xmlns:a16="http://schemas.microsoft.com/office/drawing/2014/main" id="{7C176B4C-41EE-4E6F-B5A2-9CB028748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31" y="3759044"/>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10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6E44-D9FE-485C-8512-774D4A63AA05}"/>
              </a:ext>
            </a:extLst>
          </p:cNvPr>
          <p:cNvSpPr>
            <a:spLocks noGrp="1"/>
          </p:cNvSpPr>
          <p:nvPr>
            <p:ph type="title"/>
          </p:nvPr>
        </p:nvSpPr>
        <p:spPr>
          <a:xfrm>
            <a:off x="685800" y="304800"/>
            <a:ext cx="8153400" cy="531912"/>
          </a:xfrm>
        </p:spPr>
        <p:txBody>
          <a:bodyPr/>
          <a:lstStyle/>
          <a:p>
            <a:r>
              <a:rPr lang="en-GB" dirty="0"/>
              <a:t>Health impact</a:t>
            </a:r>
          </a:p>
        </p:txBody>
      </p:sp>
      <p:sp>
        <p:nvSpPr>
          <p:cNvPr id="3" name="Content Placeholder 2">
            <a:extLst>
              <a:ext uri="{FF2B5EF4-FFF2-40B4-BE49-F238E27FC236}">
                <a16:creationId xmlns:a16="http://schemas.microsoft.com/office/drawing/2014/main" id="{2A3B0AD3-4BD5-49BE-9148-9FC32661898C}"/>
              </a:ext>
            </a:extLst>
          </p:cNvPr>
          <p:cNvSpPr>
            <a:spLocks noGrp="1"/>
          </p:cNvSpPr>
          <p:nvPr>
            <p:ph idx="1"/>
          </p:nvPr>
        </p:nvSpPr>
        <p:spPr>
          <a:xfrm>
            <a:off x="685800" y="980728"/>
            <a:ext cx="8153400" cy="4191000"/>
          </a:xfrm>
        </p:spPr>
        <p:txBody>
          <a:bodyPr/>
          <a:lstStyle/>
          <a:p>
            <a:pPr marL="0" indent="0">
              <a:buNone/>
            </a:pPr>
            <a:r>
              <a:rPr lang="en-GB" sz="2400" dirty="0"/>
              <a:t>If someone has damp and mould in their home they are more likely to have respiratory problems, respiratory infections, allergies or asthma. Damp and mould can also affect the immune system.</a:t>
            </a:r>
          </a:p>
          <a:p>
            <a:pPr marL="0" indent="0">
              <a:buNone/>
            </a:pPr>
            <a:r>
              <a:rPr lang="en-GB" sz="2400" dirty="0"/>
              <a:t>Some people are more sensitive than others including:</a:t>
            </a:r>
          </a:p>
          <a:p>
            <a:r>
              <a:rPr lang="en-GB" sz="2400" dirty="0"/>
              <a:t>babies and children</a:t>
            </a:r>
          </a:p>
          <a:p>
            <a:r>
              <a:rPr lang="en-GB" sz="2400" dirty="0"/>
              <a:t>older people</a:t>
            </a:r>
          </a:p>
          <a:p>
            <a:r>
              <a:rPr lang="en-GB" sz="2400" dirty="0"/>
              <a:t>those with existing skin problems, such as atopic eczema</a:t>
            </a:r>
          </a:p>
          <a:p>
            <a:r>
              <a:rPr lang="en-GB" sz="2400" dirty="0"/>
              <a:t>those with respiratory problems, such as allergies and asthma</a:t>
            </a:r>
          </a:p>
          <a:p>
            <a:r>
              <a:rPr lang="en-GB" sz="2400" dirty="0"/>
              <a:t>those with a weakened immune system, such as those having chemotherapy</a:t>
            </a:r>
          </a:p>
        </p:txBody>
      </p:sp>
    </p:spTree>
    <p:extLst>
      <p:ext uri="{BB962C8B-B14F-4D97-AF65-F5344CB8AC3E}">
        <p14:creationId xmlns:p14="http://schemas.microsoft.com/office/powerpoint/2010/main" val="3935186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2440-496F-4DAD-828C-ED36A2D318B1}"/>
              </a:ext>
            </a:extLst>
          </p:cNvPr>
          <p:cNvSpPr>
            <a:spLocks noGrp="1"/>
          </p:cNvSpPr>
          <p:nvPr>
            <p:ph type="title"/>
          </p:nvPr>
        </p:nvSpPr>
        <p:spPr>
          <a:xfrm>
            <a:off x="457200" y="273050"/>
            <a:ext cx="3008313" cy="1162050"/>
          </a:xfrm>
        </p:spPr>
        <p:txBody>
          <a:bodyPr wrap="square" anchor="b">
            <a:normAutofit/>
          </a:bodyPr>
          <a:lstStyle/>
          <a:p>
            <a:r>
              <a:rPr lang="en-GB" dirty="0"/>
              <a:t>What causes Damp &amp; Mould?</a:t>
            </a:r>
          </a:p>
        </p:txBody>
      </p:sp>
      <p:pic>
        <p:nvPicPr>
          <p:cNvPr id="4" name="Picture 3">
            <a:extLst>
              <a:ext uri="{FF2B5EF4-FFF2-40B4-BE49-F238E27FC236}">
                <a16:creationId xmlns:a16="http://schemas.microsoft.com/office/drawing/2014/main" id="{14A055F4-F3EB-4E39-80BF-024578884CAD}"/>
              </a:ext>
            </a:extLst>
          </p:cNvPr>
          <p:cNvPicPr>
            <a:picLocks noChangeAspect="1"/>
          </p:cNvPicPr>
          <p:nvPr/>
        </p:nvPicPr>
        <p:blipFill>
          <a:blip r:embed="rId3"/>
          <a:stretch>
            <a:fillRect/>
          </a:stretch>
        </p:blipFill>
        <p:spPr>
          <a:xfrm>
            <a:off x="465786" y="1649955"/>
            <a:ext cx="2628900" cy="1743075"/>
          </a:xfrm>
          <a:prstGeom prst="rect">
            <a:avLst/>
          </a:prstGeom>
        </p:spPr>
      </p:pic>
      <p:graphicFrame>
        <p:nvGraphicFramePr>
          <p:cNvPr id="5" name="Content Placeholder 2">
            <a:extLst>
              <a:ext uri="{FF2B5EF4-FFF2-40B4-BE49-F238E27FC236}">
                <a16:creationId xmlns:a16="http://schemas.microsoft.com/office/drawing/2014/main" id="{B3A4E715-8307-8448-F209-9F9EB26BA875}"/>
              </a:ext>
            </a:extLst>
          </p:cNvPr>
          <p:cNvGraphicFramePr>
            <a:graphicFrameLocks noGrp="1"/>
          </p:cNvGraphicFramePr>
          <p:nvPr>
            <p:ph idx="1"/>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2B06B342-68A3-4952-987D-136F1C8B8768}"/>
              </a:ext>
            </a:extLst>
          </p:cNvPr>
          <p:cNvPicPr>
            <a:picLocks noChangeAspect="1"/>
          </p:cNvPicPr>
          <p:nvPr/>
        </p:nvPicPr>
        <p:blipFill>
          <a:blip r:embed="rId9"/>
          <a:stretch>
            <a:fillRect/>
          </a:stretch>
        </p:blipFill>
        <p:spPr>
          <a:xfrm>
            <a:off x="475311" y="3933056"/>
            <a:ext cx="2619375" cy="1743075"/>
          </a:xfrm>
          <a:prstGeom prst="rect">
            <a:avLst/>
          </a:prstGeom>
        </p:spPr>
      </p:pic>
    </p:spTree>
    <p:extLst>
      <p:ext uri="{BB962C8B-B14F-4D97-AF65-F5344CB8AC3E}">
        <p14:creationId xmlns:p14="http://schemas.microsoft.com/office/powerpoint/2010/main" val="1662916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D38A-6A64-46E0-AC61-09ADC1563167}"/>
              </a:ext>
            </a:extLst>
          </p:cNvPr>
          <p:cNvSpPr>
            <a:spLocks noGrp="1"/>
          </p:cNvSpPr>
          <p:nvPr>
            <p:ph type="title"/>
          </p:nvPr>
        </p:nvSpPr>
        <p:spPr>
          <a:xfrm>
            <a:off x="685800" y="304800"/>
            <a:ext cx="8153400" cy="1143000"/>
          </a:xfrm>
        </p:spPr>
        <p:txBody>
          <a:bodyPr wrap="square" anchor="t">
            <a:normAutofit/>
          </a:bodyPr>
          <a:lstStyle/>
          <a:p>
            <a:r>
              <a:rPr lang="en-GB" dirty="0"/>
              <a:t>Damp caused by condensation –  context</a:t>
            </a:r>
          </a:p>
        </p:txBody>
      </p:sp>
      <p:sp>
        <p:nvSpPr>
          <p:cNvPr id="2055" name="Content Placeholder 2">
            <a:extLst>
              <a:ext uri="{FF2B5EF4-FFF2-40B4-BE49-F238E27FC236}">
                <a16:creationId xmlns:a16="http://schemas.microsoft.com/office/drawing/2014/main" id="{333170BE-4BEA-624F-03D0-BE0FAA8EA2E2}"/>
              </a:ext>
            </a:extLst>
          </p:cNvPr>
          <p:cNvSpPr>
            <a:spLocks noGrp="1"/>
          </p:cNvSpPr>
          <p:nvPr>
            <p:ph sz="half" idx="1"/>
          </p:nvPr>
        </p:nvSpPr>
        <p:spPr>
          <a:xfrm>
            <a:off x="685800" y="1524000"/>
            <a:ext cx="4000500" cy="4191000"/>
          </a:xfrm>
        </p:spPr>
        <p:txBody>
          <a:bodyPr wrap="square" anchor="t">
            <a:normAutofit fontScale="92500" lnSpcReduction="20000"/>
          </a:bodyPr>
          <a:lstStyle/>
          <a:p>
            <a:pPr>
              <a:lnSpc>
                <a:spcPct val="90000"/>
              </a:lnSpc>
            </a:pPr>
            <a:r>
              <a:rPr lang="en-US" sz="2000" dirty="0"/>
              <a:t>Work with the resident to resolve the issue – ensure any </a:t>
            </a:r>
            <a:r>
              <a:rPr lang="en-US" sz="2000" dirty="0" err="1"/>
              <a:t>mould</a:t>
            </a:r>
            <a:r>
              <a:rPr lang="en-US" sz="2000" dirty="0"/>
              <a:t> growth is treated.</a:t>
            </a:r>
          </a:p>
          <a:p>
            <a:pPr>
              <a:lnSpc>
                <a:spcPct val="90000"/>
              </a:lnSpc>
            </a:pPr>
            <a:r>
              <a:rPr lang="en-US" sz="2000" dirty="0"/>
              <a:t>The cost of living crisis is making it hard for everyone to do things like put the heating on that keeps condensation at bay. Make links to </a:t>
            </a:r>
            <a:r>
              <a:rPr lang="en-US" sz="2000" dirty="0" err="1"/>
              <a:t>organisations</a:t>
            </a:r>
            <a:r>
              <a:rPr lang="en-US" sz="2000" dirty="0"/>
              <a:t> like CAB where relevant</a:t>
            </a:r>
          </a:p>
          <a:p>
            <a:pPr>
              <a:lnSpc>
                <a:spcPct val="90000"/>
              </a:lnSpc>
            </a:pPr>
            <a:r>
              <a:rPr lang="en-US" sz="2000" dirty="0"/>
              <a:t>Be aware of vulnerabilities and how some residents may struggle to manage condensation.</a:t>
            </a:r>
          </a:p>
          <a:p>
            <a:pPr>
              <a:lnSpc>
                <a:spcPct val="90000"/>
              </a:lnSpc>
            </a:pPr>
            <a:r>
              <a:rPr lang="en-US" sz="2000" dirty="0"/>
              <a:t>We do give out sympathetic advice about how to limit condensation (we are producing a leaflet)</a:t>
            </a:r>
          </a:p>
          <a:p>
            <a:pPr>
              <a:lnSpc>
                <a:spcPct val="90000"/>
              </a:lnSpc>
            </a:pPr>
            <a:r>
              <a:rPr lang="en-US" sz="2000" dirty="0"/>
              <a:t>We don’t brush off the issue as a result of ‘lifestyle’</a:t>
            </a:r>
          </a:p>
        </p:txBody>
      </p:sp>
      <p:pic>
        <p:nvPicPr>
          <p:cNvPr id="2050" name="Picture 2" descr="Condensation Season is Here - Biocraft">
            <a:extLst>
              <a:ext uri="{FF2B5EF4-FFF2-40B4-BE49-F238E27FC236}">
                <a16:creationId xmlns:a16="http://schemas.microsoft.com/office/drawing/2014/main" id="{85FD8337-E8F3-4E00-8D22-6B308B550DB5}"/>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5315" r="13094"/>
          <a:stretch/>
        </p:blipFill>
        <p:spPr bwMode="auto">
          <a:xfrm>
            <a:off x="4838700" y="1524000"/>
            <a:ext cx="4000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45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3807-3409-4852-8D01-863E1AB42727}"/>
              </a:ext>
            </a:extLst>
          </p:cNvPr>
          <p:cNvSpPr>
            <a:spLocks noGrp="1"/>
          </p:cNvSpPr>
          <p:nvPr>
            <p:ph type="title"/>
          </p:nvPr>
        </p:nvSpPr>
        <p:spPr>
          <a:xfrm>
            <a:off x="685800" y="304800"/>
            <a:ext cx="8153400" cy="1143000"/>
          </a:xfrm>
        </p:spPr>
        <p:txBody>
          <a:bodyPr wrap="square" anchor="t">
            <a:normAutofit/>
          </a:bodyPr>
          <a:lstStyle/>
          <a:p>
            <a:r>
              <a:rPr lang="en-GB" dirty="0"/>
              <a:t>What are we doing? 1</a:t>
            </a:r>
          </a:p>
        </p:txBody>
      </p:sp>
      <p:sp>
        <p:nvSpPr>
          <p:cNvPr id="10" name="Content Placeholder 2">
            <a:extLst>
              <a:ext uri="{FF2B5EF4-FFF2-40B4-BE49-F238E27FC236}">
                <a16:creationId xmlns:a16="http://schemas.microsoft.com/office/drawing/2014/main" id="{3E9C1F37-0470-AA6E-3BF9-339713E142F3}"/>
              </a:ext>
            </a:extLst>
          </p:cNvPr>
          <p:cNvSpPr>
            <a:spLocks noGrp="1"/>
          </p:cNvSpPr>
          <p:nvPr>
            <p:ph sz="half" idx="1"/>
          </p:nvPr>
        </p:nvSpPr>
        <p:spPr>
          <a:xfrm>
            <a:off x="669234" y="876300"/>
            <a:ext cx="4000500" cy="4191000"/>
          </a:xfrm>
        </p:spPr>
        <p:txBody>
          <a:bodyPr/>
          <a:lstStyle/>
          <a:p>
            <a:r>
              <a:rPr lang="en-US" sz="1800" dirty="0"/>
              <a:t>The Housing Ombudsman’s </a:t>
            </a:r>
            <a:r>
              <a:rPr lang="en-US" sz="1800" dirty="0">
                <a:hlinkClick r:id="rId3"/>
              </a:rPr>
              <a:t>2021 report</a:t>
            </a:r>
            <a:r>
              <a:rPr lang="en-US" sz="1800" dirty="0"/>
              <a:t> sets out key recommendations which we are taking up.  The LG ombudsman is also working on a similar basis and looking more closely at D&amp;M cases. </a:t>
            </a:r>
          </a:p>
          <a:p>
            <a:r>
              <a:rPr lang="en-US" sz="1800" dirty="0"/>
              <a:t>A key one is for the sector to shift focus from blaming many cases of D&amp;M on tenant lifestyle, to working with the tenant to address conditions and properly investigating all issues raised.</a:t>
            </a:r>
          </a:p>
          <a:p>
            <a:r>
              <a:rPr lang="en-US" sz="1800" dirty="0"/>
              <a:t>We are already making this move at LBE and have a new policy on assessing and handling D&amp;M repairs in Council Housing</a:t>
            </a:r>
          </a:p>
        </p:txBody>
      </p:sp>
      <p:pic>
        <p:nvPicPr>
          <p:cNvPr id="5" name="Content Placeholder 4">
            <a:extLst>
              <a:ext uri="{FF2B5EF4-FFF2-40B4-BE49-F238E27FC236}">
                <a16:creationId xmlns:a16="http://schemas.microsoft.com/office/drawing/2014/main" id="{ACD1F892-79DC-4320-A416-CC60AF6E795F}"/>
              </a:ext>
            </a:extLst>
          </p:cNvPr>
          <p:cNvPicPr>
            <a:picLocks noGrp="1" noChangeAspect="1"/>
          </p:cNvPicPr>
          <p:nvPr>
            <p:ph sz="half" idx="2"/>
          </p:nvPr>
        </p:nvPicPr>
        <p:blipFill>
          <a:blip r:embed="rId4"/>
          <a:stretch>
            <a:fillRect/>
          </a:stretch>
        </p:blipFill>
        <p:spPr>
          <a:xfrm>
            <a:off x="4838700" y="2338441"/>
            <a:ext cx="4000500" cy="2562118"/>
          </a:xfrm>
          <a:noFill/>
        </p:spPr>
      </p:pic>
    </p:spTree>
    <p:extLst>
      <p:ext uri="{BB962C8B-B14F-4D97-AF65-F5344CB8AC3E}">
        <p14:creationId xmlns:p14="http://schemas.microsoft.com/office/powerpoint/2010/main" val="88994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09E7-3E76-4368-B2E0-69D44760E615}"/>
              </a:ext>
            </a:extLst>
          </p:cNvPr>
          <p:cNvSpPr>
            <a:spLocks noGrp="1"/>
          </p:cNvSpPr>
          <p:nvPr>
            <p:ph type="title"/>
          </p:nvPr>
        </p:nvSpPr>
        <p:spPr/>
        <p:txBody>
          <a:bodyPr/>
          <a:lstStyle/>
          <a:p>
            <a:r>
              <a:rPr lang="en-GB" dirty="0"/>
              <a:t>What are we doing ? 2</a:t>
            </a:r>
          </a:p>
        </p:txBody>
      </p:sp>
      <p:sp>
        <p:nvSpPr>
          <p:cNvPr id="3" name="Content Placeholder 2">
            <a:extLst>
              <a:ext uri="{FF2B5EF4-FFF2-40B4-BE49-F238E27FC236}">
                <a16:creationId xmlns:a16="http://schemas.microsoft.com/office/drawing/2014/main" id="{15A569FA-BD1B-4AF3-A2BA-BEC14F582C18}"/>
              </a:ext>
            </a:extLst>
          </p:cNvPr>
          <p:cNvSpPr>
            <a:spLocks noGrp="1"/>
          </p:cNvSpPr>
          <p:nvPr>
            <p:ph sz="half" idx="1"/>
          </p:nvPr>
        </p:nvSpPr>
        <p:spPr>
          <a:xfrm>
            <a:off x="685800" y="1124744"/>
            <a:ext cx="7702624" cy="4191000"/>
          </a:xfrm>
        </p:spPr>
        <p:txBody>
          <a:bodyPr/>
          <a:lstStyle/>
          <a:p>
            <a:r>
              <a:rPr lang="en-GB" dirty="0"/>
              <a:t>Using existing repairs data to identify hotspots and conduct door to door investigations of D&amp;M</a:t>
            </a:r>
          </a:p>
          <a:p>
            <a:r>
              <a:rPr lang="en-GB" dirty="0"/>
              <a:t>Commissioning stock condition surveys focused on D&amp;M</a:t>
            </a:r>
          </a:p>
          <a:p>
            <a:r>
              <a:rPr lang="en-GB" dirty="0"/>
              <a:t>Looking at adding a specific additional data module to help us predict where there might be D&amp;M in council homes</a:t>
            </a:r>
          </a:p>
          <a:p>
            <a:r>
              <a:rPr lang="en-GB" dirty="0"/>
              <a:t>Overhauling how D&amp;M complaints are dealt with in Temporary Accommodation – a key risk area</a:t>
            </a:r>
          </a:p>
        </p:txBody>
      </p:sp>
    </p:spTree>
    <p:extLst>
      <p:ext uri="{BB962C8B-B14F-4D97-AF65-F5344CB8AC3E}">
        <p14:creationId xmlns:p14="http://schemas.microsoft.com/office/powerpoint/2010/main" val="3642660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DB08-7B06-4EB5-B301-88279E21B959}"/>
              </a:ext>
            </a:extLst>
          </p:cNvPr>
          <p:cNvSpPr>
            <a:spLocks noGrp="1"/>
          </p:cNvSpPr>
          <p:nvPr>
            <p:ph type="title"/>
          </p:nvPr>
        </p:nvSpPr>
        <p:spPr>
          <a:xfrm>
            <a:off x="685800" y="304800"/>
            <a:ext cx="8153400" cy="1143000"/>
          </a:xfrm>
        </p:spPr>
        <p:txBody>
          <a:bodyPr wrap="square" anchor="t">
            <a:normAutofit/>
          </a:bodyPr>
          <a:lstStyle/>
          <a:p>
            <a:r>
              <a:rPr lang="en-GB" dirty="0"/>
              <a:t>The Damp &amp; Mould Taskforce</a:t>
            </a:r>
          </a:p>
        </p:txBody>
      </p:sp>
      <p:sp>
        <p:nvSpPr>
          <p:cNvPr id="9" name="Content Placeholder 2">
            <a:extLst>
              <a:ext uri="{FF2B5EF4-FFF2-40B4-BE49-F238E27FC236}">
                <a16:creationId xmlns:a16="http://schemas.microsoft.com/office/drawing/2014/main" id="{8F9F23F3-01A8-6C55-4FDD-234E52A1AE80}"/>
              </a:ext>
            </a:extLst>
          </p:cNvPr>
          <p:cNvSpPr>
            <a:spLocks noGrp="1"/>
          </p:cNvSpPr>
          <p:nvPr>
            <p:ph idx="1"/>
          </p:nvPr>
        </p:nvSpPr>
        <p:spPr>
          <a:xfrm>
            <a:off x="495300" y="1124744"/>
            <a:ext cx="8153400" cy="4191000"/>
          </a:xfrm>
        </p:spPr>
        <p:txBody>
          <a:bodyPr/>
          <a:lstStyle/>
          <a:p>
            <a:pPr algn="just"/>
            <a:r>
              <a:rPr lang="en-GB" sz="2400" dirty="0">
                <a:latin typeface="Arial" panose="020B0604020202020204" pitchFamily="34" charset="0"/>
                <a:ea typeface="Times New Roman" panose="02020603050405020304" pitchFamily="18" charset="0"/>
                <a:cs typeface="Times New Roman" panose="02020603050405020304" pitchFamily="18" charset="0"/>
              </a:rPr>
              <a:t>W</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e have formed a multidisciplinary task force to address damp and mould issues across all tenures</a:t>
            </a:r>
            <a:r>
              <a:rPr lang="en-GB" sz="2400" dirty="0">
                <a:latin typeface="Arial" panose="020B0604020202020204" pitchFamily="34" charset="0"/>
                <a:ea typeface="Times New Roman" panose="02020603050405020304" pitchFamily="18" charset="0"/>
                <a:cs typeface="Times New Roman" panose="02020603050405020304" pitchFamily="18" charset="0"/>
              </a:rPr>
              <a:t> – working towards taking a ‘one council approach’ to the issue.</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2400" dirty="0">
                <a:effectLst/>
                <a:latin typeface="Arial" panose="020B0604020202020204" pitchFamily="34" charset="0"/>
                <a:ea typeface="Times New Roman" panose="02020603050405020304" pitchFamily="18" charset="0"/>
                <a:cs typeface="Times New Roman" panose="02020603050405020304" pitchFamily="18" charset="0"/>
              </a:rPr>
              <a:t>The task force includes EHOs, Public Health, Building safety and Asset Management, ERD, Housing Management and managers of TA / HGL / PSL / EL stock</a:t>
            </a:r>
          </a:p>
          <a:p>
            <a:pPr algn="just"/>
            <a:r>
              <a:rPr lang="en-GB" sz="2400" dirty="0">
                <a:effectLst/>
                <a:latin typeface="Arial" panose="020B0604020202020204" pitchFamily="34" charset="0"/>
                <a:ea typeface="Times New Roman" panose="02020603050405020304" pitchFamily="18" charset="0"/>
                <a:cs typeface="Times New Roman" panose="02020603050405020304" pitchFamily="18" charset="0"/>
              </a:rPr>
              <a:t>It is currently meeting </a:t>
            </a:r>
            <a:r>
              <a:rPr lang="en-GB" sz="2400" dirty="0">
                <a:latin typeface="Arial" panose="020B0604020202020204" pitchFamily="34" charset="0"/>
                <a:ea typeface="Times New Roman" panose="02020603050405020304" pitchFamily="18" charset="0"/>
                <a:cs typeface="Times New Roman" panose="02020603050405020304" pitchFamily="18" charset="0"/>
              </a:rPr>
              <a:t>twice weekly</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to co-ordinate across issues like policy change, communications, staff training and responding to requests we have had from government and the Regulator for Social Housing for information and formulating a full D&amp;M strategy. </a:t>
            </a:r>
          </a:p>
          <a:p>
            <a:pPr algn="just"/>
            <a:endParaRPr lang="en-US" dirty="0"/>
          </a:p>
        </p:txBody>
      </p:sp>
    </p:spTree>
    <p:extLst>
      <p:ext uri="{BB962C8B-B14F-4D97-AF65-F5344CB8AC3E}">
        <p14:creationId xmlns:p14="http://schemas.microsoft.com/office/powerpoint/2010/main" val="55289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B4FD26-ADC4-4716-1558-06ECA0B66D72}"/>
              </a:ext>
            </a:extLst>
          </p:cNvPr>
          <p:cNvPicPr>
            <a:picLocks noChangeAspect="1"/>
          </p:cNvPicPr>
          <p:nvPr/>
        </p:nvPicPr>
        <p:blipFill>
          <a:blip r:embed="rId3"/>
          <a:stretch>
            <a:fillRect/>
          </a:stretch>
        </p:blipFill>
        <p:spPr>
          <a:xfrm>
            <a:off x="472374" y="1270885"/>
            <a:ext cx="7689702" cy="4030706"/>
          </a:xfrm>
          <a:prstGeom prst="rect">
            <a:avLst/>
          </a:prstGeom>
        </p:spPr>
      </p:pic>
      <p:pic>
        <p:nvPicPr>
          <p:cNvPr id="2" name="Picture 1">
            <a:extLst>
              <a:ext uri="{FF2B5EF4-FFF2-40B4-BE49-F238E27FC236}">
                <a16:creationId xmlns:a16="http://schemas.microsoft.com/office/drawing/2014/main" id="{9CC13B50-313B-4CBF-AAFB-80901882DFCA}"/>
              </a:ext>
            </a:extLst>
          </p:cNvPr>
          <p:cNvPicPr>
            <a:picLocks noChangeAspect="1"/>
          </p:cNvPicPr>
          <p:nvPr/>
        </p:nvPicPr>
        <p:blipFill>
          <a:blip r:embed="rId4"/>
          <a:stretch>
            <a:fillRect/>
          </a:stretch>
        </p:blipFill>
        <p:spPr>
          <a:xfrm>
            <a:off x="6065322" y="946315"/>
            <a:ext cx="2921330" cy="1870364"/>
          </a:xfrm>
          <a:prstGeom prst="rect">
            <a:avLst/>
          </a:prstGeom>
        </p:spPr>
      </p:pic>
      <p:sp>
        <p:nvSpPr>
          <p:cNvPr id="7" name="Arrow: Right 6">
            <a:extLst>
              <a:ext uri="{FF2B5EF4-FFF2-40B4-BE49-F238E27FC236}">
                <a16:creationId xmlns:a16="http://schemas.microsoft.com/office/drawing/2014/main" id="{A930F123-649E-490E-B1E7-E1C2BA64B57D}"/>
              </a:ext>
            </a:extLst>
          </p:cNvPr>
          <p:cNvSpPr/>
          <p:nvPr/>
        </p:nvSpPr>
        <p:spPr>
          <a:xfrm>
            <a:off x="1077686" y="4500006"/>
            <a:ext cx="748146" cy="276101"/>
          </a:xfrm>
          <a:prstGeom prst="rightArrow">
            <a:avLst/>
          </a:prstGeom>
          <a:solidFill>
            <a:srgbClr val="FF0000"/>
          </a:solidFill>
          <a:ln w="127">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a:extLst>
              <a:ext uri="{FF2B5EF4-FFF2-40B4-BE49-F238E27FC236}">
                <a16:creationId xmlns:a16="http://schemas.microsoft.com/office/drawing/2014/main" id="{05CD2B21-4E45-4FB0-A0FB-F2FD70677D1C}"/>
              </a:ext>
            </a:extLst>
          </p:cNvPr>
          <p:cNvSpPr txBox="1"/>
          <p:nvPr/>
        </p:nvSpPr>
        <p:spPr>
          <a:xfrm>
            <a:off x="1825831" y="4134840"/>
            <a:ext cx="1398320" cy="369332"/>
          </a:xfrm>
          <a:prstGeom prst="rect">
            <a:avLst/>
          </a:prstGeom>
          <a:noFill/>
          <a:ln w="57150">
            <a:solidFill>
              <a:srgbClr val="FF0000"/>
            </a:solidFill>
          </a:ln>
        </p:spPr>
        <p:txBody>
          <a:bodyPr wrap="square" rtlCol="0">
            <a:spAutoFit/>
          </a:bodyPr>
          <a:lstStyle/>
          <a:p>
            <a:endParaRPr lang="en-GB" sz="1800" dirty="0"/>
          </a:p>
        </p:txBody>
      </p:sp>
      <p:sp>
        <p:nvSpPr>
          <p:cNvPr id="10" name="TextBox 9">
            <a:extLst>
              <a:ext uri="{FF2B5EF4-FFF2-40B4-BE49-F238E27FC236}">
                <a16:creationId xmlns:a16="http://schemas.microsoft.com/office/drawing/2014/main" id="{BCF8E400-DBE9-4B18-8E9A-4CE56263CCB1}"/>
              </a:ext>
            </a:extLst>
          </p:cNvPr>
          <p:cNvSpPr txBox="1"/>
          <p:nvPr/>
        </p:nvSpPr>
        <p:spPr>
          <a:xfrm>
            <a:off x="603415" y="5312051"/>
            <a:ext cx="4573484" cy="369332"/>
          </a:xfrm>
          <a:prstGeom prst="rect">
            <a:avLst/>
          </a:prstGeom>
          <a:noFill/>
        </p:spPr>
        <p:txBody>
          <a:bodyPr wrap="square">
            <a:spAutoFit/>
          </a:bodyPr>
          <a:lstStyle/>
          <a:p>
            <a:pPr defTabSz="685800" eaLnBrk="1" fontAlgn="auto" hangingPunct="1">
              <a:spcBef>
                <a:spcPts val="0"/>
              </a:spcBef>
              <a:spcAft>
                <a:spcPts val="0"/>
              </a:spcAft>
              <a:defRPr/>
            </a:pPr>
            <a:r>
              <a:rPr lang="en-GB" sz="900" dirty="0">
                <a:solidFill>
                  <a:srgbClr val="002060"/>
                </a:solidFill>
                <a:latin typeface="Arial"/>
              </a:rPr>
              <a:t>(National bundle of care for children and young people with asthma  September 2021. )</a:t>
            </a:r>
          </a:p>
        </p:txBody>
      </p:sp>
    </p:spTree>
    <p:extLst>
      <p:ext uri="{BB962C8B-B14F-4D97-AF65-F5344CB8AC3E}">
        <p14:creationId xmlns:p14="http://schemas.microsoft.com/office/powerpoint/2010/main" val="1064534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33DF-3540-4279-881E-77F5646C6E34}"/>
              </a:ext>
            </a:extLst>
          </p:cNvPr>
          <p:cNvSpPr>
            <a:spLocks noGrp="1"/>
          </p:cNvSpPr>
          <p:nvPr>
            <p:ph type="title"/>
          </p:nvPr>
        </p:nvSpPr>
        <p:spPr/>
        <p:txBody>
          <a:bodyPr/>
          <a:lstStyle/>
          <a:p>
            <a:r>
              <a:rPr lang="en-GB" dirty="0"/>
              <a:t>Reporting issues</a:t>
            </a:r>
          </a:p>
        </p:txBody>
      </p:sp>
      <p:sp>
        <p:nvSpPr>
          <p:cNvPr id="3" name="Content Placeholder 2">
            <a:extLst>
              <a:ext uri="{FF2B5EF4-FFF2-40B4-BE49-F238E27FC236}">
                <a16:creationId xmlns:a16="http://schemas.microsoft.com/office/drawing/2014/main" id="{C667E6C7-E919-46AE-933E-1E1522DF8F75}"/>
              </a:ext>
            </a:extLst>
          </p:cNvPr>
          <p:cNvSpPr>
            <a:spLocks noGrp="1"/>
          </p:cNvSpPr>
          <p:nvPr>
            <p:ph sz="half" idx="1"/>
          </p:nvPr>
        </p:nvSpPr>
        <p:spPr>
          <a:xfrm>
            <a:off x="685800" y="1524000"/>
            <a:ext cx="8062664" cy="4191000"/>
          </a:xfrm>
        </p:spPr>
        <p:txBody>
          <a:bodyPr/>
          <a:lstStyle/>
          <a:p>
            <a:r>
              <a:rPr lang="en-GB" dirty="0"/>
              <a:t>We are aware the health impacts of living with D&amp;M are being picked up in schools</a:t>
            </a:r>
          </a:p>
          <a:p>
            <a:r>
              <a:rPr lang="en-GB" dirty="0"/>
              <a:t>We would like to ensure these issues are raised with the D&amp;M taskforce directly – for the rest of this academic year issues can be raised directly with </a:t>
            </a:r>
            <a:r>
              <a:rPr lang="en-GB" dirty="0">
                <a:hlinkClick r:id="rId2"/>
              </a:rPr>
              <a:t>Eloise.shepherd@enfield.gov.uk</a:t>
            </a:r>
            <a:r>
              <a:rPr lang="en-GB" dirty="0"/>
              <a:t> (a generic email will be set up going into 2023/24)</a:t>
            </a:r>
          </a:p>
          <a:p>
            <a:r>
              <a:rPr lang="en-US" dirty="0">
                <a:hlinkClick r:id="rId3"/>
              </a:rPr>
              <a:t>www.enfield.gov.uk/condensation</a:t>
            </a:r>
            <a:endParaRPr lang="en-US" dirty="0"/>
          </a:p>
          <a:p>
            <a:endParaRPr lang="en-GB" dirty="0"/>
          </a:p>
        </p:txBody>
      </p:sp>
    </p:spTree>
    <p:extLst>
      <p:ext uri="{BB962C8B-B14F-4D97-AF65-F5344CB8AC3E}">
        <p14:creationId xmlns:p14="http://schemas.microsoft.com/office/powerpoint/2010/main" val="3936188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46707-1F1E-410E-ABA0-0E4AA93F6506}"/>
              </a:ext>
            </a:extLst>
          </p:cNvPr>
          <p:cNvSpPr>
            <a:spLocks noGrp="1"/>
          </p:cNvSpPr>
          <p:nvPr>
            <p:ph type="body" sz="quarter" idx="10"/>
          </p:nvPr>
        </p:nvSpPr>
        <p:spPr>
          <a:xfrm>
            <a:off x="395536" y="5589240"/>
            <a:ext cx="5472980" cy="914400"/>
          </a:xfrm>
        </p:spPr>
        <p:txBody>
          <a:bodyPr/>
          <a:lstStyle/>
          <a:p>
            <a:endParaRPr lang="en-GB" dirty="0"/>
          </a:p>
          <a:p>
            <a:r>
              <a:rPr lang="en-GB" dirty="0"/>
              <a:t>Thursday 23</a:t>
            </a:r>
            <a:r>
              <a:rPr lang="en-GB" baseline="30000" dirty="0"/>
              <a:t>rd</a:t>
            </a:r>
            <a:r>
              <a:rPr lang="en-GB" dirty="0"/>
              <a:t> March 2023</a:t>
            </a:r>
          </a:p>
        </p:txBody>
      </p:sp>
    </p:spTree>
    <p:extLst>
      <p:ext uri="{BB962C8B-B14F-4D97-AF65-F5344CB8AC3E}">
        <p14:creationId xmlns:p14="http://schemas.microsoft.com/office/powerpoint/2010/main" val="84139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3D24779-B190-46A0-AE82-D540B16F9D29}"/>
              </a:ext>
            </a:extLst>
          </p:cNvPr>
          <p:cNvSpPr txBox="1"/>
          <p:nvPr/>
        </p:nvSpPr>
        <p:spPr>
          <a:xfrm>
            <a:off x="235792" y="982049"/>
            <a:ext cx="5246949" cy="507831"/>
          </a:xfrm>
          <a:prstGeom prst="rect">
            <a:avLst/>
          </a:prstGeom>
          <a:noFill/>
        </p:spPr>
        <p:txBody>
          <a:bodyPr wrap="none" rtlCol="0">
            <a:spAutoFit/>
          </a:bodyPr>
          <a:lstStyle/>
          <a:p>
            <a:pPr defTabSz="685800" eaLnBrk="1" fontAlgn="auto" hangingPunct="1">
              <a:spcBef>
                <a:spcPts val="0"/>
              </a:spcBef>
              <a:spcAft>
                <a:spcPts val="0"/>
              </a:spcAft>
              <a:defRPr/>
            </a:pPr>
            <a:r>
              <a:rPr lang="en-GB" sz="2700" b="1" dirty="0">
                <a:solidFill>
                  <a:srgbClr val="002060"/>
                </a:solidFill>
                <a:effectLst>
                  <a:outerShdw blurRad="38100" dist="38100" dir="2700000" algn="tl">
                    <a:srgbClr val="000000">
                      <a:alpha val="43137"/>
                    </a:srgbClr>
                  </a:outerShdw>
                </a:effectLst>
                <a:latin typeface="Calisto MT" panose="02040603050505030304" pitchFamily="18" charset="0"/>
              </a:rPr>
              <a:t>Asthma Friendly Schools Project </a:t>
            </a:r>
          </a:p>
        </p:txBody>
      </p:sp>
      <p:sp>
        <p:nvSpPr>
          <p:cNvPr id="12" name="TextBox 11">
            <a:extLst>
              <a:ext uri="{FF2B5EF4-FFF2-40B4-BE49-F238E27FC236}">
                <a16:creationId xmlns:a16="http://schemas.microsoft.com/office/drawing/2014/main" id="{BF949A4E-52B8-413D-A7BD-478D59843DE2}"/>
              </a:ext>
            </a:extLst>
          </p:cNvPr>
          <p:cNvSpPr txBox="1"/>
          <p:nvPr/>
        </p:nvSpPr>
        <p:spPr>
          <a:xfrm>
            <a:off x="91440" y="1605424"/>
            <a:ext cx="6925622" cy="3670236"/>
          </a:xfrm>
          <a:prstGeom prst="rect">
            <a:avLst/>
          </a:prstGeom>
          <a:noFill/>
        </p:spPr>
        <p:txBody>
          <a:bodyPr wrap="square" rtlCol="0">
            <a:spAutoFit/>
          </a:bodyPr>
          <a:lstStyle/>
          <a:p>
            <a:pPr defTabSz="685800" eaLnBrk="1" fontAlgn="auto" hangingPunct="1">
              <a:spcBef>
                <a:spcPts val="0"/>
              </a:spcBef>
              <a:spcAft>
                <a:spcPts val="0"/>
              </a:spcAft>
              <a:defRPr/>
            </a:pPr>
            <a:r>
              <a:rPr lang="en-GB" sz="1800" b="1" dirty="0">
                <a:solidFill>
                  <a:srgbClr val="005EB8">
                    <a:lumMod val="75000"/>
                  </a:srgbClr>
                </a:solidFill>
                <a:effectLst>
                  <a:outerShdw blurRad="38100" dist="38100" dir="2700000" algn="tl">
                    <a:srgbClr val="000000">
                      <a:alpha val="43137"/>
                    </a:srgbClr>
                  </a:outerShdw>
                </a:effectLst>
                <a:latin typeface="Book Antiqua" panose="02040602050305030304" pitchFamily="18" charset="0"/>
              </a:rPr>
              <a:t>1. </a:t>
            </a:r>
            <a:r>
              <a:rPr lang="en-GB" sz="1650" b="1" dirty="0">
                <a:solidFill>
                  <a:srgbClr val="005EB8">
                    <a:lumMod val="75000"/>
                  </a:srgbClr>
                </a:solidFill>
                <a:effectLst>
                  <a:outerShdw blurRad="38100" dist="38100" dir="2700000" algn="tl">
                    <a:srgbClr val="000000">
                      <a:alpha val="43137"/>
                    </a:srgbClr>
                  </a:outerShdw>
                </a:effectLst>
                <a:latin typeface="Book Antiqua" panose="02040602050305030304" pitchFamily="18" charset="0"/>
              </a:rPr>
              <a:t>ASTHMA AWARENESS</a:t>
            </a:r>
            <a:r>
              <a:rPr lang="en-GB" sz="1800" b="1" i="1" dirty="0">
                <a:solidFill>
                  <a:srgbClr val="002060"/>
                </a:solidFill>
                <a:latin typeface="Book Antiqua" panose="02040602050305030304" pitchFamily="18" charset="0"/>
              </a:rPr>
              <a:t>:</a:t>
            </a:r>
            <a:r>
              <a:rPr lang="en-GB" sz="1350" b="1" i="1" dirty="0">
                <a:solidFill>
                  <a:srgbClr val="FF0000"/>
                </a:solidFill>
                <a:latin typeface="Book Antiqua" panose="02040602050305030304" pitchFamily="18" charset="0"/>
              </a:rPr>
              <a:t> empowering schools to support CYP  and their families to have better understanding of their asthma care.  </a:t>
            </a:r>
          </a:p>
          <a:p>
            <a:pPr defTabSz="685800" eaLnBrk="1" fontAlgn="auto" hangingPunct="1">
              <a:spcBef>
                <a:spcPts val="0"/>
              </a:spcBef>
              <a:spcAft>
                <a:spcPts val="0"/>
              </a:spcAft>
              <a:defRPr/>
            </a:pPr>
            <a:r>
              <a:rPr lang="en-GB" sz="1650" b="1" dirty="0">
                <a:solidFill>
                  <a:srgbClr val="005EB8">
                    <a:lumMod val="75000"/>
                  </a:srgbClr>
                </a:solidFill>
                <a:effectLst>
                  <a:outerShdw blurRad="38100" dist="38100" dir="2700000" algn="tl">
                    <a:srgbClr val="000000">
                      <a:alpha val="43137"/>
                    </a:srgbClr>
                  </a:outerShdw>
                </a:effectLst>
                <a:latin typeface="Book Antiqua" panose="02040602050305030304" pitchFamily="18" charset="0"/>
              </a:rPr>
              <a:t>2. ASTHMA FRIENDLY SCHOOL ENVIRONMENT</a:t>
            </a:r>
            <a:r>
              <a:rPr lang="en-GB" sz="1650" b="1" dirty="0">
                <a:solidFill>
                  <a:srgbClr val="005EB8">
                    <a:lumMod val="75000"/>
                  </a:srgbClr>
                </a:solidFill>
                <a:latin typeface="Book Antiqua" panose="02040602050305030304" pitchFamily="18" charset="0"/>
              </a:rPr>
              <a:t>: </a:t>
            </a:r>
            <a:r>
              <a:rPr lang="en-GB" sz="1350" b="1" i="1" dirty="0">
                <a:solidFill>
                  <a:srgbClr val="FF0000"/>
                </a:solidFill>
                <a:latin typeface="Book Antiqua" panose="02040602050305030304" pitchFamily="18" charset="0"/>
              </a:rPr>
              <a:t>enabling schools to manage CYP with asthma effectively. </a:t>
            </a:r>
          </a:p>
          <a:p>
            <a:pPr defTabSz="685800" eaLnBrk="1" fontAlgn="auto" hangingPunct="1">
              <a:spcBef>
                <a:spcPts val="0"/>
              </a:spcBef>
              <a:spcAft>
                <a:spcPts val="0"/>
              </a:spcAft>
              <a:defRPr/>
            </a:pPr>
            <a:r>
              <a:rPr lang="en-GB" sz="1650" b="1" dirty="0">
                <a:solidFill>
                  <a:srgbClr val="005EB8">
                    <a:lumMod val="75000"/>
                  </a:srgbClr>
                </a:solidFill>
                <a:latin typeface="Book Antiqua" panose="02040602050305030304" pitchFamily="18" charset="0"/>
              </a:rPr>
              <a:t>3. </a:t>
            </a:r>
            <a:r>
              <a:rPr lang="en-GB" sz="1650" b="1" dirty="0">
                <a:solidFill>
                  <a:srgbClr val="005EB8">
                    <a:lumMod val="75000"/>
                  </a:srgbClr>
                </a:solidFill>
                <a:effectLst>
                  <a:outerShdw blurRad="38100" dist="38100" dir="2700000" algn="tl">
                    <a:srgbClr val="000000">
                      <a:alpha val="43137"/>
                    </a:srgbClr>
                  </a:outerShdw>
                </a:effectLst>
                <a:latin typeface="Book Antiqua" panose="02040602050305030304" pitchFamily="18" charset="0"/>
              </a:rPr>
              <a:t>IDENTIFY CYP WITH  UNCONTROLLED ASTHMA</a:t>
            </a:r>
            <a:r>
              <a:rPr lang="en-GB" sz="1650" b="1" dirty="0">
                <a:solidFill>
                  <a:srgbClr val="005EB8">
                    <a:lumMod val="75000"/>
                  </a:srgbClr>
                </a:solidFill>
                <a:latin typeface="Book Antiqua" panose="02040602050305030304" pitchFamily="18" charset="0"/>
              </a:rPr>
              <a:t>: </a:t>
            </a:r>
            <a:r>
              <a:rPr lang="en-GB" sz="1350" b="1" i="1" dirty="0">
                <a:solidFill>
                  <a:srgbClr val="FF0000"/>
                </a:solidFill>
                <a:latin typeface="Book Antiqua" panose="02040602050305030304" pitchFamily="18" charset="0"/>
              </a:rPr>
              <a:t>schools teams will monitor and liaise with Sch Nurses to support CYP struggling with their asthma</a:t>
            </a:r>
            <a:endParaRPr lang="en-GB" sz="1350" b="1" i="1" dirty="0">
              <a:solidFill>
                <a:srgbClr val="005EB8">
                  <a:lumMod val="75000"/>
                </a:srgbClr>
              </a:solidFill>
              <a:latin typeface="Book Antiqua" panose="02040602050305030304" pitchFamily="18" charset="0"/>
            </a:endParaRPr>
          </a:p>
          <a:p>
            <a:pPr defTabSz="685800" eaLnBrk="1" fontAlgn="auto" hangingPunct="1">
              <a:spcBef>
                <a:spcPts val="0"/>
              </a:spcBef>
              <a:spcAft>
                <a:spcPts val="0"/>
              </a:spcAft>
              <a:defRPr/>
            </a:pPr>
            <a:endParaRPr lang="en-GB" sz="1650" b="1" u="sng" dirty="0">
              <a:solidFill>
                <a:srgbClr val="005EB8">
                  <a:lumMod val="75000"/>
                </a:srgbClr>
              </a:solidFill>
              <a:effectLst>
                <a:outerShdw blurRad="38100" dist="38100" dir="2700000" algn="tl">
                  <a:srgbClr val="000000">
                    <a:alpha val="43137"/>
                  </a:srgbClr>
                </a:outerShdw>
              </a:effectLst>
              <a:latin typeface="Book Antiqua" panose="02040602050305030304" pitchFamily="18" charset="0"/>
            </a:endParaRPr>
          </a:p>
          <a:p>
            <a:pPr defTabSz="685800" eaLnBrk="1" fontAlgn="auto" hangingPunct="1">
              <a:spcBef>
                <a:spcPts val="0"/>
              </a:spcBef>
              <a:spcAft>
                <a:spcPts val="0"/>
              </a:spcAft>
              <a:defRPr/>
            </a:pPr>
            <a:r>
              <a:rPr lang="en-GB" sz="1650" b="1" u="sng" dirty="0">
                <a:solidFill>
                  <a:srgbClr val="005EB8">
                    <a:lumMod val="75000"/>
                  </a:srgbClr>
                </a:solidFill>
                <a:effectLst>
                  <a:outerShdw blurRad="38100" dist="38100" dir="2700000" algn="tl">
                    <a:srgbClr val="000000">
                      <a:alpha val="43137"/>
                    </a:srgbClr>
                  </a:outerShdw>
                </a:effectLst>
                <a:latin typeface="Book Antiqua" panose="02040602050305030304" pitchFamily="18" charset="0"/>
              </a:rPr>
              <a:t>BENEFITS : </a:t>
            </a:r>
          </a:p>
          <a:p>
            <a:pPr marL="257175" indent="-257175" defTabSz="685800" eaLnBrk="1" fontAlgn="auto" hangingPunct="1">
              <a:spcBef>
                <a:spcPts val="0"/>
              </a:spcBef>
              <a:spcAft>
                <a:spcPts val="0"/>
              </a:spcAft>
              <a:buFont typeface="Wingdings" panose="05000000000000000000" pitchFamily="2" charset="2"/>
              <a:buChar char="v"/>
              <a:defRPr/>
            </a:pPr>
            <a:r>
              <a:rPr lang="en-GB" sz="1650" dirty="0">
                <a:solidFill>
                  <a:srgbClr val="005EB8">
                    <a:lumMod val="75000"/>
                  </a:srgbClr>
                </a:solidFill>
                <a:latin typeface="Book Antiqua" panose="02040602050305030304" pitchFamily="18" charset="0"/>
              </a:rPr>
              <a:t>Early identification and Intervention  </a:t>
            </a:r>
          </a:p>
          <a:p>
            <a:pPr marL="257175" indent="-257175" defTabSz="685800" eaLnBrk="1" fontAlgn="auto" hangingPunct="1">
              <a:spcBef>
                <a:spcPts val="0"/>
              </a:spcBef>
              <a:spcAft>
                <a:spcPts val="0"/>
              </a:spcAft>
              <a:buFont typeface="Wingdings" panose="05000000000000000000" pitchFamily="2" charset="2"/>
              <a:buChar char="v"/>
              <a:defRPr/>
            </a:pPr>
            <a:r>
              <a:rPr lang="en-GB" sz="1800" dirty="0">
                <a:solidFill>
                  <a:srgbClr val="005EB8">
                    <a:lumMod val="75000"/>
                  </a:srgbClr>
                </a:solidFill>
                <a:latin typeface="Book Antiqua" panose="02040602050305030304" pitchFamily="18" charset="0"/>
              </a:rPr>
              <a:t>reduce number of missed school days or sch curriculum  </a:t>
            </a:r>
          </a:p>
          <a:p>
            <a:pPr marL="257175" indent="-257175" defTabSz="685800" eaLnBrk="1" fontAlgn="auto" hangingPunct="1">
              <a:spcBef>
                <a:spcPts val="0"/>
              </a:spcBef>
              <a:spcAft>
                <a:spcPts val="0"/>
              </a:spcAft>
              <a:buFont typeface="Wingdings" panose="05000000000000000000" pitchFamily="2" charset="2"/>
              <a:buChar char="v"/>
              <a:defRPr/>
            </a:pPr>
            <a:r>
              <a:rPr lang="en-GB" sz="1800" dirty="0">
                <a:solidFill>
                  <a:srgbClr val="005EB8">
                    <a:lumMod val="75000"/>
                  </a:srgbClr>
                </a:solidFill>
                <a:latin typeface="Book Antiqua" panose="02040602050305030304" pitchFamily="18" charset="0"/>
              </a:rPr>
              <a:t>reduce all unscheduled health appointments </a:t>
            </a:r>
          </a:p>
          <a:p>
            <a:pPr marL="257175" indent="-257175" defTabSz="685800" eaLnBrk="1" fontAlgn="auto" hangingPunct="1">
              <a:spcBef>
                <a:spcPts val="0"/>
              </a:spcBef>
              <a:spcAft>
                <a:spcPts val="0"/>
              </a:spcAft>
              <a:buFont typeface="Wingdings" panose="05000000000000000000" pitchFamily="2" charset="2"/>
              <a:buChar char="v"/>
              <a:defRPr/>
            </a:pPr>
            <a:r>
              <a:rPr lang="en-GB" sz="1800" dirty="0">
                <a:solidFill>
                  <a:srgbClr val="005EB8">
                    <a:lumMod val="75000"/>
                  </a:srgbClr>
                </a:solidFill>
                <a:latin typeface="Book Antiqua" panose="02040602050305030304" pitchFamily="18" charset="0"/>
              </a:rPr>
              <a:t>Collaboration of  community services in asthma care</a:t>
            </a:r>
          </a:p>
          <a:p>
            <a:pPr marL="257175" indent="-257175" defTabSz="685800" eaLnBrk="1" fontAlgn="auto" hangingPunct="1">
              <a:spcBef>
                <a:spcPts val="0"/>
              </a:spcBef>
              <a:spcAft>
                <a:spcPts val="0"/>
              </a:spcAft>
              <a:buFont typeface="Wingdings" panose="05000000000000000000" pitchFamily="2" charset="2"/>
              <a:buChar char="v"/>
              <a:defRPr/>
            </a:pPr>
            <a:endParaRPr lang="en-GB" sz="1950" b="1" i="1" dirty="0">
              <a:solidFill>
                <a:srgbClr val="FF0000"/>
              </a:solidFill>
              <a:effectLst>
                <a:outerShdw blurRad="38100" dist="38100" dir="2700000" algn="tl">
                  <a:srgbClr val="000000">
                    <a:alpha val="43137"/>
                  </a:srgbClr>
                </a:outerShdw>
              </a:effectLst>
              <a:latin typeface="Book Antiqua" panose="02040602050305030304" pitchFamily="18" charset="0"/>
            </a:endParaRPr>
          </a:p>
          <a:p>
            <a:pPr defTabSz="685800" eaLnBrk="1" fontAlgn="auto" hangingPunct="1">
              <a:spcBef>
                <a:spcPts val="0"/>
              </a:spcBef>
              <a:spcAft>
                <a:spcPts val="0"/>
              </a:spcAft>
              <a:defRPr/>
            </a:pPr>
            <a:r>
              <a:rPr lang="en-GB" sz="1800" b="1" i="1" dirty="0">
                <a:solidFill>
                  <a:srgbClr val="FF0000"/>
                </a:solidFill>
                <a:effectLst>
                  <a:outerShdw blurRad="38100" dist="38100" dir="2700000" algn="tl">
                    <a:srgbClr val="000000">
                      <a:alpha val="43137"/>
                    </a:srgbClr>
                  </a:outerShdw>
                </a:effectLst>
                <a:latin typeface="Book Antiqua" panose="02040602050305030304" pitchFamily="18" charset="0"/>
              </a:rPr>
              <a:t>To have unified approach to asthma care across all schools</a:t>
            </a:r>
          </a:p>
        </p:txBody>
      </p:sp>
      <p:pic>
        <p:nvPicPr>
          <p:cNvPr id="3" name="Picture 2">
            <a:extLst>
              <a:ext uri="{FF2B5EF4-FFF2-40B4-BE49-F238E27FC236}">
                <a16:creationId xmlns:a16="http://schemas.microsoft.com/office/drawing/2014/main" id="{85A03454-20FD-46B4-81CB-6FF8A20298E4}"/>
              </a:ext>
            </a:extLst>
          </p:cNvPr>
          <p:cNvPicPr>
            <a:picLocks noChangeAspect="1"/>
          </p:cNvPicPr>
          <p:nvPr/>
        </p:nvPicPr>
        <p:blipFill>
          <a:blip r:embed="rId3"/>
          <a:stretch>
            <a:fillRect/>
          </a:stretch>
        </p:blipFill>
        <p:spPr>
          <a:xfrm>
            <a:off x="7150435" y="879930"/>
            <a:ext cx="1902125" cy="2284102"/>
          </a:xfrm>
          <a:prstGeom prst="rect">
            <a:avLst/>
          </a:prstGeom>
        </p:spPr>
      </p:pic>
      <p:pic>
        <p:nvPicPr>
          <p:cNvPr id="4" name="Picture 3">
            <a:extLst>
              <a:ext uri="{FF2B5EF4-FFF2-40B4-BE49-F238E27FC236}">
                <a16:creationId xmlns:a16="http://schemas.microsoft.com/office/drawing/2014/main" id="{9EDFB901-AF15-4C9D-A7F6-7F80906DBFDC}"/>
              </a:ext>
            </a:extLst>
          </p:cNvPr>
          <p:cNvPicPr>
            <a:picLocks noChangeAspect="1"/>
          </p:cNvPicPr>
          <p:nvPr/>
        </p:nvPicPr>
        <p:blipFill>
          <a:blip r:embed="rId4"/>
          <a:stretch>
            <a:fillRect/>
          </a:stretch>
        </p:blipFill>
        <p:spPr>
          <a:xfrm>
            <a:off x="7150436" y="2431359"/>
            <a:ext cx="1902125" cy="1857895"/>
          </a:xfrm>
          <a:prstGeom prst="rect">
            <a:avLst/>
          </a:prstGeom>
        </p:spPr>
      </p:pic>
      <p:pic>
        <p:nvPicPr>
          <p:cNvPr id="5" name="Picture 4">
            <a:extLst>
              <a:ext uri="{FF2B5EF4-FFF2-40B4-BE49-F238E27FC236}">
                <a16:creationId xmlns:a16="http://schemas.microsoft.com/office/drawing/2014/main" id="{BA29887F-05DA-44AB-82E6-97172F43D986}"/>
              </a:ext>
            </a:extLst>
          </p:cNvPr>
          <p:cNvPicPr>
            <a:picLocks noChangeAspect="1"/>
          </p:cNvPicPr>
          <p:nvPr/>
        </p:nvPicPr>
        <p:blipFill>
          <a:blip r:embed="rId5"/>
          <a:stretch>
            <a:fillRect/>
          </a:stretch>
        </p:blipFill>
        <p:spPr>
          <a:xfrm>
            <a:off x="7124008" y="3534813"/>
            <a:ext cx="1928552" cy="1857895"/>
          </a:xfrm>
          <a:prstGeom prst="rect">
            <a:avLst/>
          </a:prstGeom>
        </p:spPr>
      </p:pic>
    </p:spTree>
    <p:extLst>
      <p:ext uri="{BB962C8B-B14F-4D97-AF65-F5344CB8AC3E}">
        <p14:creationId xmlns:p14="http://schemas.microsoft.com/office/powerpoint/2010/main" val="461296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B9789E-2354-79DB-4900-6EC44F9BA3E2}"/>
              </a:ext>
            </a:extLst>
          </p:cNvPr>
          <p:cNvPicPr>
            <a:picLocks noChangeAspect="1"/>
          </p:cNvPicPr>
          <p:nvPr/>
        </p:nvPicPr>
        <p:blipFill rotWithShape="1">
          <a:blip r:embed="rId3"/>
          <a:srcRect b="2701"/>
          <a:stretch/>
        </p:blipFill>
        <p:spPr>
          <a:xfrm>
            <a:off x="4959628" y="946702"/>
            <a:ext cx="4088825" cy="4462670"/>
          </a:xfrm>
          <a:prstGeom prst="rect">
            <a:avLst/>
          </a:prstGeom>
        </p:spPr>
      </p:pic>
      <p:pic>
        <p:nvPicPr>
          <p:cNvPr id="9" name="Picture 8">
            <a:extLst>
              <a:ext uri="{FF2B5EF4-FFF2-40B4-BE49-F238E27FC236}">
                <a16:creationId xmlns:a16="http://schemas.microsoft.com/office/drawing/2014/main" id="{5DD218EF-E3A8-95A7-6837-E26814FA97D1}"/>
              </a:ext>
            </a:extLst>
          </p:cNvPr>
          <p:cNvPicPr>
            <a:picLocks noChangeAspect="1"/>
          </p:cNvPicPr>
          <p:nvPr/>
        </p:nvPicPr>
        <p:blipFill>
          <a:blip r:embed="rId4"/>
          <a:stretch>
            <a:fillRect/>
          </a:stretch>
        </p:blipFill>
        <p:spPr>
          <a:xfrm>
            <a:off x="1" y="946703"/>
            <a:ext cx="4740965" cy="4572000"/>
          </a:xfrm>
          <a:prstGeom prst="rect">
            <a:avLst/>
          </a:prstGeom>
        </p:spPr>
      </p:pic>
    </p:spTree>
    <p:extLst>
      <p:ext uri="{BB962C8B-B14F-4D97-AF65-F5344CB8AC3E}">
        <p14:creationId xmlns:p14="http://schemas.microsoft.com/office/powerpoint/2010/main" val="152700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53D76E-C93E-40E0-3E09-CDF6572C6FC7}"/>
              </a:ext>
            </a:extLst>
          </p:cNvPr>
          <p:cNvPicPr>
            <a:picLocks noChangeAspect="1"/>
          </p:cNvPicPr>
          <p:nvPr/>
        </p:nvPicPr>
        <p:blipFill>
          <a:blip r:embed="rId2"/>
          <a:stretch>
            <a:fillRect/>
          </a:stretch>
        </p:blipFill>
        <p:spPr>
          <a:xfrm>
            <a:off x="191923" y="1363687"/>
            <a:ext cx="4380078" cy="4046221"/>
          </a:xfrm>
          <a:prstGeom prst="rect">
            <a:avLst/>
          </a:prstGeom>
        </p:spPr>
      </p:pic>
      <p:pic>
        <p:nvPicPr>
          <p:cNvPr id="7" name="Picture 6">
            <a:extLst>
              <a:ext uri="{FF2B5EF4-FFF2-40B4-BE49-F238E27FC236}">
                <a16:creationId xmlns:a16="http://schemas.microsoft.com/office/drawing/2014/main" id="{4FCBAD00-D4DD-5C67-948D-2B50F8B27C79}"/>
              </a:ext>
            </a:extLst>
          </p:cNvPr>
          <p:cNvPicPr>
            <a:picLocks noChangeAspect="1"/>
          </p:cNvPicPr>
          <p:nvPr/>
        </p:nvPicPr>
        <p:blipFill>
          <a:blip r:embed="rId3"/>
          <a:stretch>
            <a:fillRect/>
          </a:stretch>
        </p:blipFill>
        <p:spPr>
          <a:xfrm>
            <a:off x="4723486" y="1466557"/>
            <a:ext cx="4024977" cy="4237912"/>
          </a:xfrm>
          <a:prstGeom prst="rect">
            <a:avLst/>
          </a:prstGeom>
        </p:spPr>
      </p:pic>
      <p:sp>
        <p:nvSpPr>
          <p:cNvPr id="8" name="Title 1">
            <a:extLst>
              <a:ext uri="{FF2B5EF4-FFF2-40B4-BE49-F238E27FC236}">
                <a16:creationId xmlns:a16="http://schemas.microsoft.com/office/drawing/2014/main" id="{87D288AD-0C8B-68CD-97C3-1EA45C4A8FB6}"/>
              </a:ext>
            </a:extLst>
          </p:cNvPr>
          <p:cNvSpPr txBox="1">
            <a:spLocks/>
          </p:cNvSpPr>
          <p:nvPr/>
        </p:nvSpPr>
        <p:spPr>
          <a:xfrm>
            <a:off x="899556" y="962025"/>
            <a:ext cx="6127256" cy="390247"/>
          </a:xfrm>
          <a:prstGeom prst="rect">
            <a:avLst/>
          </a:prstGeom>
        </p:spPr>
        <p:txBody>
          <a:bodyPr/>
          <a:lstStyle>
            <a:lvl1pPr algn="l" rtl="0" eaLnBrk="1" fontAlgn="base" hangingPunct="1">
              <a:lnSpc>
                <a:spcPts val="3450"/>
              </a:lnSpc>
              <a:spcBef>
                <a:spcPct val="0"/>
              </a:spcBef>
              <a:spcAft>
                <a:spcPct val="0"/>
              </a:spcAft>
              <a:defRPr sz="3700" b="1" kern="1200">
                <a:solidFill>
                  <a:schemeClr val="accent1"/>
                </a:solidFill>
                <a:latin typeface="+mj-lt"/>
                <a:ea typeface="+mj-ea"/>
                <a:cs typeface="+mj-cs"/>
              </a:defRPr>
            </a:lvl1pPr>
            <a:lvl2pPr algn="l" rtl="0" eaLnBrk="1" fontAlgn="base" hangingPunct="1">
              <a:lnSpc>
                <a:spcPts val="3450"/>
              </a:lnSpc>
              <a:spcBef>
                <a:spcPct val="0"/>
              </a:spcBef>
              <a:spcAft>
                <a:spcPct val="0"/>
              </a:spcAft>
              <a:defRPr sz="3700" b="1">
                <a:solidFill>
                  <a:schemeClr val="accent1"/>
                </a:solidFill>
                <a:latin typeface="Arial" charset="0"/>
              </a:defRPr>
            </a:lvl2pPr>
            <a:lvl3pPr algn="l" rtl="0" eaLnBrk="1" fontAlgn="base" hangingPunct="1">
              <a:lnSpc>
                <a:spcPts val="3450"/>
              </a:lnSpc>
              <a:spcBef>
                <a:spcPct val="0"/>
              </a:spcBef>
              <a:spcAft>
                <a:spcPct val="0"/>
              </a:spcAft>
              <a:defRPr sz="3700" b="1">
                <a:solidFill>
                  <a:schemeClr val="accent1"/>
                </a:solidFill>
                <a:latin typeface="Arial" charset="0"/>
              </a:defRPr>
            </a:lvl3pPr>
            <a:lvl4pPr algn="l" rtl="0" eaLnBrk="1" fontAlgn="base" hangingPunct="1">
              <a:lnSpc>
                <a:spcPts val="3450"/>
              </a:lnSpc>
              <a:spcBef>
                <a:spcPct val="0"/>
              </a:spcBef>
              <a:spcAft>
                <a:spcPct val="0"/>
              </a:spcAft>
              <a:defRPr sz="3700" b="1">
                <a:solidFill>
                  <a:schemeClr val="accent1"/>
                </a:solidFill>
                <a:latin typeface="Arial" charset="0"/>
              </a:defRPr>
            </a:lvl4pPr>
            <a:lvl5pPr algn="l" rtl="0" eaLnBrk="1" fontAlgn="base" hangingPunct="1">
              <a:lnSpc>
                <a:spcPts val="3450"/>
              </a:lnSpc>
              <a:spcBef>
                <a:spcPct val="0"/>
              </a:spcBef>
              <a:spcAft>
                <a:spcPct val="0"/>
              </a:spcAft>
              <a:defRPr sz="3700" b="1">
                <a:solidFill>
                  <a:schemeClr val="accent1"/>
                </a:solidFill>
                <a:latin typeface="Arial" charset="0"/>
              </a:defRPr>
            </a:lvl5pPr>
            <a:lvl6pPr marL="457200" algn="l" rtl="0" eaLnBrk="1" fontAlgn="base" hangingPunct="1">
              <a:lnSpc>
                <a:spcPts val="3450"/>
              </a:lnSpc>
              <a:spcBef>
                <a:spcPct val="0"/>
              </a:spcBef>
              <a:spcAft>
                <a:spcPct val="0"/>
              </a:spcAft>
              <a:defRPr sz="3700" b="1">
                <a:solidFill>
                  <a:schemeClr val="accent1"/>
                </a:solidFill>
                <a:latin typeface="Arial" charset="0"/>
              </a:defRPr>
            </a:lvl6pPr>
            <a:lvl7pPr marL="914400" algn="l" rtl="0" eaLnBrk="1" fontAlgn="base" hangingPunct="1">
              <a:lnSpc>
                <a:spcPts val="3450"/>
              </a:lnSpc>
              <a:spcBef>
                <a:spcPct val="0"/>
              </a:spcBef>
              <a:spcAft>
                <a:spcPct val="0"/>
              </a:spcAft>
              <a:defRPr sz="3700" b="1">
                <a:solidFill>
                  <a:schemeClr val="accent1"/>
                </a:solidFill>
                <a:latin typeface="Arial" charset="0"/>
              </a:defRPr>
            </a:lvl7pPr>
            <a:lvl8pPr marL="1371600" algn="l" rtl="0" eaLnBrk="1" fontAlgn="base" hangingPunct="1">
              <a:lnSpc>
                <a:spcPts val="3450"/>
              </a:lnSpc>
              <a:spcBef>
                <a:spcPct val="0"/>
              </a:spcBef>
              <a:spcAft>
                <a:spcPct val="0"/>
              </a:spcAft>
              <a:defRPr sz="3700" b="1">
                <a:solidFill>
                  <a:schemeClr val="accent1"/>
                </a:solidFill>
                <a:latin typeface="Arial" charset="0"/>
              </a:defRPr>
            </a:lvl8pPr>
            <a:lvl9pPr marL="1828800" algn="l" rtl="0" eaLnBrk="1" fontAlgn="base" hangingPunct="1">
              <a:lnSpc>
                <a:spcPts val="3450"/>
              </a:lnSpc>
              <a:spcBef>
                <a:spcPct val="0"/>
              </a:spcBef>
              <a:spcAft>
                <a:spcPct val="0"/>
              </a:spcAft>
              <a:defRPr sz="3700" b="1">
                <a:solidFill>
                  <a:schemeClr val="accent1"/>
                </a:solidFill>
                <a:latin typeface="Arial" charset="0"/>
              </a:defRPr>
            </a:lvl9pPr>
          </a:lstStyle>
          <a:p>
            <a:r>
              <a:rPr lang="en-GB" sz="2775" dirty="0"/>
              <a:t>Asthma Champions Workshops</a:t>
            </a:r>
          </a:p>
        </p:txBody>
      </p:sp>
    </p:spTree>
    <p:extLst>
      <p:ext uri="{BB962C8B-B14F-4D97-AF65-F5344CB8AC3E}">
        <p14:creationId xmlns:p14="http://schemas.microsoft.com/office/powerpoint/2010/main" val="321600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92B8EA-9F6E-67F2-5C7E-353F5D22D9AC}"/>
              </a:ext>
            </a:extLst>
          </p:cNvPr>
          <p:cNvPicPr>
            <a:picLocks noChangeAspect="1"/>
          </p:cNvPicPr>
          <p:nvPr/>
        </p:nvPicPr>
        <p:blipFill>
          <a:blip r:embed="rId3"/>
          <a:stretch>
            <a:fillRect/>
          </a:stretch>
        </p:blipFill>
        <p:spPr>
          <a:xfrm>
            <a:off x="391281" y="3968197"/>
            <a:ext cx="3872607" cy="1823377"/>
          </a:xfrm>
          <a:prstGeom prst="rect">
            <a:avLst/>
          </a:prstGeom>
        </p:spPr>
      </p:pic>
      <p:sp>
        <p:nvSpPr>
          <p:cNvPr id="3" name="TextBox 2">
            <a:extLst>
              <a:ext uri="{FF2B5EF4-FFF2-40B4-BE49-F238E27FC236}">
                <a16:creationId xmlns:a16="http://schemas.microsoft.com/office/drawing/2014/main" id="{C10939D5-7EEF-D629-59F2-08A17E2B527F}"/>
              </a:ext>
            </a:extLst>
          </p:cNvPr>
          <p:cNvSpPr txBox="1"/>
          <p:nvPr/>
        </p:nvSpPr>
        <p:spPr>
          <a:xfrm>
            <a:off x="157051" y="926470"/>
            <a:ext cx="2706831" cy="646331"/>
          </a:xfrm>
          <a:prstGeom prst="rect">
            <a:avLst/>
          </a:prstGeom>
          <a:noFill/>
        </p:spPr>
        <p:txBody>
          <a:bodyPr wrap="none" rtlCol="0">
            <a:spAutoFit/>
          </a:bodyPr>
          <a:lstStyle/>
          <a:p>
            <a:pPr defTabSz="685800" eaLnBrk="1" fontAlgn="auto" hangingPunct="1">
              <a:spcBef>
                <a:spcPts val="0"/>
              </a:spcBef>
              <a:spcAft>
                <a:spcPts val="0"/>
              </a:spcAft>
              <a:defRPr/>
            </a:pPr>
            <a:r>
              <a:rPr lang="en-GB"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a:t>
            </a:r>
          </a:p>
        </p:txBody>
      </p:sp>
      <p:sp>
        <p:nvSpPr>
          <p:cNvPr id="4" name="TextBox 3">
            <a:extLst>
              <a:ext uri="{FF2B5EF4-FFF2-40B4-BE49-F238E27FC236}">
                <a16:creationId xmlns:a16="http://schemas.microsoft.com/office/drawing/2014/main" id="{7BCA9E46-B1E0-CCFC-9AAE-8DBAB63E2DAB}"/>
              </a:ext>
            </a:extLst>
          </p:cNvPr>
          <p:cNvSpPr txBox="1"/>
          <p:nvPr/>
        </p:nvSpPr>
        <p:spPr>
          <a:xfrm>
            <a:off x="4434840" y="2745838"/>
            <a:ext cx="4047979" cy="3185487"/>
          </a:xfrm>
          <a:prstGeom prst="rect">
            <a:avLst/>
          </a:prstGeom>
          <a:noFill/>
        </p:spPr>
        <p:txBody>
          <a:bodyPr wrap="square" rtlCol="0">
            <a:spAutoFit/>
          </a:bodyPr>
          <a:lstStyle/>
          <a:p>
            <a:pPr defTabSz="685800" eaLnBrk="1" fontAlgn="auto" hangingPunct="1">
              <a:spcBef>
                <a:spcPts val="0"/>
              </a:spcBef>
              <a:spcAft>
                <a:spcPts val="0"/>
              </a:spcAft>
              <a:defRPr/>
            </a:pPr>
            <a:r>
              <a:rPr lang="en-GB"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Contact: </a:t>
            </a:r>
          </a:p>
          <a:p>
            <a:pPr defTabSz="685800" eaLnBrk="1" fontAlgn="auto" hangingPunct="1">
              <a:spcBef>
                <a:spcPts val="0"/>
              </a:spcBef>
              <a:spcAft>
                <a:spcPts val="0"/>
              </a:spcAft>
              <a:defRPr/>
            </a:pPr>
            <a:r>
              <a:rPr lang="en-GB" sz="1800" b="1" dirty="0">
                <a:solidFill>
                  <a:srgbClr val="002060"/>
                </a:solidFill>
                <a:latin typeface="Times New Roman" panose="02020603050405020304" pitchFamily="18" charset="0"/>
              </a:rPr>
              <a:t>RFL Community Asthma/ Atopy Team</a:t>
            </a:r>
          </a:p>
          <a:p>
            <a:pPr defTabSz="685800" eaLnBrk="1" fontAlgn="auto" hangingPunct="1">
              <a:spcBef>
                <a:spcPts val="0"/>
              </a:spcBef>
              <a:spcAft>
                <a:spcPts val="0"/>
              </a:spcAft>
              <a:defRPr/>
            </a:pPr>
            <a:endParaRPr lang="en-GB" sz="1800" b="1" dirty="0">
              <a:solidFill>
                <a:srgbClr val="002060"/>
              </a:solidFill>
              <a:latin typeface="Times New Roman" panose="02020603050405020304" pitchFamily="18" charset="0"/>
            </a:endParaRPr>
          </a:p>
          <a:p>
            <a:pPr defTabSz="685800" eaLnBrk="1" fontAlgn="auto" hangingPunct="1">
              <a:spcBef>
                <a:spcPts val="0"/>
              </a:spcBef>
              <a:spcAft>
                <a:spcPts val="0"/>
              </a:spcAft>
              <a:defRPr/>
            </a:pPr>
            <a:r>
              <a:rPr lang="en-GB" sz="1800" b="1" dirty="0">
                <a:solidFill>
                  <a:srgbClr val="002060"/>
                </a:solidFill>
                <a:latin typeface="Times New Roman" panose="02020603050405020304" pitchFamily="18" charset="0"/>
              </a:rPr>
              <a:t>Sammy Ndlovu-Dawika </a:t>
            </a:r>
          </a:p>
          <a:p>
            <a:pPr defTabSz="685800" eaLnBrk="1" fontAlgn="auto" hangingPunct="1">
              <a:spcBef>
                <a:spcPts val="0"/>
              </a:spcBef>
              <a:spcAft>
                <a:spcPts val="0"/>
              </a:spcAft>
              <a:defRPr/>
            </a:pPr>
            <a:r>
              <a:rPr lang="en-GB" sz="1800" b="1" dirty="0">
                <a:solidFill>
                  <a:srgbClr val="002060"/>
                </a:solidFill>
                <a:latin typeface="Times New Roman" panose="02020603050405020304" pitchFamily="18" charset="0"/>
              </a:rPr>
              <a:t>RFL Community Asthma Lead </a:t>
            </a:r>
          </a:p>
          <a:p>
            <a:pPr defTabSz="685800" eaLnBrk="1" fontAlgn="auto" hangingPunct="1">
              <a:spcBef>
                <a:spcPts val="0"/>
              </a:spcBef>
              <a:spcAft>
                <a:spcPts val="0"/>
              </a:spcAft>
              <a:defRPr/>
            </a:pPr>
            <a:r>
              <a:rPr lang="en-GB" sz="1800" dirty="0">
                <a:solidFill>
                  <a:srgbClr val="002060"/>
                </a:solidFill>
                <a:latin typeface="Times New Roman" panose="02020603050405020304" pitchFamily="18" charset="0"/>
              </a:rPr>
              <a:t>Camden AFS Nurse </a:t>
            </a:r>
          </a:p>
          <a:p>
            <a:pPr defTabSz="685800" eaLnBrk="1" fontAlgn="auto" hangingPunct="1">
              <a:spcBef>
                <a:spcPts val="0"/>
              </a:spcBef>
              <a:spcAft>
                <a:spcPts val="0"/>
              </a:spcAft>
              <a:defRPr/>
            </a:pPr>
            <a:r>
              <a:rPr lang="en-GB" sz="1800" dirty="0">
                <a:solidFill>
                  <a:srgbClr val="002060"/>
                </a:solidFill>
                <a:latin typeface="Times New Roman" panose="02020603050405020304" pitchFamily="18" charset="0"/>
                <a:cs typeface="Times New Roman" panose="02020603050405020304" pitchFamily="18" charset="0"/>
                <a:hlinkClick r:id="rId4"/>
              </a:rPr>
              <a:t>rf-tr.camdenasthmafriendlysch@nhs.net</a:t>
            </a:r>
            <a:endParaRPr lang="en-GB" sz="1800" dirty="0">
              <a:solidFill>
                <a:srgbClr val="002060"/>
              </a:solidFill>
              <a:latin typeface="Times New Roman" panose="02020603050405020304" pitchFamily="18" charset="0"/>
              <a:cs typeface="Times New Roman" panose="02020603050405020304" pitchFamily="18" charset="0"/>
            </a:endParaRPr>
          </a:p>
          <a:p>
            <a:pPr defTabSz="685800" eaLnBrk="1" fontAlgn="auto" hangingPunct="1">
              <a:spcBef>
                <a:spcPts val="0"/>
              </a:spcBef>
              <a:spcAft>
                <a:spcPts val="0"/>
              </a:spcAft>
              <a:defRPr/>
            </a:pPr>
            <a:endParaRPr lang="en-GB" sz="1500" b="1" dirty="0">
              <a:solidFill>
                <a:srgbClr val="002060"/>
              </a:solidFill>
              <a:latin typeface="Times New Roman" panose="02020603050405020304" pitchFamily="18" charset="0"/>
              <a:cs typeface="Times New Roman" panose="02020603050405020304" pitchFamily="18" charset="0"/>
            </a:endParaRPr>
          </a:p>
          <a:p>
            <a:pPr defTabSz="685800" eaLnBrk="1" fontAlgn="auto" hangingPunct="1">
              <a:spcBef>
                <a:spcPts val="0"/>
              </a:spcBef>
              <a:spcAft>
                <a:spcPts val="0"/>
              </a:spcAft>
              <a:defRPr/>
            </a:pPr>
            <a:r>
              <a:rPr lang="en-GB" sz="1800" b="1" dirty="0">
                <a:solidFill>
                  <a:srgbClr val="002060"/>
                </a:solidFill>
                <a:latin typeface="Times New Roman" panose="02020603050405020304" pitchFamily="18" charset="0"/>
                <a:cs typeface="Times New Roman" panose="02020603050405020304" pitchFamily="18" charset="0"/>
              </a:rPr>
              <a:t>Tamanna Begum</a:t>
            </a:r>
          </a:p>
          <a:p>
            <a:pPr defTabSz="685800" eaLnBrk="1" fontAlgn="auto" hangingPunct="1">
              <a:spcBef>
                <a:spcPts val="0"/>
              </a:spcBef>
              <a:spcAft>
                <a:spcPts val="0"/>
              </a:spcAft>
              <a:defRPr/>
            </a:pPr>
            <a:r>
              <a:rPr lang="en-GB" sz="1800" dirty="0">
                <a:solidFill>
                  <a:srgbClr val="002060"/>
                </a:solidFill>
                <a:latin typeface="Times New Roman" panose="02020603050405020304" pitchFamily="18" charset="0"/>
                <a:cs typeface="Times New Roman" panose="02020603050405020304" pitchFamily="18" charset="0"/>
              </a:rPr>
              <a:t>Enfield AFS Nurse  </a:t>
            </a:r>
          </a:p>
          <a:p>
            <a:pPr defTabSz="685800" eaLnBrk="1" fontAlgn="auto" hangingPunct="1">
              <a:spcBef>
                <a:spcPts val="0"/>
              </a:spcBef>
              <a:spcAft>
                <a:spcPts val="0"/>
              </a:spcAft>
              <a:defRPr/>
            </a:pPr>
            <a:r>
              <a:rPr lang="en-GB"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rf-tr.enfieldasthmafriendlysch@nhs.net</a:t>
            </a:r>
            <a:endParaRPr lang="en-GB"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St Mary and St Pancras CE School the first Camden school to achieve Asthma  Friendly Status - London Diocesan Board for Schools">
            <a:extLst>
              <a:ext uri="{FF2B5EF4-FFF2-40B4-BE49-F238E27FC236}">
                <a16:creationId xmlns:a16="http://schemas.microsoft.com/office/drawing/2014/main" id="{8EC8ED34-8921-6DEF-5FA5-B84EFA1B64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8427" y="904538"/>
            <a:ext cx="2198523" cy="1841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8C4EF9-86CE-AA9F-C1D0-36020E5C30E8}"/>
              </a:ext>
            </a:extLst>
          </p:cNvPr>
          <p:cNvSpPr txBox="1"/>
          <p:nvPr/>
        </p:nvSpPr>
        <p:spPr>
          <a:xfrm>
            <a:off x="1073428" y="1457052"/>
            <a:ext cx="5714999" cy="323165"/>
          </a:xfrm>
          <a:prstGeom prst="rect">
            <a:avLst/>
          </a:prstGeom>
          <a:noFill/>
        </p:spPr>
        <p:txBody>
          <a:bodyPr wrap="square">
            <a:spAutoFit/>
          </a:bodyPr>
          <a:lstStyle/>
          <a:p>
            <a:r>
              <a:rPr lang="en-GB" sz="15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Please help us to improve asthma care for children and  young people </a:t>
            </a:r>
            <a:endParaRPr lang="en-GB" sz="15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04EC51B-6E62-2B4E-216A-1B47827E1F10}"/>
              </a:ext>
            </a:extLst>
          </p:cNvPr>
          <p:cNvPicPr>
            <a:picLocks noChangeAspect="1"/>
          </p:cNvPicPr>
          <p:nvPr/>
        </p:nvPicPr>
        <p:blipFill>
          <a:blip r:embed="rId7"/>
          <a:stretch>
            <a:fillRect/>
          </a:stretch>
        </p:blipFill>
        <p:spPr>
          <a:xfrm>
            <a:off x="391281" y="2030068"/>
            <a:ext cx="3951082" cy="1823377"/>
          </a:xfrm>
          <a:prstGeom prst="rect">
            <a:avLst/>
          </a:prstGeom>
        </p:spPr>
      </p:pic>
    </p:spTree>
    <p:extLst>
      <p:ext uri="{BB962C8B-B14F-4D97-AF65-F5344CB8AC3E}">
        <p14:creationId xmlns:p14="http://schemas.microsoft.com/office/powerpoint/2010/main" val="30999656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A2FE7AED4FED42A6326289E9FF5A1F" ma:contentTypeVersion="13" ma:contentTypeDescription="Create a new document." ma:contentTypeScope="" ma:versionID="3aed510a1593b8ffddf7f734dada20eb">
  <xsd:schema xmlns:xsd="http://www.w3.org/2001/XMLSchema" xmlns:xs="http://www.w3.org/2001/XMLSchema" xmlns:p="http://schemas.microsoft.com/office/2006/metadata/properties" xmlns:ns3="6649f600-f785-41e7-9ecb-f132ec9254ee" xmlns:ns4="7795bdcd-3134-4ec3-b0a1-16c782ffe0ac" targetNamespace="http://schemas.microsoft.com/office/2006/metadata/properties" ma:root="true" ma:fieldsID="256ca4043968925d52c098734427bb97" ns3:_="" ns4:_="">
    <xsd:import namespace="6649f600-f785-41e7-9ecb-f132ec9254ee"/>
    <xsd:import namespace="7795bdcd-3134-4ec3-b0a1-16c782ffe0a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9f600-f785-41e7-9ecb-f132ec9254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95bdcd-3134-4ec3-b0a1-16c782ffe0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58252A-4664-47E6-B54F-9933E5B1198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E98E32D-DA09-4761-A32E-222B5E3FB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9f600-f785-41e7-9ecb-f132ec9254ee"/>
    <ds:schemaRef ds:uri="7795bdcd-3134-4ec3-b0a1-16c782ffe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62F2C4-17BA-4EA2-919B-C67ECE49B4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12324</TotalTime>
  <Words>5547</Words>
  <Application>Microsoft Office PowerPoint</Application>
  <PresentationFormat>On-screen Show (4:3)</PresentationFormat>
  <Paragraphs>561</Paragraphs>
  <Slides>51</Slides>
  <Notes>26</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51</vt:i4>
      </vt:variant>
    </vt:vector>
  </HeadingPairs>
  <TitlesOfParts>
    <vt:vector size="71" baseType="lpstr">
      <vt:lpstr>MS PGothic</vt:lpstr>
      <vt:lpstr>Arial</vt:lpstr>
      <vt:lpstr>Arial MT</vt:lpstr>
      <vt:lpstr>Book Antiqua</vt:lpstr>
      <vt:lpstr>Calibri</vt:lpstr>
      <vt:lpstr>Calibri Light</vt:lpstr>
      <vt:lpstr>Calisto MT</vt:lpstr>
      <vt:lpstr>Cambria</vt:lpstr>
      <vt:lpstr>Courier New</vt:lpstr>
      <vt:lpstr>Frutiger W01</vt:lpstr>
      <vt:lpstr>Nunito</vt:lpstr>
      <vt:lpstr>Symbol</vt:lpstr>
      <vt:lpstr>Times</vt:lpstr>
      <vt:lpstr>Times New Roman</vt:lpstr>
      <vt:lpstr>Wingdings</vt:lpstr>
      <vt:lpstr>Custom Design</vt:lpstr>
      <vt:lpstr>Enfield Template</vt:lpstr>
      <vt:lpstr>1_Custom Design</vt:lpstr>
      <vt:lpstr>2_Custom Design</vt:lpstr>
      <vt:lpstr>3_Custom Design</vt:lpstr>
      <vt:lpstr>PowerPoint Presentation</vt:lpstr>
      <vt:lpstr>   AGENDA</vt:lpstr>
      <vt:lpstr> </vt:lpstr>
      <vt:lpstr>Asthma </vt:lpstr>
      <vt:lpstr>PowerPoint Presentation</vt:lpstr>
      <vt:lpstr>PowerPoint Presentation</vt:lpstr>
      <vt:lpstr>PowerPoint Presentation</vt:lpstr>
      <vt:lpstr>PowerPoint Presentation</vt:lpstr>
      <vt:lpstr>PowerPoint Presentation</vt:lpstr>
      <vt:lpstr>PowerPoint Presentation</vt:lpstr>
      <vt:lpstr>Excess weight in children: NCMP 2021/22 </vt:lpstr>
      <vt:lpstr>BMI categories by ward</vt:lpstr>
      <vt:lpstr>Excess weight in children in Enfield: ethnicity</vt:lpstr>
      <vt:lpstr>Reducing obesity during a cost of living crisis</vt:lpstr>
      <vt:lpstr>Plan continued</vt:lpstr>
      <vt:lpstr>PowerPoint Presentation</vt:lpstr>
      <vt:lpstr>Smoke-free school gates</vt:lpstr>
      <vt:lpstr>What?</vt:lpstr>
      <vt:lpstr>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Increased use of hotel accommodation</vt:lpstr>
      <vt:lpstr>Homelessness pressures</vt:lpstr>
      <vt:lpstr>TA procurement and supply</vt:lpstr>
      <vt:lpstr>Implications for LBE</vt:lpstr>
      <vt:lpstr>Taking a prevention approach</vt:lpstr>
      <vt:lpstr>PowerPoint Presentation</vt:lpstr>
      <vt:lpstr>B&amp;B reduction plan</vt:lpstr>
      <vt:lpstr>Current situation</vt:lpstr>
      <vt:lpstr>Escalation</vt:lpstr>
      <vt:lpstr>2. Damp &amp; Mould</vt:lpstr>
      <vt:lpstr>What is mould?</vt:lpstr>
      <vt:lpstr>Health impact</vt:lpstr>
      <vt:lpstr>What causes Damp &amp; Mould?</vt:lpstr>
      <vt:lpstr>Damp caused by condensation –  context</vt:lpstr>
      <vt:lpstr>What are we doing? 1</vt:lpstr>
      <vt:lpstr>What are we doing ? 2</vt:lpstr>
      <vt:lpstr>The Damp &amp; Mould Taskforce</vt:lpstr>
      <vt:lpstr>Reporting issues</vt:lpstr>
      <vt:lpstr>PowerPoint Presentation</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Tahira Anwar</dc:creator>
  <cp:lastModifiedBy>Sarah Fryer</cp:lastModifiedBy>
  <cp:revision>19</cp:revision>
  <cp:lastPrinted>2021-01-06T13:09:06Z</cp:lastPrinted>
  <dcterms:created xsi:type="dcterms:W3CDTF">2020-06-11T14:08:29Z</dcterms:created>
  <dcterms:modified xsi:type="dcterms:W3CDTF">2023-03-23T09:48:12Z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ContentTypeId">
    <vt:lpwstr>0x010100E9A2FE7AED4FED42A6326289E9FF5A1F</vt:lpwstr>
  </property>
</Properties>
</file>