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0"/>
  </p:notesMasterIdLst>
  <p:handoutMasterIdLst>
    <p:handoutMasterId r:id="rId21"/>
  </p:handoutMasterIdLst>
  <p:sldIdLst>
    <p:sldId id="259" r:id="rId2"/>
    <p:sldId id="260" r:id="rId3"/>
    <p:sldId id="276" r:id="rId4"/>
    <p:sldId id="267" r:id="rId5"/>
    <p:sldId id="268" r:id="rId6"/>
    <p:sldId id="280" r:id="rId7"/>
    <p:sldId id="270" r:id="rId8"/>
    <p:sldId id="262" r:id="rId9"/>
    <p:sldId id="281" r:id="rId10"/>
    <p:sldId id="271" r:id="rId11"/>
    <p:sldId id="282" r:id="rId12"/>
    <p:sldId id="283" r:id="rId13"/>
    <p:sldId id="274" r:id="rId14"/>
    <p:sldId id="277" r:id="rId15"/>
    <p:sldId id="278" r:id="rId16"/>
    <p:sldId id="279" r:id="rId17"/>
    <p:sldId id="263" r:id="rId18"/>
    <p:sldId id="264"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451" autoAdjust="0"/>
  </p:normalViewPr>
  <p:slideViewPr>
    <p:cSldViewPr>
      <p:cViewPr varScale="1">
        <p:scale>
          <a:sx n="68" d="100"/>
          <a:sy n="68" d="100"/>
        </p:scale>
        <p:origin x="14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25/07/2023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25/07/2023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nchestereveningnews.co.uk/news/greater-manchester-news/manchester-arena-bombing-events-services-1466287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Slide 1:</a:t>
            </a:r>
          </a:p>
          <a:p>
            <a:pPr lvl="0"/>
            <a:r>
              <a:rPr lang="en-GB" sz="1200" kern="1200" dirty="0">
                <a:solidFill>
                  <a:schemeClr val="tx1"/>
                </a:solidFill>
                <a:effectLst/>
                <a:latin typeface="+mn-lt"/>
                <a:ea typeface="+mn-ea"/>
                <a:cs typeface="+mn-cs"/>
              </a:rPr>
              <a:t>Introduction, assembly on online hate, hate crime, and misinformation </a:t>
            </a:r>
          </a:p>
          <a:p>
            <a:endParaRPr lang="en-GB" dirty="0"/>
          </a:p>
        </p:txBody>
      </p:sp>
      <p:sp>
        <p:nvSpPr>
          <p:cNvPr id="4" name="Slide Number Placeholder 3"/>
          <p:cNvSpPr>
            <a:spLocks noGrp="1"/>
          </p:cNvSpPr>
          <p:nvPr>
            <p:ph type="sldNum" sz="quarter" idx="10"/>
          </p:nvPr>
        </p:nvSpPr>
        <p:spPr/>
        <p:txBody>
          <a:bodyPr/>
          <a:lstStyle/>
          <a:p>
            <a:fld id="{4725E8E8-1528-48FB-B845-BEC6BE7B33E1}" type="slidenum">
              <a:rPr lang="en-GB" smtClean="0"/>
              <a:t>1</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2</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82491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 sea of flowers and balloons in St Ann’s square following the 2017 attack at the Manchester Arena.</a:t>
            </a:r>
          </a:p>
          <a:p>
            <a:r>
              <a:rPr lang="en-GB" dirty="0"/>
              <a:t>Image source: </a:t>
            </a:r>
            <a:r>
              <a:rPr lang="en-GB" dirty="0">
                <a:hlinkClick r:id="rId3"/>
              </a:rPr>
              <a:t>https://www.manchestereveningnews.co.uk/news/greater-manchester-news/manchester-arena-bombing-events-services-14662879</a:t>
            </a:r>
            <a:endParaRPr lang="en-GB" dirty="0"/>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4</a:t>
            </a:fld>
            <a:endParaRPr lang="en-GB"/>
          </a:p>
        </p:txBody>
      </p:sp>
    </p:spTree>
    <p:extLst>
      <p:ext uri="{BB962C8B-B14F-4D97-AF65-F5344CB8AC3E}">
        <p14:creationId xmlns:p14="http://schemas.microsoft.com/office/powerpoint/2010/main" val="376036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r50OuP7XdxI"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54844" y="177700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5600" b="1" dirty="0">
              <a:solidFill>
                <a:srgbClr val="D52B1E"/>
              </a:solidFill>
              <a:latin typeface="Arial" charset="0"/>
            </a:endParaRPr>
          </a:p>
          <a:p>
            <a:pPr algn="ctr"/>
            <a:r>
              <a:rPr lang="en-US" sz="5600" b="1" dirty="0">
                <a:solidFill>
                  <a:srgbClr val="D52B1E"/>
                </a:solidFill>
                <a:latin typeface="Arial" charset="0"/>
              </a:rPr>
              <a:t>Preventing </a:t>
            </a:r>
            <a:r>
              <a:rPr lang="en-US" sz="5600" b="1" dirty="0" err="1">
                <a:solidFill>
                  <a:srgbClr val="D52B1E"/>
                </a:solidFill>
                <a:latin typeface="Arial" charset="0"/>
              </a:rPr>
              <a:t>Radicalisation</a:t>
            </a:r>
            <a:endParaRPr lang="en-US" sz="4400" dirty="0">
              <a:solidFill>
                <a:schemeClr val="tx2"/>
              </a:solidFill>
              <a:latin typeface="Arial" charset="0"/>
            </a:endParaRP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4CE0-7653-4BD2-94A3-460BBC028DD5}"/>
              </a:ext>
            </a:extLst>
          </p:cNvPr>
          <p:cNvSpPr>
            <a:spLocks noGrp="1"/>
          </p:cNvSpPr>
          <p:nvPr>
            <p:ph type="title"/>
          </p:nvPr>
        </p:nvSpPr>
        <p:spPr/>
        <p:txBody>
          <a:bodyPr/>
          <a:lstStyle/>
          <a:p>
            <a:r>
              <a:rPr lang="en-GB" sz="2800" dirty="0"/>
              <a:t>What factors combine to radicalise someone? </a:t>
            </a:r>
          </a:p>
        </p:txBody>
      </p:sp>
      <p:sp>
        <p:nvSpPr>
          <p:cNvPr id="3" name="Content Placeholder 2">
            <a:extLst>
              <a:ext uri="{FF2B5EF4-FFF2-40B4-BE49-F238E27FC236}">
                <a16:creationId xmlns:a16="http://schemas.microsoft.com/office/drawing/2014/main" id="{52FECF7E-452F-4E61-A73D-E4D3FEDBE24B}"/>
              </a:ext>
            </a:extLst>
          </p:cNvPr>
          <p:cNvSpPr>
            <a:spLocks noGrp="1"/>
          </p:cNvSpPr>
          <p:nvPr>
            <p:ph idx="1"/>
          </p:nvPr>
        </p:nvSpPr>
        <p:spPr>
          <a:xfrm>
            <a:off x="685800" y="1524000"/>
            <a:ext cx="8153400" cy="1256928"/>
          </a:xfrm>
        </p:spPr>
        <p:txBody>
          <a:bodyPr/>
          <a:lstStyle/>
          <a:p>
            <a:pPr marL="0" indent="0">
              <a:buNone/>
            </a:pPr>
            <a:r>
              <a:rPr lang="en-GB" sz="2400" dirty="0"/>
              <a:t>Many factors can influence a pathway to radicalisation. It may be helpful to separate these into ‘push’ and ‘pull’ factors:</a:t>
            </a:r>
          </a:p>
          <a:p>
            <a:pPr marL="0" indent="0">
              <a:buNone/>
            </a:pPr>
            <a:endParaRPr lang="en-GB" dirty="0"/>
          </a:p>
        </p:txBody>
      </p:sp>
      <p:sp>
        <p:nvSpPr>
          <p:cNvPr id="5" name="Content Placeholder 2">
            <a:extLst>
              <a:ext uri="{FF2B5EF4-FFF2-40B4-BE49-F238E27FC236}">
                <a16:creationId xmlns:a16="http://schemas.microsoft.com/office/drawing/2014/main" id="{2C208409-7A05-4A42-9DF9-66856A43BC51}"/>
              </a:ext>
            </a:extLst>
          </p:cNvPr>
          <p:cNvSpPr txBox="1">
            <a:spLocks noChangeArrowheads="1"/>
          </p:cNvSpPr>
          <p:nvPr/>
        </p:nvSpPr>
        <p:spPr bwMode="auto">
          <a:xfrm>
            <a:off x="685800" y="3068960"/>
            <a:ext cx="7508850" cy="300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en-GB" altLang="en-US" sz="2400" kern="0" dirty="0">
                <a:solidFill>
                  <a:srgbClr val="C00000"/>
                </a:solidFill>
              </a:rPr>
              <a:t>Push Factors </a:t>
            </a:r>
            <a:r>
              <a:rPr lang="en-GB" altLang="en-US" sz="2400" kern="0" dirty="0"/>
              <a:t>- What could happen in a person’s life to make them unhappy?</a:t>
            </a:r>
          </a:p>
          <a:p>
            <a:pPr marL="0" indent="0">
              <a:buFontTx/>
              <a:buNone/>
              <a:defRPr/>
            </a:pPr>
            <a:endParaRPr lang="en-GB" altLang="en-US" kern="0" dirty="0"/>
          </a:p>
          <a:p>
            <a:pPr marL="0" indent="0">
              <a:buFontTx/>
              <a:buNone/>
              <a:defRPr/>
            </a:pPr>
            <a:r>
              <a:rPr lang="en-GB" altLang="en-US" sz="2400" kern="0" dirty="0">
                <a:solidFill>
                  <a:srgbClr val="C00000"/>
                </a:solidFill>
              </a:rPr>
              <a:t>Pull Factors </a:t>
            </a:r>
            <a:r>
              <a:rPr lang="en-GB" altLang="en-US" sz="2400" kern="0" dirty="0"/>
              <a:t>– What could make an extremist ideology appealing?</a:t>
            </a:r>
          </a:p>
        </p:txBody>
      </p:sp>
    </p:spTree>
    <p:extLst>
      <p:ext uri="{BB962C8B-B14F-4D97-AF65-F5344CB8AC3E}">
        <p14:creationId xmlns:p14="http://schemas.microsoft.com/office/powerpoint/2010/main" val="18380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03DD-844B-4D2D-BA06-C867DDD7CD33}"/>
              </a:ext>
            </a:extLst>
          </p:cNvPr>
          <p:cNvSpPr>
            <a:spLocks noGrp="1"/>
          </p:cNvSpPr>
          <p:nvPr>
            <p:ph type="title"/>
          </p:nvPr>
        </p:nvSpPr>
        <p:spPr>
          <a:xfrm>
            <a:off x="685800" y="304800"/>
            <a:ext cx="8153400" cy="675928"/>
          </a:xfrm>
        </p:spPr>
        <p:txBody>
          <a:bodyPr/>
          <a:lstStyle/>
          <a:p>
            <a:r>
              <a:rPr lang="en-GB" dirty="0"/>
              <a:t>Factors influencing radicalisation</a:t>
            </a:r>
          </a:p>
        </p:txBody>
      </p:sp>
      <p:pic>
        <p:nvPicPr>
          <p:cNvPr id="4" name="Picture 3">
            <a:extLst>
              <a:ext uri="{FF2B5EF4-FFF2-40B4-BE49-F238E27FC236}">
                <a16:creationId xmlns:a16="http://schemas.microsoft.com/office/drawing/2014/main" id="{E3C75E28-6AF4-42BB-ADEE-DEDC46CBD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264"/>
          <a:stretch>
            <a:fillRect/>
          </a:stretch>
        </p:blipFill>
        <p:spPr bwMode="auto">
          <a:xfrm>
            <a:off x="443037" y="1196132"/>
            <a:ext cx="4274309" cy="223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52C64D7-7D10-41BA-8E9F-439EF7039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350"/>
          <a:stretch>
            <a:fillRect/>
          </a:stretch>
        </p:blipFill>
        <p:spPr bwMode="auto">
          <a:xfrm>
            <a:off x="449142" y="4005064"/>
            <a:ext cx="4274309" cy="232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EC3AB8-D57B-45DB-985C-D98179447070}"/>
              </a:ext>
            </a:extLst>
          </p:cNvPr>
          <p:cNvSpPr txBox="1"/>
          <p:nvPr/>
        </p:nvSpPr>
        <p:spPr>
          <a:xfrm>
            <a:off x="5220072" y="3212976"/>
            <a:ext cx="3528392" cy="2339102"/>
          </a:xfrm>
          <a:prstGeom prst="rect">
            <a:avLst/>
          </a:prstGeom>
          <a:solidFill>
            <a:srgbClr val="B9F3FD"/>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800" dirty="0">
                <a:latin typeface="+mn-lt"/>
              </a:rPr>
              <a:t>DISCUSSION QUESTIONS:</a:t>
            </a:r>
          </a:p>
          <a:p>
            <a:endParaRPr lang="en-GB" sz="1000" dirty="0">
              <a:latin typeface="+mn-lt"/>
            </a:endParaRPr>
          </a:p>
          <a:p>
            <a:pPr marL="285750" indent="-285750">
              <a:buFontTx/>
              <a:buChar char="-"/>
            </a:pPr>
            <a:r>
              <a:rPr lang="en-GB" sz="1800" dirty="0">
                <a:latin typeface="+mn-lt"/>
              </a:rPr>
              <a:t>How might these push and pull factors combine to make someone vulnerable to radicalisation?</a:t>
            </a:r>
          </a:p>
          <a:p>
            <a:endParaRPr lang="en-GB" sz="1000" dirty="0"/>
          </a:p>
          <a:p>
            <a:r>
              <a:rPr lang="en-GB" sz="1800" dirty="0">
                <a:latin typeface="+mn-lt"/>
              </a:rPr>
              <a:t>Reflect: Can you identif</a:t>
            </a:r>
            <a:r>
              <a:rPr lang="en-GB" sz="1800" dirty="0"/>
              <a:t>y any  of these factors in your life?</a:t>
            </a:r>
            <a:r>
              <a:rPr lang="en-GB" sz="1800" dirty="0">
                <a:latin typeface="+mn-lt"/>
              </a:rPr>
              <a:t> </a:t>
            </a:r>
          </a:p>
        </p:txBody>
      </p:sp>
      <p:sp>
        <p:nvSpPr>
          <p:cNvPr id="7" name="TextBox 6">
            <a:extLst>
              <a:ext uri="{FF2B5EF4-FFF2-40B4-BE49-F238E27FC236}">
                <a16:creationId xmlns:a16="http://schemas.microsoft.com/office/drawing/2014/main" id="{0399BE8F-45CC-42D2-B5FC-8B38B7B6648B}"/>
              </a:ext>
            </a:extLst>
          </p:cNvPr>
          <p:cNvSpPr txBox="1"/>
          <p:nvPr/>
        </p:nvSpPr>
        <p:spPr>
          <a:xfrm>
            <a:off x="5220072" y="1196132"/>
            <a:ext cx="3528392" cy="1600438"/>
          </a:xfrm>
          <a:prstGeom prst="rect">
            <a:avLst/>
          </a:prstGeom>
          <a:noFill/>
        </p:spPr>
        <p:txBody>
          <a:bodyPr wrap="square" rtlCol="0">
            <a:spAutoFit/>
          </a:bodyPr>
          <a:lstStyle/>
          <a:p>
            <a:r>
              <a:rPr lang="en-GB" sz="1400" dirty="0">
                <a:latin typeface="+mn-lt"/>
              </a:rPr>
              <a:t>When discussing push and pull factors, </a:t>
            </a:r>
            <a:r>
              <a:rPr lang="en-GB" sz="1400" b="1" dirty="0">
                <a:latin typeface="+mn-lt"/>
              </a:rPr>
              <a:t>context is really important. </a:t>
            </a:r>
          </a:p>
          <a:p>
            <a:endParaRPr lang="en-GB" sz="1400" dirty="0">
              <a:latin typeface="+mn-lt"/>
            </a:endParaRPr>
          </a:p>
          <a:p>
            <a:r>
              <a:rPr lang="en-GB" sz="1400" dirty="0">
                <a:latin typeface="+mn-lt"/>
              </a:rPr>
              <a:t>Many of these push and pull factors are part of daily life for many people. A lot of us will experience racism, or poverty, and many of us enjoy romance and adventure!</a:t>
            </a:r>
          </a:p>
        </p:txBody>
      </p:sp>
    </p:spTree>
    <p:extLst>
      <p:ext uri="{BB962C8B-B14F-4D97-AF65-F5344CB8AC3E}">
        <p14:creationId xmlns:p14="http://schemas.microsoft.com/office/powerpoint/2010/main" val="387612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354F-A4D4-40F8-8D7C-818A3B5296EF}"/>
              </a:ext>
            </a:extLst>
          </p:cNvPr>
          <p:cNvSpPr>
            <a:spLocks noGrp="1"/>
          </p:cNvSpPr>
          <p:nvPr>
            <p:ph type="title"/>
          </p:nvPr>
        </p:nvSpPr>
        <p:spPr>
          <a:xfrm>
            <a:off x="179512" y="188640"/>
            <a:ext cx="8153400" cy="720080"/>
          </a:xfrm>
        </p:spPr>
        <p:txBody>
          <a:bodyPr/>
          <a:lstStyle/>
          <a:p>
            <a:r>
              <a:rPr lang="en-GB" dirty="0"/>
              <a:t>Who is targeted and why?</a:t>
            </a:r>
          </a:p>
        </p:txBody>
      </p:sp>
      <p:sp>
        <p:nvSpPr>
          <p:cNvPr id="3" name="Content Placeholder 2">
            <a:extLst>
              <a:ext uri="{FF2B5EF4-FFF2-40B4-BE49-F238E27FC236}">
                <a16:creationId xmlns:a16="http://schemas.microsoft.com/office/drawing/2014/main" id="{B6D691E8-A279-4A33-905D-C1C89CA25068}"/>
              </a:ext>
            </a:extLst>
          </p:cNvPr>
          <p:cNvSpPr>
            <a:spLocks noGrp="1"/>
          </p:cNvSpPr>
          <p:nvPr>
            <p:ph idx="1"/>
          </p:nvPr>
        </p:nvSpPr>
        <p:spPr>
          <a:xfrm>
            <a:off x="179512" y="1052736"/>
            <a:ext cx="8568952" cy="3240360"/>
          </a:xfrm>
        </p:spPr>
        <p:txBody>
          <a:bodyPr/>
          <a:lstStyle/>
          <a:p>
            <a:pPr marL="0" indent="0">
              <a:buNone/>
            </a:pPr>
            <a:r>
              <a:rPr lang="en-GB" b="1" dirty="0"/>
              <a:t>Anyone</a:t>
            </a:r>
            <a:r>
              <a:rPr lang="en-GB" dirty="0"/>
              <a:t> can be a victim of radicalisation, regardless of age, gender, ethnicity, religious beliefs or family background.</a:t>
            </a:r>
          </a:p>
          <a:p>
            <a:pPr marL="0" indent="0">
              <a:buNone/>
            </a:pPr>
            <a:endParaRPr lang="en-GB" dirty="0"/>
          </a:p>
          <a:p>
            <a:pPr marL="0" indent="0">
              <a:buNone/>
            </a:pPr>
            <a:r>
              <a:rPr lang="en-GB" dirty="0"/>
              <a:t>This process is different for each individual. </a:t>
            </a:r>
          </a:p>
        </p:txBody>
      </p:sp>
      <p:pic>
        <p:nvPicPr>
          <p:cNvPr id="4" name="Picture 4" descr="Image result for clipart process">
            <a:extLst>
              <a:ext uri="{FF2B5EF4-FFF2-40B4-BE49-F238E27FC236}">
                <a16:creationId xmlns:a16="http://schemas.microsoft.com/office/drawing/2014/main" id="{CE5837B7-A7A7-43D0-8000-E389A5976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93096"/>
            <a:ext cx="6159577" cy="190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5B8D9D-6885-448E-8600-7F6C8EC44A7F}"/>
              </a:ext>
            </a:extLst>
          </p:cNvPr>
          <p:cNvSpPr>
            <a:spLocks noGrp="1"/>
          </p:cNvSpPr>
          <p:nvPr>
            <p:ph type="title"/>
          </p:nvPr>
        </p:nvSpPr>
        <p:spPr>
          <a:xfrm>
            <a:off x="685800" y="304800"/>
            <a:ext cx="8153400" cy="1143000"/>
          </a:xfrm>
        </p:spPr>
        <p:txBody>
          <a:bodyPr/>
          <a:lstStyle/>
          <a:p>
            <a:r>
              <a:rPr lang="en-GB" dirty="0"/>
              <a:t>Online Risks. How does the internet impact radicalisation?</a:t>
            </a:r>
          </a:p>
        </p:txBody>
      </p:sp>
      <p:sp>
        <p:nvSpPr>
          <p:cNvPr id="5" name="Content Placeholder 2">
            <a:extLst>
              <a:ext uri="{FF2B5EF4-FFF2-40B4-BE49-F238E27FC236}">
                <a16:creationId xmlns:a16="http://schemas.microsoft.com/office/drawing/2014/main" id="{B64B14E2-BB54-4C69-8513-45B721A2D604}"/>
              </a:ext>
            </a:extLst>
          </p:cNvPr>
          <p:cNvSpPr>
            <a:spLocks noGrp="1"/>
          </p:cNvSpPr>
          <p:nvPr>
            <p:ph idx="1"/>
          </p:nvPr>
        </p:nvSpPr>
        <p:spPr>
          <a:xfrm>
            <a:off x="395536" y="1628800"/>
            <a:ext cx="8153400" cy="4191000"/>
          </a:xfrm>
        </p:spPr>
        <p:txBody>
          <a:bodyPr/>
          <a:lstStyle/>
          <a:p>
            <a:r>
              <a:rPr lang="en-GB" sz="2000" b="1" dirty="0"/>
              <a:t>‘Echo Chambers’ </a:t>
            </a:r>
            <a:r>
              <a:rPr lang="en-GB" sz="2000" dirty="0"/>
              <a:t>– it is difficult to break out of an information cycle and see different points of view. </a:t>
            </a:r>
          </a:p>
          <a:p>
            <a:pPr marL="0" indent="0">
              <a:buNone/>
            </a:pPr>
            <a:endParaRPr lang="en-GB" sz="2000" dirty="0"/>
          </a:p>
          <a:p>
            <a:r>
              <a:rPr lang="en-GB" sz="2000" b="1" dirty="0"/>
              <a:t>Algorithms</a:t>
            </a:r>
            <a:r>
              <a:rPr lang="en-GB" sz="2000" dirty="0"/>
              <a:t> – bring in streams of similar content. </a:t>
            </a:r>
          </a:p>
          <a:p>
            <a:pPr marL="0" indent="0">
              <a:buNone/>
            </a:pPr>
            <a:endParaRPr lang="en-GB" sz="2000" dirty="0"/>
          </a:p>
          <a:p>
            <a:r>
              <a:rPr lang="en-GB" sz="2000" b="1" dirty="0"/>
              <a:t>Accessibility</a:t>
            </a:r>
            <a:r>
              <a:rPr lang="en-GB" sz="2000" dirty="0"/>
              <a:t> – a lot of extremist content is on social media channels such as Twitter and WhatsApp. </a:t>
            </a:r>
          </a:p>
          <a:p>
            <a:pPr marL="0" indent="0">
              <a:buNone/>
            </a:pPr>
            <a:endParaRPr lang="en-GB" sz="2000" dirty="0"/>
          </a:p>
          <a:p>
            <a:r>
              <a:rPr lang="en-GB" sz="2000" b="1" dirty="0"/>
              <a:t>Influencers</a:t>
            </a:r>
            <a:r>
              <a:rPr lang="en-GB" sz="2000" dirty="0"/>
              <a:t> – radical influencers use platforms such as TikTok and Instagram to attract followers and begin the radicalisation process.</a:t>
            </a:r>
          </a:p>
          <a:p>
            <a:pPr marL="0" indent="0">
              <a:buNone/>
            </a:pPr>
            <a:endParaRPr lang="en-GB" sz="2000" dirty="0"/>
          </a:p>
          <a:p>
            <a:pPr marL="0" indent="0">
              <a:buNone/>
            </a:pPr>
            <a:r>
              <a:rPr lang="en-GB" sz="2000" dirty="0"/>
              <a:t>Radicalisation can happen faster online. </a:t>
            </a:r>
          </a:p>
          <a:p>
            <a:endParaRPr lang="en-GB" dirty="0"/>
          </a:p>
        </p:txBody>
      </p:sp>
    </p:spTree>
    <p:extLst>
      <p:ext uri="{BB962C8B-B14F-4D97-AF65-F5344CB8AC3E}">
        <p14:creationId xmlns:p14="http://schemas.microsoft.com/office/powerpoint/2010/main" val="388275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36DA-CB04-4CF4-89EA-EE90DBFC8528}"/>
              </a:ext>
            </a:extLst>
          </p:cNvPr>
          <p:cNvSpPr>
            <a:spLocks noGrp="1"/>
          </p:cNvSpPr>
          <p:nvPr>
            <p:ph type="title"/>
          </p:nvPr>
        </p:nvSpPr>
        <p:spPr/>
        <p:txBody>
          <a:bodyPr/>
          <a:lstStyle/>
          <a:p>
            <a:r>
              <a:rPr lang="en-GB" dirty="0"/>
              <a:t>The effects and consequences of radicalisation.</a:t>
            </a:r>
          </a:p>
        </p:txBody>
      </p:sp>
      <p:sp>
        <p:nvSpPr>
          <p:cNvPr id="3" name="Content Placeholder 2">
            <a:extLst>
              <a:ext uri="{FF2B5EF4-FFF2-40B4-BE49-F238E27FC236}">
                <a16:creationId xmlns:a16="http://schemas.microsoft.com/office/drawing/2014/main" id="{CA6717B6-5893-4E6C-AF12-D0976AB10949}"/>
              </a:ext>
            </a:extLst>
          </p:cNvPr>
          <p:cNvSpPr>
            <a:spLocks noGrp="1"/>
          </p:cNvSpPr>
          <p:nvPr>
            <p:ph idx="1"/>
          </p:nvPr>
        </p:nvSpPr>
        <p:spPr>
          <a:xfrm>
            <a:off x="685800" y="1524000"/>
            <a:ext cx="3454152" cy="3345160"/>
          </a:xfrm>
        </p:spPr>
        <p:txBody>
          <a:bodyPr/>
          <a:lstStyle/>
          <a:p>
            <a:pPr marL="0" indent="0">
              <a:buNone/>
            </a:pPr>
            <a:r>
              <a:rPr lang="en-GB" sz="1600" dirty="0"/>
              <a:t>Extremist groups tap in to people’s insecurities, claiming to offer answers to complex problems and promising a sense of identity and belonging.</a:t>
            </a:r>
          </a:p>
          <a:p>
            <a:endParaRPr lang="en-GB" sz="1600" dirty="0"/>
          </a:p>
          <a:p>
            <a:pPr marL="0" indent="0">
              <a:buNone/>
            </a:pPr>
            <a:r>
              <a:rPr lang="en-GB" sz="1600" dirty="0"/>
              <a:t>They may specifically target people who feel: </a:t>
            </a:r>
            <a:br>
              <a:rPr lang="en-GB" sz="1600" dirty="0"/>
            </a:br>
            <a:r>
              <a:rPr lang="en-GB" sz="1600" dirty="0"/>
              <a:t>-     marginalised from society</a:t>
            </a:r>
          </a:p>
          <a:p>
            <a:pPr>
              <a:buFontTx/>
              <a:buChar char="-"/>
            </a:pPr>
            <a:r>
              <a:rPr lang="en-GB" sz="1600" dirty="0"/>
              <a:t>Trapped between two cultures</a:t>
            </a:r>
          </a:p>
          <a:p>
            <a:pPr>
              <a:buFontTx/>
              <a:buChar char="-"/>
            </a:pPr>
            <a:r>
              <a:rPr lang="en-GB" sz="1600" dirty="0"/>
              <a:t>Excluded from mainstream society.</a:t>
            </a:r>
          </a:p>
        </p:txBody>
      </p:sp>
      <p:sp>
        <p:nvSpPr>
          <p:cNvPr id="4" name="TextBox 3">
            <a:extLst>
              <a:ext uri="{FF2B5EF4-FFF2-40B4-BE49-F238E27FC236}">
                <a16:creationId xmlns:a16="http://schemas.microsoft.com/office/drawing/2014/main" id="{825D9840-F514-4946-A170-71EDFB6AD7A7}"/>
              </a:ext>
            </a:extLst>
          </p:cNvPr>
          <p:cNvSpPr txBox="1"/>
          <p:nvPr/>
        </p:nvSpPr>
        <p:spPr>
          <a:xfrm>
            <a:off x="4969929" y="3356992"/>
            <a:ext cx="3384376" cy="2308324"/>
          </a:xfrm>
          <a:prstGeom prst="rect">
            <a:avLst/>
          </a:prstGeom>
          <a:noFill/>
        </p:spPr>
        <p:txBody>
          <a:bodyPr wrap="square" rtlCol="0">
            <a:spAutoFit/>
          </a:bodyPr>
          <a:lstStyle/>
          <a:p>
            <a:r>
              <a:rPr lang="en-GB" sz="1600" dirty="0">
                <a:latin typeface="+mj-lt"/>
              </a:rPr>
              <a:t>Instead of helping people, extremist groups use sophisticated methods to trigger feelings of anger, injustice and shame.</a:t>
            </a:r>
          </a:p>
          <a:p>
            <a:endParaRPr lang="en-GB" sz="1600" dirty="0">
              <a:latin typeface="+mj-lt"/>
            </a:endParaRPr>
          </a:p>
          <a:p>
            <a:r>
              <a:rPr lang="en-GB" sz="1600" dirty="0">
                <a:latin typeface="+mj-lt"/>
              </a:rPr>
              <a:t>They also encourage young people not to confide in parents, teachers or friends, making them feel lonelier and more isolated.</a:t>
            </a:r>
          </a:p>
        </p:txBody>
      </p:sp>
      <p:pic>
        <p:nvPicPr>
          <p:cNvPr id="5" name="Picture 4" descr="Depressed teenagers, sadness student, unhappy stressed teen sad ...">
            <a:extLst>
              <a:ext uri="{FF2B5EF4-FFF2-40B4-BE49-F238E27FC236}">
                <a16:creationId xmlns:a16="http://schemas.microsoft.com/office/drawing/2014/main" id="{F1DE78CE-0674-4C22-83F8-3A31B021A6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8064" y="1206283"/>
            <a:ext cx="2639570" cy="1827902"/>
          </a:xfrm>
          <a:prstGeom prst="rect">
            <a:avLst/>
          </a:prstGeom>
          <a:solidFill>
            <a:srgbClr val="FFFFFF"/>
          </a:solidFill>
        </p:spPr>
      </p:pic>
      <p:pic>
        <p:nvPicPr>
          <p:cNvPr id="6" name="Picture 6" descr="Lonely Person In A Crowd - Cartoon Teenager Feeling Alone Among ...">
            <a:extLst>
              <a:ext uri="{FF2B5EF4-FFF2-40B4-BE49-F238E27FC236}">
                <a16:creationId xmlns:a16="http://schemas.microsoft.com/office/drawing/2014/main" id="{EEBCFBDA-1275-474C-8821-F031BDAD4DF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51"/>
          <a:stretch/>
        </p:blipFill>
        <p:spPr bwMode="auto">
          <a:xfrm>
            <a:off x="1829504" y="4511460"/>
            <a:ext cx="1872208" cy="183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2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46BA-76AE-4626-A840-C04126242BBD}"/>
              </a:ext>
            </a:extLst>
          </p:cNvPr>
          <p:cNvSpPr>
            <a:spLocks noGrp="1"/>
          </p:cNvSpPr>
          <p:nvPr>
            <p:ph type="title"/>
          </p:nvPr>
        </p:nvSpPr>
        <p:spPr/>
        <p:txBody>
          <a:bodyPr/>
          <a:lstStyle/>
          <a:p>
            <a:r>
              <a:rPr lang="en-GB" dirty="0"/>
              <a:t>The effects and consequences of radicalisation.</a:t>
            </a:r>
          </a:p>
        </p:txBody>
      </p:sp>
      <p:sp>
        <p:nvSpPr>
          <p:cNvPr id="3" name="Content Placeholder 2">
            <a:extLst>
              <a:ext uri="{FF2B5EF4-FFF2-40B4-BE49-F238E27FC236}">
                <a16:creationId xmlns:a16="http://schemas.microsoft.com/office/drawing/2014/main" id="{34DD530B-C7F7-40BD-AF26-691D01AAB0F7}"/>
              </a:ext>
            </a:extLst>
          </p:cNvPr>
          <p:cNvSpPr>
            <a:spLocks noGrp="1"/>
          </p:cNvSpPr>
          <p:nvPr>
            <p:ph idx="1"/>
          </p:nvPr>
        </p:nvSpPr>
        <p:spPr/>
        <p:txBody>
          <a:bodyPr/>
          <a:lstStyle/>
          <a:p>
            <a:endParaRPr lang="en-GB" sz="1600" b="1" dirty="0">
              <a:latin typeface="+mn-lt"/>
            </a:endParaRPr>
          </a:p>
          <a:p>
            <a:r>
              <a:rPr lang="en-GB" sz="1600" b="1" dirty="0">
                <a:latin typeface="+mn-lt"/>
              </a:rPr>
              <a:t>The effects of radicalisation and extremism will vary for each individual but may include feeling:</a:t>
            </a:r>
          </a:p>
          <a:p>
            <a:endParaRPr lang="en-GB" sz="800" dirty="0">
              <a:latin typeface="+mn-lt"/>
            </a:endParaRPr>
          </a:p>
          <a:p>
            <a:pPr marL="342900" indent="-342900">
              <a:buFontTx/>
              <a:buChar char="-"/>
            </a:pPr>
            <a:r>
              <a:rPr lang="en-GB" sz="1600" dirty="0">
                <a:latin typeface="+mn-lt"/>
              </a:rPr>
              <a:t>Depressed </a:t>
            </a:r>
          </a:p>
          <a:p>
            <a:pPr marL="342900" indent="-342900">
              <a:buFontTx/>
              <a:buChar char="-"/>
            </a:pPr>
            <a:r>
              <a:rPr lang="en-GB" sz="1600" dirty="0">
                <a:latin typeface="+mn-lt"/>
              </a:rPr>
              <a:t>Anxious</a:t>
            </a:r>
          </a:p>
          <a:p>
            <a:pPr marL="342900" indent="-342900">
              <a:buFontTx/>
              <a:buChar char="-"/>
            </a:pPr>
            <a:r>
              <a:rPr lang="en-GB" sz="1600" dirty="0">
                <a:latin typeface="+mn-lt"/>
              </a:rPr>
              <a:t>Angry </a:t>
            </a:r>
          </a:p>
          <a:p>
            <a:pPr marL="342900" indent="-342900">
              <a:buFontTx/>
              <a:buChar char="-"/>
            </a:pPr>
            <a:r>
              <a:rPr lang="en-GB" sz="1600" dirty="0">
                <a:latin typeface="+mn-lt"/>
              </a:rPr>
              <a:t>Isolated</a:t>
            </a:r>
          </a:p>
          <a:p>
            <a:pPr marL="342900" indent="-342900">
              <a:buFontTx/>
              <a:buChar char="-"/>
            </a:pPr>
            <a:r>
              <a:rPr lang="en-GB" sz="1600" dirty="0">
                <a:latin typeface="+mn-lt"/>
              </a:rPr>
              <a:t>Scared</a:t>
            </a:r>
          </a:p>
          <a:p>
            <a:pPr marL="342900" indent="-342900">
              <a:buFontTx/>
              <a:buChar char="-"/>
            </a:pPr>
            <a:endParaRPr lang="en-GB" sz="1600" dirty="0">
              <a:latin typeface="+mn-lt"/>
            </a:endParaRPr>
          </a:p>
          <a:p>
            <a:r>
              <a:rPr lang="en-GB" sz="1600" b="1" dirty="0">
                <a:latin typeface="+mn-lt"/>
              </a:rPr>
              <a:t>They might be encouraged to do things such as:</a:t>
            </a:r>
          </a:p>
          <a:p>
            <a:endParaRPr lang="en-GB" sz="800" dirty="0">
              <a:latin typeface="+mn-lt"/>
            </a:endParaRPr>
          </a:p>
          <a:p>
            <a:pPr marL="285750" indent="-285750">
              <a:buFontTx/>
              <a:buChar char="-"/>
            </a:pPr>
            <a:r>
              <a:rPr lang="en-GB" sz="1600" dirty="0">
                <a:latin typeface="+mn-lt"/>
              </a:rPr>
              <a:t>Read or share extremist materials such as books or websites </a:t>
            </a:r>
          </a:p>
          <a:p>
            <a:pPr marL="285750" indent="-285750">
              <a:buFontTx/>
              <a:buChar char="-"/>
            </a:pPr>
            <a:r>
              <a:rPr lang="en-GB" sz="1600" dirty="0">
                <a:latin typeface="+mn-lt"/>
              </a:rPr>
              <a:t>Abuse or bully individuals or groups </a:t>
            </a:r>
          </a:p>
          <a:p>
            <a:pPr marL="285750" indent="-285750">
              <a:buFontTx/>
              <a:buChar char="-"/>
            </a:pPr>
            <a:r>
              <a:rPr lang="en-GB" sz="1600" dirty="0">
                <a:latin typeface="+mn-lt"/>
              </a:rPr>
              <a:t>Isolate themselves from existing social circles and family</a:t>
            </a:r>
          </a:p>
          <a:p>
            <a:endParaRPr lang="en-GB" dirty="0"/>
          </a:p>
        </p:txBody>
      </p:sp>
      <p:pic>
        <p:nvPicPr>
          <p:cNvPr id="4" name="Picture 2" descr="Sad Face Clip Art N50 free image">
            <a:extLst>
              <a:ext uri="{FF2B5EF4-FFF2-40B4-BE49-F238E27FC236}">
                <a16:creationId xmlns:a16="http://schemas.microsoft.com/office/drawing/2014/main" id="{D703819D-7548-4278-8C1F-81BF1AD38C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2659433"/>
            <a:ext cx="985292" cy="98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09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46BA-76AE-4626-A840-C04126242BBD}"/>
              </a:ext>
            </a:extLst>
          </p:cNvPr>
          <p:cNvSpPr>
            <a:spLocks noGrp="1"/>
          </p:cNvSpPr>
          <p:nvPr>
            <p:ph type="title"/>
          </p:nvPr>
        </p:nvSpPr>
        <p:spPr/>
        <p:txBody>
          <a:bodyPr/>
          <a:lstStyle/>
          <a:p>
            <a:r>
              <a:rPr lang="en-GB" dirty="0"/>
              <a:t>The effects and consequences of radicalisation.</a:t>
            </a:r>
          </a:p>
        </p:txBody>
      </p:sp>
      <p:sp>
        <p:nvSpPr>
          <p:cNvPr id="3" name="Content Placeholder 2">
            <a:extLst>
              <a:ext uri="{FF2B5EF4-FFF2-40B4-BE49-F238E27FC236}">
                <a16:creationId xmlns:a16="http://schemas.microsoft.com/office/drawing/2014/main" id="{34DD530B-C7F7-40BD-AF26-691D01AAB0F7}"/>
              </a:ext>
            </a:extLst>
          </p:cNvPr>
          <p:cNvSpPr>
            <a:spLocks noGrp="1"/>
          </p:cNvSpPr>
          <p:nvPr>
            <p:ph idx="1"/>
          </p:nvPr>
        </p:nvSpPr>
        <p:spPr/>
        <p:txBody>
          <a:bodyPr/>
          <a:lstStyle/>
          <a:p>
            <a:endParaRPr lang="en-GB" sz="1600" b="1" dirty="0">
              <a:latin typeface="+mn-lt"/>
            </a:endParaRPr>
          </a:p>
          <a:p>
            <a:r>
              <a:rPr lang="en-GB" sz="1600" b="1" dirty="0">
                <a:latin typeface="+mn-lt"/>
              </a:rPr>
              <a:t>Occasionally, an individual may be radicalised to the point where they want to do dangerous or illegal things on behalf of the group. This could include:</a:t>
            </a:r>
          </a:p>
          <a:p>
            <a:endParaRPr lang="en-GB" sz="1600" dirty="0">
              <a:latin typeface="+mn-lt"/>
            </a:endParaRPr>
          </a:p>
          <a:p>
            <a:pPr marL="285750" indent="-285750">
              <a:buFontTx/>
              <a:buChar char="-"/>
            </a:pPr>
            <a:r>
              <a:rPr lang="en-GB" sz="1600" dirty="0">
                <a:latin typeface="+mn-lt"/>
              </a:rPr>
              <a:t>Attacking or assaulting an individual/ a group of people</a:t>
            </a:r>
          </a:p>
          <a:p>
            <a:pPr marL="285750" indent="-285750">
              <a:buFontTx/>
              <a:buChar char="-"/>
            </a:pPr>
            <a:r>
              <a:rPr lang="en-GB" sz="1600" dirty="0">
                <a:latin typeface="+mn-lt"/>
              </a:rPr>
              <a:t>Accessing illegal online content </a:t>
            </a:r>
          </a:p>
          <a:p>
            <a:pPr marL="285750" indent="-285750">
              <a:buFontTx/>
              <a:buChar char="-"/>
            </a:pPr>
            <a:r>
              <a:rPr lang="en-GB" sz="1600" dirty="0">
                <a:latin typeface="+mn-lt"/>
              </a:rPr>
              <a:t>Attacking public property or buildings. </a:t>
            </a:r>
          </a:p>
          <a:p>
            <a:pPr marL="285750" indent="-285750">
              <a:buFontTx/>
              <a:buChar char="-"/>
            </a:pPr>
            <a:r>
              <a:rPr lang="en-GB" sz="1600" dirty="0">
                <a:latin typeface="+mn-lt"/>
              </a:rPr>
              <a:t>Buying or holding dangerous or illegal goods</a:t>
            </a:r>
          </a:p>
          <a:p>
            <a:endParaRPr lang="en-GB" dirty="0"/>
          </a:p>
        </p:txBody>
      </p:sp>
      <p:pic>
        <p:nvPicPr>
          <p:cNvPr id="5" name="Picture 4" descr="Handcuffs Arrest Police Clip art - Police dog 701*701 transprent ...">
            <a:extLst>
              <a:ext uri="{FF2B5EF4-FFF2-40B4-BE49-F238E27FC236}">
                <a16:creationId xmlns:a16="http://schemas.microsoft.com/office/drawing/2014/main" id="{D4A6C340-4AD6-4C40-8B5C-70AD8FEA4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852936"/>
            <a:ext cx="1308472" cy="130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C812-89FF-47B5-A222-85D6823C9153}"/>
              </a:ext>
            </a:extLst>
          </p:cNvPr>
          <p:cNvSpPr>
            <a:spLocks noGrp="1"/>
          </p:cNvSpPr>
          <p:nvPr>
            <p:ph type="title"/>
          </p:nvPr>
        </p:nvSpPr>
        <p:spPr>
          <a:xfrm>
            <a:off x="179512" y="116632"/>
            <a:ext cx="8153400" cy="1143000"/>
          </a:xfrm>
        </p:spPr>
        <p:txBody>
          <a:bodyPr/>
          <a:lstStyle/>
          <a:p>
            <a:r>
              <a:rPr lang="en-GB" dirty="0"/>
              <a:t>How to spot the signs</a:t>
            </a:r>
          </a:p>
        </p:txBody>
      </p:sp>
      <p:sp>
        <p:nvSpPr>
          <p:cNvPr id="3" name="Content Placeholder 2">
            <a:extLst>
              <a:ext uri="{FF2B5EF4-FFF2-40B4-BE49-F238E27FC236}">
                <a16:creationId xmlns:a16="http://schemas.microsoft.com/office/drawing/2014/main" id="{6509B36B-8911-4610-8AC9-9748B72CFA00}"/>
              </a:ext>
            </a:extLst>
          </p:cNvPr>
          <p:cNvSpPr>
            <a:spLocks noGrp="1"/>
          </p:cNvSpPr>
          <p:nvPr>
            <p:ph idx="1"/>
          </p:nvPr>
        </p:nvSpPr>
        <p:spPr>
          <a:xfrm>
            <a:off x="304800" y="876300"/>
            <a:ext cx="8153400" cy="5865068"/>
          </a:xfrm>
        </p:spPr>
        <p:txBody>
          <a:bodyPr/>
          <a:lstStyle/>
          <a:p>
            <a:r>
              <a:rPr lang="en-GB" sz="1800" dirty="0"/>
              <a:t>Can you identify push and pull factors? See slide 12 if you need a reminder.</a:t>
            </a:r>
          </a:p>
          <a:p>
            <a:pPr marL="0" indent="0">
              <a:buNone/>
            </a:pPr>
            <a:endParaRPr lang="en-GB" sz="1800" dirty="0"/>
          </a:p>
          <a:p>
            <a:pPr marL="0" indent="0">
              <a:buNone/>
            </a:pPr>
            <a:r>
              <a:rPr lang="en-GB" sz="1800" b="1" dirty="0"/>
              <a:t>You may be concerned about a classmate, friend, or relative if:</a:t>
            </a:r>
          </a:p>
          <a:p>
            <a:pPr>
              <a:buFontTx/>
              <a:buChar char="-"/>
            </a:pPr>
            <a:r>
              <a:rPr lang="en-GB" sz="1800" dirty="0"/>
              <a:t>They suddenly change their behaviour, e.g. become withdrawn or angry </a:t>
            </a:r>
          </a:p>
          <a:p>
            <a:pPr>
              <a:buFontTx/>
              <a:buChar char="-"/>
            </a:pPr>
            <a:r>
              <a:rPr lang="en-GB" sz="1800" dirty="0"/>
              <a:t>They spend more time online or become secretive about what they do online (and on their smartphones). </a:t>
            </a:r>
          </a:p>
          <a:p>
            <a:pPr>
              <a:buFontTx/>
              <a:buChar char="-"/>
            </a:pPr>
            <a:r>
              <a:rPr lang="en-GB" sz="1800" dirty="0"/>
              <a:t>They suddenly change their appearance, who they hang out with, or stop doing things they used to enjoy. </a:t>
            </a:r>
          </a:p>
          <a:p>
            <a:pPr>
              <a:buFontTx/>
              <a:buChar char="-"/>
            </a:pPr>
            <a:r>
              <a:rPr lang="en-GB" sz="1800" dirty="0"/>
              <a:t>They become increasingly argumentative, fixated on a certain point of view, or are unwilling to engage with students who are different. </a:t>
            </a:r>
          </a:p>
          <a:p>
            <a:pPr>
              <a:buFontTx/>
              <a:buChar char="-"/>
            </a:pPr>
            <a:r>
              <a:rPr lang="en-GB" sz="1800" dirty="0"/>
              <a:t>Access or share extremist content online</a:t>
            </a:r>
          </a:p>
          <a:p>
            <a:pPr marL="0" indent="0">
              <a:buNone/>
            </a:pPr>
            <a:endParaRPr lang="en-GB" sz="1800" dirty="0"/>
          </a:p>
          <a:p>
            <a:pPr marL="0" indent="0">
              <a:buNone/>
            </a:pPr>
            <a:r>
              <a:rPr lang="en-GB" sz="1800" dirty="0"/>
              <a:t>A lot of the above might not necessarily mean someone is being radicalised! They may be signs of other problems such as gang involvement or problems at home. </a:t>
            </a:r>
          </a:p>
        </p:txBody>
      </p:sp>
    </p:spTree>
    <p:extLst>
      <p:ext uri="{BB962C8B-B14F-4D97-AF65-F5344CB8AC3E}">
        <p14:creationId xmlns:p14="http://schemas.microsoft.com/office/powerpoint/2010/main" val="177718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2EF8-4859-41A9-9F5C-28CA432170D0}"/>
              </a:ext>
            </a:extLst>
          </p:cNvPr>
          <p:cNvSpPr>
            <a:spLocks noGrp="1"/>
          </p:cNvSpPr>
          <p:nvPr>
            <p:ph type="title"/>
          </p:nvPr>
        </p:nvSpPr>
        <p:spPr>
          <a:xfrm>
            <a:off x="685800" y="304800"/>
            <a:ext cx="8153400" cy="1143000"/>
          </a:xfrm>
        </p:spPr>
        <p:txBody>
          <a:bodyPr wrap="square" anchor="t">
            <a:normAutofit/>
          </a:bodyPr>
          <a:lstStyle/>
          <a:p>
            <a:r>
              <a:rPr lang="en-GB" dirty="0"/>
              <a:t>What can we do?</a:t>
            </a:r>
          </a:p>
        </p:txBody>
      </p:sp>
      <p:sp>
        <p:nvSpPr>
          <p:cNvPr id="3" name="Content Placeholder 2">
            <a:extLst>
              <a:ext uri="{FF2B5EF4-FFF2-40B4-BE49-F238E27FC236}">
                <a16:creationId xmlns:a16="http://schemas.microsoft.com/office/drawing/2014/main" id="{962B530A-0769-4981-89C7-D30AEDF6CEB7}"/>
              </a:ext>
            </a:extLst>
          </p:cNvPr>
          <p:cNvSpPr>
            <a:spLocks noGrp="1"/>
          </p:cNvSpPr>
          <p:nvPr>
            <p:ph sz="half" idx="1"/>
          </p:nvPr>
        </p:nvSpPr>
        <p:spPr>
          <a:xfrm>
            <a:off x="304800" y="1052736"/>
            <a:ext cx="4843264" cy="5500464"/>
          </a:xfrm>
        </p:spPr>
        <p:txBody>
          <a:bodyPr wrap="square" anchor="t">
            <a:normAutofit lnSpcReduction="10000"/>
          </a:bodyPr>
          <a:lstStyle/>
          <a:p>
            <a:pPr>
              <a:lnSpc>
                <a:spcPct val="90000"/>
              </a:lnSpc>
              <a:buFont typeface="Arial" panose="020B0604020202020204" pitchFamily="34" charset="0"/>
              <a:buChar char="•"/>
            </a:pPr>
            <a:r>
              <a:rPr lang="en-GB" sz="1600" dirty="0"/>
              <a:t>Combat fake news – report it – don’t share it.</a:t>
            </a:r>
          </a:p>
          <a:p>
            <a:pPr>
              <a:lnSpc>
                <a:spcPct val="90000"/>
              </a:lnSpc>
              <a:buFont typeface="Arial" panose="020B0604020202020204" pitchFamily="34" charset="0"/>
              <a:buChar char="•"/>
            </a:pPr>
            <a:endParaRPr lang="en-GB" sz="1600" dirty="0"/>
          </a:p>
          <a:p>
            <a:pPr>
              <a:lnSpc>
                <a:spcPct val="90000"/>
              </a:lnSpc>
              <a:buFont typeface="Arial" panose="020B0604020202020204" pitchFamily="34" charset="0"/>
              <a:buChar char="•"/>
            </a:pPr>
            <a:r>
              <a:rPr lang="en-GB" sz="1600" dirty="0"/>
              <a:t>Be aware of your sources and create a balanced online space.</a:t>
            </a:r>
          </a:p>
          <a:p>
            <a:pPr>
              <a:lnSpc>
                <a:spcPct val="90000"/>
              </a:lnSpc>
              <a:buFont typeface="Arial" panose="020B0604020202020204" pitchFamily="34" charset="0"/>
              <a:buChar char="•"/>
            </a:pPr>
            <a:endParaRPr lang="en-GB" sz="1600" b="1" dirty="0"/>
          </a:p>
          <a:p>
            <a:pPr>
              <a:lnSpc>
                <a:spcPct val="90000"/>
              </a:lnSpc>
              <a:buFont typeface="Arial" panose="020B0604020202020204" pitchFamily="34" charset="0"/>
              <a:buChar char="•"/>
            </a:pPr>
            <a:r>
              <a:rPr lang="en-GB" sz="1600" dirty="0"/>
              <a:t>Speak up against discrimination and stereotyping. </a:t>
            </a:r>
          </a:p>
          <a:p>
            <a:pPr>
              <a:lnSpc>
                <a:spcPct val="90000"/>
              </a:lnSpc>
              <a:buFont typeface="Arial" panose="020B0604020202020204" pitchFamily="34" charset="0"/>
              <a:buChar char="•"/>
            </a:pPr>
            <a:endParaRPr lang="en-GB" sz="1600" dirty="0"/>
          </a:p>
          <a:p>
            <a:pPr>
              <a:lnSpc>
                <a:spcPct val="90000"/>
              </a:lnSpc>
              <a:buFont typeface="Arial" panose="020B0604020202020204" pitchFamily="34" charset="0"/>
              <a:buChar char="•"/>
            </a:pPr>
            <a:r>
              <a:rPr lang="en-GB" sz="1600" dirty="0"/>
              <a:t>Think critically about what we see, hear, and read</a:t>
            </a:r>
          </a:p>
          <a:p>
            <a:pPr marL="0" indent="0">
              <a:lnSpc>
                <a:spcPct val="90000"/>
              </a:lnSpc>
              <a:buNone/>
            </a:pPr>
            <a:endParaRPr lang="en-GB" sz="1600" dirty="0"/>
          </a:p>
          <a:p>
            <a:pPr>
              <a:lnSpc>
                <a:spcPct val="90000"/>
              </a:lnSpc>
              <a:buFont typeface="Arial" panose="020B0604020202020204" pitchFamily="34" charset="0"/>
              <a:buChar char="•"/>
            </a:pPr>
            <a:r>
              <a:rPr lang="en-GB" sz="1600" b="1" dirty="0"/>
              <a:t>If you are concerned about the behaviour of someone you know – online or in real-life, speak to someone! </a:t>
            </a:r>
          </a:p>
          <a:p>
            <a:pPr marL="0" indent="0">
              <a:lnSpc>
                <a:spcPct val="90000"/>
              </a:lnSpc>
              <a:buNone/>
            </a:pPr>
            <a:endParaRPr lang="en-GB" sz="1600" b="1" dirty="0"/>
          </a:p>
          <a:p>
            <a:pPr marL="0" indent="0">
              <a:lnSpc>
                <a:spcPct val="90000"/>
              </a:lnSpc>
              <a:buNone/>
            </a:pPr>
            <a:r>
              <a:rPr lang="en-GB" sz="1600" b="1" dirty="0"/>
              <a:t>Speak to a trusted adult: </a:t>
            </a:r>
          </a:p>
          <a:p>
            <a:pPr>
              <a:lnSpc>
                <a:spcPct val="90000"/>
              </a:lnSpc>
              <a:buFont typeface="Arial" panose="020B0604020202020204" pitchFamily="34" charset="0"/>
              <a:buChar char="•"/>
            </a:pPr>
            <a:r>
              <a:rPr lang="en-GB" sz="1600" dirty="0"/>
              <a:t>Outside school: friends and family</a:t>
            </a:r>
          </a:p>
          <a:p>
            <a:pPr>
              <a:lnSpc>
                <a:spcPct val="90000"/>
              </a:lnSpc>
              <a:buFont typeface="Arial" panose="020B0604020202020204" pitchFamily="34" charset="0"/>
              <a:buChar char="•"/>
            </a:pPr>
            <a:r>
              <a:rPr lang="en-GB" sz="1600" dirty="0"/>
              <a:t>In school: form tutor, head of year. </a:t>
            </a:r>
          </a:p>
          <a:p>
            <a:pPr marL="0" indent="0">
              <a:lnSpc>
                <a:spcPct val="90000"/>
              </a:lnSpc>
              <a:buNone/>
            </a:pPr>
            <a:endParaRPr lang="en-GB" sz="1500" dirty="0"/>
          </a:p>
          <a:p>
            <a:pPr marL="0" indent="0">
              <a:lnSpc>
                <a:spcPct val="90000"/>
              </a:lnSpc>
              <a:buNone/>
            </a:pPr>
            <a:endParaRPr lang="en-GB" sz="1500" dirty="0"/>
          </a:p>
          <a:p>
            <a:pPr marL="0" indent="0">
              <a:lnSpc>
                <a:spcPct val="90000"/>
              </a:lnSpc>
              <a:buNone/>
            </a:pPr>
            <a:r>
              <a:rPr lang="en-GB" sz="1500" dirty="0"/>
              <a:t>If you are worried about someone’s </a:t>
            </a:r>
            <a:r>
              <a:rPr lang="en-GB" sz="1500" b="1" dirty="0"/>
              <a:t>immediate safety</a:t>
            </a:r>
            <a:r>
              <a:rPr lang="en-GB" sz="1500" dirty="0"/>
              <a:t> call 999</a:t>
            </a:r>
          </a:p>
        </p:txBody>
      </p:sp>
      <p:pic>
        <p:nvPicPr>
          <p:cNvPr id="1026" name="Picture 2" descr="Path Clipart Career Journey - Branding Illustrations | Transparent ...">
            <a:extLst>
              <a:ext uri="{FF2B5EF4-FFF2-40B4-BE49-F238E27FC236}">
                <a16:creationId xmlns:a16="http://schemas.microsoft.com/office/drawing/2014/main" id="{B37D4FBE-FD01-451D-9BE6-969EB1421E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3500" y="2348880"/>
            <a:ext cx="4000500" cy="2470308"/>
          </a:xfrm>
          <a:prstGeom prst="rect">
            <a:avLst/>
          </a:prstGeom>
          <a:solidFill>
            <a:srgbClr val="FFFFFF"/>
          </a:solidFill>
        </p:spPr>
      </p:pic>
    </p:spTree>
    <p:extLst>
      <p:ext uri="{BB962C8B-B14F-4D97-AF65-F5344CB8AC3E}">
        <p14:creationId xmlns:p14="http://schemas.microsoft.com/office/powerpoint/2010/main" val="166519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536" y="97610"/>
            <a:ext cx="8153400" cy="1143000"/>
          </a:xfrm>
        </p:spPr>
        <p:txBody>
          <a:bodyPr/>
          <a:lstStyle/>
          <a:p>
            <a:pPr algn="ctr"/>
            <a:r>
              <a:rPr lang="en-GB" sz="3600" dirty="0"/>
              <a:t>Preventing Radicalisation</a:t>
            </a:r>
          </a:p>
        </p:txBody>
      </p:sp>
      <p:pic>
        <p:nvPicPr>
          <p:cNvPr id="1028" name="Picture 4" descr="13. Radicalisation, extremism and terrorism - St Peter's Church of ...">
            <a:extLst>
              <a:ext uri="{FF2B5EF4-FFF2-40B4-BE49-F238E27FC236}">
                <a16:creationId xmlns:a16="http://schemas.microsoft.com/office/drawing/2014/main" id="{25FDC09B-FF7D-4DDF-AAA7-B36738DE2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8446051"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96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5FC6-3708-4119-8745-423F8DF9DE98}"/>
              </a:ext>
            </a:extLst>
          </p:cNvPr>
          <p:cNvSpPr>
            <a:spLocks noGrp="1"/>
          </p:cNvSpPr>
          <p:nvPr>
            <p:ph type="title"/>
          </p:nvPr>
        </p:nvSpPr>
        <p:spPr/>
        <p:txBody>
          <a:bodyPr/>
          <a:lstStyle/>
          <a:p>
            <a:r>
              <a:rPr lang="en-GB" dirty="0"/>
              <a:t>What is Prevent?</a:t>
            </a:r>
          </a:p>
        </p:txBody>
      </p:sp>
      <p:sp>
        <p:nvSpPr>
          <p:cNvPr id="4" name="Content Placeholder 2">
            <a:extLst>
              <a:ext uri="{FF2B5EF4-FFF2-40B4-BE49-F238E27FC236}">
                <a16:creationId xmlns:a16="http://schemas.microsoft.com/office/drawing/2014/main" id="{00F9A20B-4004-4AD1-862C-8F6862C42737}"/>
              </a:ext>
            </a:extLst>
          </p:cNvPr>
          <p:cNvSpPr>
            <a:spLocks noGrp="1"/>
          </p:cNvSpPr>
          <p:nvPr>
            <p:ph idx="1"/>
          </p:nvPr>
        </p:nvSpPr>
        <p:spPr>
          <a:xfrm>
            <a:off x="685800" y="1196752"/>
            <a:ext cx="4390256" cy="5040560"/>
          </a:xfrm>
        </p:spPr>
        <p:txBody>
          <a:bodyPr/>
          <a:lstStyle/>
          <a:p>
            <a:r>
              <a:rPr lang="en-GB" sz="2000" dirty="0"/>
              <a:t>Prevent is a programme run within the local council.</a:t>
            </a:r>
          </a:p>
          <a:p>
            <a:pPr marL="0" indent="0">
              <a:buNone/>
            </a:pPr>
            <a:endParaRPr lang="en-GB" sz="2000" dirty="0"/>
          </a:p>
          <a:p>
            <a:r>
              <a:rPr lang="en-GB" sz="2000" dirty="0"/>
              <a:t>It is a programme designed to intervene before a vulnerable person becomes radicalised. </a:t>
            </a:r>
          </a:p>
          <a:p>
            <a:pPr marL="0" indent="0">
              <a:buNone/>
            </a:pPr>
            <a:endParaRPr lang="en-GB" sz="2000" dirty="0"/>
          </a:p>
          <a:p>
            <a:r>
              <a:rPr lang="en-GB" sz="2000" dirty="0"/>
              <a:t>It is a proactive strategy, looking to work with individuals before they commit a crime. </a:t>
            </a:r>
          </a:p>
          <a:p>
            <a:pPr marL="0" indent="0">
              <a:buNone/>
            </a:pPr>
            <a:endParaRPr lang="en-GB" sz="2000" dirty="0"/>
          </a:p>
          <a:p>
            <a:r>
              <a:rPr lang="en-GB" sz="2000" b="1" dirty="0"/>
              <a:t>It aims to prevent people from supporting terrorism or becoming terrorists themselves. </a:t>
            </a:r>
          </a:p>
        </p:txBody>
      </p:sp>
      <p:pic>
        <p:nvPicPr>
          <p:cNvPr id="5" name="Google Shape;321;p37">
            <a:hlinkClick r:id="rId2"/>
            <a:extLst>
              <a:ext uri="{FF2B5EF4-FFF2-40B4-BE49-F238E27FC236}">
                <a16:creationId xmlns:a16="http://schemas.microsoft.com/office/drawing/2014/main" id="{AC687F40-FA26-4004-8DFB-F7AFC17AA6E2}"/>
              </a:ext>
            </a:extLst>
          </p:cNvPr>
          <p:cNvPicPr preferRelativeResize="0">
            <a:picLocks/>
          </p:cNvPicPr>
          <p:nvPr/>
        </p:nvPicPr>
        <p:blipFill rotWithShape="1">
          <a:blip r:embed="rId3">
            <a:alphaModFix/>
          </a:blip>
          <a:srcRect r="10927" b="4781"/>
          <a:stretch/>
        </p:blipFill>
        <p:spPr bwMode="auto">
          <a:xfrm>
            <a:off x="5436096" y="3212976"/>
            <a:ext cx="3311897" cy="227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4" descr="Screen Clipping">
            <a:extLst>
              <a:ext uri="{FF2B5EF4-FFF2-40B4-BE49-F238E27FC236}">
                <a16:creationId xmlns:a16="http://schemas.microsoft.com/office/drawing/2014/main" id="{5F3B94EF-6F34-49F4-91CA-30714BF22F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6095" y="478687"/>
            <a:ext cx="3311897" cy="19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4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E934-384F-475C-9BF9-487BD3757697}"/>
              </a:ext>
            </a:extLst>
          </p:cNvPr>
          <p:cNvSpPr>
            <a:spLocks noGrp="1"/>
          </p:cNvSpPr>
          <p:nvPr>
            <p:ph type="title"/>
          </p:nvPr>
        </p:nvSpPr>
        <p:spPr>
          <a:xfrm>
            <a:off x="290624" y="354539"/>
            <a:ext cx="4076700" cy="842213"/>
          </a:xfrm>
        </p:spPr>
        <p:txBody>
          <a:bodyPr/>
          <a:lstStyle/>
          <a:p>
            <a:r>
              <a:rPr lang="en-GB" dirty="0"/>
              <a:t>What is terrorism?</a:t>
            </a:r>
          </a:p>
        </p:txBody>
      </p:sp>
      <p:sp>
        <p:nvSpPr>
          <p:cNvPr id="4" name="Content Placeholder 2">
            <a:extLst>
              <a:ext uri="{FF2B5EF4-FFF2-40B4-BE49-F238E27FC236}">
                <a16:creationId xmlns:a16="http://schemas.microsoft.com/office/drawing/2014/main" id="{E8F638A6-653B-482D-9E36-2F63190A708C}"/>
              </a:ext>
            </a:extLst>
          </p:cNvPr>
          <p:cNvSpPr>
            <a:spLocks noGrp="1"/>
          </p:cNvSpPr>
          <p:nvPr>
            <p:ph idx="1"/>
          </p:nvPr>
        </p:nvSpPr>
        <p:spPr>
          <a:xfrm>
            <a:off x="528773" y="980727"/>
            <a:ext cx="3600401" cy="5522733"/>
          </a:xfrm>
        </p:spPr>
        <p:txBody>
          <a:bodyPr/>
          <a:lstStyle/>
          <a:p>
            <a:pPr marL="0" indent="0">
              <a:buNone/>
            </a:pPr>
            <a:r>
              <a:rPr lang="en-GB" sz="1800" i="1" dirty="0"/>
              <a:t>“The use of serious violence against persons or property, or threat to use such violence, to intimidate or coerce a government, the public, or any section of the public, in order to promote political, social or ideological objectives.”</a:t>
            </a:r>
          </a:p>
          <a:p>
            <a:pPr marL="0" indent="0">
              <a:buNone/>
            </a:pPr>
            <a:endParaRPr lang="en-GB" sz="1000" i="1" dirty="0"/>
          </a:p>
          <a:p>
            <a:pPr marL="0" indent="0">
              <a:buNone/>
            </a:pPr>
            <a:r>
              <a:rPr lang="en-GB" sz="1800" dirty="0"/>
              <a:t>Terrorism, or the threat of terrorism is designed to invoke </a:t>
            </a:r>
            <a:r>
              <a:rPr lang="en-GB" sz="1800" i="1" dirty="0"/>
              <a:t>fear and division. </a:t>
            </a:r>
          </a:p>
          <a:p>
            <a:pPr marL="0" indent="0">
              <a:buNone/>
            </a:pPr>
            <a:endParaRPr lang="en-GB" sz="1600" i="1" dirty="0"/>
          </a:p>
          <a:p>
            <a:pPr marL="0" indent="0">
              <a:buNone/>
            </a:pPr>
            <a:r>
              <a:rPr lang="en-GB" sz="1600" dirty="0"/>
              <a:t>Terrorism has multiple definitions, meaning academics and practitioners sometimes don’t agree on which one to use! Currently Prevent uses the  definition above from the Independent Reviewer of Terrorism Legislation. </a:t>
            </a:r>
          </a:p>
          <a:p>
            <a:pPr marL="0" indent="0">
              <a:buNone/>
            </a:pPr>
            <a:endParaRPr lang="en-GB" dirty="0"/>
          </a:p>
        </p:txBody>
      </p:sp>
      <p:sp>
        <p:nvSpPr>
          <p:cNvPr id="7" name="TextBox 6">
            <a:extLst>
              <a:ext uri="{FF2B5EF4-FFF2-40B4-BE49-F238E27FC236}">
                <a16:creationId xmlns:a16="http://schemas.microsoft.com/office/drawing/2014/main" id="{C25D298F-89C6-4C58-8767-ED78A0C5CBDF}"/>
              </a:ext>
            </a:extLst>
          </p:cNvPr>
          <p:cNvSpPr txBox="1"/>
          <p:nvPr/>
        </p:nvSpPr>
        <p:spPr>
          <a:xfrm>
            <a:off x="4644008" y="3645024"/>
            <a:ext cx="4267200" cy="2031325"/>
          </a:xfrm>
          <a:prstGeom prst="rect">
            <a:avLst/>
          </a:prstGeom>
          <a:solidFill>
            <a:srgbClr val="B9F3FD"/>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800" dirty="0">
                <a:latin typeface="+mn-lt"/>
              </a:rPr>
              <a:t>DISCUSSION QUESTIONS:</a:t>
            </a:r>
          </a:p>
          <a:p>
            <a:endParaRPr lang="en-GB" sz="1800" dirty="0">
              <a:latin typeface="+mn-lt"/>
            </a:endParaRPr>
          </a:p>
          <a:p>
            <a:pPr marL="285750" indent="-285750">
              <a:buFontTx/>
              <a:buChar char="-"/>
            </a:pPr>
            <a:r>
              <a:rPr lang="en-GB" sz="1800" dirty="0">
                <a:latin typeface="+mn-lt"/>
              </a:rPr>
              <a:t>Why do you think terrorism is hard to define? </a:t>
            </a:r>
          </a:p>
          <a:p>
            <a:endParaRPr lang="en-GB" sz="1800" dirty="0">
              <a:latin typeface="+mn-lt"/>
            </a:endParaRPr>
          </a:p>
          <a:p>
            <a:pPr marL="285750" indent="-285750">
              <a:buFontTx/>
              <a:buChar char="-"/>
            </a:pPr>
            <a:r>
              <a:rPr lang="en-GB" sz="1800" dirty="0">
                <a:latin typeface="+mn-lt"/>
              </a:rPr>
              <a:t>What is the purpose of a terror attack? </a:t>
            </a:r>
          </a:p>
        </p:txBody>
      </p:sp>
      <p:pic>
        <p:nvPicPr>
          <p:cNvPr id="2050" name="Picture 2" descr="The events which will take place to mark one year since the ...">
            <a:extLst>
              <a:ext uri="{FF2B5EF4-FFF2-40B4-BE49-F238E27FC236}">
                <a16:creationId xmlns:a16="http://schemas.microsoft.com/office/drawing/2014/main" id="{D4421834-863B-4724-81E7-E5D7C8940D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548680"/>
            <a:ext cx="3312368" cy="248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0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2820-34F7-46C5-81F2-6EC1523FF137}"/>
              </a:ext>
            </a:extLst>
          </p:cNvPr>
          <p:cNvSpPr>
            <a:spLocks noGrp="1"/>
          </p:cNvSpPr>
          <p:nvPr>
            <p:ph type="title"/>
          </p:nvPr>
        </p:nvSpPr>
        <p:spPr>
          <a:xfrm>
            <a:off x="304800" y="184572"/>
            <a:ext cx="8153400" cy="1143000"/>
          </a:xfrm>
        </p:spPr>
        <p:txBody>
          <a:bodyPr/>
          <a:lstStyle/>
          <a:p>
            <a:r>
              <a:rPr lang="en-GB" dirty="0"/>
              <a:t>What is extremism? </a:t>
            </a:r>
          </a:p>
        </p:txBody>
      </p:sp>
      <p:sp>
        <p:nvSpPr>
          <p:cNvPr id="4" name="Content Placeholder 2">
            <a:extLst>
              <a:ext uri="{FF2B5EF4-FFF2-40B4-BE49-F238E27FC236}">
                <a16:creationId xmlns:a16="http://schemas.microsoft.com/office/drawing/2014/main" id="{29B590CE-5110-4DCC-A670-2A1672F68DFE}"/>
              </a:ext>
            </a:extLst>
          </p:cNvPr>
          <p:cNvSpPr>
            <a:spLocks noGrp="1"/>
          </p:cNvSpPr>
          <p:nvPr>
            <p:ph idx="1"/>
          </p:nvPr>
        </p:nvSpPr>
        <p:spPr>
          <a:xfrm>
            <a:off x="304800" y="980728"/>
            <a:ext cx="8534400" cy="4824536"/>
          </a:xfrm>
        </p:spPr>
        <p:txBody>
          <a:bodyPr/>
          <a:lstStyle/>
          <a:p>
            <a:pPr marL="0" indent="0">
              <a:buNone/>
            </a:pPr>
            <a:r>
              <a:rPr lang="en-GB" sz="1600" dirty="0"/>
              <a:t>Although extremism can be hard to define, Prevent uses this definition in it’s guidance:</a:t>
            </a:r>
          </a:p>
          <a:p>
            <a:pPr marL="0" indent="0">
              <a:buNone/>
            </a:pPr>
            <a:endParaRPr lang="en-GB" sz="1600" i="1" dirty="0"/>
          </a:p>
          <a:p>
            <a:pPr marL="0" indent="0">
              <a:buNone/>
            </a:pPr>
            <a:r>
              <a:rPr lang="en-GB" sz="1600" i="1" dirty="0"/>
              <a:t>“Extremism is the vocal or active opposition to our fundamental values, including democracy, the rule of law, individual liberty, and respect and tolerance for different faiths and beliefs. We also regard calls for the death of members of our armed forces as extremist.” </a:t>
            </a:r>
            <a:r>
              <a:rPr lang="en-GB" sz="1600" dirty="0"/>
              <a:t>(Prevent)</a:t>
            </a:r>
          </a:p>
          <a:p>
            <a:pPr marL="0" indent="0">
              <a:buNone/>
            </a:pPr>
            <a:endParaRPr lang="en-GB" sz="1600" dirty="0"/>
          </a:p>
          <a:p>
            <a:pPr marL="0" indent="0">
              <a:buNone/>
            </a:pPr>
            <a:r>
              <a:rPr lang="en-GB" sz="1600" dirty="0"/>
              <a:t>Alternative  shorter definition of extremism can be found in the dictionary: </a:t>
            </a:r>
          </a:p>
          <a:p>
            <a:pPr marL="0" indent="0">
              <a:buNone/>
            </a:pPr>
            <a:endParaRPr lang="en-GB" sz="1600" dirty="0"/>
          </a:p>
          <a:p>
            <a:pPr marL="0" indent="0">
              <a:buNone/>
            </a:pPr>
            <a:r>
              <a:rPr lang="en-GB" sz="1600" dirty="0"/>
              <a:t>Merriam-Webster Dictionary: </a:t>
            </a:r>
          </a:p>
          <a:p>
            <a:pPr marL="0" indent="0">
              <a:buNone/>
            </a:pPr>
            <a:r>
              <a:rPr lang="en-GB" sz="1600" i="1" dirty="0"/>
              <a:t>Extremism is: “the advocacy of extreme measures or views.”</a:t>
            </a:r>
          </a:p>
        </p:txBody>
      </p:sp>
      <p:sp>
        <p:nvSpPr>
          <p:cNvPr id="6" name="TextBox 5">
            <a:extLst>
              <a:ext uri="{FF2B5EF4-FFF2-40B4-BE49-F238E27FC236}">
                <a16:creationId xmlns:a16="http://schemas.microsoft.com/office/drawing/2014/main" id="{EE398D42-3D2E-499A-9A07-1312534AE0C2}"/>
              </a:ext>
            </a:extLst>
          </p:cNvPr>
          <p:cNvSpPr txBox="1"/>
          <p:nvPr/>
        </p:nvSpPr>
        <p:spPr>
          <a:xfrm>
            <a:off x="395536" y="4149080"/>
            <a:ext cx="4721448" cy="2369880"/>
          </a:xfrm>
          <a:prstGeom prst="rect">
            <a:avLst/>
          </a:prstGeom>
          <a:solidFill>
            <a:srgbClr val="B9F3FD"/>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800" dirty="0">
                <a:latin typeface="+mn-lt"/>
              </a:rPr>
              <a:t>DISCUSSION QUESTIONS:</a:t>
            </a:r>
          </a:p>
          <a:p>
            <a:endParaRPr lang="en-GB" sz="1800" dirty="0">
              <a:latin typeface="+mn-lt"/>
            </a:endParaRPr>
          </a:p>
          <a:p>
            <a:pPr marL="285750" indent="-285750">
              <a:buFontTx/>
              <a:buChar char="-"/>
            </a:pPr>
            <a:r>
              <a:rPr lang="en-GB" sz="1600" dirty="0">
                <a:latin typeface="+mn-lt"/>
              </a:rPr>
              <a:t>Why do you think Prevent uses the more specific definition? </a:t>
            </a:r>
          </a:p>
          <a:p>
            <a:endParaRPr lang="en-GB" sz="1600" dirty="0">
              <a:latin typeface="+mn-lt"/>
            </a:endParaRPr>
          </a:p>
          <a:p>
            <a:pPr marL="285750" indent="-285750">
              <a:buFontTx/>
              <a:buChar char="-"/>
            </a:pPr>
            <a:r>
              <a:rPr lang="en-GB" sz="1600" dirty="0">
                <a:latin typeface="+mn-lt"/>
              </a:rPr>
              <a:t>Can you think of any problems that using the Merriam-Webster definition might cause? </a:t>
            </a:r>
          </a:p>
          <a:p>
            <a:pPr marL="285750" indent="-285750">
              <a:buFontTx/>
              <a:buChar char="-"/>
            </a:pPr>
            <a:endParaRPr lang="en-GB" sz="1600" dirty="0"/>
          </a:p>
          <a:p>
            <a:pPr marL="285750" indent="-285750">
              <a:buFontTx/>
              <a:buChar char="-"/>
            </a:pPr>
            <a:r>
              <a:rPr lang="en-GB" sz="1600" dirty="0"/>
              <a:t>How would </a:t>
            </a:r>
            <a:r>
              <a:rPr lang="en-GB" sz="1600" b="1" dirty="0"/>
              <a:t>you</a:t>
            </a:r>
            <a:r>
              <a:rPr lang="en-GB" sz="1600" dirty="0"/>
              <a:t> define extremism?</a:t>
            </a:r>
            <a:endParaRPr lang="en-GB" sz="1600" dirty="0">
              <a:latin typeface="+mn-lt"/>
            </a:endParaRPr>
          </a:p>
        </p:txBody>
      </p:sp>
    </p:spTree>
    <p:extLst>
      <p:ext uri="{BB962C8B-B14F-4D97-AF65-F5344CB8AC3E}">
        <p14:creationId xmlns:p14="http://schemas.microsoft.com/office/powerpoint/2010/main" val="22293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42AD-8023-4EB2-B782-68CBAB724557}"/>
              </a:ext>
            </a:extLst>
          </p:cNvPr>
          <p:cNvSpPr>
            <a:spLocks noGrp="1"/>
          </p:cNvSpPr>
          <p:nvPr>
            <p:ph type="title"/>
          </p:nvPr>
        </p:nvSpPr>
        <p:spPr>
          <a:xfrm>
            <a:off x="685800" y="304800"/>
            <a:ext cx="8153400" cy="603920"/>
          </a:xfrm>
        </p:spPr>
        <p:txBody>
          <a:bodyPr/>
          <a:lstStyle/>
          <a:p>
            <a:r>
              <a:rPr lang="en-GB" dirty="0"/>
              <a:t>Extremism can take many forms… </a:t>
            </a:r>
          </a:p>
        </p:txBody>
      </p:sp>
      <p:sp>
        <p:nvSpPr>
          <p:cNvPr id="4" name="TextBox 3">
            <a:extLst>
              <a:ext uri="{FF2B5EF4-FFF2-40B4-BE49-F238E27FC236}">
                <a16:creationId xmlns:a16="http://schemas.microsoft.com/office/drawing/2014/main" id="{89FFF6C3-E4AC-46CA-8F7E-B8D6A8DEAA95}"/>
              </a:ext>
            </a:extLst>
          </p:cNvPr>
          <p:cNvSpPr txBox="1"/>
          <p:nvPr/>
        </p:nvSpPr>
        <p:spPr>
          <a:xfrm>
            <a:off x="664096" y="5544964"/>
            <a:ext cx="5647137" cy="923330"/>
          </a:xfrm>
          <a:prstGeom prst="rect">
            <a:avLst/>
          </a:prstGeom>
          <a:noFill/>
          <a:ln w="19050">
            <a:solidFill>
              <a:srgbClr val="CF1C21"/>
            </a:solidFill>
          </a:ln>
        </p:spPr>
        <p:txBody>
          <a:bodyPr wrap="square" rtlCol="0">
            <a:spAutoFit/>
          </a:bodyPr>
          <a:lstStyle/>
          <a:p>
            <a:r>
              <a:rPr lang="en-GB" sz="1800" b="1" dirty="0">
                <a:latin typeface="+mn-lt"/>
              </a:rPr>
              <a:t>Anyone</a:t>
            </a:r>
            <a:r>
              <a:rPr lang="en-GB" sz="1800" dirty="0">
                <a:latin typeface="+mn-lt"/>
              </a:rPr>
              <a:t> can hold an extreme belief, and those beliefs can relate to a </a:t>
            </a:r>
            <a:r>
              <a:rPr lang="en-GB" sz="1800" b="1" dirty="0">
                <a:latin typeface="+mn-lt"/>
              </a:rPr>
              <a:t>wide range </a:t>
            </a:r>
            <a:r>
              <a:rPr lang="en-GB" sz="1800" dirty="0">
                <a:latin typeface="+mn-lt"/>
              </a:rPr>
              <a:t>of topics, ideologies, and cultures. </a:t>
            </a:r>
          </a:p>
        </p:txBody>
      </p:sp>
      <p:sp>
        <p:nvSpPr>
          <p:cNvPr id="5" name="Content Placeholder 2">
            <a:extLst>
              <a:ext uri="{FF2B5EF4-FFF2-40B4-BE49-F238E27FC236}">
                <a16:creationId xmlns:a16="http://schemas.microsoft.com/office/drawing/2014/main" id="{1A563E78-AB8D-4B47-9B9A-166BACB8225E}"/>
              </a:ext>
            </a:extLst>
          </p:cNvPr>
          <p:cNvSpPr>
            <a:spLocks noGrp="1"/>
          </p:cNvSpPr>
          <p:nvPr>
            <p:ph idx="1"/>
          </p:nvPr>
        </p:nvSpPr>
        <p:spPr>
          <a:xfrm>
            <a:off x="539552" y="980728"/>
            <a:ext cx="8153400" cy="2553072"/>
          </a:xfrm>
        </p:spPr>
        <p:txBody>
          <a:bodyPr/>
          <a:lstStyle/>
          <a:p>
            <a:r>
              <a:rPr lang="en-GB" sz="2000" dirty="0"/>
              <a:t>Extremism exists on both the </a:t>
            </a:r>
            <a:r>
              <a:rPr lang="en-GB" sz="2000" b="1" dirty="0"/>
              <a:t>left and right wings </a:t>
            </a:r>
            <a:r>
              <a:rPr lang="en-GB" sz="2000" dirty="0"/>
              <a:t>of the political spectrum. </a:t>
            </a:r>
          </a:p>
          <a:p>
            <a:r>
              <a:rPr lang="en-GB" sz="2000" dirty="0"/>
              <a:t>Extremism may incorporate </a:t>
            </a:r>
            <a:r>
              <a:rPr lang="en-GB" sz="2000" b="1" dirty="0"/>
              <a:t>religious, or religion-inspired</a:t>
            </a:r>
            <a:r>
              <a:rPr lang="en-GB" sz="2000" dirty="0"/>
              <a:t> ideology. </a:t>
            </a:r>
          </a:p>
          <a:p>
            <a:r>
              <a:rPr lang="en-GB" sz="2000" dirty="0"/>
              <a:t>Extremism can focus on </a:t>
            </a:r>
            <a:r>
              <a:rPr lang="en-GB" sz="2000" b="1" dirty="0"/>
              <a:t>single issues</a:t>
            </a:r>
            <a:r>
              <a:rPr lang="en-GB" sz="2000" dirty="0"/>
              <a:t> such as animal rights or environmental issues.</a:t>
            </a:r>
          </a:p>
          <a:p>
            <a:r>
              <a:rPr lang="en-GB" sz="2000" dirty="0"/>
              <a:t>Extremism can have a cultural focus, or </a:t>
            </a:r>
            <a:r>
              <a:rPr lang="en-GB" sz="2000" b="1" dirty="0"/>
              <a:t>no ideological basis </a:t>
            </a:r>
            <a:r>
              <a:rPr lang="en-GB" sz="2000" dirty="0"/>
              <a:t>at all.  </a:t>
            </a:r>
          </a:p>
        </p:txBody>
      </p:sp>
      <p:grpSp>
        <p:nvGrpSpPr>
          <p:cNvPr id="14" name="Group 13">
            <a:extLst>
              <a:ext uri="{FF2B5EF4-FFF2-40B4-BE49-F238E27FC236}">
                <a16:creationId xmlns:a16="http://schemas.microsoft.com/office/drawing/2014/main" id="{EB46E3EC-1E51-411A-85CF-76AA8971FD5A}"/>
              </a:ext>
            </a:extLst>
          </p:cNvPr>
          <p:cNvGrpSpPr/>
          <p:nvPr/>
        </p:nvGrpSpPr>
        <p:grpSpPr>
          <a:xfrm>
            <a:off x="227541" y="3535859"/>
            <a:ext cx="8622020" cy="1664729"/>
            <a:chOff x="227541" y="3535859"/>
            <a:chExt cx="8622020" cy="1664729"/>
          </a:xfrm>
        </p:grpSpPr>
        <p:sp>
          <p:nvSpPr>
            <p:cNvPr id="6" name="Arrow: Left-Right 5">
              <a:extLst>
                <a:ext uri="{FF2B5EF4-FFF2-40B4-BE49-F238E27FC236}">
                  <a16:creationId xmlns:a16="http://schemas.microsoft.com/office/drawing/2014/main" id="{EF567A78-A59A-41B8-8C7E-5434A4497454}"/>
                </a:ext>
              </a:extLst>
            </p:cNvPr>
            <p:cNvSpPr/>
            <p:nvPr/>
          </p:nvSpPr>
          <p:spPr bwMode="auto">
            <a:xfrm>
              <a:off x="403784" y="4362388"/>
              <a:ext cx="8424936" cy="83820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7" name="Oval 6">
              <a:extLst>
                <a:ext uri="{FF2B5EF4-FFF2-40B4-BE49-F238E27FC236}">
                  <a16:creationId xmlns:a16="http://schemas.microsoft.com/office/drawing/2014/main" id="{E22F148C-09C7-4905-91A8-26D309D49920}"/>
                </a:ext>
              </a:extLst>
            </p:cNvPr>
            <p:cNvSpPr/>
            <p:nvPr/>
          </p:nvSpPr>
          <p:spPr bwMode="auto">
            <a:xfrm>
              <a:off x="4400228" y="4546474"/>
              <a:ext cx="432048" cy="432048"/>
            </a:xfrm>
            <a:prstGeom prst="ellipse">
              <a:avLst/>
            </a:prstGeom>
            <a:solidFill>
              <a:srgbClr val="FE44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8" name="TextBox 7">
              <a:extLst>
                <a:ext uri="{FF2B5EF4-FFF2-40B4-BE49-F238E27FC236}">
                  <a16:creationId xmlns:a16="http://schemas.microsoft.com/office/drawing/2014/main" id="{DCD87F14-39B9-4964-A9B6-00CDD1009CB6}"/>
                </a:ext>
              </a:extLst>
            </p:cNvPr>
            <p:cNvSpPr txBox="1"/>
            <p:nvPr/>
          </p:nvSpPr>
          <p:spPr>
            <a:xfrm>
              <a:off x="4112196" y="4119008"/>
              <a:ext cx="1008112" cy="400110"/>
            </a:xfrm>
            <a:prstGeom prst="rect">
              <a:avLst/>
            </a:prstGeom>
            <a:noFill/>
          </p:spPr>
          <p:txBody>
            <a:bodyPr wrap="square" rtlCol="0">
              <a:spAutoFit/>
            </a:bodyPr>
            <a:lstStyle/>
            <a:p>
              <a:pPr algn="ctr"/>
              <a:r>
                <a:rPr lang="en-GB" sz="2000" dirty="0">
                  <a:latin typeface="+mn-lt"/>
                </a:rPr>
                <a:t>centre</a:t>
              </a:r>
            </a:p>
          </p:txBody>
        </p:sp>
        <p:sp>
          <p:nvSpPr>
            <p:cNvPr id="9" name="TextBox 8">
              <a:extLst>
                <a:ext uri="{FF2B5EF4-FFF2-40B4-BE49-F238E27FC236}">
                  <a16:creationId xmlns:a16="http://schemas.microsoft.com/office/drawing/2014/main" id="{4AC449C9-18C9-424E-82D8-1FDAB2932A82}"/>
                </a:ext>
              </a:extLst>
            </p:cNvPr>
            <p:cNvSpPr txBox="1"/>
            <p:nvPr/>
          </p:nvSpPr>
          <p:spPr>
            <a:xfrm>
              <a:off x="2861570" y="3962278"/>
              <a:ext cx="1008112" cy="400110"/>
            </a:xfrm>
            <a:prstGeom prst="rect">
              <a:avLst/>
            </a:prstGeom>
            <a:noFill/>
          </p:spPr>
          <p:txBody>
            <a:bodyPr wrap="square" rtlCol="0">
              <a:spAutoFit/>
            </a:bodyPr>
            <a:lstStyle/>
            <a:p>
              <a:pPr algn="ctr"/>
              <a:r>
                <a:rPr lang="en-GB" sz="2000" dirty="0">
                  <a:latin typeface="+mn-lt"/>
                </a:rPr>
                <a:t>Labour</a:t>
              </a:r>
            </a:p>
          </p:txBody>
        </p:sp>
        <p:sp>
          <p:nvSpPr>
            <p:cNvPr id="10" name="TextBox 9">
              <a:extLst>
                <a:ext uri="{FF2B5EF4-FFF2-40B4-BE49-F238E27FC236}">
                  <a16:creationId xmlns:a16="http://schemas.microsoft.com/office/drawing/2014/main" id="{D427A3F8-4675-482F-9D55-C0A18190E570}"/>
                </a:ext>
              </a:extLst>
            </p:cNvPr>
            <p:cNvSpPr txBox="1"/>
            <p:nvPr/>
          </p:nvSpPr>
          <p:spPr>
            <a:xfrm>
              <a:off x="5274320" y="3962278"/>
              <a:ext cx="1800200" cy="400110"/>
            </a:xfrm>
            <a:prstGeom prst="rect">
              <a:avLst/>
            </a:prstGeom>
            <a:noFill/>
          </p:spPr>
          <p:txBody>
            <a:bodyPr wrap="square" rtlCol="0">
              <a:spAutoFit/>
            </a:bodyPr>
            <a:lstStyle/>
            <a:p>
              <a:pPr algn="ctr"/>
              <a:r>
                <a:rPr lang="en-GB" sz="2000" dirty="0">
                  <a:latin typeface="+mn-lt"/>
                </a:rPr>
                <a:t>Conservative</a:t>
              </a:r>
            </a:p>
          </p:txBody>
        </p:sp>
        <p:sp>
          <p:nvSpPr>
            <p:cNvPr id="11" name="TextBox 10">
              <a:extLst>
                <a:ext uri="{FF2B5EF4-FFF2-40B4-BE49-F238E27FC236}">
                  <a16:creationId xmlns:a16="http://schemas.microsoft.com/office/drawing/2014/main" id="{8B582372-503C-4C86-AE91-B548267571B6}"/>
                </a:ext>
              </a:extLst>
            </p:cNvPr>
            <p:cNvSpPr txBox="1"/>
            <p:nvPr/>
          </p:nvSpPr>
          <p:spPr>
            <a:xfrm>
              <a:off x="227541" y="3602184"/>
              <a:ext cx="1229391" cy="707886"/>
            </a:xfrm>
            <a:prstGeom prst="rect">
              <a:avLst/>
            </a:prstGeom>
            <a:noFill/>
          </p:spPr>
          <p:txBody>
            <a:bodyPr wrap="square" rtlCol="0">
              <a:spAutoFit/>
            </a:bodyPr>
            <a:lstStyle/>
            <a:p>
              <a:pPr algn="ctr"/>
              <a:r>
                <a:rPr lang="en-GB" sz="2000" dirty="0">
                  <a:latin typeface="+mn-lt"/>
                </a:rPr>
                <a:t>Extreme Left </a:t>
              </a:r>
            </a:p>
          </p:txBody>
        </p:sp>
        <p:sp>
          <p:nvSpPr>
            <p:cNvPr id="12" name="TextBox 11">
              <a:extLst>
                <a:ext uri="{FF2B5EF4-FFF2-40B4-BE49-F238E27FC236}">
                  <a16:creationId xmlns:a16="http://schemas.microsoft.com/office/drawing/2014/main" id="{0EBB60E4-D685-4822-8612-3EEB71B550B8}"/>
                </a:ext>
              </a:extLst>
            </p:cNvPr>
            <p:cNvSpPr txBox="1"/>
            <p:nvPr/>
          </p:nvSpPr>
          <p:spPr>
            <a:xfrm>
              <a:off x="7620170" y="3535859"/>
              <a:ext cx="1229391" cy="707886"/>
            </a:xfrm>
            <a:prstGeom prst="rect">
              <a:avLst/>
            </a:prstGeom>
            <a:noFill/>
          </p:spPr>
          <p:txBody>
            <a:bodyPr wrap="square" rtlCol="0">
              <a:spAutoFit/>
            </a:bodyPr>
            <a:lstStyle/>
            <a:p>
              <a:pPr algn="ctr"/>
              <a:r>
                <a:rPr lang="en-GB" sz="2000" dirty="0">
                  <a:latin typeface="+mn-lt"/>
                </a:rPr>
                <a:t>Extreme Right </a:t>
              </a:r>
            </a:p>
          </p:txBody>
        </p:sp>
      </p:grpSp>
    </p:spTree>
    <p:extLst>
      <p:ext uri="{BB962C8B-B14F-4D97-AF65-F5344CB8AC3E}">
        <p14:creationId xmlns:p14="http://schemas.microsoft.com/office/powerpoint/2010/main" val="350202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4092-2AF6-4269-B76C-952D93D97F86}"/>
              </a:ext>
            </a:extLst>
          </p:cNvPr>
          <p:cNvSpPr>
            <a:spLocks noGrp="1"/>
          </p:cNvSpPr>
          <p:nvPr>
            <p:ph type="title"/>
          </p:nvPr>
        </p:nvSpPr>
        <p:spPr>
          <a:xfrm>
            <a:off x="685800" y="304800"/>
            <a:ext cx="8153400" cy="747936"/>
          </a:xfrm>
        </p:spPr>
        <p:txBody>
          <a:bodyPr/>
          <a:lstStyle/>
          <a:p>
            <a:r>
              <a:rPr lang="en-GB" dirty="0"/>
              <a:t>Some examples of extremist groups:</a:t>
            </a:r>
          </a:p>
        </p:txBody>
      </p:sp>
      <p:sp>
        <p:nvSpPr>
          <p:cNvPr id="3" name="Content Placeholder 2">
            <a:extLst>
              <a:ext uri="{FF2B5EF4-FFF2-40B4-BE49-F238E27FC236}">
                <a16:creationId xmlns:a16="http://schemas.microsoft.com/office/drawing/2014/main" id="{F0F74E05-20B0-443D-B894-38928C2E2E63}"/>
              </a:ext>
            </a:extLst>
          </p:cNvPr>
          <p:cNvSpPr>
            <a:spLocks noGrp="1"/>
          </p:cNvSpPr>
          <p:nvPr>
            <p:ph idx="1"/>
          </p:nvPr>
        </p:nvSpPr>
        <p:spPr>
          <a:xfrm>
            <a:off x="304800" y="1052736"/>
            <a:ext cx="8534400" cy="5500464"/>
          </a:xfrm>
        </p:spPr>
        <p:txBody>
          <a:bodyPr/>
          <a:lstStyle/>
          <a:p>
            <a:pPr marL="0" indent="0">
              <a:buNone/>
            </a:pPr>
            <a:r>
              <a:rPr lang="en-GB" sz="1600" b="1" dirty="0"/>
              <a:t>Proscribed groups:</a:t>
            </a:r>
          </a:p>
          <a:p>
            <a:pPr marL="0" indent="0">
              <a:buNone/>
            </a:pPr>
            <a:r>
              <a:rPr lang="en-GB" sz="1600" dirty="0"/>
              <a:t>(Proscription means that the group is banned, and it is against the law to support, promote, fund, or display images and symbols relating to these groups.)</a:t>
            </a:r>
          </a:p>
          <a:p>
            <a:pPr marL="0" indent="0">
              <a:buNone/>
            </a:pPr>
            <a:endParaRPr lang="en-GB" sz="1600" dirty="0"/>
          </a:p>
          <a:p>
            <a:pPr>
              <a:buFontTx/>
              <a:buChar char="-"/>
            </a:pPr>
            <a:r>
              <a:rPr lang="en-GB" sz="1600" b="1" dirty="0"/>
              <a:t>Al Muhajirouon </a:t>
            </a:r>
          </a:p>
          <a:p>
            <a:pPr marL="0" indent="0">
              <a:buNone/>
            </a:pPr>
            <a:r>
              <a:rPr lang="en-GB" sz="1600" dirty="0"/>
              <a:t>This is an Islamist group which seeks to establish an Islamic Caliphate ruled by Sharia law. </a:t>
            </a:r>
          </a:p>
          <a:p>
            <a:pPr marL="0" indent="0">
              <a:buNone/>
            </a:pPr>
            <a:endParaRPr lang="en-GB" sz="1600" dirty="0"/>
          </a:p>
          <a:p>
            <a:pPr>
              <a:buFontTx/>
              <a:buChar char="-"/>
            </a:pPr>
            <a:r>
              <a:rPr lang="en-GB" sz="1600" b="1" dirty="0"/>
              <a:t>Islamic State of Iraq and the Levant </a:t>
            </a:r>
            <a:r>
              <a:rPr lang="en-GB" sz="1600" dirty="0"/>
              <a:t>(ISIL) (Also known as ISIS or DAESH) </a:t>
            </a:r>
          </a:p>
          <a:p>
            <a:pPr marL="0" indent="0">
              <a:buNone/>
            </a:pPr>
            <a:r>
              <a:rPr lang="en-GB" sz="1600" dirty="0"/>
              <a:t>This is a Sunni Islamist group which adheres to an extreme interpretation of Islam, and promotes sectarian violence. </a:t>
            </a:r>
          </a:p>
          <a:p>
            <a:pPr marL="0" indent="0">
              <a:buNone/>
            </a:pPr>
            <a:endParaRPr lang="en-GB" sz="1600" dirty="0"/>
          </a:p>
          <a:p>
            <a:pPr>
              <a:buFontTx/>
              <a:buChar char="-"/>
            </a:pPr>
            <a:r>
              <a:rPr lang="en-GB" sz="1600" b="1" dirty="0"/>
              <a:t>National Action </a:t>
            </a:r>
            <a:r>
              <a:rPr lang="en-GB" sz="1600" dirty="0"/>
              <a:t>(also known as Scottish Dawn, system resistance network, or NS131) </a:t>
            </a:r>
          </a:p>
          <a:p>
            <a:pPr marL="0" indent="0">
              <a:buNone/>
            </a:pPr>
            <a:r>
              <a:rPr lang="en-GB" sz="1600" dirty="0"/>
              <a:t>This is a racist, homophobic Neo-Nazi group that advocates for a violent ‘race war’ </a:t>
            </a:r>
          </a:p>
          <a:p>
            <a:pPr marL="0" indent="0">
              <a:buNone/>
            </a:pPr>
            <a:endParaRPr lang="en-GB" sz="1600" dirty="0"/>
          </a:p>
          <a:p>
            <a:pPr>
              <a:buFontTx/>
              <a:buChar char="-"/>
            </a:pPr>
            <a:r>
              <a:rPr lang="en-GB" sz="1600" b="1" dirty="0"/>
              <a:t>Sonnenkreig Division </a:t>
            </a:r>
            <a:r>
              <a:rPr lang="en-GB" sz="1600" dirty="0"/>
              <a:t>(SKD)</a:t>
            </a:r>
          </a:p>
          <a:p>
            <a:pPr marL="0" indent="0">
              <a:buNone/>
            </a:pPr>
            <a:r>
              <a:rPr lang="en-GB" sz="1600" dirty="0"/>
              <a:t>This is a white supremacist group which has encouraged and glorified acts of violence and terrorism. </a:t>
            </a:r>
          </a:p>
        </p:txBody>
      </p:sp>
    </p:spTree>
    <p:extLst>
      <p:ext uri="{BB962C8B-B14F-4D97-AF65-F5344CB8AC3E}">
        <p14:creationId xmlns:p14="http://schemas.microsoft.com/office/powerpoint/2010/main" val="193250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2832-8D4D-4B7E-BAFA-90CA0FD3B5AC}"/>
              </a:ext>
            </a:extLst>
          </p:cNvPr>
          <p:cNvSpPr>
            <a:spLocks noGrp="1"/>
          </p:cNvSpPr>
          <p:nvPr>
            <p:ph type="title"/>
          </p:nvPr>
        </p:nvSpPr>
        <p:spPr>
          <a:xfrm>
            <a:off x="179512" y="188640"/>
            <a:ext cx="2376264" cy="720080"/>
          </a:xfrm>
        </p:spPr>
        <p:txBody>
          <a:bodyPr/>
          <a:lstStyle/>
          <a:p>
            <a:r>
              <a:rPr lang="en-GB" dirty="0"/>
              <a:t>The Law</a:t>
            </a:r>
          </a:p>
        </p:txBody>
      </p:sp>
      <p:sp>
        <p:nvSpPr>
          <p:cNvPr id="3" name="Content Placeholder 2">
            <a:extLst>
              <a:ext uri="{FF2B5EF4-FFF2-40B4-BE49-F238E27FC236}">
                <a16:creationId xmlns:a16="http://schemas.microsoft.com/office/drawing/2014/main" id="{57DFD066-5E25-4CA0-BE57-CA3C40167359}"/>
              </a:ext>
            </a:extLst>
          </p:cNvPr>
          <p:cNvSpPr>
            <a:spLocks noGrp="1"/>
          </p:cNvSpPr>
          <p:nvPr>
            <p:ph idx="1"/>
          </p:nvPr>
        </p:nvSpPr>
        <p:spPr>
          <a:xfrm>
            <a:off x="233387" y="761627"/>
            <a:ext cx="8677226" cy="3360516"/>
          </a:xfrm>
        </p:spPr>
        <p:txBody>
          <a:bodyPr/>
          <a:lstStyle/>
          <a:p>
            <a:r>
              <a:rPr lang="en-GB" sz="1600" dirty="0"/>
              <a:t>Holding extreme thoughts of beliefs is not a crime, however, using physical or verbal abuse (e.g. Hate Crime) to justify or promote them is. </a:t>
            </a:r>
            <a:r>
              <a:rPr lang="en-GB" sz="1600" b="1" dirty="0"/>
              <a:t>Spreading hate in the online world can also be a crime.</a:t>
            </a:r>
          </a:p>
          <a:p>
            <a:pPr marL="0" indent="0">
              <a:buNone/>
            </a:pPr>
            <a:endParaRPr lang="en-GB" sz="1600" dirty="0"/>
          </a:p>
          <a:p>
            <a:r>
              <a:rPr lang="en-GB" sz="1600" dirty="0"/>
              <a:t>It is also illegal to be a member of, promote, or fund some extremist groups (proscription). </a:t>
            </a:r>
          </a:p>
          <a:p>
            <a:pPr marL="0" indent="0">
              <a:buNone/>
            </a:pPr>
            <a:endParaRPr lang="en-GB" sz="1600" dirty="0"/>
          </a:p>
          <a:p>
            <a:r>
              <a:rPr lang="en-GB" sz="1600" dirty="0"/>
              <a:t>Even non-violent extreme views can have a negative impact on society and individuals, leading to feelings of isolation and poor community cohesion. </a:t>
            </a:r>
          </a:p>
          <a:p>
            <a:pPr marL="0" indent="0">
              <a:buNone/>
            </a:pPr>
            <a:endParaRPr lang="en-GB" sz="1600" dirty="0"/>
          </a:p>
          <a:p>
            <a:pPr marL="0" indent="0">
              <a:buNone/>
            </a:pPr>
            <a:r>
              <a:rPr lang="en-GB" sz="1600" dirty="0"/>
              <a:t>Disability, Race, Religion, Sexual Orientation and Transgender identity are all aspects of a person’s identity known as ‘protected characteristics’. Different laws and Acts enshrine this protection in law. These include the Equality Act 2010 and the Terrorism Act 2006. </a:t>
            </a:r>
          </a:p>
        </p:txBody>
      </p:sp>
      <p:pic>
        <p:nvPicPr>
          <p:cNvPr id="3074" name="Picture 2" descr="Equality Act 2010">
            <a:extLst>
              <a:ext uri="{FF2B5EF4-FFF2-40B4-BE49-F238E27FC236}">
                <a16:creationId xmlns:a16="http://schemas.microsoft.com/office/drawing/2014/main" id="{F12399F4-56E2-431E-838D-DA7ECD121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695130"/>
            <a:ext cx="2664296" cy="1735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ogo&#10;&#10;Description automatically generated with low confidence">
            <a:extLst>
              <a:ext uri="{FF2B5EF4-FFF2-40B4-BE49-F238E27FC236}">
                <a16:creationId xmlns:a16="http://schemas.microsoft.com/office/drawing/2014/main" id="{6630AA5B-7E92-4875-9C93-E777EE1BE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4448539"/>
            <a:ext cx="3320208" cy="1982655"/>
          </a:xfrm>
          <a:prstGeom prst="rect">
            <a:avLst/>
          </a:prstGeom>
        </p:spPr>
      </p:pic>
    </p:spTree>
    <p:extLst>
      <p:ext uri="{BB962C8B-B14F-4D97-AF65-F5344CB8AC3E}">
        <p14:creationId xmlns:p14="http://schemas.microsoft.com/office/powerpoint/2010/main" val="315624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D33D-3220-48E1-AB79-CBA8F787C849}"/>
              </a:ext>
            </a:extLst>
          </p:cNvPr>
          <p:cNvSpPr>
            <a:spLocks noGrp="1"/>
          </p:cNvSpPr>
          <p:nvPr>
            <p:ph type="title"/>
          </p:nvPr>
        </p:nvSpPr>
        <p:spPr/>
        <p:txBody>
          <a:bodyPr/>
          <a:lstStyle/>
          <a:p>
            <a:r>
              <a:rPr lang="en-GB" dirty="0"/>
              <a:t>What is radicalisation?</a:t>
            </a:r>
          </a:p>
        </p:txBody>
      </p:sp>
      <p:sp>
        <p:nvSpPr>
          <p:cNvPr id="4" name="Content Placeholder 2">
            <a:extLst>
              <a:ext uri="{FF2B5EF4-FFF2-40B4-BE49-F238E27FC236}">
                <a16:creationId xmlns:a16="http://schemas.microsoft.com/office/drawing/2014/main" id="{0B1734E9-0C9D-465C-B705-7E479C1D39DD}"/>
              </a:ext>
            </a:extLst>
          </p:cNvPr>
          <p:cNvSpPr>
            <a:spLocks noGrp="1"/>
          </p:cNvSpPr>
          <p:nvPr>
            <p:ph idx="1"/>
          </p:nvPr>
        </p:nvSpPr>
        <p:spPr>
          <a:xfrm>
            <a:off x="685800" y="1524000"/>
            <a:ext cx="8153400" cy="1616968"/>
          </a:xfrm>
        </p:spPr>
        <p:txBody>
          <a:bodyPr/>
          <a:lstStyle/>
          <a:p>
            <a:pPr marL="0" indent="0">
              <a:buNone/>
            </a:pPr>
            <a:r>
              <a:rPr lang="en-GB" dirty="0">
                <a:highlight>
                  <a:srgbClr val="FFFF00"/>
                </a:highlight>
              </a:rPr>
              <a:t>Radicalisation is the </a:t>
            </a:r>
            <a:r>
              <a:rPr lang="en-GB" b="1" i="1" dirty="0">
                <a:highlight>
                  <a:srgbClr val="FFFF00"/>
                </a:highlight>
              </a:rPr>
              <a:t>process</a:t>
            </a:r>
            <a:r>
              <a:rPr lang="en-GB" dirty="0">
                <a:highlight>
                  <a:srgbClr val="FFFF00"/>
                </a:highlight>
              </a:rPr>
              <a:t> </a:t>
            </a:r>
            <a:r>
              <a:rPr lang="en-GB" dirty="0"/>
              <a:t>by which a person comes to </a:t>
            </a:r>
            <a:r>
              <a:rPr lang="en-GB" b="1" dirty="0"/>
              <a:t>support terrorism </a:t>
            </a:r>
            <a:r>
              <a:rPr lang="en-GB" dirty="0"/>
              <a:t>and forms of </a:t>
            </a:r>
            <a:r>
              <a:rPr lang="en-GB" b="1" dirty="0"/>
              <a:t>extremism</a:t>
            </a:r>
            <a:r>
              <a:rPr lang="en-GB" dirty="0"/>
              <a:t> leading to </a:t>
            </a:r>
            <a:r>
              <a:rPr lang="en-GB" b="1" dirty="0"/>
              <a:t>terrorism</a:t>
            </a:r>
            <a:r>
              <a:rPr lang="en-GB" dirty="0"/>
              <a:t>. </a:t>
            </a:r>
          </a:p>
        </p:txBody>
      </p:sp>
      <p:pic>
        <p:nvPicPr>
          <p:cNvPr id="5" name="Picture 4" descr="Image result for clipart process">
            <a:extLst>
              <a:ext uri="{FF2B5EF4-FFF2-40B4-BE49-F238E27FC236}">
                <a16:creationId xmlns:a16="http://schemas.microsoft.com/office/drawing/2014/main" id="{362A1A59-44E5-4E02-8D99-276C98D2B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433193"/>
            <a:ext cx="6159577" cy="190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3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TotalTime>
  <Words>1515</Words>
  <Application>Microsoft Office PowerPoint</Application>
  <PresentationFormat>On-screen Show (4:3)</PresentationFormat>
  <Paragraphs>171</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vt:lpstr>
      <vt:lpstr>Enfield Template</vt:lpstr>
      <vt:lpstr>PowerPoint Presentation</vt:lpstr>
      <vt:lpstr>Preventing Radicalisation</vt:lpstr>
      <vt:lpstr>What is Prevent?</vt:lpstr>
      <vt:lpstr>What is terrorism?</vt:lpstr>
      <vt:lpstr>What is extremism? </vt:lpstr>
      <vt:lpstr>Extremism can take many forms… </vt:lpstr>
      <vt:lpstr>Some examples of extremist groups:</vt:lpstr>
      <vt:lpstr>The Law</vt:lpstr>
      <vt:lpstr>What is radicalisation?</vt:lpstr>
      <vt:lpstr>What factors combine to radicalise someone? </vt:lpstr>
      <vt:lpstr>Factors influencing radicalisation</vt:lpstr>
      <vt:lpstr>Who is targeted and why?</vt:lpstr>
      <vt:lpstr>Online Risks. How does the internet impact radicalisation?</vt:lpstr>
      <vt:lpstr>The effects and consequences of radicalisation.</vt:lpstr>
      <vt:lpstr>The effects and consequences of radicalisation.</vt:lpstr>
      <vt:lpstr>The effects and consequences of radicalisation.</vt:lpstr>
      <vt:lpstr>How to spot the signs</vt:lpstr>
      <vt:lpstr>What can we do?</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Merryweather</dc:creator>
  <cp:lastModifiedBy>Jenny Merryweather</cp:lastModifiedBy>
  <cp:revision>2</cp:revision>
  <cp:lastPrinted>2011-01-25T15:11:23Z</cp:lastPrinted>
  <dcterms:created xsi:type="dcterms:W3CDTF">2023-07-25T09:59:50Z</dcterms:created>
  <dcterms:modified xsi:type="dcterms:W3CDTF">2023-07-25T10:25:18Z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MSIP_Label_654c3615-41c5-4b89-b528-23679be2a629_Enabled">
    <vt:lpwstr>true</vt:lpwstr>
  </property>
  <property fmtid="{D5CDD505-2E9C-101B-9397-08002B2CF9AE}" pid="12" name="MSIP_Label_654c3615-41c5-4b89-b528-23679be2a629_SetDate">
    <vt:lpwstr>2023-07-25T10:03:46Z</vt:lpwstr>
  </property>
  <property fmtid="{D5CDD505-2E9C-101B-9397-08002B2CF9AE}" pid="13" name="MSIP_Label_654c3615-41c5-4b89-b528-23679be2a629_Method">
    <vt:lpwstr>Privileged</vt:lpwstr>
  </property>
  <property fmtid="{D5CDD505-2E9C-101B-9397-08002B2CF9AE}" pid="14" name="MSIP_Label_654c3615-41c5-4b89-b528-23679be2a629_Name">
    <vt:lpwstr>654c3615-41c5-4b89-b528-23679be2a629</vt:lpwstr>
  </property>
  <property fmtid="{D5CDD505-2E9C-101B-9397-08002B2CF9AE}" pid="15" name="MSIP_Label_654c3615-41c5-4b89-b528-23679be2a629_SiteId">
    <vt:lpwstr>cc18b91d-1bb2-4d9b-ac76-7a4447488d49</vt:lpwstr>
  </property>
  <property fmtid="{D5CDD505-2E9C-101B-9397-08002B2CF9AE}" pid="16" name="MSIP_Label_654c3615-41c5-4b89-b528-23679be2a629_ActionId">
    <vt:lpwstr>6e29e793-c980-459b-844d-9468da9cf14e</vt:lpwstr>
  </property>
  <property fmtid="{D5CDD505-2E9C-101B-9397-08002B2CF9AE}" pid="17" name="MSIP_Label_654c3615-41c5-4b89-b528-23679be2a629_ContentBits">
    <vt:lpwstr>0</vt:lpwstr>
  </property>
</Properties>
</file>