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23"/>
  </p:notesMasterIdLst>
  <p:handoutMasterIdLst>
    <p:handoutMasterId r:id="rId24"/>
  </p:handoutMasterIdLst>
  <p:sldIdLst>
    <p:sldId id="256" r:id="rId2"/>
    <p:sldId id="258" r:id="rId3"/>
    <p:sldId id="259" r:id="rId4"/>
    <p:sldId id="261" r:id="rId5"/>
    <p:sldId id="350" r:id="rId6"/>
    <p:sldId id="351" r:id="rId7"/>
    <p:sldId id="303" r:id="rId8"/>
    <p:sldId id="352" r:id="rId9"/>
    <p:sldId id="267" r:id="rId10"/>
    <p:sldId id="304" r:id="rId11"/>
    <p:sldId id="306" r:id="rId12"/>
    <p:sldId id="305" r:id="rId13"/>
    <p:sldId id="307" r:id="rId14"/>
    <p:sldId id="363" r:id="rId15"/>
    <p:sldId id="364" r:id="rId16"/>
    <p:sldId id="365" r:id="rId17"/>
    <p:sldId id="357" r:id="rId18"/>
    <p:sldId id="347" r:id="rId19"/>
    <p:sldId id="367" r:id="rId20"/>
    <p:sldId id="366" r:id="rId21"/>
    <p:sldId id="349" r:id="rId2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B1E"/>
    <a:srgbClr val="CE1921"/>
    <a:srgbClr val="CF1C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94451" autoAdjust="0"/>
  </p:normalViewPr>
  <p:slideViewPr>
    <p:cSldViewPr>
      <p:cViewPr varScale="1">
        <p:scale>
          <a:sx n="146" d="100"/>
          <a:sy n="146" d="100"/>
        </p:scale>
        <p:origin x="226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85B6BA-74C3-4E64-B0FB-3DC3DB0F2F16}" type="datetimeFigureOut">
              <a:rPr lang="en-GB" smtClean="0"/>
              <a:t>08/08/2023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F36CAF-CCAE-4AF9-A2AC-EB1FEE28B8BA}" type="slidenum">
              <a:rPr lang="en-GB" smtClean="0"/>
              <a:t>‹#›</a:t>
            </a:fld>
            <a:endParaRPr lang="en-GB"/>
          </a:p>
        </p:txBody>
      </p:sp>
    </p:spTree>
    <p:extLst>
      <p:ext uri="{BB962C8B-B14F-4D97-AF65-F5344CB8AC3E}">
        <p14:creationId xmlns:p14="http://schemas.microsoft.com/office/powerpoint/2010/main" val="1588794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8BCB94-A30F-4C07-8FD5-5D3608F048A3}" type="datetimeFigureOut">
              <a:rPr lang="en-GB" smtClean="0"/>
              <a:t>08/08/2023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25E8E8-1528-48FB-B845-BEC6BE7B33E1}" type="slidenum">
              <a:rPr lang="en-GB" smtClean="0"/>
              <a:t>‹#›</a:t>
            </a:fld>
            <a:endParaRPr lang="en-GB"/>
          </a:p>
        </p:txBody>
      </p:sp>
    </p:spTree>
    <p:extLst>
      <p:ext uri="{BB962C8B-B14F-4D97-AF65-F5344CB8AC3E}">
        <p14:creationId xmlns:p14="http://schemas.microsoft.com/office/powerpoint/2010/main" val="12725183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Ensure that you have enabled content otherwise videos will not play.</a:t>
            </a:r>
          </a:p>
        </p:txBody>
      </p:sp>
      <p:sp>
        <p:nvSpPr>
          <p:cNvPr id="4" name="Slide Number Placeholder 3"/>
          <p:cNvSpPr>
            <a:spLocks noGrp="1"/>
          </p:cNvSpPr>
          <p:nvPr>
            <p:ph type="sldNum" sz="quarter" idx="10"/>
          </p:nvPr>
        </p:nvSpPr>
        <p:spPr/>
        <p:txBody>
          <a:bodyPr/>
          <a:lstStyle/>
          <a:p>
            <a:fld id="{4725E8E8-1528-48FB-B845-BEC6BE7B33E1}" type="slidenum">
              <a:rPr lang="en-GB" smtClean="0"/>
              <a:t>1</a:t>
            </a:fld>
            <a:endParaRPr lang="en-GB"/>
          </a:p>
        </p:txBody>
      </p:sp>
      <p:sp>
        <p:nvSpPr>
          <p:cNvPr id="5" name="Footer Placeholder 4"/>
          <p:cNvSpPr>
            <a:spLocks noGrp="1"/>
          </p:cNvSpPr>
          <p:nvPr>
            <p:ph type="ftr" sz="quarter" idx="4"/>
          </p:nvPr>
        </p:nvSpPr>
        <p:spPr>
          <a:xfrm>
            <a:off x="0" y="8685213"/>
            <a:ext cx="2971800" cy="457200"/>
          </a:xfrm>
        </p:spPr>
        <p:txBody>
          <a:bodyPr/>
          <a:lstStyle/>
          <a:p>
            <a:endParaRPr lang="en-GB"/>
          </a:p>
        </p:txBody>
      </p:sp>
    </p:spTree>
    <p:extLst>
      <p:ext uri="{BB962C8B-B14F-4D97-AF65-F5344CB8AC3E}">
        <p14:creationId xmlns:p14="http://schemas.microsoft.com/office/powerpoint/2010/main" val="1928660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https://www.youtube.com/watch?v=ziQFFh5jznI This is a humorous look at what it would be like if the real world imitated how we behave online (like, follow, overshare etc)</a:t>
            </a:r>
          </a:p>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11</a:t>
            </a:fld>
            <a:endParaRPr lang="en-GB"/>
          </a:p>
        </p:txBody>
      </p:sp>
    </p:spTree>
    <p:extLst>
      <p:ext uri="{BB962C8B-B14F-4D97-AF65-F5344CB8AC3E}">
        <p14:creationId xmlns:p14="http://schemas.microsoft.com/office/powerpoint/2010/main" val="1966228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Allow pupils to tell you what is going on in the pictures. They should conclude that this isn’t how we generally behave in the real world.</a:t>
            </a:r>
          </a:p>
        </p:txBody>
      </p:sp>
      <p:sp>
        <p:nvSpPr>
          <p:cNvPr id="4" name="Slide Number Placeholder 3"/>
          <p:cNvSpPr>
            <a:spLocks noGrp="1"/>
          </p:cNvSpPr>
          <p:nvPr>
            <p:ph type="sldNum" sz="quarter" idx="5"/>
          </p:nvPr>
        </p:nvSpPr>
        <p:spPr/>
        <p:txBody>
          <a:bodyPr/>
          <a:lstStyle/>
          <a:p>
            <a:fld id="{4725E8E8-1528-48FB-B845-BEC6BE7B33E1}" type="slidenum">
              <a:rPr lang="en-GB" smtClean="0"/>
              <a:t>12</a:t>
            </a:fld>
            <a:endParaRPr lang="en-GB"/>
          </a:p>
        </p:txBody>
      </p:sp>
    </p:spTree>
    <p:extLst>
      <p:ext uri="{BB962C8B-B14F-4D97-AF65-F5344CB8AC3E}">
        <p14:creationId xmlns:p14="http://schemas.microsoft.com/office/powerpoint/2010/main" val="69135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Interacting with strangers! Although pupils will know not to talk to or interact with strangers in the real-world, lots of them will game or talk to strangers online.</a:t>
            </a:r>
          </a:p>
        </p:txBody>
      </p:sp>
      <p:sp>
        <p:nvSpPr>
          <p:cNvPr id="4" name="Slide Number Placeholder 3"/>
          <p:cNvSpPr>
            <a:spLocks noGrp="1"/>
          </p:cNvSpPr>
          <p:nvPr>
            <p:ph type="sldNum" sz="quarter" idx="5"/>
          </p:nvPr>
        </p:nvSpPr>
        <p:spPr/>
        <p:txBody>
          <a:bodyPr/>
          <a:lstStyle/>
          <a:p>
            <a:fld id="{4725E8E8-1528-48FB-B845-BEC6BE7B33E1}" type="slidenum">
              <a:rPr lang="en-GB" smtClean="0"/>
              <a:t>13</a:t>
            </a:fld>
            <a:endParaRPr lang="en-GB"/>
          </a:p>
        </p:txBody>
      </p:sp>
    </p:spTree>
    <p:extLst>
      <p:ext uri="{BB962C8B-B14F-4D97-AF65-F5344CB8AC3E}">
        <p14:creationId xmlns:p14="http://schemas.microsoft.com/office/powerpoint/2010/main" val="2988041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pPr>
            <a:r>
              <a:rPr lang="en-GB" sz="1800" b="0" i="0" u="none" strike="noStrike" dirty="0">
                <a:solidFill>
                  <a:srgbClr val="000000"/>
                </a:solidFill>
                <a:effectLst/>
                <a:latin typeface="Google Sans"/>
              </a:rPr>
              <a:t>Ask children to read each scenario and raise your hand if you’d report it in the app or service where you found it. </a:t>
            </a:r>
            <a:endParaRPr lang="en-GB" b="0" dirty="0">
              <a:effectLst/>
            </a:endParaRPr>
          </a:p>
          <a:p>
            <a:pPr rtl="0">
              <a:spcBef>
                <a:spcPts val="1200"/>
              </a:spcBef>
              <a:spcAft>
                <a:spcPts val="1200"/>
              </a:spcAft>
            </a:pPr>
            <a:r>
              <a:rPr lang="en-GB" sz="1800" b="0" i="0" u="none" strike="noStrike" dirty="0">
                <a:solidFill>
                  <a:srgbClr val="000000"/>
                </a:solidFill>
                <a:effectLst/>
                <a:latin typeface="Google Sans"/>
              </a:rPr>
              <a:t>Ask them to explain why they  would or wouldn’t report it.</a:t>
            </a:r>
            <a:endParaRPr lang="en-GB" b="0" dirty="0">
              <a:effectLst/>
            </a:endParaRPr>
          </a:p>
          <a:p>
            <a:pPr rtl="0">
              <a:spcBef>
                <a:spcPts val="1200"/>
              </a:spcBef>
              <a:spcAft>
                <a:spcPts val="1200"/>
              </a:spcAft>
            </a:pPr>
            <a:r>
              <a:rPr lang="en-GB" sz="1800" b="0" i="0" u="none" strike="noStrike" dirty="0">
                <a:solidFill>
                  <a:srgbClr val="000000"/>
                </a:solidFill>
                <a:effectLst/>
                <a:latin typeface="Google Sans"/>
              </a:rPr>
              <a:t>(Remember that there is seldom one right choice to make, which is why discussion is helpful. No one should feel bad about what they chose to do. Even adults don’t always know when or how to report.)</a:t>
            </a:r>
            <a:endParaRPr lang="en-GB" b="0" dirty="0">
              <a:effectLst/>
            </a:endParaRPr>
          </a:p>
          <a:p>
            <a:br>
              <a:rPr lang="en-GB" dirty="0"/>
            </a:br>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14</a:t>
            </a:fld>
            <a:endParaRPr lang="en-GB"/>
          </a:p>
        </p:txBody>
      </p:sp>
    </p:spTree>
    <p:extLst>
      <p:ext uri="{BB962C8B-B14F-4D97-AF65-F5344CB8AC3E}">
        <p14:creationId xmlns:p14="http://schemas.microsoft.com/office/powerpoint/2010/main" val="3883610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pupils could vote for ignore, report or do nothing. Allow/ ask for comments as the scenario plays out.</a:t>
            </a:r>
          </a:p>
        </p:txBody>
      </p:sp>
      <p:sp>
        <p:nvSpPr>
          <p:cNvPr id="4" name="Slide Number Placeholder 3"/>
          <p:cNvSpPr>
            <a:spLocks noGrp="1"/>
          </p:cNvSpPr>
          <p:nvPr>
            <p:ph type="sldNum" sz="quarter" idx="5"/>
          </p:nvPr>
        </p:nvSpPr>
        <p:spPr/>
        <p:txBody>
          <a:bodyPr/>
          <a:lstStyle/>
          <a:p>
            <a:fld id="{4725E8E8-1528-48FB-B845-BEC6BE7B33E1}" type="slidenum">
              <a:rPr lang="en-GB" smtClean="0"/>
              <a:t>15</a:t>
            </a:fld>
            <a:endParaRPr lang="en-GB"/>
          </a:p>
        </p:txBody>
      </p:sp>
    </p:spTree>
    <p:extLst>
      <p:ext uri="{BB962C8B-B14F-4D97-AF65-F5344CB8AC3E}">
        <p14:creationId xmlns:p14="http://schemas.microsoft.com/office/powerpoint/2010/main" val="1152324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can be easy to join in with or make hurtful comments online. When we post something online it is permanent (unless removed by a moderator) which means it can be read over and over and shared with others easily.</a:t>
            </a:r>
          </a:p>
        </p:txBody>
      </p:sp>
      <p:sp>
        <p:nvSpPr>
          <p:cNvPr id="4" name="Slide Number Placeholder 3"/>
          <p:cNvSpPr>
            <a:spLocks noGrp="1"/>
          </p:cNvSpPr>
          <p:nvPr>
            <p:ph type="sldNum" sz="quarter" idx="10"/>
          </p:nvPr>
        </p:nvSpPr>
        <p:spPr/>
        <p:txBody>
          <a:bodyPr/>
          <a:lstStyle/>
          <a:p>
            <a:fld id="{4725E8E8-1528-48FB-B845-BEC6BE7B33E1}" type="slidenum">
              <a:rPr lang="en-GB" smtClean="0"/>
              <a:t>16</a:t>
            </a:fld>
            <a:endParaRPr lang="en-GB"/>
          </a:p>
        </p:txBody>
      </p:sp>
      <p:sp>
        <p:nvSpPr>
          <p:cNvPr id="5" name="Footer Placeholder 4"/>
          <p:cNvSpPr>
            <a:spLocks noGrp="1"/>
          </p:cNvSpPr>
          <p:nvPr>
            <p:ph type="ftr" sz="quarter" idx="4"/>
          </p:nvPr>
        </p:nvSpPr>
        <p:spPr>
          <a:xfrm>
            <a:off x="0" y="8685213"/>
            <a:ext cx="2971800" cy="457200"/>
          </a:xfrm>
        </p:spPr>
        <p:txBody>
          <a:bodyPr/>
          <a:lstStyle/>
          <a:p>
            <a:endParaRPr lang="en-GB"/>
          </a:p>
        </p:txBody>
      </p:sp>
    </p:spTree>
    <p:extLst>
      <p:ext uri="{BB962C8B-B14F-4D97-AF65-F5344CB8AC3E}">
        <p14:creationId xmlns:p14="http://schemas.microsoft.com/office/powerpoint/2010/main" val="3634349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Friends can fall out and arguments spill over in to the real world. Although it may seem a long way off, when you apply to college, university or for a job they are likely do an online search – what impression do you want them to get of you? The impression you leave now may affect your future. There are also things which are illegal to say online –  someone’s race, faith, sexual orientation, disability and gender identity are protected characteristic. Making unkind comments about these can be a hate crime and against the law!</a:t>
            </a:r>
          </a:p>
        </p:txBody>
      </p:sp>
      <p:sp>
        <p:nvSpPr>
          <p:cNvPr id="4" name="Slide Number Placeholder 3"/>
          <p:cNvSpPr>
            <a:spLocks noGrp="1"/>
          </p:cNvSpPr>
          <p:nvPr>
            <p:ph type="sldNum" sz="quarter" idx="5"/>
          </p:nvPr>
        </p:nvSpPr>
        <p:spPr/>
        <p:txBody>
          <a:bodyPr/>
          <a:lstStyle/>
          <a:p>
            <a:fld id="{4725E8E8-1528-48FB-B845-BEC6BE7B33E1}" type="slidenum">
              <a:rPr lang="en-GB" smtClean="0"/>
              <a:t>17</a:t>
            </a:fld>
            <a:endParaRPr lang="en-GB"/>
          </a:p>
        </p:txBody>
      </p:sp>
    </p:spTree>
    <p:extLst>
      <p:ext uri="{BB962C8B-B14F-4D97-AF65-F5344CB8AC3E}">
        <p14:creationId xmlns:p14="http://schemas.microsoft.com/office/powerpoint/2010/main" val="804436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 before you post. Every time you post, comment, like or share you leave an impression behind (footprint). Imagine your grandma sitting behind you? What would she think?!</a:t>
            </a:r>
          </a:p>
          <a:p>
            <a:r>
              <a:rPr lang="en-GB" dirty="0"/>
              <a:t>Initial examples of looking after footprint: </a:t>
            </a:r>
          </a:p>
          <a:p>
            <a:pPr marL="171450" indent="-171450">
              <a:buFontTx/>
              <a:buChar char="-"/>
            </a:pPr>
            <a:r>
              <a:rPr lang="en-GB" dirty="0"/>
              <a:t>Being kind to people online, both people that we know and strangers we might come across </a:t>
            </a:r>
          </a:p>
          <a:p>
            <a:pPr marL="171450" indent="-171450">
              <a:buFontTx/>
              <a:buChar char="-"/>
            </a:pPr>
            <a:r>
              <a:rPr lang="en-GB" dirty="0"/>
              <a:t>Don’t share rude or unkind things </a:t>
            </a:r>
          </a:p>
          <a:p>
            <a:pPr marL="171450" indent="-171450">
              <a:buFontTx/>
              <a:buChar char="-"/>
            </a:pPr>
            <a:r>
              <a:rPr lang="en-GB" dirty="0"/>
              <a:t>Don’t post or share things that we aren’t sure about, or things we might regret. </a:t>
            </a:r>
          </a:p>
          <a:p>
            <a:pPr marL="171450" indent="-171450">
              <a:buFontTx/>
              <a:buChar char="-"/>
            </a:pPr>
            <a:r>
              <a:rPr lang="en-GB" dirty="0"/>
              <a:t>Don’t post our personal information e.g. where we live, school uniform, phone numbers </a:t>
            </a:r>
          </a:p>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18</a:t>
            </a:fld>
            <a:endParaRPr lang="en-GB"/>
          </a:p>
        </p:txBody>
      </p:sp>
    </p:spTree>
    <p:extLst>
      <p:ext uri="{BB962C8B-B14F-4D97-AF65-F5344CB8AC3E}">
        <p14:creationId xmlns:p14="http://schemas.microsoft.com/office/powerpoint/2010/main" val="691031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Asking our friends before we share a picture or video with them in </a:t>
            </a:r>
          </a:p>
          <a:p>
            <a:pPr marL="171450" indent="-171450">
              <a:buFontTx/>
              <a:buChar char="-"/>
            </a:pPr>
            <a:r>
              <a:rPr lang="en-GB" dirty="0"/>
              <a:t>Checking in with our friends if there has been an argument, or if they seem sad/worried/angry </a:t>
            </a:r>
          </a:p>
          <a:p>
            <a:pPr marL="171450" indent="-171450">
              <a:buFontTx/>
              <a:buChar char="-"/>
            </a:pPr>
            <a:r>
              <a:rPr lang="en-GB" dirty="0"/>
              <a:t>Telling an adult if we are worried/upset/scared/think we have made a mistake </a:t>
            </a:r>
          </a:p>
          <a:p>
            <a:pPr marL="171450" indent="-171450">
              <a:buFontTx/>
              <a:buChar char="-"/>
            </a:pPr>
            <a:endParaRPr lang="en-GB" dirty="0"/>
          </a:p>
          <a:p>
            <a:pPr marL="0" indent="0">
              <a:buFontTx/>
              <a:buNone/>
            </a:pPr>
            <a:r>
              <a:rPr lang="en-GB" dirty="0"/>
              <a:t>If something has made you upset or angry:</a:t>
            </a:r>
          </a:p>
          <a:p>
            <a:pPr marL="171450" indent="-171450">
              <a:buFontTx/>
              <a:buChar char="-"/>
            </a:pPr>
            <a:r>
              <a:rPr lang="en-GB" dirty="0"/>
              <a:t>Telling an adult </a:t>
            </a:r>
          </a:p>
          <a:p>
            <a:pPr marL="171450" indent="-171450">
              <a:buFontTx/>
              <a:buChar char="-"/>
            </a:pPr>
            <a:r>
              <a:rPr lang="en-GB" dirty="0"/>
              <a:t>If we are angry take five minutes before responding. Close the screen or the game </a:t>
            </a:r>
          </a:p>
          <a:p>
            <a:pPr marL="171450" indent="-171450">
              <a:buFontTx/>
              <a:buChar char="-"/>
            </a:pPr>
            <a:endParaRPr lang="en-GB" dirty="0"/>
          </a:p>
          <a:p>
            <a:r>
              <a:rPr lang="en-GB" b="1" dirty="0"/>
              <a:t>Chatting online </a:t>
            </a:r>
            <a:r>
              <a:rPr lang="en-GB" dirty="0"/>
              <a:t>- How might it be easy for someone to pretend to be someone else when they are online? </a:t>
            </a:r>
          </a:p>
          <a:p>
            <a:pPr marL="171450" indent="-171450">
              <a:buFontTx/>
              <a:buChar char="-"/>
            </a:pPr>
            <a:r>
              <a:rPr lang="en-GB" dirty="0"/>
              <a:t>Fake profiles </a:t>
            </a:r>
          </a:p>
          <a:p>
            <a:pPr marL="171450" indent="-171450">
              <a:buFontTx/>
              <a:buChar char="-"/>
            </a:pPr>
            <a:r>
              <a:rPr lang="en-GB" dirty="0"/>
              <a:t>Anonymous usernames </a:t>
            </a:r>
          </a:p>
          <a:p>
            <a:pPr marL="171450" indent="-171450">
              <a:buFontTx/>
              <a:buChar char="-"/>
            </a:pPr>
            <a:r>
              <a:rPr lang="en-GB" dirty="0"/>
              <a:t>Lying about their age </a:t>
            </a:r>
          </a:p>
          <a:p>
            <a:pPr marL="171450" indent="-171450">
              <a:buFontTx/>
              <a:buChar char="-"/>
            </a:pPr>
            <a:endParaRPr lang="en-GB" dirty="0"/>
          </a:p>
          <a:p>
            <a:pPr marL="0" indent="0">
              <a:buFontTx/>
              <a:buNone/>
            </a:pPr>
            <a:r>
              <a:rPr lang="en-GB" dirty="0"/>
              <a:t>Where might we come across strangers online?</a:t>
            </a:r>
          </a:p>
          <a:p>
            <a:pPr marL="171450" indent="-171450">
              <a:buFontTx/>
              <a:buChar char="-"/>
            </a:pPr>
            <a:r>
              <a:rPr lang="en-GB" dirty="0"/>
              <a:t>Gaming platforms </a:t>
            </a:r>
          </a:p>
          <a:p>
            <a:pPr marL="171450" indent="-171450">
              <a:buFontTx/>
              <a:buChar char="-"/>
            </a:pPr>
            <a:r>
              <a:rPr lang="en-GB" dirty="0"/>
              <a:t>Streaming sites </a:t>
            </a:r>
          </a:p>
          <a:p>
            <a:pPr marL="171450" indent="-171450">
              <a:buFontTx/>
              <a:buChar char="-"/>
            </a:pPr>
            <a:r>
              <a:rPr lang="en-GB" dirty="0"/>
              <a:t>Comment sections </a:t>
            </a:r>
          </a:p>
          <a:p>
            <a:pPr marL="171450" indent="-171450">
              <a:buFontTx/>
              <a:buChar char="-"/>
            </a:pPr>
            <a:r>
              <a:rPr lang="en-GB" dirty="0"/>
              <a:t>Group chats </a:t>
            </a:r>
          </a:p>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19</a:t>
            </a:fld>
            <a:endParaRPr lang="en-GB"/>
          </a:p>
        </p:txBody>
      </p:sp>
    </p:spTree>
    <p:extLst>
      <p:ext uri="{BB962C8B-B14F-4D97-AF65-F5344CB8AC3E}">
        <p14:creationId xmlns:p14="http://schemas.microsoft.com/office/powerpoint/2010/main" val="3476698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Although this video is very simplistic in production, it does re-enforce important e-safety messages. </a:t>
            </a:r>
          </a:p>
        </p:txBody>
      </p:sp>
      <p:sp>
        <p:nvSpPr>
          <p:cNvPr id="4" name="Slide Number Placeholder 3"/>
          <p:cNvSpPr>
            <a:spLocks noGrp="1"/>
          </p:cNvSpPr>
          <p:nvPr>
            <p:ph type="sldNum" sz="quarter" idx="5"/>
          </p:nvPr>
        </p:nvSpPr>
        <p:spPr/>
        <p:txBody>
          <a:bodyPr/>
          <a:lstStyle/>
          <a:p>
            <a:fld id="{4725E8E8-1528-48FB-B845-BEC6BE7B33E1}" type="slidenum">
              <a:rPr lang="en-GB" smtClean="0"/>
              <a:t>20</a:t>
            </a:fld>
            <a:endParaRPr lang="en-GB"/>
          </a:p>
        </p:txBody>
      </p:sp>
    </p:spTree>
    <p:extLst>
      <p:ext uri="{BB962C8B-B14F-4D97-AF65-F5344CB8AC3E}">
        <p14:creationId xmlns:p14="http://schemas.microsoft.com/office/powerpoint/2010/main" val="40704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this picture as an introduction/ teaser to the session You will be asking the pupils what this picture shows later in the session which is based around our ‘footprint’ – the impressions we leave behind in both the real and digital worlds. </a:t>
            </a:r>
          </a:p>
        </p:txBody>
      </p:sp>
      <p:sp>
        <p:nvSpPr>
          <p:cNvPr id="4" name="Slide Number Placeholder 3"/>
          <p:cNvSpPr>
            <a:spLocks noGrp="1"/>
          </p:cNvSpPr>
          <p:nvPr>
            <p:ph type="sldNum" sz="quarter" idx="10"/>
          </p:nvPr>
        </p:nvSpPr>
        <p:spPr/>
        <p:txBody>
          <a:bodyPr/>
          <a:lstStyle/>
          <a:p>
            <a:fld id="{4725E8E8-1528-48FB-B845-BEC6BE7B33E1}" type="slidenum">
              <a:rPr lang="en-GB" smtClean="0"/>
              <a:t>2</a:t>
            </a:fld>
            <a:endParaRPr lang="en-GB"/>
          </a:p>
        </p:txBody>
      </p:sp>
      <p:sp>
        <p:nvSpPr>
          <p:cNvPr id="5" name="Footer Placeholder 4"/>
          <p:cNvSpPr>
            <a:spLocks noGrp="1"/>
          </p:cNvSpPr>
          <p:nvPr>
            <p:ph type="ftr" sz="quarter" idx="4"/>
          </p:nvPr>
        </p:nvSpPr>
        <p:spPr>
          <a:xfrm>
            <a:off x="0" y="8685213"/>
            <a:ext cx="2971800" cy="457200"/>
          </a:xfrm>
        </p:spPr>
        <p:txBody>
          <a:bodyPr/>
          <a:lstStyle/>
          <a:p>
            <a:endParaRPr lang="en-GB"/>
          </a:p>
        </p:txBody>
      </p:sp>
    </p:spTree>
    <p:extLst>
      <p:ext uri="{BB962C8B-B14F-4D97-AF65-F5344CB8AC3E}">
        <p14:creationId xmlns:p14="http://schemas.microsoft.com/office/powerpoint/2010/main" val="3634349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easy to make mistakes, but these can be fixed! Don’t ignore when something goes wrong online, problems have a habit of growing and getting out of hand when not dealt with. Encourage pupils to think about who their trusted adults are and what skills they will be able to contribute. During the Summer term when students will be thinking about moving to secondary school, talk to them about form tutors, head of year etc.</a:t>
            </a:r>
          </a:p>
        </p:txBody>
      </p:sp>
      <p:sp>
        <p:nvSpPr>
          <p:cNvPr id="4" name="Slide Number Placeholder 3"/>
          <p:cNvSpPr>
            <a:spLocks noGrp="1"/>
          </p:cNvSpPr>
          <p:nvPr>
            <p:ph type="sldNum" sz="quarter" idx="5"/>
          </p:nvPr>
        </p:nvSpPr>
        <p:spPr/>
        <p:txBody>
          <a:bodyPr/>
          <a:lstStyle/>
          <a:p>
            <a:fld id="{4725E8E8-1528-48FB-B845-BEC6BE7B33E1}" type="slidenum">
              <a:rPr lang="en-GB" smtClean="0"/>
              <a:t>21</a:t>
            </a:fld>
            <a:endParaRPr lang="en-GB"/>
          </a:p>
        </p:txBody>
      </p:sp>
    </p:spTree>
    <p:extLst>
      <p:ext uri="{BB962C8B-B14F-4D97-AF65-F5344CB8AC3E}">
        <p14:creationId xmlns:p14="http://schemas.microsoft.com/office/powerpoint/2010/main" val="1076309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children to work in partners. They should tell each other what they think these words mean – then ask them to feed back their partners answer to you. Emphasise you want their opinions and ideas – it’s not about finding the ‘right’ answer.</a:t>
            </a:r>
          </a:p>
        </p:txBody>
      </p:sp>
      <p:sp>
        <p:nvSpPr>
          <p:cNvPr id="4" name="Slide Number Placeholder 3"/>
          <p:cNvSpPr>
            <a:spLocks noGrp="1"/>
          </p:cNvSpPr>
          <p:nvPr>
            <p:ph type="sldNum" sz="quarter" idx="10"/>
          </p:nvPr>
        </p:nvSpPr>
        <p:spPr/>
        <p:txBody>
          <a:bodyPr/>
          <a:lstStyle/>
          <a:p>
            <a:fld id="{4725E8E8-1528-48FB-B845-BEC6BE7B33E1}" type="slidenum">
              <a:rPr lang="en-GB" smtClean="0"/>
              <a:t>3</a:t>
            </a:fld>
            <a:endParaRPr lang="en-GB"/>
          </a:p>
        </p:txBody>
      </p:sp>
      <p:sp>
        <p:nvSpPr>
          <p:cNvPr id="5" name="Footer Placeholder 4"/>
          <p:cNvSpPr>
            <a:spLocks noGrp="1"/>
          </p:cNvSpPr>
          <p:nvPr>
            <p:ph type="ftr" sz="quarter" idx="4"/>
          </p:nvPr>
        </p:nvSpPr>
        <p:spPr>
          <a:xfrm>
            <a:off x="0" y="8685213"/>
            <a:ext cx="2971800" cy="457200"/>
          </a:xfrm>
        </p:spPr>
        <p:txBody>
          <a:bodyPr/>
          <a:lstStyle/>
          <a:p>
            <a:endParaRPr lang="en-GB"/>
          </a:p>
        </p:txBody>
      </p:sp>
    </p:spTree>
    <p:extLst>
      <p:ext uri="{BB962C8B-B14F-4D97-AF65-F5344CB8AC3E}">
        <p14:creationId xmlns:p14="http://schemas.microsoft.com/office/powerpoint/2010/main" val="363434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 these definitions with the class and discuss. How does treating others with respect and tolerance affect the class, our friendships etc.</a:t>
            </a:r>
          </a:p>
        </p:txBody>
      </p:sp>
      <p:sp>
        <p:nvSpPr>
          <p:cNvPr id="4" name="Slide Number Placeholder 3"/>
          <p:cNvSpPr>
            <a:spLocks noGrp="1"/>
          </p:cNvSpPr>
          <p:nvPr>
            <p:ph type="sldNum" sz="quarter" idx="5"/>
          </p:nvPr>
        </p:nvSpPr>
        <p:spPr/>
        <p:txBody>
          <a:bodyPr/>
          <a:lstStyle/>
          <a:p>
            <a:fld id="{4725E8E8-1528-48FB-B845-BEC6BE7B33E1}" type="slidenum">
              <a:rPr lang="en-GB" smtClean="0"/>
              <a:t>4</a:t>
            </a:fld>
            <a:endParaRPr lang="en-GB"/>
          </a:p>
        </p:txBody>
      </p:sp>
    </p:spTree>
    <p:extLst>
      <p:ext uri="{BB962C8B-B14F-4D97-AF65-F5344CB8AC3E}">
        <p14:creationId xmlns:p14="http://schemas.microsoft.com/office/powerpoint/2010/main" val="2751912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the concept of ‘footprints’ – we leave an impression behind us! (The picture on the first slide is a good visual illustration of this.)</a:t>
            </a:r>
          </a:p>
        </p:txBody>
      </p:sp>
      <p:sp>
        <p:nvSpPr>
          <p:cNvPr id="4" name="Slide Number Placeholder 3"/>
          <p:cNvSpPr>
            <a:spLocks noGrp="1"/>
          </p:cNvSpPr>
          <p:nvPr>
            <p:ph type="sldNum" sz="quarter" idx="10"/>
          </p:nvPr>
        </p:nvSpPr>
        <p:spPr/>
        <p:txBody>
          <a:bodyPr/>
          <a:lstStyle/>
          <a:p>
            <a:fld id="{4725E8E8-1528-48FB-B845-BEC6BE7B33E1}" type="slidenum">
              <a:rPr lang="en-GB" smtClean="0"/>
              <a:t>5</a:t>
            </a:fld>
            <a:endParaRPr lang="en-GB"/>
          </a:p>
        </p:txBody>
      </p:sp>
      <p:sp>
        <p:nvSpPr>
          <p:cNvPr id="5" name="Footer Placeholder 4"/>
          <p:cNvSpPr>
            <a:spLocks noGrp="1"/>
          </p:cNvSpPr>
          <p:nvPr>
            <p:ph type="ftr" sz="quarter" idx="4"/>
          </p:nvPr>
        </p:nvSpPr>
        <p:spPr>
          <a:xfrm>
            <a:off x="0" y="8685213"/>
            <a:ext cx="2971800" cy="457200"/>
          </a:xfrm>
        </p:spPr>
        <p:txBody>
          <a:bodyPr/>
          <a:lstStyle/>
          <a:p>
            <a:endParaRPr lang="en-GB"/>
          </a:p>
        </p:txBody>
      </p:sp>
    </p:spTree>
    <p:extLst>
      <p:ext uri="{BB962C8B-B14F-4D97-AF65-F5344CB8AC3E}">
        <p14:creationId xmlns:p14="http://schemas.microsoft.com/office/powerpoint/2010/main" val="3634349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first impressions (examples)</a:t>
            </a:r>
          </a:p>
          <a:p>
            <a:pPr marL="171450" indent="-171450">
              <a:buFontTx/>
              <a:buChar char="-"/>
            </a:pPr>
            <a:r>
              <a:rPr lang="en-GB" dirty="0"/>
              <a:t>Polite </a:t>
            </a:r>
          </a:p>
          <a:p>
            <a:pPr marL="171450" indent="-171450">
              <a:buFontTx/>
              <a:buChar char="-"/>
            </a:pPr>
            <a:r>
              <a:rPr lang="en-GB" dirty="0"/>
              <a:t>Friendly </a:t>
            </a:r>
          </a:p>
          <a:p>
            <a:pPr marL="171450" indent="-171450">
              <a:buFontTx/>
              <a:buChar char="-"/>
            </a:pPr>
            <a:r>
              <a:rPr lang="en-GB" dirty="0"/>
              <a:t>Approachable</a:t>
            </a:r>
          </a:p>
          <a:p>
            <a:pPr marL="171450" indent="-171450">
              <a:buFontTx/>
              <a:buChar char="-"/>
            </a:pPr>
            <a:r>
              <a:rPr lang="en-GB" dirty="0"/>
              <a:t>Good body language </a:t>
            </a:r>
          </a:p>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6</a:t>
            </a:fld>
            <a:endParaRPr lang="en-GB"/>
          </a:p>
        </p:txBody>
      </p:sp>
    </p:spTree>
    <p:extLst>
      <p:ext uri="{BB962C8B-B14F-4D97-AF65-F5344CB8AC3E}">
        <p14:creationId xmlns:p14="http://schemas.microsoft.com/office/powerpoint/2010/main" val="212266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children what they do online – these are some of the most widely used apps and platforms by their age group (although most are not aimed at their age group and are recommended for 13+)</a:t>
            </a:r>
          </a:p>
        </p:txBody>
      </p:sp>
      <p:sp>
        <p:nvSpPr>
          <p:cNvPr id="4" name="Slide Number Placeholder 3"/>
          <p:cNvSpPr>
            <a:spLocks noGrp="1"/>
          </p:cNvSpPr>
          <p:nvPr>
            <p:ph type="sldNum" sz="quarter" idx="5"/>
          </p:nvPr>
        </p:nvSpPr>
        <p:spPr/>
        <p:txBody>
          <a:bodyPr/>
          <a:lstStyle/>
          <a:p>
            <a:fld id="{4725E8E8-1528-48FB-B845-BEC6BE7B33E1}" type="slidenum">
              <a:rPr lang="en-GB" smtClean="0"/>
              <a:t>8</a:t>
            </a:fld>
            <a:endParaRPr lang="en-GB"/>
          </a:p>
        </p:txBody>
      </p:sp>
    </p:spTree>
    <p:extLst>
      <p:ext uri="{BB962C8B-B14F-4D97-AF65-F5344CB8AC3E}">
        <p14:creationId xmlns:p14="http://schemas.microsoft.com/office/powerpoint/2010/main" val="22290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Some of these things are in green, indicating ‘good’, some are red, indicating ‘bad’. Do pupils agree with this? Would they always be red or green? </a:t>
            </a:r>
          </a:p>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9</a:t>
            </a:fld>
            <a:endParaRPr lang="en-GB"/>
          </a:p>
        </p:txBody>
      </p:sp>
    </p:spTree>
    <p:extLst>
      <p:ext uri="{BB962C8B-B14F-4D97-AF65-F5344CB8AC3E}">
        <p14:creationId xmlns:p14="http://schemas.microsoft.com/office/powerpoint/2010/main" val="1380925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should hopefully get a lively discussion going about the differences between the online and real world.</a:t>
            </a:r>
          </a:p>
        </p:txBody>
      </p:sp>
      <p:sp>
        <p:nvSpPr>
          <p:cNvPr id="4" name="Slide Number Placeholder 3"/>
          <p:cNvSpPr>
            <a:spLocks noGrp="1"/>
          </p:cNvSpPr>
          <p:nvPr>
            <p:ph type="sldNum" sz="quarter" idx="5"/>
          </p:nvPr>
        </p:nvSpPr>
        <p:spPr/>
        <p:txBody>
          <a:bodyPr/>
          <a:lstStyle/>
          <a:p>
            <a:fld id="{4725E8E8-1528-48FB-B845-BEC6BE7B33E1}" type="slidenum">
              <a:rPr lang="en-GB" smtClean="0"/>
              <a:t>10</a:t>
            </a:fld>
            <a:endParaRPr lang="en-GB"/>
          </a:p>
        </p:txBody>
      </p:sp>
    </p:spTree>
    <p:extLst>
      <p:ext uri="{BB962C8B-B14F-4D97-AF65-F5344CB8AC3E}">
        <p14:creationId xmlns:p14="http://schemas.microsoft.com/office/powerpoint/2010/main" val="1010980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p>
        </p:txBody>
      </p:sp>
    </p:spTree>
    <p:extLst>
      <p:ext uri="{BB962C8B-B14F-4D97-AF65-F5344CB8AC3E}">
        <p14:creationId xmlns:p14="http://schemas.microsoft.com/office/powerpoint/2010/main" val="42737433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204167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304800"/>
            <a:ext cx="2038350" cy="5410200"/>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85800" y="304800"/>
            <a:ext cx="5962650" cy="541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5933837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76192565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8106162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85800" y="1524000"/>
            <a:ext cx="4000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838700" y="1524000"/>
            <a:ext cx="4000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82536311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93079983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1318344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4366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89423656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10314736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3048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title style</a:t>
            </a:r>
            <a:endParaRPr lang="en-US"/>
          </a:p>
        </p:txBody>
      </p:sp>
      <p:sp>
        <p:nvSpPr>
          <p:cNvPr id="6147" name="Rectangle 3"/>
          <p:cNvSpPr>
            <a:spLocks noGrp="1" noChangeArrowheads="1"/>
          </p:cNvSpPr>
          <p:nvPr>
            <p:ph type="body" idx="1"/>
          </p:nvPr>
        </p:nvSpPr>
        <p:spPr bwMode="auto">
          <a:xfrm>
            <a:off x="685800" y="1524000"/>
            <a:ext cx="8153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14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07225" y="5638800"/>
            <a:ext cx="2133600" cy="117633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lvl1pPr algn="l" rtl="0" eaLnBrk="1" fontAlgn="base" hangingPunct="1">
        <a:spcBef>
          <a:spcPct val="0"/>
        </a:spcBef>
        <a:spcAft>
          <a:spcPct val="0"/>
        </a:spcAft>
        <a:defRPr sz="3200" b="1">
          <a:solidFill>
            <a:srgbClr val="CD0921"/>
          </a:solidFill>
          <a:latin typeface="+mj-lt"/>
          <a:ea typeface="+mj-ea"/>
          <a:cs typeface="+mj-cs"/>
        </a:defRPr>
      </a:lvl1pPr>
      <a:lvl2pPr algn="l" rtl="0" eaLnBrk="1" fontAlgn="base" hangingPunct="1">
        <a:spcBef>
          <a:spcPct val="0"/>
        </a:spcBef>
        <a:spcAft>
          <a:spcPct val="0"/>
        </a:spcAft>
        <a:defRPr sz="3200" b="1">
          <a:solidFill>
            <a:srgbClr val="CD0921"/>
          </a:solidFill>
          <a:latin typeface="Arial" charset="0"/>
        </a:defRPr>
      </a:lvl2pPr>
      <a:lvl3pPr algn="l" rtl="0" eaLnBrk="1" fontAlgn="base" hangingPunct="1">
        <a:spcBef>
          <a:spcPct val="0"/>
        </a:spcBef>
        <a:spcAft>
          <a:spcPct val="0"/>
        </a:spcAft>
        <a:defRPr sz="3200" b="1">
          <a:solidFill>
            <a:srgbClr val="CD0921"/>
          </a:solidFill>
          <a:latin typeface="Arial" charset="0"/>
        </a:defRPr>
      </a:lvl3pPr>
      <a:lvl4pPr algn="l" rtl="0" eaLnBrk="1" fontAlgn="base" hangingPunct="1">
        <a:spcBef>
          <a:spcPct val="0"/>
        </a:spcBef>
        <a:spcAft>
          <a:spcPct val="0"/>
        </a:spcAft>
        <a:defRPr sz="3200" b="1">
          <a:solidFill>
            <a:srgbClr val="CD0921"/>
          </a:solidFill>
          <a:latin typeface="Arial" charset="0"/>
        </a:defRPr>
      </a:lvl4pPr>
      <a:lvl5pPr algn="l" rtl="0" eaLnBrk="1" fontAlgn="base" hangingPunct="1">
        <a:spcBef>
          <a:spcPct val="0"/>
        </a:spcBef>
        <a:spcAft>
          <a:spcPct val="0"/>
        </a:spcAft>
        <a:defRPr sz="3200" b="1">
          <a:solidFill>
            <a:srgbClr val="CD0921"/>
          </a:solidFill>
          <a:latin typeface="Arial" charset="0"/>
        </a:defRPr>
      </a:lvl5pPr>
      <a:lvl6pPr marL="457200" algn="l" rtl="0" eaLnBrk="1" fontAlgn="base" hangingPunct="1">
        <a:spcBef>
          <a:spcPct val="0"/>
        </a:spcBef>
        <a:spcAft>
          <a:spcPct val="0"/>
        </a:spcAft>
        <a:defRPr sz="3200" b="1">
          <a:solidFill>
            <a:srgbClr val="CD0921"/>
          </a:solidFill>
          <a:latin typeface="Arial" charset="0"/>
        </a:defRPr>
      </a:lvl6pPr>
      <a:lvl7pPr marL="914400" algn="l" rtl="0" eaLnBrk="1" fontAlgn="base" hangingPunct="1">
        <a:spcBef>
          <a:spcPct val="0"/>
        </a:spcBef>
        <a:spcAft>
          <a:spcPct val="0"/>
        </a:spcAft>
        <a:defRPr sz="3200" b="1">
          <a:solidFill>
            <a:srgbClr val="CD0921"/>
          </a:solidFill>
          <a:latin typeface="Arial" charset="0"/>
        </a:defRPr>
      </a:lvl7pPr>
      <a:lvl8pPr marL="1371600" algn="l" rtl="0" eaLnBrk="1" fontAlgn="base" hangingPunct="1">
        <a:spcBef>
          <a:spcPct val="0"/>
        </a:spcBef>
        <a:spcAft>
          <a:spcPct val="0"/>
        </a:spcAft>
        <a:defRPr sz="3200" b="1">
          <a:solidFill>
            <a:srgbClr val="CD0921"/>
          </a:solidFill>
          <a:latin typeface="Arial" charset="0"/>
        </a:defRPr>
      </a:lvl8pPr>
      <a:lvl9pPr marL="1828800" algn="l" rtl="0" eaLnBrk="1" fontAlgn="base" hangingPunct="1">
        <a:spcBef>
          <a:spcPct val="0"/>
        </a:spcBef>
        <a:spcAft>
          <a:spcPct val="0"/>
        </a:spcAft>
        <a:defRPr sz="3200" b="1">
          <a:solidFill>
            <a:srgbClr val="CD0921"/>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ziQFFh5jznI" TargetMode="Externa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8" Type="http://schemas.openxmlformats.org/officeDocument/2006/relationships/hyperlink" Target="https://pixabay.com/en/cellphone-screen-black-mobile-36480/" TargetMode="External"/><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pixabay.com/ja/%E3%82%B3%E3%83%B3%E3%83%94%E3%83%A5%E3%83%BC%E3%82%BF%E3%83%BC-%E7%9B%A3%E8%A6%96-%E6%8A%80%E8%A1%93-%E3%82%A4%E3%83%B3%E3%82%BF%E3%83%BC%E3%83%8D%E3%83%83%E3%83%88-%E8%BF%91%E4%BB%A3%E7%9A%84%E3%81%AA-%E3%83%91%E3%82%BD%E3%82%B3%E3%83%B3-33039/" TargetMode="External"/><Relationship Id="rId5" Type="http://schemas.openxmlformats.org/officeDocument/2006/relationships/image" Target="../media/image25.png"/><Relationship Id="rId4" Type="http://schemas.openxmlformats.org/officeDocument/2006/relationships/hyperlink" Target="https://pixabay.com/en/technology-tablet-touch-android-17952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tmp"/><Relationship Id="rId4" Type="http://schemas.openxmlformats.org/officeDocument/2006/relationships/image" Target="../media/image34.tmp"/></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maxpixel.net/Sand-Footprint-Footprints-Tracks-In-The-Sand-Beach-1677743"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yiKeLOKc1tw?feature=oembed" TargetMode="Externa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emf"/><Relationship Id="rId4" Type="http://schemas.openxmlformats.org/officeDocument/2006/relationships/image" Target="../media/image40.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geeksvgs.com/id/257697" TargetMode="External"/><Relationship Id="rId5" Type="http://schemas.openxmlformats.org/officeDocument/2006/relationships/image" Target="../media/image6.png"/><Relationship Id="rId4" Type="http://schemas.openxmlformats.org/officeDocument/2006/relationships/hyperlink" Target="https://openclipart.org/detail/167899"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4" name="Rectangle 36"/>
          <p:cNvSpPr>
            <a:spLocks noChangeArrowheads="1"/>
          </p:cNvSpPr>
          <p:nvPr/>
        </p:nvSpPr>
        <p:spPr bwMode="auto">
          <a:xfrm>
            <a:off x="8302625" y="5826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pic>
        <p:nvPicPr>
          <p:cNvPr id="2085"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99392"/>
            <a:ext cx="9144000" cy="6850062"/>
          </a:xfrm>
          <a:prstGeom prst="rect">
            <a:avLst/>
          </a:prstGeom>
          <a:noFill/>
          <a:extLst>
            <a:ext uri="{909E8E84-426E-40DD-AFC4-6F175D3DCCD1}">
              <a14:hiddenFill xmlns:a14="http://schemas.microsoft.com/office/drawing/2010/main">
                <a:solidFill>
                  <a:srgbClr val="FFFFFF"/>
                </a:solidFill>
              </a14:hiddenFill>
            </a:ext>
          </a:extLst>
        </p:spPr>
      </p:pic>
      <p:sp>
        <p:nvSpPr>
          <p:cNvPr id="2086" name="Rectangle 38"/>
          <p:cNvSpPr>
            <a:spLocks noGrp="1" noChangeArrowheads="1"/>
          </p:cNvSpPr>
          <p:nvPr/>
        </p:nvSpPr>
        <p:spPr bwMode="auto">
          <a:xfrm>
            <a:off x="680244" y="2112479"/>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5600" b="1" dirty="0">
                <a:solidFill>
                  <a:srgbClr val="D52B1E"/>
                </a:solidFill>
                <a:latin typeface="Arial" charset="0"/>
              </a:rPr>
              <a:t>Online Actions, Real World Consequences</a:t>
            </a:r>
            <a:endParaRPr lang="en-US" sz="4400" dirty="0">
              <a:solidFill>
                <a:schemeClr val="tx2"/>
              </a:solidFill>
              <a:latin typeface="Arial" charset="0"/>
            </a:endParaRPr>
          </a:p>
        </p:txBody>
      </p:sp>
      <p:sp>
        <p:nvSpPr>
          <p:cNvPr id="2089" name="Rectangle 41"/>
          <p:cNvSpPr>
            <a:spLocks noChangeArrowheads="1"/>
          </p:cNvSpPr>
          <p:nvPr/>
        </p:nvSpPr>
        <p:spPr bwMode="auto">
          <a:xfrm>
            <a:off x="152400" y="6184900"/>
            <a:ext cx="243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900" b="1">
                <a:solidFill>
                  <a:srgbClr val="D52B1E"/>
                </a:solidFill>
                <a:latin typeface="Arial" charset="0"/>
              </a:rPr>
              <a:t>www.enfield.gov.uk</a:t>
            </a:r>
          </a:p>
        </p:txBody>
      </p:sp>
      <p:sp>
        <p:nvSpPr>
          <p:cNvPr id="2090" name="Rectangle 42"/>
          <p:cNvSpPr>
            <a:spLocks noChangeArrowheads="1"/>
          </p:cNvSpPr>
          <p:nvPr/>
        </p:nvSpPr>
        <p:spPr bwMode="auto">
          <a:xfrm>
            <a:off x="3581400" y="5867400"/>
            <a:ext cx="1919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rgbClr val="D52B1E"/>
                </a:solidFill>
                <a:latin typeface="Arial" charset="0"/>
              </a:rPr>
              <a:t>Striving for excellence</a:t>
            </a:r>
          </a:p>
        </p:txBody>
      </p:sp>
      <p:pic>
        <p:nvPicPr>
          <p:cNvPr id="2091"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888" y="6172200"/>
            <a:ext cx="1535112" cy="404813"/>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7225" y="5638800"/>
            <a:ext cx="2133600" cy="1176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5C740-47FC-488E-AA61-0E3D43107C37}"/>
              </a:ext>
            </a:extLst>
          </p:cNvPr>
          <p:cNvSpPr>
            <a:spLocks noGrp="1"/>
          </p:cNvSpPr>
          <p:nvPr>
            <p:ph type="title"/>
          </p:nvPr>
        </p:nvSpPr>
        <p:spPr>
          <a:xfrm>
            <a:off x="539552" y="116632"/>
            <a:ext cx="8153400" cy="819944"/>
          </a:xfrm>
        </p:spPr>
        <p:txBody>
          <a:bodyPr/>
          <a:lstStyle/>
          <a:p>
            <a:r>
              <a:rPr lang="en-GB" sz="3000" dirty="0">
                <a:solidFill>
                  <a:schemeClr val="accent2"/>
                </a:solidFill>
                <a:latin typeface="+mn-lt"/>
              </a:rPr>
              <a:t>Online Actions Real World Consequences</a:t>
            </a:r>
          </a:p>
        </p:txBody>
      </p:sp>
      <p:sp>
        <p:nvSpPr>
          <p:cNvPr id="4" name="Cloud 3">
            <a:extLst>
              <a:ext uri="{FF2B5EF4-FFF2-40B4-BE49-F238E27FC236}">
                <a16:creationId xmlns:a16="http://schemas.microsoft.com/office/drawing/2014/main" id="{2AB7368F-80A3-4C64-BEF4-C1D1CAF5C04B}"/>
              </a:ext>
            </a:extLst>
          </p:cNvPr>
          <p:cNvSpPr/>
          <p:nvPr/>
        </p:nvSpPr>
        <p:spPr bwMode="auto">
          <a:xfrm>
            <a:off x="1638029" y="1988840"/>
            <a:ext cx="6696744" cy="2880320"/>
          </a:xfrm>
          <a:prstGeom prst="cloud">
            <a:avLst/>
          </a:prstGeom>
          <a:solidFill>
            <a:schemeClr val="accent1"/>
          </a:solidFill>
          <a:ln w="5715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a:endParaRPr>
          </a:p>
        </p:txBody>
      </p:sp>
      <p:sp>
        <p:nvSpPr>
          <p:cNvPr id="5" name="Title 1">
            <a:extLst>
              <a:ext uri="{FF2B5EF4-FFF2-40B4-BE49-F238E27FC236}">
                <a16:creationId xmlns:a16="http://schemas.microsoft.com/office/drawing/2014/main" id="{4D974F92-C7B9-464D-A339-D2EA05138DE5}"/>
              </a:ext>
            </a:extLst>
          </p:cNvPr>
          <p:cNvSpPr txBox="1">
            <a:spLocks/>
          </p:cNvSpPr>
          <p:nvPr/>
        </p:nvSpPr>
        <p:spPr bwMode="auto">
          <a:xfrm>
            <a:off x="2075516" y="2679122"/>
            <a:ext cx="5430456" cy="1366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b="1">
                <a:solidFill>
                  <a:srgbClr val="CD0921"/>
                </a:solidFill>
                <a:latin typeface="+mj-lt"/>
                <a:ea typeface="+mj-ea"/>
                <a:cs typeface="+mj-cs"/>
              </a:defRPr>
            </a:lvl1pPr>
            <a:lvl2pPr algn="l" rtl="0" eaLnBrk="1" fontAlgn="base" hangingPunct="1">
              <a:spcBef>
                <a:spcPct val="0"/>
              </a:spcBef>
              <a:spcAft>
                <a:spcPct val="0"/>
              </a:spcAft>
              <a:defRPr sz="3200" b="1">
                <a:solidFill>
                  <a:srgbClr val="CD0921"/>
                </a:solidFill>
                <a:latin typeface="Arial" charset="0"/>
              </a:defRPr>
            </a:lvl2pPr>
            <a:lvl3pPr algn="l" rtl="0" eaLnBrk="1" fontAlgn="base" hangingPunct="1">
              <a:spcBef>
                <a:spcPct val="0"/>
              </a:spcBef>
              <a:spcAft>
                <a:spcPct val="0"/>
              </a:spcAft>
              <a:defRPr sz="3200" b="1">
                <a:solidFill>
                  <a:srgbClr val="CD0921"/>
                </a:solidFill>
                <a:latin typeface="Arial" charset="0"/>
              </a:defRPr>
            </a:lvl3pPr>
            <a:lvl4pPr algn="l" rtl="0" eaLnBrk="1" fontAlgn="base" hangingPunct="1">
              <a:spcBef>
                <a:spcPct val="0"/>
              </a:spcBef>
              <a:spcAft>
                <a:spcPct val="0"/>
              </a:spcAft>
              <a:defRPr sz="3200" b="1">
                <a:solidFill>
                  <a:srgbClr val="CD0921"/>
                </a:solidFill>
                <a:latin typeface="Arial" charset="0"/>
              </a:defRPr>
            </a:lvl4pPr>
            <a:lvl5pPr algn="l" rtl="0" eaLnBrk="1" fontAlgn="base" hangingPunct="1">
              <a:spcBef>
                <a:spcPct val="0"/>
              </a:spcBef>
              <a:spcAft>
                <a:spcPct val="0"/>
              </a:spcAft>
              <a:defRPr sz="3200" b="1">
                <a:solidFill>
                  <a:srgbClr val="CD0921"/>
                </a:solidFill>
                <a:latin typeface="Arial" charset="0"/>
              </a:defRPr>
            </a:lvl5pPr>
            <a:lvl6pPr marL="457200" algn="l" rtl="0" eaLnBrk="1" fontAlgn="base" hangingPunct="1">
              <a:spcBef>
                <a:spcPct val="0"/>
              </a:spcBef>
              <a:spcAft>
                <a:spcPct val="0"/>
              </a:spcAft>
              <a:defRPr sz="3200" b="1">
                <a:solidFill>
                  <a:srgbClr val="CD0921"/>
                </a:solidFill>
                <a:latin typeface="Arial" charset="0"/>
              </a:defRPr>
            </a:lvl6pPr>
            <a:lvl7pPr marL="914400" algn="l" rtl="0" eaLnBrk="1" fontAlgn="base" hangingPunct="1">
              <a:spcBef>
                <a:spcPct val="0"/>
              </a:spcBef>
              <a:spcAft>
                <a:spcPct val="0"/>
              </a:spcAft>
              <a:defRPr sz="3200" b="1">
                <a:solidFill>
                  <a:srgbClr val="CD0921"/>
                </a:solidFill>
                <a:latin typeface="Arial" charset="0"/>
              </a:defRPr>
            </a:lvl7pPr>
            <a:lvl8pPr marL="1371600" algn="l" rtl="0" eaLnBrk="1" fontAlgn="base" hangingPunct="1">
              <a:spcBef>
                <a:spcPct val="0"/>
              </a:spcBef>
              <a:spcAft>
                <a:spcPct val="0"/>
              </a:spcAft>
              <a:defRPr sz="3200" b="1">
                <a:solidFill>
                  <a:srgbClr val="CD0921"/>
                </a:solidFill>
                <a:latin typeface="Arial" charset="0"/>
              </a:defRPr>
            </a:lvl8pPr>
            <a:lvl9pPr marL="1828800" algn="l" rtl="0" eaLnBrk="1" fontAlgn="base" hangingPunct="1">
              <a:spcBef>
                <a:spcPct val="0"/>
              </a:spcBef>
              <a:spcAft>
                <a:spcPct val="0"/>
              </a:spcAft>
              <a:defRPr sz="3200" b="1">
                <a:solidFill>
                  <a:srgbClr val="CD0921"/>
                </a:solidFill>
                <a:latin typeface="Arial" charset="0"/>
              </a:defRPr>
            </a:lvl9pPr>
          </a:lstStyle>
          <a:p>
            <a:pPr algn="ctr"/>
            <a:r>
              <a:rPr lang="en-GB" sz="2800" kern="0" dirty="0">
                <a:solidFill>
                  <a:schemeClr val="accent2"/>
                </a:solidFill>
                <a:latin typeface="+mn-lt"/>
              </a:rPr>
              <a:t>Would any of these things </a:t>
            </a:r>
          </a:p>
          <a:p>
            <a:pPr algn="ctr"/>
            <a:r>
              <a:rPr lang="en-GB" sz="2800" kern="0" dirty="0">
                <a:solidFill>
                  <a:schemeClr val="accent2"/>
                </a:solidFill>
                <a:latin typeface="+mn-lt"/>
              </a:rPr>
              <a:t>be weird if we did them </a:t>
            </a:r>
          </a:p>
          <a:p>
            <a:pPr algn="ctr"/>
            <a:r>
              <a:rPr lang="en-GB" sz="2800" kern="0" dirty="0">
                <a:solidFill>
                  <a:schemeClr val="accent2"/>
                </a:solidFill>
                <a:latin typeface="+mn-lt"/>
              </a:rPr>
              <a:t>in real life?</a:t>
            </a:r>
          </a:p>
        </p:txBody>
      </p:sp>
      <p:sp>
        <p:nvSpPr>
          <p:cNvPr id="3" name="TextBox 2">
            <a:extLst>
              <a:ext uri="{FF2B5EF4-FFF2-40B4-BE49-F238E27FC236}">
                <a16:creationId xmlns:a16="http://schemas.microsoft.com/office/drawing/2014/main" id="{9072D904-7977-44BA-9A4F-86BAD1D47A43}"/>
              </a:ext>
            </a:extLst>
          </p:cNvPr>
          <p:cNvSpPr txBox="1"/>
          <p:nvPr/>
        </p:nvSpPr>
        <p:spPr>
          <a:xfrm>
            <a:off x="2520339" y="1071136"/>
            <a:ext cx="1229436" cy="830997"/>
          </a:xfrm>
          <a:prstGeom prst="rect">
            <a:avLst/>
          </a:prstGeom>
          <a:noFill/>
        </p:spPr>
        <p:txBody>
          <a:bodyPr wrap="square" rtlCol="0">
            <a:spAutoFit/>
          </a:bodyPr>
          <a:lstStyle/>
          <a:p>
            <a:r>
              <a:rPr lang="en-GB" dirty="0">
                <a:solidFill>
                  <a:srgbClr val="00B050"/>
                </a:solidFill>
                <a:latin typeface="+mn-lt"/>
              </a:rPr>
              <a:t>Playing Games </a:t>
            </a:r>
          </a:p>
        </p:txBody>
      </p:sp>
      <p:sp>
        <p:nvSpPr>
          <p:cNvPr id="6" name="TextBox 5">
            <a:extLst>
              <a:ext uri="{FF2B5EF4-FFF2-40B4-BE49-F238E27FC236}">
                <a16:creationId xmlns:a16="http://schemas.microsoft.com/office/drawing/2014/main" id="{4F97E528-D7DB-44A1-A2FE-4F78ADA7EE01}"/>
              </a:ext>
            </a:extLst>
          </p:cNvPr>
          <p:cNvSpPr txBox="1"/>
          <p:nvPr/>
        </p:nvSpPr>
        <p:spPr>
          <a:xfrm>
            <a:off x="282689" y="4502465"/>
            <a:ext cx="1872208" cy="830997"/>
          </a:xfrm>
          <a:prstGeom prst="rect">
            <a:avLst/>
          </a:prstGeom>
          <a:noFill/>
        </p:spPr>
        <p:txBody>
          <a:bodyPr wrap="square" rtlCol="0">
            <a:spAutoFit/>
          </a:bodyPr>
          <a:lstStyle/>
          <a:p>
            <a:r>
              <a:rPr lang="en-GB" dirty="0">
                <a:solidFill>
                  <a:srgbClr val="00B050"/>
                </a:solidFill>
                <a:latin typeface="+mn-lt"/>
              </a:rPr>
              <a:t>Talking to friends </a:t>
            </a:r>
          </a:p>
        </p:txBody>
      </p:sp>
      <p:sp>
        <p:nvSpPr>
          <p:cNvPr id="7" name="TextBox 6">
            <a:extLst>
              <a:ext uri="{FF2B5EF4-FFF2-40B4-BE49-F238E27FC236}">
                <a16:creationId xmlns:a16="http://schemas.microsoft.com/office/drawing/2014/main" id="{C65C7FA1-D287-4FD6-A7B5-DBD9A13361FE}"/>
              </a:ext>
            </a:extLst>
          </p:cNvPr>
          <p:cNvSpPr txBox="1"/>
          <p:nvPr/>
        </p:nvSpPr>
        <p:spPr>
          <a:xfrm>
            <a:off x="323528" y="1023752"/>
            <a:ext cx="1751988" cy="830997"/>
          </a:xfrm>
          <a:prstGeom prst="rect">
            <a:avLst/>
          </a:prstGeom>
          <a:noFill/>
        </p:spPr>
        <p:txBody>
          <a:bodyPr wrap="square" rtlCol="0">
            <a:spAutoFit/>
          </a:bodyPr>
          <a:lstStyle/>
          <a:p>
            <a:r>
              <a:rPr lang="en-GB" dirty="0">
                <a:solidFill>
                  <a:srgbClr val="00B050"/>
                </a:solidFill>
                <a:latin typeface="+mn-lt"/>
              </a:rPr>
              <a:t>Creating something</a:t>
            </a:r>
          </a:p>
        </p:txBody>
      </p:sp>
      <p:sp>
        <p:nvSpPr>
          <p:cNvPr id="8" name="TextBox 7">
            <a:extLst>
              <a:ext uri="{FF2B5EF4-FFF2-40B4-BE49-F238E27FC236}">
                <a16:creationId xmlns:a16="http://schemas.microsoft.com/office/drawing/2014/main" id="{34765945-18AE-4FF4-8D85-C20405FE0E78}"/>
              </a:ext>
            </a:extLst>
          </p:cNvPr>
          <p:cNvSpPr txBox="1"/>
          <p:nvPr/>
        </p:nvSpPr>
        <p:spPr>
          <a:xfrm>
            <a:off x="1257469" y="5699547"/>
            <a:ext cx="2160240" cy="461665"/>
          </a:xfrm>
          <a:prstGeom prst="rect">
            <a:avLst/>
          </a:prstGeom>
          <a:noFill/>
        </p:spPr>
        <p:txBody>
          <a:bodyPr wrap="square" rtlCol="0">
            <a:spAutoFit/>
          </a:bodyPr>
          <a:lstStyle/>
          <a:p>
            <a:r>
              <a:rPr lang="en-GB" dirty="0">
                <a:solidFill>
                  <a:srgbClr val="00B050"/>
                </a:solidFill>
                <a:latin typeface="+mn-lt"/>
              </a:rPr>
              <a:t>School work</a:t>
            </a:r>
          </a:p>
        </p:txBody>
      </p:sp>
      <p:sp>
        <p:nvSpPr>
          <p:cNvPr id="9" name="TextBox 8">
            <a:extLst>
              <a:ext uri="{FF2B5EF4-FFF2-40B4-BE49-F238E27FC236}">
                <a16:creationId xmlns:a16="http://schemas.microsoft.com/office/drawing/2014/main" id="{1CB1A98B-430B-4622-96D0-EF943A4FDE6D}"/>
              </a:ext>
            </a:extLst>
          </p:cNvPr>
          <p:cNvSpPr txBox="1"/>
          <p:nvPr/>
        </p:nvSpPr>
        <p:spPr>
          <a:xfrm>
            <a:off x="125860" y="2968372"/>
            <a:ext cx="1512168" cy="830997"/>
          </a:xfrm>
          <a:prstGeom prst="rect">
            <a:avLst/>
          </a:prstGeom>
          <a:noFill/>
        </p:spPr>
        <p:txBody>
          <a:bodyPr wrap="square" rtlCol="0">
            <a:spAutoFit/>
          </a:bodyPr>
          <a:lstStyle/>
          <a:p>
            <a:r>
              <a:rPr lang="en-GB" dirty="0">
                <a:solidFill>
                  <a:srgbClr val="00B050"/>
                </a:solidFill>
                <a:latin typeface="+mn-lt"/>
              </a:rPr>
              <a:t>Talking to family</a:t>
            </a:r>
          </a:p>
        </p:txBody>
      </p:sp>
      <p:sp>
        <p:nvSpPr>
          <p:cNvPr id="10" name="TextBox 9">
            <a:extLst>
              <a:ext uri="{FF2B5EF4-FFF2-40B4-BE49-F238E27FC236}">
                <a16:creationId xmlns:a16="http://schemas.microsoft.com/office/drawing/2014/main" id="{0BE00B62-C187-400E-BE5D-2757455F917B}"/>
              </a:ext>
            </a:extLst>
          </p:cNvPr>
          <p:cNvSpPr txBox="1"/>
          <p:nvPr/>
        </p:nvSpPr>
        <p:spPr>
          <a:xfrm>
            <a:off x="334311" y="2180728"/>
            <a:ext cx="1512168" cy="461665"/>
          </a:xfrm>
          <a:prstGeom prst="rect">
            <a:avLst/>
          </a:prstGeom>
          <a:noFill/>
        </p:spPr>
        <p:txBody>
          <a:bodyPr wrap="square" rtlCol="0">
            <a:spAutoFit/>
          </a:bodyPr>
          <a:lstStyle/>
          <a:p>
            <a:r>
              <a:rPr lang="en-GB" dirty="0">
                <a:solidFill>
                  <a:srgbClr val="00B050"/>
                </a:solidFill>
                <a:latin typeface="+mn-lt"/>
              </a:rPr>
              <a:t>Learning</a:t>
            </a:r>
          </a:p>
        </p:txBody>
      </p:sp>
      <p:sp>
        <p:nvSpPr>
          <p:cNvPr id="11" name="TextBox 10">
            <a:extLst>
              <a:ext uri="{FF2B5EF4-FFF2-40B4-BE49-F238E27FC236}">
                <a16:creationId xmlns:a16="http://schemas.microsoft.com/office/drawing/2014/main" id="{C71CD4E7-9C06-4648-9F4E-FCB1EC7548F9}"/>
              </a:ext>
            </a:extLst>
          </p:cNvPr>
          <p:cNvSpPr txBox="1"/>
          <p:nvPr/>
        </p:nvSpPr>
        <p:spPr>
          <a:xfrm>
            <a:off x="7470677" y="1513607"/>
            <a:ext cx="1296144" cy="461665"/>
          </a:xfrm>
          <a:prstGeom prst="rect">
            <a:avLst/>
          </a:prstGeom>
          <a:noFill/>
        </p:spPr>
        <p:txBody>
          <a:bodyPr wrap="square" rtlCol="0">
            <a:spAutoFit/>
          </a:bodyPr>
          <a:lstStyle/>
          <a:p>
            <a:r>
              <a:rPr lang="en-GB" dirty="0">
                <a:solidFill>
                  <a:srgbClr val="FF0000"/>
                </a:solidFill>
                <a:latin typeface="+mn-lt"/>
              </a:rPr>
              <a:t>Bullying</a:t>
            </a:r>
          </a:p>
        </p:txBody>
      </p:sp>
      <p:sp>
        <p:nvSpPr>
          <p:cNvPr id="12" name="TextBox 11">
            <a:extLst>
              <a:ext uri="{FF2B5EF4-FFF2-40B4-BE49-F238E27FC236}">
                <a16:creationId xmlns:a16="http://schemas.microsoft.com/office/drawing/2014/main" id="{765FB797-E746-46BA-9F59-573D93CB24A4}"/>
              </a:ext>
            </a:extLst>
          </p:cNvPr>
          <p:cNvSpPr txBox="1"/>
          <p:nvPr/>
        </p:nvSpPr>
        <p:spPr>
          <a:xfrm>
            <a:off x="6875853" y="4982372"/>
            <a:ext cx="1399321" cy="830997"/>
          </a:xfrm>
          <a:prstGeom prst="rect">
            <a:avLst/>
          </a:prstGeom>
          <a:noFill/>
        </p:spPr>
        <p:txBody>
          <a:bodyPr wrap="square" rtlCol="0">
            <a:spAutoFit/>
          </a:bodyPr>
          <a:lstStyle/>
          <a:p>
            <a:r>
              <a:rPr lang="en-GB" dirty="0">
                <a:solidFill>
                  <a:srgbClr val="FF0000"/>
                </a:solidFill>
                <a:latin typeface="+mn-lt"/>
              </a:rPr>
              <a:t>Playing Games </a:t>
            </a:r>
          </a:p>
        </p:txBody>
      </p:sp>
      <p:sp>
        <p:nvSpPr>
          <p:cNvPr id="13" name="TextBox 12">
            <a:extLst>
              <a:ext uri="{FF2B5EF4-FFF2-40B4-BE49-F238E27FC236}">
                <a16:creationId xmlns:a16="http://schemas.microsoft.com/office/drawing/2014/main" id="{CEA630F9-FB98-4D8F-A7E3-268653CF25AF}"/>
              </a:ext>
            </a:extLst>
          </p:cNvPr>
          <p:cNvSpPr txBox="1"/>
          <p:nvPr/>
        </p:nvSpPr>
        <p:spPr>
          <a:xfrm>
            <a:off x="7548197" y="4243855"/>
            <a:ext cx="1570859" cy="461665"/>
          </a:xfrm>
          <a:prstGeom prst="rect">
            <a:avLst/>
          </a:prstGeom>
          <a:noFill/>
        </p:spPr>
        <p:txBody>
          <a:bodyPr wrap="square" rtlCol="0">
            <a:spAutoFit/>
          </a:bodyPr>
          <a:lstStyle/>
          <a:p>
            <a:r>
              <a:rPr lang="en-GB" dirty="0">
                <a:solidFill>
                  <a:srgbClr val="FF0000"/>
                </a:solidFill>
                <a:latin typeface="+mn-lt"/>
              </a:rPr>
              <a:t>Arguing?</a:t>
            </a:r>
          </a:p>
        </p:txBody>
      </p:sp>
      <p:sp>
        <p:nvSpPr>
          <p:cNvPr id="14" name="TextBox 13">
            <a:extLst>
              <a:ext uri="{FF2B5EF4-FFF2-40B4-BE49-F238E27FC236}">
                <a16:creationId xmlns:a16="http://schemas.microsoft.com/office/drawing/2014/main" id="{99781D76-A08E-4DA7-81E9-E07AAF914B4D}"/>
              </a:ext>
            </a:extLst>
          </p:cNvPr>
          <p:cNvSpPr txBox="1"/>
          <p:nvPr/>
        </p:nvSpPr>
        <p:spPr>
          <a:xfrm>
            <a:off x="4139952" y="5011277"/>
            <a:ext cx="2160240" cy="830997"/>
          </a:xfrm>
          <a:prstGeom prst="rect">
            <a:avLst/>
          </a:prstGeom>
          <a:noFill/>
        </p:spPr>
        <p:txBody>
          <a:bodyPr wrap="square" rtlCol="0">
            <a:spAutoFit/>
          </a:bodyPr>
          <a:lstStyle/>
          <a:p>
            <a:r>
              <a:rPr lang="en-GB" dirty="0">
                <a:solidFill>
                  <a:srgbClr val="FF0000"/>
                </a:solidFill>
                <a:latin typeface="+mn-lt"/>
              </a:rPr>
              <a:t>Sharing information?</a:t>
            </a:r>
          </a:p>
        </p:txBody>
      </p:sp>
      <p:sp>
        <p:nvSpPr>
          <p:cNvPr id="15" name="TextBox 14">
            <a:extLst>
              <a:ext uri="{FF2B5EF4-FFF2-40B4-BE49-F238E27FC236}">
                <a16:creationId xmlns:a16="http://schemas.microsoft.com/office/drawing/2014/main" id="{33D52BAB-EA66-4F7D-A3D3-3FAEC9F2C7E9}"/>
              </a:ext>
            </a:extLst>
          </p:cNvPr>
          <p:cNvSpPr txBox="1"/>
          <p:nvPr/>
        </p:nvSpPr>
        <p:spPr>
          <a:xfrm>
            <a:off x="4038347" y="6139301"/>
            <a:ext cx="3132448" cy="461665"/>
          </a:xfrm>
          <a:prstGeom prst="rect">
            <a:avLst/>
          </a:prstGeom>
          <a:noFill/>
        </p:spPr>
        <p:txBody>
          <a:bodyPr wrap="square" rtlCol="0">
            <a:spAutoFit/>
          </a:bodyPr>
          <a:lstStyle/>
          <a:p>
            <a:r>
              <a:rPr lang="en-GB" dirty="0">
                <a:solidFill>
                  <a:srgbClr val="FF0000"/>
                </a:solidFill>
                <a:latin typeface="+mn-lt"/>
              </a:rPr>
              <a:t>Talking to strangers </a:t>
            </a:r>
          </a:p>
        </p:txBody>
      </p:sp>
      <p:sp>
        <p:nvSpPr>
          <p:cNvPr id="16" name="TextBox 15">
            <a:extLst>
              <a:ext uri="{FF2B5EF4-FFF2-40B4-BE49-F238E27FC236}">
                <a16:creationId xmlns:a16="http://schemas.microsoft.com/office/drawing/2014/main" id="{D313818C-C485-4E1E-AC22-60E7A68E4C38}"/>
              </a:ext>
            </a:extLst>
          </p:cNvPr>
          <p:cNvSpPr txBox="1"/>
          <p:nvPr/>
        </p:nvSpPr>
        <p:spPr>
          <a:xfrm>
            <a:off x="4368382" y="729529"/>
            <a:ext cx="2472378" cy="830997"/>
          </a:xfrm>
          <a:prstGeom prst="rect">
            <a:avLst/>
          </a:prstGeom>
          <a:noFill/>
        </p:spPr>
        <p:txBody>
          <a:bodyPr wrap="square" rtlCol="0">
            <a:spAutoFit/>
          </a:bodyPr>
          <a:lstStyle/>
          <a:p>
            <a:r>
              <a:rPr lang="en-GB" dirty="0">
                <a:solidFill>
                  <a:srgbClr val="FF0000"/>
                </a:solidFill>
                <a:latin typeface="+mn-lt"/>
              </a:rPr>
              <a:t>Taking and sharing photos?</a:t>
            </a:r>
          </a:p>
        </p:txBody>
      </p:sp>
    </p:spTree>
    <p:extLst>
      <p:ext uri="{BB962C8B-B14F-4D97-AF65-F5344CB8AC3E}">
        <p14:creationId xmlns:p14="http://schemas.microsoft.com/office/powerpoint/2010/main" val="4009792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3">
            <a:hlinkClick r:id="" action="ppaction://media"/>
            <a:extLst>
              <a:ext uri="{FF2B5EF4-FFF2-40B4-BE49-F238E27FC236}">
                <a16:creationId xmlns:a16="http://schemas.microsoft.com/office/drawing/2014/main" id="{F55FB4E6-9A7A-4D90-B6D2-8271032E08C8}"/>
              </a:ext>
            </a:extLst>
          </p:cNvPr>
          <p:cNvPicPr>
            <a:picLocks noGrp="1" noRot="1" noChangeAspect="1"/>
          </p:cNvPicPr>
          <p:nvPr>
            <p:ph idx="1"/>
            <a:videoFile r:link="rId1"/>
          </p:nvPr>
        </p:nvPicPr>
        <p:blipFill>
          <a:blip r:embed="rId4"/>
          <a:stretch>
            <a:fillRect/>
          </a:stretch>
        </p:blipFill>
        <p:spPr>
          <a:xfrm>
            <a:off x="-1081136" y="-171400"/>
            <a:ext cx="10225136" cy="6987176"/>
          </a:xfrm>
          <a:prstGeom prst="rect">
            <a:avLst/>
          </a:prstGeom>
        </p:spPr>
      </p:pic>
    </p:spTree>
    <p:extLst>
      <p:ext uri="{BB962C8B-B14F-4D97-AF65-F5344CB8AC3E}">
        <p14:creationId xmlns:p14="http://schemas.microsoft.com/office/powerpoint/2010/main" val="2085075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F94FA72-AB2E-4B4E-8DF9-FB85ACAC3FFE}"/>
              </a:ext>
            </a:extLst>
          </p:cNvPr>
          <p:cNvSpPr txBox="1">
            <a:spLocks/>
          </p:cNvSpPr>
          <p:nvPr/>
        </p:nvSpPr>
        <p:spPr bwMode="auto">
          <a:xfrm>
            <a:off x="179512" y="219982"/>
            <a:ext cx="5058815" cy="1137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b="1">
                <a:solidFill>
                  <a:srgbClr val="CD0921"/>
                </a:solidFill>
                <a:latin typeface="+mj-lt"/>
                <a:ea typeface="+mj-ea"/>
                <a:cs typeface="+mj-cs"/>
              </a:defRPr>
            </a:lvl1pPr>
            <a:lvl2pPr algn="l" rtl="0" eaLnBrk="1" fontAlgn="base" hangingPunct="1">
              <a:spcBef>
                <a:spcPct val="0"/>
              </a:spcBef>
              <a:spcAft>
                <a:spcPct val="0"/>
              </a:spcAft>
              <a:defRPr sz="3200" b="1">
                <a:solidFill>
                  <a:srgbClr val="CD0921"/>
                </a:solidFill>
                <a:latin typeface="Arial" charset="0"/>
              </a:defRPr>
            </a:lvl2pPr>
            <a:lvl3pPr algn="l" rtl="0" eaLnBrk="1" fontAlgn="base" hangingPunct="1">
              <a:spcBef>
                <a:spcPct val="0"/>
              </a:spcBef>
              <a:spcAft>
                <a:spcPct val="0"/>
              </a:spcAft>
              <a:defRPr sz="3200" b="1">
                <a:solidFill>
                  <a:srgbClr val="CD0921"/>
                </a:solidFill>
                <a:latin typeface="Arial" charset="0"/>
              </a:defRPr>
            </a:lvl3pPr>
            <a:lvl4pPr algn="l" rtl="0" eaLnBrk="1" fontAlgn="base" hangingPunct="1">
              <a:spcBef>
                <a:spcPct val="0"/>
              </a:spcBef>
              <a:spcAft>
                <a:spcPct val="0"/>
              </a:spcAft>
              <a:defRPr sz="3200" b="1">
                <a:solidFill>
                  <a:srgbClr val="CD0921"/>
                </a:solidFill>
                <a:latin typeface="Arial" charset="0"/>
              </a:defRPr>
            </a:lvl4pPr>
            <a:lvl5pPr algn="l" rtl="0" eaLnBrk="1" fontAlgn="base" hangingPunct="1">
              <a:spcBef>
                <a:spcPct val="0"/>
              </a:spcBef>
              <a:spcAft>
                <a:spcPct val="0"/>
              </a:spcAft>
              <a:defRPr sz="3200" b="1">
                <a:solidFill>
                  <a:srgbClr val="CD0921"/>
                </a:solidFill>
                <a:latin typeface="Arial" charset="0"/>
              </a:defRPr>
            </a:lvl5pPr>
            <a:lvl6pPr marL="457200" algn="l" rtl="0" eaLnBrk="1" fontAlgn="base" hangingPunct="1">
              <a:spcBef>
                <a:spcPct val="0"/>
              </a:spcBef>
              <a:spcAft>
                <a:spcPct val="0"/>
              </a:spcAft>
              <a:defRPr sz="3200" b="1">
                <a:solidFill>
                  <a:srgbClr val="CD0921"/>
                </a:solidFill>
                <a:latin typeface="Arial" charset="0"/>
              </a:defRPr>
            </a:lvl6pPr>
            <a:lvl7pPr marL="914400" algn="l" rtl="0" eaLnBrk="1" fontAlgn="base" hangingPunct="1">
              <a:spcBef>
                <a:spcPct val="0"/>
              </a:spcBef>
              <a:spcAft>
                <a:spcPct val="0"/>
              </a:spcAft>
              <a:defRPr sz="3200" b="1">
                <a:solidFill>
                  <a:srgbClr val="CD0921"/>
                </a:solidFill>
                <a:latin typeface="Arial" charset="0"/>
              </a:defRPr>
            </a:lvl7pPr>
            <a:lvl8pPr marL="1371600" algn="l" rtl="0" eaLnBrk="1" fontAlgn="base" hangingPunct="1">
              <a:spcBef>
                <a:spcPct val="0"/>
              </a:spcBef>
              <a:spcAft>
                <a:spcPct val="0"/>
              </a:spcAft>
              <a:defRPr sz="3200" b="1">
                <a:solidFill>
                  <a:srgbClr val="CD0921"/>
                </a:solidFill>
                <a:latin typeface="Arial" charset="0"/>
              </a:defRPr>
            </a:lvl8pPr>
            <a:lvl9pPr marL="1828800" algn="l" rtl="0" eaLnBrk="1" fontAlgn="base" hangingPunct="1">
              <a:spcBef>
                <a:spcPct val="0"/>
              </a:spcBef>
              <a:spcAft>
                <a:spcPct val="0"/>
              </a:spcAft>
              <a:defRPr sz="3200" b="1">
                <a:solidFill>
                  <a:srgbClr val="CD0921"/>
                </a:solidFill>
                <a:latin typeface="Arial" charset="0"/>
              </a:defRPr>
            </a:lvl9pPr>
          </a:lstStyle>
          <a:p>
            <a:pPr algn="ctr"/>
            <a:r>
              <a:rPr lang="en-GB" sz="2000" kern="0" dirty="0">
                <a:solidFill>
                  <a:schemeClr val="accent2"/>
                </a:solidFill>
                <a:latin typeface="+mn-lt"/>
              </a:rPr>
              <a:t>Would any of these things be weird if we did them in real life?</a:t>
            </a:r>
          </a:p>
        </p:txBody>
      </p:sp>
      <p:pic>
        <p:nvPicPr>
          <p:cNvPr id="1026" name="Picture 2" descr="247 Brothers Arguing Illustrations &amp;amp; Clip Art - iStock">
            <a:extLst>
              <a:ext uri="{FF2B5EF4-FFF2-40B4-BE49-F238E27FC236}">
                <a16:creationId xmlns:a16="http://schemas.microsoft.com/office/drawing/2014/main" id="{A0551525-CE60-45F1-BB66-DFE07AF3BE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449" y="1357301"/>
            <a:ext cx="3398924" cy="25269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gry Boy Playing Video Game Stock Illustrations – 46 Angry Boy Playing  Video Game Stock Illustrations, Vectors &amp;amp; Clipart - Dreamstime">
            <a:extLst>
              <a:ext uri="{FF2B5EF4-FFF2-40B4-BE49-F238E27FC236}">
                <a16:creationId xmlns:a16="http://schemas.microsoft.com/office/drawing/2014/main" id="{7D5725C4-3683-47ED-AD56-FD84207C3CD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000"/>
          <a:stretch/>
        </p:blipFill>
        <p:spPr bwMode="auto">
          <a:xfrm>
            <a:off x="4970606" y="2852936"/>
            <a:ext cx="3147471"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ngry Gamer Kid Stock Illustrations – 113 Angry Gamer Kid Stock  Illustrations, Vectors &amp;amp; Clipart - Dreamstime">
            <a:extLst>
              <a:ext uri="{FF2B5EF4-FFF2-40B4-BE49-F238E27FC236}">
                <a16:creationId xmlns:a16="http://schemas.microsoft.com/office/drawing/2014/main" id="{46206814-F5A6-4597-A6FE-909F4981677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366" t="16400" r="4640" b="16400"/>
          <a:stretch/>
        </p:blipFill>
        <p:spPr bwMode="auto">
          <a:xfrm>
            <a:off x="611560" y="4077072"/>
            <a:ext cx="3744416" cy="230425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EDEA02D2-B402-448E-95A1-8EA232F4C8F0}"/>
              </a:ext>
            </a:extLst>
          </p:cNvPr>
          <p:cNvSpPr txBox="1">
            <a:spLocks/>
          </p:cNvSpPr>
          <p:nvPr/>
        </p:nvSpPr>
        <p:spPr bwMode="auto">
          <a:xfrm>
            <a:off x="3905673" y="1069571"/>
            <a:ext cx="5058815" cy="2046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b="1">
                <a:solidFill>
                  <a:srgbClr val="CD0921"/>
                </a:solidFill>
                <a:latin typeface="+mj-lt"/>
                <a:ea typeface="+mj-ea"/>
                <a:cs typeface="+mj-cs"/>
              </a:defRPr>
            </a:lvl1pPr>
            <a:lvl2pPr algn="l" rtl="0" eaLnBrk="1" fontAlgn="base" hangingPunct="1">
              <a:spcBef>
                <a:spcPct val="0"/>
              </a:spcBef>
              <a:spcAft>
                <a:spcPct val="0"/>
              </a:spcAft>
              <a:defRPr sz="3200" b="1">
                <a:solidFill>
                  <a:srgbClr val="CD0921"/>
                </a:solidFill>
                <a:latin typeface="Arial" charset="0"/>
              </a:defRPr>
            </a:lvl2pPr>
            <a:lvl3pPr algn="l" rtl="0" eaLnBrk="1" fontAlgn="base" hangingPunct="1">
              <a:spcBef>
                <a:spcPct val="0"/>
              </a:spcBef>
              <a:spcAft>
                <a:spcPct val="0"/>
              </a:spcAft>
              <a:defRPr sz="3200" b="1">
                <a:solidFill>
                  <a:srgbClr val="CD0921"/>
                </a:solidFill>
                <a:latin typeface="Arial" charset="0"/>
              </a:defRPr>
            </a:lvl3pPr>
            <a:lvl4pPr algn="l" rtl="0" eaLnBrk="1" fontAlgn="base" hangingPunct="1">
              <a:spcBef>
                <a:spcPct val="0"/>
              </a:spcBef>
              <a:spcAft>
                <a:spcPct val="0"/>
              </a:spcAft>
              <a:defRPr sz="3200" b="1">
                <a:solidFill>
                  <a:srgbClr val="CD0921"/>
                </a:solidFill>
                <a:latin typeface="Arial" charset="0"/>
              </a:defRPr>
            </a:lvl4pPr>
            <a:lvl5pPr algn="l" rtl="0" eaLnBrk="1" fontAlgn="base" hangingPunct="1">
              <a:spcBef>
                <a:spcPct val="0"/>
              </a:spcBef>
              <a:spcAft>
                <a:spcPct val="0"/>
              </a:spcAft>
              <a:defRPr sz="3200" b="1">
                <a:solidFill>
                  <a:srgbClr val="CD0921"/>
                </a:solidFill>
                <a:latin typeface="Arial" charset="0"/>
              </a:defRPr>
            </a:lvl5pPr>
            <a:lvl6pPr marL="457200" algn="l" rtl="0" eaLnBrk="1" fontAlgn="base" hangingPunct="1">
              <a:spcBef>
                <a:spcPct val="0"/>
              </a:spcBef>
              <a:spcAft>
                <a:spcPct val="0"/>
              </a:spcAft>
              <a:defRPr sz="3200" b="1">
                <a:solidFill>
                  <a:srgbClr val="CD0921"/>
                </a:solidFill>
                <a:latin typeface="Arial" charset="0"/>
              </a:defRPr>
            </a:lvl6pPr>
            <a:lvl7pPr marL="914400" algn="l" rtl="0" eaLnBrk="1" fontAlgn="base" hangingPunct="1">
              <a:spcBef>
                <a:spcPct val="0"/>
              </a:spcBef>
              <a:spcAft>
                <a:spcPct val="0"/>
              </a:spcAft>
              <a:defRPr sz="3200" b="1">
                <a:solidFill>
                  <a:srgbClr val="CD0921"/>
                </a:solidFill>
                <a:latin typeface="Arial" charset="0"/>
              </a:defRPr>
            </a:lvl7pPr>
            <a:lvl8pPr marL="1371600" algn="l" rtl="0" eaLnBrk="1" fontAlgn="base" hangingPunct="1">
              <a:spcBef>
                <a:spcPct val="0"/>
              </a:spcBef>
              <a:spcAft>
                <a:spcPct val="0"/>
              </a:spcAft>
              <a:defRPr sz="3200" b="1">
                <a:solidFill>
                  <a:srgbClr val="CD0921"/>
                </a:solidFill>
                <a:latin typeface="Arial" charset="0"/>
              </a:defRPr>
            </a:lvl8pPr>
            <a:lvl9pPr marL="1828800" algn="l" rtl="0" eaLnBrk="1" fontAlgn="base" hangingPunct="1">
              <a:spcBef>
                <a:spcPct val="0"/>
              </a:spcBef>
              <a:spcAft>
                <a:spcPct val="0"/>
              </a:spcAft>
              <a:defRPr sz="3200" b="1">
                <a:solidFill>
                  <a:srgbClr val="CD0921"/>
                </a:solidFill>
                <a:latin typeface="Arial" charset="0"/>
              </a:defRPr>
            </a:lvl9pPr>
          </a:lstStyle>
          <a:p>
            <a:pPr algn="ctr"/>
            <a:r>
              <a:rPr lang="en-GB" sz="2000" kern="0" dirty="0">
                <a:solidFill>
                  <a:schemeClr val="accent2"/>
                </a:solidFill>
                <a:latin typeface="+mn-lt"/>
              </a:rPr>
              <a:t>Is your online behaviour different to your real life behaviour? </a:t>
            </a:r>
          </a:p>
        </p:txBody>
      </p:sp>
      <p:sp>
        <p:nvSpPr>
          <p:cNvPr id="10" name="Title 1">
            <a:extLst>
              <a:ext uri="{FF2B5EF4-FFF2-40B4-BE49-F238E27FC236}">
                <a16:creationId xmlns:a16="http://schemas.microsoft.com/office/drawing/2014/main" id="{271FEDB7-0A57-4D63-A6D2-05D75C2EA355}"/>
              </a:ext>
            </a:extLst>
          </p:cNvPr>
          <p:cNvSpPr txBox="1">
            <a:spLocks/>
          </p:cNvSpPr>
          <p:nvPr/>
        </p:nvSpPr>
        <p:spPr bwMode="auto">
          <a:xfrm>
            <a:off x="4014935" y="1979198"/>
            <a:ext cx="5058815" cy="1137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b="1">
                <a:solidFill>
                  <a:srgbClr val="CD0921"/>
                </a:solidFill>
                <a:latin typeface="+mj-lt"/>
                <a:ea typeface="+mj-ea"/>
                <a:cs typeface="+mj-cs"/>
              </a:defRPr>
            </a:lvl1pPr>
            <a:lvl2pPr algn="l" rtl="0" eaLnBrk="1" fontAlgn="base" hangingPunct="1">
              <a:spcBef>
                <a:spcPct val="0"/>
              </a:spcBef>
              <a:spcAft>
                <a:spcPct val="0"/>
              </a:spcAft>
              <a:defRPr sz="3200" b="1">
                <a:solidFill>
                  <a:srgbClr val="CD0921"/>
                </a:solidFill>
                <a:latin typeface="Arial" charset="0"/>
              </a:defRPr>
            </a:lvl2pPr>
            <a:lvl3pPr algn="l" rtl="0" eaLnBrk="1" fontAlgn="base" hangingPunct="1">
              <a:spcBef>
                <a:spcPct val="0"/>
              </a:spcBef>
              <a:spcAft>
                <a:spcPct val="0"/>
              </a:spcAft>
              <a:defRPr sz="3200" b="1">
                <a:solidFill>
                  <a:srgbClr val="CD0921"/>
                </a:solidFill>
                <a:latin typeface="Arial" charset="0"/>
              </a:defRPr>
            </a:lvl3pPr>
            <a:lvl4pPr algn="l" rtl="0" eaLnBrk="1" fontAlgn="base" hangingPunct="1">
              <a:spcBef>
                <a:spcPct val="0"/>
              </a:spcBef>
              <a:spcAft>
                <a:spcPct val="0"/>
              </a:spcAft>
              <a:defRPr sz="3200" b="1">
                <a:solidFill>
                  <a:srgbClr val="CD0921"/>
                </a:solidFill>
                <a:latin typeface="Arial" charset="0"/>
              </a:defRPr>
            </a:lvl4pPr>
            <a:lvl5pPr algn="l" rtl="0" eaLnBrk="1" fontAlgn="base" hangingPunct="1">
              <a:spcBef>
                <a:spcPct val="0"/>
              </a:spcBef>
              <a:spcAft>
                <a:spcPct val="0"/>
              </a:spcAft>
              <a:defRPr sz="3200" b="1">
                <a:solidFill>
                  <a:srgbClr val="CD0921"/>
                </a:solidFill>
                <a:latin typeface="Arial" charset="0"/>
              </a:defRPr>
            </a:lvl5pPr>
            <a:lvl6pPr marL="457200" algn="l" rtl="0" eaLnBrk="1" fontAlgn="base" hangingPunct="1">
              <a:spcBef>
                <a:spcPct val="0"/>
              </a:spcBef>
              <a:spcAft>
                <a:spcPct val="0"/>
              </a:spcAft>
              <a:defRPr sz="3200" b="1">
                <a:solidFill>
                  <a:srgbClr val="CD0921"/>
                </a:solidFill>
                <a:latin typeface="Arial" charset="0"/>
              </a:defRPr>
            </a:lvl6pPr>
            <a:lvl7pPr marL="914400" algn="l" rtl="0" eaLnBrk="1" fontAlgn="base" hangingPunct="1">
              <a:spcBef>
                <a:spcPct val="0"/>
              </a:spcBef>
              <a:spcAft>
                <a:spcPct val="0"/>
              </a:spcAft>
              <a:defRPr sz="3200" b="1">
                <a:solidFill>
                  <a:srgbClr val="CD0921"/>
                </a:solidFill>
                <a:latin typeface="Arial" charset="0"/>
              </a:defRPr>
            </a:lvl7pPr>
            <a:lvl8pPr marL="1371600" algn="l" rtl="0" eaLnBrk="1" fontAlgn="base" hangingPunct="1">
              <a:spcBef>
                <a:spcPct val="0"/>
              </a:spcBef>
              <a:spcAft>
                <a:spcPct val="0"/>
              </a:spcAft>
              <a:defRPr sz="3200" b="1">
                <a:solidFill>
                  <a:srgbClr val="CD0921"/>
                </a:solidFill>
                <a:latin typeface="Arial" charset="0"/>
              </a:defRPr>
            </a:lvl8pPr>
            <a:lvl9pPr marL="1828800" algn="l" rtl="0" eaLnBrk="1" fontAlgn="base" hangingPunct="1">
              <a:spcBef>
                <a:spcPct val="0"/>
              </a:spcBef>
              <a:spcAft>
                <a:spcPct val="0"/>
              </a:spcAft>
              <a:defRPr sz="3200" b="1">
                <a:solidFill>
                  <a:srgbClr val="CD0921"/>
                </a:solidFill>
                <a:latin typeface="Arial" charset="0"/>
              </a:defRPr>
            </a:lvl9pPr>
          </a:lstStyle>
          <a:p>
            <a:pPr algn="ctr"/>
            <a:r>
              <a:rPr lang="en-GB" sz="2000" kern="0" dirty="0">
                <a:solidFill>
                  <a:schemeClr val="accent2"/>
                </a:solidFill>
                <a:latin typeface="+mn-lt"/>
              </a:rPr>
              <a:t>A – YES! It is </a:t>
            </a:r>
          </a:p>
          <a:p>
            <a:pPr algn="ctr"/>
            <a:endParaRPr lang="en-GB" sz="2000" kern="0" dirty="0">
              <a:solidFill>
                <a:schemeClr val="accent2"/>
              </a:solidFill>
              <a:latin typeface="+mn-lt"/>
            </a:endParaRPr>
          </a:p>
          <a:p>
            <a:pPr algn="ctr"/>
            <a:r>
              <a:rPr lang="en-GB" sz="2000" kern="0" dirty="0">
                <a:solidFill>
                  <a:schemeClr val="accent2"/>
                </a:solidFill>
                <a:latin typeface="+mn-lt"/>
              </a:rPr>
              <a:t>We do behave differently online</a:t>
            </a:r>
          </a:p>
        </p:txBody>
      </p:sp>
    </p:spTree>
    <p:extLst>
      <p:ext uri="{BB962C8B-B14F-4D97-AF65-F5344CB8AC3E}">
        <p14:creationId xmlns:p14="http://schemas.microsoft.com/office/powerpoint/2010/main" val="218334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ranger Danger Common Myths - Dont Talk To Strangers, Cliparts &amp;amp; Cartoons  - Jing.fm">
            <a:extLst>
              <a:ext uri="{FF2B5EF4-FFF2-40B4-BE49-F238E27FC236}">
                <a16:creationId xmlns:a16="http://schemas.microsoft.com/office/drawing/2014/main" id="{D384647B-D9CB-4B36-B6C7-397C4C22C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181" y="2492896"/>
            <a:ext cx="3853671" cy="30246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45 Stranger Danger Stock Illustrations, Cliparts and Royalty Free Stranger  Danger Vectors">
            <a:extLst>
              <a:ext uri="{FF2B5EF4-FFF2-40B4-BE49-F238E27FC236}">
                <a16:creationId xmlns:a16="http://schemas.microsoft.com/office/drawing/2014/main" id="{5422B6E5-EA4F-4164-A645-6DE62F42E4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2649973"/>
            <a:ext cx="4065795" cy="271053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BB90CCEF-72FB-4586-8EEB-AC7DB1C272B4}"/>
              </a:ext>
            </a:extLst>
          </p:cNvPr>
          <p:cNvSpPr txBox="1">
            <a:spLocks/>
          </p:cNvSpPr>
          <p:nvPr/>
        </p:nvSpPr>
        <p:spPr bwMode="auto">
          <a:xfrm>
            <a:off x="1439652" y="548680"/>
            <a:ext cx="6264696"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b="1">
                <a:solidFill>
                  <a:srgbClr val="CD0921"/>
                </a:solidFill>
                <a:latin typeface="+mj-lt"/>
                <a:ea typeface="+mj-ea"/>
                <a:cs typeface="+mj-cs"/>
              </a:defRPr>
            </a:lvl1pPr>
            <a:lvl2pPr algn="l" rtl="0" eaLnBrk="1" fontAlgn="base" hangingPunct="1">
              <a:spcBef>
                <a:spcPct val="0"/>
              </a:spcBef>
              <a:spcAft>
                <a:spcPct val="0"/>
              </a:spcAft>
              <a:defRPr sz="3200" b="1">
                <a:solidFill>
                  <a:srgbClr val="CD0921"/>
                </a:solidFill>
                <a:latin typeface="Arial" charset="0"/>
              </a:defRPr>
            </a:lvl2pPr>
            <a:lvl3pPr algn="l" rtl="0" eaLnBrk="1" fontAlgn="base" hangingPunct="1">
              <a:spcBef>
                <a:spcPct val="0"/>
              </a:spcBef>
              <a:spcAft>
                <a:spcPct val="0"/>
              </a:spcAft>
              <a:defRPr sz="3200" b="1">
                <a:solidFill>
                  <a:srgbClr val="CD0921"/>
                </a:solidFill>
                <a:latin typeface="Arial" charset="0"/>
              </a:defRPr>
            </a:lvl3pPr>
            <a:lvl4pPr algn="l" rtl="0" eaLnBrk="1" fontAlgn="base" hangingPunct="1">
              <a:spcBef>
                <a:spcPct val="0"/>
              </a:spcBef>
              <a:spcAft>
                <a:spcPct val="0"/>
              </a:spcAft>
              <a:defRPr sz="3200" b="1">
                <a:solidFill>
                  <a:srgbClr val="CD0921"/>
                </a:solidFill>
                <a:latin typeface="Arial" charset="0"/>
              </a:defRPr>
            </a:lvl4pPr>
            <a:lvl5pPr algn="l" rtl="0" eaLnBrk="1" fontAlgn="base" hangingPunct="1">
              <a:spcBef>
                <a:spcPct val="0"/>
              </a:spcBef>
              <a:spcAft>
                <a:spcPct val="0"/>
              </a:spcAft>
              <a:defRPr sz="3200" b="1">
                <a:solidFill>
                  <a:srgbClr val="CD0921"/>
                </a:solidFill>
                <a:latin typeface="Arial" charset="0"/>
              </a:defRPr>
            </a:lvl5pPr>
            <a:lvl6pPr marL="457200" algn="l" rtl="0" eaLnBrk="1" fontAlgn="base" hangingPunct="1">
              <a:spcBef>
                <a:spcPct val="0"/>
              </a:spcBef>
              <a:spcAft>
                <a:spcPct val="0"/>
              </a:spcAft>
              <a:defRPr sz="3200" b="1">
                <a:solidFill>
                  <a:srgbClr val="CD0921"/>
                </a:solidFill>
                <a:latin typeface="Arial" charset="0"/>
              </a:defRPr>
            </a:lvl6pPr>
            <a:lvl7pPr marL="914400" algn="l" rtl="0" eaLnBrk="1" fontAlgn="base" hangingPunct="1">
              <a:spcBef>
                <a:spcPct val="0"/>
              </a:spcBef>
              <a:spcAft>
                <a:spcPct val="0"/>
              </a:spcAft>
              <a:defRPr sz="3200" b="1">
                <a:solidFill>
                  <a:srgbClr val="CD0921"/>
                </a:solidFill>
                <a:latin typeface="Arial" charset="0"/>
              </a:defRPr>
            </a:lvl7pPr>
            <a:lvl8pPr marL="1371600" algn="l" rtl="0" eaLnBrk="1" fontAlgn="base" hangingPunct="1">
              <a:spcBef>
                <a:spcPct val="0"/>
              </a:spcBef>
              <a:spcAft>
                <a:spcPct val="0"/>
              </a:spcAft>
              <a:defRPr sz="3200" b="1">
                <a:solidFill>
                  <a:srgbClr val="CD0921"/>
                </a:solidFill>
                <a:latin typeface="Arial" charset="0"/>
              </a:defRPr>
            </a:lvl8pPr>
            <a:lvl9pPr marL="1828800" algn="l" rtl="0" eaLnBrk="1" fontAlgn="base" hangingPunct="1">
              <a:spcBef>
                <a:spcPct val="0"/>
              </a:spcBef>
              <a:spcAft>
                <a:spcPct val="0"/>
              </a:spcAft>
              <a:defRPr sz="3200" b="1">
                <a:solidFill>
                  <a:srgbClr val="CD0921"/>
                </a:solidFill>
                <a:latin typeface="Arial" charset="0"/>
              </a:defRPr>
            </a:lvl9pPr>
          </a:lstStyle>
          <a:p>
            <a:pPr algn="ctr"/>
            <a:endParaRPr lang="en-GB" sz="2000" kern="0" dirty="0">
              <a:solidFill>
                <a:schemeClr val="accent2"/>
              </a:solidFill>
              <a:latin typeface="Comic Sans MS" panose="030F0702030302020204" pitchFamily="66" charset="0"/>
            </a:endParaRPr>
          </a:p>
          <a:p>
            <a:pPr algn="ctr"/>
            <a:r>
              <a:rPr lang="en-GB" sz="2000" kern="0" dirty="0">
                <a:solidFill>
                  <a:schemeClr val="accent2"/>
                </a:solidFill>
                <a:latin typeface="+mn-lt"/>
              </a:rPr>
              <a:t>We do behave differently online</a:t>
            </a:r>
          </a:p>
          <a:p>
            <a:pPr algn="ctr"/>
            <a:endParaRPr lang="en-GB" sz="2000" kern="0" dirty="0">
              <a:solidFill>
                <a:schemeClr val="accent2"/>
              </a:solidFill>
              <a:latin typeface="+mn-lt"/>
            </a:endParaRPr>
          </a:p>
          <a:p>
            <a:pPr algn="ctr"/>
            <a:r>
              <a:rPr lang="en-GB" sz="2000" kern="0" dirty="0">
                <a:solidFill>
                  <a:schemeClr val="accent2"/>
                </a:solidFill>
                <a:latin typeface="+mn-lt"/>
              </a:rPr>
              <a:t>So it is important to be aware of how our online actions can impact the real world </a:t>
            </a:r>
          </a:p>
        </p:txBody>
      </p:sp>
    </p:spTree>
    <p:extLst>
      <p:ext uri="{BB962C8B-B14F-4D97-AF65-F5344CB8AC3E}">
        <p14:creationId xmlns:p14="http://schemas.microsoft.com/office/powerpoint/2010/main" val="131657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3C33-2CDC-4207-8106-6A67360AA33F}"/>
              </a:ext>
            </a:extLst>
          </p:cNvPr>
          <p:cNvSpPr>
            <a:spLocks noGrp="1"/>
          </p:cNvSpPr>
          <p:nvPr>
            <p:ph type="title"/>
          </p:nvPr>
        </p:nvSpPr>
        <p:spPr>
          <a:xfrm>
            <a:off x="128344" y="116632"/>
            <a:ext cx="2211408" cy="504056"/>
          </a:xfrm>
        </p:spPr>
        <p:txBody>
          <a:bodyPr/>
          <a:lstStyle/>
          <a:p>
            <a:r>
              <a:rPr lang="en-GB" sz="2800" dirty="0"/>
              <a:t>Scenario 1. </a:t>
            </a:r>
          </a:p>
        </p:txBody>
      </p:sp>
      <p:sp>
        <p:nvSpPr>
          <p:cNvPr id="4" name="Content Placeholder 2">
            <a:extLst>
              <a:ext uri="{FF2B5EF4-FFF2-40B4-BE49-F238E27FC236}">
                <a16:creationId xmlns:a16="http://schemas.microsoft.com/office/drawing/2014/main" id="{59F5908F-B2E1-44FA-922C-6B769D045088}"/>
              </a:ext>
            </a:extLst>
          </p:cNvPr>
          <p:cNvSpPr txBox="1">
            <a:spLocks/>
          </p:cNvSpPr>
          <p:nvPr/>
        </p:nvSpPr>
        <p:spPr bwMode="auto">
          <a:xfrm>
            <a:off x="5063519" y="4876239"/>
            <a:ext cx="3022104" cy="1059512"/>
          </a:xfrm>
          <a:prstGeom prst="rect">
            <a:avLst/>
          </a:prstGeom>
          <a:solidFill>
            <a:schemeClr val="accent1"/>
          </a:solidFill>
          <a:ln w="38100">
            <a:solidFill>
              <a:schemeClr val="accent2"/>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ctr">
              <a:buFontTx/>
              <a:buNone/>
            </a:pPr>
            <a:r>
              <a:rPr lang="en-GB" kern="0" dirty="0">
                <a:solidFill>
                  <a:schemeClr val="accent2"/>
                </a:solidFill>
              </a:rPr>
              <a:t>Offline consequences </a:t>
            </a:r>
          </a:p>
        </p:txBody>
      </p:sp>
      <p:sp>
        <p:nvSpPr>
          <p:cNvPr id="5" name="Content Placeholder 2">
            <a:extLst>
              <a:ext uri="{FF2B5EF4-FFF2-40B4-BE49-F238E27FC236}">
                <a16:creationId xmlns:a16="http://schemas.microsoft.com/office/drawing/2014/main" id="{4D4BEC5F-98F3-4A27-B3F6-2B26A0DB4214}"/>
              </a:ext>
            </a:extLst>
          </p:cNvPr>
          <p:cNvSpPr txBox="1">
            <a:spLocks/>
          </p:cNvSpPr>
          <p:nvPr/>
        </p:nvSpPr>
        <p:spPr bwMode="auto">
          <a:xfrm>
            <a:off x="148952" y="836712"/>
            <a:ext cx="5359152"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FontTx/>
              <a:buNone/>
            </a:pPr>
            <a:r>
              <a:rPr lang="en-GB" sz="1800" kern="0" dirty="0">
                <a:solidFill>
                  <a:schemeClr val="accent6"/>
                </a:solidFill>
              </a:rPr>
              <a:t>A pupil at your school creates an account with your schools’ name in it and posts other pupil’s photos with comments that everybody hears about. </a:t>
            </a:r>
          </a:p>
          <a:p>
            <a:pPr marL="0" indent="0">
              <a:buFontTx/>
              <a:buNone/>
            </a:pPr>
            <a:endParaRPr lang="en-GB" sz="1800" kern="0" dirty="0">
              <a:solidFill>
                <a:schemeClr val="accent6"/>
              </a:solidFill>
            </a:endParaRPr>
          </a:p>
          <a:p>
            <a:pPr marL="0" indent="0">
              <a:buFontTx/>
              <a:buNone/>
            </a:pPr>
            <a:r>
              <a:rPr lang="en-GB" sz="1800" kern="0" dirty="0">
                <a:solidFill>
                  <a:schemeClr val="accent6"/>
                </a:solidFill>
              </a:rPr>
              <a:t>Some of the comments are hurtful and some are compliments. </a:t>
            </a:r>
          </a:p>
          <a:p>
            <a:pPr marL="0" indent="0">
              <a:buFontTx/>
              <a:buNone/>
            </a:pPr>
            <a:endParaRPr lang="en-GB" sz="1800" kern="0" dirty="0">
              <a:solidFill>
                <a:schemeClr val="accent6"/>
              </a:solidFill>
            </a:endParaRPr>
          </a:p>
          <a:p>
            <a:pPr marL="0" indent="0">
              <a:buFontTx/>
              <a:buNone/>
            </a:pPr>
            <a:r>
              <a:rPr lang="en-GB" sz="1800" b="1" kern="0" dirty="0">
                <a:solidFill>
                  <a:schemeClr val="accent6"/>
                </a:solidFill>
              </a:rPr>
              <a:t>Do you report the hurtful comments, the whole account, or both? </a:t>
            </a:r>
          </a:p>
          <a:p>
            <a:pPr marL="0" indent="0">
              <a:buFontTx/>
              <a:buNone/>
            </a:pPr>
            <a:endParaRPr lang="en-GB" sz="1800" kern="0" dirty="0">
              <a:solidFill>
                <a:schemeClr val="accent6"/>
              </a:solidFill>
            </a:endParaRPr>
          </a:p>
          <a:p>
            <a:pPr marL="0" indent="0">
              <a:buFontTx/>
              <a:buNone/>
            </a:pPr>
            <a:r>
              <a:rPr lang="en-GB" sz="1800" b="1" kern="0" dirty="0">
                <a:solidFill>
                  <a:schemeClr val="accent6"/>
                </a:solidFill>
              </a:rPr>
              <a:t>What could be some consequences of this activity? </a:t>
            </a:r>
          </a:p>
        </p:txBody>
      </p:sp>
      <p:sp>
        <p:nvSpPr>
          <p:cNvPr id="14" name="Content Placeholder 2">
            <a:extLst>
              <a:ext uri="{FF2B5EF4-FFF2-40B4-BE49-F238E27FC236}">
                <a16:creationId xmlns:a16="http://schemas.microsoft.com/office/drawing/2014/main" id="{DDAEB480-28E7-4857-9508-8C4236C13704}"/>
              </a:ext>
            </a:extLst>
          </p:cNvPr>
          <p:cNvSpPr txBox="1">
            <a:spLocks noGrp="1"/>
          </p:cNvSpPr>
          <p:nvPr>
            <p:ph idx="1"/>
          </p:nvPr>
        </p:nvSpPr>
        <p:spPr bwMode="auto">
          <a:xfrm>
            <a:off x="864145" y="4876239"/>
            <a:ext cx="2951214" cy="1059512"/>
          </a:xfrm>
          <a:prstGeom prst="rect">
            <a:avLst/>
          </a:prstGeom>
          <a:solidFill>
            <a:schemeClr val="accent1"/>
          </a:solidFill>
          <a:ln w="38100" cap="flat" cmpd="sng" algn="ctr">
            <a:solidFill>
              <a:schemeClr val="accent2"/>
            </a:solidFill>
            <a:prstDash val="soli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4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dk1"/>
                </a:solidFill>
                <a:latin typeface="+mn-lt"/>
                <a:ea typeface="+mn-ea"/>
                <a:cs typeface="+mn-cs"/>
              </a:defRPr>
            </a:lvl3pPr>
            <a:lvl4pPr marL="1600200" indent="-228600" algn="l" rtl="0" eaLnBrk="1" fontAlgn="base" hangingPunct="1">
              <a:spcBef>
                <a:spcPct val="20000"/>
              </a:spcBef>
              <a:spcAft>
                <a:spcPct val="0"/>
              </a:spcAft>
              <a:buChar char="–"/>
              <a:defRPr>
                <a:solidFill>
                  <a:schemeClr val="dk1"/>
                </a:solidFill>
                <a:latin typeface="+mn-lt"/>
                <a:ea typeface="+mn-ea"/>
                <a:cs typeface="+mn-cs"/>
              </a:defRPr>
            </a:lvl4pPr>
            <a:lvl5pPr marL="2057400" indent="-228600" algn="l" rtl="0" eaLnBrk="1" fontAlgn="base" hangingPunct="1">
              <a:spcBef>
                <a:spcPct val="20000"/>
              </a:spcBef>
              <a:spcAft>
                <a:spcPct val="0"/>
              </a:spcAft>
              <a:buChar char="»"/>
              <a:defRPr>
                <a:solidFill>
                  <a:schemeClr val="dk1"/>
                </a:solidFill>
                <a:latin typeface="+mn-lt"/>
                <a:ea typeface="+mn-ea"/>
                <a:cs typeface="+mn-cs"/>
              </a:defRPr>
            </a:lvl5pPr>
            <a:lvl6pPr marL="2514600" indent="-228600" algn="l" rtl="0" eaLnBrk="1" fontAlgn="base" hangingPunct="1">
              <a:spcBef>
                <a:spcPct val="20000"/>
              </a:spcBef>
              <a:spcAft>
                <a:spcPct val="0"/>
              </a:spcAft>
              <a:buChar char="»"/>
              <a:defRPr>
                <a:solidFill>
                  <a:schemeClr val="dk1"/>
                </a:solidFill>
                <a:latin typeface="+mn-lt"/>
                <a:ea typeface="+mn-ea"/>
                <a:cs typeface="+mn-cs"/>
              </a:defRPr>
            </a:lvl6pPr>
            <a:lvl7pPr marL="2971800" indent="-228600" algn="l" rtl="0" eaLnBrk="1" fontAlgn="base" hangingPunct="1">
              <a:spcBef>
                <a:spcPct val="20000"/>
              </a:spcBef>
              <a:spcAft>
                <a:spcPct val="0"/>
              </a:spcAft>
              <a:buChar char="»"/>
              <a:defRPr>
                <a:solidFill>
                  <a:schemeClr val="dk1"/>
                </a:solidFill>
                <a:latin typeface="+mn-lt"/>
                <a:ea typeface="+mn-ea"/>
                <a:cs typeface="+mn-cs"/>
              </a:defRPr>
            </a:lvl7pPr>
            <a:lvl8pPr marL="3429000" indent="-228600" algn="l" rtl="0" eaLnBrk="1" fontAlgn="base" hangingPunct="1">
              <a:spcBef>
                <a:spcPct val="20000"/>
              </a:spcBef>
              <a:spcAft>
                <a:spcPct val="0"/>
              </a:spcAft>
              <a:buChar char="»"/>
              <a:defRPr>
                <a:solidFill>
                  <a:schemeClr val="dk1"/>
                </a:solidFill>
                <a:latin typeface="+mn-lt"/>
                <a:ea typeface="+mn-ea"/>
                <a:cs typeface="+mn-cs"/>
              </a:defRPr>
            </a:lvl8pPr>
            <a:lvl9pPr marL="3886200" indent="-228600" algn="l" rtl="0" eaLnBrk="1" fontAlgn="base" hangingPunct="1">
              <a:spcBef>
                <a:spcPct val="20000"/>
              </a:spcBef>
              <a:spcAft>
                <a:spcPct val="0"/>
              </a:spcAft>
              <a:buChar char="»"/>
              <a:defRPr>
                <a:solidFill>
                  <a:schemeClr val="dk1"/>
                </a:solidFill>
                <a:latin typeface="+mn-lt"/>
                <a:ea typeface="+mn-ea"/>
                <a:cs typeface="+mn-cs"/>
              </a:defRPr>
            </a:lvl9pPr>
          </a:lstStyle>
          <a:p>
            <a:pPr marL="0" indent="0" algn="ctr">
              <a:buFontTx/>
              <a:buNone/>
            </a:pPr>
            <a:r>
              <a:rPr lang="en-GB" kern="0" dirty="0">
                <a:solidFill>
                  <a:schemeClr val="accent2"/>
                </a:solidFill>
              </a:rPr>
              <a:t>Online consequences </a:t>
            </a:r>
          </a:p>
        </p:txBody>
      </p:sp>
      <p:pic>
        <p:nvPicPr>
          <p:cNvPr id="6" name="Picture 5" descr="A picture containing screenshot, multimedia, display, screen&#10;&#10;Description automatically generated">
            <a:extLst>
              <a:ext uri="{FF2B5EF4-FFF2-40B4-BE49-F238E27FC236}">
                <a16:creationId xmlns:a16="http://schemas.microsoft.com/office/drawing/2014/main" id="{9733CA79-3ED9-446B-A685-31B3649B163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712071" y="548680"/>
            <a:ext cx="1240210" cy="994106"/>
          </a:xfrm>
          <a:prstGeom prst="rect">
            <a:avLst/>
          </a:prstGeom>
        </p:spPr>
      </p:pic>
      <p:pic>
        <p:nvPicPr>
          <p:cNvPr id="9" name="Picture 8" descr="A picture containing electronics, output device, input device, electronic device&#10;&#10;Description automatically generated">
            <a:extLst>
              <a:ext uri="{FF2B5EF4-FFF2-40B4-BE49-F238E27FC236}">
                <a16:creationId xmlns:a16="http://schemas.microsoft.com/office/drawing/2014/main" id="{1B78CF59-22DB-49BE-AB99-4D406713096A}"/>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790700" y="2738112"/>
            <a:ext cx="1842741" cy="1472557"/>
          </a:xfrm>
          <a:prstGeom prst="rect">
            <a:avLst/>
          </a:prstGeom>
        </p:spPr>
      </p:pic>
      <p:pic>
        <p:nvPicPr>
          <p:cNvPr id="11" name="Picture 10" descr="A screen shot of a cell phone&#10;&#10;Description automatically generated with medium confidence">
            <a:extLst>
              <a:ext uri="{FF2B5EF4-FFF2-40B4-BE49-F238E27FC236}">
                <a16:creationId xmlns:a16="http://schemas.microsoft.com/office/drawing/2014/main" id="{D790E061-CD82-4C25-A49D-A83F01497609}"/>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317502" y="1340768"/>
            <a:ext cx="514139" cy="994106"/>
          </a:xfrm>
          <a:prstGeom prst="rect">
            <a:avLst/>
          </a:prstGeom>
        </p:spPr>
      </p:pic>
    </p:spTree>
    <p:extLst>
      <p:ext uri="{BB962C8B-B14F-4D97-AF65-F5344CB8AC3E}">
        <p14:creationId xmlns:p14="http://schemas.microsoft.com/office/powerpoint/2010/main" val="146662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76BE9-C81B-43F4-85F4-D4DACD530DE9}"/>
              </a:ext>
            </a:extLst>
          </p:cNvPr>
          <p:cNvSpPr>
            <a:spLocks noGrp="1"/>
          </p:cNvSpPr>
          <p:nvPr>
            <p:ph type="title"/>
          </p:nvPr>
        </p:nvSpPr>
        <p:spPr>
          <a:xfrm>
            <a:off x="0" y="116632"/>
            <a:ext cx="2662064" cy="603920"/>
          </a:xfrm>
        </p:spPr>
        <p:txBody>
          <a:bodyPr/>
          <a:lstStyle/>
          <a:p>
            <a:r>
              <a:rPr lang="en-GB" dirty="0"/>
              <a:t>Scenario 2. </a:t>
            </a:r>
          </a:p>
        </p:txBody>
      </p:sp>
      <p:sp>
        <p:nvSpPr>
          <p:cNvPr id="3" name="Content Placeholder 2">
            <a:extLst>
              <a:ext uri="{FF2B5EF4-FFF2-40B4-BE49-F238E27FC236}">
                <a16:creationId xmlns:a16="http://schemas.microsoft.com/office/drawing/2014/main" id="{891D2458-24DB-42D0-B426-2B967CF79431}"/>
              </a:ext>
            </a:extLst>
          </p:cNvPr>
          <p:cNvSpPr>
            <a:spLocks noGrp="1"/>
          </p:cNvSpPr>
          <p:nvPr>
            <p:ph idx="1"/>
          </p:nvPr>
        </p:nvSpPr>
        <p:spPr>
          <a:xfrm>
            <a:off x="107504" y="747222"/>
            <a:ext cx="6552728" cy="3833906"/>
          </a:xfrm>
        </p:spPr>
        <p:txBody>
          <a:bodyPr/>
          <a:lstStyle/>
          <a:p>
            <a:pPr marL="0" indent="0">
              <a:buNone/>
            </a:pPr>
            <a:r>
              <a:rPr lang="en-GB" sz="1800" dirty="0">
                <a:solidFill>
                  <a:schemeClr val="accent6"/>
                </a:solidFill>
              </a:rPr>
              <a:t>You’re playing an online game with friends and someone none of you know starts chatting with you. They’re not being nasty or anything, but you don’t know them. </a:t>
            </a:r>
          </a:p>
          <a:p>
            <a:pPr marL="0" indent="0">
              <a:buNone/>
            </a:pPr>
            <a:r>
              <a:rPr lang="en-GB" sz="1800" b="1" dirty="0">
                <a:solidFill>
                  <a:schemeClr val="accent6"/>
                </a:solidFill>
              </a:rPr>
              <a:t>Do you ignore them, report them, or do nothing? </a:t>
            </a:r>
          </a:p>
          <a:p>
            <a:pPr marL="0" indent="0">
              <a:buNone/>
            </a:pPr>
            <a:endParaRPr lang="en-GB" sz="1800" dirty="0">
              <a:solidFill>
                <a:schemeClr val="accent6"/>
              </a:solidFill>
            </a:endParaRPr>
          </a:p>
          <a:p>
            <a:pPr marL="0" indent="0">
              <a:buNone/>
            </a:pPr>
            <a:r>
              <a:rPr lang="en-GB" sz="1800" dirty="0">
                <a:solidFill>
                  <a:schemeClr val="accent6"/>
                </a:solidFill>
              </a:rPr>
              <a:t>The group continue playing, the stranger joins in your conversation and asks your ages. One of your friends tells the stranger, who then asks more questions about school and where you live. </a:t>
            </a:r>
          </a:p>
          <a:p>
            <a:pPr marL="0" indent="0">
              <a:buNone/>
            </a:pPr>
            <a:endParaRPr lang="en-GB" sz="1800" dirty="0">
              <a:solidFill>
                <a:schemeClr val="accent6"/>
              </a:solidFill>
            </a:endParaRPr>
          </a:p>
          <a:p>
            <a:pPr marL="0" indent="0">
              <a:buNone/>
            </a:pPr>
            <a:r>
              <a:rPr lang="en-GB" sz="1800" b="1" dirty="0">
                <a:solidFill>
                  <a:schemeClr val="accent6"/>
                </a:solidFill>
              </a:rPr>
              <a:t>What do you do next? </a:t>
            </a:r>
          </a:p>
          <a:p>
            <a:pPr marL="0" indent="0">
              <a:buNone/>
            </a:pPr>
            <a:r>
              <a:rPr lang="en-GB" sz="1800" b="1" dirty="0">
                <a:solidFill>
                  <a:schemeClr val="accent6"/>
                </a:solidFill>
              </a:rPr>
              <a:t>What could be the consequences of this action? </a:t>
            </a:r>
          </a:p>
        </p:txBody>
      </p:sp>
      <p:sp>
        <p:nvSpPr>
          <p:cNvPr id="4" name="Content Placeholder 2">
            <a:extLst>
              <a:ext uri="{FF2B5EF4-FFF2-40B4-BE49-F238E27FC236}">
                <a16:creationId xmlns:a16="http://schemas.microsoft.com/office/drawing/2014/main" id="{06BC2FCC-B94A-4ADF-837B-93128CD440E2}"/>
              </a:ext>
            </a:extLst>
          </p:cNvPr>
          <p:cNvSpPr txBox="1">
            <a:spLocks/>
          </p:cNvSpPr>
          <p:nvPr/>
        </p:nvSpPr>
        <p:spPr bwMode="auto">
          <a:xfrm>
            <a:off x="755576" y="5157192"/>
            <a:ext cx="3022104" cy="1143000"/>
          </a:xfrm>
          <a:prstGeom prst="rect">
            <a:avLst/>
          </a:prstGeom>
          <a:solidFill>
            <a:schemeClr val="accent1"/>
          </a:solidFill>
          <a:ln w="38100" cap="flat" cmpd="sng" algn="ctr">
            <a:solidFill>
              <a:schemeClr val="accent2"/>
            </a:solidFill>
            <a:prstDash val="soli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4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dk1"/>
                </a:solidFill>
                <a:latin typeface="+mn-lt"/>
                <a:ea typeface="+mn-ea"/>
                <a:cs typeface="+mn-cs"/>
              </a:defRPr>
            </a:lvl3pPr>
            <a:lvl4pPr marL="1600200" indent="-228600" algn="l" rtl="0" eaLnBrk="1" fontAlgn="base" hangingPunct="1">
              <a:spcBef>
                <a:spcPct val="20000"/>
              </a:spcBef>
              <a:spcAft>
                <a:spcPct val="0"/>
              </a:spcAft>
              <a:buChar char="–"/>
              <a:defRPr>
                <a:solidFill>
                  <a:schemeClr val="dk1"/>
                </a:solidFill>
                <a:latin typeface="+mn-lt"/>
                <a:ea typeface="+mn-ea"/>
                <a:cs typeface="+mn-cs"/>
              </a:defRPr>
            </a:lvl4pPr>
            <a:lvl5pPr marL="2057400" indent="-228600" algn="l" rtl="0" eaLnBrk="1" fontAlgn="base" hangingPunct="1">
              <a:spcBef>
                <a:spcPct val="20000"/>
              </a:spcBef>
              <a:spcAft>
                <a:spcPct val="0"/>
              </a:spcAft>
              <a:buChar char="»"/>
              <a:defRPr>
                <a:solidFill>
                  <a:schemeClr val="dk1"/>
                </a:solidFill>
                <a:latin typeface="+mn-lt"/>
                <a:ea typeface="+mn-ea"/>
                <a:cs typeface="+mn-cs"/>
              </a:defRPr>
            </a:lvl5pPr>
            <a:lvl6pPr marL="2514600" indent="-228600" algn="l" rtl="0" eaLnBrk="1" fontAlgn="base" hangingPunct="1">
              <a:spcBef>
                <a:spcPct val="20000"/>
              </a:spcBef>
              <a:spcAft>
                <a:spcPct val="0"/>
              </a:spcAft>
              <a:buChar char="»"/>
              <a:defRPr>
                <a:solidFill>
                  <a:schemeClr val="dk1"/>
                </a:solidFill>
                <a:latin typeface="+mn-lt"/>
                <a:ea typeface="+mn-ea"/>
                <a:cs typeface="+mn-cs"/>
              </a:defRPr>
            </a:lvl6pPr>
            <a:lvl7pPr marL="2971800" indent="-228600" algn="l" rtl="0" eaLnBrk="1" fontAlgn="base" hangingPunct="1">
              <a:spcBef>
                <a:spcPct val="20000"/>
              </a:spcBef>
              <a:spcAft>
                <a:spcPct val="0"/>
              </a:spcAft>
              <a:buChar char="»"/>
              <a:defRPr>
                <a:solidFill>
                  <a:schemeClr val="dk1"/>
                </a:solidFill>
                <a:latin typeface="+mn-lt"/>
                <a:ea typeface="+mn-ea"/>
                <a:cs typeface="+mn-cs"/>
              </a:defRPr>
            </a:lvl7pPr>
            <a:lvl8pPr marL="3429000" indent="-228600" algn="l" rtl="0" eaLnBrk="1" fontAlgn="base" hangingPunct="1">
              <a:spcBef>
                <a:spcPct val="20000"/>
              </a:spcBef>
              <a:spcAft>
                <a:spcPct val="0"/>
              </a:spcAft>
              <a:buChar char="»"/>
              <a:defRPr>
                <a:solidFill>
                  <a:schemeClr val="dk1"/>
                </a:solidFill>
                <a:latin typeface="+mn-lt"/>
                <a:ea typeface="+mn-ea"/>
                <a:cs typeface="+mn-cs"/>
              </a:defRPr>
            </a:lvl8pPr>
            <a:lvl9pPr marL="3886200" indent="-228600" algn="l" rtl="0" eaLnBrk="1" fontAlgn="base" hangingPunct="1">
              <a:spcBef>
                <a:spcPct val="20000"/>
              </a:spcBef>
              <a:spcAft>
                <a:spcPct val="0"/>
              </a:spcAft>
              <a:buChar char="»"/>
              <a:defRPr>
                <a:solidFill>
                  <a:schemeClr val="dk1"/>
                </a:solidFill>
                <a:latin typeface="+mn-lt"/>
                <a:ea typeface="+mn-ea"/>
                <a:cs typeface="+mn-cs"/>
              </a:defRPr>
            </a:lvl9pPr>
          </a:lstStyle>
          <a:p>
            <a:pPr marL="0" indent="0" algn="ctr">
              <a:buFontTx/>
              <a:buNone/>
            </a:pPr>
            <a:r>
              <a:rPr lang="en-GB" kern="0" dirty="0">
                <a:solidFill>
                  <a:schemeClr val="accent2"/>
                </a:solidFill>
              </a:rPr>
              <a:t>Online consequences </a:t>
            </a:r>
          </a:p>
        </p:txBody>
      </p:sp>
      <p:sp>
        <p:nvSpPr>
          <p:cNvPr id="5" name="Content Placeholder 2">
            <a:extLst>
              <a:ext uri="{FF2B5EF4-FFF2-40B4-BE49-F238E27FC236}">
                <a16:creationId xmlns:a16="http://schemas.microsoft.com/office/drawing/2014/main" id="{ED36BAD3-7999-4223-B1CD-4A9046FB79DF}"/>
              </a:ext>
            </a:extLst>
          </p:cNvPr>
          <p:cNvSpPr txBox="1">
            <a:spLocks/>
          </p:cNvSpPr>
          <p:nvPr/>
        </p:nvSpPr>
        <p:spPr bwMode="auto">
          <a:xfrm>
            <a:off x="4572000" y="4725144"/>
            <a:ext cx="3022104" cy="1143000"/>
          </a:xfrm>
          <a:prstGeom prst="rect">
            <a:avLst/>
          </a:prstGeom>
          <a:solidFill>
            <a:schemeClr val="accent1"/>
          </a:solidFill>
          <a:ln w="38100">
            <a:solidFill>
              <a:schemeClr val="accent2"/>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ctr">
              <a:buFontTx/>
              <a:buNone/>
            </a:pPr>
            <a:r>
              <a:rPr lang="en-GB" kern="0" dirty="0">
                <a:solidFill>
                  <a:schemeClr val="accent2"/>
                </a:solidFill>
              </a:rPr>
              <a:t>Offline consequences </a:t>
            </a:r>
          </a:p>
        </p:txBody>
      </p:sp>
      <p:pic>
        <p:nvPicPr>
          <p:cNvPr id="2050" name="Picture 2" descr="Discord Icon Vector SVG Icon - SVG Repo">
            <a:extLst>
              <a:ext uri="{FF2B5EF4-FFF2-40B4-BE49-F238E27FC236}">
                <a16:creationId xmlns:a16="http://schemas.microsoft.com/office/drawing/2014/main" id="{178DE6C5-1629-47BB-A02A-6BED587F29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8913" y="418592"/>
            <a:ext cx="926977" cy="9269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team Icon in Material Design">
            <a:extLst>
              <a:ext uri="{FF2B5EF4-FFF2-40B4-BE49-F238E27FC236}">
                <a16:creationId xmlns:a16="http://schemas.microsoft.com/office/drawing/2014/main" id="{745774CA-86A1-41CC-9E41-3D09A42F4A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9520" y="1628800"/>
            <a:ext cx="1071563" cy="10715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oblox icons fitting with macOS - Community Resources - DevForum | Roblox">
            <a:extLst>
              <a:ext uri="{FF2B5EF4-FFF2-40B4-BE49-F238E27FC236}">
                <a16:creationId xmlns:a16="http://schemas.microsoft.com/office/drawing/2014/main" id="{23DF39FC-8887-42E3-8D62-4BC675B1C8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4327" y="2880767"/>
            <a:ext cx="1071563" cy="107156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ineCraft Icon">
            <a:extLst>
              <a:ext uri="{FF2B5EF4-FFF2-40B4-BE49-F238E27FC236}">
                <a16:creationId xmlns:a16="http://schemas.microsoft.com/office/drawing/2014/main" id="{09F9521F-65B5-4603-9EC8-E797FD4118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9520" y="3983182"/>
            <a:ext cx="1071563" cy="107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29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79512" y="188640"/>
            <a:ext cx="8712968" cy="1800200"/>
          </a:xfrm>
        </p:spPr>
        <p:txBody>
          <a:bodyPr/>
          <a:lstStyle/>
          <a:p>
            <a:pPr marL="0" indent="0">
              <a:buNone/>
            </a:pPr>
            <a:r>
              <a:rPr lang="en-GB" sz="2000" dirty="0">
                <a:solidFill>
                  <a:schemeClr val="accent6"/>
                </a:solidFill>
              </a:rPr>
              <a:t>Sometimes when we are online it’s hard to tell what will upset someone and what will make them laugh. </a:t>
            </a:r>
          </a:p>
          <a:p>
            <a:pPr marL="0" indent="0">
              <a:buNone/>
            </a:pPr>
            <a:endParaRPr lang="en-GB" sz="1400" dirty="0">
              <a:solidFill>
                <a:schemeClr val="accent6"/>
              </a:solidFill>
              <a:latin typeface="Comic Sans MS" panose="030F0702030302020204" pitchFamily="66" charset="0"/>
            </a:endParaRPr>
          </a:p>
          <a:p>
            <a:pPr marL="0" indent="0">
              <a:buNone/>
            </a:pPr>
            <a:r>
              <a:rPr lang="en-GB" sz="2000" dirty="0">
                <a:solidFill>
                  <a:schemeClr val="accent6"/>
                </a:solidFill>
              </a:rPr>
              <a:t>When we communicate using the internet we can’t be sure if other people will always understand what we mean because…</a:t>
            </a:r>
          </a:p>
        </p:txBody>
      </p:sp>
      <p:sp>
        <p:nvSpPr>
          <p:cNvPr id="4" name="Rectangle 3">
            <a:extLst>
              <a:ext uri="{FF2B5EF4-FFF2-40B4-BE49-F238E27FC236}">
                <a16:creationId xmlns:a16="http://schemas.microsoft.com/office/drawing/2014/main" id="{5339FF7B-CD25-4669-99BA-2E9B5547A4CC}"/>
              </a:ext>
            </a:extLst>
          </p:cNvPr>
          <p:cNvSpPr txBox="1">
            <a:spLocks noChangeArrowheads="1"/>
          </p:cNvSpPr>
          <p:nvPr/>
        </p:nvSpPr>
        <p:spPr bwMode="auto">
          <a:xfrm>
            <a:off x="306864" y="2276872"/>
            <a:ext cx="3311861" cy="919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FontTx/>
              <a:buNone/>
            </a:pPr>
            <a:r>
              <a:rPr lang="en-GB" sz="2000" b="1" kern="0" dirty="0">
                <a:solidFill>
                  <a:schemeClr val="accent6"/>
                </a:solidFill>
              </a:rPr>
              <a:t>We can’t always use body language or facial expressions </a:t>
            </a:r>
          </a:p>
        </p:txBody>
      </p:sp>
      <p:sp>
        <p:nvSpPr>
          <p:cNvPr id="5" name="Rectangle 3">
            <a:extLst>
              <a:ext uri="{FF2B5EF4-FFF2-40B4-BE49-F238E27FC236}">
                <a16:creationId xmlns:a16="http://schemas.microsoft.com/office/drawing/2014/main" id="{F0C667D5-B2F2-47FE-9CDB-221D3D35803A}"/>
              </a:ext>
            </a:extLst>
          </p:cNvPr>
          <p:cNvSpPr txBox="1">
            <a:spLocks noChangeArrowheads="1"/>
          </p:cNvSpPr>
          <p:nvPr/>
        </p:nvSpPr>
        <p:spPr bwMode="auto">
          <a:xfrm>
            <a:off x="306864" y="3492624"/>
            <a:ext cx="2880320"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FontTx/>
              <a:buNone/>
            </a:pPr>
            <a:r>
              <a:rPr lang="en-GB" sz="2000" b="1" kern="0" dirty="0">
                <a:solidFill>
                  <a:schemeClr val="accent6"/>
                </a:solidFill>
              </a:rPr>
              <a:t>In a message you can’t always express your tone of voice </a:t>
            </a:r>
          </a:p>
        </p:txBody>
      </p:sp>
      <p:sp>
        <p:nvSpPr>
          <p:cNvPr id="6" name="Rectangle 3">
            <a:extLst>
              <a:ext uri="{FF2B5EF4-FFF2-40B4-BE49-F238E27FC236}">
                <a16:creationId xmlns:a16="http://schemas.microsoft.com/office/drawing/2014/main" id="{970B953A-16CC-4FF3-BC1A-85615C84D8CA}"/>
              </a:ext>
            </a:extLst>
          </p:cNvPr>
          <p:cNvSpPr txBox="1">
            <a:spLocks noChangeArrowheads="1"/>
          </p:cNvSpPr>
          <p:nvPr/>
        </p:nvSpPr>
        <p:spPr bwMode="auto">
          <a:xfrm>
            <a:off x="4067944" y="5445224"/>
            <a:ext cx="3311861"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FontTx/>
              <a:buNone/>
            </a:pPr>
            <a:r>
              <a:rPr lang="en-GB" sz="2000" b="1" kern="0" dirty="0">
                <a:solidFill>
                  <a:schemeClr val="accent6"/>
                </a:solidFill>
              </a:rPr>
              <a:t>We might find something funny, but someone else finds it unkind </a:t>
            </a:r>
          </a:p>
        </p:txBody>
      </p:sp>
      <p:pic>
        <p:nvPicPr>
          <p:cNvPr id="5124" name="Picture 4" descr="How to Understand Body Language and Facial Expressions">
            <a:extLst>
              <a:ext uri="{FF2B5EF4-FFF2-40B4-BE49-F238E27FC236}">
                <a16:creationId xmlns:a16="http://schemas.microsoft.com/office/drawing/2014/main" id="{671DA321-D577-41AC-807D-743C32E6AF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1892829"/>
            <a:ext cx="4680520" cy="312034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951 Theater Icon With Happy And Sad Masks. Stock Photos, Pictures &amp;amp;  Royalty-Free Images - iStock">
            <a:extLst>
              <a:ext uri="{FF2B5EF4-FFF2-40B4-BE49-F238E27FC236}">
                <a16:creationId xmlns:a16="http://schemas.microsoft.com/office/drawing/2014/main" id="{CED33474-674E-4F3B-9D26-6932F4C65DD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177" t="22824" r="11707" b="22824"/>
          <a:stretch/>
        </p:blipFill>
        <p:spPr bwMode="auto">
          <a:xfrm>
            <a:off x="755576" y="4653136"/>
            <a:ext cx="2797816" cy="20517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internet">
            <a:extLst>
              <a:ext uri="{FF2B5EF4-FFF2-40B4-BE49-F238E27FC236}">
                <a16:creationId xmlns:a16="http://schemas.microsoft.com/office/drawing/2014/main" id="{A54C7A7D-F778-4313-A774-9691351ACF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1745163"/>
            <a:ext cx="2313572" cy="154100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38E03575-6EBB-4F1D-B79A-73EEBA42E38F}"/>
              </a:ext>
            </a:extLst>
          </p:cNvPr>
          <p:cNvCxnSpPr>
            <a:cxnSpLocks/>
          </p:cNvCxnSpPr>
          <p:nvPr/>
        </p:nvCxnSpPr>
        <p:spPr bwMode="auto">
          <a:xfrm>
            <a:off x="4427984" y="2420888"/>
            <a:ext cx="1117899" cy="37668"/>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Straight Arrow Connector 3">
            <a:extLst>
              <a:ext uri="{FF2B5EF4-FFF2-40B4-BE49-F238E27FC236}">
                <a16:creationId xmlns:a16="http://schemas.microsoft.com/office/drawing/2014/main" id="{F3C04A23-6D63-4EE2-8B4E-1F0222BF5A59}"/>
              </a:ext>
            </a:extLst>
          </p:cNvPr>
          <p:cNvCxnSpPr>
            <a:cxnSpLocks/>
          </p:cNvCxnSpPr>
          <p:nvPr/>
        </p:nvCxnSpPr>
        <p:spPr bwMode="auto">
          <a:xfrm>
            <a:off x="4139952" y="3645024"/>
            <a:ext cx="1038153" cy="756084"/>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Arrow Connector 4">
            <a:extLst>
              <a:ext uri="{FF2B5EF4-FFF2-40B4-BE49-F238E27FC236}">
                <a16:creationId xmlns:a16="http://schemas.microsoft.com/office/drawing/2014/main" id="{08A0E794-31B1-409A-B5C2-8AFA6BA4572C}"/>
              </a:ext>
            </a:extLst>
          </p:cNvPr>
          <p:cNvCxnSpPr>
            <a:cxnSpLocks/>
          </p:cNvCxnSpPr>
          <p:nvPr/>
        </p:nvCxnSpPr>
        <p:spPr bwMode="auto">
          <a:xfrm>
            <a:off x="2411760" y="3717032"/>
            <a:ext cx="0" cy="1080120"/>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Picture 6" descr="Screen Clipping">
            <a:extLst>
              <a:ext uri="{FF2B5EF4-FFF2-40B4-BE49-F238E27FC236}">
                <a16:creationId xmlns:a16="http://schemas.microsoft.com/office/drawing/2014/main" id="{DC79C5A0-AD3A-46C9-A0BD-BFC88B9C02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771" y="4995135"/>
            <a:ext cx="2405806" cy="1460333"/>
          </a:xfrm>
          <a:prstGeom prst="rect">
            <a:avLst/>
          </a:prstGeom>
        </p:spPr>
      </p:pic>
      <p:pic>
        <p:nvPicPr>
          <p:cNvPr id="8" name="Picture 7" descr="Screen Clipping">
            <a:extLst>
              <a:ext uri="{FF2B5EF4-FFF2-40B4-BE49-F238E27FC236}">
                <a16:creationId xmlns:a16="http://schemas.microsoft.com/office/drawing/2014/main" id="{7CD9467B-D6EC-4AD7-9AE1-7C5EB6318F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0112" y="4149080"/>
            <a:ext cx="2473117" cy="1658958"/>
          </a:xfrm>
          <a:prstGeom prst="rect">
            <a:avLst/>
          </a:prstGeom>
        </p:spPr>
      </p:pic>
      <p:sp>
        <p:nvSpPr>
          <p:cNvPr id="9" name="Title 1">
            <a:extLst>
              <a:ext uri="{FF2B5EF4-FFF2-40B4-BE49-F238E27FC236}">
                <a16:creationId xmlns:a16="http://schemas.microsoft.com/office/drawing/2014/main" id="{E792B083-B858-4FE9-BAC2-D50D4175106F}"/>
              </a:ext>
            </a:extLst>
          </p:cNvPr>
          <p:cNvSpPr txBox="1">
            <a:spLocks/>
          </p:cNvSpPr>
          <p:nvPr/>
        </p:nvSpPr>
        <p:spPr bwMode="auto">
          <a:xfrm>
            <a:off x="403720" y="70305"/>
            <a:ext cx="8048527" cy="124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b="1">
                <a:solidFill>
                  <a:srgbClr val="CD0921"/>
                </a:solidFill>
                <a:latin typeface="+mj-lt"/>
                <a:ea typeface="+mj-ea"/>
                <a:cs typeface="+mj-cs"/>
              </a:defRPr>
            </a:lvl1pPr>
            <a:lvl2pPr algn="l" rtl="0" eaLnBrk="1" fontAlgn="base" hangingPunct="1">
              <a:spcBef>
                <a:spcPct val="0"/>
              </a:spcBef>
              <a:spcAft>
                <a:spcPct val="0"/>
              </a:spcAft>
              <a:defRPr sz="3200" b="1">
                <a:solidFill>
                  <a:srgbClr val="CD0921"/>
                </a:solidFill>
                <a:latin typeface="Arial" charset="0"/>
              </a:defRPr>
            </a:lvl2pPr>
            <a:lvl3pPr algn="l" rtl="0" eaLnBrk="1" fontAlgn="base" hangingPunct="1">
              <a:spcBef>
                <a:spcPct val="0"/>
              </a:spcBef>
              <a:spcAft>
                <a:spcPct val="0"/>
              </a:spcAft>
              <a:defRPr sz="3200" b="1">
                <a:solidFill>
                  <a:srgbClr val="CD0921"/>
                </a:solidFill>
                <a:latin typeface="Arial" charset="0"/>
              </a:defRPr>
            </a:lvl3pPr>
            <a:lvl4pPr algn="l" rtl="0" eaLnBrk="1" fontAlgn="base" hangingPunct="1">
              <a:spcBef>
                <a:spcPct val="0"/>
              </a:spcBef>
              <a:spcAft>
                <a:spcPct val="0"/>
              </a:spcAft>
              <a:defRPr sz="3200" b="1">
                <a:solidFill>
                  <a:srgbClr val="CD0921"/>
                </a:solidFill>
                <a:latin typeface="Arial" charset="0"/>
              </a:defRPr>
            </a:lvl4pPr>
            <a:lvl5pPr algn="l" rtl="0" eaLnBrk="1" fontAlgn="base" hangingPunct="1">
              <a:spcBef>
                <a:spcPct val="0"/>
              </a:spcBef>
              <a:spcAft>
                <a:spcPct val="0"/>
              </a:spcAft>
              <a:defRPr sz="3200" b="1">
                <a:solidFill>
                  <a:srgbClr val="CD0921"/>
                </a:solidFill>
                <a:latin typeface="Arial" charset="0"/>
              </a:defRPr>
            </a:lvl5pPr>
            <a:lvl6pPr marL="457200" algn="l" rtl="0" eaLnBrk="1" fontAlgn="base" hangingPunct="1">
              <a:spcBef>
                <a:spcPct val="0"/>
              </a:spcBef>
              <a:spcAft>
                <a:spcPct val="0"/>
              </a:spcAft>
              <a:defRPr sz="3200" b="1">
                <a:solidFill>
                  <a:srgbClr val="CD0921"/>
                </a:solidFill>
                <a:latin typeface="Arial" charset="0"/>
              </a:defRPr>
            </a:lvl6pPr>
            <a:lvl7pPr marL="914400" algn="l" rtl="0" eaLnBrk="1" fontAlgn="base" hangingPunct="1">
              <a:spcBef>
                <a:spcPct val="0"/>
              </a:spcBef>
              <a:spcAft>
                <a:spcPct val="0"/>
              </a:spcAft>
              <a:defRPr sz="3200" b="1">
                <a:solidFill>
                  <a:srgbClr val="CD0921"/>
                </a:solidFill>
                <a:latin typeface="Arial" charset="0"/>
              </a:defRPr>
            </a:lvl7pPr>
            <a:lvl8pPr marL="1371600" algn="l" rtl="0" eaLnBrk="1" fontAlgn="base" hangingPunct="1">
              <a:spcBef>
                <a:spcPct val="0"/>
              </a:spcBef>
              <a:spcAft>
                <a:spcPct val="0"/>
              </a:spcAft>
              <a:defRPr sz="3200" b="1">
                <a:solidFill>
                  <a:srgbClr val="CD0921"/>
                </a:solidFill>
                <a:latin typeface="Arial" charset="0"/>
              </a:defRPr>
            </a:lvl8pPr>
            <a:lvl9pPr marL="1828800" algn="l" rtl="0" eaLnBrk="1" fontAlgn="base" hangingPunct="1">
              <a:spcBef>
                <a:spcPct val="0"/>
              </a:spcBef>
              <a:spcAft>
                <a:spcPct val="0"/>
              </a:spcAft>
              <a:defRPr sz="3200" b="1">
                <a:solidFill>
                  <a:srgbClr val="CD0921"/>
                </a:solidFill>
                <a:latin typeface="Arial" charset="0"/>
              </a:defRPr>
            </a:lvl9pPr>
          </a:lstStyle>
          <a:p>
            <a:endParaRPr lang="en-GB" sz="2000" b="0" kern="0" dirty="0">
              <a:solidFill>
                <a:schemeClr val="tx1"/>
              </a:solidFill>
              <a:latin typeface="Comic Sans MS" panose="030F0702030302020204" pitchFamily="66" charset="0"/>
            </a:endParaRPr>
          </a:p>
        </p:txBody>
      </p:sp>
      <p:sp>
        <p:nvSpPr>
          <p:cNvPr id="10" name="Title 1">
            <a:extLst>
              <a:ext uri="{FF2B5EF4-FFF2-40B4-BE49-F238E27FC236}">
                <a16:creationId xmlns:a16="http://schemas.microsoft.com/office/drawing/2014/main" id="{6465FF5D-D0F0-4926-92DB-D67E3D05EF45}"/>
              </a:ext>
            </a:extLst>
          </p:cNvPr>
          <p:cNvSpPr txBox="1">
            <a:spLocks/>
          </p:cNvSpPr>
          <p:nvPr/>
        </p:nvSpPr>
        <p:spPr bwMode="auto">
          <a:xfrm>
            <a:off x="500830" y="303386"/>
            <a:ext cx="8048527" cy="1016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b="1">
                <a:solidFill>
                  <a:srgbClr val="CD0921"/>
                </a:solidFill>
                <a:latin typeface="+mj-lt"/>
                <a:ea typeface="+mj-ea"/>
                <a:cs typeface="+mj-cs"/>
              </a:defRPr>
            </a:lvl1pPr>
            <a:lvl2pPr algn="l" rtl="0" eaLnBrk="1" fontAlgn="base" hangingPunct="1">
              <a:spcBef>
                <a:spcPct val="0"/>
              </a:spcBef>
              <a:spcAft>
                <a:spcPct val="0"/>
              </a:spcAft>
              <a:defRPr sz="3200" b="1">
                <a:solidFill>
                  <a:srgbClr val="CD0921"/>
                </a:solidFill>
                <a:latin typeface="Arial" charset="0"/>
              </a:defRPr>
            </a:lvl2pPr>
            <a:lvl3pPr algn="l" rtl="0" eaLnBrk="1" fontAlgn="base" hangingPunct="1">
              <a:spcBef>
                <a:spcPct val="0"/>
              </a:spcBef>
              <a:spcAft>
                <a:spcPct val="0"/>
              </a:spcAft>
              <a:defRPr sz="3200" b="1">
                <a:solidFill>
                  <a:srgbClr val="CD0921"/>
                </a:solidFill>
                <a:latin typeface="Arial" charset="0"/>
              </a:defRPr>
            </a:lvl3pPr>
            <a:lvl4pPr algn="l" rtl="0" eaLnBrk="1" fontAlgn="base" hangingPunct="1">
              <a:spcBef>
                <a:spcPct val="0"/>
              </a:spcBef>
              <a:spcAft>
                <a:spcPct val="0"/>
              </a:spcAft>
              <a:defRPr sz="3200" b="1">
                <a:solidFill>
                  <a:srgbClr val="CD0921"/>
                </a:solidFill>
                <a:latin typeface="Arial" charset="0"/>
              </a:defRPr>
            </a:lvl4pPr>
            <a:lvl5pPr algn="l" rtl="0" eaLnBrk="1" fontAlgn="base" hangingPunct="1">
              <a:spcBef>
                <a:spcPct val="0"/>
              </a:spcBef>
              <a:spcAft>
                <a:spcPct val="0"/>
              </a:spcAft>
              <a:defRPr sz="3200" b="1">
                <a:solidFill>
                  <a:srgbClr val="CD0921"/>
                </a:solidFill>
                <a:latin typeface="Arial" charset="0"/>
              </a:defRPr>
            </a:lvl5pPr>
            <a:lvl6pPr marL="457200" algn="l" rtl="0" eaLnBrk="1" fontAlgn="base" hangingPunct="1">
              <a:spcBef>
                <a:spcPct val="0"/>
              </a:spcBef>
              <a:spcAft>
                <a:spcPct val="0"/>
              </a:spcAft>
              <a:defRPr sz="3200" b="1">
                <a:solidFill>
                  <a:srgbClr val="CD0921"/>
                </a:solidFill>
                <a:latin typeface="Arial" charset="0"/>
              </a:defRPr>
            </a:lvl6pPr>
            <a:lvl7pPr marL="914400" algn="l" rtl="0" eaLnBrk="1" fontAlgn="base" hangingPunct="1">
              <a:spcBef>
                <a:spcPct val="0"/>
              </a:spcBef>
              <a:spcAft>
                <a:spcPct val="0"/>
              </a:spcAft>
              <a:defRPr sz="3200" b="1">
                <a:solidFill>
                  <a:srgbClr val="CD0921"/>
                </a:solidFill>
                <a:latin typeface="Arial" charset="0"/>
              </a:defRPr>
            </a:lvl7pPr>
            <a:lvl8pPr marL="1371600" algn="l" rtl="0" eaLnBrk="1" fontAlgn="base" hangingPunct="1">
              <a:spcBef>
                <a:spcPct val="0"/>
              </a:spcBef>
              <a:spcAft>
                <a:spcPct val="0"/>
              </a:spcAft>
              <a:defRPr sz="3200" b="1">
                <a:solidFill>
                  <a:srgbClr val="CD0921"/>
                </a:solidFill>
                <a:latin typeface="Arial" charset="0"/>
              </a:defRPr>
            </a:lvl8pPr>
            <a:lvl9pPr marL="1828800" algn="l" rtl="0" eaLnBrk="1" fontAlgn="base" hangingPunct="1">
              <a:spcBef>
                <a:spcPct val="0"/>
              </a:spcBef>
              <a:spcAft>
                <a:spcPct val="0"/>
              </a:spcAft>
              <a:defRPr sz="3200" b="1">
                <a:solidFill>
                  <a:srgbClr val="CD0921"/>
                </a:solidFill>
                <a:latin typeface="Arial" charset="0"/>
              </a:defRPr>
            </a:lvl9pPr>
          </a:lstStyle>
          <a:p>
            <a:r>
              <a:rPr lang="en-GB" sz="2400" b="0" kern="0" dirty="0">
                <a:solidFill>
                  <a:srgbClr val="C00000"/>
                </a:solidFill>
                <a:latin typeface="+mn-lt"/>
              </a:rPr>
              <a:t>What kind of </a:t>
            </a:r>
            <a:r>
              <a:rPr lang="en-GB" sz="2400" b="0" u="sng" kern="0" dirty="0">
                <a:solidFill>
                  <a:srgbClr val="C00000"/>
                </a:solidFill>
                <a:latin typeface="+mn-lt"/>
              </a:rPr>
              <a:t>consequences</a:t>
            </a:r>
            <a:r>
              <a:rPr lang="en-GB" sz="2400" b="0" kern="0" dirty="0">
                <a:solidFill>
                  <a:srgbClr val="C00000"/>
                </a:solidFill>
                <a:latin typeface="+mn-lt"/>
              </a:rPr>
              <a:t> could our online actions have in the real world? </a:t>
            </a:r>
          </a:p>
        </p:txBody>
      </p:sp>
      <p:pic>
        <p:nvPicPr>
          <p:cNvPr id="1026" name="Picture 2" descr="Prison Clipart Prisoner War - Clip Art Prison Bars Hands Transparent PNG -  640x480 - Free Download on NicePNG">
            <a:extLst>
              <a:ext uri="{FF2B5EF4-FFF2-40B4-BE49-F238E27FC236}">
                <a16:creationId xmlns:a16="http://schemas.microsoft.com/office/drawing/2014/main" id="{FD823CFF-CD34-4EAC-B05D-E5F15DFB279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71789" y="1517263"/>
            <a:ext cx="2756644" cy="1882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43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5A6B-1314-4E72-A35B-ADD1276E37E9}"/>
              </a:ext>
            </a:extLst>
          </p:cNvPr>
          <p:cNvSpPr>
            <a:spLocks noGrp="1"/>
          </p:cNvSpPr>
          <p:nvPr>
            <p:ph type="title"/>
          </p:nvPr>
        </p:nvSpPr>
        <p:spPr>
          <a:xfrm>
            <a:off x="685800" y="304800"/>
            <a:ext cx="8153400" cy="675928"/>
          </a:xfrm>
        </p:spPr>
        <p:txBody>
          <a:bodyPr/>
          <a:lstStyle/>
          <a:p>
            <a:r>
              <a:rPr lang="en-GB" dirty="0">
                <a:latin typeface="+mn-lt"/>
              </a:rPr>
              <a:t>Looking after our digital footprint </a:t>
            </a:r>
          </a:p>
        </p:txBody>
      </p:sp>
      <p:sp>
        <p:nvSpPr>
          <p:cNvPr id="3" name="Content Placeholder 2">
            <a:extLst>
              <a:ext uri="{FF2B5EF4-FFF2-40B4-BE49-F238E27FC236}">
                <a16:creationId xmlns:a16="http://schemas.microsoft.com/office/drawing/2014/main" id="{4B83A157-2453-481D-B8C7-10D0A37762DF}"/>
              </a:ext>
            </a:extLst>
          </p:cNvPr>
          <p:cNvSpPr>
            <a:spLocks noGrp="1"/>
          </p:cNvSpPr>
          <p:nvPr>
            <p:ph idx="1"/>
          </p:nvPr>
        </p:nvSpPr>
        <p:spPr>
          <a:xfrm>
            <a:off x="395536" y="1700808"/>
            <a:ext cx="5256584" cy="2304256"/>
          </a:xfrm>
        </p:spPr>
        <p:txBody>
          <a:bodyPr/>
          <a:lstStyle/>
          <a:p>
            <a:pPr marL="0" indent="0">
              <a:buNone/>
            </a:pPr>
            <a:r>
              <a:rPr lang="en-GB" sz="2400" dirty="0">
                <a:solidFill>
                  <a:schemeClr val="accent2"/>
                </a:solidFill>
              </a:rPr>
              <a:t>Think about our online-offline discussions</a:t>
            </a:r>
          </a:p>
          <a:p>
            <a:pPr marL="0" indent="0">
              <a:buNone/>
            </a:pPr>
            <a:endParaRPr lang="en-GB" sz="2400" dirty="0">
              <a:solidFill>
                <a:schemeClr val="accent2"/>
              </a:solidFill>
              <a:latin typeface="Comic Sans MS" panose="030F0702030302020204" pitchFamily="66" charset="0"/>
            </a:endParaRPr>
          </a:p>
          <a:p>
            <a:pPr marL="0" indent="0">
              <a:buNone/>
            </a:pPr>
            <a:r>
              <a:rPr lang="en-GB" sz="2400" dirty="0">
                <a:solidFill>
                  <a:schemeClr val="accent2"/>
                </a:solidFill>
              </a:rPr>
              <a:t>- How would you look after your digital footprint? </a:t>
            </a:r>
          </a:p>
        </p:txBody>
      </p:sp>
      <p:pic>
        <p:nvPicPr>
          <p:cNvPr id="4" name="Picture 6" descr="Image result for digital footprint&quot;">
            <a:extLst>
              <a:ext uri="{FF2B5EF4-FFF2-40B4-BE49-F238E27FC236}">
                <a16:creationId xmlns:a16="http://schemas.microsoft.com/office/drawing/2014/main" id="{3DAF162F-8160-4766-A333-67CC399C2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174617"/>
            <a:ext cx="2576782" cy="4486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663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490E0-51BE-4ADE-8C95-D588DD52BB02}"/>
              </a:ext>
            </a:extLst>
          </p:cNvPr>
          <p:cNvSpPr>
            <a:spLocks noGrp="1"/>
          </p:cNvSpPr>
          <p:nvPr>
            <p:ph type="title"/>
          </p:nvPr>
        </p:nvSpPr>
        <p:spPr>
          <a:xfrm>
            <a:off x="723370" y="121387"/>
            <a:ext cx="8136904" cy="787333"/>
          </a:xfrm>
        </p:spPr>
        <p:txBody>
          <a:bodyPr/>
          <a:lstStyle/>
          <a:p>
            <a:r>
              <a:rPr lang="en-GB" dirty="0">
                <a:solidFill>
                  <a:schemeClr val="accent6"/>
                </a:solidFill>
                <a:latin typeface="+mn-lt"/>
              </a:rPr>
              <a:t>Keeping safe when online</a:t>
            </a:r>
          </a:p>
        </p:txBody>
      </p:sp>
      <p:sp>
        <p:nvSpPr>
          <p:cNvPr id="4" name="Content Placeholder 2">
            <a:extLst>
              <a:ext uri="{FF2B5EF4-FFF2-40B4-BE49-F238E27FC236}">
                <a16:creationId xmlns:a16="http://schemas.microsoft.com/office/drawing/2014/main" id="{4E861E94-2352-498F-8C7C-12FCB2FF7E3E}"/>
              </a:ext>
            </a:extLst>
          </p:cNvPr>
          <p:cNvSpPr txBox="1">
            <a:spLocks/>
          </p:cNvSpPr>
          <p:nvPr/>
        </p:nvSpPr>
        <p:spPr bwMode="auto">
          <a:xfrm>
            <a:off x="317549" y="4013240"/>
            <a:ext cx="2770584" cy="2227493"/>
          </a:xfrm>
          <a:prstGeom prst="rect">
            <a:avLst/>
          </a:prstGeom>
          <a:solidFill>
            <a:srgbClr val="FFCCFF"/>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ctr">
              <a:buFontTx/>
              <a:buNone/>
            </a:pPr>
            <a:endParaRPr lang="en-GB" sz="800" b="1" kern="0" dirty="0"/>
          </a:p>
          <a:p>
            <a:pPr marL="0" indent="0" algn="ctr">
              <a:buFontTx/>
              <a:buNone/>
            </a:pPr>
            <a:r>
              <a:rPr lang="en-GB" sz="2000" b="1" kern="0" dirty="0"/>
              <a:t>Chatting online</a:t>
            </a:r>
          </a:p>
          <a:p>
            <a:pPr marL="0" indent="0" algn="ctr">
              <a:buFontTx/>
              <a:buNone/>
            </a:pPr>
            <a:endParaRPr lang="en-GB" sz="1050" kern="0" dirty="0"/>
          </a:p>
          <a:p>
            <a:pPr algn="ctr">
              <a:buFontTx/>
              <a:buChar char="-"/>
            </a:pPr>
            <a:r>
              <a:rPr lang="en-GB" sz="1800" kern="0" dirty="0"/>
              <a:t>It’s easy for people to pretend when they are online </a:t>
            </a:r>
          </a:p>
          <a:p>
            <a:pPr algn="ctr">
              <a:buFontTx/>
              <a:buChar char="-"/>
            </a:pPr>
            <a:r>
              <a:rPr lang="en-GB" sz="1800" kern="0" dirty="0"/>
              <a:t>Switching off!</a:t>
            </a:r>
          </a:p>
          <a:p>
            <a:pPr>
              <a:buFontTx/>
              <a:buChar char="-"/>
            </a:pPr>
            <a:endParaRPr lang="en-GB" sz="2400" kern="0" dirty="0">
              <a:latin typeface="Comic Sans MS" panose="030F0702030302020204" pitchFamily="66" charset="0"/>
            </a:endParaRPr>
          </a:p>
        </p:txBody>
      </p:sp>
      <p:sp>
        <p:nvSpPr>
          <p:cNvPr id="5" name="Content Placeholder 2">
            <a:extLst>
              <a:ext uri="{FF2B5EF4-FFF2-40B4-BE49-F238E27FC236}">
                <a16:creationId xmlns:a16="http://schemas.microsoft.com/office/drawing/2014/main" id="{BBA9EC6A-42A6-469A-B089-0FD95970B257}"/>
              </a:ext>
            </a:extLst>
          </p:cNvPr>
          <p:cNvSpPr txBox="1">
            <a:spLocks/>
          </p:cNvSpPr>
          <p:nvPr/>
        </p:nvSpPr>
        <p:spPr bwMode="auto">
          <a:xfrm>
            <a:off x="5898953" y="1199130"/>
            <a:ext cx="2770584" cy="2945136"/>
          </a:xfrm>
          <a:prstGeom prst="rect">
            <a:avLst/>
          </a:prstGeom>
          <a:solidFill>
            <a:srgbClr val="FFCCFF"/>
          </a:solidFill>
          <a:ln w="57150">
            <a:solidFill>
              <a:schemeClr val="accent2"/>
            </a:solidFill>
          </a:ln>
          <a:effectLst>
            <a:softEdge rad="31750"/>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ctr">
              <a:buFontTx/>
              <a:buNone/>
            </a:pPr>
            <a:endParaRPr lang="en-GB" sz="800" b="1" kern="0" dirty="0"/>
          </a:p>
          <a:p>
            <a:pPr marL="0" indent="0" algn="ctr">
              <a:buFontTx/>
              <a:buNone/>
            </a:pPr>
            <a:r>
              <a:rPr lang="en-GB" sz="2000" b="1" kern="0" dirty="0"/>
              <a:t>Personal information</a:t>
            </a:r>
          </a:p>
          <a:p>
            <a:pPr marL="0" indent="0" algn="ctr">
              <a:buFontTx/>
              <a:buNone/>
            </a:pPr>
            <a:endParaRPr lang="en-GB" sz="800" kern="0" dirty="0"/>
          </a:p>
          <a:p>
            <a:pPr algn="ctr">
              <a:buFontTx/>
              <a:buChar char="-"/>
            </a:pPr>
            <a:r>
              <a:rPr lang="en-GB" sz="1800" kern="0" dirty="0"/>
              <a:t>Your real name </a:t>
            </a:r>
          </a:p>
          <a:p>
            <a:pPr algn="ctr">
              <a:buFontTx/>
              <a:buChar char="-"/>
            </a:pPr>
            <a:r>
              <a:rPr lang="en-GB" sz="1800" kern="0" dirty="0"/>
              <a:t>Where you live</a:t>
            </a:r>
          </a:p>
          <a:p>
            <a:pPr algn="ctr">
              <a:buFontTx/>
              <a:buChar char="-"/>
            </a:pPr>
            <a:r>
              <a:rPr lang="en-GB" sz="1800" kern="0" dirty="0"/>
              <a:t>Your age </a:t>
            </a:r>
          </a:p>
          <a:p>
            <a:pPr algn="ctr">
              <a:buFontTx/>
              <a:buChar char="-"/>
            </a:pPr>
            <a:r>
              <a:rPr lang="en-GB" sz="1800" kern="0" dirty="0"/>
              <a:t>Your username and password</a:t>
            </a:r>
          </a:p>
          <a:p>
            <a:pPr algn="ctr">
              <a:buFontTx/>
              <a:buChar char="-"/>
            </a:pPr>
            <a:r>
              <a:rPr lang="en-GB" sz="1800" kern="0" dirty="0"/>
              <a:t>Where you go to school</a:t>
            </a:r>
          </a:p>
        </p:txBody>
      </p:sp>
      <p:pic>
        <p:nvPicPr>
          <p:cNvPr id="9" name="Picture 8">
            <a:extLst>
              <a:ext uri="{FF2B5EF4-FFF2-40B4-BE49-F238E27FC236}">
                <a16:creationId xmlns:a16="http://schemas.microsoft.com/office/drawing/2014/main" id="{A3747A6A-07C2-472D-B992-1B063224F928}"/>
              </a:ext>
            </a:extLst>
          </p:cNvPr>
          <p:cNvPicPr>
            <a:picLocks noChangeAspect="1"/>
          </p:cNvPicPr>
          <p:nvPr/>
        </p:nvPicPr>
        <p:blipFill>
          <a:blip r:embed="rId3"/>
          <a:stretch>
            <a:fillRect/>
          </a:stretch>
        </p:blipFill>
        <p:spPr>
          <a:xfrm>
            <a:off x="3524246" y="1927446"/>
            <a:ext cx="1924050" cy="3305175"/>
          </a:xfrm>
          <a:prstGeom prst="rect">
            <a:avLst/>
          </a:prstGeom>
        </p:spPr>
      </p:pic>
      <p:sp>
        <p:nvSpPr>
          <p:cNvPr id="8" name="Content Placeholder 2">
            <a:extLst>
              <a:ext uri="{FF2B5EF4-FFF2-40B4-BE49-F238E27FC236}">
                <a16:creationId xmlns:a16="http://schemas.microsoft.com/office/drawing/2014/main" id="{D4490764-89C5-4D60-A222-731356BF36D0}"/>
              </a:ext>
            </a:extLst>
          </p:cNvPr>
          <p:cNvSpPr txBox="1">
            <a:spLocks/>
          </p:cNvSpPr>
          <p:nvPr/>
        </p:nvSpPr>
        <p:spPr bwMode="auto">
          <a:xfrm>
            <a:off x="5809197" y="5232621"/>
            <a:ext cx="2950096" cy="1008112"/>
          </a:xfrm>
          <a:prstGeom prst="rect">
            <a:avLst/>
          </a:prstGeom>
          <a:solidFill>
            <a:srgbClr val="FFCCFF"/>
          </a:solidFill>
          <a:ln w="28575">
            <a:solidFill>
              <a:schemeClr val="accent2"/>
            </a:solidFill>
          </a:ln>
          <a:effectLst>
            <a:softEdge rad="12700"/>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FontTx/>
              <a:buNone/>
            </a:pPr>
            <a:r>
              <a:rPr lang="en-GB" sz="2000" b="1" kern="0" dirty="0"/>
              <a:t>Watching videos</a:t>
            </a:r>
          </a:p>
          <a:p>
            <a:pPr>
              <a:buFontTx/>
              <a:buChar char="-"/>
            </a:pPr>
            <a:r>
              <a:rPr lang="en-GB" sz="2000" kern="0" dirty="0"/>
              <a:t>Good communication </a:t>
            </a:r>
          </a:p>
        </p:txBody>
      </p:sp>
      <p:sp>
        <p:nvSpPr>
          <p:cNvPr id="10" name="Content Placeholder 2">
            <a:extLst>
              <a:ext uri="{FF2B5EF4-FFF2-40B4-BE49-F238E27FC236}">
                <a16:creationId xmlns:a16="http://schemas.microsoft.com/office/drawing/2014/main" id="{B44CB14B-494C-4EBF-A8D8-C0D6F8457B11}"/>
              </a:ext>
            </a:extLst>
          </p:cNvPr>
          <p:cNvSpPr txBox="1">
            <a:spLocks/>
          </p:cNvSpPr>
          <p:nvPr/>
        </p:nvSpPr>
        <p:spPr bwMode="auto">
          <a:xfrm>
            <a:off x="270155" y="1199130"/>
            <a:ext cx="2770584" cy="1905834"/>
          </a:xfrm>
          <a:prstGeom prst="rect">
            <a:avLst/>
          </a:prstGeom>
          <a:solidFill>
            <a:srgbClr val="FFCCFF"/>
          </a:solidFill>
          <a:ln w="57150">
            <a:solidFill>
              <a:schemeClr val="accent2"/>
            </a:solidFill>
          </a:ln>
          <a:effectLst>
            <a:softEdge rad="31750"/>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ctr">
              <a:buFontTx/>
              <a:buNone/>
            </a:pPr>
            <a:endParaRPr lang="en-GB" sz="800" b="1" kern="0" dirty="0"/>
          </a:p>
          <a:p>
            <a:pPr marL="0" indent="0" algn="ctr">
              <a:buFontTx/>
              <a:buNone/>
            </a:pPr>
            <a:r>
              <a:rPr lang="en-GB" sz="2000" b="1" kern="0" dirty="0"/>
              <a:t>Sharing Pictures</a:t>
            </a:r>
          </a:p>
          <a:p>
            <a:pPr marL="0" indent="0" algn="ctr">
              <a:buFontTx/>
              <a:buNone/>
            </a:pPr>
            <a:endParaRPr lang="en-GB" sz="800" kern="0" dirty="0"/>
          </a:p>
          <a:p>
            <a:pPr algn="ctr">
              <a:buFontTx/>
              <a:buChar char="-"/>
            </a:pPr>
            <a:r>
              <a:rPr lang="en-GB" sz="1800" kern="0" dirty="0"/>
              <a:t>Asking permission </a:t>
            </a:r>
          </a:p>
          <a:p>
            <a:pPr algn="ctr">
              <a:buFontTx/>
              <a:buChar char="-"/>
            </a:pPr>
            <a:r>
              <a:rPr lang="en-GB" sz="1800" kern="0" dirty="0"/>
              <a:t>Sharing with people you know and trust</a:t>
            </a:r>
          </a:p>
        </p:txBody>
      </p:sp>
    </p:spTree>
    <p:extLst>
      <p:ext uri="{BB962C8B-B14F-4D97-AF65-F5344CB8AC3E}">
        <p14:creationId xmlns:p14="http://schemas.microsoft.com/office/powerpoint/2010/main" val="347907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air of footprints in the sand&#10;&#10;Description automatically generated with low confidence">
            <a:extLst>
              <a:ext uri="{FF2B5EF4-FFF2-40B4-BE49-F238E27FC236}">
                <a16:creationId xmlns:a16="http://schemas.microsoft.com/office/drawing/2014/main" id="{BC2D2784-7249-49E4-96F1-0866A611C63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26383" y="908720"/>
            <a:ext cx="6891233" cy="460851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Online Media 3" title="Online Privacy for Kids - Internet Safety and Security for Kids">
            <a:hlinkClick r:id="" action="ppaction://media"/>
            <a:extLst>
              <a:ext uri="{FF2B5EF4-FFF2-40B4-BE49-F238E27FC236}">
                <a16:creationId xmlns:a16="http://schemas.microsoft.com/office/drawing/2014/main" id="{FE3E41EB-D98A-4660-8588-6670AA63FA24}"/>
              </a:ext>
            </a:extLst>
          </p:cNvPr>
          <p:cNvPicPr>
            <a:picLocks noGrp="1" noRot="1" noChangeAspect="1"/>
          </p:cNvPicPr>
          <p:nvPr>
            <p:ph idx="1"/>
            <a:videoFile r:link="rId1"/>
          </p:nvPr>
        </p:nvPicPr>
        <p:blipFill>
          <a:blip r:embed="rId4"/>
          <a:stretch>
            <a:fillRect/>
          </a:stretch>
        </p:blipFill>
        <p:spPr>
          <a:xfrm>
            <a:off x="15379" y="1687915"/>
            <a:ext cx="9128621" cy="5157192"/>
          </a:xfrm>
          <a:prstGeom prst="rect">
            <a:avLst/>
          </a:prstGeom>
        </p:spPr>
      </p:pic>
      <p:sp>
        <p:nvSpPr>
          <p:cNvPr id="5" name="Content Placeholder 2">
            <a:extLst>
              <a:ext uri="{FF2B5EF4-FFF2-40B4-BE49-F238E27FC236}">
                <a16:creationId xmlns:a16="http://schemas.microsoft.com/office/drawing/2014/main" id="{5BAD0052-432A-4B10-A60E-736F33AB77F5}"/>
              </a:ext>
            </a:extLst>
          </p:cNvPr>
          <p:cNvSpPr txBox="1">
            <a:spLocks/>
          </p:cNvSpPr>
          <p:nvPr/>
        </p:nvSpPr>
        <p:spPr bwMode="auto">
          <a:xfrm>
            <a:off x="2339752" y="260648"/>
            <a:ext cx="4464496" cy="1152128"/>
          </a:xfrm>
          <a:prstGeom prst="rect">
            <a:avLst/>
          </a:prstGeom>
          <a:solidFill>
            <a:schemeClr val="accent1">
              <a:lumMod val="90000"/>
            </a:schemeClr>
          </a:solidFill>
          <a:ln w="57150">
            <a:solidFill>
              <a:schemeClr val="accent2"/>
            </a:solidFill>
          </a:ln>
          <a:effectLst>
            <a:softEdge rad="31750"/>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ctr">
              <a:buFontTx/>
              <a:buNone/>
            </a:pPr>
            <a:endParaRPr lang="en-GB" sz="2000" b="1" kern="0" dirty="0">
              <a:latin typeface="Comic Sans MS" panose="030F0702030302020204" pitchFamily="66" charset="0"/>
            </a:endParaRPr>
          </a:p>
          <a:p>
            <a:pPr marL="0" indent="0" algn="ctr">
              <a:buFontTx/>
              <a:buNone/>
            </a:pPr>
            <a:r>
              <a:rPr lang="en-GB" b="1" kern="0" dirty="0"/>
              <a:t>Personal information</a:t>
            </a:r>
          </a:p>
        </p:txBody>
      </p:sp>
    </p:spTree>
    <p:extLst>
      <p:ext uri="{BB962C8B-B14F-4D97-AF65-F5344CB8AC3E}">
        <p14:creationId xmlns:p14="http://schemas.microsoft.com/office/powerpoint/2010/main" val="2307373704"/>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C43EA0-3F62-474F-9B8D-0D9DB56D5EA1}"/>
              </a:ext>
            </a:extLst>
          </p:cNvPr>
          <p:cNvSpPr>
            <a:spLocks noGrp="1"/>
          </p:cNvSpPr>
          <p:nvPr>
            <p:ph idx="1"/>
          </p:nvPr>
        </p:nvSpPr>
        <p:spPr>
          <a:xfrm>
            <a:off x="323528" y="1333500"/>
            <a:ext cx="3886200" cy="4191000"/>
          </a:xfrm>
        </p:spPr>
        <p:txBody>
          <a:bodyPr/>
          <a:lstStyle/>
          <a:p>
            <a:pPr marL="0" indent="0">
              <a:buNone/>
            </a:pPr>
            <a:r>
              <a:rPr lang="en-GB" sz="2400" dirty="0"/>
              <a:t>I’ve made a mistake!</a:t>
            </a:r>
          </a:p>
          <a:p>
            <a:pPr marL="0" indent="0">
              <a:buNone/>
            </a:pPr>
            <a:r>
              <a:rPr lang="en-GB" sz="2400" dirty="0"/>
              <a:t>What should I do?</a:t>
            </a:r>
          </a:p>
        </p:txBody>
      </p:sp>
      <p:sp>
        <p:nvSpPr>
          <p:cNvPr id="4" name="Title 1">
            <a:extLst>
              <a:ext uri="{FF2B5EF4-FFF2-40B4-BE49-F238E27FC236}">
                <a16:creationId xmlns:a16="http://schemas.microsoft.com/office/drawing/2014/main" id="{364321E1-5CEB-4EFB-B259-E57FD485EF5C}"/>
              </a:ext>
            </a:extLst>
          </p:cNvPr>
          <p:cNvSpPr>
            <a:spLocks noGrp="1"/>
          </p:cNvSpPr>
          <p:nvPr>
            <p:ph type="title"/>
          </p:nvPr>
        </p:nvSpPr>
        <p:spPr>
          <a:xfrm>
            <a:off x="323528" y="304800"/>
            <a:ext cx="5758408" cy="838200"/>
          </a:xfrm>
        </p:spPr>
        <p:txBody>
          <a:bodyPr/>
          <a:lstStyle/>
          <a:p>
            <a:r>
              <a:rPr lang="en-GB" dirty="0">
                <a:solidFill>
                  <a:schemeClr val="accent6"/>
                </a:solidFill>
                <a:latin typeface="+mn-lt"/>
              </a:rPr>
              <a:t>Looking after each other </a:t>
            </a:r>
          </a:p>
        </p:txBody>
      </p:sp>
      <p:sp>
        <p:nvSpPr>
          <p:cNvPr id="5" name="Content Placeholder 2">
            <a:extLst>
              <a:ext uri="{FF2B5EF4-FFF2-40B4-BE49-F238E27FC236}">
                <a16:creationId xmlns:a16="http://schemas.microsoft.com/office/drawing/2014/main" id="{4C1E83CE-DE30-4228-9489-C2A336C120BB}"/>
              </a:ext>
            </a:extLst>
          </p:cNvPr>
          <p:cNvSpPr txBox="1">
            <a:spLocks/>
          </p:cNvSpPr>
          <p:nvPr/>
        </p:nvSpPr>
        <p:spPr bwMode="auto">
          <a:xfrm>
            <a:off x="4934274" y="1333500"/>
            <a:ext cx="3886200" cy="3175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FontTx/>
              <a:buNone/>
            </a:pPr>
            <a:endParaRPr lang="en-GB" sz="2400" kern="0" dirty="0"/>
          </a:p>
          <a:p>
            <a:pPr marL="0" indent="0">
              <a:buFontTx/>
              <a:buNone/>
            </a:pPr>
            <a:r>
              <a:rPr lang="en-GB" sz="2400" kern="0" dirty="0"/>
              <a:t>Someone who feels safe, </a:t>
            </a:r>
          </a:p>
          <a:p>
            <a:pPr marL="0" indent="0">
              <a:buFontTx/>
              <a:buNone/>
            </a:pPr>
            <a:endParaRPr lang="en-GB" sz="2400" kern="0" dirty="0">
              <a:latin typeface="Comic Sans MS" panose="030F0702030302020204" pitchFamily="66" charset="0"/>
            </a:endParaRPr>
          </a:p>
          <a:p>
            <a:pPr marL="0" indent="0">
              <a:buFontTx/>
              <a:buNone/>
            </a:pPr>
            <a:r>
              <a:rPr lang="en-GB" sz="2400" kern="0" dirty="0"/>
              <a:t>Can solve problems </a:t>
            </a:r>
          </a:p>
          <a:p>
            <a:pPr marL="0" indent="0">
              <a:buFontTx/>
              <a:buNone/>
            </a:pPr>
            <a:endParaRPr lang="en-GB" sz="2400" kern="0" dirty="0">
              <a:latin typeface="Comic Sans MS" panose="030F0702030302020204" pitchFamily="66" charset="0"/>
            </a:endParaRPr>
          </a:p>
          <a:p>
            <a:pPr marL="0" indent="0">
              <a:buFontTx/>
              <a:buNone/>
            </a:pPr>
            <a:r>
              <a:rPr lang="en-GB" sz="2400" kern="0" dirty="0"/>
              <a:t>and communicate well with others </a:t>
            </a:r>
          </a:p>
          <a:p>
            <a:pPr marL="0" indent="0">
              <a:buFontTx/>
              <a:buNone/>
            </a:pPr>
            <a:endParaRPr lang="en-GB" kern="0" dirty="0"/>
          </a:p>
          <a:p>
            <a:pPr marL="0" indent="0">
              <a:buFontTx/>
              <a:buNone/>
            </a:pPr>
            <a:endParaRPr lang="en-GB" kern="0" dirty="0"/>
          </a:p>
        </p:txBody>
      </p:sp>
      <p:grpSp>
        <p:nvGrpSpPr>
          <p:cNvPr id="6" name="Group 5">
            <a:extLst>
              <a:ext uri="{FF2B5EF4-FFF2-40B4-BE49-F238E27FC236}">
                <a16:creationId xmlns:a16="http://schemas.microsoft.com/office/drawing/2014/main" id="{3C9BB91B-28AF-47B9-96B7-1268FA6D09C9}"/>
              </a:ext>
            </a:extLst>
          </p:cNvPr>
          <p:cNvGrpSpPr>
            <a:grpSpLocks/>
          </p:cNvGrpSpPr>
          <p:nvPr/>
        </p:nvGrpSpPr>
        <p:grpSpPr bwMode="auto">
          <a:xfrm>
            <a:off x="8172400" y="2204864"/>
            <a:ext cx="576064" cy="438610"/>
            <a:chOff x="7866818" y="2179368"/>
            <a:chExt cx="1103563" cy="835620"/>
          </a:xfrm>
        </p:grpSpPr>
        <p:grpSp>
          <p:nvGrpSpPr>
            <p:cNvPr id="7" name="Group 50">
              <a:extLst>
                <a:ext uri="{FF2B5EF4-FFF2-40B4-BE49-F238E27FC236}">
                  <a16:creationId xmlns:a16="http://schemas.microsoft.com/office/drawing/2014/main" id="{721881AA-E622-4AF0-A996-D2DC977AF04C}"/>
                </a:ext>
              </a:extLst>
            </p:cNvPr>
            <p:cNvGrpSpPr>
              <a:grpSpLocks/>
            </p:cNvGrpSpPr>
            <p:nvPr/>
          </p:nvGrpSpPr>
          <p:grpSpPr bwMode="auto">
            <a:xfrm>
              <a:off x="7866819" y="2179368"/>
              <a:ext cx="1103562" cy="835620"/>
              <a:chOff x="7866819" y="2179368"/>
              <a:chExt cx="1103562" cy="835620"/>
            </a:xfrm>
          </p:grpSpPr>
          <p:sp>
            <p:nvSpPr>
              <p:cNvPr id="9" name="Rectangle 8">
                <a:extLst>
                  <a:ext uri="{FF2B5EF4-FFF2-40B4-BE49-F238E27FC236}">
                    <a16:creationId xmlns:a16="http://schemas.microsoft.com/office/drawing/2014/main" id="{89BD1A74-B485-4AFC-AC93-50EC9B72094C}"/>
                  </a:ext>
                </a:extLst>
              </p:cNvPr>
              <p:cNvSpPr/>
              <p:nvPr/>
            </p:nvSpPr>
            <p:spPr>
              <a:xfrm>
                <a:off x="7866818" y="2179368"/>
                <a:ext cx="1103563" cy="835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10" name="Picture 32">
                <a:extLst>
                  <a:ext uri="{FF2B5EF4-FFF2-40B4-BE49-F238E27FC236}">
                    <a16:creationId xmlns:a16="http://schemas.microsoft.com/office/drawing/2014/main" id="{678E9FE5-AE07-4FCD-A694-A27049B41E0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5246" y="2240176"/>
                <a:ext cx="420526" cy="54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8" name="Straight Arrow Connector 7">
              <a:extLst>
                <a:ext uri="{FF2B5EF4-FFF2-40B4-BE49-F238E27FC236}">
                  <a16:creationId xmlns:a16="http://schemas.microsoft.com/office/drawing/2014/main" id="{0F4379BD-D7F4-41DA-9835-C6377B24FA55}"/>
                </a:ext>
              </a:extLst>
            </p:cNvPr>
            <p:cNvCxnSpPr>
              <a:cxnSpLocks/>
            </p:cNvCxnSpPr>
            <p:nvPr/>
          </p:nvCxnSpPr>
          <p:spPr>
            <a:xfrm>
              <a:off x="7866818" y="2872283"/>
              <a:ext cx="1003527" cy="0"/>
            </a:xfrm>
            <a:prstGeom prst="straightConnector1">
              <a:avLst/>
            </a:prstGeom>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29263724-567B-4107-87FE-E161FD5473DC}"/>
              </a:ext>
            </a:extLst>
          </p:cNvPr>
          <p:cNvGrpSpPr>
            <a:grpSpLocks/>
          </p:cNvGrpSpPr>
          <p:nvPr/>
        </p:nvGrpSpPr>
        <p:grpSpPr bwMode="auto">
          <a:xfrm>
            <a:off x="5931419" y="4138994"/>
            <a:ext cx="1891909" cy="248613"/>
            <a:chOff x="6317183" y="3183645"/>
            <a:chExt cx="3132662" cy="621111"/>
          </a:xfrm>
        </p:grpSpPr>
        <p:grpSp>
          <p:nvGrpSpPr>
            <p:cNvPr id="12" name="Group 55">
              <a:extLst>
                <a:ext uri="{FF2B5EF4-FFF2-40B4-BE49-F238E27FC236}">
                  <a16:creationId xmlns:a16="http://schemas.microsoft.com/office/drawing/2014/main" id="{4EEC2E4A-A029-424E-9F9A-2ABDDBDC3D4A}"/>
                </a:ext>
              </a:extLst>
            </p:cNvPr>
            <p:cNvGrpSpPr>
              <a:grpSpLocks/>
            </p:cNvGrpSpPr>
            <p:nvPr/>
          </p:nvGrpSpPr>
          <p:grpSpPr bwMode="auto">
            <a:xfrm>
              <a:off x="6317183" y="3203839"/>
              <a:ext cx="3132662" cy="600917"/>
              <a:chOff x="6476307" y="3782921"/>
              <a:chExt cx="3132662" cy="600917"/>
            </a:xfrm>
          </p:grpSpPr>
          <p:sp>
            <p:nvSpPr>
              <p:cNvPr id="14" name="Rectangle 13">
                <a:extLst>
                  <a:ext uri="{FF2B5EF4-FFF2-40B4-BE49-F238E27FC236}">
                    <a16:creationId xmlns:a16="http://schemas.microsoft.com/office/drawing/2014/main" id="{B642C7F4-0118-401C-A5A8-4BDC8BC014AD}"/>
                  </a:ext>
                </a:extLst>
              </p:cNvPr>
              <p:cNvSpPr/>
              <p:nvPr/>
            </p:nvSpPr>
            <p:spPr>
              <a:xfrm>
                <a:off x="6476307" y="3783324"/>
                <a:ext cx="2921596" cy="559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cxnSp>
            <p:nvCxnSpPr>
              <p:cNvPr id="15" name="Straight Arrow Connector 14">
                <a:extLst>
                  <a:ext uri="{FF2B5EF4-FFF2-40B4-BE49-F238E27FC236}">
                    <a16:creationId xmlns:a16="http://schemas.microsoft.com/office/drawing/2014/main" id="{1DC7EBCC-267B-4AD4-B03D-5D376E9CC5F1}"/>
                  </a:ext>
                </a:extLst>
              </p:cNvPr>
              <p:cNvCxnSpPr>
                <a:cxnSpLocks/>
              </p:cNvCxnSpPr>
              <p:nvPr/>
            </p:nvCxnSpPr>
            <p:spPr>
              <a:xfrm>
                <a:off x="6479481" y="4364824"/>
                <a:ext cx="3129488" cy="19014"/>
              </a:xfrm>
              <a:prstGeom prst="straightConnector1">
                <a:avLst/>
              </a:prstGeom>
            </p:spPr>
            <p:style>
              <a:lnRef idx="1">
                <a:schemeClr val="accent1"/>
              </a:lnRef>
              <a:fillRef idx="0">
                <a:schemeClr val="accent1"/>
              </a:fillRef>
              <a:effectRef idx="0">
                <a:schemeClr val="accent1"/>
              </a:effectRef>
              <a:fontRef idx="minor">
                <a:schemeClr val="tx1"/>
              </a:fontRef>
            </p:style>
          </p:cxnSp>
        </p:grpSp>
        <p:pic>
          <p:nvPicPr>
            <p:cNvPr id="13" name="Picture 6">
              <a:extLst>
                <a:ext uri="{FF2B5EF4-FFF2-40B4-BE49-F238E27FC236}">
                  <a16:creationId xmlns:a16="http://schemas.microsoft.com/office/drawing/2014/main" id="{AFEF3086-ECD7-49AD-8560-64C3A22FDAD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3229" y="3183645"/>
              <a:ext cx="965080" cy="515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5">
            <a:extLst>
              <a:ext uri="{FF2B5EF4-FFF2-40B4-BE49-F238E27FC236}">
                <a16:creationId xmlns:a16="http://schemas.microsoft.com/office/drawing/2014/main" id="{D4A8B86A-345B-4E77-B557-BCE7FF258865}"/>
              </a:ext>
            </a:extLst>
          </p:cNvPr>
          <p:cNvGrpSpPr>
            <a:grpSpLocks/>
          </p:cNvGrpSpPr>
          <p:nvPr/>
        </p:nvGrpSpPr>
        <p:grpSpPr bwMode="auto">
          <a:xfrm>
            <a:off x="7756991" y="2944824"/>
            <a:ext cx="1041810" cy="363140"/>
            <a:chOff x="7173480" y="2313020"/>
            <a:chExt cx="2528304" cy="723048"/>
          </a:xfrm>
        </p:grpSpPr>
        <p:grpSp>
          <p:nvGrpSpPr>
            <p:cNvPr id="17" name="Group 54">
              <a:extLst>
                <a:ext uri="{FF2B5EF4-FFF2-40B4-BE49-F238E27FC236}">
                  <a16:creationId xmlns:a16="http://schemas.microsoft.com/office/drawing/2014/main" id="{25DDB2F8-15FE-43A4-8BD9-B9900B72D6A1}"/>
                </a:ext>
              </a:extLst>
            </p:cNvPr>
            <p:cNvGrpSpPr>
              <a:grpSpLocks/>
            </p:cNvGrpSpPr>
            <p:nvPr/>
          </p:nvGrpSpPr>
          <p:grpSpPr bwMode="auto">
            <a:xfrm>
              <a:off x="7173480" y="2313020"/>
              <a:ext cx="2528304" cy="723048"/>
              <a:chOff x="7441148" y="3057063"/>
              <a:chExt cx="2528846" cy="647569"/>
            </a:xfrm>
          </p:grpSpPr>
          <p:sp>
            <p:nvSpPr>
              <p:cNvPr id="19" name="Rectangle 18">
                <a:extLst>
                  <a:ext uri="{FF2B5EF4-FFF2-40B4-BE49-F238E27FC236}">
                    <a16:creationId xmlns:a16="http://schemas.microsoft.com/office/drawing/2014/main" id="{99B60454-BE85-4CFD-941C-9BA9A708C90B}"/>
                  </a:ext>
                </a:extLst>
              </p:cNvPr>
              <p:cNvSpPr/>
              <p:nvPr/>
            </p:nvSpPr>
            <p:spPr>
              <a:xfrm>
                <a:off x="7441148" y="3057063"/>
                <a:ext cx="2528846" cy="647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cxnSp>
            <p:nvCxnSpPr>
              <p:cNvPr id="20" name="Straight Arrow Connector 19">
                <a:extLst>
                  <a:ext uri="{FF2B5EF4-FFF2-40B4-BE49-F238E27FC236}">
                    <a16:creationId xmlns:a16="http://schemas.microsoft.com/office/drawing/2014/main" id="{11560C75-FD3F-493F-AF6B-C3DFB73983ED}"/>
                  </a:ext>
                </a:extLst>
              </p:cNvPr>
              <p:cNvCxnSpPr>
                <a:cxnSpLocks/>
              </p:cNvCxnSpPr>
              <p:nvPr/>
            </p:nvCxnSpPr>
            <p:spPr>
              <a:xfrm>
                <a:off x="7463387" y="3694670"/>
                <a:ext cx="2214329" cy="0"/>
              </a:xfrm>
              <a:prstGeom prst="straightConnector1">
                <a:avLst/>
              </a:prstGeom>
            </p:spPr>
            <p:style>
              <a:lnRef idx="1">
                <a:schemeClr val="accent1"/>
              </a:lnRef>
              <a:fillRef idx="0">
                <a:schemeClr val="accent1"/>
              </a:fillRef>
              <a:effectRef idx="0">
                <a:schemeClr val="accent1"/>
              </a:effectRef>
              <a:fontRef idx="minor">
                <a:schemeClr val="tx1"/>
              </a:fontRef>
            </p:style>
          </p:cxnSp>
        </p:grpSp>
        <p:pic>
          <p:nvPicPr>
            <p:cNvPr id="18" name="Picture 2">
              <a:extLst>
                <a:ext uri="{FF2B5EF4-FFF2-40B4-BE49-F238E27FC236}">
                  <a16:creationId xmlns:a16="http://schemas.microsoft.com/office/drawing/2014/main" id="{D6E96301-A8E3-434E-AC61-FBE459FFA8D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54556" y="2330647"/>
              <a:ext cx="918081" cy="597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2" name="Picture 2" descr="Cyberbullying in the age of COVID-19: How to protect your kids - Boston  Children&amp;#39;s Answers">
            <a:extLst>
              <a:ext uri="{FF2B5EF4-FFF2-40B4-BE49-F238E27FC236}">
                <a16:creationId xmlns:a16="http://schemas.microsoft.com/office/drawing/2014/main" id="{6999BE73-E551-4A31-B6F8-9193E2D347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781" y="2727569"/>
            <a:ext cx="4467187" cy="2987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07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39F0B3-B5F8-4E9C-9553-E1FEEAA4C13F}"/>
              </a:ext>
            </a:extLst>
          </p:cNvPr>
          <p:cNvSpPr txBox="1"/>
          <p:nvPr/>
        </p:nvSpPr>
        <p:spPr>
          <a:xfrm>
            <a:off x="467544" y="1620162"/>
            <a:ext cx="4320480" cy="707886"/>
          </a:xfrm>
          <a:prstGeom prst="rect">
            <a:avLst/>
          </a:prstGeom>
          <a:solidFill>
            <a:schemeClr val="accent1"/>
          </a:solidFill>
          <a:ln w="57150">
            <a:solidFill>
              <a:schemeClr val="accent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4000" b="1" dirty="0">
                <a:cs typeface="Calibri" panose="020F0502020204030204" pitchFamily="34" charset="0"/>
              </a:rPr>
              <a:t>Respect</a:t>
            </a:r>
          </a:p>
        </p:txBody>
      </p:sp>
      <p:sp>
        <p:nvSpPr>
          <p:cNvPr id="5" name="TextBox 4">
            <a:extLst>
              <a:ext uri="{FF2B5EF4-FFF2-40B4-BE49-F238E27FC236}">
                <a16:creationId xmlns:a16="http://schemas.microsoft.com/office/drawing/2014/main" id="{ACCFE60C-70D1-4C25-8798-56C058CDE664}"/>
              </a:ext>
            </a:extLst>
          </p:cNvPr>
          <p:cNvSpPr txBox="1"/>
          <p:nvPr/>
        </p:nvSpPr>
        <p:spPr>
          <a:xfrm>
            <a:off x="4788024" y="4529953"/>
            <a:ext cx="4320480" cy="707886"/>
          </a:xfrm>
          <a:prstGeom prst="rect">
            <a:avLst/>
          </a:prstGeom>
          <a:solidFill>
            <a:srgbClr val="97FBC4"/>
          </a:solidFill>
          <a:ln w="57150">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4000" b="1" dirty="0">
                <a:cs typeface="Calibri" panose="020F0502020204030204" pitchFamily="34" charset="0"/>
              </a:rPr>
              <a:t>Tolerance</a:t>
            </a:r>
          </a:p>
        </p:txBody>
      </p:sp>
      <p:sp>
        <p:nvSpPr>
          <p:cNvPr id="7" name="Content Placeholder 2">
            <a:extLst>
              <a:ext uri="{FF2B5EF4-FFF2-40B4-BE49-F238E27FC236}">
                <a16:creationId xmlns:a16="http://schemas.microsoft.com/office/drawing/2014/main" id="{A6571315-C328-411C-8088-F40CDD4968F8}"/>
              </a:ext>
            </a:extLst>
          </p:cNvPr>
          <p:cNvSpPr>
            <a:spLocks noGrp="1"/>
          </p:cNvSpPr>
          <p:nvPr>
            <p:ph type="body" idx="1"/>
          </p:nvPr>
        </p:nvSpPr>
        <p:spPr>
          <a:xfrm>
            <a:off x="250825" y="549275"/>
            <a:ext cx="8065591" cy="792163"/>
          </a:xfrm>
        </p:spPr>
        <p:txBody>
          <a:bodyPr/>
          <a:lstStyle/>
          <a:p>
            <a:pPr marL="0" indent="0" algn="ctr">
              <a:buNone/>
            </a:pPr>
            <a:r>
              <a:rPr lang="en-GB" sz="3200" dirty="0">
                <a:solidFill>
                  <a:srgbClr val="C00000"/>
                </a:solidFill>
              </a:rPr>
              <a:t>Have you heard of these words before? </a:t>
            </a:r>
          </a:p>
        </p:txBody>
      </p:sp>
      <p:pic>
        <p:nvPicPr>
          <p:cNvPr id="3" name="Picture 2" descr="A picture containing drawing, art, sketch, illustration&#10;&#10;Description automatically generated">
            <a:extLst>
              <a:ext uri="{FF2B5EF4-FFF2-40B4-BE49-F238E27FC236}">
                <a16:creationId xmlns:a16="http://schemas.microsoft.com/office/drawing/2014/main" id="{7059919C-E4D9-4519-BF4B-C49D479DD03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5576" y="3181315"/>
            <a:ext cx="2409909" cy="2277364"/>
          </a:xfrm>
          <a:prstGeom prst="rect">
            <a:avLst/>
          </a:prstGeom>
        </p:spPr>
      </p:pic>
      <p:pic>
        <p:nvPicPr>
          <p:cNvPr id="12" name="Picture 11" descr="A picture containing graphics, colorfulness, circle, design&#10;&#10;Description automatically generated">
            <a:extLst>
              <a:ext uri="{FF2B5EF4-FFF2-40B4-BE49-F238E27FC236}">
                <a16:creationId xmlns:a16="http://schemas.microsoft.com/office/drawing/2014/main" id="{CECB4381-18A6-4C20-B3F9-98A1414E219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656909" y="1767683"/>
            <a:ext cx="2998405" cy="18365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1A86C0-8159-4787-88F9-7C614652F396}"/>
              </a:ext>
            </a:extLst>
          </p:cNvPr>
          <p:cNvSpPr>
            <a:spLocks noGrp="1"/>
          </p:cNvSpPr>
          <p:nvPr>
            <p:ph idx="1"/>
          </p:nvPr>
        </p:nvSpPr>
        <p:spPr>
          <a:xfrm>
            <a:off x="473266" y="1693561"/>
            <a:ext cx="8153400" cy="896888"/>
          </a:xfrm>
        </p:spPr>
        <p:txBody>
          <a:bodyPr/>
          <a:lstStyle/>
          <a:p>
            <a:pPr marL="0" indent="0">
              <a:buNone/>
            </a:pPr>
            <a:r>
              <a:rPr lang="en-GB" sz="2400" dirty="0"/>
              <a:t>Tolerance means accepting others who have different opinions, beliefs, lifestyles, and cultures to your own.</a:t>
            </a:r>
          </a:p>
        </p:txBody>
      </p:sp>
      <p:sp>
        <p:nvSpPr>
          <p:cNvPr id="4" name="TextBox 3">
            <a:extLst>
              <a:ext uri="{FF2B5EF4-FFF2-40B4-BE49-F238E27FC236}">
                <a16:creationId xmlns:a16="http://schemas.microsoft.com/office/drawing/2014/main" id="{DE361032-7FCD-48BE-9E50-39914A3980B5}"/>
              </a:ext>
            </a:extLst>
          </p:cNvPr>
          <p:cNvSpPr txBox="1"/>
          <p:nvPr/>
        </p:nvSpPr>
        <p:spPr>
          <a:xfrm>
            <a:off x="442020" y="414426"/>
            <a:ext cx="4320480" cy="707886"/>
          </a:xfrm>
          <a:prstGeom prst="rect">
            <a:avLst/>
          </a:prstGeom>
          <a:solidFill>
            <a:srgbClr val="97FBC4"/>
          </a:solidFill>
          <a:ln w="57150">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4000" b="1" dirty="0">
                <a:cs typeface="Calibri" panose="020F0502020204030204" pitchFamily="34" charset="0"/>
              </a:rPr>
              <a:t>Tolerance</a:t>
            </a:r>
          </a:p>
        </p:txBody>
      </p:sp>
      <p:sp>
        <p:nvSpPr>
          <p:cNvPr id="5" name="TextBox 4">
            <a:extLst>
              <a:ext uri="{FF2B5EF4-FFF2-40B4-BE49-F238E27FC236}">
                <a16:creationId xmlns:a16="http://schemas.microsoft.com/office/drawing/2014/main" id="{C23AB7B8-07C8-4DB3-B60D-28813E04B47C}"/>
              </a:ext>
            </a:extLst>
          </p:cNvPr>
          <p:cNvSpPr txBox="1"/>
          <p:nvPr/>
        </p:nvSpPr>
        <p:spPr>
          <a:xfrm>
            <a:off x="4265347" y="3161698"/>
            <a:ext cx="4320480" cy="707886"/>
          </a:xfrm>
          <a:prstGeom prst="rect">
            <a:avLst/>
          </a:prstGeom>
          <a:solidFill>
            <a:schemeClr val="accent1"/>
          </a:solidFill>
          <a:ln w="57150">
            <a:solidFill>
              <a:schemeClr val="accent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4000" b="1" dirty="0">
                <a:cs typeface="Calibri" panose="020F0502020204030204" pitchFamily="34" charset="0"/>
              </a:rPr>
              <a:t>Respect</a:t>
            </a:r>
          </a:p>
        </p:txBody>
      </p:sp>
      <p:sp>
        <p:nvSpPr>
          <p:cNvPr id="6" name="Content Placeholder 2">
            <a:extLst>
              <a:ext uri="{FF2B5EF4-FFF2-40B4-BE49-F238E27FC236}">
                <a16:creationId xmlns:a16="http://schemas.microsoft.com/office/drawing/2014/main" id="{C65D8DFB-1500-436C-A4DB-6684C415FE42}"/>
              </a:ext>
            </a:extLst>
          </p:cNvPr>
          <p:cNvSpPr txBox="1">
            <a:spLocks/>
          </p:cNvSpPr>
          <p:nvPr/>
        </p:nvSpPr>
        <p:spPr bwMode="auto">
          <a:xfrm>
            <a:off x="432427" y="4365104"/>
            <a:ext cx="8153400"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FontTx/>
              <a:buNone/>
            </a:pPr>
            <a:r>
              <a:rPr lang="en-GB" sz="2400" kern="0" dirty="0"/>
              <a:t>Respect means accepting that everyone’s ideas and contributions are equally important, even if they are different from your own. Treat people how you would want to be treated. </a:t>
            </a:r>
          </a:p>
        </p:txBody>
      </p:sp>
    </p:spTree>
    <p:extLst>
      <p:ext uri="{BB962C8B-B14F-4D97-AF65-F5344CB8AC3E}">
        <p14:creationId xmlns:p14="http://schemas.microsoft.com/office/powerpoint/2010/main" val="13859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304800"/>
            <a:ext cx="3614936" cy="747936"/>
          </a:xfrm>
        </p:spPr>
        <p:txBody>
          <a:bodyPr/>
          <a:lstStyle/>
          <a:p>
            <a:r>
              <a:rPr lang="en-GB" sz="2800" dirty="0">
                <a:latin typeface="+mn-lt"/>
              </a:rPr>
              <a:t>Real world footprint</a:t>
            </a:r>
          </a:p>
        </p:txBody>
      </p:sp>
      <p:sp>
        <p:nvSpPr>
          <p:cNvPr id="4" name="Title 1">
            <a:extLst>
              <a:ext uri="{FF2B5EF4-FFF2-40B4-BE49-F238E27FC236}">
                <a16:creationId xmlns:a16="http://schemas.microsoft.com/office/drawing/2014/main" id="{A8E90923-6485-4205-9406-F4DC0E4F3714}"/>
              </a:ext>
            </a:extLst>
          </p:cNvPr>
          <p:cNvSpPr txBox="1">
            <a:spLocks/>
          </p:cNvSpPr>
          <p:nvPr/>
        </p:nvSpPr>
        <p:spPr bwMode="auto">
          <a:xfrm>
            <a:off x="4999949" y="326132"/>
            <a:ext cx="3185703" cy="726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b="1">
                <a:solidFill>
                  <a:srgbClr val="CD0921"/>
                </a:solidFill>
                <a:latin typeface="+mj-lt"/>
                <a:ea typeface="+mj-ea"/>
                <a:cs typeface="+mj-cs"/>
              </a:defRPr>
            </a:lvl1pPr>
            <a:lvl2pPr algn="l" rtl="0" eaLnBrk="1" fontAlgn="base" hangingPunct="1">
              <a:spcBef>
                <a:spcPct val="0"/>
              </a:spcBef>
              <a:spcAft>
                <a:spcPct val="0"/>
              </a:spcAft>
              <a:defRPr sz="3200" b="1">
                <a:solidFill>
                  <a:srgbClr val="CD0921"/>
                </a:solidFill>
                <a:latin typeface="Arial" charset="0"/>
              </a:defRPr>
            </a:lvl2pPr>
            <a:lvl3pPr algn="l" rtl="0" eaLnBrk="1" fontAlgn="base" hangingPunct="1">
              <a:spcBef>
                <a:spcPct val="0"/>
              </a:spcBef>
              <a:spcAft>
                <a:spcPct val="0"/>
              </a:spcAft>
              <a:defRPr sz="3200" b="1">
                <a:solidFill>
                  <a:srgbClr val="CD0921"/>
                </a:solidFill>
                <a:latin typeface="Arial" charset="0"/>
              </a:defRPr>
            </a:lvl3pPr>
            <a:lvl4pPr algn="l" rtl="0" eaLnBrk="1" fontAlgn="base" hangingPunct="1">
              <a:spcBef>
                <a:spcPct val="0"/>
              </a:spcBef>
              <a:spcAft>
                <a:spcPct val="0"/>
              </a:spcAft>
              <a:defRPr sz="3200" b="1">
                <a:solidFill>
                  <a:srgbClr val="CD0921"/>
                </a:solidFill>
                <a:latin typeface="Arial" charset="0"/>
              </a:defRPr>
            </a:lvl4pPr>
            <a:lvl5pPr algn="l" rtl="0" eaLnBrk="1" fontAlgn="base" hangingPunct="1">
              <a:spcBef>
                <a:spcPct val="0"/>
              </a:spcBef>
              <a:spcAft>
                <a:spcPct val="0"/>
              </a:spcAft>
              <a:defRPr sz="3200" b="1">
                <a:solidFill>
                  <a:srgbClr val="CD0921"/>
                </a:solidFill>
                <a:latin typeface="Arial" charset="0"/>
              </a:defRPr>
            </a:lvl5pPr>
            <a:lvl6pPr marL="457200" algn="l" rtl="0" eaLnBrk="1" fontAlgn="base" hangingPunct="1">
              <a:spcBef>
                <a:spcPct val="0"/>
              </a:spcBef>
              <a:spcAft>
                <a:spcPct val="0"/>
              </a:spcAft>
              <a:defRPr sz="3200" b="1">
                <a:solidFill>
                  <a:srgbClr val="CD0921"/>
                </a:solidFill>
                <a:latin typeface="Arial" charset="0"/>
              </a:defRPr>
            </a:lvl6pPr>
            <a:lvl7pPr marL="914400" algn="l" rtl="0" eaLnBrk="1" fontAlgn="base" hangingPunct="1">
              <a:spcBef>
                <a:spcPct val="0"/>
              </a:spcBef>
              <a:spcAft>
                <a:spcPct val="0"/>
              </a:spcAft>
              <a:defRPr sz="3200" b="1">
                <a:solidFill>
                  <a:srgbClr val="CD0921"/>
                </a:solidFill>
                <a:latin typeface="Arial" charset="0"/>
              </a:defRPr>
            </a:lvl7pPr>
            <a:lvl8pPr marL="1371600" algn="l" rtl="0" eaLnBrk="1" fontAlgn="base" hangingPunct="1">
              <a:spcBef>
                <a:spcPct val="0"/>
              </a:spcBef>
              <a:spcAft>
                <a:spcPct val="0"/>
              </a:spcAft>
              <a:defRPr sz="3200" b="1">
                <a:solidFill>
                  <a:srgbClr val="CD0921"/>
                </a:solidFill>
                <a:latin typeface="Arial" charset="0"/>
              </a:defRPr>
            </a:lvl8pPr>
            <a:lvl9pPr marL="1828800" algn="l" rtl="0" eaLnBrk="1" fontAlgn="base" hangingPunct="1">
              <a:spcBef>
                <a:spcPct val="0"/>
              </a:spcBef>
              <a:spcAft>
                <a:spcPct val="0"/>
              </a:spcAft>
              <a:defRPr sz="3200" b="1">
                <a:solidFill>
                  <a:srgbClr val="CD0921"/>
                </a:solidFill>
                <a:latin typeface="Arial" charset="0"/>
              </a:defRPr>
            </a:lvl9pPr>
          </a:lstStyle>
          <a:p>
            <a:r>
              <a:rPr lang="en-GB" sz="2800" kern="0" dirty="0">
                <a:latin typeface="+mn-lt"/>
              </a:rPr>
              <a:t>Digital Footprint</a:t>
            </a:r>
          </a:p>
        </p:txBody>
      </p:sp>
      <p:pic>
        <p:nvPicPr>
          <p:cNvPr id="5" name="Picture 6" descr="Image result for digital footprint&quot;">
            <a:extLst>
              <a:ext uri="{FF2B5EF4-FFF2-40B4-BE49-F238E27FC236}">
                <a16:creationId xmlns:a16="http://schemas.microsoft.com/office/drawing/2014/main" id="{D48B08BC-9F5D-4EE2-8A0B-3BC8C845F0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196753"/>
            <a:ext cx="2736304" cy="47643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C2D4E60-9224-4F8B-B544-481093642C1A}"/>
              </a:ext>
            </a:extLst>
          </p:cNvPr>
          <p:cNvPicPr>
            <a:picLocks noChangeAspect="1"/>
          </p:cNvPicPr>
          <p:nvPr/>
        </p:nvPicPr>
        <p:blipFill>
          <a:blip r:embed="rId4"/>
          <a:stretch>
            <a:fillRect/>
          </a:stretch>
        </p:blipFill>
        <p:spPr>
          <a:xfrm>
            <a:off x="712833" y="1052737"/>
            <a:ext cx="3139088" cy="50852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F9548F-FC2E-4F89-A460-CBE4B413F22B}"/>
              </a:ext>
            </a:extLst>
          </p:cNvPr>
          <p:cNvSpPr>
            <a:spLocks noGrp="1"/>
          </p:cNvSpPr>
          <p:nvPr>
            <p:ph idx="1"/>
          </p:nvPr>
        </p:nvSpPr>
        <p:spPr>
          <a:xfrm>
            <a:off x="4293724" y="2132856"/>
            <a:ext cx="4411216" cy="2088232"/>
          </a:xfrm>
          <a:solidFill>
            <a:schemeClr val="accent1"/>
          </a:solidFill>
          <a:ln w="57150">
            <a:solidFill>
              <a:schemeClr val="accent2"/>
            </a:solidFill>
          </a:ln>
        </p:spPr>
        <p:txBody>
          <a:bodyPr/>
          <a:lstStyle/>
          <a:p>
            <a:pPr marL="0" indent="0">
              <a:buNone/>
            </a:pPr>
            <a:r>
              <a:rPr lang="en-GB" sz="3200" dirty="0"/>
              <a:t>How do we ensure we leave a good impression behind us when we meet people? </a:t>
            </a:r>
          </a:p>
        </p:txBody>
      </p:sp>
      <p:sp>
        <p:nvSpPr>
          <p:cNvPr id="4" name="Rectangle 2">
            <a:extLst>
              <a:ext uri="{FF2B5EF4-FFF2-40B4-BE49-F238E27FC236}">
                <a16:creationId xmlns:a16="http://schemas.microsoft.com/office/drawing/2014/main" id="{9134B082-89B0-4817-8176-991B50C15311}"/>
              </a:ext>
            </a:extLst>
          </p:cNvPr>
          <p:cNvSpPr>
            <a:spLocks noGrp="1" noChangeArrowheads="1"/>
          </p:cNvSpPr>
          <p:nvPr>
            <p:ph type="title"/>
          </p:nvPr>
        </p:nvSpPr>
        <p:spPr>
          <a:xfrm>
            <a:off x="381000" y="304800"/>
            <a:ext cx="4411216" cy="747936"/>
          </a:xfrm>
        </p:spPr>
        <p:txBody>
          <a:bodyPr/>
          <a:lstStyle/>
          <a:p>
            <a:r>
              <a:rPr lang="en-GB" dirty="0">
                <a:latin typeface="+mn-lt"/>
              </a:rPr>
              <a:t>Real world footprint</a:t>
            </a:r>
          </a:p>
        </p:txBody>
      </p:sp>
      <p:pic>
        <p:nvPicPr>
          <p:cNvPr id="5" name="Picture 4">
            <a:extLst>
              <a:ext uri="{FF2B5EF4-FFF2-40B4-BE49-F238E27FC236}">
                <a16:creationId xmlns:a16="http://schemas.microsoft.com/office/drawing/2014/main" id="{C592C704-8D06-4F3D-B963-7E61E71CCD64}"/>
              </a:ext>
            </a:extLst>
          </p:cNvPr>
          <p:cNvPicPr>
            <a:picLocks noChangeAspect="1"/>
          </p:cNvPicPr>
          <p:nvPr/>
        </p:nvPicPr>
        <p:blipFill>
          <a:blip r:embed="rId3"/>
          <a:stretch>
            <a:fillRect/>
          </a:stretch>
        </p:blipFill>
        <p:spPr>
          <a:xfrm>
            <a:off x="439060" y="1052736"/>
            <a:ext cx="3340853" cy="5412053"/>
          </a:xfrm>
          <a:prstGeom prst="rect">
            <a:avLst/>
          </a:prstGeom>
        </p:spPr>
      </p:pic>
    </p:spTree>
    <p:extLst>
      <p:ext uri="{BB962C8B-B14F-4D97-AF65-F5344CB8AC3E}">
        <p14:creationId xmlns:p14="http://schemas.microsoft.com/office/powerpoint/2010/main" val="158939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07BD27C-7BDB-443D-9455-CE705CE64A79}"/>
              </a:ext>
            </a:extLst>
          </p:cNvPr>
          <p:cNvSpPr txBox="1">
            <a:spLocks noChangeArrowheads="1"/>
          </p:cNvSpPr>
          <p:nvPr/>
        </p:nvSpPr>
        <p:spPr>
          <a:xfrm>
            <a:off x="381000" y="304800"/>
            <a:ext cx="8153400" cy="1684040"/>
          </a:xfrm>
          <a:prstGeom prst="rect">
            <a:avLst/>
          </a:prstGeom>
        </p:spPr>
        <p:txBody>
          <a:bodyPr/>
          <a:lstStyle>
            <a:lvl1pPr algn="l" rtl="0" eaLnBrk="1" fontAlgn="base" hangingPunct="1">
              <a:spcBef>
                <a:spcPct val="0"/>
              </a:spcBef>
              <a:spcAft>
                <a:spcPct val="0"/>
              </a:spcAft>
              <a:defRPr sz="3200" b="1">
                <a:solidFill>
                  <a:srgbClr val="CD0921"/>
                </a:solidFill>
                <a:latin typeface="+mj-lt"/>
                <a:ea typeface="+mj-ea"/>
                <a:cs typeface="+mj-cs"/>
              </a:defRPr>
            </a:lvl1pPr>
            <a:lvl2pPr algn="l" rtl="0" eaLnBrk="1" fontAlgn="base" hangingPunct="1">
              <a:spcBef>
                <a:spcPct val="0"/>
              </a:spcBef>
              <a:spcAft>
                <a:spcPct val="0"/>
              </a:spcAft>
              <a:defRPr sz="3200" b="1">
                <a:solidFill>
                  <a:srgbClr val="CD0921"/>
                </a:solidFill>
                <a:latin typeface="Arial" charset="0"/>
              </a:defRPr>
            </a:lvl2pPr>
            <a:lvl3pPr algn="l" rtl="0" eaLnBrk="1" fontAlgn="base" hangingPunct="1">
              <a:spcBef>
                <a:spcPct val="0"/>
              </a:spcBef>
              <a:spcAft>
                <a:spcPct val="0"/>
              </a:spcAft>
              <a:defRPr sz="3200" b="1">
                <a:solidFill>
                  <a:srgbClr val="CD0921"/>
                </a:solidFill>
                <a:latin typeface="Arial" charset="0"/>
              </a:defRPr>
            </a:lvl3pPr>
            <a:lvl4pPr algn="l" rtl="0" eaLnBrk="1" fontAlgn="base" hangingPunct="1">
              <a:spcBef>
                <a:spcPct val="0"/>
              </a:spcBef>
              <a:spcAft>
                <a:spcPct val="0"/>
              </a:spcAft>
              <a:defRPr sz="3200" b="1">
                <a:solidFill>
                  <a:srgbClr val="CD0921"/>
                </a:solidFill>
                <a:latin typeface="Arial" charset="0"/>
              </a:defRPr>
            </a:lvl4pPr>
            <a:lvl5pPr algn="l" rtl="0" eaLnBrk="1" fontAlgn="base" hangingPunct="1">
              <a:spcBef>
                <a:spcPct val="0"/>
              </a:spcBef>
              <a:spcAft>
                <a:spcPct val="0"/>
              </a:spcAft>
              <a:defRPr sz="3200" b="1">
                <a:solidFill>
                  <a:srgbClr val="CD0921"/>
                </a:solidFill>
                <a:latin typeface="Arial" charset="0"/>
              </a:defRPr>
            </a:lvl5pPr>
            <a:lvl6pPr marL="457200" algn="l" rtl="0" eaLnBrk="1" fontAlgn="base" hangingPunct="1">
              <a:spcBef>
                <a:spcPct val="0"/>
              </a:spcBef>
              <a:spcAft>
                <a:spcPct val="0"/>
              </a:spcAft>
              <a:defRPr sz="3200" b="1">
                <a:solidFill>
                  <a:srgbClr val="CD0921"/>
                </a:solidFill>
                <a:latin typeface="Arial" charset="0"/>
              </a:defRPr>
            </a:lvl6pPr>
            <a:lvl7pPr marL="914400" algn="l" rtl="0" eaLnBrk="1" fontAlgn="base" hangingPunct="1">
              <a:spcBef>
                <a:spcPct val="0"/>
              </a:spcBef>
              <a:spcAft>
                <a:spcPct val="0"/>
              </a:spcAft>
              <a:defRPr sz="3200" b="1">
                <a:solidFill>
                  <a:srgbClr val="CD0921"/>
                </a:solidFill>
                <a:latin typeface="Arial" charset="0"/>
              </a:defRPr>
            </a:lvl7pPr>
            <a:lvl8pPr marL="1371600" algn="l" rtl="0" eaLnBrk="1" fontAlgn="base" hangingPunct="1">
              <a:spcBef>
                <a:spcPct val="0"/>
              </a:spcBef>
              <a:spcAft>
                <a:spcPct val="0"/>
              </a:spcAft>
              <a:defRPr sz="3200" b="1">
                <a:solidFill>
                  <a:srgbClr val="CD0921"/>
                </a:solidFill>
                <a:latin typeface="Arial" charset="0"/>
              </a:defRPr>
            </a:lvl8pPr>
            <a:lvl9pPr marL="1828800" algn="l" rtl="0" eaLnBrk="1" fontAlgn="base" hangingPunct="1">
              <a:spcBef>
                <a:spcPct val="0"/>
              </a:spcBef>
              <a:spcAft>
                <a:spcPct val="0"/>
              </a:spcAft>
              <a:defRPr sz="3200" b="1">
                <a:solidFill>
                  <a:srgbClr val="CD0921"/>
                </a:solidFill>
                <a:latin typeface="Arial" charset="0"/>
              </a:defRPr>
            </a:lvl9pPr>
          </a:lstStyle>
          <a:p>
            <a:pPr algn="ctr"/>
            <a:r>
              <a:rPr lang="en-GB" sz="4400" kern="0" dirty="0">
                <a:solidFill>
                  <a:schemeClr val="accent6"/>
                </a:solidFill>
                <a:latin typeface="+mn-lt"/>
              </a:rPr>
              <a:t>Online Actions, Real World Consequences</a:t>
            </a:r>
          </a:p>
        </p:txBody>
      </p:sp>
      <p:sp>
        <p:nvSpPr>
          <p:cNvPr id="3" name="Title 1">
            <a:extLst>
              <a:ext uri="{FF2B5EF4-FFF2-40B4-BE49-F238E27FC236}">
                <a16:creationId xmlns:a16="http://schemas.microsoft.com/office/drawing/2014/main" id="{37553038-A8DD-424D-8EED-461ED540B1C4}"/>
              </a:ext>
            </a:extLst>
          </p:cNvPr>
          <p:cNvSpPr txBox="1">
            <a:spLocks/>
          </p:cNvSpPr>
          <p:nvPr/>
        </p:nvSpPr>
        <p:spPr bwMode="auto">
          <a:xfrm>
            <a:off x="683568" y="4581128"/>
            <a:ext cx="8048527" cy="154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b="1">
                <a:solidFill>
                  <a:srgbClr val="CD0921"/>
                </a:solidFill>
                <a:latin typeface="+mj-lt"/>
                <a:ea typeface="+mj-ea"/>
                <a:cs typeface="+mj-cs"/>
              </a:defRPr>
            </a:lvl1pPr>
            <a:lvl2pPr algn="l" rtl="0" eaLnBrk="1" fontAlgn="base" hangingPunct="1">
              <a:spcBef>
                <a:spcPct val="0"/>
              </a:spcBef>
              <a:spcAft>
                <a:spcPct val="0"/>
              </a:spcAft>
              <a:defRPr sz="3200" b="1">
                <a:solidFill>
                  <a:srgbClr val="CD0921"/>
                </a:solidFill>
                <a:latin typeface="Arial" charset="0"/>
              </a:defRPr>
            </a:lvl2pPr>
            <a:lvl3pPr algn="l" rtl="0" eaLnBrk="1" fontAlgn="base" hangingPunct="1">
              <a:spcBef>
                <a:spcPct val="0"/>
              </a:spcBef>
              <a:spcAft>
                <a:spcPct val="0"/>
              </a:spcAft>
              <a:defRPr sz="3200" b="1">
                <a:solidFill>
                  <a:srgbClr val="CD0921"/>
                </a:solidFill>
                <a:latin typeface="Arial" charset="0"/>
              </a:defRPr>
            </a:lvl3pPr>
            <a:lvl4pPr algn="l" rtl="0" eaLnBrk="1" fontAlgn="base" hangingPunct="1">
              <a:spcBef>
                <a:spcPct val="0"/>
              </a:spcBef>
              <a:spcAft>
                <a:spcPct val="0"/>
              </a:spcAft>
              <a:defRPr sz="3200" b="1">
                <a:solidFill>
                  <a:srgbClr val="CD0921"/>
                </a:solidFill>
                <a:latin typeface="Arial" charset="0"/>
              </a:defRPr>
            </a:lvl4pPr>
            <a:lvl5pPr algn="l" rtl="0" eaLnBrk="1" fontAlgn="base" hangingPunct="1">
              <a:spcBef>
                <a:spcPct val="0"/>
              </a:spcBef>
              <a:spcAft>
                <a:spcPct val="0"/>
              </a:spcAft>
              <a:defRPr sz="3200" b="1">
                <a:solidFill>
                  <a:srgbClr val="CD0921"/>
                </a:solidFill>
                <a:latin typeface="Arial" charset="0"/>
              </a:defRPr>
            </a:lvl5pPr>
            <a:lvl6pPr marL="457200" algn="l" rtl="0" eaLnBrk="1" fontAlgn="base" hangingPunct="1">
              <a:spcBef>
                <a:spcPct val="0"/>
              </a:spcBef>
              <a:spcAft>
                <a:spcPct val="0"/>
              </a:spcAft>
              <a:defRPr sz="3200" b="1">
                <a:solidFill>
                  <a:srgbClr val="CD0921"/>
                </a:solidFill>
                <a:latin typeface="Arial" charset="0"/>
              </a:defRPr>
            </a:lvl6pPr>
            <a:lvl7pPr marL="914400" algn="l" rtl="0" eaLnBrk="1" fontAlgn="base" hangingPunct="1">
              <a:spcBef>
                <a:spcPct val="0"/>
              </a:spcBef>
              <a:spcAft>
                <a:spcPct val="0"/>
              </a:spcAft>
              <a:defRPr sz="3200" b="1">
                <a:solidFill>
                  <a:srgbClr val="CD0921"/>
                </a:solidFill>
                <a:latin typeface="Arial" charset="0"/>
              </a:defRPr>
            </a:lvl7pPr>
            <a:lvl8pPr marL="1371600" algn="l" rtl="0" eaLnBrk="1" fontAlgn="base" hangingPunct="1">
              <a:spcBef>
                <a:spcPct val="0"/>
              </a:spcBef>
              <a:spcAft>
                <a:spcPct val="0"/>
              </a:spcAft>
              <a:defRPr sz="3200" b="1">
                <a:solidFill>
                  <a:srgbClr val="CD0921"/>
                </a:solidFill>
                <a:latin typeface="Arial" charset="0"/>
              </a:defRPr>
            </a:lvl8pPr>
            <a:lvl9pPr marL="1828800" algn="l" rtl="0" eaLnBrk="1" fontAlgn="base" hangingPunct="1">
              <a:spcBef>
                <a:spcPct val="0"/>
              </a:spcBef>
              <a:spcAft>
                <a:spcPct val="0"/>
              </a:spcAft>
              <a:defRPr sz="3200" b="1">
                <a:solidFill>
                  <a:srgbClr val="CD0921"/>
                </a:solidFill>
                <a:latin typeface="Arial" charset="0"/>
              </a:defRPr>
            </a:lvl9pPr>
          </a:lstStyle>
          <a:p>
            <a:r>
              <a:rPr lang="en-GB" sz="2000" b="0" kern="0" dirty="0">
                <a:solidFill>
                  <a:schemeClr val="tx1"/>
                </a:solidFill>
                <a:latin typeface="+mn-lt"/>
              </a:rPr>
              <a:t>We have discussed how to make a good impression when we meet someone in real life. </a:t>
            </a:r>
          </a:p>
          <a:p>
            <a:endParaRPr lang="en-GB" sz="2000" b="0" kern="0" dirty="0">
              <a:solidFill>
                <a:schemeClr val="tx1"/>
              </a:solidFill>
              <a:latin typeface="+mn-lt"/>
            </a:endParaRPr>
          </a:p>
          <a:p>
            <a:r>
              <a:rPr lang="en-GB" sz="2000" b="0" kern="0" dirty="0">
                <a:solidFill>
                  <a:schemeClr val="tx1"/>
                </a:solidFill>
                <a:latin typeface="+mn-lt"/>
              </a:rPr>
              <a:t>But what about online? Do we leave the same kind of footprint?</a:t>
            </a:r>
          </a:p>
        </p:txBody>
      </p:sp>
      <p:pic>
        <p:nvPicPr>
          <p:cNvPr id="5" name="Picture 6" descr="Image result for digital footprint&quot;">
            <a:extLst>
              <a:ext uri="{FF2B5EF4-FFF2-40B4-BE49-F238E27FC236}">
                <a16:creationId xmlns:a16="http://schemas.microsoft.com/office/drawing/2014/main" id="{CAA51654-9A6B-4AC5-8766-11D32F4B3A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911548">
            <a:off x="3868023" y="1839324"/>
            <a:ext cx="1679614" cy="2924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65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B9A2B678-DEC0-458A-8366-3538672DDA53}"/>
              </a:ext>
            </a:extLst>
          </p:cNvPr>
          <p:cNvSpPr/>
          <p:nvPr/>
        </p:nvSpPr>
        <p:spPr bwMode="auto">
          <a:xfrm>
            <a:off x="264228" y="311130"/>
            <a:ext cx="6154453" cy="2045159"/>
          </a:xfrm>
          <a:prstGeom prst="cloud">
            <a:avLst/>
          </a:prstGeom>
          <a:solidFill>
            <a:schemeClr val="accent1"/>
          </a:solidFill>
          <a:ln w="5715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a:endParaRPr>
          </a:p>
        </p:txBody>
      </p:sp>
      <p:sp>
        <p:nvSpPr>
          <p:cNvPr id="3" name="Title 1">
            <a:extLst>
              <a:ext uri="{FF2B5EF4-FFF2-40B4-BE49-F238E27FC236}">
                <a16:creationId xmlns:a16="http://schemas.microsoft.com/office/drawing/2014/main" id="{18EB2D64-A59F-45A0-BD5F-1E026E090AAA}"/>
              </a:ext>
            </a:extLst>
          </p:cNvPr>
          <p:cNvSpPr txBox="1">
            <a:spLocks/>
          </p:cNvSpPr>
          <p:nvPr/>
        </p:nvSpPr>
        <p:spPr bwMode="auto">
          <a:xfrm>
            <a:off x="1309078" y="767332"/>
            <a:ext cx="4064752" cy="119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b="1">
                <a:solidFill>
                  <a:srgbClr val="CD0921"/>
                </a:solidFill>
                <a:latin typeface="+mj-lt"/>
                <a:ea typeface="+mj-ea"/>
                <a:cs typeface="+mj-cs"/>
              </a:defRPr>
            </a:lvl1pPr>
            <a:lvl2pPr algn="l" rtl="0" eaLnBrk="1" fontAlgn="base" hangingPunct="1">
              <a:spcBef>
                <a:spcPct val="0"/>
              </a:spcBef>
              <a:spcAft>
                <a:spcPct val="0"/>
              </a:spcAft>
              <a:defRPr sz="3200" b="1">
                <a:solidFill>
                  <a:srgbClr val="CD0921"/>
                </a:solidFill>
                <a:latin typeface="Arial" charset="0"/>
              </a:defRPr>
            </a:lvl2pPr>
            <a:lvl3pPr algn="l" rtl="0" eaLnBrk="1" fontAlgn="base" hangingPunct="1">
              <a:spcBef>
                <a:spcPct val="0"/>
              </a:spcBef>
              <a:spcAft>
                <a:spcPct val="0"/>
              </a:spcAft>
              <a:defRPr sz="3200" b="1">
                <a:solidFill>
                  <a:srgbClr val="CD0921"/>
                </a:solidFill>
                <a:latin typeface="Arial" charset="0"/>
              </a:defRPr>
            </a:lvl3pPr>
            <a:lvl4pPr algn="l" rtl="0" eaLnBrk="1" fontAlgn="base" hangingPunct="1">
              <a:spcBef>
                <a:spcPct val="0"/>
              </a:spcBef>
              <a:spcAft>
                <a:spcPct val="0"/>
              </a:spcAft>
              <a:defRPr sz="3200" b="1">
                <a:solidFill>
                  <a:srgbClr val="CD0921"/>
                </a:solidFill>
                <a:latin typeface="Arial" charset="0"/>
              </a:defRPr>
            </a:lvl4pPr>
            <a:lvl5pPr algn="l" rtl="0" eaLnBrk="1" fontAlgn="base" hangingPunct="1">
              <a:spcBef>
                <a:spcPct val="0"/>
              </a:spcBef>
              <a:spcAft>
                <a:spcPct val="0"/>
              </a:spcAft>
              <a:defRPr sz="3200" b="1">
                <a:solidFill>
                  <a:srgbClr val="CD0921"/>
                </a:solidFill>
                <a:latin typeface="Arial" charset="0"/>
              </a:defRPr>
            </a:lvl5pPr>
            <a:lvl6pPr marL="457200" algn="l" rtl="0" eaLnBrk="1" fontAlgn="base" hangingPunct="1">
              <a:spcBef>
                <a:spcPct val="0"/>
              </a:spcBef>
              <a:spcAft>
                <a:spcPct val="0"/>
              </a:spcAft>
              <a:defRPr sz="3200" b="1">
                <a:solidFill>
                  <a:srgbClr val="CD0921"/>
                </a:solidFill>
                <a:latin typeface="Arial" charset="0"/>
              </a:defRPr>
            </a:lvl6pPr>
            <a:lvl7pPr marL="914400" algn="l" rtl="0" eaLnBrk="1" fontAlgn="base" hangingPunct="1">
              <a:spcBef>
                <a:spcPct val="0"/>
              </a:spcBef>
              <a:spcAft>
                <a:spcPct val="0"/>
              </a:spcAft>
              <a:defRPr sz="3200" b="1">
                <a:solidFill>
                  <a:srgbClr val="CD0921"/>
                </a:solidFill>
                <a:latin typeface="Arial" charset="0"/>
              </a:defRPr>
            </a:lvl7pPr>
            <a:lvl8pPr marL="1371600" algn="l" rtl="0" eaLnBrk="1" fontAlgn="base" hangingPunct="1">
              <a:spcBef>
                <a:spcPct val="0"/>
              </a:spcBef>
              <a:spcAft>
                <a:spcPct val="0"/>
              </a:spcAft>
              <a:defRPr sz="3200" b="1">
                <a:solidFill>
                  <a:srgbClr val="CD0921"/>
                </a:solidFill>
                <a:latin typeface="Arial" charset="0"/>
              </a:defRPr>
            </a:lvl8pPr>
            <a:lvl9pPr marL="1828800" algn="l" rtl="0" eaLnBrk="1" fontAlgn="base" hangingPunct="1">
              <a:spcBef>
                <a:spcPct val="0"/>
              </a:spcBef>
              <a:spcAft>
                <a:spcPct val="0"/>
              </a:spcAft>
              <a:defRPr sz="3200" b="1">
                <a:solidFill>
                  <a:srgbClr val="CD0921"/>
                </a:solidFill>
                <a:latin typeface="Arial" charset="0"/>
              </a:defRPr>
            </a:lvl9pPr>
          </a:lstStyle>
          <a:p>
            <a:pPr algn="ctr"/>
            <a:r>
              <a:rPr lang="en-GB" sz="3600" kern="0" dirty="0">
                <a:solidFill>
                  <a:schemeClr val="accent2"/>
                </a:solidFill>
                <a:latin typeface="+mn-lt"/>
              </a:rPr>
              <a:t>What do you do online? </a:t>
            </a:r>
          </a:p>
        </p:txBody>
      </p:sp>
      <p:pic>
        <p:nvPicPr>
          <p:cNvPr id="5" name="Picture 27" descr="Screen Clipping">
            <a:extLst>
              <a:ext uri="{FF2B5EF4-FFF2-40B4-BE49-F238E27FC236}">
                <a16:creationId xmlns:a16="http://schemas.microsoft.com/office/drawing/2014/main" id="{CC45BDFD-4EDA-4AAF-8246-9D392F8CA1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084314"/>
            <a:ext cx="2082701" cy="62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479">
            <a:extLst>
              <a:ext uri="{FF2B5EF4-FFF2-40B4-BE49-F238E27FC236}">
                <a16:creationId xmlns:a16="http://schemas.microsoft.com/office/drawing/2014/main" id="{06F54FD6-CF8F-452F-B914-70873A875D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3712" y="2478084"/>
            <a:ext cx="2137390" cy="4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484" descr="Screen Clipping">
            <a:extLst>
              <a:ext uri="{FF2B5EF4-FFF2-40B4-BE49-F238E27FC236}">
                <a16:creationId xmlns:a16="http://schemas.microsoft.com/office/drawing/2014/main" id="{606F60E2-2FE4-468D-84C3-24E59C58318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999" y="2605925"/>
            <a:ext cx="1031875" cy="98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8" descr="Image result for TikTok app logo">
            <a:extLst>
              <a:ext uri="{FF2B5EF4-FFF2-40B4-BE49-F238E27FC236}">
                <a16:creationId xmlns:a16="http://schemas.microsoft.com/office/drawing/2014/main" id="{F17ACF15-FC6A-40B4-B2CC-2691496E677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85821" y="2812491"/>
            <a:ext cx="1059871" cy="109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E20EE44B-6D79-4DA5-A575-6758C471778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71443" y="4141401"/>
            <a:ext cx="1828401" cy="55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Roblox - Twitch">
            <a:extLst>
              <a:ext uri="{FF2B5EF4-FFF2-40B4-BE49-F238E27FC236}">
                <a16:creationId xmlns:a16="http://schemas.microsoft.com/office/drawing/2014/main" id="{32270BDE-ADF2-4B5E-BB7E-56D79E06D2A6}"/>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892" t="18501" r="6600" b="18310"/>
          <a:stretch/>
        </p:blipFill>
        <p:spPr bwMode="auto">
          <a:xfrm>
            <a:off x="358471" y="5225134"/>
            <a:ext cx="1140948" cy="108609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napchat down or not working? Current problems and status | Downdetector">
            <a:extLst>
              <a:ext uri="{FF2B5EF4-FFF2-40B4-BE49-F238E27FC236}">
                <a16:creationId xmlns:a16="http://schemas.microsoft.com/office/drawing/2014/main" id="{3C014DE1-E878-485C-B8D3-64F24A8C8F9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20072" y="5306513"/>
            <a:ext cx="923340" cy="92334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Joystick Flat Icon Playing Online Gamepad Cartoon Icon Game Controller  Stock Illustration - Download Image Now - iStock">
            <a:extLst>
              <a:ext uri="{FF2B5EF4-FFF2-40B4-BE49-F238E27FC236}">
                <a16:creationId xmlns:a16="http://schemas.microsoft.com/office/drawing/2014/main" id="{EA7A380F-5AB0-47C9-9C2B-269BB9DFE048}"/>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9448" t="14041" r="16729" b="9022"/>
          <a:stretch/>
        </p:blipFill>
        <p:spPr bwMode="auto">
          <a:xfrm>
            <a:off x="4986940" y="3222655"/>
            <a:ext cx="1031875" cy="12439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86631EA0-0941-4BB2-9FE7-FCDBE26137B3}"/>
              </a:ext>
            </a:extLst>
          </p:cNvPr>
          <p:cNvPicPr>
            <a:picLocks noChangeAspect="1"/>
          </p:cNvPicPr>
          <p:nvPr/>
        </p:nvPicPr>
        <p:blipFill>
          <a:blip r:embed="rId11"/>
          <a:stretch>
            <a:fillRect/>
          </a:stretch>
        </p:blipFill>
        <p:spPr>
          <a:xfrm>
            <a:off x="2454051" y="5202387"/>
            <a:ext cx="1781175" cy="1047750"/>
          </a:xfrm>
          <a:prstGeom prst="rect">
            <a:avLst/>
          </a:prstGeom>
        </p:spPr>
      </p:pic>
    </p:spTree>
    <p:extLst>
      <p:ext uri="{BB962C8B-B14F-4D97-AF65-F5344CB8AC3E}">
        <p14:creationId xmlns:p14="http://schemas.microsoft.com/office/powerpoint/2010/main" val="168622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5C740-47FC-488E-AA61-0E3D43107C37}"/>
              </a:ext>
            </a:extLst>
          </p:cNvPr>
          <p:cNvSpPr>
            <a:spLocks noGrp="1"/>
          </p:cNvSpPr>
          <p:nvPr>
            <p:ph type="title"/>
          </p:nvPr>
        </p:nvSpPr>
        <p:spPr>
          <a:xfrm>
            <a:off x="539551" y="116632"/>
            <a:ext cx="8316215" cy="687964"/>
          </a:xfrm>
        </p:spPr>
        <p:txBody>
          <a:bodyPr/>
          <a:lstStyle/>
          <a:p>
            <a:r>
              <a:rPr lang="en-GB" dirty="0">
                <a:solidFill>
                  <a:schemeClr val="accent2"/>
                </a:solidFill>
                <a:latin typeface="+mn-lt"/>
              </a:rPr>
              <a:t>Online Actions Real World Consequences</a:t>
            </a:r>
          </a:p>
        </p:txBody>
      </p:sp>
      <p:sp>
        <p:nvSpPr>
          <p:cNvPr id="4" name="Cloud 3">
            <a:extLst>
              <a:ext uri="{FF2B5EF4-FFF2-40B4-BE49-F238E27FC236}">
                <a16:creationId xmlns:a16="http://schemas.microsoft.com/office/drawing/2014/main" id="{2AB7368F-80A3-4C64-BEF4-C1D1CAF5C04B}"/>
              </a:ext>
            </a:extLst>
          </p:cNvPr>
          <p:cNvSpPr/>
          <p:nvPr/>
        </p:nvSpPr>
        <p:spPr bwMode="auto">
          <a:xfrm>
            <a:off x="1488435" y="2062958"/>
            <a:ext cx="6696744" cy="2385424"/>
          </a:xfrm>
          <a:prstGeom prst="cloud">
            <a:avLst/>
          </a:prstGeom>
          <a:solidFill>
            <a:schemeClr val="accent1"/>
          </a:solidFill>
          <a:ln w="5715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a:endParaRPr>
          </a:p>
        </p:txBody>
      </p:sp>
      <p:sp>
        <p:nvSpPr>
          <p:cNvPr id="5" name="Title 1">
            <a:extLst>
              <a:ext uri="{FF2B5EF4-FFF2-40B4-BE49-F238E27FC236}">
                <a16:creationId xmlns:a16="http://schemas.microsoft.com/office/drawing/2014/main" id="{4D974F92-C7B9-464D-A339-D2EA05138DE5}"/>
              </a:ext>
            </a:extLst>
          </p:cNvPr>
          <p:cNvSpPr txBox="1">
            <a:spLocks/>
          </p:cNvSpPr>
          <p:nvPr/>
        </p:nvSpPr>
        <p:spPr bwMode="auto">
          <a:xfrm>
            <a:off x="2075516" y="2726799"/>
            <a:ext cx="5439647" cy="7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b="1">
                <a:solidFill>
                  <a:srgbClr val="CD0921"/>
                </a:solidFill>
                <a:latin typeface="+mj-lt"/>
                <a:ea typeface="+mj-ea"/>
                <a:cs typeface="+mj-cs"/>
              </a:defRPr>
            </a:lvl1pPr>
            <a:lvl2pPr algn="l" rtl="0" eaLnBrk="1" fontAlgn="base" hangingPunct="1">
              <a:spcBef>
                <a:spcPct val="0"/>
              </a:spcBef>
              <a:spcAft>
                <a:spcPct val="0"/>
              </a:spcAft>
              <a:defRPr sz="3200" b="1">
                <a:solidFill>
                  <a:srgbClr val="CD0921"/>
                </a:solidFill>
                <a:latin typeface="Arial" charset="0"/>
              </a:defRPr>
            </a:lvl2pPr>
            <a:lvl3pPr algn="l" rtl="0" eaLnBrk="1" fontAlgn="base" hangingPunct="1">
              <a:spcBef>
                <a:spcPct val="0"/>
              </a:spcBef>
              <a:spcAft>
                <a:spcPct val="0"/>
              </a:spcAft>
              <a:defRPr sz="3200" b="1">
                <a:solidFill>
                  <a:srgbClr val="CD0921"/>
                </a:solidFill>
                <a:latin typeface="Arial" charset="0"/>
              </a:defRPr>
            </a:lvl3pPr>
            <a:lvl4pPr algn="l" rtl="0" eaLnBrk="1" fontAlgn="base" hangingPunct="1">
              <a:spcBef>
                <a:spcPct val="0"/>
              </a:spcBef>
              <a:spcAft>
                <a:spcPct val="0"/>
              </a:spcAft>
              <a:defRPr sz="3200" b="1">
                <a:solidFill>
                  <a:srgbClr val="CD0921"/>
                </a:solidFill>
                <a:latin typeface="Arial" charset="0"/>
              </a:defRPr>
            </a:lvl4pPr>
            <a:lvl5pPr algn="l" rtl="0" eaLnBrk="1" fontAlgn="base" hangingPunct="1">
              <a:spcBef>
                <a:spcPct val="0"/>
              </a:spcBef>
              <a:spcAft>
                <a:spcPct val="0"/>
              </a:spcAft>
              <a:defRPr sz="3200" b="1">
                <a:solidFill>
                  <a:srgbClr val="CD0921"/>
                </a:solidFill>
                <a:latin typeface="Arial" charset="0"/>
              </a:defRPr>
            </a:lvl5pPr>
            <a:lvl6pPr marL="457200" algn="l" rtl="0" eaLnBrk="1" fontAlgn="base" hangingPunct="1">
              <a:spcBef>
                <a:spcPct val="0"/>
              </a:spcBef>
              <a:spcAft>
                <a:spcPct val="0"/>
              </a:spcAft>
              <a:defRPr sz="3200" b="1">
                <a:solidFill>
                  <a:srgbClr val="CD0921"/>
                </a:solidFill>
                <a:latin typeface="Arial" charset="0"/>
              </a:defRPr>
            </a:lvl6pPr>
            <a:lvl7pPr marL="914400" algn="l" rtl="0" eaLnBrk="1" fontAlgn="base" hangingPunct="1">
              <a:spcBef>
                <a:spcPct val="0"/>
              </a:spcBef>
              <a:spcAft>
                <a:spcPct val="0"/>
              </a:spcAft>
              <a:defRPr sz="3200" b="1">
                <a:solidFill>
                  <a:srgbClr val="CD0921"/>
                </a:solidFill>
                <a:latin typeface="Arial" charset="0"/>
              </a:defRPr>
            </a:lvl7pPr>
            <a:lvl8pPr marL="1371600" algn="l" rtl="0" eaLnBrk="1" fontAlgn="base" hangingPunct="1">
              <a:spcBef>
                <a:spcPct val="0"/>
              </a:spcBef>
              <a:spcAft>
                <a:spcPct val="0"/>
              </a:spcAft>
              <a:defRPr sz="3200" b="1">
                <a:solidFill>
                  <a:srgbClr val="CD0921"/>
                </a:solidFill>
                <a:latin typeface="Arial" charset="0"/>
              </a:defRPr>
            </a:lvl8pPr>
            <a:lvl9pPr marL="1828800" algn="l" rtl="0" eaLnBrk="1" fontAlgn="base" hangingPunct="1">
              <a:spcBef>
                <a:spcPct val="0"/>
              </a:spcBef>
              <a:spcAft>
                <a:spcPct val="0"/>
              </a:spcAft>
              <a:defRPr sz="3200" b="1">
                <a:solidFill>
                  <a:srgbClr val="CD0921"/>
                </a:solidFill>
                <a:latin typeface="Arial" charset="0"/>
              </a:defRPr>
            </a:lvl9pPr>
          </a:lstStyle>
          <a:p>
            <a:pPr algn="ctr"/>
            <a:r>
              <a:rPr lang="en-GB" kern="0" dirty="0">
                <a:solidFill>
                  <a:schemeClr val="accent2"/>
                </a:solidFill>
                <a:latin typeface="+mn-lt"/>
              </a:rPr>
              <a:t>What do you do online?</a:t>
            </a:r>
          </a:p>
        </p:txBody>
      </p:sp>
      <p:sp>
        <p:nvSpPr>
          <p:cNvPr id="3" name="TextBox 2">
            <a:extLst>
              <a:ext uri="{FF2B5EF4-FFF2-40B4-BE49-F238E27FC236}">
                <a16:creationId xmlns:a16="http://schemas.microsoft.com/office/drawing/2014/main" id="{9072D904-7977-44BA-9A4F-86BAD1D47A43}"/>
              </a:ext>
            </a:extLst>
          </p:cNvPr>
          <p:cNvSpPr txBox="1"/>
          <p:nvPr/>
        </p:nvSpPr>
        <p:spPr>
          <a:xfrm>
            <a:off x="2481833" y="1134856"/>
            <a:ext cx="2282122" cy="461665"/>
          </a:xfrm>
          <a:prstGeom prst="rect">
            <a:avLst/>
          </a:prstGeom>
          <a:noFill/>
        </p:spPr>
        <p:txBody>
          <a:bodyPr wrap="square" rtlCol="0">
            <a:spAutoFit/>
          </a:bodyPr>
          <a:lstStyle/>
          <a:p>
            <a:r>
              <a:rPr lang="en-GB" dirty="0">
                <a:solidFill>
                  <a:srgbClr val="00B050"/>
                </a:solidFill>
                <a:latin typeface="+mn-lt"/>
              </a:rPr>
              <a:t>Playing Games </a:t>
            </a:r>
          </a:p>
        </p:txBody>
      </p:sp>
      <p:sp>
        <p:nvSpPr>
          <p:cNvPr id="6" name="TextBox 5">
            <a:extLst>
              <a:ext uri="{FF2B5EF4-FFF2-40B4-BE49-F238E27FC236}">
                <a16:creationId xmlns:a16="http://schemas.microsoft.com/office/drawing/2014/main" id="{4F97E528-D7DB-44A1-A2FE-4F78ADA7EE01}"/>
              </a:ext>
            </a:extLst>
          </p:cNvPr>
          <p:cNvSpPr txBox="1"/>
          <p:nvPr/>
        </p:nvSpPr>
        <p:spPr>
          <a:xfrm>
            <a:off x="185865" y="4753692"/>
            <a:ext cx="1662610" cy="830997"/>
          </a:xfrm>
          <a:prstGeom prst="rect">
            <a:avLst/>
          </a:prstGeom>
          <a:noFill/>
        </p:spPr>
        <p:txBody>
          <a:bodyPr wrap="square" rtlCol="0">
            <a:spAutoFit/>
          </a:bodyPr>
          <a:lstStyle/>
          <a:p>
            <a:r>
              <a:rPr lang="en-GB" dirty="0">
                <a:solidFill>
                  <a:srgbClr val="00B050"/>
                </a:solidFill>
                <a:latin typeface="+mn-lt"/>
              </a:rPr>
              <a:t>Talking to friends </a:t>
            </a:r>
          </a:p>
        </p:txBody>
      </p:sp>
      <p:sp>
        <p:nvSpPr>
          <p:cNvPr id="7" name="TextBox 6">
            <a:extLst>
              <a:ext uri="{FF2B5EF4-FFF2-40B4-BE49-F238E27FC236}">
                <a16:creationId xmlns:a16="http://schemas.microsoft.com/office/drawing/2014/main" id="{C65C7FA1-D287-4FD6-A7B5-DBD9A13361FE}"/>
              </a:ext>
            </a:extLst>
          </p:cNvPr>
          <p:cNvSpPr txBox="1"/>
          <p:nvPr/>
        </p:nvSpPr>
        <p:spPr>
          <a:xfrm>
            <a:off x="288233" y="880740"/>
            <a:ext cx="1769839" cy="830997"/>
          </a:xfrm>
          <a:prstGeom prst="rect">
            <a:avLst/>
          </a:prstGeom>
          <a:noFill/>
        </p:spPr>
        <p:txBody>
          <a:bodyPr wrap="square" rtlCol="0">
            <a:spAutoFit/>
          </a:bodyPr>
          <a:lstStyle/>
          <a:p>
            <a:r>
              <a:rPr lang="en-GB" dirty="0">
                <a:solidFill>
                  <a:srgbClr val="00B050"/>
                </a:solidFill>
                <a:latin typeface="+mn-lt"/>
              </a:rPr>
              <a:t>Creating something</a:t>
            </a:r>
          </a:p>
        </p:txBody>
      </p:sp>
      <p:sp>
        <p:nvSpPr>
          <p:cNvPr id="8" name="TextBox 7">
            <a:extLst>
              <a:ext uri="{FF2B5EF4-FFF2-40B4-BE49-F238E27FC236}">
                <a16:creationId xmlns:a16="http://schemas.microsoft.com/office/drawing/2014/main" id="{34765945-18AE-4FF4-8D85-C20405FE0E78}"/>
              </a:ext>
            </a:extLst>
          </p:cNvPr>
          <p:cNvSpPr txBox="1"/>
          <p:nvPr/>
        </p:nvSpPr>
        <p:spPr>
          <a:xfrm>
            <a:off x="1560882" y="5843147"/>
            <a:ext cx="1930998" cy="461665"/>
          </a:xfrm>
          <a:prstGeom prst="rect">
            <a:avLst/>
          </a:prstGeom>
          <a:noFill/>
        </p:spPr>
        <p:txBody>
          <a:bodyPr wrap="square" rtlCol="0">
            <a:spAutoFit/>
          </a:bodyPr>
          <a:lstStyle/>
          <a:p>
            <a:r>
              <a:rPr lang="en-GB" dirty="0">
                <a:solidFill>
                  <a:srgbClr val="00B050"/>
                </a:solidFill>
                <a:latin typeface="+mn-lt"/>
              </a:rPr>
              <a:t>School work</a:t>
            </a:r>
          </a:p>
        </p:txBody>
      </p:sp>
      <p:sp>
        <p:nvSpPr>
          <p:cNvPr id="9" name="TextBox 8">
            <a:extLst>
              <a:ext uri="{FF2B5EF4-FFF2-40B4-BE49-F238E27FC236}">
                <a16:creationId xmlns:a16="http://schemas.microsoft.com/office/drawing/2014/main" id="{1CB1A98B-430B-4622-96D0-EF943A4FDE6D}"/>
              </a:ext>
            </a:extLst>
          </p:cNvPr>
          <p:cNvSpPr txBox="1"/>
          <p:nvPr/>
        </p:nvSpPr>
        <p:spPr>
          <a:xfrm>
            <a:off x="97909" y="3515715"/>
            <a:ext cx="1512168" cy="830997"/>
          </a:xfrm>
          <a:prstGeom prst="rect">
            <a:avLst/>
          </a:prstGeom>
          <a:noFill/>
        </p:spPr>
        <p:txBody>
          <a:bodyPr wrap="square" rtlCol="0">
            <a:spAutoFit/>
          </a:bodyPr>
          <a:lstStyle/>
          <a:p>
            <a:r>
              <a:rPr lang="en-GB" dirty="0">
                <a:solidFill>
                  <a:srgbClr val="00B050"/>
                </a:solidFill>
                <a:latin typeface="+mn-lt"/>
              </a:rPr>
              <a:t>Talking to family</a:t>
            </a:r>
          </a:p>
        </p:txBody>
      </p:sp>
      <p:sp>
        <p:nvSpPr>
          <p:cNvPr id="10" name="TextBox 9">
            <a:extLst>
              <a:ext uri="{FF2B5EF4-FFF2-40B4-BE49-F238E27FC236}">
                <a16:creationId xmlns:a16="http://schemas.microsoft.com/office/drawing/2014/main" id="{0BE00B62-C187-400E-BE5D-2757455F917B}"/>
              </a:ext>
            </a:extLst>
          </p:cNvPr>
          <p:cNvSpPr txBox="1"/>
          <p:nvPr/>
        </p:nvSpPr>
        <p:spPr>
          <a:xfrm>
            <a:off x="288233" y="2014180"/>
            <a:ext cx="1512168" cy="461665"/>
          </a:xfrm>
          <a:prstGeom prst="rect">
            <a:avLst/>
          </a:prstGeom>
          <a:noFill/>
        </p:spPr>
        <p:txBody>
          <a:bodyPr wrap="square" rtlCol="0">
            <a:spAutoFit/>
          </a:bodyPr>
          <a:lstStyle/>
          <a:p>
            <a:r>
              <a:rPr lang="en-GB" dirty="0">
                <a:solidFill>
                  <a:srgbClr val="00B050"/>
                </a:solidFill>
                <a:latin typeface="+mn-lt"/>
              </a:rPr>
              <a:t>Learning</a:t>
            </a:r>
          </a:p>
        </p:txBody>
      </p:sp>
      <p:sp>
        <p:nvSpPr>
          <p:cNvPr id="11" name="TextBox 10">
            <a:extLst>
              <a:ext uri="{FF2B5EF4-FFF2-40B4-BE49-F238E27FC236}">
                <a16:creationId xmlns:a16="http://schemas.microsoft.com/office/drawing/2014/main" id="{C71CD4E7-9C06-4648-9F4E-FCB1EC7548F9}"/>
              </a:ext>
            </a:extLst>
          </p:cNvPr>
          <p:cNvSpPr txBox="1"/>
          <p:nvPr/>
        </p:nvSpPr>
        <p:spPr>
          <a:xfrm>
            <a:off x="7695836" y="1893345"/>
            <a:ext cx="1399575" cy="461665"/>
          </a:xfrm>
          <a:prstGeom prst="rect">
            <a:avLst/>
          </a:prstGeom>
          <a:noFill/>
        </p:spPr>
        <p:txBody>
          <a:bodyPr wrap="square" rtlCol="0">
            <a:spAutoFit/>
          </a:bodyPr>
          <a:lstStyle/>
          <a:p>
            <a:r>
              <a:rPr lang="en-GB" dirty="0">
                <a:solidFill>
                  <a:srgbClr val="FF0000"/>
                </a:solidFill>
                <a:latin typeface="+mn-lt"/>
              </a:rPr>
              <a:t>Bullying</a:t>
            </a:r>
          </a:p>
        </p:txBody>
      </p:sp>
      <p:sp>
        <p:nvSpPr>
          <p:cNvPr id="12" name="TextBox 11">
            <a:extLst>
              <a:ext uri="{FF2B5EF4-FFF2-40B4-BE49-F238E27FC236}">
                <a16:creationId xmlns:a16="http://schemas.microsoft.com/office/drawing/2014/main" id="{765FB797-E746-46BA-9F59-573D93CB24A4}"/>
              </a:ext>
            </a:extLst>
          </p:cNvPr>
          <p:cNvSpPr txBox="1"/>
          <p:nvPr/>
        </p:nvSpPr>
        <p:spPr>
          <a:xfrm>
            <a:off x="6745019" y="5069803"/>
            <a:ext cx="2301072" cy="461665"/>
          </a:xfrm>
          <a:prstGeom prst="rect">
            <a:avLst/>
          </a:prstGeom>
          <a:noFill/>
        </p:spPr>
        <p:txBody>
          <a:bodyPr wrap="square" rtlCol="0">
            <a:spAutoFit/>
          </a:bodyPr>
          <a:lstStyle/>
          <a:p>
            <a:r>
              <a:rPr lang="en-GB" dirty="0">
                <a:solidFill>
                  <a:srgbClr val="FF0000"/>
                </a:solidFill>
                <a:latin typeface="+mn-lt"/>
              </a:rPr>
              <a:t>Playing Games </a:t>
            </a:r>
          </a:p>
        </p:txBody>
      </p:sp>
      <p:sp>
        <p:nvSpPr>
          <p:cNvPr id="13" name="TextBox 12">
            <a:extLst>
              <a:ext uri="{FF2B5EF4-FFF2-40B4-BE49-F238E27FC236}">
                <a16:creationId xmlns:a16="http://schemas.microsoft.com/office/drawing/2014/main" id="{CEA630F9-FB98-4D8F-A7E3-268653CF25AF}"/>
              </a:ext>
            </a:extLst>
          </p:cNvPr>
          <p:cNvSpPr txBox="1"/>
          <p:nvPr/>
        </p:nvSpPr>
        <p:spPr>
          <a:xfrm>
            <a:off x="7515452" y="3986717"/>
            <a:ext cx="1530639" cy="461665"/>
          </a:xfrm>
          <a:prstGeom prst="rect">
            <a:avLst/>
          </a:prstGeom>
          <a:noFill/>
        </p:spPr>
        <p:txBody>
          <a:bodyPr wrap="square" rtlCol="0">
            <a:spAutoFit/>
          </a:bodyPr>
          <a:lstStyle/>
          <a:p>
            <a:r>
              <a:rPr lang="en-GB" dirty="0">
                <a:solidFill>
                  <a:srgbClr val="FF0000"/>
                </a:solidFill>
                <a:latin typeface="+mn-lt"/>
              </a:rPr>
              <a:t>Arguing?</a:t>
            </a:r>
          </a:p>
        </p:txBody>
      </p:sp>
      <p:sp>
        <p:nvSpPr>
          <p:cNvPr id="14" name="TextBox 13">
            <a:extLst>
              <a:ext uri="{FF2B5EF4-FFF2-40B4-BE49-F238E27FC236}">
                <a16:creationId xmlns:a16="http://schemas.microsoft.com/office/drawing/2014/main" id="{99781D76-A08E-4DA7-81E9-E07AAF914B4D}"/>
              </a:ext>
            </a:extLst>
          </p:cNvPr>
          <p:cNvSpPr txBox="1"/>
          <p:nvPr/>
        </p:nvSpPr>
        <p:spPr>
          <a:xfrm>
            <a:off x="4069839" y="4789324"/>
            <a:ext cx="2015006" cy="830997"/>
          </a:xfrm>
          <a:prstGeom prst="rect">
            <a:avLst/>
          </a:prstGeom>
          <a:noFill/>
        </p:spPr>
        <p:txBody>
          <a:bodyPr wrap="square" rtlCol="0">
            <a:spAutoFit/>
          </a:bodyPr>
          <a:lstStyle/>
          <a:p>
            <a:r>
              <a:rPr lang="en-GB" dirty="0">
                <a:solidFill>
                  <a:srgbClr val="FF0000"/>
                </a:solidFill>
                <a:latin typeface="+mn-lt"/>
              </a:rPr>
              <a:t>Sharing information?</a:t>
            </a:r>
          </a:p>
        </p:txBody>
      </p:sp>
      <p:sp>
        <p:nvSpPr>
          <p:cNvPr id="15" name="TextBox 14">
            <a:extLst>
              <a:ext uri="{FF2B5EF4-FFF2-40B4-BE49-F238E27FC236}">
                <a16:creationId xmlns:a16="http://schemas.microsoft.com/office/drawing/2014/main" id="{50841B1A-BA53-4875-BA12-8C9E78F959C7}"/>
              </a:ext>
            </a:extLst>
          </p:cNvPr>
          <p:cNvSpPr txBox="1"/>
          <p:nvPr/>
        </p:nvSpPr>
        <p:spPr>
          <a:xfrm>
            <a:off x="4139952" y="6003101"/>
            <a:ext cx="3132448" cy="461665"/>
          </a:xfrm>
          <a:prstGeom prst="rect">
            <a:avLst/>
          </a:prstGeom>
          <a:noFill/>
        </p:spPr>
        <p:txBody>
          <a:bodyPr wrap="square" rtlCol="0">
            <a:spAutoFit/>
          </a:bodyPr>
          <a:lstStyle/>
          <a:p>
            <a:r>
              <a:rPr lang="en-GB" dirty="0">
                <a:solidFill>
                  <a:srgbClr val="FF0000"/>
                </a:solidFill>
                <a:latin typeface="+mn-lt"/>
              </a:rPr>
              <a:t>Talking to strangers </a:t>
            </a:r>
          </a:p>
        </p:txBody>
      </p:sp>
      <p:sp>
        <p:nvSpPr>
          <p:cNvPr id="16" name="TextBox 15">
            <a:extLst>
              <a:ext uri="{FF2B5EF4-FFF2-40B4-BE49-F238E27FC236}">
                <a16:creationId xmlns:a16="http://schemas.microsoft.com/office/drawing/2014/main" id="{E3D34719-FE51-4025-ACF0-4AF29BC7D90C}"/>
              </a:ext>
            </a:extLst>
          </p:cNvPr>
          <p:cNvSpPr txBox="1"/>
          <p:nvPr/>
        </p:nvSpPr>
        <p:spPr>
          <a:xfrm>
            <a:off x="5077342" y="836518"/>
            <a:ext cx="2437821" cy="830997"/>
          </a:xfrm>
          <a:prstGeom prst="rect">
            <a:avLst/>
          </a:prstGeom>
          <a:noFill/>
        </p:spPr>
        <p:txBody>
          <a:bodyPr wrap="square" rtlCol="0">
            <a:spAutoFit/>
          </a:bodyPr>
          <a:lstStyle/>
          <a:p>
            <a:r>
              <a:rPr lang="en-GB" dirty="0">
                <a:solidFill>
                  <a:srgbClr val="FF0000"/>
                </a:solidFill>
                <a:latin typeface="+mn-lt"/>
              </a:rPr>
              <a:t>Taking and sharing photos?</a:t>
            </a:r>
          </a:p>
        </p:txBody>
      </p:sp>
    </p:spTree>
    <p:extLst>
      <p:ext uri="{BB962C8B-B14F-4D97-AF65-F5344CB8AC3E}">
        <p14:creationId xmlns:p14="http://schemas.microsoft.com/office/powerpoint/2010/main" val="1613269769"/>
      </p:ext>
    </p:extLst>
  </p:cSld>
  <p:clrMapOvr>
    <a:masterClrMapping/>
  </p:clrMapOvr>
</p:sld>
</file>

<file path=ppt/theme/theme1.xml><?xml version="1.0" encoding="utf-8"?>
<a:theme xmlns:a="http://schemas.openxmlformats.org/drawingml/2006/main" name="Enfield Template">
  <a:themeElements>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field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field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field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field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field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field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field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field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field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field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field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field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53</TotalTime>
  <Words>1613</Words>
  <Application>Microsoft Office PowerPoint</Application>
  <PresentationFormat>On-screen Show (4:3)</PresentationFormat>
  <Paragraphs>190</Paragraphs>
  <Slides>21</Slides>
  <Notes>20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Comic Sans MS</vt:lpstr>
      <vt:lpstr>Google Sans</vt:lpstr>
      <vt:lpstr>Times</vt:lpstr>
      <vt:lpstr>Enfield Template</vt:lpstr>
      <vt:lpstr>PowerPoint Presentation</vt:lpstr>
      <vt:lpstr>PowerPoint Presentation</vt:lpstr>
      <vt:lpstr>PowerPoint Presentation</vt:lpstr>
      <vt:lpstr>PowerPoint Presentation</vt:lpstr>
      <vt:lpstr>Real world footprint</vt:lpstr>
      <vt:lpstr>Real world footprint</vt:lpstr>
      <vt:lpstr>PowerPoint Presentation</vt:lpstr>
      <vt:lpstr>PowerPoint Presentation</vt:lpstr>
      <vt:lpstr>Online Actions Real World Consequences</vt:lpstr>
      <vt:lpstr>Online Actions Real World Consequences</vt:lpstr>
      <vt:lpstr>PowerPoint Presentation</vt:lpstr>
      <vt:lpstr>PowerPoint Presentation</vt:lpstr>
      <vt:lpstr>PowerPoint Presentation</vt:lpstr>
      <vt:lpstr>Scenario 1. </vt:lpstr>
      <vt:lpstr>Scenario 2. </vt:lpstr>
      <vt:lpstr>PowerPoint Presentation</vt:lpstr>
      <vt:lpstr>PowerPoint Presentation</vt:lpstr>
      <vt:lpstr>Looking after our digital footprint </vt:lpstr>
      <vt:lpstr>Keeping safe when online</vt:lpstr>
      <vt:lpstr>PowerPoint Presentation</vt:lpstr>
      <vt:lpstr>Looking after each other </vt:lpstr>
    </vt:vector>
  </TitlesOfParts>
  <Company>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Merryweather</dc:creator>
  <cp:lastModifiedBy>Jenny</cp:lastModifiedBy>
  <cp:revision>4</cp:revision>
  <cp:lastPrinted>2011-01-25T15:11:23Z</cp:lastPrinted>
  <dcterms:created xsi:type="dcterms:W3CDTF">2023-07-25T14:33:18Z</dcterms:created>
  <dcterms:modified xsi:type="dcterms:W3CDTF">2023-08-08T08:23:49Z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M_SecurityClassification">
    <vt:lpwstr>UNCLASSIFIED</vt:lpwstr>
  </property>
  <property fmtid="{D5CDD505-2E9C-101B-9397-08002B2CF9AE}" pid="3" name="PM_Qualifier">
    <vt:lpwstr/>
  </property>
  <property fmtid="{D5CDD505-2E9C-101B-9397-08002B2CF9AE}" pid="4" name="PM_DisplayValueSecClassificationWithQualifier">
    <vt:lpwstr>UNCLASSIFIED</vt:lpwstr>
  </property>
  <property fmtid="{D5CDD505-2E9C-101B-9397-08002B2CF9AE}" pid="5" name="PM_InsertionValue">
    <vt:lpwstr>Classification: UNCLASSIFIED</vt:lpwstr>
  </property>
  <property fmtid="{D5CDD505-2E9C-101B-9397-08002B2CF9AE}" pid="6" name="PM_Originator_Hash_SHA1">
    <vt:lpwstr>CD5BE0D6C20E853F0684852AC34AF174B2D753ED</vt:lpwstr>
  </property>
  <property fmtid="{D5CDD505-2E9C-101B-9397-08002B2CF9AE}" pid="7" name="PM_Hash_Version">
    <vt:lpwstr>2012.2</vt:lpwstr>
  </property>
  <property fmtid="{D5CDD505-2E9C-101B-9397-08002B2CF9AE}" pid="8" name="PM_Hash_Salt">
    <vt:lpwstr>2117AE6AF45399BFE0F273B2BCA542F0</vt:lpwstr>
  </property>
  <property fmtid="{D5CDD505-2E9C-101B-9397-08002B2CF9AE}" pid="9" name="PM_Hash_SHA1">
    <vt:lpwstr>2D58336EAE1515FB91C562A2023C9E172553E4A3</vt:lpwstr>
  </property>
  <property fmtid="{D5CDD505-2E9C-101B-9397-08002B2CF9AE}" pid="10" name="PM_LastInsertion">
    <vt:lpwstr>UNCLASSIFIED</vt:lpwstr>
  </property>
  <property fmtid="{D5CDD505-2E9C-101B-9397-08002B2CF9AE}" pid="11" name="MSIP_Label_654c3615-41c5-4b89-b528-23679be2a629_Enabled">
    <vt:lpwstr>true</vt:lpwstr>
  </property>
  <property fmtid="{D5CDD505-2E9C-101B-9397-08002B2CF9AE}" pid="12" name="MSIP_Label_654c3615-41c5-4b89-b528-23679be2a629_SetDate">
    <vt:lpwstr>2023-07-25T15:10:41Z</vt:lpwstr>
  </property>
  <property fmtid="{D5CDD505-2E9C-101B-9397-08002B2CF9AE}" pid="13" name="MSIP_Label_654c3615-41c5-4b89-b528-23679be2a629_Method">
    <vt:lpwstr>Privileged</vt:lpwstr>
  </property>
  <property fmtid="{D5CDD505-2E9C-101B-9397-08002B2CF9AE}" pid="14" name="MSIP_Label_654c3615-41c5-4b89-b528-23679be2a629_Name">
    <vt:lpwstr>654c3615-41c5-4b89-b528-23679be2a629</vt:lpwstr>
  </property>
  <property fmtid="{D5CDD505-2E9C-101B-9397-08002B2CF9AE}" pid="15" name="MSIP_Label_654c3615-41c5-4b89-b528-23679be2a629_SiteId">
    <vt:lpwstr>cc18b91d-1bb2-4d9b-ac76-7a4447488d49</vt:lpwstr>
  </property>
  <property fmtid="{D5CDD505-2E9C-101B-9397-08002B2CF9AE}" pid="16" name="MSIP_Label_654c3615-41c5-4b89-b528-23679be2a629_ActionId">
    <vt:lpwstr>2ef99f8a-1931-4a74-b833-e9796e51da34</vt:lpwstr>
  </property>
  <property fmtid="{D5CDD505-2E9C-101B-9397-08002B2CF9AE}" pid="17" name="MSIP_Label_654c3615-41c5-4b89-b528-23679be2a629_ContentBits">
    <vt:lpwstr>0</vt:lpwstr>
  </property>
</Properties>
</file>