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4"/>
  </p:notesMasterIdLst>
  <p:handoutMasterIdLst>
    <p:handoutMasterId r:id="rId15"/>
  </p:handoutMasterIdLst>
  <p:sldIdLst>
    <p:sldId id="256" r:id="rId2"/>
    <p:sldId id="258" r:id="rId3"/>
    <p:sldId id="263" r:id="rId4"/>
    <p:sldId id="269" r:id="rId5"/>
    <p:sldId id="259" r:id="rId6"/>
    <p:sldId id="264" r:id="rId7"/>
    <p:sldId id="268" r:id="rId8"/>
    <p:sldId id="265" r:id="rId9"/>
    <p:sldId id="266" r:id="rId10"/>
    <p:sldId id="267" r:id="rId11"/>
    <p:sldId id="261" r:id="rId12"/>
    <p:sldId id="262"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2B1E"/>
    <a:srgbClr val="CE1921"/>
    <a:srgbClr val="CF1C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451" autoAdjust="0"/>
  </p:normalViewPr>
  <p:slideViewPr>
    <p:cSldViewPr>
      <p:cViewPr varScale="1">
        <p:scale>
          <a:sx n="104" d="100"/>
          <a:sy n="104" d="100"/>
        </p:scale>
        <p:origin x="180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85B6BA-74C3-4E64-B0FB-3DC3DB0F2F16}" type="datetimeFigureOut">
              <a:rPr lang="en-GB" smtClean="0"/>
              <a:t>07/08/2023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F36CAF-CCAE-4AF9-A2AC-EB1FEE28B8BA}" type="slidenum">
              <a:rPr lang="en-GB" smtClean="0"/>
              <a:t>‹#›</a:t>
            </a:fld>
            <a:endParaRPr lang="en-GB"/>
          </a:p>
        </p:txBody>
      </p:sp>
    </p:spTree>
    <p:extLst>
      <p:ext uri="{BB962C8B-B14F-4D97-AF65-F5344CB8AC3E}">
        <p14:creationId xmlns:p14="http://schemas.microsoft.com/office/powerpoint/2010/main" val="15887944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8BCB94-A30F-4C07-8FD5-5D3608F048A3}" type="datetimeFigureOut">
              <a:rPr lang="en-GB" smtClean="0"/>
              <a:t>07/08/2023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5E8E8-1528-48FB-B845-BEC6BE7B33E1}" type="slidenum">
              <a:rPr lang="en-GB" smtClean="0"/>
              <a:t>‹#›</a:t>
            </a:fld>
            <a:endParaRPr lang="en-GB"/>
          </a:p>
        </p:txBody>
      </p:sp>
    </p:spTree>
    <p:extLst>
      <p:ext uri="{BB962C8B-B14F-4D97-AF65-F5344CB8AC3E}">
        <p14:creationId xmlns:p14="http://schemas.microsoft.com/office/powerpoint/2010/main" val="12725183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725E8E8-1528-48FB-B845-BEC6BE7B33E1}" type="slidenum">
              <a:rPr lang="en-GB" smtClean="0"/>
              <a:t>1</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19286604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Recent tragedies where the perpetrators had a history of spreading hate online include the 2019 Christchurch Mosque shooting in NZ, 2021 Spa shooting in Atlanta USA and the Plymouth Shooting in 2021 (Jake Davison shot and killed 5 people and injured 2 others – </a:t>
            </a:r>
            <a:r>
              <a:rPr lang="en-GB" dirty="0" err="1"/>
              <a:t>Incel</a:t>
            </a:r>
            <a:r>
              <a:rPr lang="en-GB" dirty="0"/>
              <a:t>, misogynist and homophonic)</a:t>
            </a:r>
          </a:p>
        </p:txBody>
      </p:sp>
      <p:sp>
        <p:nvSpPr>
          <p:cNvPr id="4" name="Slide Number Placeholder 3"/>
          <p:cNvSpPr>
            <a:spLocks noGrp="1"/>
          </p:cNvSpPr>
          <p:nvPr>
            <p:ph type="sldNum" sz="quarter" idx="5"/>
          </p:nvPr>
        </p:nvSpPr>
        <p:spPr/>
        <p:txBody>
          <a:bodyPr/>
          <a:lstStyle/>
          <a:p>
            <a:fld id="{4725E8E8-1528-48FB-B845-BEC6BE7B33E1}" type="slidenum">
              <a:rPr lang="en-GB" smtClean="0"/>
              <a:t>10</a:t>
            </a:fld>
            <a:endParaRPr lang="en-GB"/>
          </a:p>
        </p:txBody>
      </p:sp>
    </p:spTree>
    <p:extLst>
      <p:ext uri="{BB962C8B-B14F-4D97-AF65-F5344CB8AC3E}">
        <p14:creationId xmlns:p14="http://schemas.microsoft.com/office/powerpoint/2010/main" val="2735699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83% of people taken to court for hate crimes either admitted the offense or were found guilty by a judge or jury.</a:t>
            </a:r>
          </a:p>
        </p:txBody>
      </p:sp>
      <p:sp>
        <p:nvSpPr>
          <p:cNvPr id="4" name="Slide Number Placeholder 3"/>
          <p:cNvSpPr>
            <a:spLocks noGrp="1"/>
          </p:cNvSpPr>
          <p:nvPr>
            <p:ph type="sldNum" sz="quarter" idx="5"/>
          </p:nvPr>
        </p:nvSpPr>
        <p:spPr/>
        <p:txBody>
          <a:bodyPr/>
          <a:lstStyle/>
          <a:p>
            <a:fld id="{4725E8E8-1528-48FB-B845-BEC6BE7B33E1}" type="slidenum">
              <a:rPr lang="en-GB" smtClean="0"/>
              <a:t>11</a:t>
            </a:fld>
            <a:endParaRPr lang="en-GB"/>
          </a:p>
        </p:txBody>
      </p:sp>
    </p:spTree>
    <p:extLst>
      <p:ext uri="{BB962C8B-B14F-4D97-AF65-F5344CB8AC3E}">
        <p14:creationId xmlns:p14="http://schemas.microsoft.com/office/powerpoint/2010/main" val="1795760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this slide as an opportunity to get some ideas from pupils about why hate crime matters and gauge their understanding.</a:t>
            </a:r>
          </a:p>
        </p:txBody>
      </p:sp>
      <p:sp>
        <p:nvSpPr>
          <p:cNvPr id="4" name="Slide Number Placeholder 3"/>
          <p:cNvSpPr>
            <a:spLocks noGrp="1"/>
          </p:cNvSpPr>
          <p:nvPr>
            <p:ph type="sldNum" sz="quarter" idx="10"/>
          </p:nvPr>
        </p:nvSpPr>
        <p:spPr/>
        <p:txBody>
          <a:bodyPr/>
          <a:lstStyle/>
          <a:p>
            <a:fld id="{4725E8E8-1528-48FB-B845-BEC6BE7B33E1}" type="slidenum">
              <a:rPr lang="en-GB" smtClean="0"/>
              <a:t>2</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1087031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Choose either this case study about disability hate crime or the following one about homophobic hate crime.  </a:t>
            </a:r>
            <a:r>
              <a:rPr lang="en-GB" dirty="0"/>
              <a:t>Background to the case: Fiona spent much of her life isolated and alone caring for her daughter, Frankie who had severe learning difficulties. None of her neighbours seemed to know her personally. “We saw nothing” neighbours claimed despite the </a:t>
            </a:r>
            <a:r>
              <a:rPr lang="en-GB" dirty="0" err="1"/>
              <a:t>Pilkingtons</a:t>
            </a:r>
            <a:r>
              <a:rPr lang="en-GB" dirty="0"/>
              <a:t> being subjected to bullying and abuse from local teenagers for more than a decade. They felt isolated and did not feel safe in their own homes. No-one seemed to take their case seriously despite complaints to police and MP. There was an attitude of ‘not getting involved’. A report by the Independent Police Complaints Commission found that that Leicestershire police had repeatedly missed opportunities to identify the </a:t>
            </a:r>
            <a:r>
              <a:rPr lang="en-GB" dirty="0" err="1"/>
              <a:t>Pilkingtons</a:t>
            </a:r>
            <a:r>
              <a:rPr lang="en-GB" dirty="0"/>
              <a:t> as vulnerable and </a:t>
            </a:r>
            <a:r>
              <a:rPr lang="en-GB" dirty="0" err="1"/>
              <a:t>lik</a:t>
            </a:r>
            <a:r>
              <a:rPr lang="en-GB" dirty="0"/>
              <a:t> the individual cases of ASB as harassment. This was a watershed case which put the issue of disability-related hate crime in to the spotlight. October now includes National Hate Crime Awareness week.</a:t>
            </a:r>
          </a:p>
        </p:txBody>
      </p:sp>
      <p:sp>
        <p:nvSpPr>
          <p:cNvPr id="4" name="Slide Number Placeholder 3"/>
          <p:cNvSpPr>
            <a:spLocks noGrp="1"/>
          </p:cNvSpPr>
          <p:nvPr>
            <p:ph type="sldNum" sz="quarter" idx="5"/>
          </p:nvPr>
        </p:nvSpPr>
        <p:spPr/>
        <p:txBody>
          <a:bodyPr/>
          <a:lstStyle/>
          <a:p>
            <a:fld id="{4725E8E8-1528-48FB-B845-BEC6BE7B33E1}" type="slidenum">
              <a:rPr lang="en-GB" smtClean="0"/>
              <a:t>3</a:t>
            </a:fld>
            <a:endParaRPr lang="en-GB"/>
          </a:p>
        </p:txBody>
      </p:sp>
    </p:spTree>
    <p:extLst>
      <p:ext uri="{BB962C8B-B14F-4D97-AF65-F5344CB8AC3E}">
        <p14:creationId xmlns:p14="http://schemas.microsoft.com/office/powerpoint/2010/main" val="924648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GB" b="1" dirty="0"/>
              <a:t>Choose either this case study about homophobic hate crime or the previous one about disability hate crime. </a:t>
            </a:r>
            <a:r>
              <a:rPr lang="en-GB" b="0" i="0" dirty="0">
                <a:solidFill>
                  <a:srgbClr val="141414"/>
                </a:solidFill>
                <a:effectLst/>
                <a:latin typeface="ReithSans"/>
              </a:rPr>
              <a:t>This homophobic assault - an attack based on prejudice against LGBT people - was part of a surge in such cases over recent years. 2022 Galop poll </a:t>
            </a:r>
            <a:r>
              <a:rPr lang="en-GB" b="0" i="0" dirty="0">
                <a:solidFill>
                  <a:srgbClr val="333333"/>
                </a:solidFill>
                <a:effectLst/>
                <a:latin typeface="Open Sans" panose="020B0606030504020204" pitchFamily="34" charset="0"/>
              </a:rPr>
              <a:t>reported hate crime up overall by almost a third, these figures show a 41% increase in hate crime against LGB people and a staggering 56% increase in transphobic hate crimes in this country over the last year. </a:t>
            </a:r>
            <a:r>
              <a:rPr lang="en-GB" b="0" i="0" dirty="0">
                <a:solidFill>
                  <a:srgbClr val="141414"/>
                </a:solidFill>
                <a:effectLst/>
                <a:latin typeface="ReithSans"/>
              </a:rPr>
              <a:t>According to the charity Stonewall,  80% of LGBT people don't report hate crimes, so this is really just the tip of the iceberg.</a:t>
            </a:r>
          </a:p>
          <a:p>
            <a:endParaRPr lang="en-GB" dirty="0"/>
          </a:p>
        </p:txBody>
      </p:sp>
      <p:sp>
        <p:nvSpPr>
          <p:cNvPr id="4" name="Slide Number Placeholder 3"/>
          <p:cNvSpPr>
            <a:spLocks noGrp="1"/>
          </p:cNvSpPr>
          <p:nvPr>
            <p:ph type="sldNum" sz="quarter" idx="5"/>
          </p:nvPr>
        </p:nvSpPr>
        <p:spPr/>
        <p:txBody>
          <a:bodyPr/>
          <a:lstStyle/>
          <a:p>
            <a:fld id="{4725E8E8-1528-48FB-B845-BEC6BE7B33E1}" type="slidenum">
              <a:rPr lang="en-GB" smtClean="0"/>
              <a:t>4</a:t>
            </a:fld>
            <a:endParaRPr lang="en-GB"/>
          </a:p>
        </p:txBody>
      </p:sp>
    </p:spTree>
    <p:extLst>
      <p:ext uri="{BB962C8B-B14F-4D97-AF65-F5344CB8AC3E}">
        <p14:creationId xmlns:p14="http://schemas.microsoft.com/office/powerpoint/2010/main" val="4251075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meaning of definition. Anyone can be affected by Hate Crime. You don’t have to be a member of the group to which the hostility is targeted at. You don’t have to be gay to have homophobic abuse shouted at you. You may not be part of a religion and still have someone target you because they think you are. </a:t>
            </a:r>
          </a:p>
          <a:p>
            <a:r>
              <a:rPr lang="en-GB" dirty="0"/>
              <a:t>Race – nationality, ethnicity, skin colour and heritage.</a:t>
            </a:r>
          </a:p>
          <a:p>
            <a:r>
              <a:rPr lang="en-GB" dirty="0"/>
              <a:t>Faith – religion, beliefs and non-religious beliefs</a:t>
            </a:r>
          </a:p>
          <a:p>
            <a:r>
              <a:rPr lang="en-GB" dirty="0"/>
              <a:t>Sexual orientation – gay, lesbian, bi-sexual, heterosexual etc.</a:t>
            </a:r>
          </a:p>
          <a:p>
            <a:r>
              <a:rPr lang="en-GB" dirty="0"/>
              <a:t>Disability -  physical, hearing, visual, mental ill health, learning difficulties, neuro-diversity </a:t>
            </a:r>
            <a:r>
              <a:rPr lang="en-GB" dirty="0" err="1"/>
              <a:t>eg</a:t>
            </a:r>
            <a:r>
              <a:rPr lang="en-GB" dirty="0"/>
              <a:t> Autism.</a:t>
            </a:r>
          </a:p>
          <a:p>
            <a:r>
              <a:rPr lang="en-GB" dirty="0"/>
              <a:t>Gender identity – People identifying as Trans including transgender. </a:t>
            </a:r>
          </a:p>
        </p:txBody>
      </p:sp>
      <p:sp>
        <p:nvSpPr>
          <p:cNvPr id="4" name="Slide Number Placeholder 3"/>
          <p:cNvSpPr>
            <a:spLocks noGrp="1"/>
          </p:cNvSpPr>
          <p:nvPr>
            <p:ph type="sldNum" sz="quarter" idx="5"/>
          </p:nvPr>
        </p:nvSpPr>
        <p:spPr/>
        <p:txBody>
          <a:bodyPr/>
          <a:lstStyle/>
          <a:p>
            <a:fld id="{4725E8E8-1528-48FB-B845-BEC6BE7B33E1}" type="slidenum">
              <a:rPr lang="en-GB" smtClean="0"/>
              <a:t>5</a:t>
            </a:fld>
            <a:endParaRPr lang="en-GB"/>
          </a:p>
        </p:txBody>
      </p:sp>
    </p:spTree>
    <p:extLst>
      <p:ext uri="{BB962C8B-B14F-4D97-AF65-F5344CB8AC3E}">
        <p14:creationId xmlns:p14="http://schemas.microsoft.com/office/powerpoint/2010/main" val="482459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Briefly explain what each of these means. Incitement to hatred - </a:t>
            </a:r>
            <a:r>
              <a:rPr lang="en-GB" b="0" i="0" dirty="0">
                <a:solidFill>
                  <a:srgbClr val="202124"/>
                </a:solidFill>
                <a:effectLst/>
                <a:latin typeface="Google Sans"/>
              </a:rPr>
              <a:t>The offence of </a:t>
            </a:r>
            <a:r>
              <a:rPr lang="en-GB" b="1" i="0" dirty="0">
                <a:solidFill>
                  <a:srgbClr val="202124"/>
                </a:solidFill>
                <a:effectLst/>
                <a:latin typeface="Google Sans"/>
              </a:rPr>
              <a:t>incitement to hatred </a:t>
            </a:r>
            <a:r>
              <a:rPr lang="en-GB" b="0" i="0" dirty="0">
                <a:solidFill>
                  <a:srgbClr val="202124"/>
                </a:solidFill>
                <a:effectLst/>
                <a:latin typeface="Google Sans"/>
              </a:rPr>
              <a:t>occurs </a:t>
            </a:r>
            <a:r>
              <a:rPr lang="en-GB" b="0" i="0" dirty="0">
                <a:solidFill>
                  <a:srgbClr val="040C28"/>
                </a:solidFill>
                <a:effectLst/>
                <a:latin typeface="Google Sans"/>
              </a:rPr>
              <a:t>when someone acts in a way that is threatening and intended to stir up hatred</a:t>
            </a:r>
            <a:r>
              <a:rPr lang="en-GB" b="0" i="0" dirty="0">
                <a:solidFill>
                  <a:srgbClr val="202124"/>
                </a:solidFill>
                <a:effectLst/>
                <a:latin typeface="Google Sans"/>
              </a:rPr>
              <a:t>. That could be in words, pictures, videos, music, and includes information posted on websites. </a:t>
            </a:r>
            <a:r>
              <a:rPr lang="en-GB" b="0" i="0" dirty="0">
                <a:solidFill>
                  <a:srgbClr val="4D5156"/>
                </a:solidFill>
                <a:effectLst/>
                <a:latin typeface="Google Sans"/>
              </a:rPr>
              <a:t>The law states that </a:t>
            </a:r>
            <a:r>
              <a:rPr lang="en-GB" b="1" i="0" dirty="0">
                <a:solidFill>
                  <a:srgbClr val="4D5156"/>
                </a:solidFill>
                <a:effectLst/>
                <a:latin typeface="Google Sans"/>
              </a:rPr>
              <a:t>harassment</a:t>
            </a:r>
            <a:r>
              <a:rPr lang="en-GB" b="0" i="0" dirty="0">
                <a:solidFill>
                  <a:srgbClr val="4D5156"/>
                </a:solidFill>
                <a:effectLst/>
                <a:latin typeface="Google Sans"/>
              </a:rPr>
              <a:t> is </a:t>
            </a:r>
            <a:r>
              <a:rPr lang="en-GB" b="0" i="0" dirty="0">
                <a:solidFill>
                  <a:srgbClr val="040C28"/>
                </a:solidFill>
                <a:effectLst/>
                <a:latin typeface="Google Sans"/>
              </a:rPr>
              <a:t>when a person behaves in a way which is intended to cause you distress or alarm</a:t>
            </a:r>
            <a:r>
              <a:rPr lang="en-GB" b="0" i="0" dirty="0">
                <a:solidFill>
                  <a:srgbClr val="4D5156"/>
                </a:solidFill>
                <a:effectLst/>
                <a:latin typeface="Google Sans"/>
              </a:rPr>
              <a:t>. The behaviour must happen on more than one occasion. It can be the same type of behaviour or different types of behaviour on each occasion.</a:t>
            </a:r>
            <a:endParaRPr lang="en-GB" dirty="0"/>
          </a:p>
        </p:txBody>
      </p:sp>
      <p:sp>
        <p:nvSpPr>
          <p:cNvPr id="4" name="Slide Number Placeholder 3"/>
          <p:cNvSpPr>
            <a:spLocks noGrp="1"/>
          </p:cNvSpPr>
          <p:nvPr>
            <p:ph type="sldNum" sz="quarter" idx="5"/>
          </p:nvPr>
        </p:nvSpPr>
        <p:spPr/>
        <p:txBody>
          <a:bodyPr/>
          <a:lstStyle/>
          <a:p>
            <a:fld id="{4725E8E8-1528-48FB-B845-BEC6BE7B33E1}" type="slidenum">
              <a:rPr lang="en-GB" smtClean="0"/>
              <a:t>6</a:t>
            </a:fld>
            <a:endParaRPr lang="en-GB"/>
          </a:p>
        </p:txBody>
      </p:sp>
    </p:spTree>
    <p:extLst>
      <p:ext uri="{BB962C8B-B14F-4D97-AF65-F5344CB8AC3E}">
        <p14:creationId xmlns:p14="http://schemas.microsoft.com/office/powerpoint/2010/main" val="1293735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order to play the video from within the presentation you will need to have enabled the content and allowed it as a trusted document. If not, the video can be found at: https://www.youtube.com/watch?v=LbilEnZxhco.</a:t>
            </a:r>
          </a:p>
          <a:p>
            <a:r>
              <a:rPr lang="en-GB" dirty="0"/>
              <a:t>This video contains graphic text and images so please view before showing pupils and decide if it is appropriate for your cohort.</a:t>
            </a:r>
          </a:p>
        </p:txBody>
      </p:sp>
      <p:sp>
        <p:nvSpPr>
          <p:cNvPr id="4" name="Slide Number Placeholder 3"/>
          <p:cNvSpPr>
            <a:spLocks noGrp="1"/>
          </p:cNvSpPr>
          <p:nvPr>
            <p:ph type="sldNum" sz="quarter" idx="5"/>
          </p:nvPr>
        </p:nvSpPr>
        <p:spPr/>
        <p:txBody>
          <a:bodyPr/>
          <a:lstStyle/>
          <a:p>
            <a:fld id="{4725E8E8-1528-48FB-B845-BEC6BE7B33E1}" type="slidenum">
              <a:rPr lang="en-GB" smtClean="0"/>
              <a:t>7</a:t>
            </a:fld>
            <a:endParaRPr lang="en-GB"/>
          </a:p>
        </p:txBody>
      </p:sp>
    </p:spTree>
    <p:extLst>
      <p:ext uri="{BB962C8B-B14F-4D97-AF65-F5344CB8AC3E}">
        <p14:creationId xmlns:p14="http://schemas.microsoft.com/office/powerpoint/2010/main" val="1024189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Messages calling for violence against a specific person or group. Web pages with pictures, video or descriptions of violence against someone due to perceived differences. Chat forums asking others to commit hate crimes.</a:t>
            </a:r>
          </a:p>
        </p:txBody>
      </p:sp>
      <p:sp>
        <p:nvSpPr>
          <p:cNvPr id="4" name="Slide Number Placeholder 3"/>
          <p:cNvSpPr>
            <a:spLocks noGrp="1"/>
          </p:cNvSpPr>
          <p:nvPr>
            <p:ph type="sldNum" sz="quarter" idx="5"/>
          </p:nvPr>
        </p:nvSpPr>
        <p:spPr/>
        <p:txBody>
          <a:bodyPr/>
          <a:lstStyle/>
          <a:p>
            <a:fld id="{4725E8E8-1528-48FB-B845-BEC6BE7B33E1}" type="slidenum">
              <a:rPr lang="en-GB" smtClean="0"/>
              <a:t>8</a:t>
            </a:fld>
            <a:endParaRPr lang="en-GB"/>
          </a:p>
        </p:txBody>
      </p:sp>
    </p:spTree>
    <p:extLst>
      <p:ext uri="{BB962C8B-B14F-4D97-AF65-F5344CB8AC3E}">
        <p14:creationId xmlns:p14="http://schemas.microsoft.com/office/powerpoint/2010/main" val="318545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Online content once posted remains hosted on the internet indefinitely. Online hate can spread to a large audience quickly.  People who post hate content can be identified and prosecuted though.</a:t>
            </a:r>
          </a:p>
          <a:p>
            <a:endParaRPr lang="en-GB" dirty="0"/>
          </a:p>
        </p:txBody>
      </p:sp>
      <p:sp>
        <p:nvSpPr>
          <p:cNvPr id="4" name="Slide Number Placeholder 3"/>
          <p:cNvSpPr>
            <a:spLocks noGrp="1"/>
          </p:cNvSpPr>
          <p:nvPr>
            <p:ph type="sldNum" sz="quarter" idx="5"/>
          </p:nvPr>
        </p:nvSpPr>
        <p:spPr/>
        <p:txBody>
          <a:bodyPr/>
          <a:lstStyle/>
          <a:p>
            <a:fld id="{4725E8E8-1528-48FB-B845-BEC6BE7B33E1}" type="slidenum">
              <a:rPr lang="en-GB" smtClean="0"/>
              <a:t>9</a:t>
            </a:fld>
            <a:endParaRPr lang="en-GB"/>
          </a:p>
        </p:txBody>
      </p:sp>
    </p:spTree>
    <p:extLst>
      <p:ext uri="{BB962C8B-B14F-4D97-AF65-F5344CB8AC3E}">
        <p14:creationId xmlns:p14="http://schemas.microsoft.com/office/powerpoint/2010/main" val="2953005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p>
        </p:txBody>
      </p:sp>
    </p:spTree>
    <p:extLst>
      <p:ext uri="{BB962C8B-B14F-4D97-AF65-F5344CB8AC3E}">
        <p14:creationId xmlns:p14="http://schemas.microsoft.com/office/powerpoint/2010/main" val="42737433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62041672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304800"/>
            <a:ext cx="2038350" cy="5410200"/>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685800" y="304800"/>
            <a:ext cx="5962650" cy="54102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5933837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76192565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extLst>
      <p:ext uri="{BB962C8B-B14F-4D97-AF65-F5344CB8AC3E}">
        <p14:creationId xmlns:p14="http://schemas.microsoft.com/office/powerpoint/2010/main" val="381061620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685800" y="1524000"/>
            <a:ext cx="4000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838700" y="1524000"/>
            <a:ext cx="4000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82536311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93079983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213183447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043669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89423656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310314736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04800"/>
            <a:ext cx="8153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title style</a:t>
            </a:r>
            <a:endParaRPr lang="en-US"/>
          </a:p>
        </p:txBody>
      </p:sp>
      <p:sp>
        <p:nvSpPr>
          <p:cNvPr id="6147" name="Rectangle 3"/>
          <p:cNvSpPr>
            <a:spLocks noGrp="1" noChangeArrowheads="1"/>
          </p:cNvSpPr>
          <p:nvPr>
            <p:ph type="body" idx="1"/>
          </p:nvPr>
        </p:nvSpPr>
        <p:spPr bwMode="auto">
          <a:xfrm>
            <a:off x="685800" y="1524000"/>
            <a:ext cx="8153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6148"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07225" y="5638800"/>
            <a:ext cx="2133600" cy="117633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ftr="0" dt="0"/>
  <p:txStyles>
    <p:titleStyle>
      <a:lvl1pPr algn="l" rtl="0" eaLnBrk="1" fontAlgn="base" hangingPunct="1">
        <a:spcBef>
          <a:spcPct val="0"/>
        </a:spcBef>
        <a:spcAft>
          <a:spcPct val="0"/>
        </a:spcAft>
        <a:defRPr sz="3200" b="1">
          <a:solidFill>
            <a:srgbClr val="CD0921"/>
          </a:solidFill>
          <a:latin typeface="+mj-lt"/>
          <a:ea typeface="+mj-ea"/>
          <a:cs typeface="+mj-cs"/>
        </a:defRPr>
      </a:lvl1pPr>
      <a:lvl2pPr algn="l" rtl="0" eaLnBrk="1" fontAlgn="base" hangingPunct="1">
        <a:spcBef>
          <a:spcPct val="0"/>
        </a:spcBef>
        <a:spcAft>
          <a:spcPct val="0"/>
        </a:spcAft>
        <a:defRPr sz="3200" b="1">
          <a:solidFill>
            <a:srgbClr val="CD0921"/>
          </a:solidFill>
          <a:latin typeface="Arial" charset="0"/>
        </a:defRPr>
      </a:lvl2pPr>
      <a:lvl3pPr algn="l" rtl="0" eaLnBrk="1" fontAlgn="base" hangingPunct="1">
        <a:spcBef>
          <a:spcPct val="0"/>
        </a:spcBef>
        <a:spcAft>
          <a:spcPct val="0"/>
        </a:spcAft>
        <a:defRPr sz="3200" b="1">
          <a:solidFill>
            <a:srgbClr val="CD0921"/>
          </a:solidFill>
          <a:latin typeface="Arial" charset="0"/>
        </a:defRPr>
      </a:lvl3pPr>
      <a:lvl4pPr algn="l" rtl="0" eaLnBrk="1" fontAlgn="base" hangingPunct="1">
        <a:spcBef>
          <a:spcPct val="0"/>
        </a:spcBef>
        <a:spcAft>
          <a:spcPct val="0"/>
        </a:spcAft>
        <a:defRPr sz="3200" b="1">
          <a:solidFill>
            <a:srgbClr val="CD0921"/>
          </a:solidFill>
          <a:latin typeface="Arial" charset="0"/>
        </a:defRPr>
      </a:lvl4pPr>
      <a:lvl5pPr algn="l" rtl="0" eaLnBrk="1" fontAlgn="base" hangingPunct="1">
        <a:spcBef>
          <a:spcPct val="0"/>
        </a:spcBef>
        <a:spcAft>
          <a:spcPct val="0"/>
        </a:spcAft>
        <a:defRPr sz="3200" b="1">
          <a:solidFill>
            <a:srgbClr val="CD0921"/>
          </a:solidFill>
          <a:latin typeface="Arial" charset="0"/>
        </a:defRPr>
      </a:lvl5pPr>
      <a:lvl6pPr marL="457200" algn="l" rtl="0" eaLnBrk="1" fontAlgn="base" hangingPunct="1">
        <a:spcBef>
          <a:spcPct val="0"/>
        </a:spcBef>
        <a:spcAft>
          <a:spcPct val="0"/>
        </a:spcAft>
        <a:defRPr sz="3200" b="1">
          <a:solidFill>
            <a:srgbClr val="CD0921"/>
          </a:solidFill>
          <a:latin typeface="Arial" charset="0"/>
        </a:defRPr>
      </a:lvl6pPr>
      <a:lvl7pPr marL="914400" algn="l" rtl="0" eaLnBrk="1" fontAlgn="base" hangingPunct="1">
        <a:spcBef>
          <a:spcPct val="0"/>
        </a:spcBef>
        <a:spcAft>
          <a:spcPct val="0"/>
        </a:spcAft>
        <a:defRPr sz="3200" b="1">
          <a:solidFill>
            <a:srgbClr val="CD0921"/>
          </a:solidFill>
          <a:latin typeface="Arial" charset="0"/>
        </a:defRPr>
      </a:lvl7pPr>
      <a:lvl8pPr marL="1371600" algn="l" rtl="0" eaLnBrk="1" fontAlgn="base" hangingPunct="1">
        <a:spcBef>
          <a:spcPct val="0"/>
        </a:spcBef>
        <a:spcAft>
          <a:spcPct val="0"/>
        </a:spcAft>
        <a:defRPr sz="3200" b="1">
          <a:solidFill>
            <a:srgbClr val="CD0921"/>
          </a:solidFill>
          <a:latin typeface="Arial" charset="0"/>
        </a:defRPr>
      </a:lvl8pPr>
      <a:lvl9pPr marL="1828800" algn="l" rtl="0" eaLnBrk="1" fontAlgn="base" hangingPunct="1">
        <a:spcBef>
          <a:spcPct val="0"/>
        </a:spcBef>
        <a:spcAft>
          <a:spcPct val="0"/>
        </a:spcAft>
        <a:defRPr sz="3200" b="1">
          <a:solidFill>
            <a:srgbClr val="CD0921"/>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enfield.gov.uk/hatecrim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ideo" Target="https://www.youtube.com/embed/LbilEnZxhco?feature=oembed" TargetMode="Externa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4" name="Rectangle 36"/>
          <p:cNvSpPr>
            <a:spLocks noChangeArrowheads="1"/>
          </p:cNvSpPr>
          <p:nvPr/>
        </p:nvSpPr>
        <p:spPr bwMode="auto">
          <a:xfrm>
            <a:off x="8302625" y="58261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p>
        </p:txBody>
      </p:sp>
      <p:pic>
        <p:nvPicPr>
          <p:cNvPr id="2085" name="Picture 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938"/>
            <a:ext cx="9144000" cy="6850062"/>
          </a:xfrm>
          <a:prstGeom prst="rect">
            <a:avLst/>
          </a:prstGeom>
          <a:noFill/>
          <a:extLst>
            <a:ext uri="{909E8E84-426E-40DD-AFC4-6F175D3DCCD1}">
              <a14:hiddenFill xmlns:a14="http://schemas.microsoft.com/office/drawing/2010/main">
                <a:solidFill>
                  <a:srgbClr val="FFFFFF"/>
                </a:solidFill>
              </a14:hiddenFill>
            </a:ext>
          </a:extLst>
        </p:spPr>
      </p:pic>
      <p:sp>
        <p:nvSpPr>
          <p:cNvPr id="2086" name="Rectangle 38"/>
          <p:cNvSpPr>
            <a:spLocks noGrp="1" noChangeArrowheads="1"/>
          </p:cNvSpPr>
          <p:nvPr/>
        </p:nvSpPr>
        <p:spPr bwMode="auto">
          <a:xfrm>
            <a:off x="685800" y="1676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5600" b="1" dirty="0">
                <a:solidFill>
                  <a:srgbClr val="D52B1E"/>
                </a:solidFill>
                <a:latin typeface="+mj-lt"/>
              </a:rPr>
              <a:t>Hate Crime Assembly</a:t>
            </a:r>
          </a:p>
          <a:p>
            <a:pPr algn="ctr"/>
            <a:r>
              <a:rPr lang="en-US" sz="5600" b="1">
                <a:solidFill>
                  <a:srgbClr val="D52B1E"/>
                </a:solidFill>
                <a:latin typeface="+mj-lt"/>
              </a:rPr>
              <a:t>KS3 / KS4</a:t>
            </a:r>
            <a:endParaRPr lang="en-US" sz="4400" dirty="0">
              <a:solidFill>
                <a:schemeClr val="tx2"/>
              </a:solidFill>
              <a:latin typeface="+mj-lt"/>
            </a:endParaRPr>
          </a:p>
        </p:txBody>
      </p:sp>
      <p:sp>
        <p:nvSpPr>
          <p:cNvPr id="2087" name="Rectangle 39"/>
          <p:cNvSpPr>
            <a:spLocks noGrp="1" noChangeArrowheads="1"/>
          </p:cNvSpPr>
          <p:nvPr/>
        </p:nvSpPr>
        <p:spPr bwMode="auto">
          <a:xfrm>
            <a:off x="1371600" y="3124200"/>
            <a:ext cx="64008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sz="1800" b="1" dirty="0">
              <a:latin typeface="Arial" charset="0"/>
            </a:endParaRPr>
          </a:p>
        </p:txBody>
      </p:sp>
      <p:sp>
        <p:nvSpPr>
          <p:cNvPr id="2089" name="Rectangle 41"/>
          <p:cNvSpPr>
            <a:spLocks noChangeArrowheads="1"/>
          </p:cNvSpPr>
          <p:nvPr/>
        </p:nvSpPr>
        <p:spPr bwMode="auto">
          <a:xfrm>
            <a:off x="152400" y="6184900"/>
            <a:ext cx="2438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900" b="1">
                <a:solidFill>
                  <a:srgbClr val="D52B1E"/>
                </a:solidFill>
                <a:latin typeface="Arial" charset="0"/>
              </a:rPr>
              <a:t>www.enfield.gov.uk</a:t>
            </a:r>
          </a:p>
        </p:txBody>
      </p:sp>
      <p:sp>
        <p:nvSpPr>
          <p:cNvPr id="2090" name="Rectangle 42"/>
          <p:cNvSpPr>
            <a:spLocks noChangeArrowheads="1"/>
          </p:cNvSpPr>
          <p:nvPr/>
        </p:nvSpPr>
        <p:spPr bwMode="auto">
          <a:xfrm>
            <a:off x="3581400" y="5867400"/>
            <a:ext cx="191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solidFill>
                  <a:srgbClr val="D52B1E"/>
                </a:solidFill>
                <a:latin typeface="Arial" charset="0"/>
              </a:rPr>
              <a:t>Striving for excellence</a:t>
            </a:r>
          </a:p>
        </p:txBody>
      </p:sp>
      <p:pic>
        <p:nvPicPr>
          <p:cNvPr id="2091" name="Picture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8888" y="6172200"/>
            <a:ext cx="1535112" cy="404813"/>
          </a:xfrm>
          <a:prstGeom prst="rect">
            <a:avLst/>
          </a:prstGeom>
          <a:noFill/>
          <a:extLst>
            <a:ext uri="{909E8E84-426E-40DD-AFC4-6F175D3DCCD1}">
              <a14:hiddenFill xmlns:a14="http://schemas.microsoft.com/office/drawing/2010/main">
                <a:solidFill>
                  <a:srgbClr val="FFFFFF"/>
                </a:solidFill>
              </a14:hiddenFill>
            </a:ext>
          </a:extLst>
        </p:spPr>
      </p:pic>
      <p:pic>
        <p:nvPicPr>
          <p:cNvPr id="2092" name="Picture 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7225" y="5638800"/>
            <a:ext cx="2133600" cy="1176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FFB42-49DD-4B55-8D46-647F46433739}"/>
              </a:ext>
            </a:extLst>
          </p:cNvPr>
          <p:cNvSpPr>
            <a:spLocks noGrp="1"/>
          </p:cNvSpPr>
          <p:nvPr>
            <p:ph type="title"/>
          </p:nvPr>
        </p:nvSpPr>
        <p:spPr/>
        <p:txBody>
          <a:bodyPr/>
          <a:lstStyle/>
          <a:p>
            <a:r>
              <a:rPr lang="en-GB" dirty="0">
                <a:latin typeface="+mn-lt"/>
              </a:rPr>
              <a:t>Results of Online Hate</a:t>
            </a:r>
          </a:p>
        </p:txBody>
      </p:sp>
      <p:sp>
        <p:nvSpPr>
          <p:cNvPr id="3" name="Content Placeholder 2">
            <a:extLst>
              <a:ext uri="{FF2B5EF4-FFF2-40B4-BE49-F238E27FC236}">
                <a16:creationId xmlns:a16="http://schemas.microsoft.com/office/drawing/2014/main" id="{C89B812B-E1E7-418B-900F-E8D632CA1768}"/>
              </a:ext>
            </a:extLst>
          </p:cNvPr>
          <p:cNvSpPr>
            <a:spLocks noGrp="1"/>
          </p:cNvSpPr>
          <p:nvPr>
            <p:ph idx="1"/>
          </p:nvPr>
        </p:nvSpPr>
        <p:spPr/>
        <p:txBody>
          <a:bodyPr/>
          <a:lstStyle/>
          <a:p>
            <a:r>
              <a:rPr lang="en-GB" sz="2400" dirty="0"/>
              <a:t>Sharing hate online can encourage people to commit harm in the real world. This could include physical assault, verbal abuse or  damaging property.</a:t>
            </a:r>
          </a:p>
          <a:p>
            <a:endParaRPr lang="en-GB" sz="2400" dirty="0"/>
          </a:p>
          <a:p>
            <a:r>
              <a:rPr lang="en-GB" sz="2400" dirty="0"/>
              <a:t>On occasion, it can encourage individuals to take part in extremist acts.</a:t>
            </a:r>
          </a:p>
          <a:p>
            <a:endParaRPr lang="en-GB" sz="2400" dirty="0"/>
          </a:p>
          <a:p>
            <a:pPr marL="0" indent="0">
              <a:buNone/>
            </a:pPr>
            <a:endParaRPr lang="en-GB" sz="2400" dirty="0"/>
          </a:p>
        </p:txBody>
      </p:sp>
    </p:spTree>
    <p:extLst>
      <p:ext uri="{BB962C8B-B14F-4D97-AF65-F5344CB8AC3E}">
        <p14:creationId xmlns:p14="http://schemas.microsoft.com/office/powerpoint/2010/main" val="864881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C17C1-2292-49D2-9FB3-5B1EB5DB5274}"/>
              </a:ext>
            </a:extLst>
          </p:cNvPr>
          <p:cNvSpPr>
            <a:spLocks noGrp="1"/>
          </p:cNvSpPr>
          <p:nvPr>
            <p:ph type="title"/>
          </p:nvPr>
        </p:nvSpPr>
        <p:spPr>
          <a:xfrm>
            <a:off x="685800" y="304800"/>
            <a:ext cx="8153400" cy="819944"/>
          </a:xfrm>
        </p:spPr>
        <p:txBody>
          <a:bodyPr/>
          <a:lstStyle/>
          <a:p>
            <a:r>
              <a:rPr lang="en-GB" dirty="0">
                <a:latin typeface="+mn-lt"/>
              </a:rPr>
              <a:t>Why should I Report a Hate Crime?</a:t>
            </a:r>
          </a:p>
        </p:txBody>
      </p:sp>
      <p:sp>
        <p:nvSpPr>
          <p:cNvPr id="5" name="TextBox 4">
            <a:extLst>
              <a:ext uri="{FF2B5EF4-FFF2-40B4-BE49-F238E27FC236}">
                <a16:creationId xmlns:a16="http://schemas.microsoft.com/office/drawing/2014/main" id="{DEBB4E0F-78EC-4766-BB84-91BD0B3851D1}"/>
              </a:ext>
            </a:extLst>
          </p:cNvPr>
          <p:cNvSpPr txBox="1"/>
          <p:nvPr/>
        </p:nvSpPr>
        <p:spPr>
          <a:xfrm>
            <a:off x="685800" y="1484784"/>
            <a:ext cx="7486600" cy="3539430"/>
          </a:xfrm>
          <a:prstGeom prst="rect">
            <a:avLst/>
          </a:prstGeom>
          <a:noFill/>
        </p:spPr>
        <p:txBody>
          <a:bodyPr wrap="square" rtlCol="0">
            <a:spAutoFit/>
          </a:bodyPr>
          <a:lstStyle/>
          <a:p>
            <a:pPr marL="342900" indent="-342900">
              <a:buFont typeface="Arial" panose="020B0604020202020204" pitchFamily="34" charset="0"/>
              <a:buChar char="•"/>
            </a:pPr>
            <a:r>
              <a:rPr lang="en-GB" sz="2800" dirty="0">
                <a:latin typeface="+mn-lt"/>
              </a:rPr>
              <a:t>To help make your area safer for vulnerable people.</a:t>
            </a:r>
          </a:p>
          <a:p>
            <a:pPr marL="342900" indent="-342900">
              <a:buFont typeface="Arial" panose="020B0604020202020204" pitchFamily="34" charset="0"/>
              <a:buChar char="•"/>
            </a:pPr>
            <a:endParaRPr lang="en-GB" sz="2800" dirty="0">
              <a:latin typeface="+mn-lt"/>
            </a:endParaRPr>
          </a:p>
          <a:p>
            <a:pPr marL="342900" indent="-342900">
              <a:buFont typeface="Arial" panose="020B0604020202020204" pitchFamily="34" charset="0"/>
              <a:buChar char="•"/>
            </a:pPr>
            <a:r>
              <a:rPr lang="en-GB" sz="2800" dirty="0">
                <a:latin typeface="+mn-lt"/>
              </a:rPr>
              <a:t>To increase support available for victims of hate crimes</a:t>
            </a:r>
          </a:p>
          <a:p>
            <a:pPr marL="342900" indent="-342900">
              <a:buFont typeface="Arial" panose="020B0604020202020204" pitchFamily="34" charset="0"/>
              <a:buChar char="•"/>
            </a:pPr>
            <a:endParaRPr lang="en-GB" sz="2800" dirty="0">
              <a:latin typeface="+mn-lt"/>
            </a:endParaRPr>
          </a:p>
          <a:p>
            <a:pPr marL="342900" indent="-342900">
              <a:buFont typeface="Arial" panose="020B0604020202020204" pitchFamily="34" charset="0"/>
              <a:buChar char="•"/>
            </a:pPr>
            <a:r>
              <a:rPr lang="en-GB" sz="2800" dirty="0">
                <a:latin typeface="+mn-lt"/>
              </a:rPr>
              <a:t>Knowing where and when hate crimes take place can inform better policing</a:t>
            </a:r>
          </a:p>
        </p:txBody>
      </p:sp>
    </p:spTree>
    <p:extLst>
      <p:ext uri="{BB962C8B-B14F-4D97-AF65-F5344CB8AC3E}">
        <p14:creationId xmlns:p14="http://schemas.microsoft.com/office/powerpoint/2010/main" val="2522929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B8637-7680-4B49-86CB-B7828B6F86F5}"/>
              </a:ext>
            </a:extLst>
          </p:cNvPr>
          <p:cNvSpPr>
            <a:spLocks noGrp="1"/>
          </p:cNvSpPr>
          <p:nvPr>
            <p:ph type="title"/>
          </p:nvPr>
        </p:nvSpPr>
        <p:spPr>
          <a:xfrm>
            <a:off x="685800" y="304800"/>
            <a:ext cx="8153400" cy="644818"/>
          </a:xfrm>
        </p:spPr>
        <p:txBody>
          <a:bodyPr/>
          <a:lstStyle/>
          <a:p>
            <a:r>
              <a:rPr lang="en-GB" sz="2800" dirty="0"/>
              <a:t>How do I report a Hate Crime or incident?</a:t>
            </a:r>
          </a:p>
        </p:txBody>
      </p:sp>
      <p:sp>
        <p:nvSpPr>
          <p:cNvPr id="11" name="Content Placeholder 8">
            <a:extLst>
              <a:ext uri="{FF2B5EF4-FFF2-40B4-BE49-F238E27FC236}">
                <a16:creationId xmlns:a16="http://schemas.microsoft.com/office/drawing/2014/main" id="{AC3E7DEE-A042-44C0-8B04-5DD085C25359}"/>
              </a:ext>
            </a:extLst>
          </p:cNvPr>
          <p:cNvSpPr txBox="1">
            <a:spLocks/>
          </p:cNvSpPr>
          <p:nvPr/>
        </p:nvSpPr>
        <p:spPr bwMode="auto">
          <a:xfrm>
            <a:off x="5359531" y="1447800"/>
            <a:ext cx="3094112" cy="2197224"/>
          </a:xfrm>
          <a:prstGeom prst="rect">
            <a:avLst/>
          </a:prstGeom>
          <a:noFill/>
          <a:ln w="38100">
            <a:solidFill>
              <a:schemeClr val="accent6"/>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marL="0" indent="0">
              <a:buNone/>
            </a:pPr>
            <a:r>
              <a:rPr lang="en-GB" sz="1600" kern="0" dirty="0"/>
              <a:t>Report a hate crime online or offline through True Vision</a:t>
            </a:r>
            <a:r>
              <a:rPr lang="en-GB" sz="1600" kern="0" dirty="0">
                <a:latin typeface="Comic Sans MS" panose="030F0702030302020204" pitchFamily="66" charset="0"/>
              </a:rPr>
              <a:t> </a:t>
            </a:r>
            <a:r>
              <a:rPr lang="en-GB" sz="1600" kern="0" dirty="0">
                <a:solidFill>
                  <a:srgbClr val="0070C0"/>
                </a:solidFill>
                <a:latin typeface="Comic Sans MS" panose="030F0702030302020204" pitchFamily="66" charset="0"/>
              </a:rPr>
              <a:t>www.report-it.org.uk</a:t>
            </a:r>
          </a:p>
        </p:txBody>
      </p:sp>
      <p:sp>
        <p:nvSpPr>
          <p:cNvPr id="12" name="Content Placeholder 8">
            <a:extLst>
              <a:ext uri="{FF2B5EF4-FFF2-40B4-BE49-F238E27FC236}">
                <a16:creationId xmlns:a16="http://schemas.microsoft.com/office/drawing/2014/main" id="{33302C6B-7062-4E1C-9BFD-A80B34743AE3}"/>
              </a:ext>
            </a:extLst>
          </p:cNvPr>
          <p:cNvSpPr txBox="1">
            <a:spLocks/>
          </p:cNvSpPr>
          <p:nvPr/>
        </p:nvSpPr>
        <p:spPr bwMode="auto">
          <a:xfrm>
            <a:off x="5392848" y="4282592"/>
            <a:ext cx="3094112" cy="1162470"/>
          </a:xfrm>
          <a:prstGeom prst="rect">
            <a:avLst/>
          </a:prstGeom>
          <a:noFill/>
          <a:ln w="38100">
            <a:solidFill>
              <a:schemeClr val="accent6"/>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marL="0" indent="0">
              <a:buFontTx/>
              <a:buNone/>
            </a:pPr>
            <a:r>
              <a:rPr lang="en-GB" sz="1600" kern="0" dirty="0"/>
              <a:t>You can report a Hate Crime easily on the Enfield Council web page: </a:t>
            </a:r>
            <a:r>
              <a:rPr lang="en-GB" sz="1600" kern="0" dirty="0">
                <a:solidFill>
                  <a:srgbClr val="0070C0"/>
                </a:solidFill>
                <a:hlinkClick r:id="rId2">
                  <a:extLst>
                    <a:ext uri="{A12FA001-AC4F-418D-AE19-62706E023703}">
                      <ahyp:hlinkClr xmlns:ahyp="http://schemas.microsoft.com/office/drawing/2018/hyperlinkcolor" val="tx"/>
                    </a:ext>
                  </a:extLst>
                </a:hlinkClick>
              </a:rPr>
              <a:t>www.enfield.gov.uk/hatecrime</a:t>
            </a:r>
            <a:r>
              <a:rPr lang="en-GB" sz="1600" kern="0" dirty="0">
                <a:solidFill>
                  <a:srgbClr val="0070C0"/>
                </a:solidFill>
              </a:rPr>
              <a:t> </a:t>
            </a:r>
          </a:p>
          <a:p>
            <a:endParaRPr lang="en-GB" sz="1600" kern="0" dirty="0"/>
          </a:p>
        </p:txBody>
      </p:sp>
      <p:sp>
        <p:nvSpPr>
          <p:cNvPr id="13" name="Content Placeholder 8">
            <a:extLst>
              <a:ext uri="{FF2B5EF4-FFF2-40B4-BE49-F238E27FC236}">
                <a16:creationId xmlns:a16="http://schemas.microsoft.com/office/drawing/2014/main" id="{E59F4068-A9AF-45C6-AC77-E474FFA2A1B1}"/>
              </a:ext>
            </a:extLst>
          </p:cNvPr>
          <p:cNvSpPr txBox="1">
            <a:spLocks/>
          </p:cNvSpPr>
          <p:nvPr/>
        </p:nvSpPr>
        <p:spPr bwMode="auto">
          <a:xfrm>
            <a:off x="685800" y="5751149"/>
            <a:ext cx="3094112" cy="802051"/>
          </a:xfrm>
          <a:prstGeom prst="rect">
            <a:avLst/>
          </a:prstGeom>
          <a:noFill/>
          <a:ln w="38100">
            <a:solidFill>
              <a:schemeClr val="accent6"/>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marL="0" indent="0">
              <a:buNone/>
            </a:pPr>
            <a:r>
              <a:rPr lang="en-GB" sz="1600" kern="0" dirty="0"/>
              <a:t>Call the police on 101 if it isn’t an emergency or you could visit a police station.</a:t>
            </a:r>
          </a:p>
        </p:txBody>
      </p:sp>
      <p:sp>
        <p:nvSpPr>
          <p:cNvPr id="15" name="Content Placeholder 8">
            <a:extLst>
              <a:ext uri="{FF2B5EF4-FFF2-40B4-BE49-F238E27FC236}">
                <a16:creationId xmlns:a16="http://schemas.microsoft.com/office/drawing/2014/main" id="{B8ABB692-C885-4F4D-B149-02095E9245D7}"/>
              </a:ext>
            </a:extLst>
          </p:cNvPr>
          <p:cNvSpPr txBox="1">
            <a:spLocks/>
          </p:cNvSpPr>
          <p:nvPr/>
        </p:nvSpPr>
        <p:spPr bwMode="auto">
          <a:xfrm>
            <a:off x="1259632" y="2859988"/>
            <a:ext cx="3094112" cy="2197225"/>
          </a:xfrm>
          <a:prstGeom prst="rect">
            <a:avLst/>
          </a:prstGeom>
          <a:noFill/>
          <a:ln w="38100">
            <a:solidFill>
              <a:schemeClr val="accent6"/>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r>
              <a:rPr lang="en-GB" sz="1600" dirty="0"/>
              <a:t>It is important to report Hate Crimes or Hate Incidents. </a:t>
            </a:r>
          </a:p>
          <a:p>
            <a:r>
              <a:rPr lang="en-GB" sz="1600" dirty="0"/>
              <a:t>By reporting Hate Crime you can help make your area safer.</a:t>
            </a:r>
          </a:p>
          <a:p>
            <a:r>
              <a:rPr lang="en-GB" sz="1600" dirty="0"/>
              <a:t>Report hate speech on social media by reporting the post or user</a:t>
            </a:r>
            <a:r>
              <a:rPr lang="en-GB" sz="1400" dirty="0"/>
              <a:t>.  </a:t>
            </a:r>
          </a:p>
          <a:p>
            <a:pPr marL="0" indent="0">
              <a:buNone/>
            </a:pPr>
            <a:endParaRPr lang="en-GB" sz="1600" kern="0" dirty="0">
              <a:latin typeface="Comic Sans MS" panose="030F0702030302020204" pitchFamily="66" charset="0"/>
            </a:endParaRPr>
          </a:p>
        </p:txBody>
      </p:sp>
      <p:pic>
        <p:nvPicPr>
          <p:cNvPr id="17" name="Picture 16" descr="A screenshot of a computer&#10;&#10;Description automatically generated with low confidence">
            <a:extLst>
              <a:ext uri="{FF2B5EF4-FFF2-40B4-BE49-F238E27FC236}">
                <a16:creationId xmlns:a16="http://schemas.microsoft.com/office/drawing/2014/main" id="{95DCBD50-A376-4A69-AF8D-E86EFEFF5E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06714" y="2385841"/>
            <a:ext cx="2799746" cy="1081041"/>
          </a:xfrm>
          <a:prstGeom prst="rect">
            <a:avLst/>
          </a:prstGeom>
        </p:spPr>
      </p:pic>
      <p:sp>
        <p:nvSpPr>
          <p:cNvPr id="18" name="Content Placeholder 8">
            <a:extLst>
              <a:ext uri="{FF2B5EF4-FFF2-40B4-BE49-F238E27FC236}">
                <a16:creationId xmlns:a16="http://schemas.microsoft.com/office/drawing/2014/main" id="{EC6FE6D0-89C6-456D-A253-3FE48BE2D64C}"/>
              </a:ext>
            </a:extLst>
          </p:cNvPr>
          <p:cNvSpPr txBox="1">
            <a:spLocks/>
          </p:cNvSpPr>
          <p:nvPr/>
        </p:nvSpPr>
        <p:spPr bwMode="auto">
          <a:xfrm>
            <a:off x="685800" y="1127760"/>
            <a:ext cx="3094112" cy="1106851"/>
          </a:xfrm>
          <a:prstGeom prst="rect">
            <a:avLst/>
          </a:prstGeom>
          <a:noFill/>
          <a:ln w="38100">
            <a:solidFill>
              <a:srgbClr val="C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marL="0" indent="0">
              <a:buNone/>
            </a:pPr>
            <a:r>
              <a:rPr lang="en-GB" sz="1600" kern="0" dirty="0"/>
              <a:t>Call 999 </a:t>
            </a:r>
            <a:r>
              <a:rPr lang="en-GB" sz="1600" dirty="0"/>
              <a:t>if you’re reporting a crime that’s in progress or someone is in immediate danger</a:t>
            </a:r>
            <a:r>
              <a:rPr lang="en-GB" sz="1600" kern="0" dirty="0"/>
              <a:t> </a:t>
            </a:r>
          </a:p>
        </p:txBody>
      </p:sp>
    </p:spTree>
    <p:extLst>
      <p:ext uri="{BB962C8B-B14F-4D97-AF65-F5344CB8AC3E}">
        <p14:creationId xmlns:p14="http://schemas.microsoft.com/office/powerpoint/2010/main" val="3463290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5"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304800"/>
            <a:ext cx="8153400" cy="1143000"/>
          </a:xfrm>
        </p:spPr>
        <p:txBody>
          <a:bodyPr/>
          <a:lstStyle/>
          <a:p>
            <a:r>
              <a:rPr lang="en-GB" sz="4000" dirty="0">
                <a:latin typeface="+mn-lt"/>
              </a:rPr>
              <a:t>Why does Hate Crime matter?</a:t>
            </a:r>
          </a:p>
        </p:txBody>
      </p:sp>
      <p:pic>
        <p:nvPicPr>
          <p:cNvPr id="4" name="Picture 3">
            <a:extLst>
              <a:ext uri="{FF2B5EF4-FFF2-40B4-BE49-F238E27FC236}">
                <a16:creationId xmlns:a16="http://schemas.microsoft.com/office/drawing/2014/main" id="{5F7C92B0-5F81-4F23-8A8F-C8743B9A62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1447800"/>
            <a:ext cx="6264696" cy="40003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33431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B9BA9-49AB-4672-8BE4-142FC84F0398}"/>
              </a:ext>
            </a:extLst>
          </p:cNvPr>
          <p:cNvSpPr>
            <a:spLocks noGrp="1"/>
          </p:cNvSpPr>
          <p:nvPr>
            <p:ph type="title"/>
          </p:nvPr>
        </p:nvSpPr>
        <p:spPr>
          <a:xfrm>
            <a:off x="682034" y="260648"/>
            <a:ext cx="8153400" cy="720080"/>
          </a:xfrm>
        </p:spPr>
        <p:txBody>
          <a:bodyPr/>
          <a:lstStyle/>
          <a:p>
            <a:r>
              <a:rPr lang="en-GB" dirty="0">
                <a:latin typeface="+mn-lt"/>
              </a:rPr>
              <a:t>Why does Hate Crime Matter?</a:t>
            </a:r>
          </a:p>
        </p:txBody>
      </p:sp>
      <p:sp>
        <p:nvSpPr>
          <p:cNvPr id="10" name="Content Placeholder 9">
            <a:extLst>
              <a:ext uri="{FF2B5EF4-FFF2-40B4-BE49-F238E27FC236}">
                <a16:creationId xmlns:a16="http://schemas.microsoft.com/office/drawing/2014/main" id="{4D0C6A39-BE63-4840-AFC8-FFB182FABA2A}"/>
              </a:ext>
            </a:extLst>
          </p:cNvPr>
          <p:cNvSpPr>
            <a:spLocks noGrp="1"/>
          </p:cNvSpPr>
          <p:nvPr>
            <p:ph idx="1"/>
          </p:nvPr>
        </p:nvSpPr>
        <p:spPr>
          <a:xfrm>
            <a:off x="4860032" y="1524000"/>
            <a:ext cx="3742184" cy="4191000"/>
          </a:xfrm>
        </p:spPr>
        <p:txBody>
          <a:bodyPr/>
          <a:lstStyle/>
          <a:p>
            <a:r>
              <a:rPr lang="en-GB" sz="1600" dirty="0"/>
              <a:t>Frankie had severe learning difficulties.</a:t>
            </a:r>
          </a:p>
          <a:p>
            <a:r>
              <a:rPr lang="en-GB" sz="1600" dirty="0"/>
              <a:t>More than a decade of abuse and bullying from local teenagers.</a:t>
            </a:r>
          </a:p>
          <a:p>
            <a:r>
              <a:rPr lang="en-GB" sz="1600" dirty="0"/>
              <a:t>Groups of up to 16 young people pelted their home with flour, eggs and stones and shouted abuse every night.</a:t>
            </a:r>
          </a:p>
          <a:p>
            <a:r>
              <a:rPr lang="en-GB" sz="1600" dirty="0"/>
              <a:t>Fiona was eventually driven to  commit suicide by setting fire to her car while she and Frankie were sitting side by side in the back.</a:t>
            </a:r>
          </a:p>
          <a:p>
            <a:r>
              <a:rPr lang="en-GB" altLang="en-US" sz="1600" dirty="0"/>
              <a:t>I have just given up,” she wrote. “I am just not cut out to take this much harassment</a:t>
            </a:r>
            <a:endParaRPr lang="en-GB" sz="1600" dirty="0"/>
          </a:p>
        </p:txBody>
      </p:sp>
      <p:pic>
        <p:nvPicPr>
          <p:cNvPr id="11" name="Picture Placeholder 4">
            <a:extLst>
              <a:ext uri="{FF2B5EF4-FFF2-40B4-BE49-F238E27FC236}">
                <a16:creationId xmlns:a16="http://schemas.microsoft.com/office/drawing/2014/main" id="{1A22B512-FA06-4E8B-8E25-75540164AF91}"/>
              </a:ext>
            </a:extLst>
          </p:cNvPr>
          <p:cNvPicPr>
            <a:picLocks noChangeAspect="1"/>
          </p:cNvPicPr>
          <p:nvPr/>
        </p:nvPicPr>
        <p:blipFill>
          <a:blip r:embed="rId3">
            <a:extLst>
              <a:ext uri="{28A0092B-C50C-407E-A947-70E740481C1C}">
                <a14:useLocalDpi xmlns:a14="http://schemas.microsoft.com/office/drawing/2010/main" val="0"/>
              </a:ext>
            </a:extLst>
          </a:blip>
          <a:srcRect l="4497" r="4497"/>
          <a:stretch>
            <a:fillRect/>
          </a:stretch>
        </p:blipFill>
        <p:spPr bwMode="auto">
          <a:xfrm>
            <a:off x="702873" y="2564904"/>
            <a:ext cx="3881137" cy="2910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Content Placeholder 9">
            <a:extLst>
              <a:ext uri="{FF2B5EF4-FFF2-40B4-BE49-F238E27FC236}">
                <a16:creationId xmlns:a16="http://schemas.microsoft.com/office/drawing/2014/main" id="{6332816E-4DE0-4597-A551-92329DB96F0A}"/>
              </a:ext>
            </a:extLst>
          </p:cNvPr>
          <p:cNvSpPr txBox="1">
            <a:spLocks/>
          </p:cNvSpPr>
          <p:nvPr/>
        </p:nvSpPr>
        <p:spPr bwMode="auto">
          <a:xfrm>
            <a:off x="827584" y="1485022"/>
            <a:ext cx="3310136"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marL="0" indent="0">
              <a:buFontTx/>
              <a:buNone/>
            </a:pPr>
            <a:r>
              <a:rPr lang="en-GB" sz="1800" kern="0" dirty="0"/>
              <a:t>True Story</a:t>
            </a:r>
          </a:p>
          <a:p>
            <a:pPr marL="0" indent="0">
              <a:buFontTx/>
              <a:buNone/>
            </a:pPr>
            <a:r>
              <a:rPr lang="en-GB" sz="1800" kern="0" dirty="0"/>
              <a:t>Fiona  and Frankie Pilkington</a:t>
            </a:r>
          </a:p>
        </p:txBody>
      </p:sp>
    </p:spTree>
    <p:extLst>
      <p:ext uri="{BB962C8B-B14F-4D97-AF65-F5344CB8AC3E}">
        <p14:creationId xmlns:p14="http://schemas.microsoft.com/office/powerpoint/2010/main" val="1766604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24842-CCC3-4BC0-AD5E-5150C6912AE5}"/>
              </a:ext>
            </a:extLst>
          </p:cNvPr>
          <p:cNvSpPr>
            <a:spLocks noGrp="1"/>
          </p:cNvSpPr>
          <p:nvPr>
            <p:ph type="title"/>
          </p:nvPr>
        </p:nvSpPr>
        <p:spPr>
          <a:xfrm>
            <a:off x="685800" y="304800"/>
            <a:ext cx="6118448" cy="819944"/>
          </a:xfrm>
        </p:spPr>
        <p:txBody>
          <a:bodyPr/>
          <a:lstStyle/>
          <a:p>
            <a:r>
              <a:rPr lang="en-GB" dirty="0"/>
              <a:t>Why does Hate Crime Matter?</a:t>
            </a:r>
          </a:p>
        </p:txBody>
      </p:sp>
      <p:sp>
        <p:nvSpPr>
          <p:cNvPr id="5" name="Content Placeholder 9">
            <a:extLst>
              <a:ext uri="{FF2B5EF4-FFF2-40B4-BE49-F238E27FC236}">
                <a16:creationId xmlns:a16="http://schemas.microsoft.com/office/drawing/2014/main" id="{A25772E4-56A7-44ED-A341-510474709EA5}"/>
              </a:ext>
            </a:extLst>
          </p:cNvPr>
          <p:cNvSpPr txBox="1">
            <a:spLocks/>
          </p:cNvSpPr>
          <p:nvPr/>
        </p:nvSpPr>
        <p:spPr bwMode="auto">
          <a:xfrm>
            <a:off x="827584" y="1485022"/>
            <a:ext cx="3310136"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marL="0" indent="0">
              <a:buFontTx/>
              <a:buNone/>
            </a:pPr>
            <a:r>
              <a:rPr lang="en-GB" sz="1800" kern="0" dirty="0"/>
              <a:t>True Story</a:t>
            </a:r>
          </a:p>
          <a:p>
            <a:pPr marL="0" indent="0">
              <a:buFontTx/>
              <a:buNone/>
            </a:pPr>
            <a:r>
              <a:rPr lang="en-GB" sz="1800" kern="0" dirty="0"/>
              <a:t>Tommy Barwick</a:t>
            </a:r>
          </a:p>
        </p:txBody>
      </p:sp>
      <p:pic>
        <p:nvPicPr>
          <p:cNvPr id="8" name="Picture 7" descr="A person with glasses and a beard&#10;&#10;Description automatically generated">
            <a:extLst>
              <a:ext uri="{FF2B5EF4-FFF2-40B4-BE49-F238E27FC236}">
                <a16:creationId xmlns:a16="http://schemas.microsoft.com/office/drawing/2014/main" id="{5DB7B31C-B0A6-4C86-89FB-A4FEE4258A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2564904"/>
            <a:ext cx="3166120" cy="2744906"/>
          </a:xfrm>
          <a:prstGeom prst="rect">
            <a:avLst/>
          </a:prstGeom>
        </p:spPr>
      </p:pic>
      <p:sp>
        <p:nvSpPr>
          <p:cNvPr id="10" name="Content Placeholder 9">
            <a:extLst>
              <a:ext uri="{FF2B5EF4-FFF2-40B4-BE49-F238E27FC236}">
                <a16:creationId xmlns:a16="http://schemas.microsoft.com/office/drawing/2014/main" id="{C6DD6DE4-BF95-4E50-8D53-04E93733F7C3}"/>
              </a:ext>
            </a:extLst>
          </p:cNvPr>
          <p:cNvSpPr>
            <a:spLocks noGrp="1"/>
          </p:cNvSpPr>
          <p:nvPr>
            <p:ph idx="1"/>
          </p:nvPr>
        </p:nvSpPr>
        <p:spPr>
          <a:xfrm>
            <a:off x="4860032" y="1268760"/>
            <a:ext cx="3742184" cy="4320480"/>
          </a:xfrm>
        </p:spPr>
        <p:txBody>
          <a:bodyPr/>
          <a:lstStyle/>
          <a:p>
            <a:r>
              <a:rPr lang="en-GB" sz="1600" dirty="0"/>
              <a:t>In 2018, Tommy was attacked after London Pride.</a:t>
            </a:r>
          </a:p>
          <a:p>
            <a:r>
              <a:rPr lang="en-GB" sz="1600" dirty="0"/>
              <a:t>His attackers began by shouting homophobic abuse.</a:t>
            </a:r>
          </a:p>
          <a:p>
            <a:r>
              <a:rPr lang="en-GB" sz="1600" dirty="0"/>
              <a:t>Tommy was then hit, he felt his back crack and fell to the floor. He was stamped on, sworn at and told he deserved it.</a:t>
            </a:r>
          </a:p>
          <a:p>
            <a:r>
              <a:rPr lang="en-GB" sz="1600" dirty="0"/>
              <a:t>The attack has left Tommy in pain and needing to use a wheelchair.</a:t>
            </a:r>
          </a:p>
          <a:p>
            <a:r>
              <a:rPr lang="en-GB" sz="1600" dirty="0"/>
              <a:t>He has lost his livelihood because he can no longer run the shop he owned.</a:t>
            </a:r>
          </a:p>
          <a:p>
            <a:r>
              <a:rPr lang="en-GB" sz="1600" dirty="0"/>
              <a:t>He struggles to sleep and has flashbacks and nightmares.</a:t>
            </a:r>
          </a:p>
          <a:p>
            <a:r>
              <a:rPr lang="en-GB" sz="1600" dirty="0"/>
              <a:t>His attackers were never found.</a:t>
            </a:r>
          </a:p>
          <a:p>
            <a:endParaRPr lang="en-GB" sz="1600" dirty="0"/>
          </a:p>
        </p:txBody>
      </p:sp>
    </p:spTree>
    <p:extLst>
      <p:ext uri="{BB962C8B-B14F-4D97-AF65-F5344CB8AC3E}">
        <p14:creationId xmlns:p14="http://schemas.microsoft.com/office/powerpoint/2010/main" val="406963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DC4C4-E5D1-466D-B622-C02A850EEFA8}"/>
              </a:ext>
            </a:extLst>
          </p:cNvPr>
          <p:cNvSpPr>
            <a:spLocks noGrp="1"/>
          </p:cNvSpPr>
          <p:nvPr>
            <p:ph type="title"/>
          </p:nvPr>
        </p:nvSpPr>
        <p:spPr/>
        <p:txBody>
          <a:bodyPr/>
          <a:lstStyle/>
          <a:p>
            <a:r>
              <a:rPr lang="en-GB" dirty="0">
                <a:latin typeface="+mn-lt"/>
              </a:rPr>
              <a:t>What is Hate Crime?</a:t>
            </a:r>
          </a:p>
        </p:txBody>
      </p:sp>
      <p:sp>
        <p:nvSpPr>
          <p:cNvPr id="3" name="Content Placeholder 2">
            <a:extLst>
              <a:ext uri="{FF2B5EF4-FFF2-40B4-BE49-F238E27FC236}">
                <a16:creationId xmlns:a16="http://schemas.microsoft.com/office/drawing/2014/main" id="{007B71D8-0AD7-41DF-8C9E-1E1BE29AC659}"/>
              </a:ext>
            </a:extLst>
          </p:cNvPr>
          <p:cNvSpPr>
            <a:spLocks noGrp="1"/>
          </p:cNvSpPr>
          <p:nvPr>
            <p:ph idx="1"/>
          </p:nvPr>
        </p:nvSpPr>
        <p:spPr>
          <a:xfrm>
            <a:off x="685800" y="1333500"/>
            <a:ext cx="8153400" cy="4191000"/>
          </a:xfrm>
        </p:spPr>
        <p:txBody>
          <a:bodyPr/>
          <a:lstStyle/>
          <a:p>
            <a:pPr algn="l" eaLnBrk="1" hangingPunct="1"/>
            <a:r>
              <a:rPr lang="en-GB" altLang="en-US" sz="2800" dirty="0"/>
              <a:t>A Hate crime is any </a:t>
            </a:r>
            <a:r>
              <a:rPr lang="en-GB" altLang="en-US" sz="2800" dirty="0">
                <a:solidFill>
                  <a:srgbClr val="C00000"/>
                </a:solidFill>
              </a:rPr>
              <a:t>criminal offence </a:t>
            </a:r>
            <a:r>
              <a:rPr lang="en-GB" altLang="en-US" sz="2800" dirty="0"/>
              <a:t>which is </a:t>
            </a:r>
            <a:r>
              <a:rPr lang="en-GB" altLang="en-US" sz="2800" u="sng" dirty="0">
                <a:solidFill>
                  <a:srgbClr val="C00000"/>
                </a:solidFill>
              </a:rPr>
              <a:t>perceived</a:t>
            </a:r>
            <a:r>
              <a:rPr lang="en-GB" altLang="en-US" sz="2800" dirty="0"/>
              <a:t>, by the victim or any other person, to be motivated by a hostility or prejudice based on a person’s: </a:t>
            </a:r>
          </a:p>
          <a:p>
            <a:pPr algn="l" eaLnBrk="1" hangingPunct="1"/>
            <a:r>
              <a:rPr lang="en-GB" altLang="en-US" sz="2800" dirty="0"/>
              <a:t>Race </a:t>
            </a:r>
          </a:p>
          <a:p>
            <a:pPr algn="l" eaLnBrk="1" hangingPunct="1"/>
            <a:r>
              <a:rPr lang="en-GB" altLang="en-US" sz="2800" dirty="0"/>
              <a:t>Faith</a:t>
            </a:r>
          </a:p>
          <a:p>
            <a:pPr algn="l" eaLnBrk="1" hangingPunct="1"/>
            <a:r>
              <a:rPr lang="en-GB" altLang="en-US" sz="2800" dirty="0"/>
              <a:t>Sexual orientation </a:t>
            </a:r>
          </a:p>
          <a:p>
            <a:pPr algn="l" eaLnBrk="1" hangingPunct="1"/>
            <a:r>
              <a:rPr lang="en-GB" altLang="en-US" sz="2800" dirty="0"/>
              <a:t>Disability </a:t>
            </a:r>
          </a:p>
          <a:p>
            <a:pPr algn="l" eaLnBrk="1" hangingPunct="1"/>
            <a:r>
              <a:rPr lang="en-GB" altLang="en-US" dirty="0"/>
              <a:t>G</a:t>
            </a:r>
            <a:r>
              <a:rPr lang="en-GB" altLang="en-US" sz="2800" dirty="0"/>
              <a:t>ender Identity</a:t>
            </a:r>
          </a:p>
          <a:p>
            <a:endParaRPr lang="en-GB" dirty="0"/>
          </a:p>
        </p:txBody>
      </p:sp>
    </p:spTree>
    <p:extLst>
      <p:ext uri="{BB962C8B-B14F-4D97-AF65-F5344CB8AC3E}">
        <p14:creationId xmlns:p14="http://schemas.microsoft.com/office/powerpoint/2010/main" val="134902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CFBD0-F5F2-4669-965B-A9D96BA03F21}"/>
              </a:ext>
            </a:extLst>
          </p:cNvPr>
          <p:cNvSpPr>
            <a:spLocks noGrp="1"/>
          </p:cNvSpPr>
          <p:nvPr>
            <p:ph type="title"/>
          </p:nvPr>
        </p:nvSpPr>
        <p:spPr/>
        <p:txBody>
          <a:bodyPr/>
          <a:lstStyle/>
          <a:p>
            <a:r>
              <a:rPr lang="en-GB" dirty="0">
                <a:latin typeface="Comic Sans MS" panose="030F0702030302020204" pitchFamily="66" charset="0"/>
              </a:rPr>
              <a:t>What does Hate Crime look like?</a:t>
            </a:r>
          </a:p>
        </p:txBody>
      </p:sp>
      <p:sp>
        <p:nvSpPr>
          <p:cNvPr id="5" name="Content Placeholder 2">
            <a:extLst>
              <a:ext uri="{FF2B5EF4-FFF2-40B4-BE49-F238E27FC236}">
                <a16:creationId xmlns:a16="http://schemas.microsoft.com/office/drawing/2014/main" id="{E178EB4F-4F60-4190-9C0D-2158A243D619}"/>
              </a:ext>
            </a:extLst>
          </p:cNvPr>
          <p:cNvSpPr txBox="1">
            <a:spLocks/>
          </p:cNvSpPr>
          <p:nvPr/>
        </p:nvSpPr>
        <p:spPr bwMode="auto">
          <a:xfrm>
            <a:off x="5467376" y="1632409"/>
            <a:ext cx="1912935" cy="536848"/>
          </a:xfrm>
          <a:prstGeom prst="rect">
            <a:avLst/>
          </a:prstGeom>
          <a:noFill/>
          <a:ln w="28575">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marL="0" indent="0">
              <a:buFontTx/>
              <a:buNone/>
            </a:pPr>
            <a:r>
              <a:rPr lang="en-GB" kern="0" dirty="0">
                <a:latin typeface="Comic Sans MS" panose="030F0702030302020204" pitchFamily="66" charset="0"/>
              </a:rPr>
              <a:t>Vandalism</a:t>
            </a:r>
          </a:p>
        </p:txBody>
      </p:sp>
      <p:sp>
        <p:nvSpPr>
          <p:cNvPr id="6" name="Content Placeholder 2">
            <a:extLst>
              <a:ext uri="{FF2B5EF4-FFF2-40B4-BE49-F238E27FC236}">
                <a16:creationId xmlns:a16="http://schemas.microsoft.com/office/drawing/2014/main" id="{AF6E44B5-AFCB-46AF-AE66-6731C02BDE5C}"/>
              </a:ext>
            </a:extLst>
          </p:cNvPr>
          <p:cNvSpPr txBox="1">
            <a:spLocks/>
          </p:cNvSpPr>
          <p:nvPr/>
        </p:nvSpPr>
        <p:spPr bwMode="auto">
          <a:xfrm>
            <a:off x="467544" y="4151896"/>
            <a:ext cx="2304256" cy="536848"/>
          </a:xfrm>
          <a:prstGeom prst="rect">
            <a:avLst/>
          </a:prstGeom>
          <a:noFill/>
          <a:ln w="28575">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marL="0" indent="0">
              <a:buFontTx/>
              <a:buNone/>
            </a:pPr>
            <a:r>
              <a:rPr lang="en-GB" kern="0" dirty="0">
                <a:latin typeface="Comic Sans MS" panose="030F0702030302020204" pitchFamily="66" charset="0"/>
              </a:rPr>
              <a:t>Harassment</a:t>
            </a:r>
          </a:p>
        </p:txBody>
      </p:sp>
      <p:sp>
        <p:nvSpPr>
          <p:cNvPr id="7" name="Content Placeholder 2">
            <a:extLst>
              <a:ext uri="{FF2B5EF4-FFF2-40B4-BE49-F238E27FC236}">
                <a16:creationId xmlns:a16="http://schemas.microsoft.com/office/drawing/2014/main" id="{DDF2EFAB-B66F-4F51-9BAA-AA5591EE4878}"/>
              </a:ext>
            </a:extLst>
          </p:cNvPr>
          <p:cNvSpPr txBox="1">
            <a:spLocks/>
          </p:cNvSpPr>
          <p:nvPr/>
        </p:nvSpPr>
        <p:spPr bwMode="auto">
          <a:xfrm>
            <a:off x="5220072" y="4420320"/>
            <a:ext cx="2662064" cy="536848"/>
          </a:xfrm>
          <a:prstGeom prst="rect">
            <a:avLst/>
          </a:prstGeom>
          <a:noFill/>
          <a:ln w="28575">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marL="0" indent="0">
              <a:buFontTx/>
              <a:buNone/>
            </a:pPr>
            <a:r>
              <a:rPr lang="en-GB" kern="0" dirty="0">
                <a:latin typeface="Comic Sans MS" panose="030F0702030302020204" pitchFamily="66" charset="0"/>
              </a:rPr>
              <a:t>Physical Abuse</a:t>
            </a:r>
          </a:p>
        </p:txBody>
      </p:sp>
      <p:sp>
        <p:nvSpPr>
          <p:cNvPr id="8" name="Content Placeholder 2">
            <a:extLst>
              <a:ext uri="{FF2B5EF4-FFF2-40B4-BE49-F238E27FC236}">
                <a16:creationId xmlns:a16="http://schemas.microsoft.com/office/drawing/2014/main" id="{A1F68C71-20CF-4333-8527-B4C037AC8D3B}"/>
              </a:ext>
            </a:extLst>
          </p:cNvPr>
          <p:cNvSpPr txBox="1">
            <a:spLocks/>
          </p:cNvSpPr>
          <p:nvPr/>
        </p:nvSpPr>
        <p:spPr bwMode="auto">
          <a:xfrm>
            <a:off x="3103450" y="2661692"/>
            <a:ext cx="2260637" cy="981422"/>
          </a:xfrm>
          <a:prstGeom prst="rect">
            <a:avLst/>
          </a:prstGeom>
          <a:noFill/>
          <a:ln w="28575">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marL="0" indent="0">
              <a:buFontTx/>
              <a:buNone/>
            </a:pPr>
            <a:r>
              <a:rPr lang="en-GB" kern="0" dirty="0">
                <a:latin typeface="Comic Sans MS" panose="030F0702030302020204" pitchFamily="66" charset="0"/>
              </a:rPr>
              <a:t>Intimidation and Threats</a:t>
            </a:r>
          </a:p>
        </p:txBody>
      </p:sp>
      <p:sp>
        <p:nvSpPr>
          <p:cNvPr id="9" name="Content Placeholder 2">
            <a:extLst>
              <a:ext uri="{FF2B5EF4-FFF2-40B4-BE49-F238E27FC236}">
                <a16:creationId xmlns:a16="http://schemas.microsoft.com/office/drawing/2014/main" id="{CAB43337-F2A2-4A77-9700-6F4CCAF20754}"/>
              </a:ext>
            </a:extLst>
          </p:cNvPr>
          <p:cNvSpPr txBox="1">
            <a:spLocks/>
          </p:cNvSpPr>
          <p:nvPr/>
        </p:nvSpPr>
        <p:spPr bwMode="auto">
          <a:xfrm>
            <a:off x="2445866" y="5462316"/>
            <a:ext cx="3916821" cy="702988"/>
          </a:xfrm>
          <a:prstGeom prst="rect">
            <a:avLst/>
          </a:prstGeom>
          <a:noFill/>
          <a:ln w="28575">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marL="0" indent="0" algn="ctr">
              <a:buFontTx/>
              <a:buNone/>
            </a:pPr>
            <a:r>
              <a:rPr lang="en-GB" kern="0" dirty="0">
                <a:latin typeface="Comic Sans MS" panose="030F0702030302020204" pitchFamily="66" charset="0"/>
              </a:rPr>
              <a:t>Incitement to hatred</a:t>
            </a:r>
          </a:p>
        </p:txBody>
      </p:sp>
      <p:sp>
        <p:nvSpPr>
          <p:cNvPr id="10" name="Content Placeholder 2">
            <a:extLst>
              <a:ext uri="{FF2B5EF4-FFF2-40B4-BE49-F238E27FC236}">
                <a16:creationId xmlns:a16="http://schemas.microsoft.com/office/drawing/2014/main" id="{5DA02A08-4362-46DE-A6AA-22CB8B0AA77B}"/>
              </a:ext>
            </a:extLst>
          </p:cNvPr>
          <p:cNvSpPr txBox="1">
            <a:spLocks/>
          </p:cNvSpPr>
          <p:nvPr/>
        </p:nvSpPr>
        <p:spPr bwMode="auto">
          <a:xfrm>
            <a:off x="518073" y="1566162"/>
            <a:ext cx="2491231" cy="536848"/>
          </a:xfrm>
          <a:prstGeom prst="rect">
            <a:avLst/>
          </a:prstGeom>
          <a:noFill/>
          <a:ln w="28575">
            <a:solidFill>
              <a:schemeClr val="accent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marL="0" indent="0">
              <a:buFontTx/>
              <a:buNone/>
            </a:pPr>
            <a:r>
              <a:rPr lang="en-GB" kern="0" dirty="0">
                <a:latin typeface="Comic Sans MS" panose="030F0702030302020204" pitchFamily="66" charset="0"/>
              </a:rPr>
              <a:t>Verbal Abuse</a:t>
            </a:r>
          </a:p>
        </p:txBody>
      </p:sp>
    </p:spTree>
    <p:extLst>
      <p:ext uri="{BB962C8B-B14F-4D97-AF65-F5344CB8AC3E}">
        <p14:creationId xmlns:p14="http://schemas.microsoft.com/office/powerpoint/2010/main" val="135849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278D9-64D3-4427-AAD1-8874F6801941}"/>
              </a:ext>
            </a:extLst>
          </p:cNvPr>
          <p:cNvSpPr>
            <a:spLocks noGrp="1"/>
          </p:cNvSpPr>
          <p:nvPr>
            <p:ph type="title"/>
          </p:nvPr>
        </p:nvSpPr>
        <p:spPr>
          <a:xfrm>
            <a:off x="685800" y="304800"/>
            <a:ext cx="6478488" cy="1107976"/>
          </a:xfrm>
        </p:spPr>
        <p:txBody>
          <a:bodyPr/>
          <a:lstStyle/>
          <a:p>
            <a:r>
              <a:rPr lang="en-GB" sz="3600" dirty="0">
                <a:latin typeface="+mn-lt"/>
              </a:rPr>
              <a:t>What is online Hate Crime?</a:t>
            </a:r>
          </a:p>
        </p:txBody>
      </p:sp>
      <p:pic>
        <p:nvPicPr>
          <p:cNvPr id="4" name="Online Media 3" title="Stop Hate UK - Online Hate">
            <a:hlinkClick r:id="" action="ppaction://media"/>
            <a:extLst>
              <a:ext uri="{FF2B5EF4-FFF2-40B4-BE49-F238E27FC236}">
                <a16:creationId xmlns:a16="http://schemas.microsoft.com/office/drawing/2014/main" id="{DA11EA47-2EAB-4A94-BCBB-D950B0902397}"/>
              </a:ext>
            </a:extLst>
          </p:cNvPr>
          <p:cNvPicPr>
            <a:picLocks noGrp="1" noRot="1" noChangeAspect="1"/>
          </p:cNvPicPr>
          <p:nvPr>
            <p:ph idx="1"/>
            <a:videoFile r:link="rId1"/>
          </p:nvPr>
        </p:nvPicPr>
        <p:blipFill>
          <a:blip r:embed="rId4"/>
          <a:stretch>
            <a:fillRect/>
          </a:stretch>
        </p:blipFill>
        <p:spPr>
          <a:xfrm>
            <a:off x="109403" y="1753927"/>
            <a:ext cx="9034597" cy="5104073"/>
          </a:xfrm>
          <a:prstGeom prst="rect">
            <a:avLst/>
          </a:prstGeom>
        </p:spPr>
      </p:pic>
    </p:spTree>
    <p:extLst>
      <p:ext uri="{BB962C8B-B14F-4D97-AF65-F5344CB8AC3E}">
        <p14:creationId xmlns:p14="http://schemas.microsoft.com/office/powerpoint/2010/main" val="173012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D89E0-4E2B-4287-A3F9-00874DD3869E}"/>
              </a:ext>
            </a:extLst>
          </p:cNvPr>
          <p:cNvSpPr>
            <a:spLocks noGrp="1"/>
          </p:cNvSpPr>
          <p:nvPr>
            <p:ph type="title"/>
          </p:nvPr>
        </p:nvSpPr>
        <p:spPr/>
        <p:txBody>
          <a:bodyPr/>
          <a:lstStyle/>
          <a:p>
            <a:r>
              <a:rPr lang="en-GB" dirty="0"/>
              <a:t>What about Online Hate Crime?</a:t>
            </a:r>
          </a:p>
        </p:txBody>
      </p:sp>
      <p:sp>
        <p:nvSpPr>
          <p:cNvPr id="3" name="Content Placeholder 2">
            <a:extLst>
              <a:ext uri="{FF2B5EF4-FFF2-40B4-BE49-F238E27FC236}">
                <a16:creationId xmlns:a16="http://schemas.microsoft.com/office/drawing/2014/main" id="{9C371CA2-CF9D-4303-92A5-D3C0E1A20127}"/>
              </a:ext>
            </a:extLst>
          </p:cNvPr>
          <p:cNvSpPr>
            <a:spLocks noGrp="1"/>
          </p:cNvSpPr>
          <p:nvPr>
            <p:ph idx="1"/>
          </p:nvPr>
        </p:nvSpPr>
        <p:spPr/>
        <p:txBody>
          <a:bodyPr/>
          <a:lstStyle/>
          <a:p>
            <a:r>
              <a:rPr lang="en-GB" sz="2000" dirty="0"/>
              <a:t>Online Hate is posting and sharing hateful and prejudiced content against an individual, group or community.</a:t>
            </a:r>
          </a:p>
          <a:p>
            <a:endParaRPr lang="en-GB" sz="2000" dirty="0"/>
          </a:p>
          <a:p>
            <a:r>
              <a:rPr lang="en-GB" sz="2000" dirty="0"/>
              <a:t>If a post is hostile towards a person’s race, religion, disability, sexual orientation or gender identity – it can be viewed as Hate Speech and </a:t>
            </a:r>
            <a:r>
              <a:rPr lang="en-GB" sz="2000" b="1" dirty="0"/>
              <a:t>could break the law</a:t>
            </a:r>
            <a:r>
              <a:rPr lang="en-GB" sz="2000" dirty="0"/>
              <a:t>.</a:t>
            </a:r>
          </a:p>
          <a:p>
            <a:endParaRPr lang="en-GB" sz="2000" dirty="0"/>
          </a:p>
          <a:p>
            <a:r>
              <a:rPr lang="en-GB" sz="2000" dirty="0"/>
              <a:t>Online Hate includes texts, images, videos and audio – or a combination of these. It  can include Cyberbullying, Cyberstalking, harassing people and encouraging others to commit violence.</a:t>
            </a:r>
          </a:p>
        </p:txBody>
      </p:sp>
    </p:spTree>
    <p:extLst>
      <p:ext uri="{BB962C8B-B14F-4D97-AF65-F5344CB8AC3E}">
        <p14:creationId xmlns:p14="http://schemas.microsoft.com/office/powerpoint/2010/main" val="815403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A3ED7-F249-4A34-A013-B50771D7DD6A}"/>
              </a:ext>
            </a:extLst>
          </p:cNvPr>
          <p:cNvSpPr>
            <a:spLocks noGrp="1"/>
          </p:cNvSpPr>
          <p:nvPr>
            <p:ph type="title"/>
          </p:nvPr>
        </p:nvSpPr>
        <p:spPr/>
        <p:txBody>
          <a:bodyPr/>
          <a:lstStyle/>
          <a:p>
            <a:r>
              <a:rPr lang="en-GB" dirty="0"/>
              <a:t>Online versus Offline Hate</a:t>
            </a:r>
          </a:p>
        </p:txBody>
      </p:sp>
      <p:sp>
        <p:nvSpPr>
          <p:cNvPr id="3" name="Content Placeholder 2">
            <a:extLst>
              <a:ext uri="{FF2B5EF4-FFF2-40B4-BE49-F238E27FC236}">
                <a16:creationId xmlns:a16="http://schemas.microsoft.com/office/drawing/2014/main" id="{C4484E56-8946-4EE9-8956-BDBB2DEF1780}"/>
              </a:ext>
            </a:extLst>
          </p:cNvPr>
          <p:cNvSpPr>
            <a:spLocks noGrp="1"/>
          </p:cNvSpPr>
          <p:nvPr>
            <p:ph idx="1"/>
          </p:nvPr>
        </p:nvSpPr>
        <p:spPr/>
        <p:txBody>
          <a:bodyPr/>
          <a:lstStyle/>
          <a:p>
            <a:pPr marL="0" indent="0">
              <a:buNone/>
            </a:pPr>
            <a:r>
              <a:rPr lang="en-GB" dirty="0"/>
              <a:t>There are some key differences between online and offline hate:</a:t>
            </a:r>
            <a:br>
              <a:rPr lang="en-GB" dirty="0"/>
            </a:br>
            <a:endParaRPr lang="en-GB" dirty="0"/>
          </a:p>
          <a:p>
            <a:r>
              <a:rPr lang="en-GB" sz="2400" dirty="0"/>
              <a:t>Online hate is usually permanent.</a:t>
            </a:r>
          </a:p>
          <a:p>
            <a:endParaRPr lang="en-GB" sz="2400" dirty="0"/>
          </a:p>
          <a:p>
            <a:r>
              <a:rPr lang="en-GB" sz="2400" dirty="0"/>
              <a:t>Online hate has a wider audience.</a:t>
            </a:r>
          </a:p>
          <a:p>
            <a:endParaRPr lang="en-GB" sz="2400" dirty="0"/>
          </a:p>
          <a:p>
            <a:r>
              <a:rPr lang="en-GB" sz="2400" dirty="0"/>
              <a:t>People who create online hate content usually do so  anonymously </a:t>
            </a:r>
            <a:r>
              <a:rPr lang="en-GB" sz="2400" b="1" dirty="0"/>
              <a:t>but</a:t>
            </a:r>
            <a:r>
              <a:rPr lang="en-GB" sz="2400" dirty="0"/>
              <a:t> they can be identified and prosecuted.</a:t>
            </a:r>
            <a:endParaRPr lang="en-GB" dirty="0"/>
          </a:p>
          <a:p>
            <a:pPr marL="0" indent="0">
              <a:buNone/>
            </a:pPr>
            <a:endParaRPr lang="en-GB" dirty="0"/>
          </a:p>
        </p:txBody>
      </p:sp>
    </p:spTree>
    <p:extLst>
      <p:ext uri="{BB962C8B-B14F-4D97-AF65-F5344CB8AC3E}">
        <p14:creationId xmlns:p14="http://schemas.microsoft.com/office/powerpoint/2010/main" val="1339562231"/>
      </p:ext>
    </p:extLst>
  </p:cSld>
  <p:clrMapOvr>
    <a:masterClrMapping/>
  </p:clrMapOvr>
</p:sld>
</file>

<file path=ppt/theme/theme1.xml><?xml version="1.0" encoding="utf-8"?>
<a:theme xmlns:a="http://schemas.openxmlformats.org/drawingml/2006/main" name="Enfield Template">
  <a:themeElements>
    <a:clrScheme name="Enfield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field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Enfield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field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field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field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field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field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field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field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field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field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field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field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350</TotalTime>
  <Words>1404</Words>
  <Application>Microsoft Office PowerPoint</Application>
  <PresentationFormat>On-screen Show (4:3)</PresentationFormat>
  <Paragraphs>96</Paragraphs>
  <Slides>12</Slides>
  <Notes>11</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Comic Sans MS</vt:lpstr>
      <vt:lpstr>Google Sans</vt:lpstr>
      <vt:lpstr>Open Sans</vt:lpstr>
      <vt:lpstr>ReithSans</vt:lpstr>
      <vt:lpstr>Times</vt:lpstr>
      <vt:lpstr>Enfield Template</vt:lpstr>
      <vt:lpstr>PowerPoint Presentation</vt:lpstr>
      <vt:lpstr>Why does Hate Crime matter?</vt:lpstr>
      <vt:lpstr>Why does Hate Crime Matter?</vt:lpstr>
      <vt:lpstr>Why does Hate Crime Matter?</vt:lpstr>
      <vt:lpstr>What is Hate Crime?</vt:lpstr>
      <vt:lpstr>What does Hate Crime look like?</vt:lpstr>
      <vt:lpstr>What is online Hate Crime?</vt:lpstr>
      <vt:lpstr>What about Online Hate Crime?</vt:lpstr>
      <vt:lpstr>Online versus Offline Hate</vt:lpstr>
      <vt:lpstr>Results of Online Hate</vt:lpstr>
      <vt:lpstr>Why should I Report a Hate Crime?</vt:lpstr>
      <vt:lpstr>How do I report a Hate Crime or incident?</vt:lpstr>
    </vt:vector>
  </TitlesOfParts>
  <Company>뿿</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Merryweather</dc:creator>
  <cp:lastModifiedBy>Jenny</cp:lastModifiedBy>
  <cp:revision>7</cp:revision>
  <cp:lastPrinted>2011-01-25T15:11:23Z</cp:lastPrinted>
  <dcterms:created xsi:type="dcterms:W3CDTF">2023-06-08T13:00:48Z</dcterms:created>
  <dcterms:modified xsi:type="dcterms:W3CDTF">2023-08-07T09:44:42Z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_SecurityClassification">
    <vt:lpwstr>UNCLASSIFIED</vt:lpwstr>
  </property>
  <property fmtid="{D5CDD505-2E9C-101B-9397-08002B2CF9AE}" pid="3" name="PM_Qualifier">
    <vt:lpwstr/>
  </property>
  <property fmtid="{D5CDD505-2E9C-101B-9397-08002B2CF9AE}" pid="4" name="PM_DisplayValueSecClassificationWithQualifier">
    <vt:lpwstr>UNCLASSIFIED</vt:lpwstr>
  </property>
  <property fmtid="{D5CDD505-2E9C-101B-9397-08002B2CF9AE}" pid="5" name="PM_InsertionValue">
    <vt:lpwstr>Classification: UNCLASSIFIED</vt:lpwstr>
  </property>
  <property fmtid="{D5CDD505-2E9C-101B-9397-08002B2CF9AE}" pid="6" name="PM_Originator_Hash_SHA1">
    <vt:lpwstr>CD5BE0D6C20E853F0684852AC34AF174B2D753ED</vt:lpwstr>
  </property>
  <property fmtid="{D5CDD505-2E9C-101B-9397-08002B2CF9AE}" pid="7" name="PM_Hash_Version">
    <vt:lpwstr>2012.2</vt:lpwstr>
  </property>
  <property fmtid="{D5CDD505-2E9C-101B-9397-08002B2CF9AE}" pid="8" name="PM_Hash_Salt">
    <vt:lpwstr>2117AE6AF45399BFE0F273B2BCA542F0</vt:lpwstr>
  </property>
  <property fmtid="{D5CDD505-2E9C-101B-9397-08002B2CF9AE}" pid="9" name="PM_Hash_SHA1">
    <vt:lpwstr>2D58336EAE1515FB91C562A2023C9E172553E4A3</vt:lpwstr>
  </property>
  <property fmtid="{D5CDD505-2E9C-101B-9397-08002B2CF9AE}" pid="10" name="PM_LastInsertion">
    <vt:lpwstr>UNCLASSIFIED</vt:lpwstr>
  </property>
  <property fmtid="{D5CDD505-2E9C-101B-9397-08002B2CF9AE}" pid="11" name="MSIP_Label_654c3615-41c5-4b89-b528-23679be2a629_Enabled">
    <vt:lpwstr>true</vt:lpwstr>
  </property>
  <property fmtid="{D5CDD505-2E9C-101B-9397-08002B2CF9AE}" pid="12" name="MSIP_Label_654c3615-41c5-4b89-b528-23679be2a629_SetDate">
    <vt:lpwstr>2023-06-08T14:58:51Z</vt:lpwstr>
  </property>
  <property fmtid="{D5CDD505-2E9C-101B-9397-08002B2CF9AE}" pid="13" name="MSIP_Label_654c3615-41c5-4b89-b528-23679be2a629_Method">
    <vt:lpwstr>Privileged</vt:lpwstr>
  </property>
  <property fmtid="{D5CDD505-2E9C-101B-9397-08002B2CF9AE}" pid="14" name="MSIP_Label_654c3615-41c5-4b89-b528-23679be2a629_Name">
    <vt:lpwstr>654c3615-41c5-4b89-b528-23679be2a629</vt:lpwstr>
  </property>
  <property fmtid="{D5CDD505-2E9C-101B-9397-08002B2CF9AE}" pid="15" name="MSIP_Label_654c3615-41c5-4b89-b528-23679be2a629_SiteId">
    <vt:lpwstr>cc18b91d-1bb2-4d9b-ac76-7a4447488d49</vt:lpwstr>
  </property>
  <property fmtid="{D5CDD505-2E9C-101B-9397-08002B2CF9AE}" pid="16" name="MSIP_Label_654c3615-41c5-4b89-b528-23679be2a629_ActionId">
    <vt:lpwstr>5d40137b-b1db-46a9-989e-210ba59fd676</vt:lpwstr>
  </property>
  <property fmtid="{D5CDD505-2E9C-101B-9397-08002B2CF9AE}" pid="17" name="MSIP_Label_654c3615-41c5-4b89-b528-23679be2a629_ContentBits">
    <vt:lpwstr>0</vt:lpwstr>
  </property>
</Properties>
</file>