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921"/>
    <a:srgbClr val="D52B1E"/>
    <a:srgbClr val="CF1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51" autoAdjust="0"/>
  </p:normalViewPr>
  <p:slideViewPr>
    <p:cSldViewPr>
      <p:cViewPr varScale="1">
        <p:scale>
          <a:sx n="62" d="100"/>
          <a:sy n="62" d="100"/>
        </p:scale>
        <p:origin x="14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Hill" userId="1c8022bb-0824-4d62-915e-7aced53fbce4" providerId="ADAL" clId="{3C1C6650-35E1-43DD-9FF6-B7D22375A781}"/>
    <pc:docChg chg="delSld">
      <pc:chgData name="Samantha Hill" userId="1c8022bb-0824-4d62-915e-7aced53fbce4" providerId="ADAL" clId="{3C1C6650-35E1-43DD-9FF6-B7D22375A781}" dt="2023-11-07T10:04:28.202" v="1" actId="47"/>
      <pc:docMkLst>
        <pc:docMk/>
      </pc:docMkLst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0" sldId="256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1895163529" sldId="259"/>
        </pc:sldMkLst>
      </pc:sldChg>
      <pc:sldChg chg="del">
        <pc:chgData name="Samantha Hill" userId="1c8022bb-0824-4d62-915e-7aced53fbce4" providerId="ADAL" clId="{3C1C6650-35E1-43DD-9FF6-B7D22375A781}" dt="2023-11-07T10:04:28.202" v="1" actId="47"/>
        <pc:sldMkLst>
          <pc:docMk/>
          <pc:sldMk cId="103751131" sldId="263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3898159293" sldId="266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3785201913" sldId="267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371379583" sldId="268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1852666643" sldId="270"/>
        </pc:sldMkLst>
      </pc:sldChg>
      <pc:sldChg chg="del">
        <pc:chgData name="Samantha Hill" userId="1c8022bb-0824-4d62-915e-7aced53fbce4" providerId="ADAL" clId="{3C1C6650-35E1-43DD-9FF6-B7D22375A781}" dt="2023-11-07T10:04:28.202" v="1" actId="47"/>
        <pc:sldMkLst>
          <pc:docMk/>
          <pc:sldMk cId="3215703710" sldId="271"/>
        </pc:sldMkLst>
      </pc:sldChg>
      <pc:sldChg chg="del">
        <pc:chgData name="Samantha Hill" userId="1c8022bb-0824-4d62-915e-7aced53fbce4" providerId="ADAL" clId="{3C1C6650-35E1-43DD-9FF6-B7D22375A781}" dt="2023-11-07T10:04:28.202" v="1" actId="47"/>
        <pc:sldMkLst>
          <pc:docMk/>
          <pc:sldMk cId="427153148" sldId="274"/>
        </pc:sldMkLst>
      </pc:sldChg>
      <pc:sldChg chg="del">
        <pc:chgData name="Samantha Hill" userId="1c8022bb-0824-4d62-915e-7aced53fbce4" providerId="ADAL" clId="{3C1C6650-35E1-43DD-9FF6-B7D22375A781}" dt="2023-11-07T10:04:28.202" v="1" actId="47"/>
        <pc:sldMkLst>
          <pc:docMk/>
          <pc:sldMk cId="2712023115" sldId="275"/>
        </pc:sldMkLst>
      </pc:sldChg>
      <pc:sldChg chg="del">
        <pc:chgData name="Samantha Hill" userId="1c8022bb-0824-4d62-915e-7aced53fbce4" providerId="ADAL" clId="{3C1C6650-35E1-43DD-9FF6-B7D22375A781}" dt="2023-11-07T10:04:23.691" v="0" actId="47"/>
        <pc:sldMkLst>
          <pc:docMk/>
          <pc:sldMk cId="4192104860" sldId="276"/>
        </pc:sldMkLst>
      </pc:sldChg>
      <pc:sldChg chg="del">
        <pc:chgData name="Samantha Hill" userId="1c8022bb-0824-4d62-915e-7aced53fbce4" providerId="ADAL" clId="{3C1C6650-35E1-43DD-9FF6-B7D22375A781}" dt="2023-11-07T10:04:28.202" v="1" actId="47"/>
        <pc:sldMkLst>
          <pc:docMk/>
          <pc:sldMk cId="1286346360" sldId="27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B6BA-74C3-4E64-B0FB-3DC3DB0F2F16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36CAF-CCAE-4AF9-A2AC-EB1FEE28B8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79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BCB94-A30F-4C07-8FD5-5D3608F048A3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5E8E8-1528-48FB-B845-BEC6BE7B33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3743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041672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410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410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38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1925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06162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524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36311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799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83447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43669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2365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473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153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25" y="5638800"/>
            <a:ext cx="21336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D09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rinternet.org.uk/advice-centre/teachers-and-schoolstaff/appropriate-filtering-and-monitoring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gov.uk/guidance/meeting-digital-and-technology-standards-in-schools-and-colleges/filtering-and-monitoring-standards-for-schools-and-colle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gfl.net/TypesOfHarm/OnlineSafetyAudit" TargetMode="External"/><Relationship Id="rId5" Type="http://schemas.openxmlformats.org/officeDocument/2006/relationships/hyperlink" Target="https://360safe.org.uk/" TargetMode="External"/><Relationship Id="rId4" Type="http://schemas.openxmlformats.org/officeDocument/2006/relationships/hyperlink" Target="https://testfilter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C0C41-358C-48B9-BB8C-AB950543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418863">
            <a:off x="-901" y="-100240"/>
            <a:ext cx="5173074" cy="828425"/>
          </a:xfrm>
        </p:spPr>
        <p:txBody>
          <a:bodyPr/>
          <a:lstStyle/>
          <a:p>
            <a:r>
              <a:rPr lang="en-GB" sz="1200" dirty="0"/>
              <a:t>A Whirlwind Guide to….     </a:t>
            </a:r>
            <a:br>
              <a:rPr lang="en-GB" sz="1200" dirty="0"/>
            </a:br>
            <a:r>
              <a:rPr lang="en-GB" dirty="0"/>
              <a:t>Filtering and Monitoring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6DD7A5-102F-4C5C-8C13-A3517C473342}"/>
              </a:ext>
            </a:extLst>
          </p:cNvPr>
          <p:cNvSpPr txBox="1"/>
          <p:nvPr/>
        </p:nvSpPr>
        <p:spPr>
          <a:xfrm>
            <a:off x="32067" y="764704"/>
            <a:ext cx="9111933" cy="60939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+mn-lt"/>
              </a:rPr>
              <a:t>KCSIE 2023 </a:t>
            </a:r>
            <a:r>
              <a:rPr lang="en-GB" sz="1200" dirty="0">
                <a:latin typeface="+mn-lt"/>
              </a:rPr>
              <a:t>outlines some new expectations with regards keeping children safe online. Filtering and monitoring of </a:t>
            </a:r>
          </a:p>
          <a:p>
            <a:r>
              <a:rPr lang="en-GB" sz="1200" dirty="0">
                <a:latin typeface="+mn-lt"/>
              </a:rPr>
              <a:t>online activity is mentioned throughout the document, but particularly between paragraphs 134-147 (pages 35-39). </a:t>
            </a:r>
          </a:p>
          <a:p>
            <a:r>
              <a:rPr lang="en-GB" sz="1200" dirty="0">
                <a:latin typeface="+mn-lt"/>
              </a:rPr>
              <a:t>Additionally, the government has provided a set of clear standards, which you can find here:</a:t>
            </a:r>
            <a:r>
              <a:rPr lang="en-GB" sz="1200" dirty="0">
                <a:latin typeface="+mn-lt"/>
                <a:hlinkClick r:id="rId2"/>
              </a:rPr>
              <a:t> Meeting digital and technology standards in schools and colleges - Filtering and monitoring standards for schools and colleges - Guidance - GOV.UK (www.gov.uk)</a:t>
            </a:r>
            <a:endParaRPr lang="en-GB" sz="1200" dirty="0">
              <a:latin typeface="+mn-lt"/>
            </a:endParaRPr>
          </a:p>
          <a:p>
            <a:endParaRPr lang="en-GB" sz="1100" dirty="0">
              <a:latin typeface="+mn-lt"/>
            </a:endParaRPr>
          </a:p>
          <a:p>
            <a:r>
              <a:rPr lang="en-GB" sz="1100" b="1" dirty="0">
                <a:solidFill>
                  <a:srgbClr val="C00000"/>
                </a:solidFill>
                <a:latin typeface="+mn-lt"/>
              </a:rPr>
              <a:t>What are the concerns? </a:t>
            </a:r>
            <a:r>
              <a:rPr lang="en-GB" sz="1100" dirty="0">
                <a:latin typeface="+mn-lt"/>
              </a:rPr>
              <a:t>KCSIE mentions online bullying and sexual harassment, often in large groups, the sharing of consensual and non-consensual explicit images, and the viewing and sharing of pornography and other harmful content. There are many other concerns.</a:t>
            </a:r>
          </a:p>
          <a:p>
            <a:endParaRPr lang="en-GB" sz="1100" dirty="0">
              <a:latin typeface="+mn-lt"/>
            </a:endParaRPr>
          </a:p>
          <a:p>
            <a:r>
              <a:rPr lang="en-GB" sz="1100" b="1" dirty="0">
                <a:solidFill>
                  <a:srgbClr val="C00000"/>
                </a:solidFill>
                <a:latin typeface="+mn-lt"/>
              </a:rPr>
              <a:t>What is filtering? What is monitoring? </a:t>
            </a:r>
            <a:r>
              <a:rPr lang="en-GB" sz="1100" dirty="0">
                <a:latin typeface="+mn-lt"/>
              </a:rPr>
              <a:t>Filtering prevents harmful online content from reaching children. Monitoring is an active awareness which checks what is being accessed and what is being produced.</a:t>
            </a:r>
          </a:p>
          <a:p>
            <a:endParaRPr lang="en-GB" sz="1100" b="1" dirty="0">
              <a:latin typeface="+mn-lt"/>
            </a:endParaRPr>
          </a:p>
          <a:p>
            <a:r>
              <a:rPr lang="en-GB" sz="1100" b="1" dirty="0">
                <a:solidFill>
                  <a:srgbClr val="C00000"/>
                </a:solidFill>
                <a:latin typeface="+mn-lt"/>
              </a:rPr>
              <a:t>What do you need to do?</a:t>
            </a: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endParaRPr lang="en-GB" sz="1200" dirty="0">
              <a:solidFill>
                <a:srgbClr val="C00000"/>
              </a:solidFill>
              <a:latin typeface="+mn-lt"/>
            </a:endParaRPr>
          </a:p>
          <a:p>
            <a:r>
              <a:rPr lang="en-GB" sz="1200" b="1" dirty="0">
                <a:solidFill>
                  <a:srgbClr val="C00000"/>
                </a:solidFill>
                <a:latin typeface="+mn-lt"/>
              </a:rPr>
              <a:t>What resources are available?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500" dirty="0">
              <a:solidFill>
                <a:srgbClr val="C00000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+mn-lt"/>
              </a:rPr>
              <a:t>KCSIE references many good resources, and there are many more available and being created. The following stand out:</a:t>
            </a:r>
            <a:endParaRPr lang="en-GB" sz="120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-UK Safer Internet Centre webinars and guidance: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https://www.saferinternet.org.uk/advice-centre/teachers-and-schoolstaff/appropriate-filtering-and-monitoring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srgbClr val="000000"/>
                </a:solidFill>
                <a:latin typeface="+mn-lt"/>
              </a:rPr>
              <a:t>-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South West Grid for Learning (swgfl.org.uk) has created an easy tool to check your filter: </a:t>
            </a:r>
            <a:r>
              <a:rPr lang="en-GB" sz="1000" dirty="0">
                <a:latin typeface="+mn-lt"/>
                <a:hlinkClick r:id="rId4"/>
              </a:rPr>
              <a:t>Test Your Internet Filter | </a:t>
            </a:r>
            <a:r>
              <a:rPr lang="en-GB" sz="1000" dirty="0" err="1">
                <a:latin typeface="+mn-lt"/>
                <a:hlinkClick r:id="rId4"/>
              </a:rPr>
              <a:t>SWGfL</a:t>
            </a:r>
            <a:r>
              <a:rPr lang="en-GB" sz="1000" dirty="0">
                <a:latin typeface="+mn-lt"/>
                <a:hlinkClick r:id="rId4"/>
              </a:rPr>
              <a:t> Test Filtering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-360 Safe has a self-audit tool you can use for your annual check: </a:t>
            </a:r>
            <a:r>
              <a:rPr lang="en-GB" sz="1000" dirty="0">
                <a:latin typeface="+mn-lt"/>
                <a:hlinkClick r:id="rId5"/>
              </a:rPr>
              <a:t>Online Safety Self-Review Tool for Schools | 360safe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LgFL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also has an online safety audit: </a:t>
            </a:r>
            <a:r>
              <a:rPr lang="en-GB" sz="1000" dirty="0">
                <a:latin typeface="+mn-lt"/>
                <a:hlinkClick r:id="rId6"/>
              </a:rPr>
              <a:t>OS Audit - Online Safety Audit from </a:t>
            </a:r>
            <a:r>
              <a:rPr lang="en-GB" sz="1000" dirty="0" err="1">
                <a:latin typeface="+mn-lt"/>
                <a:hlinkClick r:id="rId6"/>
              </a:rPr>
              <a:t>LGfL</a:t>
            </a:r>
            <a:r>
              <a:rPr lang="en-GB" sz="1000" dirty="0">
                <a:latin typeface="+mn-lt"/>
                <a:hlinkClick r:id="rId6"/>
              </a:rPr>
              <a:t> | LGFL</a:t>
            </a:r>
            <a:endParaRPr lang="en-GB" sz="1000" dirty="0">
              <a:latin typeface="+mn-lt"/>
            </a:endParaRPr>
          </a:p>
        </p:txBody>
      </p:sp>
      <p:graphicFrame>
        <p:nvGraphicFramePr>
          <p:cNvPr id="26" name="Table 26">
            <a:extLst>
              <a:ext uri="{FF2B5EF4-FFF2-40B4-BE49-F238E27FC236}">
                <a16:creationId xmlns:a16="http://schemas.microsoft.com/office/drawing/2014/main" id="{AC4EA49E-C315-486F-AADB-EEA852E07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991184"/>
              </p:ext>
            </p:extLst>
          </p:nvPr>
        </p:nvGraphicFramePr>
        <p:xfrm>
          <a:off x="114489" y="2996952"/>
          <a:ext cx="8915022" cy="228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17351">
                  <a:extLst>
                    <a:ext uri="{9D8B030D-6E8A-4147-A177-3AD203B41FA5}">
                      <a16:colId xmlns:a16="http://schemas.microsoft.com/office/drawing/2014/main" val="913661845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485156614"/>
                    </a:ext>
                  </a:extLst>
                </a:gridCol>
                <a:gridCol w="2657311">
                  <a:extLst>
                    <a:ext uri="{9D8B030D-6E8A-4147-A177-3AD203B41FA5}">
                      <a16:colId xmlns:a16="http://schemas.microsoft.com/office/drawing/2014/main" val="2933468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 should identify and assign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roles and responsibilities </a:t>
                      </a:r>
                      <a:r>
                        <a:rPr lang="en-GB" sz="1100" b="0" dirty="0"/>
                        <a:t>to manage your filtering and monitoring systems, to include a member of the senior leadership team and a governor.</a:t>
                      </a:r>
                      <a:endParaRPr lang="en-US" sz="1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You should </a:t>
                      </a:r>
                      <a:r>
                        <a:rPr lang="en-GB" sz="1100" b="1" dirty="0"/>
                        <a:t>review </a:t>
                      </a:r>
                      <a:r>
                        <a:rPr lang="en-GB" sz="1100" b="0" dirty="0"/>
                        <a:t>your filtering and monitoring provision at least </a:t>
                      </a:r>
                      <a:r>
                        <a:rPr lang="en-GB" sz="1100" b="1" dirty="0"/>
                        <a:t>annually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Your filtering system should </a:t>
                      </a:r>
                      <a:r>
                        <a:rPr lang="en-GB" sz="1100" b="1" dirty="0"/>
                        <a:t>block harmful and inappropriate content</a:t>
                      </a:r>
                      <a:r>
                        <a:rPr lang="en-GB" sz="1100" b="0" dirty="0"/>
                        <a:t>, without unreasonably impacting teaching and learning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6450584"/>
                  </a:ext>
                </a:extLst>
              </a:tr>
              <a:tr h="414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You should have effective </a:t>
                      </a:r>
                      <a:r>
                        <a:rPr lang="en-GB" sz="1100" b="1" dirty="0"/>
                        <a:t>monitoring strategies </a:t>
                      </a:r>
                      <a:r>
                        <a:rPr lang="en-GB" sz="1100" b="0" dirty="0"/>
                        <a:t>that meet the safeguarding needs of your school or college</a:t>
                      </a:r>
                      <a:endParaRPr lang="en-GB" sz="11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Your </a:t>
                      </a:r>
                      <a:r>
                        <a:rPr lang="en-GB" sz="1100" b="1" dirty="0"/>
                        <a:t>child protection policy </a:t>
                      </a:r>
                      <a:r>
                        <a:rPr lang="en-GB" sz="1100" b="0" dirty="0"/>
                        <a:t>should include a section on filtering and monitoring on school devices and school networks</a:t>
                      </a:r>
                      <a:endParaRPr lang="en-US" sz="1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 should have a </a:t>
                      </a:r>
                      <a:r>
                        <a:rPr lang="en-GB" sz="1100" b="1" dirty="0"/>
                        <a:t>clear policy </a:t>
                      </a:r>
                      <a:r>
                        <a:rPr lang="en-GB" sz="1100" b="0" dirty="0"/>
                        <a:t>on the use of mobile and smart technology</a:t>
                      </a:r>
                      <a:endParaRPr lang="en-US" sz="11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7008582"/>
                  </a:ext>
                </a:extLst>
              </a:tr>
              <a:tr h="523193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 should </a:t>
                      </a:r>
                      <a:r>
                        <a:rPr lang="en-GB" sz="1100" b="1" dirty="0"/>
                        <a:t>work with parents </a:t>
                      </a:r>
                      <a:r>
                        <a:rPr lang="en-GB" sz="1100" b="0" dirty="0"/>
                        <a:t>to explain the school filtering and monitoring systems and to support them to be aware of their children’s online activity at home.</a:t>
                      </a:r>
                      <a:endParaRPr lang="en-US" sz="1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 should follow guidance on keeping children during </a:t>
                      </a:r>
                      <a:r>
                        <a:rPr lang="en-GB" sz="1100" b="1" dirty="0"/>
                        <a:t>remote education.</a:t>
                      </a:r>
                      <a:endParaRPr kumimoji="0" lang="en-GB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</a:endParaRPr>
                    </a:p>
                    <a:p>
                      <a:pPr algn="ctr"/>
                      <a:r>
                        <a:rPr kumimoji="0"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Safeguarding and remote education - GOV.UK  </a:t>
                      </a:r>
                    </a:p>
                    <a:p>
                      <a:pPr algn="ctr"/>
                      <a:r>
                        <a:rPr kumimoji="0" lang="en-GB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 Providing remote education: guidance for schools - GOV.UK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You should ensure </a:t>
                      </a:r>
                      <a:r>
                        <a:rPr lang="en-GB" sz="1100" b="1" dirty="0"/>
                        <a:t>staff training </a:t>
                      </a:r>
                      <a:r>
                        <a:rPr lang="en-GB" sz="1100" b="0" dirty="0"/>
                        <a:t>includes how to filter and monitor online activity effectively, and your </a:t>
                      </a:r>
                      <a:r>
                        <a:rPr lang="en-GB" sz="1100" b="1" dirty="0"/>
                        <a:t>curriculum</a:t>
                      </a:r>
                      <a:r>
                        <a:rPr lang="en-GB" sz="1100" b="0" dirty="0"/>
                        <a:t> for children includes robust e-safety / appropriate online behaviour </a:t>
                      </a:r>
                      <a:endParaRPr lang="en-US" sz="11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5755705"/>
                  </a:ext>
                </a:extLst>
              </a:tr>
            </a:tbl>
          </a:graphicData>
        </a:graphic>
      </p:graphicFrame>
      <p:pic>
        <p:nvPicPr>
          <p:cNvPr id="29" name="Picture 28">
            <a:extLst>
              <a:ext uri="{FF2B5EF4-FFF2-40B4-BE49-F238E27FC236}">
                <a16:creationId xmlns:a16="http://schemas.microsoft.com/office/drawing/2014/main" id="{C33AFBCC-ED32-4C57-AD6C-D451D74CF3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" r="1966" b="15672"/>
          <a:stretch/>
        </p:blipFill>
        <p:spPr>
          <a:xfrm>
            <a:off x="8149489" y="44624"/>
            <a:ext cx="864096" cy="114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28326"/>
      </p:ext>
    </p:extLst>
  </p:cSld>
  <p:clrMapOvr>
    <a:masterClrMapping/>
  </p:clrMapOvr>
</p:sld>
</file>

<file path=ppt/theme/theme1.xml><?xml version="1.0" encoding="utf-8"?>
<a:theme xmlns:a="http://schemas.openxmlformats.org/drawingml/2006/main" name="Enfield Template">
  <a:themeElements>
    <a:clrScheme name="Enfiel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fiel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Enfiel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field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field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39627</TotalTime>
  <Words>491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Enfield Template</vt:lpstr>
      <vt:lpstr>A Whirlwind Guide to….      Filtering and Monitoring</vt:lpstr>
    </vt:vector>
  </TitlesOfParts>
  <Company>뿿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Hill</dc:creator>
  <cp:lastModifiedBy>Samantha Hill</cp:lastModifiedBy>
  <cp:revision>7</cp:revision>
  <cp:lastPrinted>2011-01-25T15:11:23Z</cp:lastPrinted>
  <dcterms:created xsi:type="dcterms:W3CDTF">2023-09-18T16:28:33Z</dcterms:created>
  <dcterms:modified xsi:type="dcterms:W3CDTF">2023-11-07T10:04:32Z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SecurityClassification">
    <vt:lpwstr>UNCLASSIFIED</vt:lpwstr>
  </property>
  <property fmtid="{D5CDD505-2E9C-101B-9397-08002B2CF9AE}" pid="3" name="PM_Qualifier">
    <vt:lpwstr/>
  </property>
  <property fmtid="{D5CDD505-2E9C-101B-9397-08002B2CF9AE}" pid="4" name="PM_DisplayValueSecClassificationWithQualifier">
    <vt:lpwstr>UNCLASSIFIED</vt:lpwstr>
  </property>
  <property fmtid="{D5CDD505-2E9C-101B-9397-08002B2CF9AE}" pid="5" name="PM_InsertionValue">
    <vt:lpwstr>Classification: UNCLASSIFIED</vt:lpwstr>
  </property>
  <property fmtid="{D5CDD505-2E9C-101B-9397-08002B2CF9AE}" pid="6" name="PM_Originator_Hash_SHA1">
    <vt:lpwstr>CD5BE0D6C20E853F0684852AC34AF174B2D753ED</vt:lpwstr>
  </property>
  <property fmtid="{D5CDD505-2E9C-101B-9397-08002B2CF9AE}" pid="7" name="PM_Hash_Version">
    <vt:lpwstr>2012.2</vt:lpwstr>
  </property>
  <property fmtid="{D5CDD505-2E9C-101B-9397-08002B2CF9AE}" pid="8" name="PM_Hash_Salt">
    <vt:lpwstr>2117AE6AF45399BFE0F273B2BCA542F0</vt:lpwstr>
  </property>
  <property fmtid="{D5CDD505-2E9C-101B-9397-08002B2CF9AE}" pid="9" name="PM_Hash_SHA1">
    <vt:lpwstr>2D58336EAE1515FB91C562A2023C9E172553E4A3</vt:lpwstr>
  </property>
  <property fmtid="{D5CDD505-2E9C-101B-9397-08002B2CF9AE}" pid="10" name="PM_LastInsertion">
    <vt:lpwstr>UNCLASSIFIED</vt:lpwstr>
  </property>
  <property fmtid="{D5CDD505-2E9C-101B-9397-08002B2CF9AE}" pid="11" name="MSIP_Label_d02b1413-7813-406b-b6f6-6ae50587ee27_Enabled">
    <vt:lpwstr>true</vt:lpwstr>
  </property>
  <property fmtid="{D5CDD505-2E9C-101B-9397-08002B2CF9AE}" pid="12" name="MSIP_Label_d02b1413-7813-406b-b6f6-6ae50587ee27_SetDate">
    <vt:lpwstr>2023-09-18T16:33:24Z</vt:lpwstr>
  </property>
  <property fmtid="{D5CDD505-2E9C-101B-9397-08002B2CF9AE}" pid="13" name="MSIP_Label_d02b1413-7813-406b-b6f6-6ae50587ee27_Method">
    <vt:lpwstr>Privileged</vt:lpwstr>
  </property>
  <property fmtid="{D5CDD505-2E9C-101B-9397-08002B2CF9AE}" pid="14" name="MSIP_Label_d02b1413-7813-406b-b6f6-6ae50587ee27_Name">
    <vt:lpwstr>d02b1413-7813-406b-b6f6-6ae50587ee27</vt:lpwstr>
  </property>
  <property fmtid="{D5CDD505-2E9C-101B-9397-08002B2CF9AE}" pid="15" name="MSIP_Label_d02b1413-7813-406b-b6f6-6ae50587ee27_SiteId">
    <vt:lpwstr>cc18b91d-1bb2-4d9b-ac76-7a4447488d49</vt:lpwstr>
  </property>
  <property fmtid="{D5CDD505-2E9C-101B-9397-08002B2CF9AE}" pid="16" name="MSIP_Label_d02b1413-7813-406b-b6f6-6ae50587ee27_ActionId">
    <vt:lpwstr>e33e775e-6a5b-44ee-943f-11f6a45f772f</vt:lpwstr>
  </property>
  <property fmtid="{D5CDD505-2E9C-101B-9397-08002B2CF9AE}" pid="17" name="MSIP_Label_d02b1413-7813-406b-b6f6-6ae50587ee27_ContentBits">
    <vt:lpwstr>0</vt:lpwstr>
  </property>
</Properties>
</file>