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8"/>
  </p:notesMasterIdLst>
  <p:handoutMasterIdLst>
    <p:handoutMasterId r:id="rId19"/>
  </p:handoutMasterIdLst>
  <p:sldIdLst>
    <p:sldId id="256" r:id="rId2"/>
    <p:sldId id="741" r:id="rId3"/>
    <p:sldId id="266" r:id="rId4"/>
    <p:sldId id="743" r:id="rId5"/>
    <p:sldId id="746" r:id="rId6"/>
    <p:sldId id="744" r:id="rId7"/>
    <p:sldId id="745" r:id="rId8"/>
    <p:sldId id="296" r:id="rId9"/>
    <p:sldId id="742" r:id="rId10"/>
    <p:sldId id="734" r:id="rId11"/>
    <p:sldId id="259" r:id="rId12"/>
    <p:sldId id="283" r:id="rId13"/>
    <p:sldId id="267" r:id="rId14"/>
    <p:sldId id="737" r:id="rId15"/>
    <p:sldId id="736" r:id="rId16"/>
    <p:sldId id="263"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C21"/>
    <a:srgbClr val="D52B1E"/>
    <a:srgbClr val="CE1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0E7D8-F89B-4E67-B44B-2945BD4B42E5}" v="50" dt="2024-03-01T11:03:38.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451" autoAdjust="0"/>
  </p:normalViewPr>
  <p:slideViewPr>
    <p:cSldViewPr>
      <p:cViewPr varScale="1">
        <p:scale>
          <a:sx n="62" d="100"/>
          <a:sy n="62" d="100"/>
        </p:scale>
        <p:origin x="13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ill" userId="1c8022bb-0824-4d62-915e-7aced53fbce4" providerId="ADAL" clId="{6A00E7D8-F89B-4E67-B44B-2945BD4B42E5}"/>
    <pc:docChg chg="undo custSel addSld delSld modSld sldOrd">
      <pc:chgData name="Samantha Hill" userId="1c8022bb-0824-4d62-915e-7aced53fbce4" providerId="ADAL" clId="{6A00E7D8-F89B-4E67-B44B-2945BD4B42E5}" dt="2024-03-01T11:07:56.746" v="2522" actId="113"/>
      <pc:docMkLst>
        <pc:docMk/>
      </pc:docMkLst>
      <pc:sldChg chg="modSp mod">
        <pc:chgData name="Samantha Hill" userId="1c8022bb-0824-4d62-915e-7aced53fbce4" providerId="ADAL" clId="{6A00E7D8-F89B-4E67-B44B-2945BD4B42E5}" dt="2024-02-29T12:55:46.900" v="5" actId="20577"/>
        <pc:sldMkLst>
          <pc:docMk/>
          <pc:sldMk cId="0" sldId="256"/>
        </pc:sldMkLst>
        <pc:spChg chg="mod">
          <ac:chgData name="Samantha Hill" userId="1c8022bb-0824-4d62-915e-7aced53fbce4" providerId="ADAL" clId="{6A00E7D8-F89B-4E67-B44B-2945BD4B42E5}" dt="2024-02-29T12:55:46.900" v="5" actId="20577"/>
          <ac:spMkLst>
            <pc:docMk/>
            <pc:sldMk cId="0" sldId="256"/>
            <ac:spMk id="2087" creationId="{00000000-0000-0000-0000-000000000000}"/>
          </ac:spMkLst>
        </pc:spChg>
      </pc:sldChg>
      <pc:sldChg chg="del">
        <pc:chgData name="Samantha Hill" userId="1c8022bb-0824-4d62-915e-7aced53fbce4" providerId="ADAL" clId="{6A00E7D8-F89B-4E67-B44B-2945BD4B42E5}" dt="2024-02-29T13:33:45.743" v="821" actId="47"/>
        <pc:sldMkLst>
          <pc:docMk/>
          <pc:sldMk cId="700932151" sldId="262"/>
        </pc:sldMkLst>
      </pc:sldChg>
      <pc:sldChg chg="modSp mod">
        <pc:chgData name="Samantha Hill" userId="1c8022bb-0824-4d62-915e-7aced53fbce4" providerId="ADAL" clId="{6A00E7D8-F89B-4E67-B44B-2945BD4B42E5}" dt="2024-02-29T17:42:33.983" v="1908" actId="207"/>
        <pc:sldMkLst>
          <pc:docMk/>
          <pc:sldMk cId="3898159293" sldId="266"/>
        </pc:sldMkLst>
        <pc:spChg chg="mod">
          <ac:chgData name="Samantha Hill" userId="1c8022bb-0824-4d62-915e-7aced53fbce4" providerId="ADAL" clId="{6A00E7D8-F89B-4E67-B44B-2945BD4B42E5}" dt="2024-02-29T17:42:33.983" v="1908" actId="207"/>
          <ac:spMkLst>
            <pc:docMk/>
            <pc:sldMk cId="3898159293" sldId="266"/>
            <ac:spMk id="9" creationId="{CDD6574D-4361-4CF0-BCA2-DE17FC8B840B}"/>
          </ac:spMkLst>
        </pc:spChg>
      </pc:sldChg>
      <pc:sldChg chg="delSp modSp mod">
        <pc:chgData name="Samantha Hill" userId="1c8022bb-0824-4d62-915e-7aced53fbce4" providerId="ADAL" clId="{6A00E7D8-F89B-4E67-B44B-2945BD4B42E5}" dt="2024-02-29T14:09:55.352" v="1694" actId="1076"/>
        <pc:sldMkLst>
          <pc:docMk/>
          <pc:sldMk cId="196587991" sldId="283"/>
        </pc:sldMkLst>
        <pc:picChg chg="del">
          <ac:chgData name="Samantha Hill" userId="1c8022bb-0824-4d62-915e-7aced53fbce4" providerId="ADAL" clId="{6A00E7D8-F89B-4E67-B44B-2945BD4B42E5}" dt="2024-02-29T14:09:48.841" v="1691" actId="478"/>
          <ac:picMkLst>
            <pc:docMk/>
            <pc:sldMk cId="196587991" sldId="283"/>
            <ac:picMk id="5" creationId="{731BF464-D5A4-4984-8EAF-D044C8E83295}"/>
          </ac:picMkLst>
        </pc:picChg>
        <pc:picChg chg="mod">
          <ac:chgData name="Samantha Hill" userId="1c8022bb-0824-4d62-915e-7aced53fbce4" providerId="ADAL" clId="{6A00E7D8-F89B-4E67-B44B-2945BD4B42E5}" dt="2024-02-29T14:09:55.352" v="1694" actId="1076"/>
          <ac:picMkLst>
            <pc:docMk/>
            <pc:sldMk cId="196587991" sldId="283"/>
            <ac:picMk id="10" creationId="{FD161169-7CA2-4393-9376-2557F0747687}"/>
          </ac:picMkLst>
        </pc:picChg>
      </pc:sldChg>
      <pc:sldChg chg="addSp delSp modSp mod">
        <pc:chgData name="Samantha Hill" userId="1c8022bb-0824-4d62-915e-7aced53fbce4" providerId="ADAL" clId="{6A00E7D8-F89B-4E67-B44B-2945BD4B42E5}" dt="2024-03-01T11:07:35.219" v="2521" actId="1076"/>
        <pc:sldMkLst>
          <pc:docMk/>
          <pc:sldMk cId="2888633553" sldId="296"/>
        </pc:sldMkLst>
        <pc:spChg chg="mod">
          <ac:chgData name="Samantha Hill" userId="1c8022bb-0824-4d62-915e-7aced53fbce4" providerId="ADAL" clId="{6A00E7D8-F89B-4E67-B44B-2945BD4B42E5}" dt="2024-03-01T11:03:38.495" v="2432" actId="1076"/>
          <ac:spMkLst>
            <pc:docMk/>
            <pc:sldMk cId="2888633553" sldId="296"/>
            <ac:spMk id="4" creationId="{0C3BFB5B-CFE9-48DF-9F31-247D9C441AAE}"/>
          </ac:spMkLst>
        </pc:spChg>
        <pc:spChg chg="add mod">
          <ac:chgData name="Samantha Hill" userId="1c8022bb-0824-4d62-915e-7aced53fbce4" providerId="ADAL" clId="{6A00E7D8-F89B-4E67-B44B-2945BD4B42E5}" dt="2024-03-01T11:04:40.276" v="2452" actId="113"/>
          <ac:spMkLst>
            <pc:docMk/>
            <pc:sldMk cId="2888633553" sldId="296"/>
            <ac:spMk id="6" creationId="{4B58F544-FCD5-4F28-A2DA-6F85A9A6A262}"/>
          </ac:spMkLst>
        </pc:spChg>
        <pc:spChg chg="mod">
          <ac:chgData name="Samantha Hill" userId="1c8022bb-0824-4d62-915e-7aced53fbce4" providerId="ADAL" clId="{6A00E7D8-F89B-4E67-B44B-2945BD4B42E5}" dt="2024-03-01T11:07:02.276" v="2518" actId="1076"/>
          <ac:spMkLst>
            <pc:docMk/>
            <pc:sldMk cId="2888633553" sldId="296"/>
            <ac:spMk id="8" creationId="{183B73BA-7A0C-4F64-9E44-5101EC9553B7}"/>
          </ac:spMkLst>
        </pc:spChg>
        <pc:spChg chg="add mod ord">
          <ac:chgData name="Samantha Hill" userId="1c8022bb-0824-4d62-915e-7aced53fbce4" providerId="ADAL" clId="{6A00E7D8-F89B-4E67-B44B-2945BD4B42E5}" dt="2024-03-01T11:03:40.853" v="2433" actId="1076"/>
          <ac:spMkLst>
            <pc:docMk/>
            <pc:sldMk cId="2888633553" sldId="296"/>
            <ac:spMk id="15" creationId="{70B43049-282D-401B-937D-10DCBEAD31FE}"/>
          </ac:spMkLst>
        </pc:spChg>
        <pc:spChg chg="del">
          <ac:chgData name="Samantha Hill" userId="1c8022bb-0824-4d62-915e-7aced53fbce4" providerId="ADAL" clId="{6A00E7D8-F89B-4E67-B44B-2945BD4B42E5}" dt="2024-02-29T13:59:04.379" v="1555" actId="478"/>
          <ac:spMkLst>
            <pc:docMk/>
            <pc:sldMk cId="2888633553" sldId="296"/>
            <ac:spMk id="15" creationId="{8C3A50CC-F3CB-4FEE-83BE-4C0D9E8DFF5E}"/>
          </ac:spMkLst>
        </pc:spChg>
        <pc:spChg chg="add mod">
          <ac:chgData name="Samantha Hill" userId="1c8022bb-0824-4d62-915e-7aced53fbce4" providerId="ADAL" clId="{6A00E7D8-F89B-4E67-B44B-2945BD4B42E5}" dt="2024-03-01T11:06:57.580" v="2517" actId="123"/>
          <ac:spMkLst>
            <pc:docMk/>
            <pc:sldMk cId="2888633553" sldId="296"/>
            <ac:spMk id="16" creationId="{68EBB910-C461-4FEF-95B0-449D22EEA864}"/>
          </ac:spMkLst>
        </pc:spChg>
        <pc:spChg chg="add del mod">
          <ac:chgData name="Samantha Hill" userId="1c8022bb-0824-4d62-915e-7aced53fbce4" providerId="ADAL" clId="{6A00E7D8-F89B-4E67-B44B-2945BD4B42E5}" dt="2024-03-01T11:01:37.502" v="2250" actId="478"/>
          <ac:spMkLst>
            <pc:docMk/>
            <pc:sldMk cId="2888633553" sldId="296"/>
            <ac:spMk id="18" creationId="{624EF6B7-EBD9-4251-BD15-55A5A30C4297}"/>
          </ac:spMkLst>
        </pc:spChg>
        <pc:spChg chg="add mod">
          <ac:chgData name="Samantha Hill" userId="1c8022bb-0824-4d62-915e-7aced53fbce4" providerId="ADAL" clId="{6A00E7D8-F89B-4E67-B44B-2945BD4B42E5}" dt="2024-03-01T11:06:44.328" v="2513" actId="208"/>
          <ac:spMkLst>
            <pc:docMk/>
            <pc:sldMk cId="2888633553" sldId="296"/>
            <ac:spMk id="20" creationId="{77A9402E-38B2-487F-BD60-DFBBCB070B74}"/>
          </ac:spMkLst>
        </pc:spChg>
        <pc:picChg chg="add mod">
          <ac:chgData name="Samantha Hill" userId="1c8022bb-0824-4d62-915e-7aced53fbce4" providerId="ADAL" clId="{6A00E7D8-F89B-4E67-B44B-2945BD4B42E5}" dt="2024-03-01T09:17:29.968" v="2016" actId="1076"/>
          <ac:picMkLst>
            <pc:docMk/>
            <pc:sldMk cId="2888633553" sldId="296"/>
            <ac:picMk id="5" creationId="{BAEB7B6E-0733-444D-8AE1-B696F8C6FC88}"/>
          </ac:picMkLst>
        </pc:picChg>
        <pc:picChg chg="del">
          <ac:chgData name="Samantha Hill" userId="1c8022bb-0824-4d62-915e-7aced53fbce4" providerId="ADAL" clId="{6A00E7D8-F89B-4E67-B44B-2945BD4B42E5}" dt="2024-02-29T13:34:26.589" v="852" actId="478"/>
          <ac:picMkLst>
            <pc:docMk/>
            <pc:sldMk cId="2888633553" sldId="296"/>
            <ac:picMk id="6" creationId="{DAF5FBD7-FAEA-4CC1-8DD6-A3F7F263EE78}"/>
          </ac:picMkLst>
        </pc:picChg>
        <pc:picChg chg="add mod ord">
          <ac:chgData name="Samantha Hill" userId="1c8022bb-0824-4d62-915e-7aced53fbce4" providerId="ADAL" clId="{6A00E7D8-F89B-4E67-B44B-2945BD4B42E5}" dt="2024-03-01T09:17:25.214" v="2015" actId="171"/>
          <ac:picMkLst>
            <pc:docMk/>
            <pc:sldMk cId="2888633553" sldId="296"/>
            <ac:picMk id="9" creationId="{0ABA72A3-F13F-4F43-B2DB-276AD6C34005}"/>
          </ac:picMkLst>
        </pc:picChg>
        <pc:picChg chg="del">
          <ac:chgData name="Samantha Hill" userId="1c8022bb-0824-4d62-915e-7aced53fbce4" providerId="ADAL" clId="{6A00E7D8-F89B-4E67-B44B-2945BD4B42E5}" dt="2024-02-29T13:34:13.498" v="848" actId="478"/>
          <ac:picMkLst>
            <pc:docMk/>
            <pc:sldMk cId="2888633553" sldId="296"/>
            <ac:picMk id="10" creationId="{B78190E6-CC3C-4255-A64E-87E25AAF1A23}"/>
          </ac:picMkLst>
        </pc:picChg>
        <pc:picChg chg="add del mod">
          <ac:chgData name="Samantha Hill" userId="1c8022bb-0824-4d62-915e-7aced53fbce4" providerId="ADAL" clId="{6A00E7D8-F89B-4E67-B44B-2945BD4B42E5}" dt="2024-03-01T09:16:57.581" v="2007" actId="478"/>
          <ac:picMkLst>
            <pc:docMk/>
            <pc:sldMk cId="2888633553" sldId="296"/>
            <ac:picMk id="11" creationId="{60913D2D-6F3D-47EB-A099-EBA7F7D1FC99}"/>
          </ac:picMkLst>
        </pc:picChg>
        <pc:picChg chg="del">
          <ac:chgData name="Samantha Hill" userId="1c8022bb-0824-4d62-915e-7aced53fbce4" providerId="ADAL" clId="{6A00E7D8-F89B-4E67-B44B-2945BD4B42E5}" dt="2024-02-29T13:58:57.798" v="1553" actId="478"/>
          <ac:picMkLst>
            <pc:docMk/>
            <pc:sldMk cId="2888633553" sldId="296"/>
            <ac:picMk id="11" creationId="{97F0EF64-52F5-462E-897D-BAA423291BCB}"/>
          </ac:picMkLst>
        </pc:picChg>
        <pc:picChg chg="add mod">
          <ac:chgData name="Samantha Hill" userId="1c8022bb-0824-4d62-915e-7aced53fbce4" providerId="ADAL" clId="{6A00E7D8-F89B-4E67-B44B-2945BD4B42E5}" dt="2024-03-01T11:07:35.219" v="2521" actId="1076"/>
          <ac:picMkLst>
            <pc:docMk/>
            <pc:sldMk cId="2888633553" sldId="296"/>
            <ac:picMk id="19" creationId="{6EEA65DC-50CB-4A38-B657-1AB4A3956F34}"/>
          </ac:picMkLst>
        </pc:picChg>
      </pc:sldChg>
      <pc:sldChg chg="del">
        <pc:chgData name="Samantha Hill" userId="1c8022bb-0824-4d62-915e-7aced53fbce4" providerId="ADAL" clId="{6A00E7D8-F89B-4E67-B44B-2945BD4B42E5}" dt="2024-02-29T14:09:26.549" v="1688" actId="47"/>
        <pc:sldMkLst>
          <pc:docMk/>
          <pc:sldMk cId="409309086" sldId="733"/>
        </pc:sldMkLst>
      </pc:sldChg>
      <pc:sldChg chg="ord">
        <pc:chgData name="Samantha Hill" userId="1c8022bb-0824-4d62-915e-7aced53fbce4" providerId="ADAL" clId="{6A00E7D8-F89B-4E67-B44B-2945BD4B42E5}" dt="2024-02-29T14:10:25.655" v="1696"/>
        <pc:sldMkLst>
          <pc:docMk/>
          <pc:sldMk cId="1804977779" sldId="737"/>
        </pc:sldMkLst>
      </pc:sldChg>
      <pc:sldChg chg="del">
        <pc:chgData name="Samantha Hill" userId="1c8022bb-0824-4d62-915e-7aced53fbce4" providerId="ADAL" clId="{6A00E7D8-F89B-4E67-B44B-2945BD4B42E5}" dt="2024-02-29T14:09:28.703" v="1689" actId="47"/>
        <pc:sldMkLst>
          <pc:docMk/>
          <pc:sldMk cId="75230343" sldId="738"/>
        </pc:sldMkLst>
      </pc:sldChg>
      <pc:sldChg chg="del">
        <pc:chgData name="Samantha Hill" userId="1c8022bb-0824-4d62-915e-7aced53fbce4" providerId="ADAL" clId="{6A00E7D8-F89B-4E67-B44B-2945BD4B42E5}" dt="2024-02-29T14:09:30.917" v="1690" actId="47"/>
        <pc:sldMkLst>
          <pc:docMk/>
          <pc:sldMk cId="2281143780" sldId="739"/>
        </pc:sldMkLst>
      </pc:sldChg>
      <pc:sldChg chg="addSp delSp modSp mod">
        <pc:chgData name="Samantha Hill" userId="1c8022bb-0824-4d62-915e-7aced53fbce4" providerId="ADAL" clId="{6A00E7D8-F89B-4E67-B44B-2945BD4B42E5}" dt="2024-03-01T09:20:22.314" v="2023" actId="1076"/>
        <pc:sldMkLst>
          <pc:docMk/>
          <pc:sldMk cId="526298430" sldId="741"/>
        </pc:sldMkLst>
        <pc:spChg chg="mod">
          <ac:chgData name="Samantha Hill" userId="1c8022bb-0824-4d62-915e-7aced53fbce4" providerId="ADAL" clId="{6A00E7D8-F89B-4E67-B44B-2945BD4B42E5}" dt="2024-02-29T14:30:04.399" v="1865" actId="20577"/>
          <ac:spMkLst>
            <pc:docMk/>
            <pc:sldMk cId="526298430" sldId="741"/>
            <ac:spMk id="2" creationId="{CD6310B1-EA75-4A3B-B15F-7C166AC7F0E6}"/>
          </ac:spMkLst>
        </pc:spChg>
        <pc:spChg chg="del mod">
          <ac:chgData name="Samantha Hill" userId="1c8022bb-0824-4d62-915e-7aced53fbce4" providerId="ADAL" clId="{6A00E7D8-F89B-4E67-B44B-2945BD4B42E5}" dt="2024-02-29T14:32:36.712" v="1876" actId="478"/>
          <ac:spMkLst>
            <pc:docMk/>
            <pc:sldMk cId="526298430" sldId="741"/>
            <ac:spMk id="25" creationId="{B74BBEE2-C953-4C19-8107-536ABC0EBAE2}"/>
          </ac:spMkLst>
        </pc:spChg>
        <pc:grpChg chg="del">
          <ac:chgData name="Samantha Hill" userId="1c8022bb-0824-4d62-915e-7aced53fbce4" providerId="ADAL" clId="{6A00E7D8-F89B-4E67-B44B-2945BD4B42E5}" dt="2024-02-29T14:30:13.927" v="1868" actId="478"/>
          <ac:grpSpMkLst>
            <pc:docMk/>
            <pc:sldMk cId="526298430" sldId="741"/>
            <ac:grpSpMk id="9" creationId="{DB094455-7958-4CD1-A386-738905CEE4F7}"/>
          </ac:grpSpMkLst>
        </pc:grpChg>
        <pc:grpChg chg="del">
          <ac:chgData name="Samantha Hill" userId="1c8022bb-0824-4d62-915e-7aced53fbce4" providerId="ADAL" clId="{6A00E7D8-F89B-4E67-B44B-2945BD4B42E5}" dt="2024-02-29T14:30:13.927" v="1868" actId="478"/>
          <ac:grpSpMkLst>
            <pc:docMk/>
            <pc:sldMk cId="526298430" sldId="741"/>
            <ac:grpSpMk id="12" creationId="{BA460FF0-DD8D-4A22-85A6-69E9E90B39CA}"/>
          </ac:grpSpMkLst>
        </pc:grpChg>
        <pc:grpChg chg="del">
          <ac:chgData name="Samantha Hill" userId="1c8022bb-0824-4d62-915e-7aced53fbce4" providerId="ADAL" clId="{6A00E7D8-F89B-4E67-B44B-2945BD4B42E5}" dt="2024-02-29T14:30:13.927" v="1868" actId="478"/>
          <ac:grpSpMkLst>
            <pc:docMk/>
            <pc:sldMk cId="526298430" sldId="741"/>
            <ac:grpSpMk id="20" creationId="{4D6B8177-62F0-459F-93C2-AF54A78062D6}"/>
          </ac:grpSpMkLst>
        </pc:grpChg>
        <pc:graphicFrameChg chg="del mod">
          <ac:chgData name="Samantha Hill" userId="1c8022bb-0824-4d62-915e-7aced53fbce4" providerId="ADAL" clId="{6A00E7D8-F89B-4E67-B44B-2945BD4B42E5}" dt="2024-02-29T14:30:13.927" v="1868" actId="478"/>
          <ac:graphicFrameMkLst>
            <pc:docMk/>
            <pc:sldMk cId="526298430" sldId="741"/>
            <ac:graphicFrameMk id="8" creationId="{26F4FC85-3CC2-4645-BC19-CA568314C1A0}"/>
          </ac:graphicFrameMkLst>
        </pc:graphicFrameChg>
        <pc:picChg chg="add mod modCrop">
          <ac:chgData name="Samantha Hill" userId="1c8022bb-0824-4d62-915e-7aced53fbce4" providerId="ADAL" clId="{6A00E7D8-F89B-4E67-B44B-2945BD4B42E5}" dt="2024-03-01T09:20:19.798" v="2022" actId="1076"/>
          <ac:picMkLst>
            <pc:docMk/>
            <pc:sldMk cId="526298430" sldId="741"/>
            <ac:picMk id="4" creationId="{88C85E4B-CC39-4D28-9928-791B2887C7CC}"/>
          </ac:picMkLst>
        </pc:picChg>
        <pc:picChg chg="add mod">
          <ac:chgData name="Samantha Hill" userId="1c8022bb-0824-4d62-915e-7aced53fbce4" providerId="ADAL" clId="{6A00E7D8-F89B-4E67-B44B-2945BD4B42E5}" dt="2024-03-01T09:20:22.314" v="2023" actId="1076"/>
          <ac:picMkLst>
            <pc:docMk/>
            <pc:sldMk cId="526298430" sldId="741"/>
            <ac:picMk id="6" creationId="{90B4F4A8-FF22-4B7A-BDFE-C84520597430}"/>
          </ac:picMkLst>
        </pc:picChg>
        <pc:picChg chg="add mod">
          <ac:chgData name="Samantha Hill" userId="1c8022bb-0824-4d62-915e-7aced53fbce4" providerId="ADAL" clId="{6A00E7D8-F89B-4E67-B44B-2945BD4B42E5}" dt="2024-02-29T16:45:59.317" v="1892" actId="1076"/>
          <ac:picMkLst>
            <pc:docMk/>
            <pc:sldMk cId="526298430" sldId="741"/>
            <ac:picMk id="15" creationId="{E211922E-E531-472F-BE20-32BDE61A76BC}"/>
          </ac:picMkLst>
        </pc:picChg>
        <pc:picChg chg="add del mod">
          <ac:chgData name="Samantha Hill" userId="1c8022bb-0824-4d62-915e-7aced53fbce4" providerId="ADAL" clId="{6A00E7D8-F89B-4E67-B44B-2945BD4B42E5}" dt="2024-02-29T17:39:12.748" v="1894" actId="478"/>
          <ac:picMkLst>
            <pc:docMk/>
            <pc:sldMk cId="526298430" sldId="741"/>
            <ac:picMk id="17" creationId="{2C90868A-AEB9-4043-9C4E-AA9A838DD0D6}"/>
          </ac:picMkLst>
        </pc:picChg>
        <pc:picChg chg="del">
          <ac:chgData name="Samantha Hill" userId="1c8022bb-0824-4d62-915e-7aced53fbce4" providerId="ADAL" clId="{6A00E7D8-F89B-4E67-B44B-2945BD4B42E5}" dt="2024-02-29T14:30:13.927" v="1868" actId="478"/>
          <ac:picMkLst>
            <pc:docMk/>
            <pc:sldMk cId="526298430" sldId="741"/>
            <ac:picMk id="24" creationId="{2052508E-E145-479D-9D65-2496EBBA3321}"/>
          </ac:picMkLst>
        </pc:picChg>
        <pc:cxnChg chg="del">
          <ac:chgData name="Samantha Hill" userId="1c8022bb-0824-4d62-915e-7aced53fbce4" providerId="ADAL" clId="{6A00E7D8-F89B-4E67-B44B-2945BD4B42E5}" dt="2024-02-29T14:32:42.666" v="1880" actId="478"/>
          <ac:cxnSpMkLst>
            <pc:docMk/>
            <pc:sldMk cId="526298430" sldId="741"/>
            <ac:cxnSpMk id="27" creationId="{9E676802-1FEA-4B00-ADAD-3C19D88981A3}"/>
          </ac:cxnSpMkLst>
        </pc:cxnChg>
      </pc:sldChg>
      <pc:sldChg chg="modSp mod">
        <pc:chgData name="Samantha Hill" userId="1c8022bb-0824-4d62-915e-7aced53fbce4" providerId="ADAL" clId="{6A00E7D8-F89B-4E67-B44B-2945BD4B42E5}" dt="2024-03-01T09:21:52.848" v="2090" actId="113"/>
        <pc:sldMkLst>
          <pc:docMk/>
          <pc:sldMk cId="529270627" sldId="742"/>
        </pc:sldMkLst>
        <pc:spChg chg="mod">
          <ac:chgData name="Samantha Hill" userId="1c8022bb-0824-4d62-915e-7aced53fbce4" providerId="ADAL" clId="{6A00E7D8-F89B-4E67-B44B-2945BD4B42E5}" dt="2024-03-01T09:21:52.848" v="2090" actId="113"/>
          <ac:spMkLst>
            <pc:docMk/>
            <pc:sldMk cId="529270627" sldId="742"/>
            <ac:spMk id="3" creationId="{14A62F06-8462-448B-989F-5E864C63DC50}"/>
          </ac:spMkLst>
        </pc:spChg>
      </pc:sldChg>
      <pc:sldChg chg="addSp delSp modSp new mod">
        <pc:chgData name="Samantha Hill" userId="1c8022bb-0824-4d62-915e-7aced53fbce4" providerId="ADAL" clId="{6A00E7D8-F89B-4E67-B44B-2945BD4B42E5}" dt="2024-02-29T17:46:46.551" v="1968" actId="1076"/>
        <pc:sldMkLst>
          <pc:docMk/>
          <pc:sldMk cId="343635089" sldId="743"/>
        </pc:sldMkLst>
        <pc:spChg chg="mod">
          <ac:chgData name="Samantha Hill" userId="1c8022bb-0824-4d62-915e-7aced53fbce4" providerId="ADAL" clId="{6A00E7D8-F89B-4E67-B44B-2945BD4B42E5}" dt="2024-02-29T17:46:40.702" v="1967" actId="1076"/>
          <ac:spMkLst>
            <pc:docMk/>
            <pc:sldMk cId="343635089" sldId="743"/>
            <ac:spMk id="2" creationId="{CA50442F-7751-4DE2-BFBC-A93245D99DC6}"/>
          </ac:spMkLst>
        </pc:spChg>
        <pc:spChg chg="mod">
          <ac:chgData name="Samantha Hill" userId="1c8022bb-0824-4d62-915e-7aced53fbce4" providerId="ADAL" clId="{6A00E7D8-F89B-4E67-B44B-2945BD4B42E5}" dt="2024-02-29T17:46:32.697" v="1965" actId="1076"/>
          <ac:spMkLst>
            <pc:docMk/>
            <pc:sldMk cId="343635089" sldId="743"/>
            <ac:spMk id="3" creationId="{B6014452-0DF1-4F32-B1E3-07133069548A}"/>
          </ac:spMkLst>
        </pc:spChg>
        <pc:spChg chg="add mod">
          <ac:chgData name="Samantha Hill" userId="1c8022bb-0824-4d62-915e-7aced53fbce4" providerId="ADAL" clId="{6A00E7D8-F89B-4E67-B44B-2945BD4B42E5}" dt="2024-02-29T17:46:19.679" v="1963" actId="1076"/>
          <ac:spMkLst>
            <pc:docMk/>
            <pc:sldMk cId="343635089" sldId="743"/>
            <ac:spMk id="5" creationId="{35CB08CC-C517-4A77-9C85-CD2AA96B7E01}"/>
          </ac:spMkLst>
        </pc:spChg>
        <pc:spChg chg="add mod">
          <ac:chgData name="Samantha Hill" userId="1c8022bb-0824-4d62-915e-7aced53fbce4" providerId="ADAL" clId="{6A00E7D8-F89B-4E67-B44B-2945BD4B42E5}" dt="2024-02-29T17:46:25.150" v="1964" actId="1076"/>
          <ac:spMkLst>
            <pc:docMk/>
            <pc:sldMk cId="343635089" sldId="743"/>
            <ac:spMk id="6" creationId="{E35A29B8-EC4E-4816-A271-5251547CEEDF}"/>
          </ac:spMkLst>
        </pc:spChg>
        <pc:spChg chg="add mod">
          <ac:chgData name="Samantha Hill" userId="1c8022bb-0824-4d62-915e-7aced53fbce4" providerId="ADAL" clId="{6A00E7D8-F89B-4E67-B44B-2945BD4B42E5}" dt="2024-02-29T17:46:46.551" v="1968" actId="1076"/>
          <ac:spMkLst>
            <pc:docMk/>
            <pc:sldMk cId="343635089" sldId="743"/>
            <ac:spMk id="10" creationId="{33823D76-3365-4FE4-885D-37A54737C59D}"/>
          </ac:spMkLst>
        </pc:spChg>
        <pc:spChg chg="add mod">
          <ac:chgData name="Samantha Hill" userId="1c8022bb-0824-4d62-915e-7aced53fbce4" providerId="ADAL" clId="{6A00E7D8-F89B-4E67-B44B-2945BD4B42E5}" dt="2024-02-29T17:46:14.549" v="1962" actId="1076"/>
          <ac:spMkLst>
            <pc:docMk/>
            <pc:sldMk cId="343635089" sldId="743"/>
            <ac:spMk id="11" creationId="{34163ADE-DDA6-4297-90D2-7237833535F1}"/>
          </ac:spMkLst>
        </pc:spChg>
        <pc:picChg chg="add del mod">
          <ac:chgData name="Samantha Hill" userId="1c8022bb-0824-4d62-915e-7aced53fbce4" providerId="ADAL" clId="{6A00E7D8-F89B-4E67-B44B-2945BD4B42E5}" dt="2024-02-29T14:25:24.139" v="1841" actId="21"/>
          <ac:picMkLst>
            <pc:docMk/>
            <pc:sldMk cId="343635089" sldId="743"/>
            <ac:picMk id="7" creationId="{C8F8B32C-FB71-4802-BF7F-ECE66EAF68E2}"/>
          </ac:picMkLst>
        </pc:picChg>
        <pc:picChg chg="add del mod">
          <ac:chgData name="Samantha Hill" userId="1c8022bb-0824-4d62-915e-7aced53fbce4" providerId="ADAL" clId="{6A00E7D8-F89B-4E67-B44B-2945BD4B42E5}" dt="2024-02-29T14:24:41.481" v="1828"/>
          <ac:picMkLst>
            <pc:docMk/>
            <pc:sldMk cId="343635089" sldId="743"/>
            <ac:picMk id="8" creationId="{76C61A1B-85B4-4D49-9FE9-88D16ED09FFD}"/>
          </ac:picMkLst>
        </pc:picChg>
      </pc:sldChg>
      <pc:sldChg chg="modSp new mod">
        <pc:chgData name="Samantha Hill" userId="1c8022bb-0824-4d62-915e-7aced53fbce4" providerId="ADAL" clId="{6A00E7D8-F89B-4E67-B44B-2945BD4B42E5}" dt="2024-03-01T07:15:04.038" v="1985" actId="5793"/>
        <pc:sldMkLst>
          <pc:docMk/>
          <pc:sldMk cId="1772921456" sldId="744"/>
        </pc:sldMkLst>
        <pc:spChg chg="mod">
          <ac:chgData name="Samantha Hill" userId="1c8022bb-0824-4d62-915e-7aced53fbce4" providerId="ADAL" clId="{6A00E7D8-F89B-4E67-B44B-2945BD4B42E5}" dt="2024-02-29T13:26:39.207" v="392" actId="20577"/>
          <ac:spMkLst>
            <pc:docMk/>
            <pc:sldMk cId="1772921456" sldId="744"/>
            <ac:spMk id="2" creationId="{3E0E00B6-CADB-4A40-8A17-765E16D53B44}"/>
          </ac:spMkLst>
        </pc:spChg>
        <pc:spChg chg="mod">
          <ac:chgData name="Samantha Hill" userId="1c8022bb-0824-4d62-915e-7aced53fbce4" providerId="ADAL" clId="{6A00E7D8-F89B-4E67-B44B-2945BD4B42E5}" dt="2024-03-01T07:15:04.038" v="1985" actId="5793"/>
          <ac:spMkLst>
            <pc:docMk/>
            <pc:sldMk cId="1772921456" sldId="744"/>
            <ac:spMk id="3" creationId="{E31F0C37-D5CE-4823-A504-4A80112DDD56}"/>
          </ac:spMkLst>
        </pc:spChg>
      </pc:sldChg>
      <pc:sldChg chg="modSp new mod">
        <pc:chgData name="Samantha Hill" userId="1c8022bb-0824-4d62-915e-7aced53fbce4" providerId="ADAL" clId="{6A00E7D8-F89B-4E67-B44B-2945BD4B42E5}" dt="2024-03-01T11:07:56.746" v="2522" actId="113"/>
        <pc:sldMkLst>
          <pc:docMk/>
          <pc:sldMk cId="2020215159" sldId="745"/>
        </pc:sldMkLst>
        <pc:spChg chg="mod">
          <ac:chgData name="Samantha Hill" userId="1c8022bb-0824-4d62-915e-7aced53fbce4" providerId="ADAL" clId="{6A00E7D8-F89B-4E67-B44B-2945BD4B42E5}" dt="2024-02-29T13:34:35.964" v="875" actId="20577"/>
          <ac:spMkLst>
            <pc:docMk/>
            <pc:sldMk cId="2020215159" sldId="745"/>
            <ac:spMk id="2" creationId="{8C24526B-B756-41C1-A9BF-DD96E7C2AEF4}"/>
          </ac:spMkLst>
        </pc:spChg>
        <pc:spChg chg="mod">
          <ac:chgData name="Samantha Hill" userId="1c8022bb-0824-4d62-915e-7aced53fbce4" providerId="ADAL" clId="{6A00E7D8-F89B-4E67-B44B-2945BD4B42E5}" dt="2024-03-01T11:07:56.746" v="2522" actId="113"/>
          <ac:spMkLst>
            <pc:docMk/>
            <pc:sldMk cId="2020215159" sldId="745"/>
            <ac:spMk id="3" creationId="{11985D02-84A7-48C0-901B-1073F3940492}"/>
          </ac:spMkLst>
        </pc:spChg>
      </pc:sldChg>
      <pc:sldChg chg="addSp delSp modSp new mod">
        <pc:chgData name="Samantha Hill" userId="1c8022bb-0824-4d62-915e-7aced53fbce4" providerId="ADAL" clId="{6A00E7D8-F89B-4E67-B44B-2945BD4B42E5}" dt="2024-02-29T17:43:33.241" v="1917" actId="171"/>
        <pc:sldMkLst>
          <pc:docMk/>
          <pc:sldMk cId="925506408" sldId="746"/>
        </pc:sldMkLst>
        <pc:spChg chg="del">
          <ac:chgData name="Samantha Hill" userId="1c8022bb-0824-4d62-915e-7aced53fbce4" providerId="ADAL" clId="{6A00E7D8-F89B-4E67-B44B-2945BD4B42E5}" dt="2024-02-29T14:25:56.382" v="1850" actId="478"/>
          <ac:spMkLst>
            <pc:docMk/>
            <pc:sldMk cId="925506408" sldId="746"/>
            <ac:spMk id="2" creationId="{054ABB58-54E2-4858-A624-1721BCD674A8}"/>
          </ac:spMkLst>
        </pc:spChg>
        <pc:spChg chg="del">
          <ac:chgData name="Samantha Hill" userId="1c8022bb-0824-4d62-915e-7aced53fbce4" providerId="ADAL" clId="{6A00E7D8-F89B-4E67-B44B-2945BD4B42E5}" dt="2024-02-29T14:25:44.159" v="1847" actId="478"/>
          <ac:spMkLst>
            <pc:docMk/>
            <pc:sldMk cId="925506408" sldId="746"/>
            <ac:spMk id="3" creationId="{5D7CD962-6B95-429F-8B45-69F40BE61ECE}"/>
          </ac:spMkLst>
        </pc:spChg>
        <pc:spChg chg="add mod ord">
          <ac:chgData name="Samantha Hill" userId="1c8022bb-0824-4d62-915e-7aced53fbce4" providerId="ADAL" clId="{6A00E7D8-F89B-4E67-B44B-2945BD4B42E5}" dt="2024-02-29T17:43:33.241" v="1917" actId="171"/>
          <ac:spMkLst>
            <pc:docMk/>
            <pc:sldMk cId="925506408" sldId="746"/>
            <ac:spMk id="5" creationId="{0F62A25E-EF5A-48A5-AE04-E38A150E6DC3}"/>
          </ac:spMkLst>
        </pc:spChg>
        <pc:picChg chg="add mod">
          <ac:chgData name="Samantha Hill" userId="1c8022bb-0824-4d62-915e-7aced53fbce4" providerId="ADAL" clId="{6A00E7D8-F89B-4E67-B44B-2945BD4B42E5}" dt="2024-02-29T17:43:11.017" v="1913" actId="1076"/>
          <ac:picMkLst>
            <pc:docMk/>
            <pc:sldMk cId="925506408" sldId="746"/>
            <ac:picMk id="4" creationId="{D8731139-708B-4BDE-B8BA-D41271129BCB}"/>
          </ac:picMkLst>
        </pc:picChg>
      </pc:sldChg>
      <pc:sldChg chg="new del">
        <pc:chgData name="Samantha Hill" userId="1c8022bb-0824-4d62-915e-7aced53fbce4" providerId="ADAL" clId="{6A00E7D8-F89B-4E67-B44B-2945BD4B42E5}" dt="2024-03-01T09:12:20.072" v="1998" actId="47"/>
        <pc:sldMkLst>
          <pc:docMk/>
          <pc:sldMk cId="1030689966" sldId="7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01/03/2024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dirty="0"/>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01/03/2024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dirty="0"/>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25E8E8-1528-48FB-B845-BEC6BE7B33E1}" type="slidenum">
              <a:rPr lang="en-GB" smtClean="0"/>
              <a:t>1</a:t>
            </a:fld>
            <a:endParaRPr lang="en-GB" dirty="0"/>
          </a:p>
        </p:txBody>
      </p:sp>
      <p:sp>
        <p:nvSpPr>
          <p:cNvPr id="5" name="Footer Placeholder 4"/>
          <p:cNvSpPr>
            <a:spLocks noGrp="1"/>
          </p:cNvSpPr>
          <p:nvPr>
            <p:ph type="ftr" sz="quarter" idx="4"/>
          </p:nvPr>
        </p:nvSpPr>
        <p:spPr>
          <a:xfrm>
            <a:off x="0" y="8685213"/>
            <a:ext cx="2971800" cy="457200"/>
          </a:xfrm>
        </p:spPr>
        <p:txBody>
          <a:bodyPr/>
          <a:lstStyle/>
          <a:p>
            <a:endParaRPr lang="en-GB" dirty="0"/>
          </a:p>
        </p:txBody>
      </p:sp>
    </p:spTree>
    <p:extLst>
      <p:ext uri="{BB962C8B-B14F-4D97-AF65-F5344CB8AC3E}">
        <p14:creationId xmlns:p14="http://schemas.microsoft.com/office/powerpoint/2010/main" val="192866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amantha.hill@enfield.gov.uk" TargetMode="External"/><Relationship Id="rId5" Type="http://schemas.openxmlformats.org/officeDocument/2006/relationships/image" Target="../media/image1.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mailto:Samantha.Hill@enfield.gov.uk" TargetMode="External"/><Relationship Id="rId2" Type="http://schemas.openxmlformats.org/officeDocument/2006/relationships/hyperlink" Target="https://traded.enfield.gov.uk/thehub" TargetMode="External"/><Relationship Id="rId1" Type="http://schemas.openxmlformats.org/officeDocument/2006/relationships/slideLayout" Target="../slideLayouts/slideLayout2.xml"/><Relationship Id="rId4" Type="http://schemas.openxmlformats.org/officeDocument/2006/relationships/hyperlink" Target="mailto:SEYIS@enfield.gov.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raded.enfield.gov.uk/thehub/professional-learning-portal/safeguard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nfield.gov.uk/safeguardingenfield/training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virtual-college.co.uk/resources/free-courses" TargetMode="External"/><Relationship Id="rId3" Type="http://schemas.openxmlformats.org/officeDocument/2006/relationships/hyperlink" Target="https://onlinecollections.des.fasst.org.uk/fastform/senior-mental-health-leads" TargetMode="External"/><Relationship Id="rId7" Type="http://schemas.openxmlformats.org/officeDocument/2006/relationships/hyperlink" Target="https://eur03.safelinks.protection.outlook.com/?url=https%3A%2F%2Fkcsie.orcula.co.uk%2Fhome&amp;data=05%7C01%7CSamantha.Hill%40enfield.gov.uk%7C9e781902127d440e38c708dbad517367%7Ccc18b91d1bb24d9bac767a4447488d49%7C0%7C0%7C638294337550999713%7CUnknown%7CTWFpbGZsb3d8eyJWIjoiMC4wLjAwMDAiLCJQIjoiV2luMzIiLCJBTiI6Ik1haWwiLCJXVCI6Mn0%3D%7C3000%7C%7C%7C&amp;sdata=EdXCabjcBdsmuZYn%2F70S0clVdayeakkWqiJid10n6bE%3D&amp;reserved=0" TargetMode="External"/><Relationship Id="rId2" Type="http://schemas.openxmlformats.org/officeDocument/2006/relationships/hyperlink" Target="https://learning.nspcc.org.uk/training/our-elearning-courses?&amp;&amp;&amp;&amp;gclid=0a284366345819c0a837267896235b23&amp;gclsrc=3p.ds&amp;msclkid=0a284366345819c0a837267896235b23&amp;utm_source=bing&amp;utm_medium=cpc&amp;utm_campaign=2023_Q2_DDM1306146_NSP%2F21%2F75_Generic_PPC_Learning_Learning_Conversion_Google%20Ads_Auction&amp;utm_term=safeguarding%20course&amp;utm_content=Courses" TargetMode="External"/><Relationship Id="rId1" Type="http://schemas.openxmlformats.org/officeDocument/2006/relationships/slideLayout" Target="../slideLayouts/slideLayout2.xml"/><Relationship Id="rId6" Type="http://schemas.openxmlformats.org/officeDocument/2006/relationships/hyperlink" Target="https://swgfl.org.uk/resources/filtering-and-monitoring/" TargetMode="External"/><Relationship Id="rId5" Type="http://schemas.openxmlformats.org/officeDocument/2006/relationships/hyperlink" Target="https://saferinternet.org.uk/events" TargetMode="External"/><Relationship Id="rId10" Type="http://schemas.openxmlformats.org/officeDocument/2006/relationships/hyperlink" Target="https://www.educateagainsthate.com/" TargetMode="External"/><Relationship Id="rId4" Type="http://schemas.openxmlformats.org/officeDocument/2006/relationships/hyperlink" Target="https://youtu.be/OTJYYNP9AEc?si=q7RRMvBVjuWLouze" TargetMode="External"/><Relationship Id="rId9" Type="http://schemas.openxmlformats.org/officeDocument/2006/relationships/hyperlink" Target="https://www.safeguardinginschools.co.uk/"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Samantha.hill@enfield.gov.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Michelle.ferdinand@enfield.gov.uk" TargetMode="External"/><Relationship Id="rId3" Type="http://schemas.openxmlformats.org/officeDocument/2006/relationships/hyperlink" Target="https://traded.enfield.gov.uk/thehub" TargetMode="External"/><Relationship Id="rId7" Type="http://schemas.openxmlformats.org/officeDocument/2006/relationships/hyperlink" Target="mailto:Suzanne.Rowson@enfield.gov.uk" TargetMode="External"/><Relationship Id="rId2" Type="http://schemas.openxmlformats.org/officeDocument/2006/relationships/hyperlink" Target="https://www.gov.uk/government/publications/keeping-children-safe-in-education--2" TargetMode="External"/><Relationship Id="rId1" Type="http://schemas.openxmlformats.org/officeDocument/2006/relationships/slideLayout" Target="../slideLayouts/slideLayout2.xml"/><Relationship Id="rId6" Type="http://schemas.openxmlformats.org/officeDocument/2006/relationships/hyperlink" Target="https://eur03.safelinks.protection.outlook.com/?url=http%3A%2F%2Fwww.mindinenfield.org.uk%2F&amp;data=05%7C01%7CSamantha.Hill%40enfield.gov.uk%7C87e58977ecc44994412108dbcb3431dc%7Ccc18b91d1bb24d9bac767a4447488d49%7C0%7C0%7C638327197488452885%7CUnknown%7CTWFpbGZsb3d8eyJWIjoiMC4wLjAwMDAiLCJQIjoiV2luMzIiLCJBTiI6Ik1haWwiLCJXVCI6Mn0%3D%7C3000%7C%7C%7C&amp;sdata=0lv196sTtcaHADrrI5sXqkphIAP7Sl38uBheQJCu9YM%3D&amp;reserved=0" TargetMode="External"/><Relationship Id="rId11" Type="http://schemas.openxmlformats.org/officeDocument/2006/relationships/hyperlink" Target="mailto:Samantha.Hill@enfield.gov.uk" TargetMode="External"/><Relationship Id="rId5" Type="http://schemas.openxmlformats.org/officeDocument/2006/relationships/hyperlink" Target="https://traded.enfield.gov.uk/thehub/professional-learning-portal/safeguarding" TargetMode="External"/><Relationship Id="rId10" Type="http://schemas.openxmlformats.org/officeDocument/2006/relationships/hyperlink" Target="mailto:eps@enfield.gov.uk" TargetMode="External"/><Relationship Id="rId4" Type="http://schemas.openxmlformats.org/officeDocument/2006/relationships/hyperlink" Target="https://www.enfield.gov.uk/safeguardingenfield" TargetMode="External"/><Relationship Id="rId9" Type="http://schemas.openxmlformats.org/officeDocument/2006/relationships/hyperlink" Target="mailto:safeguardingservice@enfield.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tel:+442076608328,,97746014# " TargetMode="External"/><Relationship Id="rId13" Type="http://schemas.openxmlformats.org/officeDocument/2006/relationships/hyperlink" Target="https://eur03.safelinks.protection.outlook.com/?url=https%3A%2F%2Fwww.microsoft.com%2Fmicrosoft-teams%2Fjoin-a-meeting&amp;data=05%7C02%7CSamantha.Hill%40enfield.gov.uk%7C121530a198ec43bedc8f08dc129da333%7Ccc18b91d1bb24d9bac767a4447488d49%7C0%7C0%7C638405715468326556%7CUnknown%7CTWFpbGZsb3d8eyJWIjoiMC4wLjAwMDAiLCJQIjoiV2luMzIiLCJBTiI6Ik1haWwiLCJXVCI6Mn0%3D%7C3000%7C%7C%7C&amp;sdata=DftoLB9BcGMqHIbmFfymG%2FsoKjkR9Voh3%2FVZRz0n2KQ%3D&amp;reserved=0" TargetMode="External"/><Relationship Id="rId3" Type="http://schemas.openxmlformats.org/officeDocument/2006/relationships/hyperlink" Target="https://eur03.safelinks.protection.outlook.com/?url=https%3A%2F%2Fwww.microsoft.com%2Fen-us%2Fmicrosoft-teams%2Fdownload-app&amp;data=05%7C02%7CSamantha.Hill%40enfield.gov.uk%7C27db26dfed3645a6a97908dc129c1bbd%7Ccc18b91d1bb24d9bac767a4447488d49%7C0%7C0%7C638405708904848795%7CUnknown%7CTWFpbGZsb3d8eyJWIjoiMC4wLjAwMDAiLCJQIjoiV2luMzIiLCJBTiI6Ik1haWwiLCJXVCI6Mn0%3D%7C3000%7C%7C%7C&amp;sdata=jJ0J51hmLKxSt7ggboSOMsMte1a9AVxN%2BLiJsEAXyCQ%3D&amp;reserved=0" TargetMode="External"/><Relationship Id="rId7" Type="http://schemas.openxmlformats.org/officeDocument/2006/relationships/hyperlink" Target="https://eur03.safelinks.protection.outlook.com/?url=https%3A%2F%2Fwww.microsoft.com%2Fmicrosoft-teams%2Fjoin-a-meeting&amp;data=05%7C02%7CSamantha.Hill%40enfield.gov.uk%7Ccb5213e525e5470cef2508dc129ce21b%7Ccc18b91d1bb24d9bac767a4447488d49%7C0%7C0%7C638405712239758251%7CUnknown%7CTWFpbGZsb3d8eyJWIjoiMC4wLjAwMDAiLCJQIjoiV2luMzIiLCJBTiI6Ik1haWwiLCJXVCI6Mn0%3D%7C3000%7C%7C%7C&amp;sdata=JK53isNMk1WgvfsP1u502RsXPPgW%2BBTsQc51DzE4b4U%3D&amp;reserved=0" TargetMode="External"/><Relationship Id="rId12" Type="http://schemas.openxmlformats.org/officeDocument/2006/relationships/hyperlink" Target="https://eur03.safelinks.protection.outlook.com/?url=https%3A%2F%2Fwww.microsoft.com%2Fen-us%2Fmicrosoft-teams%2Fdownload-app&amp;data=05%7C02%7CSamantha.Hill%40enfield.gov.uk%7C121530a198ec43bedc8f08dc129da333%7Ccc18b91d1bb24d9bac767a4447488d49%7C0%7C0%7C638405715468326556%7CUnknown%7CTWFpbGZsb3d8eyJWIjoiMC4wLjAwMDAiLCJQIjoiV2luMzIiLCJBTiI6Ik1haWwiLCJXVCI6Mn0%3D%7C3000%7C%7C%7C&amp;sdata=i4E3UyFKmGekndsb2G5GhuiLtrG1qoC8WW%2Bu7kGqceI%3D&amp;reserved=0" TargetMode="External"/><Relationship Id="rId17" Type="http://schemas.openxmlformats.org/officeDocument/2006/relationships/hyperlink" Target="mailto:Samantha.hill@enfield.gov.uk" TargetMode="External"/><Relationship Id="rId2" Type="http://schemas.openxmlformats.org/officeDocument/2006/relationships/hyperlink" Target="https://eur03.safelinks.protection.outlook.com/ap/t-59584e83/?url=https%3A%2F%2Fteams.microsoft.com%2Fl%2Fmeetup-join%2F19%253ameeting_MDBjOWQwOTUtMWYwYi00MWZhLThmYTUtZjNjNjMwNTI1NDAx%2540thread.v2%2F0%3Fcontext%3D%257b%2522Tid%2522%253a%2522cc18b91d-1bb2-4d9b-ac76-7a4447488d49%2522%252c%2522Oid%2522%253a%2522cf752574-b572-4e8e-906a-bb070e5f1e20%2522%257d&amp;data=05%7C02%7CSamantha.Hill%40enfield.gov.uk%7C27db26dfed3645a6a97908dc129c1bbd%7Ccc18b91d1bb24d9bac767a4447488d49%7C0%7C0%7C638405708904692548%7CUnknown%7CTWFpbGZsb3d8eyJWIjoiMC4wLjAwMDAiLCJQIjoiV2luMzIiLCJBTiI6Ik1haWwiLCJXVCI6Mn0%3D%7C3000%7C%7C%7C&amp;sdata=f4ibjyF8DYilfCGnrFBHQVPhNJF6djE0mdHxs0ml%2FLs%3D&amp;reserved=0" TargetMode="External"/><Relationship Id="rId16" Type="http://schemas.openxmlformats.org/officeDocument/2006/relationships/hyperlink" Target="https://eur03.safelinks.protection.outlook.com/?url=https%3A%2F%2Fdialin.teams.microsoft.com%2Fusp%2Fpstnconferencing&amp;data=05%7C02%7CSamantha.Hill%40enfield.gov.uk%7C121530a198ec43bedc8f08dc129da333%7Ccc18b91d1bb24d9bac767a4447488d49%7C0%7C0%7C638405715468326556%7CUnknown%7CTWFpbGZsb3d8eyJWIjoiMC4wLjAwMDAiLCJQIjoiV2luMzIiLCJBTiI6Ik1haWwiLCJXVCI6Mn0%3D%7C3000%7C%7C%7C&amp;sdata=l9S%2BxepwoW1VNvooY97XZiFOQ7JuilP2DB47glG7Wt4%3D&amp;reserved=0" TargetMode="External"/><Relationship Id="rId1" Type="http://schemas.openxmlformats.org/officeDocument/2006/relationships/slideLayout" Target="../slideLayouts/slideLayout2.xml"/><Relationship Id="rId6" Type="http://schemas.openxmlformats.org/officeDocument/2006/relationships/hyperlink" Target="https://eur03.safelinks.protection.outlook.com/?url=https%3A%2F%2Fwww.microsoft.com%2Fen-us%2Fmicrosoft-teams%2Fdownload-app&amp;data=05%7C02%7CSamantha.Hill%40enfield.gov.uk%7Ccb5213e525e5470cef2508dc129ce21b%7Ccc18b91d1bb24d9bac767a4447488d49%7C0%7C0%7C638405712239758251%7CUnknown%7CTWFpbGZsb3d8eyJWIjoiMC4wLjAwMDAiLCJQIjoiV2luMzIiLCJBTiI6Ik1haWwiLCJXVCI6Mn0%3D%7C3000%7C%7C%7C&amp;sdata=9FnHiasVMERIA8R%2Fr86eRH2TdTz25ZyMKls8mFJG1Zg%3D&amp;reserved=0" TargetMode="External"/><Relationship Id="rId11" Type="http://schemas.openxmlformats.org/officeDocument/2006/relationships/hyperlink" Target="https://eur03.safelinks.protection.outlook.com/ap/t-59584e83/?url=https%3A%2F%2Fteams.microsoft.com%2Fl%2Fmeetup-join%2F19%253ameeting_NDdlY2E4NjMtZWJhOC00NDdmLWI5ODEtZGVhYTBiMjY1YTQ3%2540thread.v2%2F0%3Fcontext%3D%257b%2522Tid%2522%253a%2522cc18b91d-1bb2-4d9b-ac76-7a4447488d49%2522%252c%2522Oid%2522%253a%2522cf752574-b572-4e8e-906a-bb070e5f1e20%2522%257d&amp;data=05%7C02%7CSamantha.Hill%40enfield.gov.uk%7C121530a198ec43bedc8f08dc129da333%7Ccc18b91d1bb24d9bac767a4447488d49%7C0%7C0%7C638405715468326556%7CUnknown%7CTWFpbGZsb3d8eyJWIjoiMC4wLjAwMDAiLCJQIjoiV2luMzIiLCJBTiI6Ik1haWwiLCJXVCI6Mn0%3D%7C3000%7C%7C%7C&amp;sdata=TYgK8bLrvI3M%2FZ8R7cun7eb2PJIhevDvlNmdav9SYmA%3D&amp;reserved=0" TargetMode="External"/><Relationship Id="rId5" Type="http://schemas.openxmlformats.org/officeDocument/2006/relationships/hyperlink" Target="https://eur03.safelinks.protection.outlook.com/ap/t-59584e83/?url=https%3A%2F%2Fteams.microsoft.com%2Fl%2Fmeetup-join%2F19%253ameeting_OWQ4MzNkMGEtN2M0Mi00NDc5LTgxZjktMDJmMTczNDQ3NTZk%2540thread.v2%2F0%3Fcontext%3D%257b%2522Tid%2522%253a%2522cc18b91d-1bb2-4d9b-ac76-7a4447488d49%2522%252c%2522Oid%2522%253a%2522cf752574-b572-4e8e-906a-bb070e5f1e20%2522%257d&amp;data=05%7C02%7CSamantha.Hill%40enfield.gov.uk%7Ccb5213e525e5470cef2508dc129ce21b%7Ccc18b91d1bb24d9bac767a4447488d49%7C0%7C0%7C638405712239758251%7CUnknown%7CTWFpbGZsb3d8eyJWIjoiMC4wLjAwMDAiLCJQIjoiV2luMzIiLCJBTiI6Ik1haWwiLCJXVCI6Mn0%3D%7C3000%7C%7C%7C&amp;sdata=XL5WHB4hkOolQIGMvZugximdO91JB487nXg0iQgkcI0%3D&amp;reserved=0" TargetMode="External"/><Relationship Id="rId15" Type="http://schemas.openxmlformats.org/officeDocument/2006/relationships/hyperlink" Target="https://eur03.safelinks.protection.outlook.com/?url=https%3A%2F%2Fdialin.teams.microsoft.com%2F701b8e8a-8c22-45e9-bb5d-ab0f77ff67e9%3Fid%3D362507483&amp;data=05%7C02%7CSamantha.Hill%40enfield.gov.uk%7C121530a198ec43bedc8f08dc129da333%7Ccc18b91d1bb24d9bac767a4447488d49%7C0%7C0%7C638405715468326556%7CUnknown%7CTWFpbGZsb3d8eyJWIjoiMC4wLjAwMDAiLCJQIjoiV2luMzIiLCJBTiI6Ik1haWwiLCJXVCI6Mn0%3D%7C3000%7C%7C%7C&amp;sdata=85e3Ug8Zo2oOFJ2VN0sHpBhXCvGzS%2FuJVFPwe2clm9A%3D&amp;reserved=0" TargetMode="External"/><Relationship Id="rId10" Type="http://schemas.openxmlformats.org/officeDocument/2006/relationships/hyperlink" Target="https://eur03.safelinks.protection.outlook.com/?url=https%3A%2F%2Fdialin.teams.microsoft.com%2Fusp%2Fpstnconferencing&amp;data=05%7C02%7CSamantha.Hill%40enfield.gov.uk%7Ccb5213e525e5470cef2508dc129ce21b%7Ccc18b91d1bb24d9bac767a4447488d49%7C0%7C0%7C638405712239914545%7CUnknown%7CTWFpbGZsb3d8eyJWIjoiMC4wLjAwMDAiLCJQIjoiV2luMzIiLCJBTiI6Ik1haWwiLCJXVCI6Mn0%3D%7C3000%7C%7C%7C&amp;sdata=nFxZlVcrbuQCW%2BePoKYH0KbYB12XknX9NBV%2FalQ9sTw%3D&amp;reserved=0" TargetMode="External"/><Relationship Id="rId4" Type="http://schemas.openxmlformats.org/officeDocument/2006/relationships/hyperlink" Target="https://eur03.safelinks.protection.outlook.com/?url=https%3A%2F%2Fwww.microsoft.com%2Fmicrosoft-teams%2Fjoin-a-meeting&amp;data=05%7C02%7CSamantha.Hill%40enfield.gov.uk%7C27db26dfed3645a6a97908dc129c1bbd%7Ccc18b91d1bb24d9bac767a4447488d49%7C0%7C0%7C638405708904848795%7CUnknown%7CTWFpbGZsb3d8eyJWIjoiMC4wLjAwMDAiLCJQIjoiV2luMzIiLCJBTiI6Ik1haWwiLCJXVCI6Mn0%3D%7C3000%7C%7C%7C&amp;sdata=VYvCRec4PjcsWGwjBMT1Z9Holv8SUIMxfbecyYX8V%2FI%3D&amp;reserved=0" TargetMode="External"/><Relationship Id="rId9" Type="http://schemas.openxmlformats.org/officeDocument/2006/relationships/hyperlink" Target="https://eur03.safelinks.protection.outlook.com/?url=https%3A%2F%2Fdialin.teams.microsoft.com%2F701b8e8a-8c22-45e9-bb5d-ab0f77ff67e9%3Fid%3D97746014&amp;data=05%7C02%7CSamantha.Hill%40enfield.gov.uk%7Ccb5213e525e5470cef2508dc129ce21b%7Ccc18b91d1bb24d9bac767a4447488d49%7C0%7C0%7C638405712239758251%7CUnknown%7CTWFpbGZsb3d8eyJWIjoiMC4wLjAwMDAiLCJQIjoiV2luMzIiLCJBTiI6Ik1haWwiLCJXVCI6Mn0%3D%7C3000%7C%7C%7C&amp;sdata=rLQBY%2ByART2NiexF1%2F8aERI3eJSNhvjffO35LdnbyQk%3D&amp;reserved=0" TargetMode="External"/><Relationship Id="rId14" Type="http://schemas.openxmlformats.org/officeDocument/2006/relationships/hyperlink" Target="tel:+442076608328,,362507483# "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wgfl.org.uk/resources/filtering-and-monitoring/" TargetMode="External"/><Relationship Id="rId2" Type="http://schemas.openxmlformats.org/officeDocument/2006/relationships/hyperlink" Target="https://eur03.safelinks.protection.outlook.com/?url=https%3A%2F%2Fineqe.com%2Ftechnology%2Fsafer-schools%2F&amp;data=05%7C02%7CSamantha.Hill%40enfield.gov.uk%7C669b81dbe0b64e8a37a708dc39257819%7Ccc18b91d1bb24d9bac767a4447488d49%7C0%7C0%7C638448080288384254%7CUnknown%7CTWFpbGZsb3d8eyJWIjoiMC4wLjAwMDAiLCJQIjoiV2luMzIiLCJBTiI6Ik1haWwiLCJXVCI6Mn0%3D%7C0%7C%7C%7C&amp;sdata=OBVxx%2Fc04ykv%2FxpFhIDA5DWdXJ4N3e0i%2Fe5P2whNZeA%3D&amp;reserved=0" TargetMode="External"/><Relationship Id="rId1" Type="http://schemas.openxmlformats.org/officeDocument/2006/relationships/slideLayout" Target="../slideLayouts/slideLayout2.xml"/><Relationship Id="rId4" Type="http://schemas.openxmlformats.org/officeDocument/2006/relationships/hyperlink" Target="https://eur03.safelinks.protection.outlook.com/?url=https%3A%2F%2Fprotect-eu.mimecast.com%2Fs%2F0GTcCnOQlsXvRQYSZBX63%3Fdomain%3Demail.kjbm.safeguardinginschools.co.uk&amp;data=05%7C02%7Csamantha.hill%40enfield.gov.uk%7C890c4c9f793548e5b03908dc36966148%7Ccc18b91d1bb24d9bac767a4447488d49%7C0%7C0%7C638445266728993659%7CUnknown%7CTWFpbGZsb3d8eyJWIjoiMC4wLjAwMDAiLCJQIjoiV2luMzIiLCJBTiI6Ik1haWwiLCJXVCI6Mn0%3D%7C0%7C%7C%7C&amp;sdata=mckq3YVOmusGI82CuBbfUrliTWgE3EdtrALGZACNC00%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office.bss@enfield.gov.uk" TargetMode="External"/><Relationship Id="rId2" Type="http://schemas.openxmlformats.org/officeDocument/2006/relationships/hyperlink" Target="https://www.enfield.gov.uk/services/children-and-education/local-offer/education-5-to-18/behaviour-support-service" TargetMode="External"/><Relationship Id="rId1" Type="http://schemas.openxmlformats.org/officeDocument/2006/relationships/slideLayout" Target="../slideLayouts/slideLayout2.xml"/><Relationship Id="rId6" Type="http://schemas.openxmlformats.org/officeDocument/2006/relationships/hyperlink" Target="mailto:office@oaktreeschool.org.uk" TargetMode="External"/><Relationship Id="rId5" Type="http://schemas.openxmlformats.org/officeDocument/2006/relationships/hyperlink" Target="mailto:outreach@oaktree.enfield.sch.uk" TargetMode="External"/><Relationship Id="rId4" Type="http://schemas.openxmlformats.org/officeDocument/2006/relationships/hyperlink" Target="https://www.oaktree.enfield.sch.uk/page/?pid=2476"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Samantha.hill@enfield.gov.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p.childrensportal.enfield.gov.uk/web/portal/pages/ehfh"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enfielddirectory4all.co.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outreach@oaktree.enfield.sch.uk" TargetMode="External"/><Relationship Id="rId2" Type="http://schemas.openxmlformats.org/officeDocument/2006/relationships/hyperlink" Target="https://www.oaktree.enfield.sch.uk/page/?pid=2476" TargetMode="External"/><Relationship Id="rId1" Type="http://schemas.openxmlformats.org/officeDocument/2006/relationships/slideLayout" Target="../slideLayouts/slideLayout2.xml"/><Relationship Id="rId4" Type="http://schemas.openxmlformats.org/officeDocument/2006/relationships/hyperlink" Target="mailto:office@oaktreeschool.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dirty="0"/>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600" b="1" dirty="0">
                <a:solidFill>
                  <a:srgbClr val="D52B1E"/>
                </a:solidFill>
                <a:latin typeface="Arial" charset="0"/>
              </a:rPr>
              <a:t>SAFEGUARDING ROUND UP</a:t>
            </a:r>
            <a:endParaRPr lang="en-US" sz="4400" dirty="0">
              <a:solidFill>
                <a:schemeClr val="tx2"/>
              </a:solidFill>
              <a:latin typeface="Arial" charset="0"/>
            </a:endParaRPr>
          </a:p>
        </p:txBody>
      </p:sp>
      <p:sp>
        <p:nvSpPr>
          <p:cNvPr id="2087" name="Rectangle 39"/>
          <p:cNvSpPr>
            <a:spLocks noGrp="1" noChangeArrowheads="1"/>
          </p:cNvSpPr>
          <p:nvPr/>
        </p:nvSpPr>
        <p:spPr bwMode="auto">
          <a:xfrm>
            <a:off x="1371600" y="3124200"/>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b="1" dirty="0">
                <a:latin typeface="Arial" charset="0"/>
              </a:rPr>
              <a:t>01/03/24</a:t>
            </a:r>
          </a:p>
          <a:p>
            <a:pPr algn="ctr"/>
            <a:endParaRPr lang="en-US" sz="3200" b="1" dirty="0">
              <a:latin typeface="Arial" charset="0"/>
            </a:endParaRPr>
          </a:p>
          <a:p>
            <a:pPr algn="ctr"/>
            <a:r>
              <a:rPr lang="en-US" sz="2500" b="1" dirty="0">
                <a:solidFill>
                  <a:srgbClr val="CE1921"/>
                </a:solidFill>
                <a:latin typeface="Arial" charset="0"/>
              </a:rPr>
              <a:t>SEYIS</a:t>
            </a:r>
          </a:p>
          <a:p>
            <a:pPr algn="ctr"/>
            <a:r>
              <a:rPr lang="en-US" sz="1800" b="1" dirty="0">
                <a:latin typeface="Arial" charset="0"/>
              </a:rPr>
              <a:t>Schools and Early Years Improvement Service</a:t>
            </a: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dirty="0">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6BDE19-8223-457F-8783-4B27E66D8FAD}"/>
              </a:ext>
            </a:extLst>
          </p:cNvPr>
          <p:cNvSpPr txBox="1"/>
          <p:nvPr/>
        </p:nvSpPr>
        <p:spPr>
          <a:xfrm>
            <a:off x="175179" y="195839"/>
            <a:ext cx="3089307" cy="600164"/>
          </a:xfrm>
          <a:prstGeom prst="rect">
            <a:avLst/>
          </a:prstGeom>
          <a:noFill/>
        </p:spPr>
        <p:txBody>
          <a:bodyPr wrap="none" rtlCol="0">
            <a:spAutoFit/>
          </a:bodyPr>
          <a:lstStyle/>
          <a:p>
            <a:r>
              <a:rPr lang="en-GB" sz="1100" dirty="0">
                <a:latin typeface="+mn-lt"/>
              </a:rPr>
              <a:t>Would you like to contribute to this newsletter?</a:t>
            </a:r>
          </a:p>
          <a:p>
            <a:r>
              <a:rPr lang="en-GB" sz="1100" dirty="0">
                <a:latin typeface="+mn-lt"/>
              </a:rPr>
              <a:t>Email </a:t>
            </a:r>
            <a:r>
              <a:rPr lang="en-GB" sz="1100" dirty="0">
                <a:latin typeface="+mn-lt"/>
                <a:hlinkClick r:id="rId6"/>
              </a:rPr>
              <a:t>Samantha.hill@enfield.gov.uk</a:t>
            </a:r>
            <a:endParaRPr lang="en-GB" sz="1100" dirty="0">
              <a:latin typeface="+mn-lt"/>
            </a:endParaRPr>
          </a:p>
          <a:p>
            <a:endParaRPr lang="en-GB" sz="1100" dirty="0">
              <a:latin typeface="+mn-lt"/>
            </a:endParaRPr>
          </a:p>
        </p:txBody>
      </p:sp>
      <p:sp>
        <p:nvSpPr>
          <p:cNvPr id="11" name="TextBox 10">
            <a:extLst>
              <a:ext uri="{FF2B5EF4-FFF2-40B4-BE49-F238E27FC236}">
                <a16:creationId xmlns:a16="http://schemas.microsoft.com/office/drawing/2014/main" id="{C76DF6E5-C5D2-44C5-91D8-CE9B26F4B40E}"/>
              </a:ext>
            </a:extLst>
          </p:cNvPr>
          <p:cNvSpPr txBox="1"/>
          <p:nvPr/>
        </p:nvSpPr>
        <p:spPr>
          <a:xfrm>
            <a:off x="7637922" y="42862"/>
            <a:ext cx="1513556" cy="430887"/>
          </a:xfrm>
          <a:prstGeom prst="rect">
            <a:avLst/>
          </a:prstGeom>
          <a:noFill/>
        </p:spPr>
        <p:txBody>
          <a:bodyPr wrap="none" rtlCol="0">
            <a:spAutoFit/>
          </a:bodyPr>
          <a:lstStyle/>
          <a:p>
            <a:r>
              <a:rPr lang="en-GB" sz="1100" dirty="0">
                <a:latin typeface="+mn-lt"/>
              </a:rPr>
              <a:t>PLEASE DO SHARE</a:t>
            </a:r>
          </a:p>
          <a:p>
            <a:endParaRPr lang="en-US" sz="11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0CAA-2ADA-41CC-BFDB-74C9FBDC0A86}"/>
              </a:ext>
            </a:extLst>
          </p:cNvPr>
          <p:cNvSpPr>
            <a:spLocks noGrp="1"/>
          </p:cNvSpPr>
          <p:nvPr>
            <p:ph type="title"/>
          </p:nvPr>
        </p:nvSpPr>
        <p:spPr>
          <a:xfrm>
            <a:off x="685800" y="304800"/>
            <a:ext cx="8153400" cy="603920"/>
          </a:xfrm>
        </p:spPr>
        <p:txBody>
          <a:bodyPr/>
          <a:lstStyle/>
          <a:p>
            <a:br>
              <a:rPr lang="en-GB" dirty="0"/>
            </a:br>
            <a:endParaRPr lang="en-US" dirty="0"/>
          </a:p>
        </p:txBody>
      </p:sp>
      <p:sp>
        <p:nvSpPr>
          <p:cNvPr id="3" name="Content Placeholder 2">
            <a:extLst>
              <a:ext uri="{FF2B5EF4-FFF2-40B4-BE49-F238E27FC236}">
                <a16:creationId xmlns:a16="http://schemas.microsoft.com/office/drawing/2014/main" id="{A6B4D5E1-F6EB-4B95-8FEB-BD621488401C}"/>
              </a:ext>
            </a:extLst>
          </p:cNvPr>
          <p:cNvSpPr>
            <a:spLocks noGrp="1"/>
          </p:cNvSpPr>
          <p:nvPr>
            <p:ph idx="1"/>
          </p:nvPr>
        </p:nvSpPr>
        <p:spPr>
          <a:xfrm>
            <a:off x="304800" y="116632"/>
            <a:ext cx="8422285" cy="4191000"/>
          </a:xfrm>
        </p:spPr>
        <p:txBody>
          <a:bodyPr/>
          <a:lstStyle/>
          <a:p>
            <a:pPr marL="0" indent="0">
              <a:buNone/>
            </a:pPr>
            <a:r>
              <a:rPr lang="en-US" sz="2500" b="1" dirty="0">
                <a:solidFill>
                  <a:srgbClr val="CE1921"/>
                </a:solidFill>
                <a:latin typeface="+mj-lt"/>
              </a:rPr>
              <a:t>Traded Services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If you would like to commission a safeguarding or SEND review, or would simply like more information about what we offer, please email the SEYIS team</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a typeface="+mn-ea"/>
              <a:cs typeface="+mn-cs"/>
            </a:endParaRPr>
          </a:p>
          <a:p>
            <a:pPr marL="0" lvl="0" indent="0">
              <a:buNone/>
              <a:defRPr/>
            </a:pPr>
            <a:r>
              <a:rPr lang="en-GB" sz="2500" b="1" dirty="0">
                <a:solidFill>
                  <a:srgbClr val="CE1921"/>
                </a:solidFill>
                <a:latin typeface="Arial" panose="020B0604020202020204" pitchFamily="34" charset="0"/>
                <a:cs typeface="Arial" panose="020B0604020202020204" pitchFamily="34" charset="0"/>
              </a:rPr>
              <a:t>Social Media and Online Safety – a working party</a:t>
            </a:r>
            <a:endParaRPr kumimoji="0" lang="en-GB" sz="2500" b="1" i="0" u="none" strike="noStrike" kern="0" cap="none" spc="0" normalizeH="0" baseline="0" noProof="0" dirty="0">
              <a:ln>
                <a:noFill/>
              </a:ln>
              <a:solidFill>
                <a:srgbClr val="CE1921"/>
              </a:solidFill>
              <a:effectLst/>
              <a:uLnTx/>
              <a:uFillTx/>
              <a:latin typeface="Arial" panose="020B0604020202020204" pitchFamily="34" charset="0"/>
              <a:cs typeface="Arial" panose="020B0604020202020204" pitchFamily="34" charset="0"/>
            </a:endParaRPr>
          </a:p>
          <a:p>
            <a:pPr marL="0" indent="0">
              <a:buNone/>
            </a:pPr>
            <a:r>
              <a:rPr lang="en-GB" sz="2000" dirty="0"/>
              <a:t>Want to join our working party? Email Samantha Hill.</a:t>
            </a:r>
          </a:p>
          <a:p>
            <a:pPr marL="0" indent="0">
              <a:buNone/>
            </a:pPr>
            <a:endParaRPr lang="en-US" sz="1000" dirty="0"/>
          </a:p>
          <a:p>
            <a:pPr marL="0" indent="0">
              <a:buNone/>
            </a:pPr>
            <a:r>
              <a:rPr lang="en-US" sz="2500" b="1" dirty="0">
                <a:solidFill>
                  <a:srgbClr val="CE1921"/>
                </a:solidFill>
              </a:rPr>
              <a:t>The Hub</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hlinkClick r:id="rId2"/>
              </a:rPr>
              <a:t>Welcome to The Hub | Enfield Council</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The Hub Safeguarding Pages contain useful documents, links and summary guidance. </a:t>
            </a:r>
            <a:r>
              <a:rPr lang="en-GB" sz="2000" dirty="0">
                <a:solidFill>
                  <a:srgbClr val="000000"/>
                </a:solidFill>
                <a:latin typeface="Arial"/>
              </a:rPr>
              <a:t>Pop a shortcut on your desktop.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Let us know if you would like anything added or amended.</a:t>
            </a:r>
          </a:p>
          <a:p>
            <a:pPr marL="0" marR="0" lvl="0" indent="0" algn="l" defTabSz="914400" rtl="0" eaLnBrk="1" fontAlgn="base" latinLnBrk="0" hangingPunct="1">
              <a:lnSpc>
                <a:spcPct val="90000"/>
              </a:lnSpc>
              <a:spcBef>
                <a:spcPct val="20000"/>
              </a:spcBef>
              <a:spcAft>
                <a:spcPct val="0"/>
              </a:spcAft>
              <a:buClrTx/>
              <a:buSzTx/>
              <a:buFontTx/>
              <a:buNone/>
              <a:tabLst/>
              <a:defRPr/>
            </a:pPr>
            <a:endParaRPr lang="en-GB" sz="1000" dirty="0">
              <a:solidFill>
                <a:srgbClr val="000000"/>
              </a:solidFill>
              <a:latin typeface="Arial"/>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2500" b="1" i="0" u="none" strike="noStrike" kern="0" cap="none" spc="0" normalizeH="0" baseline="0" noProof="0" dirty="0">
                <a:ln>
                  <a:noFill/>
                </a:ln>
                <a:solidFill>
                  <a:srgbClr val="CE1921"/>
                </a:solidFill>
                <a:effectLst/>
                <a:uLnTx/>
                <a:uFillTx/>
                <a:latin typeface="Arial"/>
                <a:ea typeface="+mn-ea"/>
                <a:cs typeface="+mn-cs"/>
              </a:rPr>
              <a:t>Contribute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Want to add a page to an upcoming RoundUp? Send it in!</a:t>
            </a:r>
            <a:endParaRPr lang="en-GB" sz="2000" dirty="0">
              <a:solidFill>
                <a:srgbClr val="000000"/>
              </a:solidFill>
              <a:latin typeface="Arial"/>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GB" sz="1600" b="1" i="1"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1600" b="1" i="1" u="none" strike="noStrike" kern="0" cap="none" spc="0" normalizeH="0" baseline="0" noProof="0" dirty="0">
                <a:ln>
                  <a:noFill/>
                </a:ln>
                <a:solidFill>
                  <a:srgbClr val="000000"/>
                </a:solidFill>
                <a:effectLst/>
                <a:uLnTx/>
                <a:uFillTx/>
                <a:latin typeface="Arial"/>
                <a:ea typeface="+mn-ea"/>
                <a:cs typeface="+mn-cs"/>
              </a:rPr>
              <a:t>For all the above, email </a:t>
            </a:r>
            <a:r>
              <a:rPr kumimoji="0" lang="en-GB" sz="1600" b="1" i="1" u="none" strike="noStrike" kern="0" cap="none" spc="0" normalizeH="0" baseline="0" noProof="0" dirty="0">
                <a:ln>
                  <a:noFill/>
                </a:ln>
                <a:solidFill>
                  <a:srgbClr val="000000"/>
                </a:solidFill>
                <a:effectLst/>
                <a:uLnTx/>
                <a:uFillTx/>
                <a:latin typeface="Arial"/>
                <a:hlinkClick r:id="rId3"/>
              </a:rPr>
              <a:t>Samantha.</a:t>
            </a:r>
            <a:r>
              <a:rPr lang="en-GB" sz="1600" b="1" i="1" dirty="0">
                <a:solidFill>
                  <a:srgbClr val="000000"/>
                </a:solidFill>
                <a:latin typeface="Arial"/>
                <a:hlinkClick r:id="rId3"/>
              </a:rPr>
              <a:t>H</a:t>
            </a:r>
            <a:r>
              <a:rPr kumimoji="0" lang="en-GB" sz="1600" b="1" i="1" u="none" strike="noStrike" kern="0" cap="none" spc="0" normalizeH="0" baseline="0" noProof="0" dirty="0">
                <a:ln>
                  <a:noFill/>
                </a:ln>
                <a:solidFill>
                  <a:srgbClr val="000000"/>
                </a:solidFill>
                <a:effectLst/>
                <a:uLnTx/>
                <a:uFillTx/>
                <a:latin typeface="Arial"/>
                <a:hlinkClick r:id="rId3"/>
              </a:rPr>
              <a:t>ill@enfield.gov.uk</a:t>
            </a:r>
            <a:r>
              <a:rPr kumimoji="0" lang="en-GB" sz="1600" b="1" i="1" u="none" strike="noStrike" kern="0" cap="none" spc="0" normalizeH="0" baseline="0" noProof="0" dirty="0">
                <a:ln>
                  <a:noFill/>
                </a:ln>
                <a:solidFill>
                  <a:srgbClr val="000000"/>
                </a:solidFill>
                <a:effectLst/>
                <a:uLnTx/>
                <a:uFillTx/>
                <a:latin typeface="Arial"/>
              </a:rPr>
              <a:t> or </a:t>
            </a:r>
            <a:r>
              <a:rPr kumimoji="0" lang="en-GB" sz="1600" b="1" i="1" u="none" strike="noStrike" kern="0" cap="none" spc="0" normalizeH="0" baseline="0" noProof="0" dirty="0">
                <a:ln>
                  <a:noFill/>
                </a:ln>
                <a:solidFill>
                  <a:srgbClr val="000000"/>
                </a:solidFill>
                <a:effectLst/>
                <a:uLnTx/>
                <a:uFillTx/>
                <a:latin typeface="Arial"/>
                <a:hlinkClick r:id="rId4"/>
              </a:rPr>
              <a:t>SEYIS@enfield.gov.uk</a:t>
            </a:r>
            <a:endParaRPr kumimoji="0" lang="en-GB" sz="1600" b="1" i="1"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GB" sz="2000" b="1" i="1"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80055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08E4-8A8F-494B-B4C0-B08EE9DB90F4}"/>
              </a:ext>
            </a:extLst>
          </p:cNvPr>
          <p:cNvSpPr>
            <a:spLocks noGrp="1"/>
          </p:cNvSpPr>
          <p:nvPr>
            <p:ph type="title"/>
          </p:nvPr>
        </p:nvSpPr>
        <p:spPr/>
        <p:txBody>
          <a:bodyPr/>
          <a:lstStyle/>
          <a:p>
            <a:r>
              <a:rPr lang="en-GB" dirty="0"/>
              <a:t>Training – Professional Learning Portal</a:t>
            </a:r>
            <a:endParaRPr lang="en-US" dirty="0"/>
          </a:p>
        </p:txBody>
      </p:sp>
      <p:sp>
        <p:nvSpPr>
          <p:cNvPr id="3" name="Content Placeholder 2">
            <a:extLst>
              <a:ext uri="{FF2B5EF4-FFF2-40B4-BE49-F238E27FC236}">
                <a16:creationId xmlns:a16="http://schemas.microsoft.com/office/drawing/2014/main" id="{B0D6A373-9046-45CA-909C-FEAB42BFB07C}"/>
              </a:ext>
            </a:extLst>
          </p:cNvPr>
          <p:cNvSpPr>
            <a:spLocks noGrp="1"/>
          </p:cNvSpPr>
          <p:nvPr>
            <p:ph idx="1"/>
          </p:nvPr>
        </p:nvSpPr>
        <p:spPr>
          <a:xfrm>
            <a:off x="685800" y="1052736"/>
            <a:ext cx="8153400" cy="4680520"/>
          </a:xfrm>
        </p:spPr>
        <p:txBody>
          <a:bodyPr/>
          <a:lstStyle/>
          <a:p>
            <a:pPr marL="0" marR="0" indent="0">
              <a:spcBef>
                <a:spcPts val="0"/>
              </a:spcBef>
              <a:spcAft>
                <a:spcPts val="0"/>
              </a:spcAft>
              <a:buNone/>
            </a:pPr>
            <a:r>
              <a:rPr lang="en-GB" sz="1500" dirty="0">
                <a:latin typeface="Arial" panose="020B0604020202020204" pitchFamily="34" charset="0"/>
                <a:ea typeface="Calibri" panose="020F0502020204030204" pitchFamily="34" charset="0"/>
              </a:rPr>
              <a:t>B</a:t>
            </a:r>
            <a:r>
              <a:rPr lang="en-GB" sz="1500" dirty="0">
                <a:effectLst/>
                <a:latin typeface="Arial" panose="020B0604020202020204" pitchFamily="34" charset="0"/>
                <a:ea typeface="Calibri" panose="020F0502020204030204" pitchFamily="34" charset="0"/>
              </a:rPr>
              <a:t>ook on our professional learning portal:</a:t>
            </a:r>
          </a:p>
          <a:p>
            <a:pPr marL="0" marR="0" indent="0">
              <a:spcBef>
                <a:spcPts val="0"/>
              </a:spcBef>
              <a:spcAft>
                <a:spcPts val="0"/>
              </a:spcAft>
              <a:buNone/>
            </a:pPr>
            <a:r>
              <a:rPr lang="en-GB" sz="1500" dirty="0">
                <a:effectLst/>
                <a:latin typeface="Arial" panose="020B0604020202020204" pitchFamily="34" charset="0"/>
                <a:ea typeface="Calibri" panose="020F0502020204030204" pitchFamily="34" charset="0"/>
              </a:rPr>
              <a:t>  </a:t>
            </a:r>
            <a:r>
              <a:rPr lang="en-GB" sz="1500" u="sng" dirty="0">
                <a:solidFill>
                  <a:srgbClr val="0563C1"/>
                </a:solidFill>
                <a:effectLst/>
                <a:latin typeface="Arial" panose="020B0604020202020204" pitchFamily="34" charset="0"/>
                <a:ea typeface="Calibri" panose="020F0502020204030204" pitchFamily="34" charset="0"/>
                <a:hlinkClick r:id="rId2"/>
              </a:rPr>
              <a:t>https://traded.enfield.gov.uk/thehub/professional-learning-portal/safeguarding</a:t>
            </a:r>
            <a:r>
              <a:rPr lang="en-GB" sz="1500" dirty="0">
                <a:effectLst/>
                <a:latin typeface="Arial" panose="020B060402020202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GB" sz="1500" dirty="0">
                <a:effectLst/>
                <a:latin typeface="Arial" panose="020B060402020202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indent="0">
              <a:buNone/>
            </a:pPr>
            <a:endParaRPr lang="en-US" dirty="0"/>
          </a:p>
        </p:txBody>
      </p:sp>
      <p:pic>
        <p:nvPicPr>
          <p:cNvPr id="5" name="Picture 4">
            <a:extLst>
              <a:ext uri="{FF2B5EF4-FFF2-40B4-BE49-F238E27FC236}">
                <a16:creationId xmlns:a16="http://schemas.microsoft.com/office/drawing/2014/main" id="{34C22D3E-9C7A-4E1E-850C-4DEB985DE84B}"/>
              </a:ext>
            </a:extLst>
          </p:cNvPr>
          <p:cNvPicPr>
            <a:picLocks noChangeAspect="1"/>
          </p:cNvPicPr>
          <p:nvPr/>
        </p:nvPicPr>
        <p:blipFill>
          <a:blip r:embed="rId3"/>
          <a:stretch>
            <a:fillRect/>
          </a:stretch>
        </p:blipFill>
        <p:spPr>
          <a:xfrm>
            <a:off x="0" y="2708920"/>
            <a:ext cx="9144000" cy="2343542"/>
          </a:xfrm>
          <a:prstGeom prst="rect">
            <a:avLst/>
          </a:prstGeom>
        </p:spPr>
      </p:pic>
      <p:sp>
        <p:nvSpPr>
          <p:cNvPr id="7" name="TextBox 6">
            <a:extLst>
              <a:ext uri="{FF2B5EF4-FFF2-40B4-BE49-F238E27FC236}">
                <a16:creationId xmlns:a16="http://schemas.microsoft.com/office/drawing/2014/main" id="{FE82FAB3-FE9A-48AD-B622-A1FDF74BD342}"/>
              </a:ext>
            </a:extLst>
          </p:cNvPr>
          <p:cNvSpPr txBox="1"/>
          <p:nvPr/>
        </p:nvSpPr>
        <p:spPr>
          <a:xfrm>
            <a:off x="395536" y="2132856"/>
            <a:ext cx="2821606" cy="461665"/>
          </a:xfrm>
          <a:prstGeom prst="rect">
            <a:avLst/>
          </a:prstGeom>
          <a:noFill/>
        </p:spPr>
        <p:txBody>
          <a:bodyPr wrap="none" rtlCol="0">
            <a:spAutoFit/>
          </a:bodyPr>
          <a:lstStyle/>
          <a:p>
            <a:r>
              <a:rPr lang="en-GB" dirty="0">
                <a:latin typeface="+mn-lt"/>
              </a:rPr>
              <a:t>Upcoming courses:</a:t>
            </a:r>
            <a:endParaRPr lang="en-US" dirty="0">
              <a:latin typeface="+mn-lt"/>
            </a:endParaRPr>
          </a:p>
        </p:txBody>
      </p:sp>
    </p:spTree>
    <p:extLst>
      <p:ext uri="{BB962C8B-B14F-4D97-AF65-F5344CB8AC3E}">
        <p14:creationId xmlns:p14="http://schemas.microsoft.com/office/powerpoint/2010/main" val="189516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293B-3809-44C8-A8AC-7C9894A250F8}"/>
              </a:ext>
            </a:extLst>
          </p:cNvPr>
          <p:cNvSpPr>
            <a:spLocks noGrp="1"/>
          </p:cNvSpPr>
          <p:nvPr>
            <p:ph type="title"/>
          </p:nvPr>
        </p:nvSpPr>
        <p:spPr>
          <a:xfrm>
            <a:off x="694828" y="125013"/>
            <a:ext cx="8153400" cy="963960"/>
          </a:xfrm>
        </p:spPr>
        <p:txBody>
          <a:bodyPr/>
          <a:lstStyle/>
          <a:p>
            <a:r>
              <a:rPr lang="en-GB" dirty="0"/>
              <a:t>Training – Safeguarding Enfield</a:t>
            </a:r>
            <a:endParaRPr lang="en-US" dirty="0"/>
          </a:p>
        </p:txBody>
      </p:sp>
      <p:sp>
        <p:nvSpPr>
          <p:cNvPr id="3" name="Content Placeholder 2">
            <a:extLst>
              <a:ext uri="{FF2B5EF4-FFF2-40B4-BE49-F238E27FC236}">
                <a16:creationId xmlns:a16="http://schemas.microsoft.com/office/drawing/2014/main" id="{711226BF-AA2F-4342-B6E3-4FBD4373C49D}"/>
              </a:ext>
            </a:extLst>
          </p:cNvPr>
          <p:cNvSpPr>
            <a:spLocks noGrp="1"/>
          </p:cNvSpPr>
          <p:nvPr>
            <p:ph idx="1"/>
          </p:nvPr>
        </p:nvSpPr>
        <p:spPr>
          <a:xfrm>
            <a:off x="280964" y="767411"/>
            <a:ext cx="8784976" cy="1143000"/>
          </a:xfrm>
        </p:spPr>
        <p:txBody>
          <a:bodyPr/>
          <a:lstStyle/>
          <a:p>
            <a:pPr marL="0" indent="0">
              <a:buNone/>
            </a:pPr>
            <a:r>
              <a:rPr lang="en-GB" sz="2000" dirty="0"/>
              <a:t>There is a great deal of quality (and FREE) training available from Safeguarding Enfield. Please take a look.</a:t>
            </a:r>
            <a:endParaRPr lang="en-US" sz="2000" dirty="0"/>
          </a:p>
        </p:txBody>
      </p:sp>
      <p:sp>
        <p:nvSpPr>
          <p:cNvPr id="7" name="TextBox 6">
            <a:extLst>
              <a:ext uri="{FF2B5EF4-FFF2-40B4-BE49-F238E27FC236}">
                <a16:creationId xmlns:a16="http://schemas.microsoft.com/office/drawing/2014/main" id="{D910CCEF-8706-4F54-80A6-49C3367A9C11}"/>
              </a:ext>
            </a:extLst>
          </p:cNvPr>
          <p:cNvSpPr txBox="1"/>
          <p:nvPr/>
        </p:nvSpPr>
        <p:spPr>
          <a:xfrm>
            <a:off x="280964" y="1500538"/>
            <a:ext cx="4572000" cy="461665"/>
          </a:xfrm>
          <a:prstGeom prst="rect">
            <a:avLst/>
          </a:prstGeom>
          <a:noFill/>
        </p:spPr>
        <p:txBody>
          <a:bodyPr wrap="square">
            <a:spAutoFit/>
          </a:bodyPr>
          <a:lstStyle/>
          <a:p>
            <a:r>
              <a:rPr lang="en-US" dirty="0">
                <a:latin typeface="+mn-lt"/>
                <a:hlinkClick r:id="rId2"/>
              </a:rPr>
              <a:t>Training | Safeguarding Enfield</a:t>
            </a:r>
            <a:endParaRPr lang="en-US" dirty="0">
              <a:latin typeface="+mn-lt"/>
            </a:endParaRPr>
          </a:p>
        </p:txBody>
      </p:sp>
      <p:pic>
        <p:nvPicPr>
          <p:cNvPr id="10" name="Picture 9">
            <a:extLst>
              <a:ext uri="{FF2B5EF4-FFF2-40B4-BE49-F238E27FC236}">
                <a16:creationId xmlns:a16="http://schemas.microsoft.com/office/drawing/2014/main" id="{FD161169-7CA2-4393-9376-2557F0747687}"/>
              </a:ext>
            </a:extLst>
          </p:cNvPr>
          <p:cNvPicPr>
            <a:picLocks noChangeAspect="1"/>
          </p:cNvPicPr>
          <p:nvPr/>
        </p:nvPicPr>
        <p:blipFill>
          <a:blip r:embed="rId3"/>
          <a:stretch>
            <a:fillRect/>
          </a:stretch>
        </p:blipFill>
        <p:spPr>
          <a:xfrm>
            <a:off x="280964" y="2373768"/>
            <a:ext cx="8498359" cy="3339272"/>
          </a:xfrm>
          <a:prstGeom prst="rect">
            <a:avLst/>
          </a:prstGeom>
        </p:spPr>
      </p:pic>
    </p:spTree>
    <p:extLst>
      <p:ext uri="{BB962C8B-B14F-4D97-AF65-F5344CB8AC3E}">
        <p14:creationId xmlns:p14="http://schemas.microsoft.com/office/powerpoint/2010/main" val="196587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91D0-C996-414B-906A-64971295BA34}"/>
              </a:ext>
            </a:extLst>
          </p:cNvPr>
          <p:cNvSpPr>
            <a:spLocks noGrp="1"/>
          </p:cNvSpPr>
          <p:nvPr>
            <p:ph type="title"/>
          </p:nvPr>
        </p:nvSpPr>
        <p:spPr/>
        <p:txBody>
          <a:bodyPr/>
          <a:lstStyle/>
          <a:p>
            <a:r>
              <a:rPr lang="en-GB" dirty="0"/>
              <a:t>Training and Information - other</a:t>
            </a:r>
            <a:endParaRPr lang="en-US" dirty="0"/>
          </a:p>
        </p:txBody>
      </p:sp>
      <p:sp>
        <p:nvSpPr>
          <p:cNvPr id="3" name="Content Placeholder 2">
            <a:extLst>
              <a:ext uri="{FF2B5EF4-FFF2-40B4-BE49-F238E27FC236}">
                <a16:creationId xmlns:a16="http://schemas.microsoft.com/office/drawing/2014/main" id="{D865A012-2D4A-45FB-A600-362213FEC772}"/>
              </a:ext>
            </a:extLst>
          </p:cNvPr>
          <p:cNvSpPr>
            <a:spLocks noGrp="1"/>
          </p:cNvSpPr>
          <p:nvPr>
            <p:ph idx="1"/>
          </p:nvPr>
        </p:nvSpPr>
        <p:spPr>
          <a:xfrm>
            <a:off x="159151" y="1268760"/>
            <a:ext cx="8825698" cy="4191000"/>
          </a:xfrm>
        </p:spPr>
        <p:txBody>
          <a:bodyPr/>
          <a:lstStyle/>
          <a:p>
            <a:pPr marL="0" indent="0">
              <a:lnSpc>
                <a:spcPct val="135000"/>
              </a:lnSpc>
              <a:spcBef>
                <a:spcPts val="0"/>
              </a:spcBef>
              <a:spcAft>
                <a:spcPts val="1200"/>
              </a:spcAft>
              <a:buNone/>
              <a:defRPr/>
            </a:pPr>
            <a:r>
              <a:rPr lang="en-GB" sz="1600" dirty="0">
                <a:hlinkClick r:id="rId2"/>
              </a:rPr>
              <a:t>NSPCC Learning</a:t>
            </a:r>
            <a:r>
              <a:rPr lang="en-GB" sz="1600" dirty="0"/>
              <a:t> – low cost, well made, broad range </a:t>
            </a:r>
          </a:p>
          <a:p>
            <a:pPr marL="0" indent="0">
              <a:lnSpc>
                <a:spcPct val="135000"/>
              </a:lnSpc>
              <a:spcBef>
                <a:spcPts val="0"/>
              </a:spcBef>
              <a:spcAft>
                <a:spcPts val="1200"/>
              </a:spcAft>
              <a:buNone/>
              <a:defRPr/>
            </a:pPr>
            <a:r>
              <a:rPr lang="nn-NO" sz="1600" dirty="0">
                <a:hlinkClick r:id="rId3"/>
              </a:rPr>
              <a:t>ESFA Fast Form (fasst.org.uk)</a:t>
            </a:r>
            <a:r>
              <a:rPr lang="nn-NO" sz="1600" dirty="0"/>
              <a:t> – £1200 Government grant to train a Senior Mental Health Lead</a:t>
            </a:r>
            <a:endParaRPr lang="en-GB" sz="1600" dirty="0"/>
          </a:p>
          <a:p>
            <a:pPr marL="0" marR="0" lvl="0" indent="0" algn="l" defTabSz="914400" rtl="0" eaLnBrk="1" fontAlgn="base" latinLnBrk="0" hangingPunct="1">
              <a:lnSpc>
                <a:spcPct val="135000"/>
              </a:lnSpc>
              <a:spcBef>
                <a:spcPts val="0"/>
              </a:spcBef>
              <a:spcAft>
                <a:spcPts val="1800"/>
              </a:spcAft>
              <a:buClrTx/>
              <a:buSzTx/>
              <a:buFontTx/>
              <a:buNone/>
              <a:tabLst/>
              <a:defRPr/>
            </a:pPr>
            <a:r>
              <a:rPr kumimoji="0" lang="en-US" sz="1600" b="0" i="0" u="sng" strike="noStrike" kern="0" cap="none" spc="0" normalizeH="0" baseline="0" noProof="0" dirty="0">
                <a:ln>
                  <a:noFill/>
                </a:ln>
                <a:solidFill>
                  <a:srgbClr val="000000"/>
                </a:solidFill>
                <a:effectLst/>
                <a:uLnTx/>
                <a:uFillTx/>
                <a:ea typeface="Calibri" panose="020F0502020204030204" pitchFamily="34" charset="0"/>
                <a:cs typeface="+mn-cs"/>
                <a:hlinkClick r:id="rId4"/>
              </a:rPr>
              <a:t>https://youtu.be/OTJYYNP9AEc?si=q7RRMvBVjuWLouze</a:t>
            </a:r>
            <a:r>
              <a:rPr kumimoji="0" lang="en-US" sz="1600" b="0" i="0" strike="noStrike" kern="0" cap="none" spc="0" normalizeH="0" baseline="0" noProof="0" dirty="0">
                <a:ln>
                  <a:noFill/>
                </a:ln>
                <a:solidFill>
                  <a:srgbClr val="000000"/>
                </a:solidFill>
                <a:effectLst/>
                <a:uLnTx/>
                <a:uFillTx/>
                <a:ea typeface="Calibri" panose="020F0502020204030204" pitchFamily="34" charset="0"/>
                <a:cs typeface="+mn-cs"/>
              </a:rPr>
              <a:t> – Ofsted webinar</a:t>
            </a:r>
          </a:p>
          <a:p>
            <a:pPr marL="0" marR="0" indent="0">
              <a:spcBef>
                <a:spcPts val="0"/>
              </a:spcBef>
              <a:spcAft>
                <a:spcPts val="1800"/>
              </a:spcAft>
              <a:buNone/>
            </a:pPr>
            <a:r>
              <a:rPr lang="en-US" sz="1600" dirty="0">
                <a:hlinkClick r:id="rId5"/>
              </a:rPr>
              <a:t>Events - UK Safer Internet Centre</a:t>
            </a:r>
            <a:r>
              <a:rPr lang="en-US" sz="1600" dirty="0"/>
              <a:t> – Online events and webinars</a:t>
            </a:r>
            <a:endParaRPr lang="en-US" sz="1600" dirty="0">
              <a:hlinkClick r:id="rId6"/>
            </a:endParaRPr>
          </a:p>
          <a:p>
            <a:pPr marL="0" marR="0" indent="0">
              <a:spcBef>
                <a:spcPts val="0"/>
              </a:spcBef>
              <a:spcAft>
                <a:spcPts val="1800"/>
              </a:spcAft>
              <a:buNone/>
            </a:pPr>
            <a:r>
              <a:rPr lang="en-US" sz="1600" dirty="0">
                <a:hlinkClick r:id="rId6"/>
              </a:rPr>
              <a:t>Filtering and Monitoring | SWGfL</a:t>
            </a:r>
            <a:r>
              <a:rPr lang="en-US" sz="1600" dirty="0"/>
              <a:t> - a series of webinars</a:t>
            </a:r>
            <a:endParaRPr lang="en-GB" sz="1600" u="sng" dirty="0">
              <a:solidFill>
                <a:srgbClr val="009999"/>
              </a:solidFill>
              <a:ea typeface="Calibri" panose="020F0502020204030204" pitchFamily="34" charset="0"/>
              <a:hlinkClick r:id="rId7">
                <a:extLst>
                  <a:ext uri="{A12FA001-AC4F-418D-AE19-62706E023703}">
                    <ahyp:hlinkClr xmlns:ahyp="http://schemas.microsoft.com/office/drawing/2018/hyperlinkcolor" val="tx"/>
                  </a:ext>
                </a:extLst>
              </a:hlinkClick>
            </a:endParaRPr>
          </a:p>
          <a:p>
            <a:pPr marL="0" marR="0" indent="0">
              <a:spcBef>
                <a:spcPts val="0"/>
              </a:spcBef>
              <a:spcAft>
                <a:spcPts val="1800"/>
              </a:spcAft>
              <a:buNone/>
            </a:pPr>
            <a:r>
              <a:rPr lang="en-GB" sz="1600" u="sng" dirty="0">
                <a:solidFill>
                  <a:srgbClr val="009999"/>
                </a:solidFill>
                <a:effectLst/>
                <a:ea typeface="Calibri" panose="020F0502020204030204" pitchFamily="34" charset="0"/>
                <a:hlinkClick r:id="rId7">
                  <a:extLst>
                    <a:ext uri="{A12FA001-AC4F-418D-AE19-62706E023703}">
                      <ahyp:hlinkClr xmlns:ahyp="http://schemas.microsoft.com/office/drawing/2018/hyperlinkcolor" val="tx"/>
                    </a:ext>
                  </a:extLst>
                </a:hlinkClick>
              </a:rPr>
              <a:t>Home | KCSIE Webinar Series (orcula.co.uk)</a:t>
            </a:r>
            <a:r>
              <a:rPr lang="en-US" sz="1600" u="sng" dirty="0">
                <a:solidFill>
                  <a:srgbClr val="009999"/>
                </a:solidFill>
                <a:ea typeface="Calibri" panose="020F0502020204030204" pitchFamily="34" charset="0"/>
              </a:rPr>
              <a:t> </a:t>
            </a:r>
            <a:r>
              <a:rPr lang="en-US" sz="1600" dirty="0"/>
              <a:t>KCSIE 2023 webinars</a:t>
            </a:r>
          </a:p>
          <a:p>
            <a:pPr marL="0" indent="0">
              <a:spcBef>
                <a:spcPts val="0"/>
              </a:spcBef>
              <a:spcAft>
                <a:spcPts val="1800"/>
              </a:spcAft>
              <a:buNone/>
            </a:pPr>
            <a:r>
              <a:rPr lang="en-GB" sz="1600" dirty="0">
                <a:hlinkClick r:id="rId8"/>
              </a:rPr>
              <a:t>Virtual College</a:t>
            </a:r>
            <a:r>
              <a:rPr lang="en-US" sz="1600" dirty="0"/>
              <a:t> - free safeguarding courses</a:t>
            </a:r>
          </a:p>
          <a:p>
            <a:pPr marL="0" indent="0">
              <a:spcBef>
                <a:spcPts val="0"/>
              </a:spcBef>
              <a:spcAft>
                <a:spcPts val="1800"/>
              </a:spcAft>
              <a:buNone/>
            </a:pPr>
            <a:r>
              <a:rPr lang="en-US" sz="1600" dirty="0">
                <a:hlinkClick r:id="rId9"/>
              </a:rPr>
              <a:t>Safeguarding In Schools</a:t>
            </a:r>
            <a:r>
              <a:rPr lang="en-US" sz="1600" dirty="0"/>
              <a:t> - Andrew Hall</a:t>
            </a:r>
          </a:p>
          <a:p>
            <a:pPr marL="0" indent="0">
              <a:spcBef>
                <a:spcPts val="0"/>
              </a:spcBef>
              <a:spcAft>
                <a:spcPts val="1800"/>
              </a:spcAft>
              <a:buNone/>
            </a:pPr>
            <a:r>
              <a:rPr lang="en-GB" sz="1600" dirty="0">
                <a:hlinkClick r:id="rId10"/>
              </a:rPr>
              <a:t>Educate Against Hate - Prevent Radicalisation &amp; Extremism</a:t>
            </a:r>
            <a:endParaRPr lang="en-GB" sz="1600" dirty="0"/>
          </a:p>
          <a:p>
            <a:pPr marL="0" indent="0">
              <a:buNone/>
            </a:pPr>
            <a:endParaRPr lang="en-US" dirty="0"/>
          </a:p>
        </p:txBody>
      </p:sp>
    </p:spTree>
    <p:extLst>
      <p:ext uri="{BB962C8B-B14F-4D97-AF65-F5344CB8AC3E}">
        <p14:creationId xmlns:p14="http://schemas.microsoft.com/office/powerpoint/2010/main" val="378520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B4F5-6D8C-498A-9B64-5EC64DE22375}"/>
              </a:ext>
            </a:extLst>
          </p:cNvPr>
          <p:cNvSpPr>
            <a:spLocks noGrp="1"/>
          </p:cNvSpPr>
          <p:nvPr>
            <p:ph type="title"/>
          </p:nvPr>
        </p:nvSpPr>
        <p:spPr/>
        <p:txBody>
          <a:bodyPr/>
          <a:lstStyle/>
          <a:p>
            <a:r>
              <a:rPr lang="en-GB" dirty="0"/>
              <a:t>Safeguarding Triads</a:t>
            </a:r>
            <a:endParaRPr lang="en-US" dirty="0"/>
          </a:p>
        </p:txBody>
      </p:sp>
      <p:sp>
        <p:nvSpPr>
          <p:cNvPr id="3" name="Content Placeholder 2">
            <a:extLst>
              <a:ext uri="{FF2B5EF4-FFF2-40B4-BE49-F238E27FC236}">
                <a16:creationId xmlns:a16="http://schemas.microsoft.com/office/drawing/2014/main" id="{708DECDA-2D12-4CC1-8159-C7283DD4B88A}"/>
              </a:ext>
            </a:extLst>
          </p:cNvPr>
          <p:cNvSpPr>
            <a:spLocks noGrp="1"/>
          </p:cNvSpPr>
          <p:nvPr>
            <p:ph idx="1"/>
          </p:nvPr>
        </p:nvSpPr>
        <p:spPr>
          <a:xfrm>
            <a:off x="685800" y="1196752"/>
            <a:ext cx="8153400" cy="4191000"/>
          </a:xfrm>
        </p:spPr>
        <p:txBody>
          <a:bodyPr/>
          <a:lstStyle/>
          <a:p>
            <a:pPr marL="0" indent="0">
              <a:buNone/>
            </a:pPr>
            <a:r>
              <a:rPr lang="en-GB" sz="2500" dirty="0"/>
              <a:t>We are developing a peer-audit structure which would occupy the space between self-audit and a commissioned review.</a:t>
            </a:r>
          </a:p>
          <a:p>
            <a:pPr marL="0" indent="0">
              <a:buNone/>
            </a:pPr>
            <a:endParaRPr lang="en-GB" sz="2500" dirty="0"/>
          </a:p>
          <a:p>
            <a:pPr marL="0" indent="0">
              <a:buNone/>
            </a:pPr>
            <a:r>
              <a:rPr lang="en-GB" sz="2500" dirty="0"/>
              <a:t>Triads would use the self-audit spreadsheet to review each others’ schools, with each person taking a different role in the gathering of information. You would receive some initial training and guidance.</a:t>
            </a:r>
          </a:p>
          <a:p>
            <a:pPr marL="0" indent="0">
              <a:buNone/>
            </a:pPr>
            <a:endParaRPr lang="en-GB" sz="2500" dirty="0"/>
          </a:p>
          <a:p>
            <a:pPr marL="0" indent="0">
              <a:buNone/>
            </a:pPr>
            <a:r>
              <a:rPr lang="en-GB" sz="2500" dirty="0"/>
              <a:t>If your school would be interested in taking part, email </a:t>
            </a:r>
            <a:r>
              <a:rPr lang="en-GB" sz="2500" dirty="0">
                <a:hlinkClick r:id="rId2"/>
              </a:rPr>
              <a:t>Samantha.hill@enfield.gov.uk</a:t>
            </a:r>
            <a:endParaRPr lang="en-GB" sz="2500" dirty="0"/>
          </a:p>
          <a:p>
            <a:pPr marL="0" indent="0">
              <a:buNone/>
            </a:pPr>
            <a:endParaRPr lang="en-US" dirty="0"/>
          </a:p>
        </p:txBody>
      </p:sp>
    </p:spTree>
    <p:extLst>
      <p:ext uri="{BB962C8B-B14F-4D97-AF65-F5344CB8AC3E}">
        <p14:creationId xmlns:p14="http://schemas.microsoft.com/office/powerpoint/2010/main" val="180497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F13D-D4F3-4BE1-B964-7CB9E7D3D7D3}"/>
              </a:ext>
            </a:extLst>
          </p:cNvPr>
          <p:cNvSpPr>
            <a:spLocks noGrp="1"/>
          </p:cNvSpPr>
          <p:nvPr>
            <p:ph type="title"/>
          </p:nvPr>
        </p:nvSpPr>
        <p:spPr>
          <a:xfrm>
            <a:off x="299120" y="116632"/>
            <a:ext cx="8926760" cy="531912"/>
          </a:xfrm>
        </p:spPr>
        <p:txBody>
          <a:bodyPr/>
          <a:lstStyle/>
          <a:p>
            <a:r>
              <a:rPr lang="en-GB" sz="2800" dirty="0"/>
              <a:t>Partner agency work – a very important message</a:t>
            </a:r>
            <a:endParaRPr lang="en-US" sz="2800" dirty="0"/>
          </a:p>
        </p:txBody>
      </p:sp>
      <p:sp>
        <p:nvSpPr>
          <p:cNvPr id="3" name="Content Placeholder 2">
            <a:extLst>
              <a:ext uri="{FF2B5EF4-FFF2-40B4-BE49-F238E27FC236}">
                <a16:creationId xmlns:a16="http://schemas.microsoft.com/office/drawing/2014/main" id="{A48D9EB5-23FA-484B-9367-5C935BC4DEE7}"/>
              </a:ext>
            </a:extLst>
          </p:cNvPr>
          <p:cNvSpPr>
            <a:spLocks noGrp="1"/>
          </p:cNvSpPr>
          <p:nvPr>
            <p:ph idx="1"/>
          </p:nvPr>
        </p:nvSpPr>
        <p:spPr>
          <a:xfrm>
            <a:off x="395536" y="764704"/>
            <a:ext cx="8280920" cy="4734272"/>
          </a:xfrm>
        </p:spPr>
        <p:txBody>
          <a:bodyPr/>
          <a:lstStyle/>
          <a:p>
            <a:pPr marL="0" indent="0">
              <a:buNone/>
            </a:pPr>
            <a:r>
              <a:rPr lang="en-GB" sz="1800" b="1" dirty="0"/>
              <a:t>Effective partner work is essential in our bid to safeguard our children.</a:t>
            </a:r>
          </a:p>
          <a:p>
            <a:pPr marL="0" indent="0">
              <a:buNone/>
            </a:pPr>
            <a:endParaRPr lang="en-GB" sz="1400" dirty="0"/>
          </a:p>
          <a:p>
            <a:pPr marL="0" indent="0">
              <a:buNone/>
            </a:pPr>
            <a:r>
              <a:rPr lang="en-GB" sz="1400" dirty="0"/>
              <a:t>It is incredibly important that schools do their utmost to comply with what is needed to safeguard our most vulnerable children.</a:t>
            </a:r>
          </a:p>
          <a:p>
            <a:pPr marL="0" indent="0">
              <a:buNone/>
            </a:pPr>
            <a:endParaRPr lang="en-GB" sz="1400" dirty="0"/>
          </a:p>
          <a:p>
            <a:pPr marL="0" indent="0">
              <a:buNone/>
            </a:pPr>
            <a:r>
              <a:rPr lang="en-GB" sz="1400" b="1" dirty="0">
                <a:solidFill>
                  <a:srgbClr val="C00000"/>
                </a:solidFill>
              </a:rPr>
              <a:t>DSLs: This is your responsibility. </a:t>
            </a:r>
            <a:r>
              <a:rPr lang="en-GB" sz="1400" dirty="0"/>
              <a:t>You must make sure the paperwork for statutory assessments, partner checks and other requests is promptly produced, especially for Section 17 and Section 47 assessments. For section 47 this needs to be produced within 24 hours. For Section 17 this needs to be produced within 72 hours.</a:t>
            </a:r>
          </a:p>
          <a:p>
            <a:pPr marL="0" indent="0">
              <a:buNone/>
            </a:pPr>
            <a:endParaRPr lang="en-GB" sz="1400" dirty="0"/>
          </a:p>
          <a:p>
            <a:pPr marL="0" indent="0">
              <a:buNone/>
            </a:pPr>
            <a:r>
              <a:rPr lang="en-GB" sz="1400" dirty="0"/>
              <a:t>These tight turnaround times are because a child has been deemed as being potentially at risk of immediate and serious harm. The picture you paint helps to form the decision which will affect their future.</a:t>
            </a:r>
          </a:p>
          <a:p>
            <a:pPr marL="0" indent="0">
              <a:buNone/>
            </a:pPr>
            <a:endParaRPr lang="en-GB" sz="1400" dirty="0"/>
          </a:p>
          <a:p>
            <a:pPr marL="0" indent="0">
              <a:buNone/>
            </a:pPr>
            <a:r>
              <a:rPr lang="en-GB" sz="1400" dirty="0"/>
              <a:t>Equally, ensuring paperwork is ready and an appropriate and well-informed school representative has been released to attend CiN and CP meetings is absolutely essential. We cannot get this wrong.</a:t>
            </a:r>
          </a:p>
          <a:p>
            <a:pPr marL="0" indent="0">
              <a:buNone/>
            </a:pPr>
            <a:endParaRPr lang="en-GB" sz="1400" dirty="0"/>
          </a:p>
          <a:p>
            <a:pPr marL="0" indent="0">
              <a:buNone/>
            </a:pPr>
            <a:r>
              <a:rPr lang="en-GB" sz="1400" b="1" dirty="0"/>
              <a:t>It is rare that we receive any report from social services of a school not fulfilling its part in this duty, but as each one has such a profound effect, we wanted to emphasise the message here.</a:t>
            </a:r>
          </a:p>
          <a:p>
            <a:pPr marL="0" indent="0">
              <a:buNone/>
            </a:pPr>
            <a:endParaRPr lang="en-GB" sz="1400" dirty="0"/>
          </a:p>
          <a:p>
            <a:pPr marL="0" indent="0">
              <a:buNone/>
            </a:pPr>
            <a:r>
              <a:rPr lang="en-GB" sz="1600" b="1" dirty="0">
                <a:solidFill>
                  <a:srgbClr val="C00000"/>
                </a:solidFill>
              </a:rPr>
              <a:t>We are all partners, working with the same precious aim: to keep children safe.</a:t>
            </a:r>
            <a:endParaRPr lang="en-US" sz="1600" b="1" dirty="0">
              <a:solidFill>
                <a:srgbClr val="C00000"/>
              </a:solidFill>
            </a:endParaRPr>
          </a:p>
        </p:txBody>
      </p:sp>
    </p:spTree>
    <p:extLst>
      <p:ext uri="{BB962C8B-B14F-4D97-AF65-F5344CB8AC3E}">
        <p14:creationId xmlns:p14="http://schemas.microsoft.com/office/powerpoint/2010/main" val="127749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F9C9-F2EE-4AAD-85FD-CDEB139509C2}"/>
              </a:ext>
            </a:extLst>
          </p:cNvPr>
          <p:cNvSpPr>
            <a:spLocks noGrp="1"/>
          </p:cNvSpPr>
          <p:nvPr>
            <p:ph type="title"/>
          </p:nvPr>
        </p:nvSpPr>
        <p:spPr/>
        <p:txBody>
          <a:bodyPr/>
          <a:lstStyle/>
          <a:p>
            <a:r>
              <a:rPr lang="en-GB" dirty="0"/>
              <a:t>Useful People, Useful Links </a:t>
            </a:r>
            <a:endParaRPr lang="en-US" dirty="0"/>
          </a:p>
        </p:txBody>
      </p:sp>
      <p:graphicFrame>
        <p:nvGraphicFramePr>
          <p:cNvPr id="4" name="Table 4">
            <a:extLst>
              <a:ext uri="{FF2B5EF4-FFF2-40B4-BE49-F238E27FC236}">
                <a16:creationId xmlns:a16="http://schemas.microsoft.com/office/drawing/2014/main" id="{8E4C019B-C7A6-4D06-9E4E-194DA1C20F34}"/>
              </a:ext>
            </a:extLst>
          </p:cNvPr>
          <p:cNvGraphicFramePr>
            <a:graphicFrameLocks noGrp="1"/>
          </p:cNvGraphicFramePr>
          <p:nvPr>
            <p:extLst>
              <p:ext uri="{D42A27DB-BD31-4B8C-83A1-F6EECF244321}">
                <p14:modId xmlns:p14="http://schemas.microsoft.com/office/powerpoint/2010/main" val="3338835014"/>
              </p:ext>
            </p:extLst>
          </p:nvPr>
        </p:nvGraphicFramePr>
        <p:xfrm>
          <a:off x="179512" y="980728"/>
          <a:ext cx="8784976" cy="5847080"/>
        </p:xfrm>
        <a:graphic>
          <a:graphicData uri="http://schemas.openxmlformats.org/drawingml/2006/table">
            <a:tbl>
              <a:tblPr firstRow="1" bandRow="1">
                <a:tableStyleId>{69CF1AB2-1976-4502-BF36-3FF5EA218861}</a:tableStyleId>
              </a:tblPr>
              <a:tblGrid>
                <a:gridCol w="4536504">
                  <a:extLst>
                    <a:ext uri="{9D8B030D-6E8A-4147-A177-3AD203B41FA5}">
                      <a16:colId xmlns:a16="http://schemas.microsoft.com/office/drawing/2014/main" val="1472738040"/>
                    </a:ext>
                  </a:extLst>
                </a:gridCol>
                <a:gridCol w="4248472">
                  <a:extLst>
                    <a:ext uri="{9D8B030D-6E8A-4147-A177-3AD203B41FA5}">
                      <a16:colId xmlns:a16="http://schemas.microsoft.com/office/drawing/2014/main" val="12576785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KCSIE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solidFill>
                            <a:srgbClr val="000000"/>
                          </a:solidFill>
                          <a:effectLst/>
                          <a:uLnTx/>
                          <a:uFillTx/>
                          <a:hlinkClick r:id="rId2"/>
                        </a:rPr>
                        <a:t>Keeping children safe in education - GOV.UK (www.gov.uk)</a:t>
                      </a:r>
                      <a:endParaRPr kumimoji="0" lang="en-GB" sz="1400" b="0" u="none" strike="noStrike" kern="0" cap="none" spc="0" normalizeH="0" baseline="0" noProof="0" dirty="0">
                        <a:ln>
                          <a:noFill/>
                        </a:ln>
                        <a:solidFill>
                          <a:srgbClr val="000000"/>
                        </a:solidFill>
                        <a:effectLst/>
                        <a:uLnTx/>
                        <a:uFillTx/>
                      </a:endParaRPr>
                    </a:p>
                  </a:txBody>
                  <a:tcPr/>
                </a:tc>
                <a:extLst>
                  <a:ext uri="{0D108BD9-81ED-4DB2-BD59-A6C34878D82A}">
                    <a16:rowId xmlns:a16="http://schemas.microsoft.com/office/drawing/2014/main" val="6681401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The Hub</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solidFill>
                            <a:srgbClr val="000000"/>
                          </a:solidFill>
                          <a:effectLst/>
                          <a:uLnTx/>
                          <a:uFillTx/>
                          <a:hlinkClick r:id="rId3"/>
                        </a:rPr>
                        <a:t>Welcome to The Hub | Enfield Council</a:t>
                      </a:r>
                      <a:endParaRPr kumimoji="0" lang="en-GB" sz="1400" b="0" u="none" strike="noStrike" kern="0" cap="none" spc="0" normalizeH="0" baseline="0" noProof="0" dirty="0">
                        <a:ln>
                          <a:noFill/>
                        </a:ln>
                        <a:solidFill>
                          <a:srgbClr val="000000"/>
                        </a:solidFill>
                        <a:effectLst/>
                        <a:uLnTx/>
                        <a:uFillTx/>
                      </a:endParaRPr>
                    </a:p>
                  </a:txBody>
                  <a:tcPr/>
                </a:tc>
                <a:extLst>
                  <a:ext uri="{0D108BD9-81ED-4DB2-BD59-A6C34878D82A}">
                    <a16:rowId xmlns:a16="http://schemas.microsoft.com/office/drawing/2014/main" val="36355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Safeguarding Enfield webpage</a:t>
                      </a:r>
                      <a:endParaRPr lang="en-US"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4"/>
                        </a:rPr>
                        <a:t>Safeguarding Enfield</a:t>
                      </a:r>
                      <a:endParaRPr kumimoji="0" lang="en-GB" sz="1400" b="0" u="none" strike="noStrike" kern="0" cap="none" spc="0" normalizeH="0" baseline="0" noProof="0" dirty="0">
                        <a:ln>
                          <a:noFill/>
                        </a:ln>
                        <a:solidFill>
                          <a:srgbClr val="000000"/>
                        </a:solidFill>
                        <a:effectLst/>
                        <a:uLnTx/>
                        <a:uFillTx/>
                      </a:endParaRPr>
                    </a:p>
                  </a:txBody>
                  <a:tcPr/>
                </a:tc>
                <a:extLst>
                  <a:ext uri="{0D108BD9-81ED-4DB2-BD59-A6C34878D82A}">
                    <a16:rowId xmlns:a16="http://schemas.microsoft.com/office/drawing/2014/main" val="19634830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Professional Learning Portal</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u="sng" strike="noStrike" kern="0" cap="none" spc="0" normalizeH="0" baseline="0" noProof="0" dirty="0">
                          <a:ln>
                            <a:noFill/>
                          </a:ln>
                          <a:solidFill>
                            <a:srgbClr val="0563C1"/>
                          </a:solidFill>
                          <a:effectLst/>
                          <a:uLnTx/>
                          <a:uFillTx/>
                          <a:hlinkClick r:id="rId5">
                            <a:extLst>
                              <a:ext uri="{A12FA001-AC4F-418D-AE19-62706E023703}">
                                <ahyp:hlinkClr xmlns:ahyp="http://schemas.microsoft.com/office/drawing/2018/hyperlinkcolor" val="tx"/>
                              </a:ext>
                            </a:extLst>
                          </a:hlinkClick>
                        </a:rPr>
                        <a:t>https://traded.enfield.gov.uk/thehub/professional-learning-portal/safeguarding</a:t>
                      </a:r>
                      <a:r>
                        <a:rPr kumimoji="0" lang="en-GB" sz="1400" b="0" u="none" strike="noStrike" kern="0" cap="none" spc="0" normalizeH="0" baseline="0" noProof="0" dirty="0">
                          <a:ln>
                            <a:noFill/>
                          </a:ln>
                          <a:solidFill>
                            <a:srgbClr val="000000"/>
                          </a:solidFill>
                          <a:effectLst/>
                          <a:uLnTx/>
                          <a:uFillTx/>
                        </a:rPr>
                        <a:t> </a:t>
                      </a:r>
                      <a:endParaRPr lang="en-US" sz="1400" dirty="0"/>
                    </a:p>
                  </a:txBody>
                  <a:tcPr/>
                </a:tc>
                <a:extLst>
                  <a:ext uri="{0D108BD9-81ED-4DB2-BD59-A6C34878D82A}">
                    <a16:rowId xmlns:a16="http://schemas.microsoft.com/office/drawing/2014/main" val="2517702285"/>
                  </a:ext>
                </a:extLst>
              </a:tr>
              <a:tr h="370840">
                <a:tc>
                  <a:txBody>
                    <a:bodyPr/>
                    <a:lstStyle/>
                    <a:p>
                      <a:r>
                        <a:rPr lang="en-GB" b="1" dirty="0"/>
                        <a:t>Mind in Enfield</a:t>
                      </a:r>
                      <a:endParaRPr lang="en-US" b="1" dirty="0"/>
                    </a:p>
                  </a:txBody>
                  <a:tcPr/>
                </a:tc>
                <a:tc>
                  <a:txBody>
                    <a:bodyPr/>
                    <a:lstStyle/>
                    <a:p>
                      <a:pPr lvl="0"/>
                      <a:r>
                        <a:rPr lang="en-US" sz="1400" kern="1200" dirty="0">
                          <a:solidFill>
                            <a:schemeClr val="dk1"/>
                          </a:solidFill>
                          <a:effectLst/>
                          <a:latin typeface="+mn-lt"/>
                          <a:ea typeface="+mn-ea"/>
                          <a:cs typeface="+mn-cs"/>
                        </a:rPr>
                        <a:t>0208 906 7505    </a:t>
                      </a:r>
                      <a:r>
                        <a:rPr lang="en-US" sz="1400" u="sng" kern="1200" dirty="0">
                          <a:solidFill>
                            <a:schemeClr val="dk1"/>
                          </a:solidFill>
                          <a:effectLst/>
                          <a:latin typeface="+mn-lt"/>
                          <a:ea typeface="+mn-ea"/>
                          <a:cs typeface="+mn-cs"/>
                          <a:hlinkClick r:id="rId6"/>
                        </a:rPr>
                        <a:t>mindinenfield.org.uk</a:t>
                      </a:r>
                      <a:endParaRPr lang="en-US" sz="1400" kern="1200" dirty="0">
                        <a:solidFill>
                          <a:schemeClr val="dk1"/>
                        </a:solidFill>
                        <a:effectLst/>
                        <a:latin typeface="+mn-lt"/>
                        <a:ea typeface="+mn-ea"/>
                        <a:cs typeface="+mn-cs"/>
                      </a:endParaRPr>
                    </a:p>
                    <a:p>
                      <a:endParaRPr lang="en-US" sz="1400" dirty="0"/>
                    </a:p>
                  </a:txBody>
                  <a:tcPr/>
                </a:tc>
                <a:extLst>
                  <a:ext uri="{0D108BD9-81ED-4DB2-BD59-A6C34878D82A}">
                    <a16:rowId xmlns:a16="http://schemas.microsoft.com/office/drawing/2014/main" val="3006641015"/>
                  </a:ext>
                </a:extLst>
              </a:tr>
              <a:tr h="147548">
                <a:tc>
                  <a:txBody>
                    <a:bodyPr/>
                    <a:lstStyle/>
                    <a:p>
                      <a:r>
                        <a:rPr lang="en-GB" b="1" dirty="0"/>
                        <a:t>Prevent Education Officer</a:t>
                      </a:r>
                      <a:endParaRPr lang="en-US" b="1" dirty="0"/>
                    </a:p>
                  </a:txBody>
                  <a:tcPr/>
                </a:tc>
                <a:tc>
                  <a:txBody>
                    <a:bodyPr/>
                    <a:lstStyle/>
                    <a:p>
                      <a:r>
                        <a:rPr lang="en-GB" sz="1400" dirty="0"/>
                        <a:t>New appointee </a:t>
                      </a:r>
                      <a:r>
                        <a:rPr lang="en-GB" sz="1400" b="1" kern="1200" dirty="0">
                          <a:solidFill>
                            <a:schemeClr val="dk1"/>
                          </a:solidFill>
                          <a:effectLst/>
                          <a:latin typeface="+mn-lt"/>
                          <a:ea typeface="+mn-ea"/>
                          <a:cs typeface="+mn-cs"/>
                        </a:rPr>
                        <a:t>Madeleine Street </a:t>
                      </a:r>
                      <a:r>
                        <a:rPr lang="en-GB" sz="1400" dirty="0"/>
                        <a:t>from March 4</a:t>
                      </a:r>
                      <a:r>
                        <a:rPr lang="en-GB" sz="1400" baseline="30000" dirty="0"/>
                        <a:t>th</a:t>
                      </a:r>
                      <a:r>
                        <a:rPr lang="en-GB" sz="1400" dirty="0"/>
                        <a:t> 2024</a:t>
                      </a:r>
                    </a:p>
                  </a:txBody>
                  <a:tcPr/>
                </a:tc>
                <a:extLst>
                  <a:ext uri="{0D108BD9-81ED-4DB2-BD59-A6C34878D82A}">
                    <a16:rowId xmlns:a16="http://schemas.microsoft.com/office/drawing/2014/main" val="1351082764"/>
                  </a:ext>
                </a:extLst>
              </a:tr>
              <a:tr h="370840">
                <a:tc>
                  <a:txBody>
                    <a:bodyPr/>
                    <a:lstStyle/>
                    <a:p>
                      <a:r>
                        <a:rPr lang="en-GB" b="1" dirty="0"/>
                        <a:t>HEART Team </a:t>
                      </a:r>
                    </a:p>
                    <a:p>
                      <a:r>
                        <a:rPr lang="en-GB" sz="1200" b="0" i="1" dirty="0"/>
                        <a:t>for Looked After Children and Post Adopted CYP</a:t>
                      </a:r>
                      <a:endParaRPr lang="en-US" sz="1200" b="0" i="1" dirty="0"/>
                    </a:p>
                  </a:txBody>
                  <a:tcPr/>
                </a:tc>
                <a:tc>
                  <a:txBody>
                    <a:bodyPr/>
                    <a:lstStyle/>
                    <a:p>
                      <a:r>
                        <a:rPr lang="en-GB" sz="1400" dirty="0">
                          <a:hlinkClick r:id="rId7"/>
                        </a:rPr>
                        <a:t>Suzanne.Rowson@enfield.gov.uk</a:t>
                      </a:r>
                      <a:endParaRPr lang="en-GB" sz="1400" dirty="0"/>
                    </a:p>
                  </a:txBody>
                  <a:tcPr/>
                </a:tc>
                <a:extLst>
                  <a:ext uri="{0D108BD9-81ED-4DB2-BD59-A6C34878D82A}">
                    <a16:rowId xmlns:a16="http://schemas.microsoft.com/office/drawing/2014/main" val="298427697"/>
                  </a:ext>
                </a:extLst>
              </a:tr>
              <a:tr h="370840">
                <a:tc>
                  <a:txBody>
                    <a:bodyPr/>
                    <a:lstStyle/>
                    <a:p>
                      <a:r>
                        <a:rPr lang="en-GB" b="1" dirty="0"/>
                        <a:t>MASH Service Manager</a:t>
                      </a:r>
                      <a:endParaRPr lang="en-US" b="1" dirty="0"/>
                    </a:p>
                  </a:txBody>
                  <a:tcPr/>
                </a:tc>
                <a:tc>
                  <a:txBody>
                    <a:bodyPr/>
                    <a:lstStyle/>
                    <a:p>
                      <a:r>
                        <a:rPr lang="en-GB" sz="1400" u="sng" dirty="0">
                          <a:solidFill>
                            <a:srgbClr val="0563C1"/>
                          </a:solidFill>
                          <a:effectLst/>
                          <a:hlinkClick r:id="rId8">
                            <a:extLst>
                              <a:ext uri="{A12FA001-AC4F-418D-AE19-62706E023703}">
                                <ahyp:hlinkClr xmlns:ahyp="http://schemas.microsoft.com/office/drawing/2018/hyperlinkcolor" val="tx"/>
                              </a:ext>
                            </a:extLst>
                          </a:hlinkClick>
                        </a:rPr>
                        <a:t>Michelle.Ferdinand@enfield.gov.uk</a:t>
                      </a:r>
                      <a:r>
                        <a:rPr lang="en-GB" sz="1400" dirty="0">
                          <a:effectLst/>
                        </a:rPr>
                        <a:t>   </a:t>
                      </a:r>
                      <a:endParaRPr lang="en-US" sz="1400" dirty="0"/>
                    </a:p>
                  </a:txBody>
                  <a:tcPr/>
                </a:tc>
                <a:extLst>
                  <a:ext uri="{0D108BD9-81ED-4DB2-BD59-A6C34878D82A}">
                    <a16:rowId xmlns:a16="http://schemas.microsoft.com/office/drawing/2014/main" val="3454908436"/>
                  </a:ext>
                </a:extLst>
              </a:tr>
              <a:tr h="370840">
                <a:tc>
                  <a:txBody>
                    <a:bodyPr/>
                    <a:lstStyle/>
                    <a:p>
                      <a:r>
                        <a:rPr lang="en-GB" b="1" dirty="0"/>
                        <a:t>LADO (Bruno Capelo)</a:t>
                      </a:r>
                      <a:endParaRPr lang="en-US" b="1" dirty="0"/>
                    </a:p>
                  </a:txBody>
                  <a:tcPr/>
                </a:tc>
                <a:tc>
                  <a:txBody>
                    <a:bodyPr/>
                    <a:lstStyle/>
                    <a:p>
                      <a:r>
                        <a:rPr lang="en-US" sz="1400" b="0" i="0" u="sng" dirty="0">
                          <a:solidFill>
                            <a:srgbClr val="000000"/>
                          </a:solidFill>
                          <a:effectLst/>
                          <a:latin typeface="Helvetica Neue"/>
                          <a:hlinkClick r:id="rId9">
                            <a:extLst>
                              <a:ext uri="{A12FA001-AC4F-418D-AE19-62706E023703}">
                                <ahyp:hlinkClr xmlns:ahyp="http://schemas.microsoft.com/office/drawing/2018/hyperlinkcolor" val="tx"/>
                              </a:ext>
                            </a:extLst>
                          </a:hlinkClick>
                        </a:rPr>
                        <a:t>safeguardingservice@enfield.gov.uk</a:t>
                      </a:r>
                      <a:endParaRPr lang="en-US" sz="1400" dirty="0"/>
                    </a:p>
                  </a:txBody>
                  <a:tcPr/>
                </a:tc>
                <a:extLst>
                  <a:ext uri="{0D108BD9-81ED-4DB2-BD59-A6C34878D82A}">
                    <a16:rowId xmlns:a16="http://schemas.microsoft.com/office/drawing/2014/main" val="3372110670"/>
                  </a:ext>
                </a:extLst>
              </a:tr>
              <a:tr h="370840">
                <a:tc>
                  <a:txBody>
                    <a:bodyPr/>
                    <a:lstStyle/>
                    <a:p>
                      <a:r>
                        <a:rPr lang="en-GB" b="1" dirty="0"/>
                        <a:t>Enfield Educational Psychology Service</a:t>
                      </a:r>
                      <a:endParaRPr lang="en-US" b="1" dirty="0"/>
                    </a:p>
                  </a:txBody>
                  <a:tcPr/>
                </a:tc>
                <a:tc>
                  <a:txBody>
                    <a:bodyPr/>
                    <a:lstStyle/>
                    <a:p>
                      <a:r>
                        <a:rPr lang="en-GB" sz="1400" u="sng" dirty="0">
                          <a:solidFill>
                            <a:srgbClr val="0563C1"/>
                          </a:solidFill>
                          <a:effectLst/>
                          <a:latin typeface="Calibri" panose="020F0502020204030204" pitchFamily="34" charset="0"/>
                          <a:ea typeface="Calibri" panose="020F0502020204030204" pitchFamily="34" charset="0"/>
                          <a:hlinkClick r:id="rId10">
                            <a:extLst>
                              <a:ext uri="{A12FA001-AC4F-418D-AE19-62706E023703}">
                                <ahyp:hlinkClr xmlns:ahyp="http://schemas.microsoft.com/office/drawing/2018/hyperlinkcolor" val="tx"/>
                              </a:ext>
                            </a:extLst>
                          </a:hlinkClick>
                        </a:rPr>
                        <a:t>eps@enfield.gov.uk</a:t>
                      </a:r>
                      <a:endParaRPr lang="en-US" sz="1400" dirty="0"/>
                    </a:p>
                  </a:txBody>
                  <a:tcPr/>
                </a:tc>
                <a:extLst>
                  <a:ext uri="{0D108BD9-81ED-4DB2-BD59-A6C34878D82A}">
                    <a16:rowId xmlns:a16="http://schemas.microsoft.com/office/drawing/2014/main" val="1684264463"/>
                  </a:ext>
                </a:extLst>
              </a:tr>
              <a:tr h="370840">
                <a:tc>
                  <a:txBody>
                    <a:bodyPr/>
                    <a:lstStyle/>
                    <a:p>
                      <a:r>
                        <a:rPr lang="en-GB" b="1" dirty="0"/>
                        <a:t>CAMHS Crisis Line 24/7</a:t>
                      </a:r>
                      <a:endParaRPr lang="en-US" b="1" dirty="0"/>
                    </a:p>
                  </a:txBody>
                  <a:tcPr/>
                </a:tc>
                <a:tc>
                  <a:txBody>
                    <a:bodyPr/>
                    <a:lstStyle/>
                    <a:p>
                      <a:r>
                        <a:rPr lang="en-GB" sz="1400" dirty="0">
                          <a:effectLst/>
                          <a:latin typeface="Calibri" panose="020F0502020204030204" pitchFamily="34" charset="0"/>
                          <a:ea typeface="Calibri" panose="020F0502020204030204" pitchFamily="34" charset="0"/>
                        </a:rPr>
                        <a:t>24/7 Crisisline 0800 1510023     </a:t>
                      </a:r>
                    </a:p>
                    <a:p>
                      <a:r>
                        <a:rPr lang="en-US" sz="1100" dirty="0">
                          <a:effectLst/>
                          <a:latin typeface="Calibri" panose="020F0502020204030204" pitchFamily="34" charset="0"/>
                          <a:ea typeface="Calibri" panose="020F0502020204030204" pitchFamily="34" charset="0"/>
                        </a:rPr>
                        <a:t>[</a:t>
                      </a:r>
                      <a:r>
                        <a:rPr lang="en-GB" sz="1100" dirty="0">
                          <a:effectLst/>
                          <a:latin typeface="Calibri" panose="020F0502020204030204" pitchFamily="34" charset="0"/>
                          <a:ea typeface="Calibri" panose="020F0502020204030204" pitchFamily="34" charset="0"/>
                        </a:rPr>
                        <a:t>9-5pm Monday to Friday all Crisisline calls get diverted to SAFE . T/N 0208 7024070]</a:t>
                      </a:r>
                      <a:endParaRPr lang="en-US" sz="11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7272687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Samantha Hill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Senior School Improvement Advisor for Safeguarding and Inclusion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11"/>
                        </a:rPr>
                        <a:t>Samantha.Hill@enfield.gov.uk</a:t>
                      </a:r>
                      <a:endParaRPr lang="en-US" sz="1400" dirty="0"/>
                    </a:p>
                    <a:p>
                      <a:endParaRPr lang="en-US" sz="1400" dirty="0"/>
                    </a:p>
                  </a:txBody>
                  <a:tcPr/>
                </a:tc>
                <a:extLst>
                  <a:ext uri="{0D108BD9-81ED-4DB2-BD59-A6C34878D82A}">
                    <a16:rowId xmlns:a16="http://schemas.microsoft.com/office/drawing/2014/main" val="2661573516"/>
                  </a:ext>
                </a:extLst>
              </a:tr>
            </a:tbl>
          </a:graphicData>
        </a:graphic>
      </p:graphicFrame>
    </p:spTree>
    <p:extLst>
      <p:ext uri="{BB962C8B-B14F-4D97-AF65-F5344CB8AC3E}">
        <p14:creationId xmlns:p14="http://schemas.microsoft.com/office/powerpoint/2010/main" val="10375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10B1-EA75-4A3B-B15F-7C166AC7F0E6}"/>
              </a:ext>
            </a:extLst>
          </p:cNvPr>
          <p:cNvSpPr>
            <a:spLocks noGrp="1"/>
          </p:cNvSpPr>
          <p:nvPr>
            <p:ph type="title"/>
          </p:nvPr>
        </p:nvSpPr>
        <p:spPr/>
        <p:txBody>
          <a:bodyPr/>
          <a:lstStyle/>
          <a:p>
            <a:r>
              <a:rPr lang="en-GB" dirty="0"/>
              <a:t>Quiz: KCSIE Part 1</a:t>
            </a:r>
            <a:br>
              <a:rPr lang="en-GB" dirty="0"/>
            </a:br>
            <a:endParaRPr lang="en-US" dirty="0"/>
          </a:p>
        </p:txBody>
      </p:sp>
      <p:pic>
        <p:nvPicPr>
          <p:cNvPr id="4" name="Picture 3">
            <a:extLst>
              <a:ext uri="{FF2B5EF4-FFF2-40B4-BE49-F238E27FC236}">
                <a16:creationId xmlns:a16="http://schemas.microsoft.com/office/drawing/2014/main" id="{88C85E4B-CC39-4D28-9928-791B2887C7CC}"/>
              </a:ext>
            </a:extLst>
          </p:cNvPr>
          <p:cNvPicPr>
            <a:picLocks noChangeAspect="1"/>
          </p:cNvPicPr>
          <p:nvPr/>
        </p:nvPicPr>
        <p:blipFill rotWithShape="1">
          <a:blip r:embed="rId2"/>
          <a:srcRect t="33281"/>
          <a:stretch/>
        </p:blipFill>
        <p:spPr>
          <a:xfrm>
            <a:off x="304800" y="1179441"/>
            <a:ext cx="5609506" cy="1586511"/>
          </a:xfrm>
          <a:prstGeom prst="rect">
            <a:avLst/>
          </a:prstGeom>
        </p:spPr>
      </p:pic>
      <p:pic>
        <p:nvPicPr>
          <p:cNvPr id="6" name="Picture 5">
            <a:extLst>
              <a:ext uri="{FF2B5EF4-FFF2-40B4-BE49-F238E27FC236}">
                <a16:creationId xmlns:a16="http://schemas.microsoft.com/office/drawing/2014/main" id="{90B4F4A8-FF22-4B7A-BDFE-C84520597430}"/>
              </a:ext>
            </a:extLst>
          </p:cNvPr>
          <p:cNvPicPr>
            <a:picLocks noChangeAspect="1"/>
          </p:cNvPicPr>
          <p:nvPr/>
        </p:nvPicPr>
        <p:blipFill>
          <a:blip r:embed="rId3"/>
          <a:stretch>
            <a:fillRect/>
          </a:stretch>
        </p:blipFill>
        <p:spPr>
          <a:xfrm>
            <a:off x="662051" y="2888057"/>
            <a:ext cx="5423016" cy="1803805"/>
          </a:xfrm>
          <a:prstGeom prst="rect">
            <a:avLst/>
          </a:prstGeom>
        </p:spPr>
      </p:pic>
      <p:pic>
        <p:nvPicPr>
          <p:cNvPr id="15" name="Picture 14">
            <a:extLst>
              <a:ext uri="{FF2B5EF4-FFF2-40B4-BE49-F238E27FC236}">
                <a16:creationId xmlns:a16="http://schemas.microsoft.com/office/drawing/2014/main" id="{E211922E-E531-472F-BE20-32BDE61A76BC}"/>
              </a:ext>
            </a:extLst>
          </p:cNvPr>
          <p:cNvPicPr>
            <a:picLocks noChangeAspect="1"/>
          </p:cNvPicPr>
          <p:nvPr/>
        </p:nvPicPr>
        <p:blipFill>
          <a:blip r:embed="rId4"/>
          <a:stretch>
            <a:fillRect/>
          </a:stretch>
        </p:blipFill>
        <p:spPr>
          <a:xfrm>
            <a:off x="685800" y="4813968"/>
            <a:ext cx="5609506" cy="1687762"/>
          </a:xfrm>
          <a:prstGeom prst="rect">
            <a:avLst/>
          </a:prstGeom>
        </p:spPr>
      </p:pic>
    </p:spTree>
    <p:extLst>
      <p:ext uri="{BB962C8B-B14F-4D97-AF65-F5344CB8AC3E}">
        <p14:creationId xmlns:p14="http://schemas.microsoft.com/office/powerpoint/2010/main" val="52629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3E80-F87E-47D8-ABE2-7B730771AFCC}"/>
              </a:ext>
            </a:extLst>
          </p:cNvPr>
          <p:cNvSpPr>
            <a:spLocks noGrp="1"/>
          </p:cNvSpPr>
          <p:nvPr>
            <p:ph type="title"/>
          </p:nvPr>
        </p:nvSpPr>
        <p:spPr>
          <a:xfrm>
            <a:off x="2627784" y="304800"/>
            <a:ext cx="6211416" cy="1143000"/>
          </a:xfrm>
        </p:spPr>
        <p:txBody>
          <a:bodyPr/>
          <a:lstStyle/>
          <a:p>
            <a:r>
              <a:rPr lang="en-GB" dirty="0"/>
              <a:t>For Your Diary</a:t>
            </a:r>
            <a:endParaRPr lang="en-US" dirty="0"/>
          </a:p>
        </p:txBody>
      </p:sp>
      <p:sp>
        <p:nvSpPr>
          <p:cNvPr id="3" name="Content Placeholder 2">
            <a:extLst>
              <a:ext uri="{FF2B5EF4-FFF2-40B4-BE49-F238E27FC236}">
                <a16:creationId xmlns:a16="http://schemas.microsoft.com/office/drawing/2014/main" id="{B91BACE5-D22C-4115-80FA-68661F88FE68}"/>
              </a:ext>
            </a:extLst>
          </p:cNvPr>
          <p:cNvSpPr>
            <a:spLocks noGrp="1"/>
          </p:cNvSpPr>
          <p:nvPr>
            <p:ph idx="1"/>
          </p:nvPr>
        </p:nvSpPr>
        <p:spPr>
          <a:xfrm>
            <a:off x="668054" y="-459432"/>
            <a:ext cx="8153400" cy="1656184"/>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sz="800" dirty="0"/>
          </a:p>
          <a:p>
            <a:pPr marL="0" indent="0">
              <a:buNone/>
            </a:pPr>
            <a:endParaRPr lang="en-US" sz="1400" dirty="0"/>
          </a:p>
        </p:txBody>
      </p:sp>
      <p:sp>
        <p:nvSpPr>
          <p:cNvPr id="5" name="TextBox 4">
            <a:extLst>
              <a:ext uri="{FF2B5EF4-FFF2-40B4-BE49-F238E27FC236}">
                <a16:creationId xmlns:a16="http://schemas.microsoft.com/office/drawing/2014/main" id="{E0CD0627-6960-442C-8A1C-84D394F5F728}"/>
              </a:ext>
            </a:extLst>
          </p:cNvPr>
          <p:cNvSpPr txBox="1"/>
          <p:nvPr/>
        </p:nvSpPr>
        <p:spPr>
          <a:xfrm>
            <a:off x="1739395" y="2267744"/>
            <a:ext cx="5241222" cy="276999"/>
          </a:xfrm>
          <a:prstGeom prst="rect">
            <a:avLst/>
          </a:prstGeom>
          <a:noFill/>
        </p:spPr>
        <p:txBody>
          <a:bodyPr wrap="square">
            <a:spAutoFit/>
          </a:bodyPr>
          <a:lstStyle/>
          <a:p>
            <a:endParaRPr lang="en-US" sz="12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CDD6574D-4361-4CF0-BCA2-DE17FC8B840B}"/>
              </a:ext>
            </a:extLst>
          </p:cNvPr>
          <p:cNvSpPr txBox="1"/>
          <p:nvPr/>
        </p:nvSpPr>
        <p:spPr>
          <a:xfrm>
            <a:off x="322546" y="857568"/>
            <a:ext cx="8587679" cy="5884688"/>
          </a:xfrm>
          <a:prstGeom prst="rect">
            <a:avLst/>
          </a:prstGeom>
          <a:solidFill>
            <a:schemeClr val="bg1"/>
          </a:solidFill>
        </p:spPr>
        <p:txBody>
          <a:bodyPr wrap="square">
            <a:spAutoFit/>
          </a:bodyPr>
          <a:lstStyle/>
          <a:p>
            <a:pPr eaLnBrk="1" hangingPunct="1">
              <a:spcBef>
                <a:spcPct val="20000"/>
              </a:spcBef>
              <a:defRPr/>
            </a:pPr>
            <a:r>
              <a:rPr lang="en-US" sz="1400" b="1" kern="0" dirty="0">
                <a:solidFill>
                  <a:srgbClr val="000000"/>
                </a:solidFill>
                <a:latin typeface="Arial"/>
              </a:rPr>
              <a:t>E-Safety Working Party: </a:t>
            </a:r>
            <a:r>
              <a:rPr lang="en-US" sz="1200" kern="0" dirty="0">
                <a:solidFill>
                  <a:srgbClr val="000000"/>
                </a:solidFill>
                <a:latin typeface="Arial"/>
              </a:rPr>
              <a:t>28</a:t>
            </a:r>
            <a:r>
              <a:rPr lang="en-US" sz="1200" kern="0" baseline="30000" dirty="0">
                <a:solidFill>
                  <a:srgbClr val="000000"/>
                </a:solidFill>
                <a:latin typeface="Arial"/>
              </a:rPr>
              <a:t>th</a:t>
            </a:r>
            <a:r>
              <a:rPr lang="en-US" sz="1200" kern="0" dirty="0">
                <a:solidFill>
                  <a:srgbClr val="000000"/>
                </a:solidFill>
                <a:latin typeface="Arial"/>
              </a:rPr>
              <a:t> March, 10am, Carterhatch Junior School. All welcome. </a:t>
            </a:r>
          </a:p>
          <a:p>
            <a:pPr eaLnBrk="1" hangingPunct="1">
              <a:spcBef>
                <a:spcPct val="20000"/>
              </a:spcBef>
              <a:defRPr/>
            </a:pPr>
            <a:endParaRPr lang="en-US" sz="1200" b="1" kern="0" dirty="0">
              <a:solidFill>
                <a:srgbClr val="000000"/>
              </a:solidFill>
              <a:latin typeface="Arial"/>
            </a:endParaRPr>
          </a:p>
          <a:p>
            <a:pPr eaLnBrk="1" hangingPunct="1">
              <a:spcBef>
                <a:spcPct val="20000"/>
              </a:spcBef>
              <a:defRPr/>
            </a:pPr>
            <a:r>
              <a:rPr lang="en-US" sz="1400" b="1" kern="0" dirty="0">
                <a:solidFill>
                  <a:srgbClr val="000000"/>
                </a:solidFill>
                <a:latin typeface="Arial"/>
              </a:rPr>
              <a:t>DSL Network meetings, Summer Term</a:t>
            </a:r>
          </a:p>
          <a:p>
            <a:pPr eaLnBrk="1" hangingPunct="1">
              <a:spcBef>
                <a:spcPct val="20000"/>
              </a:spcBef>
              <a:defRPr/>
            </a:pPr>
            <a:endParaRPr lang="en-US" sz="800" b="1" kern="0" dirty="0">
              <a:solidFill>
                <a:srgbClr val="000000"/>
              </a:solidFill>
              <a:latin typeface="Arial"/>
            </a:endParaRPr>
          </a:p>
          <a:p>
            <a:r>
              <a:rPr lang="en-US" sz="1200" b="1" kern="0" dirty="0">
                <a:solidFill>
                  <a:srgbClr val="000000"/>
                </a:solidFill>
                <a:latin typeface="Arial"/>
              </a:rPr>
              <a:t>Planning meeting: 16</a:t>
            </a:r>
            <a:r>
              <a:rPr lang="en-US" sz="1200" b="1" kern="0" baseline="30000" dirty="0">
                <a:solidFill>
                  <a:srgbClr val="000000"/>
                </a:solidFill>
                <a:latin typeface="Arial"/>
              </a:rPr>
              <a:t>th</a:t>
            </a:r>
            <a:r>
              <a:rPr lang="en-US" sz="1200" b="1" kern="0" dirty="0">
                <a:solidFill>
                  <a:srgbClr val="000000"/>
                </a:solidFill>
                <a:latin typeface="Arial"/>
              </a:rPr>
              <a:t> April, 3.30pm</a:t>
            </a:r>
          </a:p>
          <a:p>
            <a:r>
              <a:rPr lang="en-US" sz="800" dirty="0">
                <a:solidFill>
                  <a:srgbClr val="252424"/>
                </a:solidFill>
                <a:effectLst/>
                <a:latin typeface="Segoe UI" panose="020B0502040204020203" pitchFamily="34" charset="0"/>
                <a:ea typeface="Calibri" panose="020F0502020204030204" pitchFamily="34" charset="0"/>
              </a:rPr>
              <a:t>Microsoft Teams meeting </a:t>
            </a:r>
            <a:endParaRPr lang="en-US" sz="800" dirty="0">
              <a:effectLst/>
              <a:latin typeface="Calibri" panose="020F0502020204030204" pitchFamily="34" charset="0"/>
              <a:ea typeface="Calibri" panose="020F0502020204030204" pitchFamily="34" charset="0"/>
            </a:endParaRPr>
          </a:p>
          <a:p>
            <a:r>
              <a:rPr lang="en-US" sz="800" b="1" dirty="0">
                <a:solidFill>
                  <a:srgbClr val="252424"/>
                </a:solidFill>
                <a:effectLst/>
                <a:latin typeface="Segoe UI" panose="020B0502040204020203" pitchFamily="34" charset="0"/>
                <a:ea typeface="Calibri" panose="020F0502020204030204" pitchFamily="34" charset="0"/>
              </a:rPr>
              <a:t>Join on your computer, mobile app or room device </a:t>
            </a:r>
            <a:endParaRPr lang="en-US" sz="800" dirty="0">
              <a:effectLst/>
              <a:latin typeface="Calibri" panose="020F0502020204030204" pitchFamily="34" charset="0"/>
              <a:ea typeface="Calibri" panose="020F0502020204030204" pitchFamily="34" charset="0"/>
            </a:endParaRPr>
          </a:p>
          <a:p>
            <a:r>
              <a:rPr lang="en-US" sz="800" u="sng" dirty="0">
                <a:solidFill>
                  <a:srgbClr val="6264A7"/>
                </a:solidFill>
                <a:effectLst/>
                <a:latin typeface="Segoe UI Semibold" panose="020B0702040204020203" pitchFamily="34" charset="0"/>
                <a:ea typeface="Calibri" panose="020F0502020204030204" pitchFamily="34" charset="0"/>
                <a:hlinkClick r:id="rId2"/>
              </a:rPr>
              <a:t>Click here to join the meeting</a:t>
            </a:r>
            <a:r>
              <a:rPr lang="en-US" sz="800" dirty="0">
                <a:solidFill>
                  <a:srgbClr val="252424"/>
                </a:solidFill>
                <a:effectLst/>
                <a:latin typeface="Segoe UI" panose="020B0502040204020203" pitchFamily="34"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r>
              <a:rPr lang="en-US" sz="800" dirty="0">
                <a:solidFill>
                  <a:srgbClr val="252424"/>
                </a:solidFill>
                <a:effectLst/>
                <a:latin typeface="Segoe UI" panose="020B0502040204020203" pitchFamily="34" charset="0"/>
                <a:ea typeface="Calibri" panose="020F0502020204030204" pitchFamily="34" charset="0"/>
              </a:rPr>
              <a:t>Meeting ID: 393 764 611 517 </a:t>
            </a:r>
            <a:br>
              <a:rPr lang="en-US" sz="800" dirty="0">
                <a:solidFill>
                  <a:srgbClr val="252424"/>
                </a:solidFill>
                <a:effectLst/>
                <a:latin typeface="Segoe UI" panose="020B0502040204020203" pitchFamily="34" charset="0"/>
                <a:ea typeface="Calibri" panose="020F0502020204030204" pitchFamily="34" charset="0"/>
              </a:rPr>
            </a:br>
            <a:r>
              <a:rPr lang="en-US" sz="800" dirty="0">
                <a:solidFill>
                  <a:srgbClr val="252424"/>
                </a:solidFill>
                <a:effectLst/>
                <a:latin typeface="Segoe UI" panose="020B0502040204020203" pitchFamily="34" charset="0"/>
                <a:ea typeface="Calibri" panose="020F0502020204030204" pitchFamily="34" charset="0"/>
              </a:rPr>
              <a:t>Passcode: YGT4ZT </a:t>
            </a:r>
            <a:endParaRPr lang="en-US" sz="800" dirty="0">
              <a:effectLst/>
              <a:latin typeface="Calibri" panose="020F0502020204030204" pitchFamily="34" charset="0"/>
              <a:ea typeface="Calibri" panose="020F0502020204030204" pitchFamily="34" charset="0"/>
            </a:endParaRPr>
          </a:p>
          <a:p>
            <a:r>
              <a:rPr lang="en-US" sz="800" u="sng" dirty="0">
                <a:solidFill>
                  <a:srgbClr val="6264A7"/>
                </a:solidFill>
                <a:effectLst/>
                <a:latin typeface="Segoe UI" panose="020B0502040204020203" pitchFamily="34" charset="0"/>
                <a:ea typeface="Calibri" panose="020F0502020204030204" pitchFamily="34" charset="0"/>
                <a:hlinkClick r:id="rId3"/>
              </a:rPr>
              <a:t>Download Teams</a:t>
            </a:r>
            <a:r>
              <a:rPr lang="en-US" sz="800" dirty="0">
                <a:solidFill>
                  <a:srgbClr val="252424"/>
                </a:solidFill>
                <a:effectLst/>
                <a:latin typeface="Segoe UI" panose="020B0502040204020203" pitchFamily="34" charset="0"/>
                <a:ea typeface="Calibri" panose="020F0502020204030204" pitchFamily="34" charset="0"/>
              </a:rPr>
              <a:t> | </a:t>
            </a:r>
            <a:r>
              <a:rPr lang="en-US" sz="800" u="sng" dirty="0">
                <a:solidFill>
                  <a:srgbClr val="6264A7"/>
                </a:solidFill>
                <a:effectLst/>
                <a:latin typeface="Segoe UI" panose="020B0502040204020203" pitchFamily="34" charset="0"/>
                <a:ea typeface="Calibri" panose="020F0502020204030204" pitchFamily="34" charset="0"/>
                <a:hlinkClick r:id="rId4"/>
              </a:rPr>
              <a:t>Join on the web</a:t>
            </a:r>
            <a:endParaRPr lang="en-US" sz="1200" kern="0" dirty="0">
              <a:solidFill>
                <a:srgbClr val="000000"/>
              </a:solidFill>
              <a:latin typeface="Arial"/>
            </a:endParaRPr>
          </a:p>
          <a:p>
            <a:pPr eaLnBrk="1" hangingPunct="1">
              <a:spcBef>
                <a:spcPct val="20000"/>
              </a:spcBef>
              <a:defRPr/>
            </a:pPr>
            <a:endParaRPr lang="en-US" sz="1200" kern="0" dirty="0">
              <a:solidFill>
                <a:srgbClr val="000000"/>
              </a:solidFill>
              <a:latin typeface="Arial"/>
            </a:endParaRPr>
          </a:p>
          <a:p>
            <a:pPr eaLnBrk="1" hangingPunct="1">
              <a:spcBef>
                <a:spcPct val="20000"/>
              </a:spcBef>
              <a:defRPr/>
            </a:pPr>
            <a:r>
              <a:rPr lang="en-US" sz="1200" b="1" kern="0" dirty="0">
                <a:solidFill>
                  <a:srgbClr val="000000"/>
                </a:solidFill>
                <a:latin typeface="Arial"/>
              </a:rPr>
              <a:t>DSL Network meeting: 30</a:t>
            </a:r>
            <a:r>
              <a:rPr lang="en-US" sz="1200" b="1" kern="0" baseline="30000" dirty="0">
                <a:solidFill>
                  <a:srgbClr val="000000"/>
                </a:solidFill>
                <a:latin typeface="Arial"/>
              </a:rPr>
              <a:t>th</a:t>
            </a:r>
            <a:r>
              <a:rPr lang="en-US" sz="1200" b="1" kern="0" dirty="0">
                <a:solidFill>
                  <a:srgbClr val="000000"/>
                </a:solidFill>
                <a:latin typeface="Arial"/>
              </a:rPr>
              <a:t> April, 3.30pm</a:t>
            </a:r>
          </a:p>
          <a:p>
            <a:r>
              <a:rPr lang="en-US" sz="600" dirty="0">
                <a:solidFill>
                  <a:srgbClr val="252424"/>
                </a:solidFill>
                <a:effectLst/>
                <a:latin typeface="Segoe UI" panose="020B0502040204020203" pitchFamily="34" charset="0"/>
                <a:ea typeface="Calibri" panose="020F0502020204030204" pitchFamily="34" charset="0"/>
              </a:rPr>
              <a:t>Microsoft Teams meeting </a:t>
            </a:r>
            <a:endParaRPr lang="en-US" sz="600" dirty="0">
              <a:effectLst/>
              <a:latin typeface="Calibri" panose="020F0502020204030204" pitchFamily="34" charset="0"/>
              <a:ea typeface="Calibri" panose="020F0502020204030204" pitchFamily="34" charset="0"/>
            </a:endParaRPr>
          </a:p>
          <a:p>
            <a:r>
              <a:rPr lang="en-US" sz="600" b="1" dirty="0">
                <a:solidFill>
                  <a:srgbClr val="252424"/>
                </a:solidFill>
                <a:effectLst/>
                <a:latin typeface="Segoe UI" panose="020B0502040204020203" pitchFamily="34" charset="0"/>
                <a:ea typeface="Calibri" panose="020F0502020204030204" pitchFamily="34" charset="0"/>
              </a:rPr>
              <a:t>Join on your computer, mobile app or room device </a:t>
            </a:r>
            <a:endParaRPr lang="en-US" sz="600" dirty="0">
              <a:effectLst/>
              <a:latin typeface="Calibri" panose="020F0502020204030204" pitchFamily="34" charset="0"/>
              <a:ea typeface="Calibri" panose="020F0502020204030204" pitchFamily="34" charset="0"/>
            </a:endParaRPr>
          </a:p>
          <a:p>
            <a:r>
              <a:rPr lang="en-US" sz="600" u="sng" dirty="0">
                <a:solidFill>
                  <a:srgbClr val="6264A7"/>
                </a:solidFill>
                <a:effectLst/>
                <a:latin typeface="Segoe UI Semibold" panose="020B0702040204020203" pitchFamily="34" charset="0"/>
                <a:ea typeface="Calibri" panose="020F0502020204030204" pitchFamily="34" charset="0"/>
                <a:hlinkClick r:id="rId5"/>
              </a:rPr>
              <a:t>Click here to join the meeting</a:t>
            </a:r>
            <a:r>
              <a:rPr lang="en-US" sz="600" dirty="0">
                <a:solidFill>
                  <a:srgbClr val="252424"/>
                </a:solidFill>
                <a:effectLst/>
                <a:latin typeface="Segoe UI" panose="020B0502040204020203" pitchFamily="34" charset="0"/>
                <a:ea typeface="Calibri" panose="020F0502020204030204" pitchFamily="34" charset="0"/>
              </a:rPr>
              <a:t> </a:t>
            </a:r>
            <a:endParaRPr lang="en-US" sz="600" dirty="0">
              <a:effectLst/>
              <a:latin typeface="Calibri" panose="020F0502020204030204" pitchFamily="34" charset="0"/>
              <a:ea typeface="Calibri" panose="020F0502020204030204" pitchFamily="34" charset="0"/>
            </a:endParaRPr>
          </a:p>
          <a:p>
            <a:r>
              <a:rPr lang="en-US" sz="600" dirty="0">
                <a:solidFill>
                  <a:srgbClr val="252424"/>
                </a:solidFill>
                <a:effectLst/>
                <a:latin typeface="Segoe UI" panose="020B0502040204020203" pitchFamily="34" charset="0"/>
                <a:ea typeface="Calibri" panose="020F0502020204030204" pitchFamily="34" charset="0"/>
              </a:rPr>
              <a:t>Meeting ID: 328 397 142 833 </a:t>
            </a:r>
            <a:br>
              <a:rPr lang="en-US" sz="600" dirty="0">
                <a:solidFill>
                  <a:srgbClr val="252424"/>
                </a:solidFill>
                <a:effectLst/>
                <a:latin typeface="Segoe UI" panose="020B0502040204020203" pitchFamily="34" charset="0"/>
                <a:ea typeface="Calibri" panose="020F0502020204030204" pitchFamily="34" charset="0"/>
              </a:rPr>
            </a:br>
            <a:r>
              <a:rPr lang="en-US" sz="600" dirty="0">
                <a:solidFill>
                  <a:srgbClr val="252424"/>
                </a:solidFill>
                <a:effectLst/>
                <a:latin typeface="Segoe UI" panose="020B0502040204020203" pitchFamily="34" charset="0"/>
                <a:ea typeface="Calibri" panose="020F0502020204030204" pitchFamily="34" charset="0"/>
              </a:rPr>
              <a:t>Passcode: c2yEKM </a:t>
            </a:r>
            <a:endParaRPr lang="en-US" sz="600" dirty="0">
              <a:effectLst/>
              <a:latin typeface="Calibri" panose="020F0502020204030204" pitchFamily="34" charset="0"/>
              <a:ea typeface="Calibri" panose="020F0502020204030204" pitchFamily="34" charset="0"/>
            </a:endParaRPr>
          </a:p>
          <a:p>
            <a:r>
              <a:rPr lang="en-US" sz="600" u="sng" dirty="0">
                <a:solidFill>
                  <a:srgbClr val="6264A7"/>
                </a:solidFill>
                <a:effectLst/>
                <a:latin typeface="Segoe UI" panose="020B0502040204020203" pitchFamily="34" charset="0"/>
                <a:ea typeface="Calibri" panose="020F0502020204030204" pitchFamily="34" charset="0"/>
                <a:hlinkClick r:id="rId6"/>
              </a:rPr>
              <a:t>Download Teams</a:t>
            </a:r>
            <a:r>
              <a:rPr lang="en-US" sz="600" dirty="0">
                <a:solidFill>
                  <a:srgbClr val="252424"/>
                </a:solidFill>
                <a:effectLst/>
                <a:latin typeface="Segoe UI" panose="020B0502040204020203" pitchFamily="34" charset="0"/>
                <a:ea typeface="Calibri" panose="020F0502020204030204" pitchFamily="34" charset="0"/>
              </a:rPr>
              <a:t> | </a:t>
            </a:r>
            <a:r>
              <a:rPr lang="en-US" sz="600" u="sng" dirty="0">
                <a:solidFill>
                  <a:srgbClr val="6264A7"/>
                </a:solidFill>
                <a:effectLst/>
                <a:latin typeface="Segoe UI" panose="020B0502040204020203" pitchFamily="34" charset="0"/>
                <a:ea typeface="Calibri" panose="020F0502020204030204" pitchFamily="34" charset="0"/>
                <a:hlinkClick r:id="rId7"/>
              </a:rPr>
              <a:t>Join on the web</a:t>
            </a:r>
            <a:endParaRPr lang="en-US" sz="600" dirty="0">
              <a:effectLst/>
              <a:latin typeface="Calibri" panose="020F0502020204030204" pitchFamily="34" charset="0"/>
              <a:ea typeface="Calibri" panose="020F0502020204030204" pitchFamily="34" charset="0"/>
            </a:endParaRPr>
          </a:p>
          <a:p>
            <a:r>
              <a:rPr lang="en-US" sz="600" b="1" dirty="0">
                <a:solidFill>
                  <a:srgbClr val="252424"/>
                </a:solidFill>
                <a:effectLst/>
                <a:latin typeface="Segoe UI" panose="020B0502040204020203" pitchFamily="34" charset="0"/>
                <a:ea typeface="Calibri" panose="020F0502020204030204" pitchFamily="34" charset="0"/>
              </a:rPr>
              <a:t>Or call in (audio only)</a:t>
            </a:r>
            <a:r>
              <a:rPr lang="en-US" sz="600" dirty="0">
                <a:solidFill>
                  <a:srgbClr val="252424"/>
                </a:solidFill>
                <a:effectLst/>
                <a:latin typeface="Segoe UI" panose="020B0502040204020203" pitchFamily="34" charset="0"/>
                <a:ea typeface="Calibri" panose="020F0502020204030204" pitchFamily="34" charset="0"/>
              </a:rPr>
              <a:t> </a:t>
            </a:r>
            <a:endParaRPr lang="en-US" sz="600" dirty="0">
              <a:effectLst/>
              <a:latin typeface="Calibri" panose="020F0502020204030204" pitchFamily="34" charset="0"/>
              <a:ea typeface="Calibri" panose="020F0502020204030204" pitchFamily="34" charset="0"/>
            </a:endParaRPr>
          </a:p>
          <a:p>
            <a:r>
              <a:rPr lang="en-US" sz="600" u="sng" dirty="0">
                <a:solidFill>
                  <a:srgbClr val="6264A7"/>
                </a:solidFill>
                <a:effectLst/>
                <a:latin typeface="Segoe UI" panose="020B0502040204020203" pitchFamily="34" charset="0"/>
                <a:ea typeface="Calibri" panose="020F0502020204030204" pitchFamily="34" charset="0"/>
                <a:hlinkClick r:id="rId8"/>
              </a:rPr>
              <a:t>+44 20 7660 8328,,97746014#</a:t>
            </a:r>
            <a:r>
              <a:rPr lang="en-US" sz="600" dirty="0">
                <a:solidFill>
                  <a:srgbClr val="252424"/>
                </a:solidFill>
                <a:effectLst/>
                <a:latin typeface="Segoe UI" panose="020B0502040204020203" pitchFamily="34" charset="0"/>
                <a:ea typeface="Calibri" panose="020F0502020204030204" pitchFamily="34" charset="0"/>
              </a:rPr>
              <a:t>   United Kingdom, London </a:t>
            </a:r>
            <a:endParaRPr lang="en-US" sz="600" dirty="0">
              <a:effectLst/>
              <a:latin typeface="Calibri" panose="020F0502020204030204" pitchFamily="34" charset="0"/>
              <a:ea typeface="Calibri" panose="020F0502020204030204" pitchFamily="34" charset="0"/>
            </a:endParaRPr>
          </a:p>
          <a:p>
            <a:r>
              <a:rPr lang="en-US" sz="600" dirty="0">
                <a:solidFill>
                  <a:srgbClr val="252424"/>
                </a:solidFill>
                <a:effectLst/>
                <a:latin typeface="Segoe UI" panose="020B0502040204020203" pitchFamily="34" charset="0"/>
                <a:ea typeface="Calibri" panose="020F0502020204030204" pitchFamily="34" charset="0"/>
              </a:rPr>
              <a:t>Phone Conference ID: 977 460 14# </a:t>
            </a:r>
            <a:endParaRPr lang="en-US" sz="600" dirty="0">
              <a:effectLst/>
              <a:latin typeface="Calibri" panose="020F0502020204030204" pitchFamily="34" charset="0"/>
              <a:ea typeface="Calibri" panose="020F0502020204030204" pitchFamily="34" charset="0"/>
            </a:endParaRPr>
          </a:p>
          <a:p>
            <a:r>
              <a:rPr lang="en-US" sz="600" u="sng" dirty="0">
                <a:solidFill>
                  <a:srgbClr val="6264A7"/>
                </a:solidFill>
                <a:effectLst/>
                <a:latin typeface="Segoe UI" panose="020B0502040204020203" pitchFamily="34" charset="0"/>
                <a:ea typeface="Calibri" panose="020F0502020204030204" pitchFamily="34" charset="0"/>
                <a:hlinkClick r:id="rId9"/>
              </a:rPr>
              <a:t>Find a local number</a:t>
            </a:r>
            <a:r>
              <a:rPr lang="en-US" sz="600" dirty="0">
                <a:solidFill>
                  <a:srgbClr val="252424"/>
                </a:solidFill>
                <a:effectLst/>
                <a:latin typeface="Segoe UI" panose="020B0502040204020203" pitchFamily="34" charset="0"/>
                <a:ea typeface="Calibri" panose="020F0502020204030204" pitchFamily="34" charset="0"/>
              </a:rPr>
              <a:t> | </a:t>
            </a:r>
            <a:r>
              <a:rPr lang="en-US" sz="600" u="sng" dirty="0">
                <a:solidFill>
                  <a:srgbClr val="6264A7"/>
                </a:solidFill>
                <a:effectLst/>
                <a:latin typeface="Segoe UI" panose="020B0502040204020203" pitchFamily="34" charset="0"/>
                <a:ea typeface="Calibri" panose="020F0502020204030204" pitchFamily="34" charset="0"/>
                <a:hlinkClick r:id="rId10"/>
              </a:rPr>
              <a:t>Reset PIN</a:t>
            </a:r>
            <a:r>
              <a:rPr lang="en-US" sz="600" dirty="0">
                <a:solidFill>
                  <a:srgbClr val="252424"/>
                </a:solidFill>
                <a:effectLst/>
                <a:latin typeface="Segoe UI" panose="020B0502040204020203" pitchFamily="34" charset="0"/>
                <a:ea typeface="Calibri" panose="020F0502020204030204" pitchFamily="34" charset="0"/>
              </a:rPr>
              <a:t> </a:t>
            </a:r>
            <a:endParaRPr lang="en-US" sz="600" dirty="0">
              <a:effectLst/>
              <a:latin typeface="Calibri" panose="020F0502020204030204" pitchFamily="34" charset="0"/>
              <a:ea typeface="Calibri" panose="020F0502020204030204" pitchFamily="34" charset="0"/>
            </a:endParaRPr>
          </a:p>
          <a:p>
            <a:pPr eaLnBrk="1" hangingPunct="1">
              <a:spcBef>
                <a:spcPct val="20000"/>
              </a:spcBef>
              <a:defRPr/>
            </a:pPr>
            <a:endParaRPr lang="en-US" sz="800" kern="0" dirty="0">
              <a:solidFill>
                <a:srgbClr val="000000"/>
              </a:solidFill>
              <a:latin typeface="Arial"/>
            </a:endParaRPr>
          </a:p>
          <a:p>
            <a:pPr eaLnBrk="1" hangingPunct="1">
              <a:spcBef>
                <a:spcPct val="20000"/>
              </a:spcBef>
              <a:defRPr/>
            </a:pPr>
            <a:endParaRPr lang="en-US" sz="800" kern="0" dirty="0">
              <a:solidFill>
                <a:srgbClr val="000000"/>
              </a:solidFill>
              <a:latin typeface="Arial"/>
            </a:endParaRPr>
          </a:p>
          <a:p>
            <a:pPr eaLnBrk="1" hangingPunct="1">
              <a:spcBef>
                <a:spcPct val="20000"/>
              </a:spcBef>
              <a:defRPr/>
            </a:pPr>
            <a:r>
              <a:rPr lang="en-US" sz="1200" b="1" kern="0" dirty="0">
                <a:solidFill>
                  <a:srgbClr val="000000"/>
                </a:solidFill>
                <a:latin typeface="Arial"/>
              </a:rPr>
              <a:t>Planning meeting: 18</a:t>
            </a:r>
            <a:r>
              <a:rPr lang="en-US" sz="1200" b="1" kern="0" baseline="30000" dirty="0">
                <a:solidFill>
                  <a:srgbClr val="000000"/>
                </a:solidFill>
                <a:latin typeface="Arial"/>
              </a:rPr>
              <a:t>th</a:t>
            </a:r>
            <a:r>
              <a:rPr lang="en-US" sz="1200" b="1" kern="0" dirty="0">
                <a:solidFill>
                  <a:srgbClr val="000000"/>
                </a:solidFill>
                <a:latin typeface="Arial"/>
              </a:rPr>
              <a:t> June, 3.30pm</a:t>
            </a:r>
          </a:p>
          <a:p>
            <a:pPr eaLnBrk="1" hangingPunct="1">
              <a:spcBef>
                <a:spcPct val="20000"/>
              </a:spcBef>
              <a:defRPr/>
            </a:pPr>
            <a:endParaRPr lang="en-US" sz="1200" kern="0" dirty="0">
              <a:solidFill>
                <a:srgbClr val="000000"/>
              </a:solidFill>
              <a:latin typeface="Arial"/>
            </a:endParaRPr>
          </a:p>
          <a:p>
            <a:pPr eaLnBrk="1" hangingPunct="1">
              <a:spcBef>
                <a:spcPct val="20000"/>
              </a:spcBef>
              <a:defRPr/>
            </a:pPr>
            <a:r>
              <a:rPr lang="en-US" sz="1200" b="1" kern="0" dirty="0">
                <a:solidFill>
                  <a:srgbClr val="000000"/>
                </a:solidFill>
                <a:latin typeface="Arial"/>
              </a:rPr>
              <a:t>DSL Network meeting: 9</a:t>
            </a:r>
            <a:r>
              <a:rPr lang="en-US" sz="1200" b="1" kern="0" baseline="30000" dirty="0">
                <a:solidFill>
                  <a:srgbClr val="000000"/>
                </a:solidFill>
                <a:latin typeface="Arial"/>
              </a:rPr>
              <a:t>th</a:t>
            </a:r>
            <a:r>
              <a:rPr lang="en-US" sz="1200" b="1" kern="0" dirty="0">
                <a:solidFill>
                  <a:srgbClr val="000000"/>
                </a:solidFill>
                <a:latin typeface="Arial"/>
              </a:rPr>
              <a:t> July, 3.30pm</a:t>
            </a:r>
          </a:p>
          <a:p>
            <a:r>
              <a:rPr lang="en-US" sz="600" dirty="0">
                <a:solidFill>
                  <a:srgbClr val="252424"/>
                </a:solidFill>
                <a:effectLst/>
                <a:latin typeface="Segoe UI" panose="020B0502040204020203" pitchFamily="34" charset="0"/>
                <a:ea typeface="Calibri" panose="020F0502020204030204" pitchFamily="34" charset="0"/>
              </a:rPr>
              <a:t>Microsoft Teams meeting </a:t>
            </a:r>
            <a:endParaRPr lang="en-US" sz="600" dirty="0">
              <a:effectLst/>
              <a:latin typeface="Calibri" panose="020F0502020204030204" pitchFamily="34" charset="0"/>
              <a:ea typeface="Calibri" panose="020F0502020204030204" pitchFamily="34" charset="0"/>
            </a:endParaRPr>
          </a:p>
          <a:p>
            <a:r>
              <a:rPr lang="en-US" sz="600" b="1" dirty="0">
                <a:solidFill>
                  <a:srgbClr val="252424"/>
                </a:solidFill>
                <a:effectLst/>
                <a:latin typeface="Segoe UI" panose="020B0502040204020203" pitchFamily="34" charset="0"/>
                <a:ea typeface="Calibri" panose="020F0502020204030204" pitchFamily="34" charset="0"/>
              </a:rPr>
              <a:t>Join on your computer, mobile app or room device </a:t>
            </a:r>
            <a:endParaRPr lang="en-US" sz="600" dirty="0">
              <a:effectLst/>
              <a:latin typeface="Calibri" panose="020F0502020204030204" pitchFamily="34" charset="0"/>
              <a:ea typeface="Calibri" panose="020F0502020204030204" pitchFamily="34" charset="0"/>
            </a:endParaRPr>
          </a:p>
          <a:p>
            <a:r>
              <a:rPr lang="en-US" sz="600" u="sng" dirty="0">
                <a:solidFill>
                  <a:srgbClr val="6264A7"/>
                </a:solidFill>
                <a:effectLst/>
                <a:latin typeface="Segoe UI Semibold" panose="020B0702040204020203" pitchFamily="34" charset="0"/>
                <a:ea typeface="Calibri" panose="020F0502020204030204" pitchFamily="34" charset="0"/>
                <a:hlinkClick r:id="rId11"/>
              </a:rPr>
              <a:t>Click here to join the meeting</a:t>
            </a:r>
            <a:r>
              <a:rPr lang="en-US" sz="600" dirty="0">
                <a:solidFill>
                  <a:srgbClr val="252424"/>
                </a:solidFill>
                <a:effectLst/>
                <a:latin typeface="Segoe UI" panose="020B0502040204020203" pitchFamily="34" charset="0"/>
                <a:ea typeface="Calibri" panose="020F0502020204030204" pitchFamily="34" charset="0"/>
              </a:rPr>
              <a:t> </a:t>
            </a:r>
            <a:endParaRPr lang="en-US" sz="600" dirty="0">
              <a:effectLst/>
              <a:latin typeface="Calibri" panose="020F0502020204030204" pitchFamily="34" charset="0"/>
              <a:ea typeface="Calibri" panose="020F0502020204030204" pitchFamily="34" charset="0"/>
            </a:endParaRPr>
          </a:p>
          <a:p>
            <a:r>
              <a:rPr lang="en-US" sz="600" dirty="0">
                <a:solidFill>
                  <a:srgbClr val="252424"/>
                </a:solidFill>
                <a:effectLst/>
                <a:latin typeface="Segoe UI" panose="020B0502040204020203" pitchFamily="34" charset="0"/>
                <a:ea typeface="Calibri" panose="020F0502020204030204" pitchFamily="34" charset="0"/>
              </a:rPr>
              <a:t>Meeting ID: 316 212 411 126 </a:t>
            </a:r>
            <a:br>
              <a:rPr lang="en-US" sz="600" dirty="0">
                <a:solidFill>
                  <a:srgbClr val="252424"/>
                </a:solidFill>
                <a:effectLst/>
                <a:latin typeface="Segoe UI" panose="020B0502040204020203" pitchFamily="34" charset="0"/>
                <a:ea typeface="Calibri" panose="020F0502020204030204" pitchFamily="34" charset="0"/>
              </a:rPr>
            </a:br>
            <a:r>
              <a:rPr lang="en-US" sz="600" dirty="0">
                <a:solidFill>
                  <a:srgbClr val="252424"/>
                </a:solidFill>
                <a:effectLst/>
                <a:latin typeface="Segoe UI" panose="020B0502040204020203" pitchFamily="34" charset="0"/>
                <a:ea typeface="Calibri" panose="020F0502020204030204" pitchFamily="34" charset="0"/>
              </a:rPr>
              <a:t>Passcode: N3yoG8 </a:t>
            </a:r>
            <a:endParaRPr lang="en-US" sz="600" dirty="0">
              <a:effectLst/>
              <a:latin typeface="Calibri" panose="020F0502020204030204" pitchFamily="34" charset="0"/>
              <a:ea typeface="Calibri" panose="020F0502020204030204" pitchFamily="34" charset="0"/>
            </a:endParaRPr>
          </a:p>
          <a:p>
            <a:r>
              <a:rPr lang="en-US" sz="600" u="sng" dirty="0">
                <a:solidFill>
                  <a:srgbClr val="6264A7"/>
                </a:solidFill>
                <a:effectLst/>
                <a:latin typeface="Segoe UI" panose="020B0502040204020203" pitchFamily="34" charset="0"/>
                <a:ea typeface="Calibri" panose="020F0502020204030204" pitchFamily="34" charset="0"/>
                <a:hlinkClick r:id="rId12"/>
              </a:rPr>
              <a:t>Download Teams</a:t>
            </a:r>
            <a:r>
              <a:rPr lang="en-US" sz="600" dirty="0">
                <a:solidFill>
                  <a:srgbClr val="252424"/>
                </a:solidFill>
                <a:effectLst/>
                <a:latin typeface="Segoe UI" panose="020B0502040204020203" pitchFamily="34" charset="0"/>
                <a:ea typeface="Calibri" panose="020F0502020204030204" pitchFamily="34" charset="0"/>
              </a:rPr>
              <a:t> | </a:t>
            </a:r>
            <a:r>
              <a:rPr lang="en-US" sz="600" u="sng" dirty="0">
                <a:solidFill>
                  <a:srgbClr val="6264A7"/>
                </a:solidFill>
                <a:effectLst/>
                <a:latin typeface="Segoe UI" panose="020B0502040204020203" pitchFamily="34" charset="0"/>
                <a:ea typeface="Calibri" panose="020F0502020204030204" pitchFamily="34" charset="0"/>
                <a:hlinkClick r:id="rId13"/>
              </a:rPr>
              <a:t>Join on the web</a:t>
            </a:r>
            <a:endParaRPr lang="en-US" sz="600" dirty="0">
              <a:effectLst/>
              <a:latin typeface="Calibri" panose="020F0502020204030204" pitchFamily="34" charset="0"/>
              <a:ea typeface="Calibri" panose="020F0502020204030204" pitchFamily="34" charset="0"/>
            </a:endParaRPr>
          </a:p>
          <a:p>
            <a:r>
              <a:rPr lang="en-US" sz="600" b="1" dirty="0">
                <a:solidFill>
                  <a:srgbClr val="252424"/>
                </a:solidFill>
                <a:effectLst/>
                <a:latin typeface="Segoe UI" panose="020B0502040204020203" pitchFamily="34" charset="0"/>
                <a:ea typeface="Calibri" panose="020F0502020204030204" pitchFamily="34" charset="0"/>
              </a:rPr>
              <a:t>Or call in (audio only)</a:t>
            </a:r>
            <a:r>
              <a:rPr lang="en-US" sz="600" dirty="0">
                <a:solidFill>
                  <a:srgbClr val="252424"/>
                </a:solidFill>
                <a:effectLst/>
                <a:latin typeface="Segoe UI" panose="020B0502040204020203" pitchFamily="34" charset="0"/>
                <a:ea typeface="Calibri" panose="020F0502020204030204" pitchFamily="34" charset="0"/>
              </a:rPr>
              <a:t> </a:t>
            </a:r>
            <a:endParaRPr lang="en-US" sz="600" dirty="0">
              <a:effectLst/>
              <a:latin typeface="Calibri" panose="020F0502020204030204" pitchFamily="34" charset="0"/>
              <a:ea typeface="Calibri" panose="020F0502020204030204" pitchFamily="34" charset="0"/>
            </a:endParaRPr>
          </a:p>
          <a:p>
            <a:r>
              <a:rPr lang="en-US" sz="600" u="sng" dirty="0">
                <a:solidFill>
                  <a:srgbClr val="6264A7"/>
                </a:solidFill>
                <a:effectLst/>
                <a:latin typeface="Segoe UI" panose="020B0502040204020203" pitchFamily="34" charset="0"/>
                <a:ea typeface="Calibri" panose="020F0502020204030204" pitchFamily="34" charset="0"/>
                <a:hlinkClick r:id="rId14"/>
              </a:rPr>
              <a:t>+44 20 7660 8328,,362507483#</a:t>
            </a:r>
            <a:r>
              <a:rPr lang="en-US" sz="600" dirty="0">
                <a:solidFill>
                  <a:srgbClr val="252424"/>
                </a:solidFill>
                <a:effectLst/>
                <a:latin typeface="Segoe UI" panose="020B0502040204020203" pitchFamily="34" charset="0"/>
                <a:ea typeface="Calibri" panose="020F0502020204030204" pitchFamily="34" charset="0"/>
              </a:rPr>
              <a:t>   United Kingdom, London </a:t>
            </a:r>
            <a:endParaRPr lang="en-US" sz="600" dirty="0">
              <a:effectLst/>
              <a:latin typeface="Calibri" panose="020F0502020204030204" pitchFamily="34" charset="0"/>
              <a:ea typeface="Calibri" panose="020F0502020204030204" pitchFamily="34" charset="0"/>
            </a:endParaRPr>
          </a:p>
          <a:p>
            <a:r>
              <a:rPr lang="en-US" sz="600" dirty="0">
                <a:solidFill>
                  <a:srgbClr val="252424"/>
                </a:solidFill>
                <a:effectLst/>
                <a:latin typeface="Segoe UI" panose="020B0502040204020203" pitchFamily="34" charset="0"/>
                <a:ea typeface="Calibri" panose="020F0502020204030204" pitchFamily="34" charset="0"/>
              </a:rPr>
              <a:t>Phone Conference ID: 362 507 483# </a:t>
            </a:r>
            <a:endParaRPr lang="en-US" sz="600" dirty="0">
              <a:effectLst/>
              <a:latin typeface="Calibri" panose="020F0502020204030204" pitchFamily="34" charset="0"/>
              <a:ea typeface="Calibri" panose="020F0502020204030204" pitchFamily="34" charset="0"/>
            </a:endParaRPr>
          </a:p>
          <a:p>
            <a:r>
              <a:rPr lang="en-US" sz="600" u="sng" dirty="0">
                <a:solidFill>
                  <a:srgbClr val="6264A7"/>
                </a:solidFill>
                <a:effectLst/>
                <a:latin typeface="Segoe UI" panose="020B0502040204020203" pitchFamily="34" charset="0"/>
                <a:ea typeface="Calibri" panose="020F0502020204030204" pitchFamily="34" charset="0"/>
                <a:hlinkClick r:id="rId15"/>
              </a:rPr>
              <a:t>Find a local number</a:t>
            </a:r>
            <a:r>
              <a:rPr lang="en-US" sz="600" dirty="0">
                <a:solidFill>
                  <a:srgbClr val="252424"/>
                </a:solidFill>
                <a:effectLst/>
                <a:latin typeface="Segoe UI" panose="020B0502040204020203" pitchFamily="34" charset="0"/>
                <a:ea typeface="Calibri" panose="020F0502020204030204" pitchFamily="34" charset="0"/>
              </a:rPr>
              <a:t> | </a:t>
            </a:r>
            <a:r>
              <a:rPr lang="en-US" sz="600" u="sng" dirty="0">
                <a:solidFill>
                  <a:srgbClr val="6264A7"/>
                </a:solidFill>
                <a:effectLst/>
                <a:latin typeface="Segoe UI" panose="020B0502040204020203" pitchFamily="34" charset="0"/>
                <a:ea typeface="Calibri" panose="020F0502020204030204" pitchFamily="34" charset="0"/>
                <a:hlinkClick r:id="rId16"/>
              </a:rPr>
              <a:t>Reset PIN</a:t>
            </a:r>
            <a:r>
              <a:rPr lang="en-US" sz="600" dirty="0">
                <a:solidFill>
                  <a:srgbClr val="252424"/>
                </a:solidFill>
                <a:effectLst/>
                <a:latin typeface="Segoe UI" panose="020B0502040204020203" pitchFamily="34" charset="0"/>
                <a:ea typeface="Calibri" panose="020F0502020204030204" pitchFamily="34" charset="0"/>
              </a:rPr>
              <a:t> </a:t>
            </a:r>
            <a:endParaRPr lang="en-US" sz="600" dirty="0">
              <a:effectLst/>
              <a:latin typeface="Calibri" panose="020F0502020204030204" pitchFamily="34" charset="0"/>
              <a:ea typeface="Calibri" panose="020F0502020204030204" pitchFamily="34" charset="0"/>
            </a:endParaRPr>
          </a:p>
          <a:p>
            <a:pPr eaLnBrk="1" hangingPunct="1">
              <a:spcBef>
                <a:spcPct val="20000"/>
              </a:spcBef>
              <a:defRPr/>
            </a:pPr>
            <a:endParaRPr lang="en-US" sz="800" kern="0" dirty="0">
              <a:solidFill>
                <a:srgbClr val="000000"/>
              </a:solidFill>
              <a:latin typeface="Arial"/>
            </a:endParaRPr>
          </a:p>
          <a:p>
            <a:pPr eaLnBrk="1" hangingPunct="1">
              <a:spcBef>
                <a:spcPct val="20000"/>
              </a:spcBef>
              <a:defRPr/>
            </a:pPr>
            <a:r>
              <a:rPr lang="en-US" sz="1200" i="1" kern="0" dirty="0">
                <a:solidFill>
                  <a:srgbClr val="000000"/>
                </a:solidFill>
                <a:latin typeface="Arial"/>
              </a:rPr>
              <a:t>If you would like to contribute to our Network meeting, or have an idea of what might be useful, then please contact </a:t>
            </a:r>
            <a:r>
              <a:rPr lang="en-US" sz="1200" i="1" kern="0" dirty="0">
                <a:solidFill>
                  <a:srgbClr val="000000"/>
                </a:solidFill>
                <a:latin typeface="Arial"/>
                <a:hlinkClick r:id="rId17"/>
              </a:rPr>
              <a:t>Samantha.hill@enfield.gov.uk</a:t>
            </a:r>
            <a:r>
              <a:rPr lang="en-US" sz="1200" i="1" kern="0" dirty="0">
                <a:solidFill>
                  <a:srgbClr val="000000"/>
                </a:solidFill>
                <a:latin typeface="Arial"/>
              </a:rPr>
              <a:t> or attend our planning meetings, where all are welcome.</a:t>
            </a:r>
            <a:endParaRPr lang="en-US" sz="1200" b="1" i="1" kern="0" dirty="0">
              <a:solidFill>
                <a:srgbClr val="000000"/>
              </a:solidFill>
              <a:latin typeface="Arial"/>
            </a:endParaRPr>
          </a:p>
        </p:txBody>
      </p:sp>
    </p:spTree>
    <p:extLst>
      <p:ext uri="{BB962C8B-B14F-4D97-AF65-F5344CB8AC3E}">
        <p14:creationId xmlns:p14="http://schemas.microsoft.com/office/powerpoint/2010/main" val="389815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442F-7751-4DE2-BFBC-A93245D99DC6}"/>
              </a:ext>
            </a:extLst>
          </p:cNvPr>
          <p:cNvSpPr>
            <a:spLocks noGrp="1"/>
          </p:cNvSpPr>
          <p:nvPr>
            <p:ph type="title"/>
          </p:nvPr>
        </p:nvSpPr>
        <p:spPr>
          <a:xfrm>
            <a:off x="781277" y="622785"/>
            <a:ext cx="8153400" cy="635971"/>
          </a:xfrm>
        </p:spPr>
        <p:txBody>
          <a:bodyPr/>
          <a:lstStyle/>
          <a:p>
            <a:r>
              <a:rPr lang="en-GB" dirty="0"/>
              <a:t>Safer Schools App</a:t>
            </a:r>
            <a:endParaRPr lang="en-US" dirty="0"/>
          </a:p>
        </p:txBody>
      </p:sp>
      <p:sp>
        <p:nvSpPr>
          <p:cNvPr id="3" name="Content Placeholder 2">
            <a:extLst>
              <a:ext uri="{FF2B5EF4-FFF2-40B4-BE49-F238E27FC236}">
                <a16:creationId xmlns:a16="http://schemas.microsoft.com/office/drawing/2014/main" id="{B6014452-0DF1-4F32-B1E3-07133069548A}"/>
              </a:ext>
            </a:extLst>
          </p:cNvPr>
          <p:cNvSpPr>
            <a:spLocks noGrp="1"/>
          </p:cNvSpPr>
          <p:nvPr>
            <p:ph idx="1"/>
          </p:nvPr>
        </p:nvSpPr>
        <p:spPr>
          <a:xfrm>
            <a:off x="781277" y="1319797"/>
            <a:ext cx="8153400" cy="635971"/>
          </a:xfrm>
        </p:spPr>
        <p:txBody>
          <a:bodyPr/>
          <a:lstStyle/>
          <a:p>
            <a:pPr marL="0" indent="0">
              <a:buNone/>
            </a:pPr>
            <a:r>
              <a:rPr lang="en-US" sz="2800" u="sng" dirty="0">
                <a:solidFill>
                  <a:srgbClr val="0000FF"/>
                </a:solidFill>
                <a:effectLst/>
                <a:latin typeface="Calibri" panose="020F0502020204030204" pitchFamily="34" charset="0"/>
                <a:ea typeface="Calibri" panose="020F0502020204030204" pitchFamily="34" charset="0"/>
                <a:hlinkClick r:id="rId2"/>
              </a:rPr>
              <a:t>Safer Schools - </a:t>
            </a:r>
            <a:r>
              <a:rPr lang="en-US" sz="2800" u="sng" dirty="0" err="1">
                <a:solidFill>
                  <a:srgbClr val="0000FF"/>
                </a:solidFill>
                <a:effectLst/>
                <a:latin typeface="Calibri" panose="020F0502020204030204" pitchFamily="34" charset="0"/>
                <a:ea typeface="Calibri" panose="020F0502020204030204" pitchFamily="34" charset="0"/>
                <a:hlinkClick r:id="rId2"/>
              </a:rPr>
              <a:t>Ineqe</a:t>
            </a:r>
            <a:r>
              <a:rPr lang="en-US" sz="2800" u="sng" dirty="0">
                <a:solidFill>
                  <a:srgbClr val="0000FF"/>
                </a:solidFill>
                <a:effectLst/>
                <a:latin typeface="Calibri" panose="020F0502020204030204" pitchFamily="34" charset="0"/>
                <a:ea typeface="Calibri" panose="020F0502020204030204" pitchFamily="34" charset="0"/>
                <a:hlinkClick r:id="rId2"/>
              </a:rPr>
              <a:t> Safeguarding Group</a:t>
            </a:r>
            <a:endParaRPr lang="en-US" sz="2800" dirty="0">
              <a:effectLst/>
              <a:latin typeface="Calibri" panose="020F0502020204030204" pitchFamily="34" charset="0"/>
              <a:ea typeface="Calibri" panose="020F0502020204030204" pitchFamily="34" charset="0"/>
            </a:endParaRPr>
          </a:p>
          <a:p>
            <a:pPr marL="0" indent="0">
              <a:buNone/>
            </a:pPr>
            <a:endParaRPr lang="en-US" dirty="0"/>
          </a:p>
        </p:txBody>
      </p:sp>
      <p:sp>
        <p:nvSpPr>
          <p:cNvPr id="5" name="TextBox 4">
            <a:extLst>
              <a:ext uri="{FF2B5EF4-FFF2-40B4-BE49-F238E27FC236}">
                <a16:creationId xmlns:a16="http://schemas.microsoft.com/office/drawing/2014/main" id="{35CB08CC-C517-4A77-9C85-CD2AA96B7E01}"/>
              </a:ext>
            </a:extLst>
          </p:cNvPr>
          <p:cNvSpPr txBox="1"/>
          <p:nvPr/>
        </p:nvSpPr>
        <p:spPr>
          <a:xfrm>
            <a:off x="760550" y="3039867"/>
            <a:ext cx="6840760" cy="461665"/>
          </a:xfrm>
          <a:prstGeom prst="rect">
            <a:avLst/>
          </a:prstGeom>
          <a:noFill/>
        </p:spPr>
        <p:txBody>
          <a:bodyPr wrap="square">
            <a:spAutoFit/>
          </a:bodyPr>
          <a:lstStyle/>
          <a:p>
            <a:r>
              <a:rPr lang="en-US" dirty="0">
                <a:latin typeface="+mn-lt"/>
                <a:hlinkClick r:id="rId3"/>
              </a:rPr>
              <a:t>Filtering and Monitoring | </a:t>
            </a:r>
            <a:r>
              <a:rPr lang="en-US" dirty="0" err="1">
                <a:latin typeface="+mn-lt"/>
                <a:hlinkClick r:id="rId3"/>
              </a:rPr>
              <a:t>SWGfL</a:t>
            </a:r>
            <a:endParaRPr lang="en-US" dirty="0">
              <a:latin typeface="+mn-lt"/>
            </a:endParaRPr>
          </a:p>
        </p:txBody>
      </p:sp>
      <p:sp>
        <p:nvSpPr>
          <p:cNvPr id="6" name="Title 1">
            <a:extLst>
              <a:ext uri="{FF2B5EF4-FFF2-40B4-BE49-F238E27FC236}">
                <a16:creationId xmlns:a16="http://schemas.microsoft.com/office/drawing/2014/main" id="{E35A29B8-EC4E-4816-A271-5251547CEEDF}"/>
              </a:ext>
            </a:extLst>
          </p:cNvPr>
          <p:cNvSpPr txBox="1">
            <a:spLocks/>
          </p:cNvSpPr>
          <p:nvPr/>
        </p:nvSpPr>
        <p:spPr bwMode="auto">
          <a:xfrm>
            <a:off x="757083" y="2398237"/>
            <a:ext cx="8153400" cy="74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r>
              <a:rPr lang="en-GB" kern="0" dirty="0"/>
              <a:t>Filtering and Monitoring tools</a:t>
            </a:r>
            <a:endParaRPr lang="en-US" kern="0" dirty="0"/>
          </a:p>
        </p:txBody>
      </p:sp>
      <p:sp>
        <p:nvSpPr>
          <p:cNvPr id="10" name="TextBox 9">
            <a:extLst>
              <a:ext uri="{FF2B5EF4-FFF2-40B4-BE49-F238E27FC236}">
                <a16:creationId xmlns:a16="http://schemas.microsoft.com/office/drawing/2014/main" id="{33823D76-3365-4FE4-885D-37A54737C59D}"/>
              </a:ext>
            </a:extLst>
          </p:cNvPr>
          <p:cNvSpPr txBox="1"/>
          <p:nvPr/>
        </p:nvSpPr>
        <p:spPr>
          <a:xfrm>
            <a:off x="757083" y="4819311"/>
            <a:ext cx="6624736" cy="538032"/>
          </a:xfrm>
          <a:prstGeom prst="rect">
            <a:avLst/>
          </a:prstGeom>
          <a:noFill/>
        </p:spPr>
        <p:txBody>
          <a:bodyPr wrap="square">
            <a:spAutoFit/>
          </a:bodyPr>
          <a:lstStyle/>
          <a:p>
            <a:pPr>
              <a:lnSpc>
                <a:spcPct val="135000"/>
              </a:lnSpc>
              <a:spcBef>
                <a:spcPts val="750"/>
              </a:spcBef>
              <a:spcAft>
                <a:spcPts val="750"/>
              </a:spcAft>
            </a:pPr>
            <a:r>
              <a:rPr lang="en-US" u="sng" dirty="0">
                <a:solidFill>
                  <a:srgbClr val="000000"/>
                </a:solidFill>
                <a:effectLst/>
                <a:latin typeface="Arial" panose="020B0604020202020204" pitchFamily="34" charset="0"/>
                <a:ea typeface="Calibri" panose="020F0502020204030204" pitchFamily="34" charset="0"/>
                <a:hlinkClick r:id="rId4"/>
              </a:rPr>
              <a:t>https://www.ncsc.gov.uk/guidance/phishing</a:t>
            </a:r>
            <a:endParaRPr lang="en-US" dirty="0">
              <a:effectLst/>
              <a:latin typeface="Times New Roman" panose="02020603050405020304" pitchFamily="18" charset="0"/>
              <a:ea typeface="Calibri" panose="020F0502020204030204" pitchFamily="34" charset="0"/>
            </a:endParaRPr>
          </a:p>
        </p:txBody>
      </p:sp>
      <p:sp>
        <p:nvSpPr>
          <p:cNvPr id="11" name="Title 1">
            <a:extLst>
              <a:ext uri="{FF2B5EF4-FFF2-40B4-BE49-F238E27FC236}">
                <a16:creationId xmlns:a16="http://schemas.microsoft.com/office/drawing/2014/main" id="{34163ADE-DDA6-4297-90D2-7237833535F1}"/>
              </a:ext>
            </a:extLst>
          </p:cNvPr>
          <p:cNvSpPr txBox="1">
            <a:spLocks/>
          </p:cNvSpPr>
          <p:nvPr/>
        </p:nvSpPr>
        <p:spPr bwMode="auto">
          <a:xfrm>
            <a:off x="760550" y="4203876"/>
            <a:ext cx="8153400" cy="74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r>
              <a:rPr lang="en-GB" kern="0" dirty="0"/>
              <a:t>Protect your school from phishing</a:t>
            </a:r>
            <a:endParaRPr lang="en-US" kern="0" dirty="0"/>
          </a:p>
        </p:txBody>
      </p:sp>
    </p:spTree>
    <p:extLst>
      <p:ext uri="{BB962C8B-B14F-4D97-AF65-F5344CB8AC3E}">
        <p14:creationId xmlns:p14="http://schemas.microsoft.com/office/powerpoint/2010/main" val="34363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62A25E-EF5A-48A5-AE04-E38A150E6DC3}"/>
              </a:ext>
            </a:extLst>
          </p:cNvPr>
          <p:cNvSpPr/>
          <p:nvPr/>
        </p:nvSpPr>
        <p:spPr bwMode="auto">
          <a:xfrm>
            <a:off x="6156176" y="5949280"/>
            <a:ext cx="2987824" cy="9087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pic>
        <p:nvPicPr>
          <p:cNvPr id="4" name="Picture 3">
            <a:extLst>
              <a:ext uri="{FF2B5EF4-FFF2-40B4-BE49-F238E27FC236}">
                <a16:creationId xmlns:a16="http://schemas.microsoft.com/office/drawing/2014/main" id="{D8731139-708B-4BDE-B8BA-D41271129BCB}"/>
              </a:ext>
            </a:extLst>
          </p:cNvPr>
          <p:cNvPicPr>
            <a:picLocks noChangeAspect="1"/>
          </p:cNvPicPr>
          <p:nvPr/>
        </p:nvPicPr>
        <p:blipFill>
          <a:blip r:embed="rId2"/>
          <a:stretch>
            <a:fillRect/>
          </a:stretch>
        </p:blipFill>
        <p:spPr>
          <a:xfrm>
            <a:off x="54471" y="656692"/>
            <a:ext cx="9035058" cy="5544616"/>
          </a:xfrm>
          <a:prstGeom prst="rect">
            <a:avLst/>
          </a:prstGeom>
        </p:spPr>
      </p:pic>
    </p:spTree>
    <p:extLst>
      <p:ext uri="{BB962C8B-B14F-4D97-AF65-F5344CB8AC3E}">
        <p14:creationId xmlns:p14="http://schemas.microsoft.com/office/powerpoint/2010/main" val="92550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0B6-CADB-4A40-8A17-765E16D53B44}"/>
              </a:ext>
            </a:extLst>
          </p:cNvPr>
          <p:cNvSpPr>
            <a:spLocks noGrp="1"/>
          </p:cNvSpPr>
          <p:nvPr>
            <p:ph type="title"/>
          </p:nvPr>
        </p:nvSpPr>
        <p:spPr/>
        <p:txBody>
          <a:bodyPr/>
          <a:lstStyle/>
          <a:p>
            <a:r>
              <a:rPr lang="en-GB" dirty="0"/>
              <a:t>PRICE training</a:t>
            </a:r>
            <a:endParaRPr lang="en-US" dirty="0"/>
          </a:p>
        </p:txBody>
      </p:sp>
      <p:sp>
        <p:nvSpPr>
          <p:cNvPr id="3" name="Content Placeholder 2">
            <a:extLst>
              <a:ext uri="{FF2B5EF4-FFF2-40B4-BE49-F238E27FC236}">
                <a16:creationId xmlns:a16="http://schemas.microsoft.com/office/drawing/2014/main" id="{E31F0C37-D5CE-4823-A504-4A80112DDD56}"/>
              </a:ext>
            </a:extLst>
          </p:cNvPr>
          <p:cNvSpPr>
            <a:spLocks noGrp="1"/>
          </p:cNvSpPr>
          <p:nvPr>
            <p:ph idx="1"/>
          </p:nvPr>
        </p:nvSpPr>
        <p:spPr>
          <a:xfrm>
            <a:off x="495300" y="980728"/>
            <a:ext cx="8153400" cy="4191000"/>
          </a:xfrm>
        </p:spPr>
        <p:txBody>
          <a:bodyPr/>
          <a:lstStyle/>
          <a:p>
            <a:pPr marL="0" indent="0">
              <a:buNone/>
            </a:pPr>
            <a:r>
              <a:rPr lang="en-GB" sz="2000" dirty="0"/>
              <a:t>Each school should have at least two PRICE trained members of staff who can be called upon to support in de-escalating a challenging situation safely. </a:t>
            </a:r>
          </a:p>
          <a:p>
            <a:pPr marL="0" indent="0">
              <a:buNone/>
            </a:pPr>
            <a:endParaRPr lang="en-GB" sz="2000" dirty="0"/>
          </a:p>
          <a:p>
            <a:pPr marL="0" indent="0">
              <a:buNone/>
            </a:pPr>
            <a:r>
              <a:rPr lang="en-GB" sz="2000" dirty="0"/>
              <a:t>Training in Enfield is offered through SWERRL (Primary) and OAKTEE OUTREACH (Secondary).</a:t>
            </a:r>
          </a:p>
          <a:p>
            <a:pPr marL="0" indent="0">
              <a:buNone/>
            </a:pPr>
            <a:endParaRPr lang="en-GB" sz="2000" dirty="0"/>
          </a:p>
          <a:p>
            <a:pPr marL="0" indent="0">
              <a:buNone/>
            </a:pPr>
            <a:r>
              <a:rPr lang="en-GB" sz="2000" b="1" dirty="0"/>
              <a:t>Primary: </a:t>
            </a:r>
            <a:r>
              <a:rPr lang="en-GB" sz="2000" dirty="0"/>
              <a:t>The training offered by SWERRL is ‘COSIE’. This training is has a PRICE foundation and is also aligned to E-TIPSS. Website:  </a:t>
            </a:r>
            <a:r>
              <a:rPr lang="en-GB" sz="2000" dirty="0">
                <a:hlinkClick r:id="rId2"/>
              </a:rPr>
              <a:t>Behaviour support service | Enfield Council</a:t>
            </a:r>
            <a:r>
              <a:rPr lang="en-GB" sz="2000" dirty="0"/>
              <a:t>. Contact SWERRL by emailing </a:t>
            </a:r>
            <a:r>
              <a:rPr lang="en-GB" sz="2000" b="0" i="0" u="none" strike="noStrike" dirty="0">
                <a:solidFill>
                  <a:srgbClr val="0044CC"/>
                </a:solidFill>
                <a:effectLst/>
                <a:hlinkClick r:id="rId3"/>
              </a:rPr>
              <a:t>office.bss@enfield.gov.uk</a:t>
            </a:r>
            <a:r>
              <a:rPr lang="en-GB" sz="2000" b="0" i="0" dirty="0">
                <a:solidFill>
                  <a:srgbClr val="000000"/>
                </a:solidFill>
                <a:effectLst/>
              </a:rPr>
              <a:t> or by calling 020 3855 5879</a:t>
            </a:r>
            <a:endParaRPr lang="en-GB" sz="2000" dirty="0"/>
          </a:p>
          <a:p>
            <a:pPr marL="0" indent="0">
              <a:buNone/>
            </a:pPr>
            <a:endParaRPr lang="en-GB" sz="2000" dirty="0"/>
          </a:p>
          <a:p>
            <a:pPr marL="0" indent="0">
              <a:buNone/>
            </a:pPr>
            <a:r>
              <a:rPr lang="en-GB" sz="2000" b="1" dirty="0"/>
              <a:t>Secondary: </a:t>
            </a:r>
            <a:r>
              <a:rPr lang="en-US" sz="2000" dirty="0">
                <a:cs typeface="Times New Roman" panose="02020603050405020304" pitchFamily="18" charset="0"/>
              </a:rPr>
              <a:t>PRICE training is</a:t>
            </a:r>
            <a:r>
              <a:rPr lang="en-US" sz="2000" dirty="0">
                <a:effectLst/>
                <a:ea typeface="Calibri" panose="020F0502020204030204" pitchFamily="34" charset="0"/>
                <a:cs typeface="Times New Roman" panose="02020603050405020304" pitchFamily="18" charset="0"/>
              </a:rPr>
              <a:t> offered through the Oaktree Outreach offer: </a:t>
            </a:r>
            <a:r>
              <a:rPr lang="en-US" sz="2000" u="sng" dirty="0">
                <a:solidFill>
                  <a:srgbClr val="0563C1"/>
                </a:solidFill>
                <a:effectLst/>
                <a:ea typeface="Calibri" panose="020F0502020204030204" pitchFamily="34" charset="0"/>
                <a:cs typeface="Times New Roman" panose="02020603050405020304" pitchFamily="18" charset="0"/>
                <a:hlinkClick r:id="rId4"/>
              </a:rPr>
              <a:t>Oaktree School - Outreach Support</a:t>
            </a:r>
            <a:r>
              <a:rPr lang="en-US" sz="2000" u="sng" dirty="0">
                <a:solidFill>
                  <a:srgbClr val="0563C1"/>
                </a:solidFill>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You can book directly with Oaktree. </a:t>
            </a:r>
            <a:r>
              <a:rPr lang="en-US" sz="2000" dirty="0">
                <a:solidFill>
                  <a:srgbClr val="000000"/>
                </a:solidFill>
                <a:effectLst/>
                <a:ea typeface="Calibri" panose="020F0502020204030204" pitchFamily="34" charset="0"/>
                <a:cs typeface="Times New Roman" panose="02020603050405020304" pitchFamily="18" charset="0"/>
              </a:rPr>
              <a:t>Email: </a:t>
            </a:r>
            <a:r>
              <a:rPr lang="en-US" sz="2000" dirty="0">
                <a:solidFill>
                  <a:srgbClr val="000000"/>
                </a:solidFill>
                <a:effectLst/>
                <a:ea typeface="Calibri" panose="020F0502020204030204" pitchFamily="34" charset="0"/>
                <a:cs typeface="Times New Roman" panose="02020603050405020304" pitchFamily="18" charset="0"/>
                <a:hlinkClick r:id="rId5"/>
              </a:rPr>
              <a:t>outreach@oaktree.enfield.sch.uk</a:t>
            </a:r>
            <a:r>
              <a:rPr lang="en-US" sz="2000" dirty="0">
                <a:solidFill>
                  <a:srgbClr val="000000"/>
                </a:solidFill>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or </a:t>
            </a:r>
            <a:r>
              <a:rPr lang="en-US" sz="2000" u="sng" dirty="0">
                <a:solidFill>
                  <a:srgbClr val="000000"/>
                </a:solidFill>
                <a:effectLst/>
                <a:ea typeface="Calibri" panose="020F0502020204030204" pitchFamily="34" charset="0"/>
                <a:cs typeface="Times New Roman" panose="02020603050405020304" pitchFamily="18" charset="0"/>
                <a:hlinkClick r:id="rId6"/>
              </a:rPr>
              <a:t>office@oaktreeschool.org.uk</a:t>
            </a:r>
            <a:r>
              <a:rPr lang="en-US" sz="2000" u="sng" dirty="0">
                <a:solidFill>
                  <a:srgbClr val="0563C1"/>
                </a:solidFill>
                <a:effectLst/>
                <a:ea typeface="Calibri" panose="020F0502020204030204" pitchFamily="34" charset="0"/>
                <a:cs typeface="Times New Roman" panose="02020603050405020304" pitchFamily="18" charset="0"/>
                <a:hlinkClick r:id="rId6"/>
              </a:rPr>
              <a:t> </a:t>
            </a:r>
            <a:endParaRPr lang="en-US" sz="2000" dirty="0"/>
          </a:p>
        </p:txBody>
      </p:sp>
    </p:spTree>
    <p:extLst>
      <p:ext uri="{BB962C8B-B14F-4D97-AF65-F5344CB8AC3E}">
        <p14:creationId xmlns:p14="http://schemas.microsoft.com/office/powerpoint/2010/main" val="177292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526B-B756-41C1-A9BF-DD96E7C2AEF4}"/>
              </a:ext>
            </a:extLst>
          </p:cNvPr>
          <p:cNvSpPr>
            <a:spLocks noGrp="1"/>
          </p:cNvSpPr>
          <p:nvPr>
            <p:ph type="title"/>
          </p:nvPr>
        </p:nvSpPr>
        <p:spPr/>
        <p:txBody>
          <a:bodyPr/>
          <a:lstStyle/>
          <a:p>
            <a:r>
              <a:rPr lang="en-GB" dirty="0"/>
              <a:t>E-Safety Working Party</a:t>
            </a:r>
            <a:endParaRPr lang="en-US" dirty="0"/>
          </a:p>
        </p:txBody>
      </p:sp>
      <p:sp>
        <p:nvSpPr>
          <p:cNvPr id="3" name="Content Placeholder 2">
            <a:extLst>
              <a:ext uri="{FF2B5EF4-FFF2-40B4-BE49-F238E27FC236}">
                <a16:creationId xmlns:a16="http://schemas.microsoft.com/office/drawing/2014/main" id="{11985D02-84A7-48C0-901B-1073F3940492}"/>
              </a:ext>
            </a:extLst>
          </p:cNvPr>
          <p:cNvSpPr>
            <a:spLocks noGrp="1"/>
          </p:cNvSpPr>
          <p:nvPr>
            <p:ph idx="1"/>
          </p:nvPr>
        </p:nvSpPr>
        <p:spPr>
          <a:xfrm>
            <a:off x="685800" y="1124744"/>
            <a:ext cx="8153400" cy="4191000"/>
          </a:xfrm>
        </p:spPr>
        <p:txBody>
          <a:bodyPr/>
          <a:lstStyle/>
          <a:p>
            <a:pPr marL="0" indent="0">
              <a:buNone/>
            </a:pPr>
            <a:r>
              <a:rPr lang="en-GB" sz="2200" dirty="0"/>
              <a:t>The E-safety working party next meets at 10am on the 28</a:t>
            </a:r>
            <a:r>
              <a:rPr lang="en-GB" sz="2200" baseline="30000" dirty="0"/>
              <a:t>th</a:t>
            </a:r>
            <a:r>
              <a:rPr lang="en-GB" sz="2200" dirty="0"/>
              <a:t> March, Carterhatch School. We are now also working with EPs Dr Becky Mulhall and Dr Stacy-Ann Williams, who have both studied aspects of e-safety as part of their doctorates and will be sharing their findings with the group.</a:t>
            </a:r>
          </a:p>
          <a:p>
            <a:pPr marL="0" indent="0">
              <a:buNone/>
            </a:pPr>
            <a:endParaRPr lang="en-GB" sz="2200" dirty="0"/>
          </a:p>
          <a:p>
            <a:pPr marL="0" indent="0">
              <a:buNone/>
            </a:pPr>
            <a:r>
              <a:rPr lang="en-GB" sz="2200" dirty="0"/>
              <a:t>The working party aims to identify key concerns and key actions which would have a positive impact in keeping our children safe online. We aim to have a clear set of guidelines and actions for schools and parents by the end of the year.</a:t>
            </a:r>
          </a:p>
          <a:p>
            <a:pPr marL="0" indent="0">
              <a:buNone/>
            </a:pPr>
            <a:endParaRPr lang="en-GB" sz="2200" dirty="0"/>
          </a:p>
          <a:p>
            <a:pPr marL="0" indent="0">
              <a:buNone/>
            </a:pPr>
            <a:r>
              <a:rPr lang="en-GB" sz="2200" dirty="0"/>
              <a:t>Your input is invaluable. </a:t>
            </a:r>
            <a:r>
              <a:rPr lang="en-GB" sz="2200" b="1" dirty="0"/>
              <a:t>All are welcome at our meetings</a:t>
            </a:r>
            <a:r>
              <a:rPr lang="en-GB" sz="2200" dirty="0"/>
              <a:t>, or email any suggestions to </a:t>
            </a:r>
            <a:r>
              <a:rPr lang="en-GB" sz="2200" dirty="0">
                <a:hlinkClick r:id="rId2"/>
              </a:rPr>
              <a:t>Samantha.hill@enfield.gov.uk</a:t>
            </a:r>
            <a:r>
              <a:rPr lang="en-GB" sz="2200" dirty="0"/>
              <a:t> </a:t>
            </a:r>
            <a:endParaRPr lang="en-US" sz="2200" dirty="0"/>
          </a:p>
        </p:txBody>
      </p:sp>
    </p:spTree>
    <p:extLst>
      <p:ext uri="{BB962C8B-B14F-4D97-AF65-F5344CB8AC3E}">
        <p14:creationId xmlns:p14="http://schemas.microsoft.com/office/powerpoint/2010/main" val="202021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BA72A3-F13F-4F43-B2DB-276AD6C34005}"/>
              </a:ext>
            </a:extLst>
          </p:cNvPr>
          <p:cNvPicPr>
            <a:picLocks noChangeAspect="1"/>
          </p:cNvPicPr>
          <p:nvPr/>
        </p:nvPicPr>
        <p:blipFill>
          <a:blip r:embed="rId2"/>
          <a:stretch>
            <a:fillRect/>
          </a:stretch>
        </p:blipFill>
        <p:spPr>
          <a:xfrm>
            <a:off x="4835763" y="4899035"/>
            <a:ext cx="4237264" cy="1823038"/>
          </a:xfrm>
          <a:prstGeom prst="rect">
            <a:avLst/>
          </a:prstGeom>
        </p:spPr>
      </p:pic>
      <p:sp>
        <p:nvSpPr>
          <p:cNvPr id="4" name="Title 1">
            <a:extLst>
              <a:ext uri="{FF2B5EF4-FFF2-40B4-BE49-F238E27FC236}">
                <a16:creationId xmlns:a16="http://schemas.microsoft.com/office/drawing/2014/main" id="{0C3BFB5B-CFE9-48DF-9F31-247D9C441AAE}"/>
              </a:ext>
            </a:extLst>
          </p:cNvPr>
          <p:cNvSpPr txBox="1">
            <a:spLocks/>
          </p:cNvSpPr>
          <p:nvPr/>
        </p:nvSpPr>
        <p:spPr bwMode="auto">
          <a:xfrm rot="20422673">
            <a:off x="19788" y="228156"/>
            <a:ext cx="2160240" cy="67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r>
              <a:rPr lang="en-GB" sz="1200" kern="0" dirty="0"/>
              <a:t>A whirlwind guide to….</a:t>
            </a:r>
          </a:p>
          <a:p>
            <a:r>
              <a:rPr lang="en-GB" sz="3000" kern="0" dirty="0"/>
              <a:t>Early Help</a:t>
            </a:r>
            <a:endParaRPr lang="en-US" sz="3000" kern="0" dirty="0"/>
          </a:p>
        </p:txBody>
      </p:sp>
      <p:sp>
        <p:nvSpPr>
          <p:cNvPr id="14" name="TextBox 13">
            <a:extLst>
              <a:ext uri="{FF2B5EF4-FFF2-40B4-BE49-F238E27FC236}">
                <a16:creationId xmlns:a16="http://schemas.microsoft.com/office/drawing/2014/main" id="{EB9019E0-16AB-4E5C-8977-08AD94D92D1D}"/>
              </a:ext>
            </a:extLst>
          </p:cNvPr>
          <p:cNvSpPr txBox="1"/>
          <p:nvPr/>
        </p:nvSpPr>
        <p:spPr>
          <a:xfrm>
            <a:off x="1691680" y="1303229"/>
            <a:ext cx="2520280" cy="338554"/>
          </a:xfrm>
          <a:prstGeom prst="rect">
            <a:avLst/>
          </a:prstGeom>
          <a:noFill/>
        </p:spPr>
        <p:txBody>
          <a:bodyPr wrap="square">
            <a:spAutoFit/>
          </a:bodyPr>
          <a:lstStyle/>
          <a:p>
            <a:endParaRPr lang="en-US" sz="1600" dirty="0">
              <a:latin typeface="+mn-lt"/>
            </a:endParaRPr>
          </a:p>
        </p:txBody>
      </p:sp>
      <p:sp>
        <p:nvSpPr>
          <p:cNvPr id="8" name="TextBox 7">
            <a:extLst>
              <a:ext uri="{FF2B5EF4-FFF2-40B4-BE49-F238E27FC236}">
                <a16:creationId xmlns:a16="http://schemas.microsoft.com/office/drawing/2014/main" id="{183B73BA-7A0C-4F64-9E44-5101EC9553B7}"/>
              </a:ext>
            </a:extLst>
          </p:cNvPr>
          <p:cNvSpPr txBox="1"/>
          <p:nvPr/>
        </p:nvSpPr>
        <p:spPr>
          <a:xfrm>
            <a:off x="1097419" y="2359323"/>
            <a:ext cx="4067416" cy="323165"/>
          </a:xfrm>
          <a:prstGeom prst="rect">
            <a:avLst/>
          </a:prstGeom>
          <a:noFill/>
        </p:spPr>
        <p:txBody>
          <a:bodyPr wrap="square" rtlCol="0">
            <a:spAutoFit/>
          </a:bodyPr>
          <a:lstStyle/>
          <a:p>
            <a:pPr algn="just"/>
            <a:r>
              <a:rPr lang="en-GB" sz="1500" b="1" dirty="0">
                <a:solidFill>
                  <a:srgbClr val="C00000"/>
                </a:solidFill>
                <a:latin typeface="+mn-lt"/>
                <a:hlinkClick r:id="rId3">
                  <a:extLst>
                    <a:ext uri="{A12FA001-AC4F-418D-AE19-62706E023703}">
                      <ahyp:hlinkClr xmlns:ahyp="http://schemas.microsoft.com/office/drawing/2018/hyperlinkcolor" val="tx"/>
                    </a:ext>
                  </a:extLst>
                </a:hlinkClick>
              </a:rPr>
              <a:t>Early Help Family Hub </a:t>
            </a:r>
            <a:r>
              <a:rPr lang="en-GB" sz="1500" dirty="0">
                <a:solidFill>
                  <a:srgbClr val="009999"/>
                </a:solidFill>
                <a:latin typeface="+mn-lt"/>
                <a:hlinkClick r:id="rId3">
                  <a:extLst>
                    <a:ext uri="{A12FA001-AC4F-418D-AE19-62706E023703}">
                      <ahyp:hlinkClr xmlns:ahyp="http://schemas.microsoft.com/office/drawing/2018/hyperlinkcolor" val="tx"/>
                    </a:ext>
                  </a:extLst>
                </a:hlinkClick>
              </a:rPr>
              <a:t>(enfield.gov.uk)</a:t>
            </a:r>
            <a:endParaRPr lang="en-GB" sz="1500" dirty="0">
              <a:latin typeface="+mn-lt"/>
            </a:endParaRPr>
          </a:p>
        </p:txBody>
      </p:sp>
      <p:sp>
        <p:nvSpPr>
          <p:cNvPr id="6" name="TextBox 5">
            <a:extLst>
              <a:ext uri="{FF2B5EF4-FFF2-40B4-BE49-F238E27FC236}">
                <a16:creationId xmlns:a16="http://schemas.microsoft.com/office/drawing/2014/main" id="{4B58F544-FCD5-4F28-A2DA-6F85A9A6A262}"/>
              </a:ext>
            </a:extLst>
          </p:cNvPr>
          <p:cNvSpPr txBox="1"/>
          <p:nvPr/>
        </p:nvSpPr>
        <p:spPr>
          <a:xfrm>
            <a:off x="712438" y="4529284"/>
            <a:ext cx="8064896" cy="276999"/>
          </a:xfrm>
          <a:prstGeom prst="rect">
            <a:avLst/>
          </a:prstGeom>
          <a:noFill/>
        </p:spPr>
        <p:txBody>
          <a:bodyPr wrap="square">
            <a:spAutoFit/>
          </a:bodyPr>
          <a:lstStyle/>
          <a:p>
            <a:r>
              <a:rPr lang="en-GB" sz="1200" b="1" dirty="0">
                <a:solidFill>
                  <a:srgbClr val="C00000"/>
                </a:solidFill>
                <a:latin typeface="+mn-lt"/>
                <a:hlinkClick r:id="rId4">
                  <a:extLst>
                    <a:ext uri="{A12FA001-AC4F-418D-AE19-62706E023703}">
                      <ahyp:hlinkClr xmlns:ahyp="http://schemas.microsoft.com/office/drawing/2018/hyperlinkcolor" val="tx"/>
                    </a:ext>
                  </a:extLst>
                </a:hlinkClick>
              </a:rPr>
              <a:t>Early Help Directory </a:t>
            </a:r>
            <a:r>
              <a:rPr lang="en-GB" sz="1200" dirty="0">
                <a:solidFill>
                  <a:srgbClr val="009999"/>
                </a:solidFill>
                <a:latin typeface="+mn-lt"/>
                <a:hlinkClick r:id="rId4">
                  <a:extLst>
                    <a:ext uri="{A12FA001-AC4F-418D-AE19-62706E023703}">
                      <ahyp:hlinkClr xmlns:ahyp="http://schemas.microsoft.com/office/drawing/2018/hyperlinkcolor" val="tx"/>
                    </a:ext>
                  </a:extLst>
                </a:hlinkClick>
              </a:rPr>
              <a:t>- Community services for the London Borough of Enfield (enfielddirectory4all.co.uk)</a:t>
            </a:r>
            <a:endParaRPr lang="en-US" sz="1200" dirty="0">
              <a:latin typeface="+mn-lt"/>
            </a:endParaRPr>
          </a:p>
        </p:txBody>
      </p:sp>
      <p:pic>
        <p:nvPicPr>
          <p:cNvPr id="5" name="Picture 4">
            <a:extLst>
              <a:ext uri="{FF2B5EF4-FFF2-40B4-BE49-F238E27FC236}">
                <a16:creationId xmlns:a16="http://schemas.microsoft.com/office/drawing/2014/main" id="{BAEB7B6E-0733-444D-8AE1-B696F8C6FC88}"/>
              </a:ext>
            </a:extLst>
          </p:cNvPr>
          <p:cNvPicPr>
            <a:picLocks noChangeAspect="1"/>
          </p:cNvPicPr>
          <p:nvPr/>
        </p:nvPicPr>
        <p:blipFill>
          <a:blip r:embed="rId5"/>
          <a:stretch>
            <a:fillRect/>
          </a:stretch>
        </p:blipFill>
        <p:spPr>
          <a:xfrm>
            <a:off x="596810" y="4856101"/>
            <a:ext cx="4237264" cy="1280574"/>
          </a:xfrm>
          <a:prstGeom prst="rect">
            <a:avLst/>
          </a:prstGeom>
        </p:spPr>
      </p:pic>
      <p:sp>
        <p:nvSpPr>
          <p:cNvPr id="16" name="TextBox 15">
            <a:extLst>
              <a:ext uri="{FF2B5EF4-FFF2-40B4-BE49-F238E27FC236}">
                <a16:creationId xmlns:a16="http://schemas.microsoft.com/office/drawing/2014/main" id="{68EBB910-C461-4FEF-95B0-449D22EEA864}"/>
              </a:ext>
            </a:extLst>
          </p:cNvPr>
          <p:cNvSpPr txBox="1"/>
          <p:nvPr/>
        </p:nvSpPr>
        <p:spPr>
          <a:xfrm>
            <a:off x="612446" y="2728864"/>
            <a:ext cx="4823650" cy="1200329"/>
          </a:xfrm>
          <a:prstGeom prst="rect">
            <a:avLst/>
          </a:prstGeom>
          <a:noFill/>
        </p:spPr>
        <p:txBody>
          <a:bodyPr wrap="square">
            <a:spAutoFit/>
          </a:bodyPr>
          <a:lstStyle/>
          <a:p>
            <a:pPr algn="just"/>
            <a:r>
              <a:rPr lang="en-GB" sz="1200" b="0" i="0" dirty="0">
                <a:solidFill>
                  <a:srgbClr val="333333"/>
                </a:solidFill>
                <a:effectLst/>
                <a:latin typeface="Arial" panose="020B0604020202020204" pitchFamily="34" charset="0"/>
              </a:rPr>
              <a:t>Enfield Early Help work with the whole family to improve wellbeing, relationships, behaviour and communication by offering advice, support and direct interventions at any point in a child or young person's life, from pre-birth to adulthood. The type of support offered will depend on the needs of the family. The Enfield Early Help Hub has services that support children, young people and families.</a:t>
            </a:r>
            <a:endParaRPr lang="en-US" sz="1200" dirty="0"/>
          </a:p>
        </p:txBody>
      </p:sp>
      <p:pic>
        <p:nvPicPr>
          <p:cNvPr id="19" name="Picture 18">
            <a:extLst>
              <a:ext uri="{FF2B5EF4-FFF2-40B4-BE49-F238E27FC236}">
                <a16:creationId xmlns:a16="http://schemas.microsoft.com/office/drawing/2014/main" id="{6EEA65DC-50CB-4A38-B657-1AB4A3956F34}"/>
              </a:ext>
            </a:extLst>
          </p:cNvPr>
          <p:cNvPicPr>
            <a:picLocks noChangeAspect="1"/>
          </p:cNvPicPr>
          <p:nvPr/>
        </p:nvPicPr>
        <p:blipFill>
          <a:blip r:embed="rId6"/>
          <a:stretch>
            <a:fillRect/>
          </a:stretch>
        </p:blipFill>
        <p:spPr>
          <a:xfrm>
            <a:off x="6040436" y="2038620"/>
            <a:ext cx="2610424" cy="2273595"/>
          </a:xfrm>
          <a:prstGeom prst="rect">
            <a:avLst/>
          </a:prstGeom>
        </p:spPr>
      </p:pic>
      <p:sp>
        <p:nvSpPr>
          <p:cNvPr id="20" name="TextBox 19">
            <a:extLst>
              <a:ext uri="{FF2B5EF4-FFF2-40B4-BE49-F238E27FC236}">
                <a16:creationId xmlns:a16="http://schemas.microsoft.com/office/drawing/2014/main" id="{77A9402E-38B2-487F-BD60-DFBBCB070B74}"/>
              </a:ext>
            </a:extLst>
          </p:cNvPr>
          <p:cNvSpPr txBox="1"/>
          <p:nvPr/>
        </p:nvSpPr>
        <p:spPr>
          <a:xfrm>
            <a:off x="1386451" y="918468"/>
            <a:ext cx="6895245" cy="1077218"/>
          </a:xfrm>
          <a:prstGeom prst="rect">
            <a:avLst/>
          </a:prstGeom>
          <a:noFill/>
          <a:ln>
            <a:solidFill>
              <a:schemeClr val="bg1">
                <a:lumMod val="85000"/>
              </a:schemeClr>
            </a:solidFill>
          </a:ln>
        </p:spPr>
        <p:txBody>
          <a:bodyPr wrap="square" rtlCol="0">
            <a:spAutoFit/>
          </a:bodyPr>
          <a:lstStyle/>
          <a:p>
            <a:r>
              <a:rPr lang="en-GB" sz="1600" b="1" dirty="0">
                <a:solidFill>
                  <a:srgbClr val="C00000"/>
                </a:solidFill>
                <a:latin typeface="+mn-lt"/>
              </a:rPr>
              <a:t>Early Help </a:t>
            </a:r>
            <a:r>
              <a:rPr lang="en-GB" sz="1600" dirty="0">
                <a:latin typeface="+mn-lt"/>
              </a:rPr>
              <a:t>is an intervention designed to support families who do not meet the threshold for statutory intervention. It sits before Child In Need and Child Protection. There is a broad range of services designed to target specific needs. Families need to agree to engage.</a:t>
            </a:r>
            <a:endParaRPr lang="en-US" sz="1600" dirty="0">
              <a:latin typeface="+mn-lt"/>
            </a:endParaRPr>
          </a:p>
        </p:txBody>
      </p:sp>
      <p:sp>
        <p:nvSpPr>
          <p:cNvPr id="15" name="TextBox 14">
            <a:extLst>
              <a:ext uri="{FF2B5EF4-FFF2-40B4-BE49-F238E27FC236}">
                <a16:creationId xmlns:a16="http://schemas.microsoft.com/office/drawing/2014/main" id="{70B43049-282D-401B-937D-10DCBEAD31FE}"/>
              </a:ext>
            </a:extLst>
          </p:cNvPr>
          <p:cNvSpPr txBox="1"/>
          <p:nvPr/>
        </p:nvSpPr>
        <p:spPr>
          <a:xfrm>
            <a:off x="2483768" y="167327"/>
            <a:ext cx="4861880" cy="553998"/>
          </a:xfrm>
          <a:prstGeom prst="rect">
            <a:avLst/>
          </a:prstGeom>
          <a:noFill/>
          <a:ln>
            <a:solidFill>
              <a:schemeClr val="tx1"/>
            </a:solidFill>
          </a:ln>
        </p:spPr>
        <p:txBody>
          <a:bodyPr wrap="square">
            <a:spAutoFit/>
          </a:bodyPr>
          <a:lstStyle/>
          <a:p>
            <a:r>
              <a:rPr lang="en-GB" sz="1500" b="1" dirty="0">
                <a:solidFill>
                  <a:srgbClr val="C00000"/>
                </a:solidFill>
                <a:latin typeface="Arial" panose="020B0604020202020204" pitchFamily="34" charset="0"/>
              </a:rPr>
              <a:t>Referrals</a:t>
            </a:r>
          </a:p>
          <a:p>
            <a:r>
              <a:rPr lang="en-GB" sz="1500" u="sng" dirty="0">
                <a:solidFill>
                  <a:srgbClr val="59417A"/>
                </a:solidFill>
                <a:latin typeface="Arial" panose="020B0604020202020204" pitchFamily="34" charset="0"/>
              </a:rPr>
              <a:t>Make a referral through this link,</a:t>
            </a:r>
            <a:r>
              <a:rPr lang="en-GB" sz="1500" b="0" i="0" dirty="0">
                <a:solidFill>
                  <a:srgbClr val="333333"/>
                </a:solidFill>
                <a:effectLst/>
                <a:latin typeface="Arial" panose="020B0604020202020204" pitchFamily="34" charset="0"/>
              </a:rPr>
              <a:t> or call 0208 379 2002</a:t>
            </a:r>
            <a:endParaRPr lang="en-US" sz="1500" dirty="0"/>
          </a:p>
        </p:txBody>
      </p:sp>
    </p:spTree>
    <p:extLst>
      <p:ext uri="{BB962C8B-B14F-4D97-AF65-F5344CB8AC3E}">
        <p14:creationId xmlns:p14="http://schemas.microsoft.com/office/powerpoint/2010/main" val="288863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9DB6-6E99-4693-9345-B594A95C1F4F}"/>
              </a:ext>
            </a:extLst>
          </p:cNvPr>
          <p:cNvSpPr>
            <a:spLocks noGrp="1"/>
          </p:cNvSpPr>
          <p:nvPr>
            <p:ph type="title"/>
          </p:nvPr>
        </p:nvSpPr>
        <p:spPr/>
        <p:txBody>
          <a:bodyPr/>
          <a:lstStyle/>
          <a:p>
            <a:r>
              <a:rPr lang="en-GB" dirty="0"/>
              <a:t>Questions we’ve been asked this week</a:t>
            </a:r>
            <a:endParaRPr lang="en-US" dirty="0"/>
          </a:p>
        </p:txBody>
      </p:sp>
      <p:sp>
        <p:nvSpPr>
          <p:cNvPr id="3" name="Content Placeholder 2">
            <a:extLst>
              <a:ext uri="{FF2B5EF4-FFF2-40B4-BE49-F238E27FC236}">
                <a16:creationId xmlns:a16="http://schemas.microsoft.com/office/drawing/2014/main" id="{14A62F06-8462-448B-989F-5E864C63DC50}"/>
              </a:ext>
            </a:extLst>
          </p:cNvPr>
          <p:cNvSpPr>
            <a:spLocks noGrp="1"/>
          </p:cNvSpPr>
          <p:nvPr>
            <p:ph idx="1"/>
          </p:nvPr>
        </p:nvSpPr>
        <p:spPr>
          <a:xfrm>
            <a:off x="685800" y="1333500"/>
            <a:ext cx="8153400" cy="4191000"/>
          </a:xfrm>
        </p:spPr>
        <p:txBody>
          <a:bodyPr/>
          <a:lstStyle/>
          <a:p>
            <a:pPr marL="0" indent="0">
              <a:buNone/>
            </a:pPr>
            <a:r>
              <a:rPr lang="en-GB" dirty="0">
                <a:solidFill>
                  <a:srgbClr val="CF1C21"/>
                </a:solidFill>
              </a:rPr>
              <a:t>Q: Where can Secondary schools access PRICE training?</a:t>
            </a:r>
          </a:p>
          <a:p>
            <a:pPr marL="0" indent="0">
              <a:buNone/>
            </a:pPr>
            <a:r>
              <a:rPr lang="en-GB" sz="2000" dirty="0"/>
              <a:t>A:</a:t>
            </a:r>
            <a:r>
              <a:rPr kumimoji="0" lang="en-US" sz="2000" b="0"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We strongly recommend PRICE training for Secondary schools as well as Primary. PRICE training is</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offered through the Oaktree Outreach offer: </a:t>
            </a:r>
            <a:r>
              <a:rPr kumimoji="0" lang="en-US" sz="2000" b="0" i="0" u="sng" strike="noStrike" kern="0" cap="none" spc="0" normalizeH="0" baseline="0" noProof="0" dirty="0">
                <a:ln>
                  <a:noFill/>
                </a:ln>
                <a:solidFill>
                  <a:srgbClr val="0563C1"/>
                </a:solidFill>
                <a:effectLst/>
                <a:uLnTx/>
                <a:uFillTx/>
                <a:latin typeface="Arial"/>
                <a:ea typeface="Calibri" panose="020F0502020204030204" pitchFamily="34" charset="0"/>
                <a:cs typeface="Times New Roman" panose="02020603050405020304" pitchFamily="18" charset="0"/>
                <a:hlinkClick r:id="rId2"/>
              </a:rPr>
              <a:t>Oaktree School - Outreach Support</a:t>
            </a:r>
            <a:r>
              <a:rPr kumimoji="0" lang="en-US" sz="2000" b="0" i="0" u="sng" strike="noStrike" kern="0" cap="none" spc="0" normalizeH="0" baseline="0" noProof="0" dirty="0">
                <a:ln>
                  <a:noFill/>
                </a:ln>
                <a:solidFill>
                  <a:srgbClr val="0563C1"/>
                </a:solidFill>
                <a:effectLst/>
                <a:uLnTx/>
                <a:uFillTx/>
                <a:latin typeface="Arial"/>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You can book directly with Oaktree. Email: </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hlinkClick r:id="rId3"/>
              </a:rPr>
              <a:t>outreach@oaktree.enfield.sch.uk</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or </a:t>
            </a:r>
            <a:r>
              <a:rPr kumimoji="0" lang="en-US" sz="2000" b="0" i="0" u="sng"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hlinkClick r:id="rId4"/>
              </a:rPr>
              <a:t>office@oaktreeschool.org.uk</a:t>
            </a:r>
            <a:r>
              <a:rPr kumimoji="0" lang="en-US" sz="2000" b="0" i="0" u="sng" strike="noStrike" kern="0" cap="none" spc="0" normalizeH="0" baseline="0" noProof="0" dirty="0">
                <a:ln>
                  <a:noFill/>
                </a:ln>
                <a:solidFill>
                  <a:srgbClr val="0563C1"/>
                </a:solidFill>
                <a:effectLst/>
                <a:uLnTx/>
                <a:uFillTx/>
                <a:latin typeface="Arial"/>
                <a:ea typeface="Calibri" panose="020F0502020204030204" pitchFamily="34" charset="0"/>
                <a:cs typeface="Times New Roman" panose="02020603050405020304" pitchFamily="18" charset="0"/>
                <a:hlinkClick r:id="rId4"/>
              </a:rPr>
              <a:t> </a:t>
            </a:r>
            <a:endParaRPr lang="en-GB" sz="2000" dirty="0"/>
          </a:p>
          <a:p>
            <a:pPr marL="0" indent="0">
              <a:buNone/>
            </a:pPr>
            <a:endParaRPr lang="en-GB" dirty="0">
              <a:solidFill>
                <a:srgbClr val="CF1C21"/>
              </a:solidFill>
            </a:endParaRPr>
          </a:p>
          <a:p>
            <a:pPr marL="0" indent="0">
              <a:buNone/>
            </a:pPr>
            <a:r>
              <a:rPr lang="en-GB" dirty="0">
                <a:solidFill>
                  <a:srgbClr val="CF1C21"/>
                </a:solidFill>
              </a:rPr>
              <a:t>Q: Can I join your e-safety working party?</a:t>
            </a:r>
          </a:p>
          <a:p>
            <a:pPr marL="0" indent="0">
              <a:buNone/>
            </a:pPr>
            <a:r>
              <a:rPr lang="en-GB" sz="2000" dirty="0"/>
              <a:t>A: Yes! </a:t>
            </a:r>
            <a:r>
              <a:rPr lang="en-GB" sz="2000" dirty="0">
                <a:effectLst/>
                <a:ea typeface="Calibri" panose="020F0502020204030204" pitchFamily="34" charset="0"/>
              </a:rPr>
              <a:t>Details on Diary page</a:t>
            </a:r>
            <a:endParaRPr lang="en-US" sz="2000" dirty="0"/>
          </a:p>
        </p:txBody>
      </p:sp>
    </p:spTree>
    <p:extLst>
      <p:ext uri="{BB962C8B-B14F-4D97-AF65-F5344CB8AC3E}">
        <p14:creationId xmlns:p14="http://schemas.microsoft.com/office/powerpoint/2010/main" val="529270627"/>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111078</TotalTime>
  <Words>1672</Words>
  <Application>Microsoft Office PowerPoint</Application>
  <PresentationFormat>On-screen Show (4:3)</PresentationFormat>
  <Paragraphs>171</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Helvetica Neue</vt:lpstr>
      <vt:lpstr>Segoe UI</vt:lpstr>
      <vt:lpstr>Segoe UI Semibold</vt:lpstr>
      <vt:lpstr>Times</vt:lpstr>
      <vt:lpstr>Times New Roman</vt:lpstr>
      <vt:lpstr>Enfield Template</vt:lpstr>
      <vt:lpstr>PowerPoint Presentation</vt:lpstr>
      <vt:lpstr>Quiz: KCSIE Part 1 </vt:lpstr>
      <vt:lpstr>For Your Diary</vt:lpstr>
      <vt:lpstr>Safer Schools App</vt:lpstr>
      <vt:lpstr>PowerPoint Presentation</vt:lpstr>
      <vt:lpstr>PRICE training</vt:lpstr>
      <vt:lpstr>E-Safety Working Party</vt:lpstr>
      <vt:lpstr>PowerPoint Presentation</vt:lpstr>
      <vt:lpstr>Questions we’ve been asked this week</vt:lpstr>
      <vt:lpstr> </vt:lpstr>
      <vt:lpstr>Training – Professional Learning Portal</vt:lpstr>
      <vt:lpstr>Training – Safeguarding Enfield</vt:lpstr>
      <vt:lpstr>Training and Information - other</vt:lpstr>
      <vt:lpstr>Safeguarding Triads</vt:lpstr>
      <vt:lpstr>Partner agency work – a very important message</vt:lpstr>
      <vt:lpstr>Useful People, Useful Links </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Hill</dc:creator>
  <cp:lastModifiedBy>Samantha Hill</cp:lastModifiedBy>
  <cp:revision>17</cp:revision>
  <cp:lastPrinted>2011-01-25T15:11:23Z</cp:lastPrinted>
  <dcterms:created xsi:type="dcterms:W3CDTF">2023-09-18T16:28:33Z</dcterms:created>
  <dcterms:modified xsi:type="dcterms:W3CDTF">2024-03-01T11:08:04Z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d02b1413-7813-406b-b6f6-6ae50587ee27_Enabled">
    <vt:lpwstr>true</vt:lpwstr>
  </property>
  <property fmtid="{D5CDD505-2E9C-101B-9397-08002B2CF9AE}" pid="12" name="MSIP_Label_d02b1413-7813-406b-b6f6-6ae50587ee27_SetDate">
    <vt:lpwstr>2023-09-18T16:33:24Z</vt:lpwstr>
  </property>
  <property fmtid="{D5CDD505-2E9C-101B-9397-08002B2CF9AE}" pid="13" name="MSIP_Label_d02b1413-7813-406b-b6f6-6ae50587ee27_Method">
    <vt:lpwstr>Privileged</vt:lpwstr>
  </property>
  <property fmtid="{D5CDD505-2E9C-101B-9397-08002B2CF9AE}" pid="14" name="MSIP_Label_d02b1413-7813-406b-b6f6-6ae50587ee27_Name">
    <vt:lpwstr>d02b1413-7813-406b-b6f6-6ae50587ee27</vt:lpwstr>
  </property>
  <property fmtid="{D5CDD505-2E9C-101B-9397-08002B2CF9AE}" pid="15" name="MSIP_Label_d02b1413-7813-406b-b6f6-6ae50587ee27_SiteId">
    <vt:lpwstr>cc18b91d-1bb2-4d9b-ac76-7a4447488d49</vt:lpwstr>
  </property>
  <property fmtid="{D5CDD505-2E9C-101B-9397-08002B2CF9AE}" pid="16" name="MSIP_Label_d02b1413-7813-406b-b6f6-6ae50587ee27_ActionId">
    <vt:lpwstr>e33e775e-6a5b-44ee-943f-11f6a45f772f</vt:lpwstr>
  </property>
  <property fmtid="{D5CDD505-2E9C-101B-9397-08002B2CF9AE}" pid="17" name="MSIP_Label_d02b1413-7813-406b-b6f6-6ae50587ee27_ContentBits">
    <vt:lpwstr>0</vt:lpwstr>
  </property>
</Properties>
</file>