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2" r:id="rId2"/>
  </p:sldMasterIdLst>
  <p:notesMasterIdLst>
    <p:notesMasterId r:id="rId18"/>
  </p:notesMasterIdLst>
  <p:handoutMasterIdLst>
    <p:handoutMasterId r:id="rId19"/>
  </p:handoutMasterIdLst>
  <p:sldIdLst>
    <p:sldId id="256" r:id="rId3"/>
    <p:sldId id="258" r:id="rId4"/>
    <p:sldId id="266" r:id="rId5"/>
    <p:sldId id="262" r:id="rId6"/>
    <p:sldId id="299" r:id="rId7"/>
    <p:sldId id="296" r:id="rId8"/>
    <p:sldId id="295" r:id="rId9"/>
    <p:sldId id="297" r:id="rId10"/>
    <p:sldId id="731" r:id="rId11"/>
    <p:sldId id="274" r:id="rId12"/>
    <p:sldId id="259" r:id="rId13"/>
    <p:sldId id="283" r:id="rId14"/>
    <p:sldId id="267" r:id="rId15"/>
    <p:sldId id="264" r:id="rId16"/>
    <p:sldId id="263"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B373E3-8C08-40BB-AF2C-341F4ABBA1C3}" v="1" dt="2024-02-13T09:51:01.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451" autoAdjust="0"/>
  </p:normalViewPr>
  <p:slideViewPr>
    <p:cSldViewPr>
      <p:cViewPr varScale="1">
        <p:scale>
          <a:sx n="62" d="100"/>
          <a:sy n="62" d="100"/>
        </p:scale>
        <p:origin x="130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Hill" userId="1c8022bb-0824-4d62-915e-7aced53fbce4" providerId="ADAL" clId="{99B373E3-8C08-40BB-AF2C-341F4ABBA1C3}"/>
    <pc:docChg chg="custSel modSld">
      <pc:chgData name="Samantha Hill" userId="1c8022bb-0824-4d62-915e-7aced53fbce4" providerId="ADAL" clId="{99B373E3-8C08-40BB-AF2C-341F4ABBA1C3}" dt="2024-02-13T09:51:24.501" v="124" actId="20577"/>
      <pc:docMkLst>
        <pc:docMk/>
      </pc:docMkLst>
      <pc:sldChg chg="modSp mod">
        <pc:chgData name="Samantha Hill" userId="1c8022bb-0824-4d62-915e-7aced53fbce4" providerId="ADAL" clId="{99B373E3-8C08-40BB-AF2C-341F4ABBA1C3}" dt="2024-02-13T09:51:24.501" v="124" actId="20577"/>
        <pc:sldMkLst>
          <pc:docMk/>
          <pc:sldMk cId="0" sldId="256"/>
        </pc:sldMkLst>
        <pc:spChg chg="mod">
          <ac:chgData name="Samantha Hill" userId="1c8022bb-0824-4d62-915e-7aced53fbce4" providerId="ADAL" clId="{99B373E3-8C08-40BB-AF2C-341F4ABBA1C3}" dt="2024-02-13T09:51:24.501" v="124" actId="20577"/>
          <ac:spMkLst>
            <pc:docMk/>
            <pc:sldMk cId="0" sldId="256"/>
            <ac:spMk id="2" creationId="{5E6BDE19-8223-457F-8783-4B27E66D8FAD}"/>
          </ac:spMkLst>
        </pc:spChg>
        <pc:spChg chg="mod">
          <ac:chgData name="Samantha Hill" userId="1c8022bb-0824-4d62-915e-7aced53fbce4" providerId="ADAL" clId="{99B373E3-8C08-40BB-AF2C-341F4ABBA1C3}" dt="2024-02-13T09:50:44.078" v="9" actId="20577"/>
          <ac:spMkLst>
            <pc:docMk/>
            <pc:sldMk cId="0" sldId="256"/>
            <ac:spMk id="208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5B6BA-74C3-4E64-B0FB-3DC3DB0F2F16}" type="datetimeFigureOut">
              <a:rPr lang="en-GB" smtClean="0"/>
              <a:t>08/02/2024</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dirty="0"/>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BCB94-A30F-4C07-8FD5-5D3608F048A3}" type="datetimeFigureOut">
              <a:rPr lang="en-GB" smtClean="0"/>
              <a:t>08/02/2024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dirty="0"/>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25E8E8-1528-48FB-B845-BEC6BE7B33E1}" type="slidenum">
              <a:rPr lang="en-GB" smtClean="0"/>
              <a:t>1</a:t>
            </a:fld>
            <a:endParaRPr lang="en-GB" dirty="0"/>
          </a:p>
        </p:txBody>
      </p:sp>
      <p:sp>
        <p:nvSpPr>
          <p:cNvPr id="5" name="Footer Placeholder 4"/>
          <p:cNvSpPr>
            <a:spLocks noGrp="1"/>
          </p:cNvSpPr>
          <p:nvPr>
            <p:ph type="ftr" sz="quarter" idx="4"/>
          </p:nvPr>
        </p:nvSpPr>
        <p:spPr>
          <a:xfrm>
            <a:off x="0" y="8685213"/>
            <a:ext cx="2971800" cy="457200"/>
          </a:xfrm>
        </p:spPr>
        <p:txBody>
          <a:bodyPr/>
          <a:lstStyle/>
          <a:p>
            <a:endParaRPr lang="en-GB" dirty="0"/>
          </a:p>
        </p:txBody>
      </p:sp>
    </p:spTree>
    <p:extLst>
      <p:ext uri="{BB962C8B-B14F-4D97-AF65-F5344CB8AC3E}">
        <p14:creationId xmlns:p14="http://schemas.microsoft.com/office/powerpoint/2010/main" val="192866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25E8E8-1528-48FB-B845-BEC6BE7B33E1}" type="slidenum">
              <a:rPr lang="en-GB" smtClean="0"/>
              <a:t>2</a:t>
            </a:fld>
            <a:endParaRPr lang="en-GB" dirty="0"/>
          </a:p>
        </p:txBody>
      </p:sp>
      <p:sp>
        <p:nvSpPr>
          <p:cNvPr id="5" name="Footer Placeholder 4"/>
          <p:cNvSpPr>
            <a:spLocks noGrp="1"/>
          </p:cNvSpPr>
          <p:nvPr>
            <p:ph type="ftr" sz="quarter" idx="4"/>
          </p:nvPr>
        </p:nvSpPr>
        <p:spPr>
          <a:xfrm>
            <a:off x="0" y="8685213"/>
            <a:ext cx="2971800" cy="457200"/>
          </a:xfrm>
        </p:spPr>
        <p:txBody>
          <a:bodyPr/>
          <a:lstStyle/>
          <a:p>
            <a:endParaRPr lang="en-GB" dirty="0"/>
          </a:p>
        </p:txBody>
      </p:sp>
    </p:spTree>
    <p:extLst>
      <p:ext uri="{BB962C8B-B14F-4D97-AF65-F5344CB8AC3E}">
        <p14:creationId xmlns:p14="http://schemas.microsoft.com/office/powerpoint/2010/main" val="3634349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F2D63-4947-4A40-8114-D005847095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904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Tree>
    <p:extLst>
      <p:ext uri="{BB962C8B-B14F-4D97-AF65-F5344CB8AC3E}">
        <p14:creationId xmlns:p14="http://schemas.microsoft.com/office/powerpoint/2010/main" val="4273743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20416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93383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8" indent="0" algn="ctr">
              <a:buNone/>
              <a:defRPr sz="1500"/>
            </a:lvl2pPr>
            <a:lvl3pPr marL="685817" indent="0" algn="ctr">
              <a:buNone/>
              <a:defRPr sz="1351"/>
            </a:lvl3pPr>
            <a:lvl4pPr marL="1028726" indent="0" algn="ctr">
              <a:buNone/>
              <a:defRPr sz="1200"/>
            </a:lvl4pPr>
            <a:lvl5pPr marL="1371635" indent="0" algn="ctr">
              <a:buNone/>
              <a:defRPr sz="1200"/>
            </a:lvl5pPr>
            <a:lvl6pPr marL="1714543" indent="0" algn="ctr">
              <a:buNone/>
              <a:defRPr sz="1200"/>
            </a:lvl6pPr>
            <a:lvl7pPr marL="2057451" indent="0" algn="ctr">
              <a:buNone/>
              <a:defRPr sz="1200"/>
            </a:lvl7pPr>
            <a:lvl8pPr marL="2400361" indent="0" algn="ctr">
              <a:buNone/>
              <a:defRPr sz="1200"/>
            </a:lvl8pPr>
            <a:lvl9pPr marL="2743269"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E8A668-6026-4973-96E7-169917F08B52}" type="datetimeFigureOut">
              <a:rPr lang="en-GB" smtClean="0"/>
              <a:t>08/02/2024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5A0FE6-9709-442B-A0C2-EB9932AD4212}" type="slidenum">
              <a:rPr lang="en-GB" smtClean="0"/>
              <a:t>‹#›</a:t>
            </a:fld>
            <a:endParaRPr lang="en-GB" dirty="0"/>
          </a:p>
        </p:txBody>
      </p:sp>
    </p:spTree>
    <p:extLst>
      <p:ext uri="{BB962C8B-B14F-4D97-AF65-F5344CB8AC3E}">
        <p14:creationId xmlns:p14="http://schemas.microsoft.com/office/powerpoint/2010/main" val="290272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E8A668-6026-4973-96E7-169917F08B52}" type="datetimeFigureOut">
              <a:rPr lang="en-GB" smtClean="0"/>
              <a:t>08/02/2024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5A0FE6-9709-442B-A0C2-EB9932AD4212}" type="slidenum">
              <a:rPr lang="en-GB" smtClean="0"/>
              <a:t>‹#›</a:t>
            </a:fld>
            <a:endParaRPr lang="en-GB" dirty="0"/>
          </a:p>
        </p:txBody>
      </p:sp>
    </p:spTree>
    <p:extLst>
      <p:ext uri="{BB962C8B-B14F-4D97-AF65-F5344CB8AC3E}">
        <p14:creationId xmlns:p14="http://schemas.microsoft.com/office/powerpoint/2010/main" val="236208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8" indent="0">
              <a:buNone/>
              <a:defRPr sz="1500">
                <a:solidFill>
                  <a:schemeClr val="tx1">
                    <a:tint val="75000"/>
                  </a:schemeClr>
                </a:solidFill>
              </a:defRPr>
            </a:lvl2pPr>
            <a:lvl3pPr marL="685817" indent="0">
              <a:buNone/>
              <a:defRPr sz="1351">
                <a:solidFill>
                  <a:schemeClr val="tx1">
                    <a:tint val="75000"/>
                  </a:schemeClr>
                </a:solidFill>
              </a:defRPr>
            </a:lvl3pPr>
            <a:lvl4pPr marL="1028726" indent="0">
              <a:buNone/>
              <a:defRPr sz="1200">
                <a:solidFill>
                  <a:schemeClr val="tx1">
                    <a:tint val="75000"/>
                  </a:schemeClr>
                </a:solidFill>
              </a:defRPr>
            </a:lvl4pPr>
            <a:lvl5pPr marL="1371635" indent="0">
              <a:buNone/>
              <a:defRPr sz="1200">
                <a:solidFill>
                  <a:schemeClr val="tx1">
                    <a:tint val="75000"/>
                  </a:schemeClr>
                </a:solidFill>
              </a:defRPr>
            </a:lvl5pPr>
            <a:lvl6pPr marL="1714543" indent="0">
              <a:buNone/>
              <a:defRPr sz="1200">
                <a:solidFill>
                  <a:schemeClr val="tx1">
                    <a:tint val="75000"/>
                  </a:schemeClr>
                </a:solidFill>
              </a:defRPr>
            </a:lvl6pPr>
            <a:lvl7pPr marL="2057451" indent="0">
              <a:buNone/>
              <a:defRPr sz="1200">
                <a:solidFill>
                  <a:schemeClr val="tx1">
                    <a:tint val="75000"/>
                  </a:schemeClr>
                </a:solidFill>
              </a:defRPr>
            </a:lvl7pPr>
            <a:lvl8pPr marL="2400361"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E8A668-6026-4973-96E7-169917F08B52}" type="datetimeFigureOut">
              <a:rPr lang="en-GB" smtClean="0"/>
              <a:t>08/02/2024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5A0FE6-9709-442B-A0C2-EB9932AD4212}" type="slidenum">
              <a:rPr lang="en-GB" smtClean="0"/>
              <a:t>‹#›</a:t>
            </a:fld>
            <a:endParaRPr lang="en-GB" dirty="0"/>
          </a:p>
        </p:txBody>
      </p:sp>
    </p:spTree>
    <p:extLst>
      <p:ext uri="{BB962C8B-B14F-4D97-AF65-F5344CB8AC3E}">
        <p14:creationId xmlns:p14="http://schemas.microsoft.com/office/powerpoint/2010/main" val="2560753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E8A668-6026-4973-96E7-169917F08B52}" type="datetimeFigureOut">
              <a:rPr lang="en-GB" smtClean="0"/>
              <a:t>08/02/2024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5A0FE6-9709-442B-A0C2-EB9932AD4212}" type="slidenum">
              <a:rPr lang="en-GB" smtClean="0"/>
              <a:t>‹#›</a:t>
            </a:fld>
            <a:endParaRPr lang="en-GB" dirty="0"/>
          </a:p>
        </p:txBody>
      </p:sp>
    </p:spTree>
    <p:extLst>
      <p:ext uri="{BB962C8B-B14F-4D97-AF65-F5344CB8AC3E}">
        <p14:creationId xmlns:p14="http://schemas.microsoft.com/office/powerpoint/2010/main" val="1524906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4" y="1681163"/>
            <a:ext cx="3868340" cy="823912"/>
          </a:xfrm>
        </p:spPr>
        <p:txBody>
          <a:bodyPr anchor="b"/>
          <a:lstStyle>
            <a:lvl1pPr marL="0" indent="0">
              <a:buNone/>
              <a:defRPr sz="1800" b="1"/>
            </a:lvl1pPr>
            <a:lvl2pPr marL="342908" indent="0">
              <a:buNone/>
              <a:defRPr sz="1500" b="1"/>
            </a:lvl2pPr>
            <a:lvl3pPr marL="685817" indent="0">
              <a:buNone/>
              <a:defRPr sz="1351" b="1"/>
            </a:lvl3pPr>
            <a:lvl4pPr marL="1028726" indent="0">
              <a:buNone/>
              <a:defRPr sz="1200" b="1"/>
            </a:lvl4pPr>
            <a:lvl5pPr marL="1371635" indent="0">
              <a:buNone/>
              <a:defRPr sz="1200" b="1"/>
            </a:lvl5pPr>
            <a:lvl6pPr marL="1714543" indent="0">
              <a:buNone/>
              <a:defRPr sz="1200" b="1"/>
            </a:lvl6pPr>
            <a:lvl7pPr marL="2057451" indent="0">
              <a:buNone/>
              <a:defRPr sz="1200" b="1"/>
            </a:lvl7pPr>
            <a:lvl8pPr marL="2400361" indent="0">
              <a:buNone/>
              <a:defRPr sz="1200" b="1"/>
            </a:lvl8pPr>
            <a:lvl9pPr marL="2743269" indent="0">
              <a:buNone/>
              <a:defRPr sz="1200" b="1"/>
            </a:lvl9pPr>
          </a:lstStyle>
          <a:p>
            <a:pPr lvl="0"/>
            <a:r>
              <a:rPr lang="en-US"/>
              <a:t>Edit Master text styles</a:t>
            </a:r>
          </a:p>
        </p:txBody>
      </p:sp>
      <p:sp>
        <p:nvSpPr>
          <p:cNvPr id="4" name="Content Placeholder 3"/>
          <p:cNvSpPr>
            <a:spLocks noGrp="1"/>
          </p:cNvSpPr>
          <p:nvPr>
            <p:ph sz="half" idx="2"/>
          </p:nvPr>
        </p:nvSpPr>
        <p:spPr>
          <a:xfrm>
            <a:off x="629844" y="2505076"/>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8" indent="0">
              <a:buNone/>
              <a:defRPr sz="1500" b="1"/>
            </a:lvl2pPr>
            <a:lvl3pPr marL="685817" indent="0">
              <a:buNone/>
              <a:defRPr sz="1351" b="1"/>
            </a:lvl3pPr>
            <a:lvl4pPr marL="1028726" indent="0">
              <a:buNone/>
              <a:defRPr sz="1200" b="1"/>
            </a:lvl4pPr>
            <a:lvl5pPr marL="1371635" indent="0">
              <a:buNone/>
              <a:defRPr sz="1200" b="1"/>
            </a:lvl5pPr>
            <a:lvl6pPr marL="1714543" indent="0">
              <a:buNone/>
              <a:defRPr sz="1200" b="1"/>
            </a:lvl6pPr>
            <a:lvl7pPr marL="2057451" indent="0">
              <a:buNone/>
              <a:defRPr sz="1200" b="1"/>
            </a:lvl7pPr>
            <a:lvl8pPr marL="2400361" indent="0">
              <a:buNone/>
              <a:defRPr sz="1200" b="1"/>
            </a:lvl8pPr>
            <a:lvl9pPr marL="2743269"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6"/>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E8A668-6026-4973-96E7-169917F08B52}" type="datetimeFigureOut">
              <a:rPr lang="en-GB" smtClean="0"/>
              <a:t>08/02/2024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65A0FE6-9709-442B-A0C2-EB9932AD4212}" type="slidenum">
              <a:rPr lang="en-GB" smtClean="0"/>
              <a:t>‹#›</a:t>
            </a:fld>
            <a:endParaRPr lang="en-GB" dirty="0"/>
          </a:p>
        </p:txBody>
      </p:sp>
    </p:spTree>
    <p:extLst>
      <p:ext uri="{BB962C8B-B14F-4D97-AF65-F5344CB8AC3E}">
        <p14:creationId xmlns:p14="http://schemas.microsoft.com/office/powerpoint/2010/main" val="3656029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E8A668-6026-4973-96E7-169917F08B52}" type="datetimeFigureOut">
              <a:rPr lang="en-GB" smtClean="0"/>
              <a:t>08/02/2024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65A0FE6-9709-442B-A0C2-EB9932AD4212}" type="slidenum">
              <a:rPr lang="en-GB" smtClean="0"/>
              <a:t>‹#›</a:t>
            </a:fld>
            <a:endParaRPr lang="en-GB" dirty="0"/>
          </a:p>
        </p:txBody>
      </p:sp>
    </p:spTree>
    <p:extLst>
      <p:ext uri="{BB962C8B-B14F-4D97-AF65-F5344CB8AC3E}">
        <p14:creationId xmlns:p14="http://schemas.microsoft.com/office/powerpoint/2010/main" val="2938019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8A668-6026-4973-96E7-169917F08B52}" type="datetimeFigureOut">
              <a:rPr lang="en-GB" smtClean="0"/>
              <a:t>08/02/2024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65A0FE6-9709-442B-A0C2-EB9932AD4212}" type="slidenum">
              <a:rPr lang="en-GB" smtClean="0"/>
              <a:t>‹#›</a:t>
            </a:fld>
            <a:endParaRPr lang="en-GB" dirty="0"/>
          </a:p>
        </p:txBody>
      </p:sp>
    </p:spTree>
    <p:extLst>
      <p:ext uri="{BB962C8B-B14F-4D97-AF65-F5344CB8AC3E}">
        <p14:creationId xmlns:p14="http://schemas.microsoft.com/office/powerpoint/2010/main" val="3612920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3" y="987426"/>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3" y="2057400"/>
            <a:ext cx="2949177" cy="3811588"/>
          </a:xfrm>
        </p:spPr>
        <p:txBody>
          <a:bodyPr/>
          <a:lstStyle>
            <a:lvl1pPr marL="0" indent="0">
              <a:buNone/>
              <a:defRPr sz="1200"/>
            </a:lvl1pPr>
            <a:lvl2pPr marL="342908" indent="0">
              <a:buNone/>
              <a:defRPr sz="1051"/>
            </a:lvl2pPr>
            <a:lvl3pPr marL="685817" indent="0">
              <a:buNone/>
              <a:defRPr sz="900"/>
            </a:lvl3pPr>
            <a:lvl4pPr marL="1028726" indent="0">
              <a:buNone/>
              <a:defRPr sz="751"/>
            </a:lvl4pPr>
            <a:lvl5pPr marL="1371635" indent="0">
              <a:buNone/>
              <a:defRPr sz="751"/>
            </a:lvl5pPr>
            <a:lvl6pPr marL="1714543" indent="0">
              <a:buNone/>
              <a:defRPr sz="751"/>
            </a:lvl6pPr>
            <a:lvl7pPr marL="2057451" indent="0">
              <a:buNone/>
              <a:defRPr sz="751"/>
            </a:lvl7pPr>
            <a:lvl8pPr marL="2400361" indent="0">
              <a:buNone/>
              <a:defRPr sz="751"/>
            </a:lvl8pPr>
            <a:lvl9pPr marL="2743269"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EBE8A668-6026-4973-96E7-169917F08B52}" type="datetimeFigureOut">
              <a:rPr lang="en-GB" smtClean="0"/>
              <a:t>08/02/2024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5A0FE6-9709-442B-A0C2-EB9932AD4212}" type="slidenum">
              <a:rPr lang="en-GB" smtClean="0"/>
              <a:t>‹#›</a:t>
            </a:fld>
            <a:endParaRPr lang="en-GB" dirty="0"/>
          </a:p>
        </p:txBody>
      </p:sp>
    </p:spTree>
    <p:extLst>
      <p:ext uri="{BB962C8B-B14F-4D97-AF65-F5344CB8AC3E}">
        <p14:creationId xmlns:p14="http://schemas.microsoft.com/office/powerpoint/2010/main" val="367373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6192565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3" y="987426"/>
            <a:ext cx="4629151" cy="4873625"/>
          </a:xfrm>
        </p:spPr>
        <p:txBody>
          <a:bodyPr/>
          <a:lstStyle>
            <a:lvl1pPr marL="0" indent="0">
              <a:buNone/>
              <a:defRPr sz="2400"/>
            </a:lvl1pPr>
            <a:lvl2pPr marL="342908" indent="0">
              <a:buNone/>
              <a:defRPr sz="2100"/>
            </a:lvl2pPr>
            <a:lvl3pPr marL="685817" indent="0">
              <a:buNone/>
              <a:defRPr sz="1800"/>
            </a:lvl3pPr>
            <a:lvl4pPr marL="1028726" indent="0">
              <a:buNone/>
              <a:defRPr sz="1500"/>
            </a:lvl4pPr>
            <a:lvl5pPr marL="1371635" indent="0">
              <a:buNone/>
              <a:defRPr sz="1500"/>
            </a:lvl5pPr>
            <a:lvl6pPr marL="1714543" indent="0">
              <a:buNone/>
              <a:defRPr sz="1500"/>
            </a:lvl6pPr>
            <a:lvl7pPr marL="2057451" indent="0">
              <a:buNone/>
              <a:defRPr sz="1500"/>
            </a:lvl7pPr>
            <a:lvl8pPr marL="2400361" indent="0">
              <a:buNone/>
              <a:defRPr sz="1500"/>
            </a:lvl8pPr>
            <a:lvl9pPr marL="2743269" indent="0">
              <a:buNone/>
              <a:defRPr sz="1500"/>
            </a:lvl9pPr>
          </a:lstStyle>
          <a:p>
            <a:endParaRPr lang="en-GB" dirty="0"/>
          </a:p>
        </p:txBody>
      </p:sp>
      <p:sp>
        <p:nvSpPr>
          <p:cNvPr id="4" name="Text Placeholder 3"/>
          <p:cNvSpPr>
            <a:spLocks noGrp="1"/>
          </p:cNvSpPr>
          <p:nvPr>
            <p:ph type="body" sz="half" idx="2"/>
          </p:nvPr>
        </p:nvSpPr>
        <p:spPr>
          <a:xfrm>
            <a:off x="629843" y="2057400"/>
            <a:ext cx="2949177" cy="3811588"/>
          </a:xfrm>
        </p:spPr>
        <p:txBody>
          <a:bodyPr/>
          <a:lstStyle>
            <a:lvl1pPr marL="0" indent="0">
              <a:buNone/>
              <a:defRPr sz="1200"/>
            </a:lvl1pPr>
            <a:lvl2pPr marL="342908" indent="0">
              <a:buNone/>
              <a:defRPr sz="1051"/>
            </a:lvl2pPr>
            <a:lvl3pPr marL="685817" indent="0">
              <a:buNone/>
              <a:defRPr sz="900"/>
            </a:lvl3pPr>
            <a:lvl4pPr marL="1028726" indent="0">
              <a:buNone/>
              <a:defRPr sz="751"/>
            </a:lvl4pPr>
            <a:lvl5pPr marL="1371635" indent="0">
              <a:buNone/>
              <a:defRPr sz="751"/>
            </a:lvl5pPr>
            <a:lvl6pPr marL="1714543" indent="0">
              <a:buNone/>
              <a:defRPr sz="751"/>
            </a:lvl6pPr>
            <a:lvl7pPr marL="2057451" indent="0">
              <a:buNone/>
              <a:defRPr sz="751"/>
            </a:lvl7pPr>
            <a:lvl8pPr marL="2400361" indent="0">
              <a:buNone/>
              <a:defRPr sz="751"/>
            </a:lvl8pPr>
            <a:lvl9pPr marL="2743269"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EBE8A668-6026-4973-96E7-169917F08B52}" type="datetimeFigureOut">
              <a:rPr lang="en-GB" smtClean="0"/>
              <a:t>08/02/2024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5A0FE6-9709-442B-A0C2-EB9932AD4212}" type="slidenum">
              <a:rPr lang="en-GB" smtClean="0"/>
              <a:t>‹#›</a:t>
            </a:fld>
            <a:endParaRPr lang="en-GB" dirty="0"/>
          </a:p>
        </p:txBody>
      </p:sp>
    </p:spTree>
    <p:extLst>
      <p:ext uri="{BB962C8B-B14F-4D97-AF65-F5344CB8AC3E}">
        <p14:creationId xmlns:p14="http://schemas.microsoft.com/office/powerpoint/2010/main" val="2164707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E8A668-6026-4973-96E7-169917F08B52}" type="datetimeFigureOut">
              <a:rPr lang="en-GB" smtClean="0"/>
              <a:t>08/02/2024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5A0FE6-9709-442B-A0C2-EB9932AD4212}" type="slidenum">
              <a:rPr lang="en-GB" smtClean="0"/>
              <a:t>‹#›</a:t>
            </a:fld>
            <a:endParaRPr lang="en-GB" dirty="0"/>
          </a:p>
        </p:txBody>
      </p:sp>
    </p:spTree>
    <p:extLst>
      <p:ext uri="{BB962C8B-B14F-4D97-AF65-F5344CB8AC3E}">
        <p14:creationId xmlns:p14="http://schemas.microsoft.com/office/powerpoint/2010/main" val="133296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4"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49"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E8A668-6026-4973-96E7-169917F08B52}" type="datetimeFigureOut">
              <a:rPr lang="en-GB" smtClean="0"/>
              <a:t>08/02/2024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5A0FE6-9709-442B-A0C2-EB9932AD4212}" type="slidenum">
              <a:rPr lang="en-GB" smtClean="0"/>
              <a:t>‹#›</a:t>
            </a:fld>
            <a:endParaRPr lang="en-GB" dirty="0"/>
          </a:p>
        </p:txBody>
      </p:sp>
    </p:spTree>
    <p:extLst>
      <p:ext uri="{BB962C8B-B14F-4D97-AF65-F5344CB8AC3E}">
        <p14:creationId xmlns:p14="http://schemas.microsoft.com/office/powerpoint/2010/main" val="406693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8106162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253631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307998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318344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4366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8942365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03147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3"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3"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1"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E8A668-6026-4973-96E7-169917F08B52}" type="datetimeFigureOut">
              <a:rPr lang="en-GB" smtClean="0"/>
              <a:t>08/02/2024</a:t>
            </a:fld>
            <a:endParaRPr lang="en-GB" dirty="0"/>
          </a:p>
        </p:txBody>
      </p:sp>
      <p:sp>
        <p:nvSpPr>
          <p:cNvPr id="5" name="Footer Placeholder 4"/>
          <p:cNvSpPr>
            <a:spLocks noGrp="1"/>
          </p:cNvSpPr>
          <p:nvPr>
            <p:ph type="ftr" sz="quarter" idx="3"/>
          </p:nvPr>
        </p:nvSpPr>
        <p:spPr>
          <a:xfrm>
            <a:off x="3028953"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5A0FE6-9709-442B-A0C2-EB9932AD4212}" type="slidenum">
              <a:rPr lang="en-GB" smtClean="0"/>
              <a:t>‹#›</a:t>
            </a:fld>
            <a:endParaRPr lang="en-GB" dirty="0"/>
          </a:p>
        </p:txBody>
      </p:sp>
    </p:spTree>
    <p:extLst>
      <p:ext uri="{BB962C8B-B14F-4D97-AF65-F5344CB8AC3E}">
        <p14:creationId xmlns:p14="http://schemas.microsoft.com/office/powerpoint/2010/main" val="39184412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88"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817" rtl="0" eaLnBrk="1" latinLnBrk="0" hangingPunct="1">
        <a:defRPr sz="1351" kern="1200">
          <a:solidFill>
            <a:schemeClr val="tx1"/>
          </a:solidFill>
          <a:latin typeface="+mn-lt"/>
          <a:ea typeface="+mn-ea"/>
          <a:cs typeface="+mn-cs"/>
        </a:defRPr>
      </a:lvl1pPr>
      <a:lvl2pPr marL="342908" algn="l" defTabSz="685817" rtl="0" eaLnBrk="1" latinLnBrk="0" hangingPunct="1">
        <a:defRPr sz="1351" kern="1200">
          <a:solidFill>
            <a:schemeClr val="tx1"/>
          </a:solidFill>
          <a:latin typeface="+mn-lt"/>
          <a:ea typeface="+mn-ea"/>
          <a:cs typeface="+mn-cs"/>
        </a:defRPr>
      </a:lvl2pPr>
      <a:lvl3pPr marL="685817" algn="l" defTabSz="685817" rtl="0" eaLnBrk="1" latinLnBrk="0" hangingPunct="1">
        <a:defRPr sz="1351" kern="1200">
          <a:solidFill>
            <a:schemeClr val="tx1"/>
          </a:solidFill>
          <a:latin typeface="+mn-lt"/>
          <a:ea typeface="+mn-ea"/>
          <a:cs typeface="+mn-cs"/>
        </a:defRPr>
      </a:lvl3pPr>
      <a:lvl4pPr marL="1028726" algn="l" defTabSz="685817" rtl="0" eaLnBrk="1" latinLnBrk="0" hangingPunct="1">
        <a:defRPr sz="1351" kern="1200">
          <a:solidFill>
            <a:schemeClr val="tx1"/>
          </a:solidFill>
          <a:latin typeface="+mn-lt"/>
          <a:ea typeface="+mn-ea"/>
          <a:cs typeface="+mn-cs"/>
        </a:defRPr>
      </a:lvl4pPr>
      <a:lvl5pPr marL="1371635" algn="l" defTabSz="685817" rtl="0" eaLnBrk="1" latinLnBrk="0" hangingPunct="1">
        <a:defRPr sz="1351" kern="1200">
          <a:solidFill>
            <a:schemeClr val="tx1"/>
          </a:solidFill>
          <a:latin typeface="+mn-lt"/>
          <a:ea typeface="+mn-ea"/>
          <a:cs typeface="+mn-cs"/>
        </a:defRPr>
      </a:lvl5pPr>
      <a:lvl6pPr marL="1714543" algn="l" defTabSz="685817" rtl="0" eaLnBrk="1" latinLnBrk="0" hangingPunct="1">
        <a:defRPr sz="1351" kern="1200">
          <a:solidFill>
            <a:schemeClr val="tx1"/>
          </a:solidFill>
          <a:latin typeface="+mn-lt"/>
          <a:ea typeface="+mn-ea"/>
          <a:cs typeface="+mn-cs"/>
        </a:defRPr>
      </a:lvl6pPr>
      <a:lvl7pPr marL="2057451" algn="l" defTabSz="685817" rtl="0" eaLnBrk="1" latinLnBrk="0" hangingPunct="1">
        <a:defRPr sz="1351" kern="1200">
          <a:solidFill>
            <a:schemeClr val="tx1"/>
          </a:solidFill>
          <a:latin typeface="+mn-lt"/>
          <a:ea typeface="+mn-ea"/>
          <a:cs typeface="+mn-cs"/>
        </a:defRPr>
      </a:lvl7pPr>
      <a:lvl8pPr marL="2400361" algn="l" defTabSz="685817" rtl="0" eaLnBrk="1" latinLnBrk="0" hangingPunct="1">
        <a:defRPr sz="1351" kern="1200">
          <a:solidFill>
            <a:schemeClr val="tx1"/>
          </a:solidFill>
          <a:latin typeface="+mn-lt"/>
          <a:ea typeface="+mn-ea"/>
          <a:cs typeface="+mn-cs"/>
        </a:defRPr>
      </a:lvl8pPr>
      <a:lvl9pPr marL="2743269" algn="l" defTabSz="685817"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amantha.hill@enfield.gov.uk" TargetMode="External"/><Relationship Id="rId5" Type="http://schemas.openxmlformats.org/officeDocument/2006/relationships/image" Target="../media/image1.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mailto:Samantha.Hill@enfield.gov.uk" TargetMode="External"/><Relationship Id="rId2" Type="http://schemas.openxmlformats.org/officeDocument/2006/relationships/hyperlink" Target="https://traded.enfield.gov.uk/thehub" TargetMode="External"/><Relationship Id="rId1" Type="http://schemas.openxmlformats.org/officeDocument/2006/relationships/slideLayout" Target="../slideLayouts/slideLayout2.xml"/><Relationship Id="rId4" Type="http://schemas.openxmlformats.org/officeDocument/2006/relationships/hyperlink" Target="mailto:SEYIS@enfield.gov.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raded.enfield.gov.uk/thehub/professional-learning-portal/safeguardin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enfield.gov.uk/safeguardingenfield/training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hyperlink" Target="https://www.safeguardinginschools.co.uk/" TargetMode="External"/><Relationship Id="rId3" Type="http://schemas.openxmlformats.org/officeDocument/2006/relationships/hyperlink" Target="https://youtu.be/OTJYYNP9AEc?si=q7RRMvBVjuWLouze" TargetMode="External"/><Relationship Id="rId7" Type="http://schemas.openxmlformats.org/officeDocument/2006/relationships/hyperlink" Target="https://www.virtual-college.co.uk/resources/free-courses" TargetMode="External"/><Relationship Id="rId2" Type="http://schemas.openxmlformats.org/officeDocument/2006/relationships/hyperlink" Target="https://learning.nspcc.org.uk/training/our-elearning-courses?&amp;&amp;&amp;&amp;gclid=0a284366345819c0a837267896235b23&amp;gclsrc=3p.ds&amp;msclkid=0a284366345819c0a837267896235b23&amp;utm_source=bing&amp;utm_medium=cpc&amp;utm_campaign=2023_Q2_DDM1306146_NSP%2F21%2F75_Generic_PPC_Learning_Learning_Conversion_Google%20Ads_Auction&amp;utm_term=safeguarding%20course&amp;utm_content=Courses" TargetMode="External"/><Relationship Id="rId1" Type="http://schemas.openxmlformats.org/officeDocument/2006/relationships/slideLayout" Target="../slideLayouts/slideLayout2.xml"/><Relationship Id="rId6" Type="http://schemas.openxmlformats.org/officeDocument/2006/relationships/hyperlink" Target="https://eur03.safelinks.protection.outlook.com/?url=https%3A%2F%2Fkcsie.orcula.co.uk%2Fhome&amp;data=05%7C01%7CSamantha.Hill%40enfield.gov.uk%7C9e781902127d440e38c708dbad517367%7Ccc18b91d1bb24d9bac767a4447488d49%7C0%7C0%7C638294337550999713%7CUnknown%7CTWFpbGZsb3d8eyJWIjoiMC4wLjAwMDAiLCJQIjoiV2luMzIiLCJBTiI6Ik1haWwiLCJXVCI6Mn0%3D%7C3000%7C%7C%7C&amp;sdata=EdXCabjcBdsmuZYn%2F70S0clVdayeakkWqiJid10n6bE%3D&amp;reserved=0" TargetMode="External"/><Relationship Id="rId5" Type="http://schemas.openxmlformats.org/officeDocument/2006/relationships/hyperlink" Target="https://swgfl.org.uk/resources/filtering-and-monitoring/" TargetMode="External"/><Relationship Id="rId4" Type="http://schemas.openxmlformats.org/officeDocument/2006/relationships/hyperlink" Target="https://saferinternet.org.uk/events" TargetMode="External"/><Relationship Id="rId9" Type="http://schemas.openxmlformats.org/officeDocument/2006/relationships/hyperlink" Target="https://www.educateagainsthate.co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6282.s3.eu-west-1.amazonaws.com/How+Ofsted+inspects+safeguarding+in+schools.pdf" TargetMode="External"/><Relationship Id="rId3" Type="http://schemas.openxmlformats.org/officeDocument/2006/relationships/hyperlink" Target="https://www.gov.uk/government/publications/school-inspection-handbook-eif/school-inspection-handbook-for-september-2023" TargetMode="External"/><Relationship Id="rId7" Type="http://schemas.openxmlformats.org/officeDocument/2006/relationships/hyperlink" Target="https://6282.s3.eu-west-1.amazonaws.com/FAQs+KCSIE+Series+Webinar+2+-+Single+Central+Record.pdf" TargetMode="External"/><Relationship Id="rId2" Type="http://schemas.openxmlformats.org/officeDocument/2006/relationships/hyperlink" Target="https://educationinspection.blog.gov.uk/2023/11/09/how-we-inspect-safeguarding-in-schools/" TargetMode="External"/><Relationship Id="rId1" Type="http://schemas.openxmlformats.org/officeDocument/2006/relationships/slideLayout" Target="../slideLayouts/slideLayout2.xml"/><Relationship Id="rId6" Type="http://schemas.openxmlformats.org/officeDocument/2006/relationships/hyperlink" Target="https://www.safeguardinginschools.co.uk/dfescr" TargetMode="External"/><Relationship Id="rId5" Type="http://schemas.openxmlformats.org/officeDocument/2006/relationships/hyperlink" Target="https://youtu.be/OTJYYNP9AEc?si=mKQU9tONaizJsYBk&amp;t=2341" TargetMode="External"/><Relationship Id="rId4" Type="http://schemas.openxmlformats.org/officeDocument/2006/relationships/hyperlink" Target="https://youtu.be/OTJYYNP9AEc?si=q7RRMvBVjuWLouze" TargetMode="External"/><Relationship Id="rId9" Type="http://schemas.openxmlformats.org/officeDocument/2006/relationships/hyperlink" Target="https://kcsie.orcula.co.uk/hom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mailto:Michelle.ferdinand@enfield.gov.uk" TargetMode="External"/><Relationship Id="rId3" Type="http://schemas.openxmlformats.org/officeDocument/2006/relationships/hyperlink" Target="https://traded.enfield.gov.uk/thehub" TargetMode="External"/><Relationship Id="rId7" Type="http://schemas.openxmlformats.org/officeDocument/2006/relationships/hyperlink" Target="mailto:Suzanne.Rowson@enfield.gov.uk" TargetMode="External"/><Relationship Id="rId2" Type="http://schemas.openxmlformats.org/officeDocument/2006/relationships/hyperlink" Target="https://www.gov.uk/government/publications/keeping-children-safe-in-education--2" TargetMode="External"/><Relationship Id="rId1" Type="http://schemas.openxmlformats.org/officeDocument/2006/relationships/slideLayout" Target="../slideLayouts/slideLayout2.xml"/><Relationship Id="rId6" Type="http://schemas.openxmlformats.org/officeDocument/2006/relationships/hyperlink" Target="https://eur03.safelinks.protection.outlook.com/?url=http%3A%2F%2Fwww.mindinenfield.org.uk%2F&amp;data=05%7C01%7CSamantha.Hill%40enfield.gov.uk%7C87e58977ecc44994412108dbcb3431dc%7Ccc18b91d1bb24d9bac767a4447488d49%7C0%7C0%7C638327197488452885%7CUnknown%7CTWFpbGZsb3d8eyJWIjoiMC4wLjAwMDAiLCJQIjoiV2luMzIiLCJBTiI6Ik1haWwiLCJXVCI6Mn0%3D%7C3000%7C%7C%7C&amp;sdata=0lv196sTtcaHADrrI5sXqkphIAP7Sl38uBheQJCu9YM%3D&amp;reserved=0" TargetMode="External"/><Relationship Id="rId11" Type="http://schemas.openxmlformats.org/officeDocument/2006/relationships/hyperlink" Target="mailto:Samantha.Hill@enfield.gov.uk" TargetMode="External"/><Relationship Id="rId5" Type="http://schemas.openxmlformats.org/officeDocument/2006/relationships/hyperlink" Target="https://traded.enfield.gov.uk/thehub/professional-learning-portal/safeguarding" TargetMode="External"/><Relationship Id="rId10" Type="http://schemas.openxmlformats.org/officeDocument/2006/relationships/hyperlink" Target="mailto:eps@enfield.gov.uk" TargetMode="External"/><Relationship Id="rId4" Type="http://schemas.openxmlformats.org/officeDocument/2006/relationships/hyperlink" Target="https://www.enfield.gov.uk/safeguardingenfield" TargetMode="External"/><Relationship Id="rId9" Type="http://schemas.openxmlformats.org/officeDocument/2006/relationships/hyperlink" Target="mailto:safeguardingservice@enfield.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hyperlink" Target="mailto:Samantha.hill@enfield.gov.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slation.gov.uk/ukpga/2023/50/contents/enacted" TargetMode="External"/><Relationship Id="rId7" Type="http://schemas.openxmlformats.org/officeDocument/2006/relationships/hyperlink" Target="https://www.gov.uk/government/publications/prevent-duty-guidance" TargetMode="External"/><Relationship Id="rId2" Type="http://schemas.openxmlformats.org/officeDocument/2006/relationships/hyperlink" Target="https://assets.publishing.service.gov.uk/media/65803fe31c0c2a000d18cf40/Working_together_to_safeguard_children_2023_-_statutory_guidance.pdf" TargetMode="External"/><Relationship Id="rId1" Type="http://schemas.openxmlformats.org/officeDocument/2006/relationships/slideLayout" Target="../slideLayouts/slideLayout2.xml"/><Relationship Id="rId6" Type="http://schemas.openxmlformats.org/officeDocument/2006/relationships/hyperlink" Target="https://traded.enfield.gov.uk/thehub/safeguarding-in-schools/lgbtq" TargetMode="External"/><Relationship Id="rId5" Type="http://schemas.openxmlformats.org/officeDocument/2006/relationships/hyperlink" Target="https://eur03.safelinks.protection.outlook.com/?url=https%3A%2F%2Fwww.gov.uk%2Fguidance%2Fequality-act-2010-guidance&amp;data=05%7C02%7CSamantha.Hill%40enfield.gov.uk%7Cc49dc6dc4b69466c1e2a08dc1b6ce3f0%7Ccc18b91d1bb24d9bac767a4447488d49%7C0%7C0%7C638415401701646988%7CUnknown%7CTWFpbGZsb3d8eyJWIjoiMC4wLjAwMDAiLCJQIjoiV2luMzIiLCJBTiI6Ik1haWwiLCJXVCI6Mn0%3D%7C3000%7C%7C%7C&amp;sdata=Iguc1gWDKBkI4sajAN0KsvjzX36MbIwEMbyPfYYazBs%3D&amp;reserved=0" TargetMode="External"/><Relationship Id="rId4" Type="http://schemas.openxmlformats.org/officeDocument/2006/relationships/hyperlink" Target="https://eur03.safelinks.protection.outlook.com/?url=https%3A%2F%2Fconsult.education.gov.uk%2Fequalities-political-impartiality-anti-bullying-team%2Fgender-questioning-children-proposed-guidance%2Fsupporting_documents%2FGender%2520Questioning%2520Children%2520%2520nonstatutory%2520guidance.pdf&amp;data=05%7C02%7CSamantha.Hill%40enfield.gov.uk%7Cc49dc6dc4b69466c1e2a08dc1b6ce3f0%7Ccc18b91d1bb24d9bac767a4447488d49%7C0%7C0%7C638415401701636887%7CUnknown%7CTWFpbGZsb3d8eyJWIjoiMC4wLjAwMDAiLCJQIjoiV2luMzIiLCJBTiI6Ik1haWwiLCJXVCI6Mn0%3D%7C3000%7C%7C%7C&amp;sdata=Hc9d%2FcC74EQ6aelPPVi9RUpBAsd863fVRdhVuMG2zL0%3D&amp;reserved=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gov.uk/government/publications/keeping-children-safe-in-education--2" TargetMode="External"/><Relationship Id="rId13" Type="http://schemas.openxmlformats.org/officeDocument/2006/relationships/image" Target="../media/image9.png"/><Relationship Id="rId3" Type="http://schemas.openxmlformats.org/officeDocument/2006/relationships/hyperlink" Target="https://consult.education.gov.uk/equalities-political-impartiality-anti-bullying-team/gender-questioning-children-proposed-guidance/supporting_documents/Gender%20Questioning%20Children%20%20nonstatutory%20guidance.pdf" TargetMode="External"/><Relationship Id="rId7" Type="http://schemas.openxmlformats.org/officeDocument/2006/relationships/hyperlink" Target="https://traded.enfield.gov.uk/thehub/information/enfield-inclusion-charter" TargetMode="External"/><Relationship Id="rId12" Type="http://schemas.openxmlformats.org/officeDocument/2006/relationships/image" Target="../media/image8.png"/><Relationship Id="rId2" Type="http://schemas.openxmlformats.org/officeDocument/2006/relationships/hyperlink" Target="https://traded.enfield.gov.uk/thehub/safeguarding-in-schools/lgbtq" TargetMode="External"/><Relationship Id="rId1" Type="http://schemas.openxmlformats.org/officeDocument/2006/relationships/slideLayout" Target="../slideLayouts/slideLayout2.xml"/><Relationship Id="rId6" Type="http://schemas.openxmlformats.org/officeDocument/2006/relationships/hyperlink" Target="https://www.brighton-hove.gov.uk/node/776/trans-inclusion-schools-toolkit-2021" TargetMode="External"/><Relationship Id="rId11" Type="http://schemas.openxmlformats.org/officeDocument/2006/relationships/hyperlink" Target="https://www.gov.uk/government/publications/inspecting-teaching-of-the-protected-characteristics-in-schools/inspecting-teaching-of-the-protected-characteristics-in-schools" TargetMode="External"/><Relationship Id="rId5" Type="http://schemas.openxmlformats.org/officeDocument/2006/relationships/hyperlink" Target="https://www.gov.uk/government/publications/relationships-education-relationships-and-sex-education-rse-and-health-education" TargetMode="External"/><Relationship Id="rId10" Type="http://schemas.openxmlformats.org/officeDocument/2006/relationships/hyperlink" Target="https://traded.enfield.gov.uk/thehub/safeguarding-in-schools" TargetMode="External"/><Relationship Id="rId4" Type="http://schemas.openxmlformats.org/officeDocument/2006/relationships/hyperlink" Target="https://www.gov.uk/guidance/equality-act-2010-guidance" TargetMode="External"/><Relationship Id="rId9" Type="http://schemas.openxmlformats.org/officeDocument/2006/relationships/hyperlink" Target="https://www.enfield.gov.uk/safeguardingenfield"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ur03.safelinks.protection.outlook.com/?url=https%3A%2F%2Fprotect-eu.mimecast.com%2Fs%2FVdTNCk7QgSkLgg7F0gSsX%3Fdomain%3Dgbvtoolkitsupportingsenenfield.eventbrite.co.uk&amp;data=05%7C02%7Csamantha.hill%40enfield.gov.uk%7Cc72ab1e164bf4507d1d508dc11c19741%7Ccc18b91d1bb24d9bac767a4447488d49%7C0%7C0%7C638404770408235947%7CUnknown%7CTWFpbGZsb3d8eyJWIjoiMC4wLjAwMDAiLCJQIjoiV2luMzIiLCJBTiI6Ik1haWwiLCJXVCI6Mn0%3D%7C3000%7C%7C%7C&amp;sdata=tz5iCl%2FFg89Fxfl2877g6xWzgPecJZsjCDmUrjRlusE%3D&amp;reserved=0" TargetMode="External"/><Relationship Id="rId3" Type="http://schemas.openxmlformats.org/officeDocument/2006/relationships/hyperlink" Target="https://eur03.safelinks.protection.outlook.com/?url=https%3A%2F%2Fprotect-eu.mimecast.com%2Fs%2Fv5B3C8E8giXJ99lsM1vis%3Fdomain%3Dlondon.gov.uk&amp;data=05%7C02%7Csamantha.hill%40enfield.gov.uk%7Cc72ab1e164bf4507d1d508dc11c19741%7Ccc18b91d1bb24d9bac767a4447488d49%7C0%7C0%7C638404770408079695%7CUnknown%7CTWFpbGZsb3d8eyJWIjoiMC4wLjAwMDAiLCJQIjoiV2luMzIiLCJBTiI6Ik1haWwiLCJXVCI6Mn0%3D%7C3000%7C%7C%7C&amp;sdata=dk32PBEg0vf2%2F5gXS0HSvhzifmpjx9WTn6Q8MSqf70A%3D&amp;reserved=0" TargetMode="External"/><Relationship Id="rId7" Type="http://schemas.openxmlformats.org/officeDocument/2006/relationships/hyperlink" Target="https://eur03.safelinks.protection.outlook.com/?url=https%3A%2F%2Fprotect-eu.mimecast.com%2Fs%2FkY3sCj8QBiY6gg2FxI-R4%3Fdomain%3Dgbvtoolkittalkingtocypendfield.eventbrite.co.uk&amp;data=05%7C02%7Csamantha.hill%40enfield.gov.uk%7Cc72ab1e164bf4507d1d508dc11c19741%7Ccc18b91d1bb24d9bac767a4447488d49%7C0%7C0%7C638404770408235947%7CUnknown%7CTWFpbGZsb3d8eyJWIjoiMC4wLjAwMDAiLCJQIjoiV2luMzIiLCJBTiI6Ik1haWwiLCJXVCI6Mn0%3D%7C3000%7C%7C%7C&amp;sdata=0Wg56zEGtxw%2BJt5PKw7EU82XqeiDdQZPXnU5pmpQwAk%3D&amp;reserved=0" TargetMode="External"/><Relationship Id="rId2" Type="http://schemas.openxmlformats.org/officeDocument/2006/relationships/hyperlink" Target="https://tender.org.uk/our-services/training/toolkit-training/" TargetMode="External"/><Relationship Id="rId1" Type="http://schemas.openxmlformats.org/officeDocument/2006/relationships/slideLayout" Target="../slideLayouts/slideLayout2.xml"/><Relationship Id="rId6" Type="http://schemas.openxmlformats.org/officeDocument/2006/relationships/hyperlink" Target="https://eur03.safelinks.protection.outlook.com/?url=https%3A%2F%2Fprotect-eu.mimecast.com%2Fs%2FvrklCg2Yytqg88rcZ7fsw%3Fdomain%3Dgbvtoolkitincreasingawarenessenfield.eventbrite.co.uk&amp;data=05%7C02%7Csamantha.hill%40enfield.gov.uk%7Cc72ab1e164bf4507d1d508dc11c19741%7Ccc18b91d1bb24d9bac767a4447488d49%7C0%7C0%7C638404770408079695%7CUnknown%7CTWFpbGZsb3d8eyJWIjoiMC4wLjAwMDAiLCJQIjoiV2luMzIiLCJBTiI6Ik1haWwiLCJXVCI6Mn0%3D%7C3000%7C%7C%7C&amp;sdata=kNdSYjP1avc7pkeSlt8pIFdt1em3TfZXBFu%2BlwjkN%2BA%3D&amp;reserved=0" TargetMode="External"/><Relationship Id="rId5" Type="http://schemas.openxmlformats.org/officeDocument/2006/relationships/hyperlink" Target="https://tender.org.uk/category/toolkit-training/" TargetMode="External"/><Relationship Id="rId4" Type="http://schemas.openxmlformats.org/officeDocument/2006/relationships/hyperlink" Target="https://eur03.safelinks.protection.outlook.com/?url=https%3A%2F%2Fprotect-eu.mimecast.com%2Fs%2F7-ZlC9g6juzZ88vsPRm2-%3Fdomain%3Dlondon.gov.uk&amp;data=05%7C02%7Csamantha.hill%40enfield.gov.uk%7Cc72ab1e164bf4507d1d508dc11c19741%7Ccc18b91d1bb24d9bac767a4447488d49%7C0%7C0%7C638404770408079695%7CUnknown%7CTWFpbGZsb3d8eyJWIjoiMC4wLjAwMDAiLCJQIjoiV2luMzIiLCJBTiI6Ik1haWwiLCJXVCI6Mn0%3D%7C3000%7C%7C%7C&amp;sdata=VEyadyfpg1I8G7NbPH%2BOgzqarYw9%2FKetDFgMsb3iJyc%3D&amp;reserved=0" TargetMode="External"/><Relationship Id="rId9" Type="http://schemas.openxmlformats.org/officeDocument/2006/relationships/hyperlink" Target="https://eur03.safelinks.protection.outlook.com/?url=https%3A%2F%2Fprotect-eu.mimecast.com%2Fs%2FRVPnCl7Q0S19LLycNbfiS%3Fdomain%3Dgbvtoolkitintroenfield.eventbrite.co.uk&amp;data=05%7C02%7Csamantha.hill%40enfield.gov.uk%7Cc72ab1e164bf4507d1d508dc11c19741%7Ccc18b91d1bb24d9bac767a4447488d49%7C0%7C0%7C638404770408235947%7CUnknown%7CTWFpbGZsb3d8eyJWIjoiMC4wLjAwMDAiLCJQIjoiV2luMzIiLCJBTiI6Ik1haWwiLCJXVCI6Mn0%3D%7C3000%7C%7C%7C&amp;sdata=bJJqwUUMu7SvkdyEzW%2FWRzOi66C%2FPmVaDPkAPImrIvg%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dirty="0"/>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5800" y="1676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600" b="1" dirty="0">
                <a:solidFill>
                  <a:srgbClr val="D52B1E"/>
                </a:solidFill>
                <a:latin typeface="Arial" charset="0"/>
              </a:rPr>
              <a:t>SAFEGUARDING ROUND UP</a:t>
            </a:r>
            <a:endParaRPr lang="en-US" sz="4400" dirty="0">
              <a:solidFill>
                <a:schemeClr val="tx2"/>
              </a:solidFill>
              <a:latin typeface="Arial" charset="0"/>
            </a:endParaRPr>
          </a:p>
        </p:txBody>
      </p:sp>
      <p:sp>
        <p:nvSpPr>
          <p:cNvPr id="2087" name="Rectangle 39"/>
          <p:cNvSpPr>
            <a:spLocks noGrp="1" noChangeArrowheads="1"/>
          </p:cNvSpPr>
          <p:nvPr/>
        </p:nvSpPr>
        <p:spPr bwMode="auto">
          <a:xfrm>
            <a:off x="1371600" y="3124200"/>
            <a:ext cx="640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200" b="1" dirty="0">
                <a:latin typeface="Arial" charset="0"/>
              </a:rPr>
              <a:t>16/02/24</a:t>
            </a:r>
          </a:p>
          <a:p>
            <a:pPr algn="ctr"/>
            <a:endParaRPr lang="en-US" sz="3200" b="1" dirty="0">
              <a:latin typeface="Arial" charset="0"/>
            </a:endParaRPr>
          </a:p>
          <a:p>
            <a:pPr algn="ctr"/>
            <a:r>
              <a:rPr lang="en-US" sz="2500" b="1" dirty="0">
                <a:solidFill>
                  <a:srgbClr val="CE1921"/>
                </a:solidFill>
                <a:latin typeface="Arial" charset="0"/>
              </a:rPr>
              <a:t>SEYIS</a:t>
            </a:r>
          </a:p>
          <a:p>
            <a:pPr algn="ctr"/>
            <a:r>
              <a:rPr lang="en-US" sz="1800" b="1" dirty="0">
                <a:latin typeface="Arial" charset="0"/>
              </a:rPr>
              <a:t>Schools and Early Years Improvement Service</a:t>
            </a: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dirty="0">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6BDE19-8223-457F-8783-4B27E66D8FAD}"/>
              </a:ext>
            </a:extLst>
          </p:cNvPr>
          <p:cNvSpPr txBox="1"/>
          <p:nvPr/>
        </p:nvSpPr>
        <p:spPr>
          <a:xfrm>
            <a:off x="175179" y="195839"/>
            <a:ext cx="3089307" cy="600164"/>
          </a:xfrm>
          <a:prstGeom prst="rect">
            <a:avLst/>
          </a:prstGeom>
          <a:noFill/>
        </p:spPr>
        <p:txBody>
          <a:bodyPr wrap="none" rtlCol="0">
            <a:spAutoFit/>
          </a:bodyPr>
          <a:lstStyle/>
          <a:p>
            <a:r>
              <a:rPr lang="en-GB" sz="1100" dirty="0">
                <a:latin typeface="+mn-lt"/>
              </a:rPr>
              <a:t>Would you like to contribute to this newsletter?</a:t>
            </a:r>
          </a:p>
          <a:p>
            <a:r>
              <a:rPr lang="en-GB" sz="1100" dirty="0">
                <a:latin typeface="+mn-lt"/>
              </a:rPr>
              <a:t>Email </a:t>
            </a:r>
            <a:r>
              <a:rPr lang="en-GB" sz="1100" dirty="0">
                <a:latin typeface="+mn-lt"/>
                <a:hlinkClick r:id="rId6"/>
              </a:rPr>
              <a:t>Samantha.hill@enfield.gov.uk</a:t>
            </a:r>
            <a:endParaRPr lang="en-GB" sz="1100" dirty="0">
              <a:latin typeface="+mn-lt"/>
            </a:endParaRPr>
          </a:p>
          <a:p>
            <a:endParaRPr lang="en-GB" sz="1100" dirty="0">
              <a:latin typeface="+mn-lt"/>
            </a:endParaRPr>
          </a:p>
        </p:txBody>
      </p:sp>
      <p:sp>
        <p:nvSpPr>
          <p:cNvPr id="11" name="TextBox 10">
            <a:extLst>
              <a:ext uri="{FF2B5EF4-FFF2-40B4-BE49-F238E27FC236}">
                <a16:creationId xmlns:a16="http://schemas.microsoft.com/office/drawing/2014/main" id="{C76DF6E5-C5D2-44C5-91D8-CE9B26F4B40E}"/>
              </a:ext>
            </a:extLst>
          </p:cNvPr>
          <p:cNvSpPr txBox="1"/>
          <p:nvPr/>
        </p:nvSpPr>
        <p:spPr>
          <a:xfrm>
            <a:off x="7637922" y="42862"/>
            <a:ext cx="1513556" cy="430887"/>
          </a:xfrm>
          <a:prstGeom prst="rect">
            <a:avLst/>
          </a:prstGeom>
          <a:noFill/>
        </p:spPr>
        <p:txBody>
          <a:bodyPr wrap="none" rtlCol="0">
            <a:spAutoFit/>
          </a:bodyPr>
          <a:lstStyle/>
          <a:p>
            <a:r>
              <a:rPr lang="en-GB" sz="1100" dirty="0">
                <a:latin typeface="+mn-lt"/>
              </a:rPr>
              <a:t>PLEASE DO SHARE</a:t>
            </a:r>
          </a:p>
          <a:p>
            <a:endParaRPr lang="en-US" sz="11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0CAA-2ADA-41CC-BFDB-74C9FBDC0A86}"/>
              </a:ext>
            </a:extLst>
          </p:cNvPr>
          <p:cNvSpPr>
            <a:spLocks noGrp="1"/>
          </p:cNvSpPr>
          <p:nvPr>
            <p:ph type="title"/>
          </p:nvPr>
        </p:nvSpPr>
        <p:spPr>
          <a:xfrm>
            <a:off x="685800" y="304800"/>
            <a:ext cx="8153400" cy="603920"/>
          </a:xfrm>
        </p:spPr>
        <p:txBody>
          <a:bodyPr/>
          <a:lstStyle/>
          <a:p>
            <a:br>
              <a:rPr lang="en-GB" dirty="0"/>
            </a:br>
            <a:endParaRPr lang="en-US" dirty="0"/>
          </a:p>
        </p:txBody>
      </p:sp>
      <p:sp>
        <p:nvSpPr>
          <p:cNvPr id="3" name="Content Placeholder 2">
            <a:extLst>
              <a:ext uri="{FF2B5EF4-FFF2-40B4-BE49-F238E27FC236}">
                <a16:creationId xmlns:a16="http://schemas.microsoft.com/office/drawing/2014/main" id="{A6B4D5E1-F6EB-4B95-8FEB-BD621488401C}"/>
              </a:ext>
            </a:extLst>
          </p:cNvPr>
          <p:cNvSpPr>
            <a:spLocks noGrp="1"/>
          </p:cNvSpPr>
          <p:nvPr>
            <p:ph idx="1"/>
          </p:nvPr>
        </p:nvSpPr>
        <p:spPr>
          <a:xfrm>
            <a:off x="304800" y="116632"/>
            <a:ext cx="8422285" cy="4191000"/>
          </a:xfrm>
        </p:spPr>
        <p:txBody>
          <a:bodyPr/>
          <a:lstStyle/>
          <a:p>
            <a:pPr marL="0" indent="0">
              <a:buNone/>
            </a:pPr>
            <a:r>
              <a:rPr lang="en-US" sz="2500" b="1" dirty="0">
                <a:solidFill>
                  <a:srgbClr val="CE1921"/>
                </a:solidFill>
                <a:latin typeface="+mj-lt"/>
              </a:rPr>
              <a:t>Traded Services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rPr>
              <a:t>If you would like to commission a safeguarding or SEND review, or would simply like more information about what we offer, please email the SEYIS team</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a typeface="+mn-ea"/>
              <a:cs typeface="+mn-cs"/>
            </a:endParaRPr>
          </a:p>
          <a:p>
            <a:pPr marL="0" lvl="0" indent="0">
              <a:buNone/>
              <a:defRPr/>
            </a:pPr>
            <a:r>
              <a:rPr lang="en-GB" sz="2500" b="1" dirty="0">
                <a:solidFill>
                  <a:srgbClr val="CE1921"/>
                </a:solidFill>
                <a:latin typeface="Arial" panose="020B0604020202020204" pitchFamily="34" charset="0"/>
                <a:cs typeface="Arial" panose="020B0604020202020204" pitchFamily="34" charset="0"/>
              </a:rPr>
              <a:t>Social Media and Safeguarding – a working party</a:t>
            </a:r>
            <a:endParaRPr kumimoji="0" lang="en-GB" sz="2500" b="1" i="0" u="none" strike="noStrike" kern="0" cap="none" spc="0" normalizeH="0" baseline="0" noProof="0" dirty="0">
              <a:ln>
                <a:noFill/>
              </a:ln>
              <a:solidFill>
                <a:srgbClr val="CE1921"/>
              </a:solidFill>
              <a:effectLst/>
              <a:uLnTx/>
              <a:uFillTx/>
              <a:latin typeface="Arial" panose="020B0604020202020204" pitchFamily="34" charset="0"/>
              <a:cs typeface="Arial" panose="020B0604020202020204" pitchFamily="34" charset="0"/>
            </a:endParaRPr>
          </a:p>
          <a:p>
            <a:pPr marL="0" indent="0">
              <a:buNone/>
            </a:pPr>
            <a:r>
              <a:rPr lang="en-GB" sz="2000" dirty="0"/>
              <a:t>Want to join our working party? Email Samantha Hill.</a:t>
            </a:r>
          </a:p>
          <a:p>
            <a:pPr marL="0" indent="0">
              <a:buNone/>
            </a:pPr>
            <a:endParaRPr lang="en-US" sz="1000" dirty="0"/>
          </a:p>
          <a:p>
            <a:pPr marL="0" indent="0">
              <a:buNone/>
            </a:pPr>
            <a:r>
              <a:rPr lang="en-US" sz="2500" b="1" dirty="0">
                <a:solidFill>
                  <a:srgbClr val="CE1921"/>
                </a:solidFill>
              </a:rPr>
              <a:t>The Hub</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hlinkClick r:id="rId2"/>
              </a:rPr>
              <a:t>Welcome to The Hub | Enfield Council</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rPr>
              <a:t>The Hub Safeguarding Pages are now live, so please take a look. Let us know if you would like anything added or amended.</a:t>
            </a:r>
          </a:p>
          <a:p>
            <a:pPr marL="0" marR="0" lvl="0" indent="0" algn="l" defTabSz="914400" rtl="0" eaLnBrk="1" fontAlgn="base" latinLnBrk="0" hangingPunct="1">
              <a:lnSpc>
                <a:spcPct val="90000"/>
              </a:lnSpc>
              <a:spcBef>
                <a:spcPct val="20000"/>
              </a:spcBef>
              <a:spcAft>
                <a:spcPct val="0"/>
              </a:spcAft>
              <a:buClrTx/>
              <a:buSzTx/>
              <a:buFontTx/>
              <a:buNone/>
              <a:tabLst/>
              <a:defRPr/>
            </a:pPr>
            <a:endParaRPr lang="en-GB" sz="1000" dirty="0">
              <a:solidFill>
                <a:srgbClr val="000000"/>
              </a:solidFill>
              <a:latin typeface="Arial"/>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2500" b="1" i="0" u="none" strike="noStrike" kern="0" cap="none" spc="0" normalizeH="0" baseline="0" noProof="0" dirty="0">
                <a:ln>
                  <a:noFill/>
                </a:ln>
                <a:solidFill>
                  <a:srgbClr val="CE1921"/>
                </a:solidFill>
                <a:effectLst/>
                <a:uLnTx/>
                <a:uFillTx/>
                <a:latin typeface="Arial"/>
                <a:ea typeface="+mn-ea"/>
                <a:cs typeface="+mn-cs"/>
              </a:rPr>
              <a:t>Contribute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rPr>
              <a:t>Want to add a page to an upcoming RoundUp? Send it in!</a:t>
            </a:r>
            <a:endParaRPr lang="en-GB" sz="2000" dirty="0">
              <a:solidFill>
                <a:srgbClr val="000000"/>
              </a:solidFill>
              <a:latin typeface="Arial"/>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GB" sz="1600" b="1" i="1"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GB" sz="1600" b="1" i="1"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1600" b="1" i="1" u="none" strike="noStrike" kern="0" cap="none" spc="0" normalizeH="0" baseline="0" noProof="0" dirty="0">
                <a:ln>
                  <a:noFill/>
                </a:ln>
                <a:solidFill>
                  <a:srgbClr val="000000"/>
                </a:solidFill>
                <a:effectLst/>
                <a:uLnTx/>
                <a:uFillTx/>
                <a:latin typeface="Arial"/>
                <a:ea typeface="+mn-ea"/>
                <a:cs typeface="+mn-cs"/>
              </a:rPr>
              <a:t>For all the above, email </a:t>
            </a:r>
            <a:r>
              <a:rPr kumimoji="0" lang="en-GB" sz="1600" b="1" i="1" u="none" strike="noStrike" kern="0" cap="none" spc="0" normalizeH="0" baseline="0" noProof="0" dirty="0">
                <a:ln>
                  <a:noFill/>
                </a:ln>
                <a:solidFill>
                  <a:srgbClr val="000000"/>
                </a:solidFill>
                <a:effectLst/>
                <a:uLnTx/>
                <a:uFillTx/>
                <a:latin typeface="Arial"/>
                <a:hlinkClick r:id="rId3"/>
              </a:rPr>
              <a:t>Samantha.</a:t>
            </a:r>
            <a:r>
              <a:rPr lang="en-GB" sz="1600" b="1" i="1" dirty="0">
                <a:solidFill>
                  <a:srgbClr val="000000"/>
                </a:solidFill>
                <a:latin typeface="Arial"/>
                <a:hlinkClick r:id="rId3"/>
              </a:rPr>
              <a:t>H</a:t>
            </a:r>
            <a:r>
              <a:rPr kumimoji="0" lang="en-GB" sz="1600" b="1" i="1" u="none" strike="noStrike" kern="0" cap="none" spc="0" normalizeH="0" baseline="0" noProof="0" dirty="0">
                <a:ln>
                  <a:noFill/>
                </a:ln>
                <a:solidFill>
                  <a:srgbClr val="000000"/>
                </a:solidFill>
                <a:effectLst/>
                <a:uLnTx/>
                <a:uFillTx/>
                <a:latin typeface="Arial"/>
                <a:hlinkClick r:id="rId3"/>
              </a:rPr>
              <a:t>ill@enfield.gov.uk</a:t>
            </a:r>
            <a:r>
              <a:rPr kumimoji="0" lang="en-GB" sz="1600" b="1" i="1" u="none" strike="noStrike" kern="0" cap="none" spc="0" normalizeH="0" baseline="0" noProof="0" dirty="0">
                <a:ln>
                  <a:noFill/>
                </a:ln>
                <a:solidFill>
                  <a:srgbClr val="000000"/>
                </a:solidFill>
                <a:effectLst/>
                <a:uLnTx/>
                <a:uFillTx/>
                <a:latin typeface="Arial"/>
              </a:rPr>
              <a:t> or </a:t>
            </a:r>
            <a:r>
              <a:rPr kumimoji="0" lang="en-GB" sz="1600" b="1" i="1" u="none" strike="noStrike" kern="0" cap="none" spc="0" normalizeH="0" baseline="0" noProof="0" dirty="0">
                <a:ln>
                  <a:noFill/>
                </a:ln>
                <a:solidFill>
                  <a:srgbClr val="000000"/>
                </a:solidFill>
                <a:effectLst/>
                <a:uLnTx/>
                <a:uFillTx/>
                <a:latin typeface="Arial"/>
                <a:hlinkClick r:id="rId4"/>
              </a:rPr>
              <a:t>SEYIS@enfield.gov.uk</a:t>
            </a:r>
            <a:endParaRPr kumimoji="0" lang="en-GB" sz="1600" b="1" i="1"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GB" sz="2000" b="1" i="1"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42715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08E4-8A8F-494B-B4C0-B08EE9DB90F4}"/>
              </a:ext>
            </a:extLst>
          </p:cNvPr>
          <p:cNvSpPr>
            <a:spLocks noGrp="1"/>
          </p:cNvSpPr>
          <p:nvPr>
            <p:ph type="title"/>
          </p:nvPr>
        </p:nvSpPr>
        <p:spPr/>
        <p:txBody>
          <a:bodyPr/>
          <a:lstStyle/>
          <a:p>
            <a:r>
              <a:rPr lang="en-GB" dirty="0"/>
              <a:t>Training – Professional Learning Portal</a:t>
            </a:r>
            <a:endParaRPr lang="en-US" dirty="0"/>
          </a:p>
        </p:txBody>
      </p:sp>
      <p:sp>
        <p:nvSpPr>
          <p:cNvPr id="3" name="Content Placeholder 2">
            <a:extLst>
              <a:ext uri="{FF2B5EF4-FFF2-40B4-BE49-F238E27FC236}">
                <a16:creationId xmlns:a16="http://schemas.microsoft.com/office/drawing/2014/main" id="{B0D6A373-9046-45CA-909C-FEAB42BFB07C}"/>
              </a:ext>
            </a:extLst>
          </p:cNvPr>
          <p:cNvSpPr>
            <a:spLocks noGrp="1"/>
          </p:cNvSpPr>
          <p:nvPr>
            <p:ph idx="1"/>
          </p:nvPr>
        </p:nvSpPr>
        <p:spPr>
          <a:xfrm>
            <a:off x="685800" y="1052736"/>
            <a:ext cx="8153400" cy="4680520"/>
          </a:xfrm>
        </p:spPr>
        <p:txBody>
          <a:bodyPr/>
          <a:lstStyle/>
          <a:p>
            <a:pPr marL="0" marR="0" indent="0">
              <a:spcBef>
                <a:spcPts val="0"/>
              </a:spcBef>
              <a:spcAft>
                <a:spcPts val="0"/>
              </a:spcAft>
              <a:buNone/>
            </a:pPr>
            <a:r>
              <a:rPr lang="en-GB" sz="1500" dirty="0">
                <a:latin typeface="Arial" panose="020B0604020202020204" pitchFamily="34" charset="0"/>
                <a:ea typeface="Calibri" panose="020F0502020204030204" pitchFamily="34" charset="0"/>
              </a:rPr>
              <a:t>B</a:t>
            </a:r>
            <a:r>
              <a:rPr lang="en-GB" sz="1500" dirty="0">
                <a:effectLst/>
                <a:latin typeface="Arial" panose="020B0604020202020204" pitchFamily="34" charset="0"/>
                <a:ea typeface="Calibri" panose="020F0502020204030204" pitchFamily="34" charset="0"/>
              </a:rPr>
              <a:t>ook on our professional learning portal:</a:t>
            </a:r>
          </a:p>
          <a:p>
            <a:pPr marL="0" marR="0" indent="0">
              <a:spcBef>
                <a:spcPts val="0"/>
              </a:spcBef>
              <a:spcAft>
                <a:spcPts val="0"/>
              </a:spcAft>
              <a:buNone/>
            </a:pPr>
            <a:r>
              <a:rPr lang="en-GB" sz="1500" dirty="0">
                <a:effectLst/>
                <a:latin typeface="Arial" panose="020B0604020202020204" pitchFamily="34" charset="0"/>
                <a:ea typeface="Calibri" panose="020F0502020204030204" pitchFamily="34" charset="0"/>
              </a:rPr>
              <a:t>  </a:t>
            </a:r>
            <a:r>
              <a:rPr lang="en-GB" sz="1500" u="sng" dirty="0">
                <a:solidFill>
                  <a:srgbClr val="0563C1"/>
                </a:solidFill>
                <a:effectLst/>
                <a:latin typeface="Arial" panose="020B0604020202020204" pitchFamily="34" charset="0"/>
                <a:ea typeface="Calibri" panose="020F0502020204030204" pitchFamily="34" charset="0"/>
                <a:hlinkClick r:id="rId2"/>
              </a:rPr>
              <a:t>https://traded.enfield.gov.uk/thehub/professional-learning-portal/safeguarding</a:t>
            </a:r>
            <a:r>
              <a:rPr lang="en-GB" sz="1500" dirty="0">
                <a:effectLst/>
                <a:latin typeface="Arial" panose="020B0604020202020204" pitchFamily="34" charset="0"/>
                <a:ea typeface="Calibri" panose="020F0502020204030204" pitchFamily="34" charset="0"/>
              </a:rPr>
              <a:t> </a:t>
            </a:r>
            <a:endParaRPr lang="en-US" sz="15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GB" sz="1500" dirty="0">
                <a:effectLst/>
                <a:latin typeface="Arial" panose="020B0604020202020204" pitchFamily="34" charset="0"/>
                <a:ea typeface="Calibri" panose="020F0502020204030204" pitchFamily="34" charset="0"/>
              </a:rPr>
              <a:t> </a:t>
            </a:r>
            <a:endParaRPr lang="en-US" sz="1500" dirty="0">
              <a:effectLst/>
              <a:latin typeface="Calibri" panose="020F0502020204030204" pitchFamily="34" charset="0"/>
              <a:ea typeface="Calibri" panose="020F0502020204030204" pitchFamily="34" charset="0"/>
            </a:endParaRPr>
          </a:p>
          <a:p>
            <a:pPr marL="0" indent="0">
              <a:buNone/>
            </a:pPr>
            <a:endParaRPr lang="en-US" dirty="0"/>
          </a:p>
        </p:txBody>
      </p:sp>
      <p:pic>
        <p:nvPicPr>
          <p:cNvPr id="6" name="Picture 5">
            <a:extLst>
              <a:ext uri="{FF2B5EF4-FFF2-40B4-BE49-F238E27FC236}">
                <a16:creationId xmlns:a16="http://schemas.microsoft.com/office/drawing/2014/main" id="{16BEEFF3-FDEE-4BC9-8048-A66BEA85FCA2}"/>
              </a:ext>
            </a:extLst>
          </p:cNvPr>
          <p:cNvPicPr>
            <a:picLocks noChangeAspect="1"/>
          </p:cNvPicPr>
          <p:nvPr/>
        </p:nvPicPr>
        <p:blipFill>
          <a:blip r:embed="rId3"/>
          <a:stretch>
            <a:fillRect/>
          </a:stretch>
        </p:blipFill>
        <p:spPr>
          <a:xfrm>
            <a:off x="0" y="1950358"/>
            <a:ext cx="6471925" cy="2191122"/>
          </a:xfrm>
          <a:prstGeom prst="rect">
            <a:avLst/>
          </a:prstGeom>
        </p:spPr>
      </p:pic>
      <p:pic>
        <p:nvPicPr>
          <p:cNvPr id="8" name="Picture 7">
            <a:extLst>
              <a:ext uri="{FF2B5EF4-FFF2-40B4-BE49-F238E27FC236}">
                <a16:creationId xmlns:a16="http://schemas.microsoft.com/office/drawing/2014/main" id="{CEF8446A-474B-4231-86CB-A98B95A49F89}"/>
              </a:ext>
            </a:extLst>
          </p:cNvPr>
          <p:cNvPicPr>
            <a:picLocks noChangeAspect="1"/>
          </p:cNvPicPr>
          <p:nvPr/>
        </p:nvPicPr>
        <p:blipFill>
          <a:blip r:embed="rId4"/>
          <a:stretch>
            <a:fillRect/>
          </a:stretch>
        </p:blipFill>
        <p:spPr>
          <a:xfrm>
            <a:off x="179512" y="4141479"/>
            <a:ext cx="6263159" cy="1707513"/>
          </a:xfrm>
          <a:prstGeom prst="rect">
            <a:avLst/>
          </a:prstGeom>
        </p:spPr>
      </p:pic>
    </p:spTree>
    <p:extLst>
      <p:ext uri="{BB962C8B-B14F-4D97-AF65-F5344CB8AC3E}">
        <p14:creationId xmlns:p14="http://schemas.microsoft.com/office/powerpoint/2010/main" val="189516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293B-3809-44C8-A8AC-7C9894A250F8}"/>
              </a:ext>
            </a:extLst>
          </p:cNvPr>
          <p:cNvSpPr>
            <a:spLocks noGrp="1"/>
          </p:cNvSpPr>
          <p:nvPr>
            <p:ph type="title"/>
          </p:nvPr>
        </p:nvSpPr>
        <p:spPr>
          <a:xfrm>
            <a:off x="694828" y="125013"/>
            <a:ext cx="8153400" cy="963960"/>
          </a:xfrm>
        </p:spPr>
        <p:txBody>
          <a:bodyPr/>
          <a:lstStyle/>
          <a:p>
            <a:r>
              <a:rPr lang="en-GB" dirty="0"/>
              <a:t>Training – Safeguarding Enfield</a:t>
            </a:r>
            <a:endParaRPr lang="en-US" dirty="0"/>
          </a:p>
        </p:txBody>
      </p:sp>
      <p:sp>
        <p:nvSpPr>
          <p:cNvPr id="3" name="Content Placeholder 2">
            <a:extLst>
              <a:ext uri="{FF2B5EF4-FFF2-40B4-BE49-F238E27FC236}">
                <a16:creationId xmlns:a16="http://schemas.microsoft.com/office/drawing/2014/main" id="{711226BF-AA2F-4342-B6E3-4FBD4373C49D}"/>
              </a:ext>
            </a:extLst>
          </p:cNvPr>
          <p:cNvSpPr>
            <a:spLocks noGrp="1"/>
          </p:cNvSpPr>
          <p:nvPr>
            <p:ph idx="1"/>
          </p:nvPr>
        </p:nvSpPr>
        <p:spPr>
          <a:xfrm>
            <a:off x="280964" y="767411"/>
            <a:ext cx="8784976" cy="1143000"/>
          </a:xfrm>
        </p:spPr>
        <p:txBody>
          <a:bodyPr/>
          <a:lstStyle/>
          <a:p>
            <a:pPr marL="0" indent="0">
              <a:buNone/>
            </a:pPr>
            <a:r>
              <a:rPr lang="en-GB" sz="2500" dirty="0"/>
              <a:t>There is a great deal of quality (and FREE) training available from Safeguarding Enfield. Please take a look.</a:t>
            </a:r>
            <a:endParaRPr lang="en-US" sz="2500" dirty="0"/>
          </a:p>
        </p:txBody>
      </p:sp>
      <p:sp>
        <p:nvSpPr>
          <p:cNvPr id="7" name="TextBox 6">
            <a:extLst>
              <a:ext uri="{FF2B5EF4-FFF2-40B4-BE49-F238E27FC236}">
                <a16:creationId xmlns:a16="http://schemas.microsoft.com/office/drawing/2014/main" id="{D910CCEF-8706-4F54-80A6-49C3367A9C11}"/>
              </a:ext>
            </a:extLst>
          </p:cNvPr>
          <p:cNvSpPr txBox="1"/>
          <p:nvPr/>
        </p:nvSpPr>
        <p:spPr>
          <a:xfrm>
            <a:off x="280964" y="1761521"/>
            <a:ext cx="4572000" cy="461665"/>
          </a:xfrm>
          <a:prstGeom prst="rect">
            <a:avLst/>
          </a:prstGeom>
          <a:noFill/>
        </p:spPr>
        <p:txBody>
          <a:bodyPr wrap="square">
            <a:spAutoFit/>
          </a:bodyPr>
          <a:lstStyle/>
          <a:p>
            <a:r>
              <a:rPr lang="en-US" dirty="0">
                <a:latin typeface="+mn-lt"/>
                <a:hlinkClick r:id="rId2"/>
              </a:rPr>
              <a:t>Training | Safeguarding Enfield</a:t>
            </a:r>
            <a:endParaRPr lang="en-US" dirty="0">
              <a:latin typeface="+mn-lt"/>
            </a:endParaRPr>
          </a:p>
        </p:txBody>
      </p:sp>
      <p:pic>
        <p:nvPicPr>
          <p:cNvPr id="6" name="Picture 5">
            <a:extLst>
              <a:ext uri="{FF2B5EF4-FFF2-40B4-BE49-F238E27FC236}">
                <a16:creationId xmlns:a16="http://schemas.microsoft.com/office/drawing/2014/main" id="{1C7A0F99-31E4-4977-A145-F50BC8E33AC7}"/>
              </a:ext>
            </a:extLst>
          </p:cNvPr>
          <p:cNvPicPr>
            <a:picLocks noChangeAspect="1"/>
          </p:cNvPicPr>
          <p:nvPr/>
        </p:nvPicPr>
        <p:blipFill>
          <a:blip r:embed="rId3"/>
          <a:stretch>
            <a:fillRect/>
          </a:stretch>
        </p:blipFill>
        <p:spPr>
          <a:xfrm>
            <a:off x="855651" y="2435044"/>
            <a:ext cx="5267535" cy="1829846"/>
          </a:xfrm>
          <a:prstGeom prst="rect">
            <a:avLst/>
          </a:prstGeom>
        </p:spPr>
      </p:pic>
      <p:pic>
        <p:nvPicPr>
          <p:cNvPr id="9" name="Picture 8">
            <a:extLst>
              <a:ext uri="{FF2B5EF4-FFF2-40B4-BE49-F238E27FC236}">
                <a16:creationId xmlns:a16="http://schemas.microsoft.com/office/drawing/2014/main" id="{F214E802-2A9E-48D0-A314-7B0C2FF44DA6}"/>
              </a:ext>
            </a:extLst>
          </p:cNvPr>
          <p:cNvPicPr>
            <a:picLocks noChangeAspect="1"/>
          </p:cNvPicPr>
          <p:nvPr/>
        </p:nvPicPr>
        <p:blipFill>
          <a:blip r:embed="rId4"/>
          <a:stretch>
            <a:fillRect/>
          </a:stretch>
        </p:blipFill>
        <p:spPr>
          <a:xfrm>
            <a:off x="713154" y="4437112"/>
            <a:ext cx="5249753" cy="2237265"/>
          </a:xfrm>
          <a:prstGeom prst="rect">
            <a:avLst/>
          </a:prstGeom>
        </p:spPr>
      </p:pic>
    </p:spTree>
    <p:extLst>
      <p:ext uri="{BB962C8B-B14F-4D97-AF65-F5344CB8AC3E}">
        <p14:creationId xmlns:p14="http://schemas.microsoft.com/office/powerpoint/2010/main" val="196587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91D0-C996-414B-906A-64971295BA34}"/>
              </a:ext>
            </a:extLst>
          </p:cNvPr>
          <p:cNvSpPr>
            <a:spLocks noGrp="1"/>
          </p:cNvSpPr>
          <p:nvPr>
            <p:ph type="title"/>
          </p:nvPr>
        </p:nvSpPr>
        <p:spPr/>
        <p:txBody>
          <a:bodyPr/>
          <a:lstStyle/>
          <a:p>
            <a:r>
              <a:rPr lang="en-GB" dirty="0"/>
              <a:t>Training and Information - other</a:t>
            </a:r>
            <a:endParaRPr lang="en-US" dirty="0"/>
          </a:p>
        </p:txBody>
      </p:sp>
      <p:sp>
        <p:nvSpPr>
          <p:cNvPr id="3" name="Content Placeholder 2">
            <a:extLst>
              <a:ext uri="{FF2B5EF4-FFF2-40B4-BE49-F238E27FC236}">
                <a16:creationId xmlns:a16="http://schemas.microsoft.com/office/drawing/2014/main" id="{D865A012-2D4A-45FB-A600-362213FEC772}"/>
              </a:ext>
            </a:extLst>
          </p:cNvPr>
          <p:cNvSpPr>
            <a:spLocks noGrp="1"/>
          </p:cNvSpPr>
          <p:nvPr>
            <p:ph idx="1"/>
          </p:nvPr>
        </p:nvSpPr>
        <p:spPr>
          <a:xfrm>
            <a:off x="210798" y="912072"/>
            <a:ext cx="8825698" cy="4191000"/>
          </a:xfrm>
        </p:spPr>
        <p:txBody>
          <a:bodyPr/>
          <a:lstStyle/>
          <a:p>
            <a:pPr marL="0" indent="0">
              <a:lnSpc>
                <a:spcPct val="135000"/>
              </a:lnSpc>
              <a:spcBef>
                <a:spcPts val="0"/>
              </a:spcBef>
              <a:spcAft>
                <a:spcPts val="0"/>
              </a:spcAft>
              <a:buNone/>
              <a:defRPr/>
            </a:pPr>
            <a:r>
              <a:rPr lang="en-GB" sz="2000" dirty="0">
                <a:hlinkClick r:id="rId2"/>
              </a:rPr>
              <a:t>NSPCC Learning</a:t>
            </a:r>
            <a:r>
              <a:rPr lang="en-GB" sz="2000" dirty="0"/>
              <a:t> – low cost, well made, broad range </a:t>
            </a:r>
          </a:p>
          <a:p>
            <a:pPr marL="0" marR="0" lvl="0" indent="0" algn="l" defTabSz="914400" rtl="0" eaLnBrk="1" fontAlgn="base" latinLnBrk="0" hangingPunct="1">
              <a:lnSpc>
                <a:spcPct val="135000"/>
              </a:lnSpc>
              <a:spcBef>
                <a:spcPts val="0"/>
              </a:spcBef>
              <a:spcAft>
                <a:spcPts val="0"/>
              </a:spcAft>
              <a:buClrTx/>
              <a:buSzTx/>
              <a:buFontTx/>
              <a:buNone/>
              <a:tabLst/>
              <a:defRPr/>
            </a:pPr>
            <a:endParaRPr lang="en-GB" sz="1000" noProof="0" dirty="0">
              <a:hlinkClick r:id="rId3"/>
            </a:endParaRPr>
          </a:p>
          <a:p>
            <a:pPr marL="0" marR="0" lvl="0" indent="0" algn="l" defTabSz="914400" rtl="0" eaLnBrk="1" fontAlgn="base" latinLnBrk="0" hangingPunct="1">
              <a:lnSpc>
                <a:spcPct val="135000"/>
              </a:lnSpc>
              <a:spcBef>
                <a:spcPts val="0"/>
              </a:spcBef>
              <a:spcAft>
                <a:spcPts val="0"/>
              </a:spcAft>
              <a:buClrTx/>
              <a:buSzTx/>
              <a:buFontTx/>
              <a:buNone/>
              <a:tabLst/>
              <a:defRPr/>
            </a:pPr>
            <a:r>
              <a:rPr kumimoji="0" lang="en-US" sz="2000" b="0" i="0" u="sng" strike="noStrike" kern="0" cap="none" spc="0" normalizeH="0" baseline="0" noProof="0" dirty="0">
                <a:ln>
                  <a:noFill/>
                </a:ln>
                <a:solidFill>
                  <a:srgbClr val="000000"/>
                </a:solidFill>
                <a:effectLst/>
                <a:uLnTx/>
                <a:uFillTx/>
                <a:latin typeface="Arial"/>
                <a:ea typeface="Calibri" panose="020F0502020204030204" pitchFamily="34" charset="0"/>
                <a:cs typeface="+mn-cs"/>
                <a:hlinkClick r:id="rId3"/>
              </a:rPr>
              <a:t>https://youtu.be/OTJYYNP9AEc?si=q7RRMvBVjuWLouze</a:t>
            </a:r>
            <a:r>
              <a:rPr kumimoji="0" lang="en-US" sz="2000" b="0" i="0" strike="noStrike" kern="0" cap="none" spc="0" normalizeH="0" baseline="0" noProof="0" dirty="0">
                <a:ln>
                  <a:noFill/>
                </a:ln>
                <a:solidFill>
                  <a:srgbClr val="000000"/>
                </a:solidFill>
                <a:effectLst/>
                <a:uLnTx/>
                <a:uFillTx/>
                <a:latin typeface="Arial"/>
                <a:ea typeface="Calibri" panose="020F0502020204030204" pitchFamily="34" charset="0"/>
                <a:cs typeface="+mn-cs"/>
              </a:rPr>
              <a:t> – Ofsted webinar</a:t>
            </a:r>
          </a:p>
          <a:p>
            <a:pPr marL="0" marR="0" indent="0">
              <a:spcBef>
                <a:spcPts val="0"/>
              </a:spcBef>
              <a:spcAft>
                <a:spcPts val="0"/>
              </a:spcAft>
              <a:buNone/>
            </a:pPr>
            <a:endParaRPr lang="en-US" sz="2000" dirty="0">
              <a:hlinkClick r:id="rId4"/>
            </a:endParaRPr>
          </a:p>
          <a:p>
            <a:pPr marL="0" marR="0" indent="0">
              <a:spcBef>
                <a:spcPts val="0"/>
              </a:spcBef>
              <a:spcAft>
                <a:spcPts val="0"/>
              </a:spcAft>
              <a:buNone/>
            </a:pPr>
            <a:r>
              <a:rPr lang="en-US" sz="2000" dirty="0">
                <a:hlinkClick r:id="rId4"/>
              </a:rPr>
              <a:t>Events - UK Safer Internet Centre</a:t>
            </a:r>
            <a:r>
              <a:rPr lang="en-US" sz="2000" dirty="0"/>
              <a:t> – Online events and webinars</a:t>
            </a:r>
            <a:endParaRPr lang="en-US" sz="2000" dirty="0">
              <a:hlinkClick r:id="rId5"/>
            </a:endParaRPr>
          </a:p>
          <a:p>
            <a:pPr marL="0" marR="0" indent="0">
              <a:spcBef>
                <a:spcPts val="0"/>
              </a:spcBef>
              <a:spcAft>
                <a:spcPts val="0"/>
              </a:spcAft>
              <a:buNone/>
            </a:pPr>
            <a:endParaRPr lang="en-US" sz="2000" dirty="0">
              <a:hlinkClick r:id="rId5"/>
            </a:endParaRPr>
          </a:p>
          <a:p>
            <a:pPr marL="0" marR="0" indent="0">
              <a:spcBef>
                <a:spcPts val="0"/>
              </a:spcBef>
              <a:spcAft>
                <a:spcPts val="0"/>
              </a:spcAft>
              <a:buNone/>
            </a:pPr>
            <a:r>
              <a:rPr lang="en-US" sz="2000" dirty="0">
                <a:hlinkClick r:id="rId5"/>
              </a:rPr>
              <a:t>Filtering and Monitoring | SWGfL</a:t>
            </a:r>
            <a:r>
              <a:rPr lang="en-US" sz="2000" dirty="0"/>
              <a:t> - a series of webinars</a:t>
            </a:r>
            <a:endParaRPr lang="en-GB" sz="2000" u="sng" dirty="0">
              <a:solidFill>
                <a:srgbClr val="009999"/>
              </a:solidFill>
              <a:latin typeface="+mj-lt"/>
              <a:ea typeface="Calibri" panose="020F0502020204030204" pitchFamily="34" charset="0"/>
              <a:hlinkClick r:id="rId6">
                <a:extLst>
                  <a:ext uri="{A12FA001-AC4F-418D-AE19-62706E023703}">
                    <ahyp:hlinkClr xmlns:ahyp="http://schemas.microsoft.com/office/drawing/2018/hyperlinkcolor" val="tx"/>
                  </a:ext>
                </a:extLst>
              </a:hlinkClick>
            </a:endParaRPr>
          </a:p>
          <a:p>
            <a:pPr marL="0" marR="0" indent="0">
              <a:spcBef>
                <a:spcPts val="0"/>
              </a:spcBef>
              <a:spcAft>
                <a:spcPts val="0"/>
              </a:spcAft>
              <a:buNone/>
            </a:pPr>
            <a:endParaRPr lang="en-GB" sz="2000" u="sng" dirty="0">
              <a:solidFill>
                <a:srgbClr val="009999"/>
              </a:solidFill>
              <a:effectLst/>
              <a:latin typeface="+mj-lt"/>
              <a:ea typeface="Calibri" panose="020F0502020204030204" pitchFamily="34" charset="0"/>
              <a:hlinkClick r:id="rId6">
                <a:extLst>
                  <a:ext uri="{A12FA001-AC4F-418D-AE19-62706E023703}">
                    <ahyp:hlinkClr xmlns:ahyp="http://schemas.microsoft.com/office/drawing/2018/hyperlinkcolor" val="tx"/>
                  </a:ext>
                </a:extLst>
              </a:hlinkClick>
            </a:endParaRPr>
          </a:p>
          <a:p>
            <a:pPr marL="0" marR="0" indent="0">
              <a:spcBef>
                <a:spcPts val="0"/>
              </a:spcBef>
              <a:spcAft>
                <a:spcPts val="0"/>
              </a:spcAft>
              <a:buNone/>
            </a:pPr>
            <a:r>
              <a:rPr lang="en-GB" sz="2000" u="sng" dirty="0">
                <a:solidFill>
                  <a:srgbClr val="009999"/>
                </a:solidFill>
                <a:effectLst/>
                <a:latin typeface="+mj-lt"/>
                <a:ea typeface="Calibri" panose="020F0502020204030204" pitchFamily="34" charset="0"/>
                <a:hlinkClick r:id="rId6">
                  <a:extLst>
                    <a:ext uri="{A12FA001-AC4F-418D-AE19-62706E023703}">
                      <ahyp:hlinkClr xmlns:ahyp="http://schemas.microsoft.com/office/drawing/2018/hyperlinkcolor" val="tx"/>
                    </a:ext>
                  </a:extLst>
                </a:hlinkClick>
              </a:rPr>
              <a:t>Home | KCSIE Webinar Series (orcula.co.uk)</a:t>
            </a:r>
            <a:r>
              <a:rPr lang="en-US" sz="2000" u="sng" dirty="0">
                <a:solidFill>
                  <a:srgbClr val="009999"/>
                </a:solidFill>
                <a:latin typeface="+mj-lt"/>
                <a:ea typeface="Calibri" panose="020F0502020204030204" pitchFamily="34" charset="0"/>
              </a:rPr>
              <a:t> </a:t>
            </a:r>
            <a:r>
              <a:rPr lang="en-US" sz="2000" dirty="0"/>
              <a:t>KCSIE 2023 webinars</a:t>
            </a:r>
          </a:p>
          <a:p>
            <a:pPr marL="0" indent="0">
              <a:buNone/>
            </a:pPr>
            <a:endParaRPr lang="en-US" sz="2000" dirty="0"/>
          </a:p>
          <a:p>
            <a:pPr marL="0" indent="0">
              <a:buNone/>
            </a:pPr>
            <a:r>
              <a:rPr lang="en-GB" sz="2000" dirty="0">
                <a:hlinkClick r:id="rId7"/>
              </a:rPr>
              <a:t>Virtual College</a:t>
            </a:r>
            <a:r>
              <a:rPr lang="en-US" sz="2000" dirty="0"/>
              <a:t> - free safeguarding courses</a:t>
            </a:r>
          </a:p>
          <a:p>
            <a:pPr marL="0" indent="0">
              <a:buNone/>
            </a:pPr>
            <a:endParaRPr lang="en-US" sz="2000" dirty="0"/>
          </a:p>
          <a:p>
            <a:pPr marL="0" indent="0">
              <a:buNone/>
            </a:pPr>
            <a:r>
              <a:rPr lang="en-US" sz="2000" dirty="0">
                <a:hlinkClick r:id="rId8"/>
              </a:rPr>
              <a:t>Safeguarding In Schools</a:t>
            </a:r>
            <a:r>
              <a:rPr lang="en-US" sz="2000" dirty="0"/>
              <a:t> - Andrew Hall</a:t>
            </a:r>
          </a:p>
          <a:p>
            <a:pPr marL="0" indent="0">
              <a:buNone/>
            </a:pPr>
            <a:endParaRPr lang="en-US" sz="2000" dirty="0"/>
          </a:p>
          <a:p>
            <a:pPr marL="0" indent="0">
              <a:buNone/>
            </a:pPr>
            <a:r>
              <a:rPr lang="en-GB" sz="2000" dirty="0">
                <a:hlinkClick r:id="rId9"/>
              </a:rPr>
              <a:t>Educate Against Hate - Prevent Radicalisation &amp; Extremism</a:t>
            </a:r>
            <a:endParaRPr lang="en-GB" sz="2000" dirty="0"/>
          </a:p>
          <a:p>
            <a:pPr marL="0" indent="0">
              <a:buNone/>
            </a:pPr>
            <a:endParaRPr lang="en-US" dirty="0"/>
          </a:p>
        </p:txBody>
      </p:sp>
    </p:spTree>
    <p:extLst>
      <p:ext uri="{BB962C8B-B14F-4D97-AF65-F5344CB8AC3E}">
        <p14:creationId xmlns:p14="http://schemas.microsoft.com/office/powerpoint/2010/main" val="378520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062C-1CFA-4383-8D4A-A2E141F81AE7}"/>
              </a:ext>
            </a:extLst>
          </p:cNvPr>
          <p:cNvSpPr>
            <a:spLocks noGrp="1"/>
          </p:cNvSpPr>
          <p:nvPr>
            <p:ph type="title"/>
          </p:nvPr>
        </p:nvSpPr>
        <p:spPr/>
        <p:txBody>
          <a:bodyPr/>
          <a:lstStyle/>
          <a:p>
            <a:r>
              <a:rPr lang="en-GB" dirty="0"/>
              <a:t>Ofsted Safeguarding Links</a:t>
            </a:r>
            <a:endParaRPr lang="en-US" dirty="0"/>
          </a:p>
        </p:txBody>
      </p:sp>
      <p:sp>
        <p:nvSpPr>
          <p:cNvPr id="3" name="Content Placeholder 2">
            <a:extLst>
              <a:ext uri="{FF2B5EF4-FFF2-40B4-BE49-F238E27FC236}">
                <a16:creationId xmlns:a16="http://schemas.microsoft.com/office/drawing/2014/main" id="{CC61F7EA-3637-4BA3-B9F1-BED1819E6F59}"/>
              </a:ext>
            </a:extLst>
          </p:cNvPr>
          <p:cNvSpPr>
            <a:spLocks noGrp="1"/>
          </p:cNvSpPr>
          <p:nvPr>
            <p:ph idx="1"/>
          </p:nvPr>
        </p:nvSpPr>
        <p:spPr>
          <a:xfrm>
            <a:off x="685800" y="1124744"/>
            <a:ext cx="8153400" cy="4752528"/>
          </a:xfrm>
        </p:spPr>
        <p:txBody>
          <a:bodyPr/>
          <a:lstStyle/>
          <a:p>
            <a:pPr marL="171450" marR="0" lvl="0" indent="-171450" algn="l"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The OFSTED Update: </a:t>
            </a:r>
            <a:b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b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hlinkClick r:id="rId2"/>
              </a:rPr>
              <a:t>https://educationinspection.blog.gov.uk/2023/11/09/how-we-inspect-safeguarding-in-schools/</a:t>
            </a:r>
            <a:endPar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171450" marR="0" lvl="0" indent="-171450" algn="l"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The School Inspection Handbook: </a:t>
            </a:r>
            <a:b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b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hlinkClick r:id="rId3"/>
              </a:rPr>
              <a:t>https://www.gov.uk/government/publications/school-inspection-handbook-eif/school-inspection-handbook-for-september-2023</a:t>
            </a:r>
            <a:endPar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171450" marR="0" lvl="0" indent="-171450" algn="l"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The OFSTED Webinar: </a:t>
            </a:r>
            <a:b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b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hlinkClick r:id="rId4"/>
              </a:rPr>
              <a:t>https://youtu.be/OTJYYNP9AEc?si=q7RRMvBVjuWLouze</a:t>
            </a:r>
            <a:endPar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171450" marR="0" lvl="0" indent="-171450" algn="l"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OFSTED Webinar Scenarios: </a:t>
            </a:r>
            <a:b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b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hlinkClick r:id="rId5"/>
              </a:rPr>
              <a:t>https://youtu.be/OTJYYNP9AEc?si=mKQU9tONaizJsYBk&amp;t=2341</a:t>
            </a:r>
            <a:endPar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171450" marR="0" lvl="0" indent="-171450" algn="l"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DfE SCR Webinar: </a:t>
            </a:r>
          </a:p>
          <a:p>
            <a:pPr marL="171450" marR="0" lvl="0" indent="-171450" algn="l"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hlinkClick r:id="rId6"/>
              </a:rPr>
              <a:t>https://www.safeguardinginschools.co.uk/dfescr</a:t>
            </a:r>
            <a:endPar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171450" marR="0" lvl="0" indent="-171450" algn="l"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SCR FAQs: </a:t>
            </a:r>
            <a:b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b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hlinkClick r:id="rId7"/>
              </a:rPr>
              <a:t>https://6282.s3.eu-west-1.amazonaws.com/FAQs+KCSIE+Series+Webinar+2+-+Single+Central+Record.pdf</a:t>
            </a:r>
            <a:endPar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171450" marR="0" lvl="0" indent="-171450" algn="l"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Scenario Transcripts: </a:t>
            </a:r>
            <a:b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br>
            <a:r>
              <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hlinkClick r:id="rId8"/>
              </a:rPr>
              <a:t>https://6282.s3.eu-west-1.amazonaws.com/How+Ofsted+inspects+safeguarding+in+schools.pdf</a:t>
            </a:r>
            <a:endPar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171450" marR="0" lvl="0" indent="-171450" algn="l"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131313"/>
                </a:solidFill>
                <a:effectLst/>
                <a:uLnTx/>
                <a:uFillTx/>
                <a:ea typeface="Tahoma" panose="020B0604030504040204" pitchFamily="34" charset="0"/>
                <a:cs typeface="Tahoma" panose="020B0604030504040204" pitchFamily="34" charset="0"/>
              </a:rPr>
              <a:t>DfE’s ‘Keeping children safe in education’ webinars: </a:t>
            </a:r>
            <a:br>
              <a:rPr kumimoji="0" lang="en-GB" sz="1500" b="0" i="0" u="none" strike="noStrike" kern="1200" cap="none" spc="0" normalizeH="0" baseline="0" noProof="0" dirty="0">
                <a:ln>
                  <a:noFill/>
                </a:ln>
                <a:solidFill>
                  <a:srgbClr val="131313"/>
                </a:solidFill>
                <a:effectLst/>
                <a:uLnTx/>
                <a:uFillTx/>
                <a:ea typeface="Tahoma" panose="020B0604030504040204" pitchFamily="34" charset="0"/>
                <a:cs typeface="Tahoma" panose="020B0604030504040204" pitchFamily="34" charset="0"/>
              </a:rPr>
            </a:br>
            <a:r>
              <a:rPr kumimoji="0" lang="en-GB" sz="1500" b="0" i="0" u="none" strike="noStrike" kern="1200" cap="none" spc="0" normalizeH="0" baseline="0" noProof="0" dirty="0">
                <a:ln>
                  <a:noFill/>
                </a:ln>
                <a:solidFill>
                  <a:srgbClr val="065FD4"/>
                </a:solidFill>
                <a:effectLst/>
                <a:uLnTx/>
                <a:uFillTx/>
                <a:ea typeface="Tahoma" panose="020B0604030504040204" pitchFamily="34" charset="0"/>
                <a:cs typeface="Tahoma" panose="020B0604030504040204" pitchFamily="34" charset="0"/>
                <a:hlinkClick r:id="rId9"/>
              </a:rPr>
              <a:t>https://kcsie.orcula.co.uk/home</a:t>
            </a:r>
            <a:r>
              <a:rPr kumimoji="0" lang="en-GB" sz="1500" b="0" i="0" u="none" strike="noStrike" kern="1200" cap="none" spc="0" normalizeH="0" baseline="0" noProof="0" dirty="0">
                <a:ln>
                  <a:noFill/>
                </a:ln>
                <a:solidFill>
                  <a:srgbClr val="131313"/>
                </a:solidFill>
                <a:effectLst/>
                <a:uLnTx/>
                <a:uFillTx/>
                <a:ea typeface="Tahoma" panose="020B0604030504040204" pitchFamily="34" charset="0"/>
                <a:cs typeface="Tahoma" panose="020B0604030504040204" pitchFamily="34" charset="0"/>
              </a:rPr>
              <a:t> </a:t>
            </a:r>
            <a:endParaRPr kumimoji="0" lang="en-GB" sz="15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0" indent="0">
              <a:buNone/>
            </a:pPr>
            <a:endParaRPr lang="en-US" dirty="0"/>
          </a:p>
        </p:txBody>
      </p:sp>
    </p:spTree>
    <p:extLst>
      <p:ext uri="{BB962C8B-B14F-4D97-AF65-F5344CB8AC3E}">
        <p14:creationId xmlns:p14="http://schemas.microsoft.com/office/powerpoint/2010/main" val="118076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F9C9-F2EE-4AAD-85FD-CDEB139509C2}"/>
              </a:ext>
            </a:extLst>
          </p:cNvPr>
          <p:cNvSpPr>
            <a:spLocks noGrp="1"/>
          </p:cNvSpPr>
          <p:nvPr>
            <p:ph type="title"/>
          </p:nvPr>
        </p:nvSpPr>
        <p:spPr/>
        <p:txBody>
          <a:bodyPr/>
          <a:lstStyle/>
          <a:p>
            <a:r>
              <a:rPr lang="en-GB" dirty="0"/>
              <a:t>Useful People, Useful Links </a:t>
            </a:r>
            <a:endParaRPr lang="en-US" dirty="0"/>
          </a:p>
        </p:txBody>
      </p:sp>
      <p:graphicFrame>
        <p:nvGraphicFramePr>
          <p:cNvPr id="4" name="Table 4">
            <a:extLst>
              <a:ext uri="{FF2B5EF4-FFF2-40B4-BE49-F238E27FC236}">
                <a16:creationId xmlns:a16="http://schemas.microsoft.com/office/drawing/2014/main" id="{8E4C019B-C7A6-4D06-9E4E-194DA1C20F34}"/>
              </a:ext>
            </a:extLst>
          </p:cNvPr>
          <p:cNvGraphicFramePr>
            <a:graphicFrameLocks noGrp="1"/>
          </p:cNvGraphicFramePr>
          <p:nvPr>
            <p:extLst>
              <p:ext uri="{D42A27DB-BD31-4B8C-83A1-F6EECF244321}">
                <p14:modId xmlns:p14="http://schemas.microsoft.com/office/powerpoint/2010/main" val="57839173"/>
              </p:ext>
            </p:extLst>
          </p:nvPr>
        </p:nvGraphicFramePr>
        <p:xfrm>
          <a:off x="179512" y="980728"/>
          <a:ext cx="8784976" cy="5694680"/>
        </p:xfrm>
        <a:graphic>
          <a:graphicData uri="http://schemas.openxmlformats.org/drawingml/2006/table">
            <a:tbl>
              <a:tblPr firstRow="1" bandRow="1">
                <a:tableStyleId>{69CF1AB2-1976-4502-BF36-3FF5EA218861}</a:tableStyleId>
              </a:tblPr>
              <a:tblGrid>
                <a:gridCol w="4536504">
                  <a:extLst>
                    <a:ext uri="{9D8B030D-6E8A-4147-A177-3AD203B41FA5}">
                      <a16:colId xmlns:a16="http://schemas.microsoft.com/office/drawing/2014/main" val="1472738040"/>
                    </a:ext>
                  </a:extLst>
                </a:gridCol>
                <a:gridCol w="4248472">
                  <a:extLst>
                    <a:ext uri="{9D8B030D-6E8A-4147-A177-3AD203B41FA5}">
                      <a16:colId xmlns:a16="http://schemas.microsoft.com/office/drawing/2014/main" val="12576785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KCSIE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solidFill>
                            <a:srgbClr val="000000"/>
                          </a:solidFill>
                          <a:effectLst/>
                          <a:uLnTx/>
                          <a:uFillTx/>
                          <a:hlinkClick r:id="rId2"/>
                        </a:rPr>
                        <a:t>Keeping children safe in education - GOV.UK (www.gov.uk)</a:t>
                      </a:r>
                      <a:endParaRPr kumimoji="0" lang="en-GB" sz="1400" b="0" u="none" strike="noStrike" kern="0" cap="none" spc="0" normalizeH="0" baseline="0" noProof="0" dirty="0">
                        <a:ln>
                          <a:noFill/>
                        </a:ln>
                        <a:solidFill>
                          <a:srgbClr val="000000"/>
                        </a:solidFill>
                        <a:effectLst/>
                        <a:uLnTx/>
                        <a:uFillTx/>
                      </a:endParaRPr>
                    </a:p>
                  </a:txBody>
                  <a:tcPr/>
                </a:tc>
                <a:extLst>
                  <a:ext uri="{0D108BD9-81ED-4DB2-BD59-A6C34878D82A}">
                    <a16:rowId xmlns:a16="http://schemas.microsoft.com/office/drawing/2014/main" val="6681401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The Hub</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solidFill>
                            <a:srgbClr val="000000"/>
                          </a:solidFill>
                          <a:effectLst/>
                          <a:uLnTx/>
                          <a:uFillTx/>
                          <a:hlinkClick r:id="rId3"/>
                        </a:rPr>
                        <a:t>Welcome to The Hub | Enfield Council</a:t>
                      </a:r>
                      <a:endParaRPr kumimoji="0" lang="en-GB" sz="1400" b="0" u="none" strike="noStrike" kern="0" cap="none" spc="0" normalizeH="0" baseline="0" noProof="0" dirty="0">
                        <a:ln>
                          <a:noFill/>
                        </a:ln>
                        <a:solidFill>
                          <a:srgbClr val="000000"/>
                        </a:solidFill>
                        <a:effectLst/>
                        <a:uLnTx/>
                        <a:uFillTx/>
                      </a:endParaRPr>
                    </a:p>
                  </a:txBody>
                  <a:tcPr/>
                </a:tc>
                <a:extLst>
                  <a:ext uri="{0D108BD9-81ED-4DB2-BD59-A6C34878D82A}">
                    <a16:rowId xmlns:a16="http://schemas.microsoft.com/office/drawing/2014/main" val="36355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Safeguarding Enfield webpage</a:t>
                      </a:r>
                      <a:endParaRPr lang="en-US"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linkClick r:id="rId4"/>
                        </a:rPr>
                        <a:t>Safeguarding Enfield</a:t>
                      </a:r>
                      <a:endParaRPr kumimoji="0" lang="en-GB" sz="1400" b="0" u="none" strike="noStrike" kern="0" cap="none" spc="0" normalizeH="0" baseline="0" noProof="0" dirty="0">
                        <a:ln>
                          <a:noFill/>
                        </a:ln>
                        <a:solidFill>
                          <a:srgbClr val="000000"/>
                        </a:solidFill>
                        <a:effectLst/>
                        <a:uLnTx/>
                        <a:uFillTx/>
                      </a:endParaRPr>
                    </a:p>
                  </a:txBody>
                  <a:tcPr/>
                </a:tc>
                <a:extLst>
                  <a:ext uri="{0D108BD9-81ED-4DB2-BD59-A6C34878D82A}">
                    <a16:rowId xmlns:a16="http://schemas.microsoft.com/office/drawing/2014/main" val="19634830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Professional Learning Portal</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u="sng" strike="noStrike" kern="0" cap="none" spc="0" normalizeH="0" baseline="0" noProof="0" dirty="0">
                          <a:ln>
                            <a:noFill/>
                          </a:ln>
                          <a:solidFill>
                            <a:srgbClr val="0563C1"/>
                          </a:solidFill>
                          <a:effectLst/>
                          <a:uLnTx/>
                          <a:uFillTx/>
                          <a:hlinkClick r:id="rId5">
                            <a:extLst>
                              <a:ext uri="{A12FA001-AC4F-418D-AE19-62706E023703}">
                                <ahyp:hlinkClr xmlns:ahyp="http://schemas.microsoft.com/office/drawing/2018/hyperlinkcolor" val="tx"/>
                              </a:ext>
                            </a:extLst>
                          </a:hlinkClick>
                        </a:rPr>
                        <a:t>https://traded.enfield.gov.uk/thehub/professional-learning-portal/safeguarding</a:t>
                      </a:r>
                      <a:r>
                        <a:rPr kumimoji="0" lang="en-GB" sz="1400" b="0" u="none" strike="noStrike" kern="0" cap="none" spc="0" normalizeH="0" baseline="0" noProof="0" dirty="0">
                          <a:ln>
                            <a:noFill/>
                          </a:ln>
                          <a:solidFill>
                            <a:srgbClr val="000000"/>
                          </a:solidFill>
                          <a:effectLst/>
                          <a:uLnTx/>
                          <a:uFillTx/>
                        </a:rPr>
                        <a:t> </a:t>
                      </a:r>
                      <a:endParaRPr lang="en-US" sz="1400" dirty="0"/>
                    </a:p>
                  </a:txBody>
                  <a:tcPr/>
                </a:tc>
                <a:extLst>
                  <a:ext uri="{0D108BD9-81ED-4DB2-BD59-A6C34878D82A}">
                    <a16:rowId xmlns:a16="http://schemas.microsoft.com/office/drawing/2014/main" val="2517702285"/>
                  </a:ext>
                </a:extLst>
              </a:tr>
              <a:tr h="370840">
                <a:tc>
                  <a:txBody>
                    <a:bodyPr/>
                    <a:lstStyle/>
                    <a:p>
                      <a:r>
                        <a:rPr lang="en-GB" b="1" dirty="0"/>
                        <a:t>Mind in Enfield</a:t>
                      </a:r>
                      <a:endParaRPr lang="en-US" b="1" dirty="0"/>
                    </a:p>
                  </a:txBody>
                  <a:tcPr/>
                </a:tc>
                <a:tc>
                  <a:txBody>
                    <a:bodyPr/>
                    <a:lstStyle/>
                    <a:p>
                      <a:pPr lvl="0"/>
                      <a:r>
                        <a:rPr lang="en-US" sz="1400" kern="1200" dirty="0">
                          <a:solidFill>
                            <a:schemeClr val="dk1"/>
                          </a:solidFill>
                          <a:effectLst/>
                          <a:latin typeface="+mn-lt"/>
                          <a:ea typeface="+mn-ea"/>
                          <a:cs typeface="+mn-cs"/>
                        </a:rPr>
                        <a:t>0208 906 7505    </a:t>
                      </a:r>
                      <a:r>
                        <a:rPr lang="en-US" sz="1400" u="sng" kern="1200" dirty="0">
                          <a:solidFill>
                            <a:schemeClr val="dk1"/>
                          </a:solidFill>
                          <a:effectLst/>
                          <a:latin typeface="+mn-lt"/>
                          <a:ea typeface="+mn-ea"/>
                          <a:cs typeface="+mn-cs"/>
                          <a:hlinkClick r:id="rId6"/>
                        </a:rPr>
                        <a:t>mindinenfield.org.uk</a:t>
                      </a:r>
                      <a:endParaRPr lang="en-US" sz="1400" kern="1200" dirty="0">
                        <a:solidFill>
                          <a:schemeClr val="dk1"/>
                        </a:solidFill>
                        <a:effectLst/>
                        <a:latin typeface="+mn-lt"/>
                        <a:ea typeface="+mn-ea"/>
                        <a:cs typeface="+mn-cs"/>
                      </a:endParaRPr>
                    </a:p>
                    <a:p>
                      <a:endParaRPr lang="en-US" sz="1400" dirty="0"/>
                    </a:p>
                  </a:txBody>
                  <a:tcPr/>
                </a:tc>
                <a:extLst>
                  <a:ext uri="{0D108BD9-81ED-4DB2-BD59-A6C34878D82A}">
                    <a16:rowId xmlns:a16="http://schemas.microsoft.com/office/drawing/2014/main" val="3006641015"/>
                  </a:ext>
                </a:extLst>
              </a:tr>
              <a:tr h="147548">
                <a:tc>
                  <a:txBody>
                    <a:bodyPr/>
                    <a:lstStyle/>
                    <a:p>
                      <a:r>
                        <a:rPr lang="en-GB" b="1" dirty="0"/>
                        <a:t>Prevent Education Officer</a:t>
                      </a:r>
                      <a:endParaRPr lang="en-US" b="1" dirty="0"/>
                    </a:p>
                  </a:txBody>
                  <a:tcPr/>
                </a:tc>
                <a:tc>
                  <a:txBody>
                    <a:bodyPr/>
                    <a:lstStyle/>
                    <a:p>
                      <a:r>
                        <a:rPr lang="en-GB" sz="1400" dirty="0"/>
                        <a:t>New appointee from Feb 2024</a:t>
                      </a:r>
                    </a:p>
                  </a:txBody>
                  <a:tcPr/>
                </a:tc>
                <a:extLst>
                  <a:ext uri="{0D108BD9-81ED-4DB2-BD59-A6C34878D82A}">
                    <a16:rowId xmlns:a16="http://schemas.microsoft.com/office/drawing/2014/main" val="1351082764"/>
                  </a:ext>
                </a:extLst>
              </a:tr>
              <a:tr h="370840">
                <a:tc>
                  <a:txBody>
                    <a:bodyPr/>
                    <a:lstStyle/>
                    <a:p>
                      <a:r>
                        <a:rPr lang="en-GB" b="1" dirty="0"/>
                        <a:t>HEART Team </a:t>
                      </a:r>
                    </a:p>
                    <a:p>
                      <a:r>
                        <a:rPr lang="en-GB" sz="1200" b="0" i="1" dirty="0"/>
                        <a:t>for Looked After Children and Post Adopted CYP</a:t>
                      </a:r>
                      <a:endParaRPr lang="en-US" sz="1200" b="0" i="1" dirty="0"/>
                    </a:p>
                  </a:txBody>
                  <a:tcPr/>
                </a:tc>
                <a:tc>
                  <a:txBody>
                    <a:bodyPr/>
                    <a:lstStyle/>
                    <a:p>
                      <a:r>
                        <a:rPr lang="en-GB" sz="1400" dirty="0">
                          <a:hlinkClick r:id="rId7"/>
                        </a:rPr>
                        <a:t>Suzanne.Rowson@enfield.gov.uk</a:t>
                      </a:r>
                      <a:endParaRPr lang="en-GB" sz="1400" dirty="0"/>
                    </a:p>
                  </a:txBody>
                  <a:tcPr/>
                </a:tc>
                <a:extLst>
                  <a:ext uri="{0D108BD9-81ED-4DB2-BD59-A6C34878D82A}">
                    <a16:rowId xmlns:a16="http://schemas.microsoft.com/office/drawing/2014/main" val="298427697"/>
                  </a:ext>
                </a:extLst>
              </a:tr>
              <a:tr h="370840">
                <a:tc>
                  <a:txBody>
                    <a:bodyPr/>
                    <a:lstStyle/>
                    <a:p>
                      <a:r>
                        <a:rPr lang="en-GB" b="1" dirty="0"/>
                        <a:t>MASH Service Manager</a:t>
                      </a:r>
                      <a:endParaRPr lang="en-US" b="1" dirty="0"/>
                    </a:p>
                  </a:txBody>
                  <a:tcPr/>
                </a:tc>
                <a:tc>
                  <a:txBody>
                    <a:bodyPr/>
                    <a:lstStyle/>
                    <a:p>
                      <a:r>
                        <a:rPr lang="en-GB" sz="1400" u="sng" dirty="0">
                          <a:solidFill>
                            <a:srgbClr val="0563C1"/>
                          </a:solidFill>
                          <a:effectLst/>
                          <a:hlinkClick r:id="rId8">
                            <a:extLst>
                              <a:ext uri="{A12FA001-AC4F-418D-AE19-62706E023703}">
                                <ahyp:hlinkClr xmlns:ahyp="http://schemas.microsoft.com/office/drawing/2018/hyperlinkcolor" val="tx"/>
                              </a:ext>
                            </a:extLst>
                          </a:hlinkClick>
                        </a:rPr>
                        <a:t>Michelle.Ferdinand@enfield.gov.uk</a:t>
                      </a:r>
                      <a:r>
                        <a:rPr lang="en-GB" sz="1400" dirty="0">
                          <a:effectLst/>
                        </a:rPr>
                        <a:t>   </a:t>
                      </a:r>
                      <a:endParaRPr lang="en-US" sz="1400" dirty="0"/>
                    </a:p>
                  </a:txBody>
                  <a:tcPr/>
                </a:tc>
                <a:extLst>
                  <a:ext uri="{0D108BD9-81ED-4DB2-BD59-A6C34878D82A}">
                    <a16:rowId xmlns:a16="http://schemas.microsoft.com/office/drawing/2014/main" val="3454908436"/>
                  </a:ext>
                </a:extLst>
              </a:tr>
              <a:tr h="370840">
                <a:tc>
                  <a:txBody>
                    <a:bodyPr/>
                    <a:lstStyle/>
                    <a:p>
                      <a:r>
                        <a:rPr lang="en-GB" b="1" dirty="0"/>
                        <a:t>LADO (Bruno Capelo)</a:t>
                      </a:r>
                      <a:endParaRPr lang="en-US" b="1" dirty="0"/>
                    </a:p>
                  </a:txBody>
                  <a:tcPr/>
                </a:tc>
                <a:tc>
                  <a:txBody>
                    <a:bodyPr/>
                    <a:lstStyle/>
                    <a:p>
                      <a:r>
                        <a:rPr lang="en-US" sz="1400" b="0" i="0" u="sng" dirty="0">
                          <a:solidFill>
                            <a:srgbClr val="000000"/>
                          </a:solidFill>
                          <a:effectLst/>
                          <a:latin typeface="Helvetica Neue"/>
                          <a:hlinkClick r:id="rId9">
                            <a:extLst>
                              <a:ext uri="{A12FA001-AC4F-418D-AE19-62706E023703}">
                                <ahyp:hlinkClr xmlns:ahyp="http://schemas.microsoft.com/office/drawing/2018/hyperlinkcolor" val="tx"/>
                              </a:ext>
                            </a:extLst>
                          </a:hlinkClick>
                        </a:rPr>
                        <a:t>safeguardingservice@enfield.gov.uk</a:t>
                      </a:r>
                      <a:endParaRPr lang="en-US" sz="1400" dirty="0"/>
                    </a:p>
                  </a:txBody>
                  <a:tcPr/>
                </a:tc>
                <a:extLst>
                  <a:ext uri="{0D108BD9-81ED-4DB2-BD59-A6C34878D82A}">
                    <a16:rowId xmlns:a16="http://schemas.microsoft.com/office/drawing/2014/main" val="3372110670"/>
                  </a:ext>
                </a:extLst>
              </a:tr>
              <a:tr h="370840">
                <a:tc>
                  <a:txBody>
                    <a:bodyPr/>
                    <a:lstStyle/>
                    <a:p>
                      <a:r>
                        <a:rPr lang="en-GB" b="1" dirty="0"/>
                        <a:t>Enfield Educational Psychology Service</a:t>
                      </a:r>
                      <a:endParaRPr lang="en-US" b="1" dirty="0"/>
                    </a:p>
                  </a:txBody>
                  <a:tcPr/>
                </a:tc>
                <a:tc>
                  <a:txBody>
                    <a:bodyPr/>
                    <a:lstStyle/>
                    <a:p>
                      <a:r>
                        <a:rPr lang="en-GB" sz="1400" u="sng" dirty="0">
                          <a:solidFill>
                            <a:srgbClr val="0563C1"/>
                          </a:solidFill>
                          <a:effectLst/>
                          <a:latin typeface="Calibri" panose="020F0502020204030204" pitchFamily="34" charset="0"/>
                          <a:ea typeface="Calibri" panose="020F0502020204030204" pitchFamily="34" charset="0"/>
                          <a:hlinkClick r:id="rId10">
                            <a:extLst>
                              <a:ext uri="{A12FA001-AC4F-418D-AE19-62706E023703}">
                                <ahyp:hlinkClr xmlns:ahyp="http://schemas.microsoft.com/office/drawing/2018/hyperlinkcolor" val="tx"/>
                              </a:ext>
                            </a:extLst>
                          </a:hlinkClick>
                        </a:rPr>
                        <a:t>eps@enfield.gov.uk</a:t>
                      </a:r>
                      <a:endParaRPr lang="en-US" sz="1400" dirty="0"/>
                    </a:p>
                  </a:txBody>
                  <a:tcPr/>
                </a:tc>
                <a:extLst>
                  <a:ext uri="{0D108BD9-81ED-4DB2-BD59-A6C34878D82A}">
                    <a16:rowId xmlns:a16="http://schemas.microsoft.com/office/drawing/2014/main" val="1684264463"/>
                  </a:ext>
                </a:extLst>
              </a:tr>
              <a:tr h="370840">
                <a:tc>
                  <a:txBody>
                    <a:bodyPr/>
                    <a:lstStyle/>
                    <a:p>
                      <a:r>
                        <a:rPr lang="en-GB" b="1" dirty="0"/>
                        <a:t>CAMHS Crisis Line 24/7</a:t>
                      </a:r>
                      <a:endParaRPr lang="en-US" b="1" dirty="0"/>
                    </a:p>
                  </a:txBody>
                  <a:tcPr/>
                </a:tc>
                <a:tc>
                  <a:txBody>
                    <a:bodyPr/>
                    <a:lstStyle/>
                    <a:p>
                      <a:r>
                        <a:rPr lang="en-GB" sz="1400" dirty="0">
                          <a:effectLst/>
                          <a:latin typeface="Calibri" panose="020F0502020204030204" pitchFamily="34" charset="0"/>
                          <a:ea typeface="Calibri" panose="020F0502020204030204" pitchFamily="34" charset="0"/>
                        </a:rPr>
                        <a:t>24/7 Crisisline 0800 1510023     </a:t>
                      </a:r>
                    </a:p>
                    <a:p>
                      <a:r>
                        <a:rPr lang="en-US" sz="1100" dirty="0">
                          <a:effectLst/>
                          <a:latin typeface="Calibri" panose="020F0502020204030204" pitchFamily="34" charset="0"/>
                          <a:ea typeface="Calibri" panose="020F0502020204030204" pitchFamily="34" charset="0"/>
                        </a:rPr>
                        <a:t>[</a:t>
                      </a:r>
                      <a:r>
                        <a:rPr lang="en-GB" sz="1100" dirty="0">
                          <a:effectLst/>
                          <a:latin typeface="Calibri" panose="020F0502020204030204" pitchFamily="34" charset="0"/>
                          <a:ea typeface="Calibri" panose="020F0502020204030204" pitchFamily="34" charset="0"/>
                        </a:rPr>
                        <a:t>9-5pm Monday to Friday all Crisisline calls get diverted to SAFE . T/N 0208 7024070]</a:t>
                      </a:r>
                      <a:endParaRPr lang="en-US" sz="11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7272687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Samantha Hill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Senior School Improvement Advisor for Safeguarding and Inclusion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linkClick r:id="rId11"/>
                        </a:rPr>
                        <a:t>Samantha.Hill@enfield.gov.uk</a:t>
                      </a:r>
                      <a:endParaRPr lang="en-US" sz="1400" dirty="0"/>
                    </a:p>
                    <a:p>
                      <a:endParaRPr lang="en-US" sz="1400" dirty="0"/>
                    </a:p>
                  </a:txBody>
                  <a:tcPr/>
                </a:tc>
                <a:extLst>
                  <a:ext uri="{0D108BD9-81ED-4DB2-BD59-A6C34878D82A}">
                    <a16:rowId xmlns:a16="http://schemas.microsoft.com/office/drawing/2014/main" val="2661573516"/>
                  </a:ext>
                </a:extLst>
              </a:tr>
            </a:tbl>
          </a:graphicData>
        </a:graphic>
      </p:graphicFrame>
    </p:spTree>
    <p:extLst>
      <p:ext uri="{BB962C8B-B14F-4D97-AF65-F5344CB8AC3E}">
        <p14:creationId xmlns:p14="http://schemas.microsoft.com/office/powerpoint/2010/main" val="10375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7E4643-20E2-4595-9F17-B4CE6F50BA02}"/>
              </a:ext>
            </a:extLst>
          </p:cNvPr>
          <p:cNvPicPr>
            <a:picLocks noChangeAspect="1"/>
          </p:cNvPicPr>
          <p:nvPr/>
        </p:nvPicPr>
        <p:blipFill rotWithShape="1">
          <a:blip r:embed="rId3"/>
          <a:srcRect t="9428" b="19550"/>
          <a:stretch/>
        </p:blipFill>
        <p:spPr>
          <a:xfrm>
            <a:off x="3419872" y="978843"/>
            <a:ext cx="5127494" cy="4270870"/>
          </a:xfrm>
          <a:prstGeom prst="rect">
            <a:avLst/>
          </a:prstGeom>
          <a:ln>
            <a:solidFill>
              <a:schemeClr val="tx1"/>
            </a:solidFill>
          </a:ln>
        </p:spPr>
      </p:pic>
      <p:sp>
        <p:nvSpPr>
          <p:cNvPr id="7" name="Title 1">
            <a:extLst>
              <a:ext uri="{FF2B5EF4-FFF2-40B4-BE49-F238E27FC236}">
                <a16:creationId xmlns:a16="http://schemas.microsoft.com/office/drawing/2014/main" id="{B6E08F8C-3ECC-48F4-AAEA-E4D3194D3DE0}"/>
              </a:ext>
            </a:extLst>
          </p:cNvPr>
          <p:cNvSpPr>
            <a:spLocks noGrp="1"/>
          </p:cNvSpPr>
          <p:nvPr>
            <p:ph type="title"/>
          </p:nvPr>
        </p:nvSpPr>
        <p:spPr>
          <a:xfrm>
            <a:off x="107504" y="274984"/>
            <a:ext cx="9144000" cy="862211"/>
          </a:xfrm>
        </p:spPr>
        <p:txBody>
          <a:bodyPr/>
          <a:lstStyle/>
          <a:p>
            <a:r>
              <a:rPr lang="en-GB" sz="3000" dirty="0"/>
              <a:t>The Equality Act 2010: Protected Characteristics</a:t>
            </a:r>
            <a:endParaRPr lang="en-US" sz="3000" dirty="0"/>
          </a:p>
        </p:txBody>
      </p:sp>
      <p:pic>
        <p:nvPicPr>
          <p:cNvPr id="6" name="Picture 5">
            <a:extLst>
              <a:ext uri="{FF2B5EF4-FFF2-40B4-BE49-F238E27FC236}">
                <a16:creationId xmlns:a16="http://schemas.microsoft.com/office/drawing/2014/main" id="{F351F1EA-4289-4C6E-9C0A-2AF94AC0ADCC}"/>
              </a:ext>
            </a:extLst>
          </p:cNvPr>
          <p:cNvPicPr>
            <a:picLocks noChangeAspect="1"/>
          </p:cNvPicPr>
          <p:nvPr/>
        </p:nvPicPr>
        <p:blipFill>
          <a:blip r:embed="rId4"/>
          <a:stretch>
            <a:fillRect/>
          </a:stretch>
        </p:blipFill>
        <p:spPr>
          <a:xfrm>
            <a:off x="827584" y="1609727"/>
            <a:ext cx="2136759" cy="3024336"/>
          </a:xfrm>
          <a:prstGeom prst="rect">
            <a:avLst/>
          </a:prstGeom>
        </p:spPr>
      </p:pic>
      <p:pic>
        <p:nvPicPr>
          <p:cNvPr id="8" name="Picture 7">
            <a:extLst>
              <a:ext uri="{FF2B5EF4-FFF2-40B4-BE49-F238E27FC236}">
                <a16:creationId xmlns:a16="http://schemas.microsoft.com/office/drawing/2014/main" id="{F83146CB-1B31-4DD9-A987-2562027BE6E8}"/>
              </a:ext>
            </a:extLst>
          </p:cNvPr>
          <p:cNvPicPr>
            <a:picLocks noChangeAspect="1"/>
          </p:cNvPicPr>
          <p:nvPr/>
        </p:nvPicPr>
        <p:blipFill rotWithShape="1">
          <a:blip r:embed="rId5"/>
          <a:srcRect t="77819" r="6396"/>
          <a:stretch/>
        </p:blipFill>
        <p:spPr>
          <a:xfrm>
            <a:off x="3563889" y="5332566"/>
            <a:ext cx="5472608" cy="13779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3E80-F87E-47D8-ABE2-7B730771AFCC}"/>
              </a:ext>
            </a:extLst>
          </p:cNvPr>
          <p:cNvSpPr>
            <a:spLocks noGrp="1"/>
          </p:cNvSpPr>
          <p:nvPr>
            <p:ph type="title"/>
          </p:nvPr>
        </p:nvSpPr>
        <p:spPr>
          <a:xfrm>
            <a:off x="2627784" y="304800"/>
            <a:ext cx="6211416" cy="1143000"/>
          </a:xfrm>
        </p:spPr>
        <p:txBody>
          <a:bodyPr/>
          <a:lstStyle/>
          <a:p>
            <a:r>
              <a:rPr lang="en-GB" dirty="0"/>
              <a:t>For Your Diary</a:t>
            </a:r>
            <a:endParaRPr lang="en-US" dirty="0"/>
          </a:p>
        </p:txBody>
      </p:sp>
      <p:sp>
        <p:nvSpPr>
          <p:cNvPr id="3" name="Content Placeholder 2">
            <a:extLst>
              <a:ext uri="{FF2B5EF4-FFF2-40B4-BE49-F238E27FC236}">
                <a16:creationId xmlns:a16="http://schemas.microsoft.com/office/drawing/2014/main" id="{B91BACE5-D22C-4115-80FA-68661F88FE68}"/>
              </a:ext>
            </a:extLst>
          </p:cNvPr>
          <p:cNvSpPr>
            <a:spLocks noGrp="1"/>
          </p:cNvSpPr>
          <p:nvPr>
            <p:ph idx="1"/>
          </p:nvPr>
        </p:nvSpPr>
        <p:spPr>
          <a:xfrm>
            <a:off x="668054" y="-459432"/>
            <a:ext cx="8153400" cy="1656184"/>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sz="800" dirty="0"/>
          </a:p>
          <a:p>
            <a:pPr marL="0" indent="0">
              <a:buNone/>
            </a:pPr>
            <a:endParaRPr lang="en-US" sz="1400" dirty="0"/>
          </a:p>
        </p:txBody>
      </p:sp>
      <p:sp>
        <p:nvSpPr>
          <p:cNvPr id="5" name="TextBox 4">
            <a:extLst>
              <a:ext uri="{FF2B5EF4-FFF2-40B4-BE49-F238E27FC236}">
                <a16:creationId xmlns:a16="http://schemas.microsoft.com/office/drawing/2014/main" id="{E0CD0627-6960-442C-8A1C-84D394F5F728}"/>
              </a:ext>
            </a:extLst>
          </p:cNvPr>
          <p:cNvSpPr txBox="1"/>
          <p:nvPr/>
        </p:nvSpPr>
        <p:spPr>
          <a:xfrm>
            <a:off x="1739395" y="2267744"/>
            <a:ext cx="5241222" cy="276999"/>
          </a:xfrm>
          <a:prstGeom prst="rect">
            <a:avLst/>
          </a:prstGeom>
          <a:noFill/>
        </p:spPr>
        <p:txBody>
          <a:bodyPr wrap="square">
            <a:spAutoFit/>
          </a:bodyPr>
          <a:lstStyle/>
          <a:p>
            <a:endParaRPr lang="en-US" sz="12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CDD6574D-4361-4CF0-BCA2-DE17FC8B840B}"/>
              </a:ext>
            </a:extLst>
          </p:cNvPr>
          <p:cNvSpPr txBox="1"/>
          <p:nvPr/>
        </p:nvSpPr>
        <p:spPr>
          <a:xfrm>
            <a:off x="359178" y="980728"/>
            <a:ext cx="8587679" cy="4844403"/>
          </a:xfrm>
          <a:prstGeom prst="rect">
            <a:avLst/>
          </a:prstGeom>
          <a:noFill/>
        </p:spPr>
        <p:txBody>
          <a:bodyPr wrap="square">
            <a:spAutoFit/>
          </a:bodyPr>
          <a:lstStyle/>
          <a:p>
            <a:pPr eaLnBrk="1" hangingPunct="1">
              <a:spcBef>
                <a:spcPct val="20000"/>
              </a:spcBef>
              <a:defRPr/>
            </a:pPr>
            <a:r>
              <a:rPr kumimoji="0" lang="en-US" sz="1600" b="1" i="0" u="none" strike="noStrike" kern="0" cap="none" spc="0" normalizeH="0" baseline="0" noProof="0" dirty="0">
                <a:ln>
                  <a:noFill/>
                </a:ln>
                <a:solidFill>
                  <a:srgbClr val="000000"/>
                </a:solidFill>
                <a:effectLst/>
                <a:uLnTx/>
                <a:uFillTx/>
                <a:latin typeface="Arial"/>
                <a:ea typeface="+mn-ea"/>
                <a:cs typeface="+mn-cs"/>
              </a:rPr>
              <a:t>Safer Internet Day: </a:t>
            </a:r>
            <a:r>
              <a:rPr kumimoji="0" lang="en-US" sz="1400" i="0" u="none" strike="noStrike" kern="0" cap="none" spc="0" normalizeH="0" baseline="0" noProof="0" dirty="0">
                <a:ln>
                  <a:noFill/>
                </a:ln>
                <a:solidFill>
                  <a:srgbClr val="000000"/>
                </a:solidFill>
                <a:effectLst/>
                <a:uLnTx/>
                <a:uFillTx/>
                <a:latin typeface="Arial"/>
                <a:ea typeface="+mn-ea"/>
                <a:cs typeface="+mn-cs"/>
              </a:rPr>
              <a:t>6</a:t>
            </a:r>
            <a:r>
              <a:rPr kumimoji="0" lang="en-US" sz="1400" i="0" u="none" strike="noStrike" kern="0" cap="none" spc="0" normalizeH="0" baseline="30000" noProof="0" dirty="0">
                <a:ln>
                  <a:noFill/>
                </a:ln>
                <a:solidFill>
                  <a:srgbClr val="000000"/>
                </a:solidFill>
                <a:effectLst/>
                <a:uLnTx/>
                <a:uFillTx/>
                <a:latin typeface="Arial"/>
                <a:ea typeface="+mn-ea"/>
                <a:cs typeface="+mn-cs"/>
              </a:rPr>
              <a:t>th</a:t>
            </a:r>
            <a:r>
              <a:rPr kumimoji="0" lang="en-US" sz="1400" i="0" u="none" strike="noStrike" kern="0" cap="none" spc="0" normalizeH="0" baseline="0" noProof="0" dirty="0">
                <a:ln>
                  <a:noFill/>
                </a:ln>
                <a:solidFill>
                  <a:srgbClr val="000000"/>
                </a:solidFill>
                <a:effectLst/>
                <a:uLnTx/>
                <a:uFillTx/>
                <a:latin typeface="Arial"/>
                <a:ea typeface="+mn-ea"/>
                <a:cs typeface="+mn-cs"/>
              </a:rPr>
              <a:t> February</a:t>
            </a:r>
          </a:p>
          <a:p>
            <a:pPr eaLnBrk="1" hangingPunct="1">
              <a:spcBef>
                <a:spcPct val="20000"/>
              </a:spcBef>
              <a:defRPr/>
            </a:pPr>
            <a:endParaRPr lang="en-US" sz="1400" b="1" kern="0" dirty="0">
              <a:solidFill>
                <a:srgbClr val="000000"/>
              </a:solidFill>
              <a:latin typeface="Arial"/>
            </a:endParaRPr>
          </a:p>
          <a:p>
            <a:pPr eaLnBrk="1" hangingPunct="1">
              <a:spcBef>
                <a:spcPct val="20000"/>
              </a:spcBef>
              <a:defRPr/>
            </a:pPr>
            <a:endParaRPr lang="en-US" sz="1400" b="1" kern="0" dirty="0">
              <a:solidFill>
                <a:srgbClr val="000000"/>
              </a:solidFill>
              <a:latin typeface="Arial"/>
            </a:endParaRPr>
          </a:p>
          <a:p>
            <a:pPr eaLnBrk="1" hangingPunct="1">
              <a:spcBef>
                <a:spcPct val="20000"/>
              </a:spcBef>
              <a:defRPr/>
            </a:pPr>
            <a:r>
              <a:rPr kumimoji="0" lang="en-US" sz="1600" b="1" i="0" u="none" strike="noStrike" kern="0" cap="none" spc="0" normalizeH="0" baseline="0" noProof="0" dirty="0">
                <a:ln>
                  <a:noFill/>
                </a:ln>
                <a:solidFill>
                  <a:srgbClr val="000000"/>
                </a:solidFill>
                <a:effectLst/>
                <a:uLnTx/>
                <a:uFillTx/>
                <a:latin typeface="Arial"/>
                <a:ea typeface="+mn-ea"/>
                <a:cs typeface="+mn-cs"/>
              </a:rPr>
              <a:t>E-safety working party: </a:t>
            </a:r>
            <a:r>
              <a:rPr lang="en-US" sz="1400" kern="0" dirty="0">
                <a:solidFill>
                  <a:srgbClr val="000000"/>
                </a:solidFill>
                <a:latin typeface="Arial"/>
              </a:rPr>
              <a:t>8</a:t>
            </a:r>
            <a:r>
              <a:rPr lang="en-US" sz="1400" kern="0" baseline="30000" dirty="0">
                <a:solidFill>
                  <a:srgbClr val="000000"/>
                </a:solidFill>
                <a:latin typeface="Arial"/>
              </a:rPr>
              <a:t>th</a:t>
            </a:r>
            <a:r>
              <a:rPr lang="en-US" sz="1400" kern="0" dirty="0">
                <a:solidFill>
                  <a:srgbClr val="000000"/>
                </a:solidFill>
                <a:latin typeface="Arial"/>
              </a:rPr>
              <a:t> February, 2pm, </a:t>
            </a:r>
            <a:r>
              <a:rPr kumimoji="0" lang="en-US" sz="1400" i="0" u="none" strike="noStrike" kern="0" cap="none" spc="0" normalizeH="0" baseline="0" noProof="0" dirty="0">
                <a:ln>
                  <a:noFill/>
                </a:ln>
                <a:solidFill>
                  <a:srgbClr val="000000"/>
                </a:solidFill>
                <a:effectLst/>
                <a:uLnTx/>
                <a:uFillTx/>
                <a:latin typeface="Arial"/>
                <a:ea typeface="+mn-ea"/>
                <a:cs typeface="+mn-cs"/>
              </a:rPr>
              <a:t>Cart</a:t>
            </a:r>
            <a:r>
              <a:rPr lang="en-US" sz="1400" kern="0" dirty="0" err="1">
                <a:solidFill>
                  <a:srgbClr val="000000"/>
                </a:solidFill>
                <a:latin typeface="Arial"/>
              </a:rPr>
              <a:t>erhatch</a:t>
            </a:r>
            <a:r>
              <a:rPr lang="en-US" sz="1400" kern="0" dirty="0">
                <a:solidFill>
                  <a:srgbClr val="000000"/>
                </a:solidFill>
                <a:latin typeface="Arial"/>
              </a:rPr>
              <a:t> School</a:t>
            </a:r>
          </a:p>
          <a:p>
            <a:pPr eaLnBrk="1" hangingPunct="1">
              <a:spcBef>
                <a:spcPct val="20000"/>
              </a:spcBef>
              <a:defRPr/>
            </a:pPr>
            <a:r>
              <a:rPr kumimoji="0" lang="en-US" sz="1400" i="0" u="none" strike="noStrike" kern="0" cap="none" spc="0" normalizeH="0" baseline="0" noProof="0" dirty="0">
                <a:ln>
                  <a:noFill/>
                </a:ln>
                <a:solidFill>
                  <a:srgbClr val="000000"/>
                </a:solidFill>
                <a:effectLst/>
                <a:uLnTx/>
                <a:uFillTx/>
                <a:latin typeface="Arial"/>
                <a:ea typeface="+mn-ea"/>
                <a:cs typeface="+mn-cs"/>
              </a:rPr>
              <a:t>All welcome. </a:t>
            </a:r>
            <a:r>
              <a:rPr lang="en-US" sz="1400" kern="0" dirty="0">
                <a:solidFill>
                  <a:srgbClr val="000000"/>
                </a:solidFill>
                <a:latin typeface="Arial"/>
              </a:rPr>
              <a:t>Email </a:t>
            </a:r>
            <a:r>
              <a:rPr lang="en-US" sz="1400" kern="0" dirty="0">
                <a:solidFill>
                  <a:srgbClr val="000000"/>
                </a:solidFill>
                <a:latin typeface="Arial"/>
                <a:hlinkClick r:id="rId2"/>
              </a:rPr>
              <a:t>Samantha.hill@enfield.gov.uk</a:t>
            </a:r>
            <a:endParaRPr lang="en-US" sz="1400" kern="0" dirty="0">
              <a:solidFill>
                <a:srgbClr val="000000"/>
              </a:solidFill>
              <a:latin typeface="Arial"/>
            </a:endParaRPr>
          </a:p>
          <a:p>
            <a:pPr eaLnBrk="1" hangingPunct="1">
              <a:spcBef>
                <a:spcPct val="20000"/>
              </a:spcBef>
              <a:defRPr/>
            </a:pPr>
            <a:endParaRPr lang="en-US" sz="1400" b="1" kern="0" dirty="0">
              <a:solidFill>
                <a:srgbClr val="000000"/>
              </a:solidFill>
              <a:latin typeface="Arial"/>
            </a:endParaRPr>
          </a:p>
          <a:p>
            <a:pPr eaLnBrk="1" hangingPunct="1">
              <a:spcBef>
                <a:spcPct val="20000"/>
              </a:spcBef>
              <a:defRPr/>
            </a:pPr>
            <a:endParaRPr lang="en-US" sz="1400" b="1" kern="0" dirty="0">
              <a:solidFill>
                <a:srgbClr val="000000"/>
              </a:solidFill>
              <a:latin typeface="Arial"/>
            </a:endParaRPr>
          </a:p>
          <a:p>
            <a:pPr marR="0" lvl="0" algn="l" defTabSz="914400" rtl="0" eaLnBrk="1" fontAlgn="base" latinLnBrk="0" hangingPunct="1">
              <a:lnSpc>
                <a:spcPct val="100000"/>
              </a:lnSpc>
              <a:spcBef>
                <a:spcPct val="20000"/>
              </a:spcBef>
              <a:spcAft>
                <a:spcPct val="0"/>
              </a:spcAft>
              <a:buClrTx/>
              <a:buSzTx/>
              <a:tabLst/>
              <a:defRPr/>
            </a:pPr>
            <a:r>
              <a:rPr kumimoji="0" lang="en-GB" sz="1600" b="1" i="0" u="none" strike="noStrike" kern="0" cap="none" spc="0" normalizeH="0" baseline="0" noProof="0" dirty="0">
                <a:ln>
                  <a:noFill/>
                </a:ln>
                <a:solidFill>
                  <a:srgbClr val="000000"/>
                </a:solidFill>
                <a:effectLst/>
                <a:uLnTx/>
                <a:uFillTx/>
                <a:latin typeface="Arial"/>
                <a:ea typeface="+mn-ea"/>
                <a:cs typeface="+mn-cs"/>
              </a:rPr>
              <a:t>Children’s Mental </a:t>
            </a:r>
            <a:r>
              <a:rPr lang="en-GB" sz="1600" b="1" kern="0" dirty="0">
                <a:solidFill>
                  <a:srgbClr val="000000"/>
                </a:solidFill>
                <a:latin typeface="Arial"/>
              </a:rPr>
              <a:t>H</a:t>
            </a:r>
            <a:r>
              <a:rPr kumimoji="0" lang="en-GB" sz="1600" b="1" i="0" u="none" strike="noStrike" kern="0" cap="none" spc="0" normalizeH="0" baseline="0" noProof="0" dirty="0">
                <a:ln>
                  <a:noFill/>
                </a:ln>
                <a:solidFill>
                  <a:srgbClr val="000000"/>
                </a:solidFill>
                <a:effectLst/>
                <a:uLnTx/>
                <a:uFillTx/>
                <a:latin typeface="Arial"/>
                <a:ea typeface="+mn-ea"/>
                <a:cs typeface="+mn-cs"/>
              </a:rPr>
              <a:t>ealth Week: </a:t>
            </a:r>
            <a:r>
              <a:rPr kumimoji="0" lang="en-GB" sz="1400" b="0" i="0" u="none" strike="noStrike" kern="0" cap="none" spc="0" normalizeH="0" baseline="0" noProof="0" dirty="0">
                <a:ln>
                  <a:noFill/>
                </a:ln>
                <a:solidFill>
                  <a:srgbClr val="000000"/>
                </a:solidFill>
                <a:effectLst/>
                <a:uLnTx/>
                <a:uFillTx/>
                <a:latin typeface="Arial"/>
                <a:ea typeface="+mn-ea"/>
                <a:cs typeface="+mn-cs"/>
              </a:rPr>
              <a:t>5-11</a:t>
            </a:r>
            <a:r>
              <a:rPr kumimoji="0" lang="en-GB" sz="1400" b="0" i="0" u="none" strike="noStrike" kern="0" cap="none" spc="0" normalizeH="0" baseline="30000" noProof="0" dirty="0">
                <a:ln>
                  <a:noFill/>
                </a:ln>
                <a:solidFill>
                  <a:srgbClr val="000000"/>
                </a:solidFill>
                <a:effectLst/>
                <a:uLnTx/>
                <a:uFillTx/>
                <a:latin typeface="Arial"/>
                <a:ea typeface="+mn-ea"/>
                <a:cs typeface="+mn-cs"/>
              </a:rPr>
              <a:t>th</a:t>
            </a:r>
            <a:r>
              <a:rPr kumimoji="0" lang="en-GB" sz="1400" b="0" i="0" u="none" strike="noStrike" kern="0" cap="none" spc="0" normalizeH="0" baseline="0" noProof="0" dirty="0">
                <a:ln>
                  <a:noFill/>
                </a:ln>
                <a:solidFill>
                  <a:srgbClr val="000000"/>
                </a:solidFill>
                <a:effectLst/>
                <a:uLnTx/>
                <a:uFillTx/>
                <a:latin typeface="Arial"/>
                <a:ea typeface="+mn-ea"/>
                <a:cs typeface="+mn-cs"/>
              </a:rPr>
              <a:t> February</a:t>
            </a: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eaLnBrk="1" hangingPunct="1">
              <a:spcBef>
                <a:spcPct val="20000"/>
              </a:spcBef>
              <a:defRPr/>
            </a:pPr>
            <a:endParaRPr lang="en-US" sz="1400" b="1" kern="0" dirty="0">
              <a:solidFill>
                <a:srgbClr val="000000"/>
              </a:solidFill>
              <a:latin typeface="Arial"/>
            </a:endParaRPr>
          </a:p>
          <a:p>
            <a:pPr eaLnBrk="1" hangingPunct="1">
              <a:spcBef>
                <a:spcPct val="20000"/>
              </a:spcBef>
              <a:defRPr/>
            </a:pPr>
            <a:endParaRPr lang="en-US" sz="1400" b="1" kern="0" dirty="0">
              <a:solidFill>
                <a:srgbClr val="000000"/>
              </a:solidFill>
              <a:latin typeface="Arial"/>
            </a:endParaRPr>
          </a:p>
          <a:p>
            <a:pPr eaLnBrk="1" hangingPunct="1">
              <a:spcBef>
                <a:spcPct val="20000"/>
              </a:spcBef>
              <a:defRPr/>
            </a:pPr>
            <a:r>
              <a:rPr lang="en-US" sz="1600" b="1" kern="0" dirty="0">
                <a:solidFill>
                  <a:srgbClr val="000000"/>
                </a:solidFill>
                <a:latin typeface="Arial"/>
              </a:rPr>
              <a:t>DSL Network meetings, Summer Term:</a:t>
            </a:r>
          </a:p>
          <a:p>
            <a:pPr eaLnBrk="1" hangingPunct="1">
              <a:spcBef>
                <a:spcPct val="20000"/>
              </a:spcBef>
              <a:defRPr/>
            </a:pPr>
            <a:r>
              <a:rPr lang="en-US" sz="1400" kern="0" dirty="0">
                <a:solidFill>
                  <a:srgbClr val="000000"/>
                </a:solidFill>
                <a:latin typeface="Arial"/>
              </a:rPr>
              <a:t>Planning meeting: 16</a:t>
            </a:r>
            <a:r>
              <a:rPr lang="en-US" sz="1400" kern="0" baseline="30000" dirty="0">
                <a:solidFill>
                  <a:srgbClr val="000000"/>
                </a:solidFill>
                <a:latin typeface="Arial"/>
              </a:rPr>
              <a:t>th</a:t>
            </a:r>
            <a:r>
              <a:rPr lang="en-US" sz="1400" kern="0" dirty="0">
                <a:solidFill>
                  <a:srgbClr val="000000"/>
                </a:solidFill>
                <a:latin typeface="Arial"/>
              </a:rPr>
              <a:t> April, 3.30pm</a:t>
            </a:r>
          </a:p>
          <a:p>
            <a:pPr eaLnBrk="1" hangingPunct="1">
              <a:spcBef>
                <a:spcPct val="20000"/>
              </a:spcBef>
              <a:defRPr/>
            </a:pPr>
            <a:r>
              <a:rPr lang="en-US" sz="1400" kern="0" dirty="0">
                <a:solidFill>
                  <a:srgbClr val="000000"/>
                </a:solidFill>
                <a:latin typeface="Arial"/>
              </a:rPr>
              <a:t>DSL Network meeting: 30</a:t>
            </a:r>
            <a:r>
              <a:rPr lang="en-US" sz="1400" kern="0" baseline="30000" dirty="0">
                <a:solidFill>
                  <a:srgbClr val="000000"/>
                </a:solidFill>
                <a:latin typeface="Arial"/>
              </a:rPr>
              <a:t>th</a:t>
            </a:r>
            <a:r>
              <a:rPr lang="en-US" sz="1400" kern="0" dirty="0">
                <a:solidFill>
                  <a:srgbClr val="000000"/>
                </a:solidFill>
                <a:latin typeface="Arial"/>
              </a:rPr>
              <a:t> April, 3.30pm</a:t>
            </a:r>
          </a:p>
          <a:p>
            <a:pPr eaLnBrk="1" hangingPunct="1">
              <a:spcBef>
                <a:spcPct val="20000"/>
              </a:spcBef>
              <a:defRPr/>
            </a:pPr>
            <a:r>
              <a:rPr lang="en-US" sz="1400" kern="0" dirty="0">
                <a:solidFill>
                  <a:srgbClr val="000000"/>
                </a:solidFill>
                <a:latin typeface="Arial"/>
              </a:rPr>
              <a:t>Planning meeting: 18</a:t>
            </a:r>
            <a:r>
              <a:rPr lang="en-US" sz="1400" kern="0" baseline="30000" dirty="0">
                <a:solidFill>
                  <a:srgbClr val="000000"/>
                </a:solidFill>
                <a:latin typeface="Arial"/>
              </a:rPr>
              <a:t>th</a:t>
            </a:r>
            <a:r>
              <a:rPr lang="en-US" sz="1400" kern="0" dirty="0">
                <a:solidFill>
                  <a:srgbClr val="000000"/>
                </a:solidFill>
                <a:latin typeface="Arial"/>
              </a:rPr>
              <a:t> June, 3.30pm</a:t>
            </a:r>
          </a:p>
          <a:p>
            <a:pPr eaLnBrk="1" hangingPunct="1">
              <a:spcBef>
                <a:spcPct val="20000"/>
              </a:spcBef>
              <a:defRPr/>
            </a:pPr>
            <a:r>
              <a:rPr lang="en-US" sz="1400" kern="0" dirty="0">
                <a:solidFill>
                  <a:srgbClr val="000000"/>
                </a:solidFill>
                <a:latin typeface="Arial"/>
              </a:rPr>
              <a:t>DSL Network meeting: 9</a:t>
            </a:r>
            <a:r>
              <a:rPr lang="en-US" sz="1400" kern="0" baseline="30000" dirty="0">
                <a:solidFill>
                  <a:srgbClr val="000000"/>
                </a:solidFill>
                <a:latin typeface="Arial"/>
              </a:rPr>
              <a:t>th</a:t>
            </a:r>
            <a:r>
              <a:rPr lang="en-US" sz="1400" kern="0" dirty="0">
                <a:solidFill>
                  <a:srgbClr val="000000"/>
                </a:solidFill>
                <a:latin typeface="Arial"/>
              </a:rPr>
              <a:t> July, 3.30pm</a:t>
            </a:r>
          </a:p>
          <a:p>
            <a:pPr eaLnBrk="1" hangingPunct="1">
              <a:spcBef>
                <a:spcPct val="20000"/>
              </a:spcBef>
              <a:defRPr/>
            </a:pPr>
            <a:endParaRPr lang="en-US" sz="2000" kern="0" dirty="0">
              <a:solidFill>
                <a:srgbClr val="000000"/>
              </a:solidFill>
              <a:latin typeface="Arial"/>
            </a:endParaRPr>
          </a:p>
          <a:p>
            <a:pPr eaLnBrk="1" hangingPunct="1">
              <a:spcBef>
                <a:spcPct val="20000"/>
              </a:spcBef>
              <a:defRPr/>
            </a:pPr>
            <a:r>
              <a:rPr lang="en-US" sz="1200" i="1" kern="0" dirty="0">
                <a:solidFill>
                  <a:srgbClr val="000000"/>
                </a:solidFill>
                <a:latin typeface="Arial"/>
              </a:rPr>
              <a:t>If you would like to contribute to our Network meeting, or have an idea of what might be useful, then please contact </a:t>
            </a:r>
            <a:r>
              <a:rPr lang="en-US" sz="1200" i="1" kern="0" dirty="0">
                <a:solidFill>
                  <a:srgbClr val="000000"/>
                </a:solidFill>
                <a:latin typeface="Arial"/>
                <a:hlinkClick r:id="rId2"/>
              </a:rPr>
              <a:t>Samantha.hill@enfield.gov.uk</a:t>
            </a:r>
            <a:r>
              <a:rPr lang="en-US" sz="1200" i="1" kern="0" dirty="0">
                <a:solidFill>
                  <a:srgbClr val="000000"/>
                </a:solidFill>
                <a:latin typeface="Arial"/>
              </a:rPr>
              <a:t> or attend our planning meetings, where all are welcome.</a:t>
            </a:r>
            <a:endParaRPr lang="en-US" sz="1200" b="1" i="1" kern="0" dirty="0">
              <a:solidFill>
                <a:srgbClr val="000000"/>
              </a:solidFill>
              <a:latin typeface="Arial"/>
            </a:endParaRPr>
          </a:p>
        </p:txBody>
      </p:sp>
    </p:spTree>
    <p:extLst>
      <p:ext uri="{BB962C8B-B14F-4D97-AF65-F5344CB8AC3E}">
        <p14:creationId xmlns:p14="http://schemas.microsoft.com/office/powerpoint/2010/main" val="389815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36D8-0816-472C-BDA1-5DD42DA0C368}"/>
              </a:ext>
            </a:extLst>
          </p:cNvPr>
          <p:cNvSpPr>
            <a:spLocks noGrp="1"/>
          </p:cNvSpPr>
          <p:nvPr>
            <p:ph type="title"/>
          </p:nvPr>
        </p:nvSpPr>
        <p:spPr>
          <a:xfrm>
            <a:off x="685800" y="116632"/>
            <a:ext cx="8153400" cy="1143000"/>
          </a:xfrm>
        </p:spPr>
        <p:txBody>
          <a:bodyPr/>
          <a:lstStyle/>
          <a:p>
            <a:pPr algn="ctr"/>
            <a:r>
              <a:rPr lang="en-GB" dirty="0"/>
              <a:t>General Updates</a:t>
            </a:r>
            <a:endParaRPr lang="en-US" dirty="0"/>
          </a:p>
        </p:txBody>
      </p:sp>
      <p:sp>
        <p:nvSpPr>
          <p:cNvPr id="3" name="Content Placeholder 2">
            <a:extLst>
              <a:ext uri="{FF2B5EF4-FFF2-40B4-BE49-F238E27FC236}">
                <a16:creationId xmlns:a16="http://schemas.microsoft.com/office/drawing/2014/main" id="{B468CA33-27A4-4C7C-A35E-A2C4D288D2DA}"/>
              </a:ext>
            </a:extLst>
          </p:cNvPr>
          <p:cNvSpPr>
            <a:spLocks noGrp="1"/>
          </p:cNvSpPr>
          <p:nvPr>
            <p:ph idx="1"/>
          </p:nvPr>
        </p:nvSpPr>
        <p:spPr>
          <a:xfrm>
            <a:off x="304800" y="855672"/>
            <a:ext cx="8659688" cy="4464496"/>
          </a:xfrm>
        </p:spPr>
        <p:txBody>
          <a:bodyPr/>
          <a:lstStyle/>
          <a:p>
            <a:pPr marL="0" indent="0">
              <a:buNone/>
            </a:pPr>
            <a:r>
              <a:rPr lang="en-GB" sz="1600" dirty="0"/>
              <a:t>1. Updates to </a:t>
            </a:r>
            <a:r>
              <a:rPr lang="en-GB" sz="1600" b="1" dirty="0"/>
              <a:t>Working Together to Safeguard Children 2023</a:t>
            </a:r>
            <a:r>
              <a:rPr kumimoji="0" lang="en-GB" sz="1600" b="1" i="0" u="none" strike="noStrike" kern="1200" cap="none" spc="0" normalizeH="0" baseline="0" noProof="0" dirty="0">
                <a:ln>
                  <a:noFill/>
                </a:ln>
                <a:solidFill>
                  <a:srgbClr val="000000"/>
                </a:solidFill>
                <a:effectLst/>
                <a:uLnTx/>
                <a:uFillTx/>
                <a:ea typeface="+mn-ea"/>
                <a:cs typeface="+mn-cs"/>
                <a:hlinkClick r:id="rId2"/>
              </a:rPr>
              <a:t> </a:t>
            </a:r>
          </a:p>
          <a:p>
            <a:pPr marL="0" indent="0">
              <a:buNone/>
            </a:pPr>
            <a:r>
              <a:rPr kumimoji="0" lang="en-GB" sz="1600" b="0" i="0" u="none" strike="noStrike" kern="1200" cap="none" spc="0" normalizeH="0" baseline="0" noProof="0" dirty="0">
                <a:ln>
                  <a:noFill/>
                </a:ln>
                <a:solidFill>
                  <a:srgbClr val="000000"/>
                </a:solidFill>
                <a:effectLst/>
                <a:uLnTx/>
                <a:uFillTx/>
                <a:ea typeface="+mn-ea"/>
                <a:cs typeface="+mn-cs"/>
                <a:hlinkClick r:id="rId2"/>
              </a:rPr>
              <a:t>Working together to safeguard children 2023: statutory guidance (publishing.service.gov.uk</a:t>
            </a:r>
            <a:endParaRPr lang="en-GB" sz="1600" dirty="0"/>
          </a:p>
          <a:p>
            <a:pPr marL="0" indent="0">
              <a:buNone/>
            </a:pPr>
            <a:endParaRPr lang="en-GB" sz="1600" dirty="0"/>
          </a:p>
          <a:p>
            <a:pPr marL="0" indent="0">
              <a:buNone/>
            </a:pPr>
            <a:endParaRPr lang="en-GB" sz="1600" dirty="0"/>
          </a:p>
          <a:p>
            <a:pPr marL="0" indent="0">
              <a:buNone/>
            </a:pPr>
            <a:r>
              <a:rPr lang="en-GB" sz="1600" dirty="0"/>
              <a:t>2. </a:t>
            </a:r>
            <a:r>
              <a:rPr lang="en-GB" sz="1600" b="1" dirty="0"/>
              <a:t>Online Safety Act 2023 </a:t>
            </a:r>
          </a:p>
          <a:p>
            <a:pPr marL="0" indent="0">
              <a:buNone/>
            </a:pPr>
            <a:r>
              <a:rPr lang="en-GB" sz="1600" dirty="0">
                <a:hlinkClick r:id="rId3"/>
              </a:rPr>
              <a:t>Online Safety Act 2023 (legislation.gov.uk)</a:t>
            </a:r>
            <a:endParaRPr lang="en-GB" sz="1600" dirty="0"/>
          </a:p>
          <a:p>
            <a:pPr marL="0" indent="0">
              <a:buNone/>
            </a:pPr>
            <a:endParaRPr lang="en-GB" sz="1600" dirty="0"/>
          </a:p>
          <a:p>
            <a:pPr marL="0" indent="0">
              <a:buNone/>
            </a:pPr>
            <a:endParaRPr lang="en-GB" sz="1600" dirty="0"/>
          </a:p>
          <a:p>
            <a:pPr marL="0" indent="0">
              <a:buNone/>
            </a:pPr>
            <a:r>
              <a:rPr lang="en-GB" sz="1600" dirty="0"/>
              <a:t>3. Consultation out for draft government guidance for </a:t>
            </a:r>
            <a:r>
              <a:rPr lang="en-GB" sz="1600" b="1" dirty="0"/>
              <a:t>Gender Questioning Students</a:t>
            </a:r>
          </a:p>
          <a:p>
            <a:pPr marL="0" lvl="0" indent="0">
              <a:lnSpc>
                <a:spcPct val="105000"/>
              </a:lnSpc>
              <a:buNone/>
            </a:pPr>
            <a:r>
              <a:rPr lang="en-US" sz="1600" u="sng" dirty="0">
                <a:solidFill>
                  <a:srgbClr val="0000FF"/>
                </a:solidFill>
                <a:effectLst/>
                <a:ea typeface="Times New Roman" panose="02020603050405020304" pitchFamily="18" charset="0"/>
                <a:hlinkClick r:id="rId4"/>
              </a:rPr>
              <a:t>Gender Questioning Children - non-statutory guidance (education.gov.uk)</a:t>
            </a:r>
            <a:r>
              <a:rPr lang="en-US" sz="1600" u="sng" dirty="0">
                <a:solidFill>
                  <a:srgbClr val="0000FF"/>
                </a:solidFill>
                <a:effectLst/>
                <a:ea typeface="Times New Roman" panose="02020603050405020304" pitchFamily="18" charset="0"/>
                <a:hlinkClick r:id="rId5"/>
              </a:rPr>
              <a:t>Equality Act 2010: guidance - GOV.UK (www.gov.uk)</a:t>
            </a:r>
            <a:endParaRPr lang="en-US" sz="1600" dirty="0">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600" dirty="0"/>
              <a:t>Enfield are creating a guidance page for schools, signposting advice and resources. This will replace the draft toolkit sent for consultation earlier this year. We recommend schools read our LGBTQ+ advice on the Hub: </a:t>
            </a:r>
            <a:r>
              <a:rPr kumimoji="0" lang="en-US" sz="1600" b="0" i="0" u="none" strike="noStrike" kern="1200" cap="none" spc="0" normalizeH="0" baseline="0" noProof="0" dirty="0">
                <a:ln>
                  <a:noFill/>
                </a:ln>
                <a:solidFill>
                  <a:srgbClr val="009999"/>
                </a:solidFill>
                <a:effectLst/>
                <a:uLnTx/>
                <a:uFillTx/>
                <a:latin typeface="Arial"/>
                <a:ea typeface="+mn-ea"/>
                <a:cs typeface="+mn-cs"/>
                <a:hlinkClick r:id="rId6">
                  <a:extLst>
                    <a:ext uri="{A12FA001-AC4F-418D-AE19-62706E023703}">
                      <ahyp:hlinkClr xmlns:ahyp="http://schemas.microsoft.com/office/drawing/2018/hyperlinkcolor" val="tx"/>
                    </a:ext>
                  </a:extLst>
                </a:hlinkClick>
              </a:rPr>
              <a:t>LGBTQ+ | Enfield Council</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indent="0">
              <a:buNone/>
            </a:pPr>
            <a:endParaRPr lang="en-GB" sz="1600" dirty="0"/>
          </a:p>
          <a:p>
            <a:pPr marL="0" lvl="0" indent="0">
              <a:buNone/>
              <a:defRPr/>
            </a:pPr>
            <a:endParaRPr lang="en-US" sz="1600" b="1" dirty="0">
              <a:solidFill>
                <a:srgbClr val="000000"/>
              </a:solidFill>
            </a:endParaRPr>
          </a:p>
          <a:p>
            <a:pPr marL="0" lvl="0" indent="0">
              <a:buNone/>
              <a:defRPr/>
            </a:pPr>
            <a:r>
              <a:rPr lang="en-US" sz="1600" b="1" dirty="0">
                <a:solidFill>
                  <a:srgbClr val="000000"/>
                </a:solidFill>
              </a:rPr>
              <a:t>4. </a:t>
            </a:r>
            <a:r>
              <a:rPr lang="en-US" sz="1600" dirty="0">
                <a:solidFill>
                  <a:srgbClr val="000000"/>
                </a:solidFill>
              </a:rPr>
              <a:t>Changes to </a:t>
            </a:r>
            <a:r>
              <a:rPr lang="en-US" sz="1600" b="1" dirty="0">
                <a:solidFill>
                  <a:srgbClr val="000000"/>
                </a:solidFill>
              </a:rPr>
              <a:t>Prevent Duty Guidance </a:t>
            </a:r>
            <a:r>
              <a:rPr lang="en-US" sz="1600" dirty="0">
                <a:solidFill>
                  <a:srgbClr val="000000"/>
                </a:solidFill>
              </a:rPr>
              <a:t>have come into effect</a:t>
            </a:r>
          </a:p>
          <a:p>
            <a:pPr marL="0" lvl="0" indent="0">
              <a:buNone/>
              <a:defRPr/>
            </a:pPr>
            <a:r>
              <a:rPr lang="en-GB" sz="1600" dirty="0">
                <a:hlinkClick r:id="rId7"/>
              </a:rPr>
              <a:t> Prevent duty guidance: England and Wales (2023) - GOV.UK (www.gov.uk)</a:t>
            </a:r>
            <a:endParaRPr lang="en-US" sz="1600" dirty="0">
              <a:solidFill>
                <a:srgbClr val="000000"/>
              </a:solidFill>
            </a:endParaRPr>
          </a:p>
          <a:p>
            <a:pPr marL="0" indent="0">
              <a:buNone/>
            </a:pPr>
            <a:endParaRPr lang="en-GB" sz="2200"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70093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F9BC-89E9-44F1-B109-634054C211E2}"/>
              </a:ext>
            </a:extLst>
          </p:cNvPr>
          <p:cNvSpPr>
            <a:spLocks noGrp="1"/>
          </p:cNvSpPr>
          <p:nvPr>
            <p:ph type="title"/>
          </p:nvPr>
        </p:nvSpPr>
        <p:spPr>
          <a:xfrm>
            <a:off x="251520" y="304800"/>
            <a:ext cx="8587680" cy="1143000"/>
          </a:xfrm>
        </p:spPr>
        <p:txBody>
          <a:bodyPr/>
          <a:lstStyle/>
          <a:p>
            <a:r>
              <a:rPr lang="en-GB" dirty="0"/>
              <a:t>Safeguarding Software Survey – the results</a:t>
            </a:r>
            <a:endParaRPr lang="en-US" dirty="0"/>
          </a:p>
        </p:txBody>
      </p:sp>
      <p:pic>
        <p:nvPicPr>
          <p:cNvPr id="4" name="Content Placeholder 3">
            <a:extLst>
              <a:ext uri="{FF2B5EF4-FFF2-40B4-BE49-F238E27FC236}">
                <a16:creationId xmlns:a16="http://schemas.microsoft.com/office/drawing/2014/main" id="{F90041F7-AECE-4190-9613-015B4C687A5F}"/>
              </a:ext>
            </a:extLst>
          </p:cNvPr>
          <p:cNvPicPr>
            <a:picLocks noGrp="1" noChangeAspect="1"/>
          </p:cNvPicPr>
          <p:nvPr>
            <p:ph idx="1"/>
          </p:nvPr>
        </p:nvPicPr>
        <p:blipFill>
          <a:blip r:embed="rId2"/>
          <a:stretch>
            <a:fillRect/>
          </a:stretch>
        </p:blipFill>
        <p:spPr>
          <a:xfrm>
            <a:off x="304799" y="1268760"/>
            <a:ext cx="8756173" cy="3744416"/>
          </a:xfrm>
          <a:prstGeom prst="rect">
            <a:avLst/>
          </a:prstGeom>
        </p:spPr>
      </p:pic>
    </p:spTree>
    <p:extLst>
      <p:ext uri="{BB962C8B-B14F-4D97-AF65-F5344CB8AC3E}">
        <p14:creationId xmlns:p14="http://schemas.microsoft.com/office/powerpoint/2010/main" val="393929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142A-026F-4C15-AA6C-6711CAD667D3}"/>
              </a:ext>
            </a:extLst>
          </p:cNvPr>
          <p:cNvSpPr>
            <a:spLocks noGrp="1"/>
          </p:cNvSpPr>
          <p:nvPr>
            <p:ph type="title"/>
          </p:nvPr>
        </p:nvSpPr>
        <p:spPr>
          <a:xfrm rot="21161218">
            <a:off x="50731" y="48022"/>
            <a:ext cx="4326300" cy="675928"/>
          </a:xfrm>
        </p:spPr>
        <p:txBody>
          <a:bodyPr/>
          <a:lstStyle/>
          <a:p>
            <a:r>
              <a:rPr lang="en-GB" sz="1500" dirty="0"/>
              <a:t>A whirlwind guide to…</a:t>
            </a:r>
            <a:endParaRPr lang="en-US" sz="1500" dirty="0"/>
          </a:p>
        </p:txBody>
      </p:sp>
      <p:sp>
        <p:nvSpPr>
          <p:cNvPr id="4" name="Title 1">
            <a:extLst>
              <a:ext uri="{FF2B5EF4-FFF2-40B4-BE49-F238E27FC236}">
                <a16:creationId xmlns:a16="http://schemas.microsoft.com/office/drawing/2014/main" id="{0C3BFB5B-CFE9-48DF-9F31-247D9C441AAE}"/>
              </a:ext>
            </a:extLst>
          </p:cNvPr>
          <p:cNvSpPr txBox="1">
            <a:spLocks/>
          </p:cNvSpPr>
          <p:nvPr/>
        </p:nvSpPr>
        <p:spPr bwMode="auto">
          <a:xfrm rot="21203943">
            <a:off x="2268" y="251413"/>
            <a:ext cx="5183162" cy="67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r>
              <a:rPr lang="en-GB" sz="3000" kern="0" dirty="0"/>
              <a:t>LGBTQ+ and Gender Questioning Students</a:t>
            </a:r>
            <a:endParaRPr lang="en-US" sz="3000" kern="0" dirty="0"/>
          </a:p>
        </p:txBody>
      </p:sp>
      <p:sp>
        <p:nvSpPr>
          <p:cNvPr id="12" name="TextBox 11">
            <a:extLst>
              <a:ext uri="{FF2B5EF4-FFF2-40B4-BE49-F238E27FC236}">
                <a16:creationId xmlns:a16="http://schemas.microsoft.com/office/drawing/2014/main" id="{5FE6F0ED-B7E4-49CD-B1C5-0F4D2D229C9C}"/>
              </a:ext>
            </a:extLst>
          </p:cNvPr>
          <p:cNvSpPr txBox="1"/>
          <p:nvPr/>
        </p:nvSpPr>
        <p:spPr>
          <a:xfrm>
            <a:off x="4211960" y="210420"/>
            <a:ext cx="4865268" cy="1338828"/>
          </a:xfrm>
          <a:prstGeom prst="rect">
            <a:avLst/>
          </a:prstGeom>
          <a:noFill/>
          <a:ln>
            <a:solidFill>
              <a:srgbClr val="FF0000"/>
            </a:solidFill>
          </a:ln>
        </p:spPr>
        <p:txBody>
          <a:bodyPr wrap="square">
            <a:spAutoFit/>
          </a:bodyPr>
          <a:lstStyle/>
          <a:p>
            <a:pPr algn="just"/>
            <a:r>
              <a:rPr lang="en-GB" sz="900" b="1" i="0" dirty="0">
                <a:solidFill>
                  <a:srgbClr val="0A0A0A"/>
                </a:solidFill>
                <a:effectLst/>
                <a:latin typeface="Helvetica Neue"/>
              </a:rPr>
              <a:t>Enfield Council's commitment to equality, inclusion and effective safeguarding is unwavering.</a:t>
            </a:r>
          </a:p>
          <a:p>
            <a:pPr algn="just"/>
            <a:r>
              <a:rPr lang="en-GB" sz="900" b="1" i="0" dirty="0">
                <a:solidFill>
                  <a:srgbClr val="0A0A0A"/>
                </a:solidFill>
                <a:effectLst/>
                <a:latin typeface="Helvetica Neue"/>
                <a:hlinkClick r:id="rId2"/>
              </a:rPr>
              <a:t>This advice </a:t>
            </a:r>
            <a:r>
              <a:rPr lang="en-GB" sz="900" b="1" i="0" dirty="0">
                <a:solidFill>
                  <a:srgbClr val="0A0A0A"/>
                </a:solidFill>
                <a:effectLst/>
                <a:latin typeface="Helvetica Neue"/>
              </a:rPr>
              <a:t>aims to signpost schools to guidance, legal responsibilities and useful resources in order to support the development of inclusive and safe environments for gender questioning children and those who identify as LGBTQ+.</a:t>
            </a:r>
          </a:p>
          <a:p>
            <a:pPr algn="just"/>
            <a:r>
              <a:rPr lang="en-GB" sz="900" b="1" i="0" dirty="0">
                <a:solidFill>
                  <a:srgbClr val="0A0A0A"/>
                </a:solidFill>
                <a:effectLst/>
                <a:latin typeface="Helvetica Neue"/>
              </a:rPr>
              <a:t>Practice to support LGBTQ+ children and young people should be embedded across policies and the curriculum and build on best safeguarding and inclusive practice already in place. We encourage schools to place the well-being of children at the heart of all decision-making.</a:t>
            </a:r>
          </a:p>
        </p:txBody>
      </p:sp>
      <p:sp>
        <p:nvSpPr>
          <p:cNvPr id="14" name="TextBox 13">
            <a:extLst>
              <a:ext uri="{FF2B5EF4-FFF2-40B4-BE49-F238E27FC236}">
                <a16:creationId xmlns:a16="http://schemas.microsoft.com/office/drawing/2014/main" id="{EB9019E0-16AB-4E5C-8977-08AD94D92D1D}"/>
              </a:ext>
            </a:extLst>
          </p:cNvPr>
          <p:cNvSpPr txBox="1"/>
          <p:nvPr/>
        </p:nvSpPr>
        <p:spPr>
          <a:xfrm>
            <a:off x="1691680" y="1303229"/>
            <a:ext cx="2520280" cy="338554"/>
          </a:xfrm>
          <a:prstGeom prst="rect">
            <a:avLst/>
          </a:prstGeom>
          <a:noFill/>
        </p:spPr>
        <p:txBody>
          <a:bodyPr wrap="square">
            <a:spAutoFit/>
          </a:bodyPr>
          <a:lstStyle/>
          <a:p>
            <a:r>
              <a:rPr lang="en-US" sz="1600" dirty="0">
                <a:solidFill>
                  <a:srgbClr val="009999"/>
                </a:solidFill>
                <a:latin typeface="+mn-lt"/>
                <a:hlinkClick r:id="rId2">
                  <a:extLst>
                    <a:ext uri="{A12FA001-AC4F-418D-AE19-62706E023703}">
                      <ahyp:hlinkClr xmlns:ahyp="http://schemas.microsoft.com/office/drawing/2018/hyperlinkcolor" val="tx"/>
                    </a:ext>
                  </a:extLst>
                </a:hlinkClick>
              </a:rPr>
              <a:t>LGBTQ+ | Enfield Council</a:t>
            </a:r>
            <a:endParaRPr lang="en-US" sz="1600" dirty="0">
              <a:latin typeface="+mn-lt"/>
            </a:endParaRPr>
          </a:p>
        </p:txBody>
      </p:sp>
      <p:sp>
        <p:nvSpPr>
          <p:cNvPr id="19" name="TextBox 18">
            <a:extLst>
              <a:ext uri="{FF2B5EF4-FFF2-40B4-BE49-F238E27FC236}">
                <a16:creationId xmlns:a16="http://schemas.microsoft.com/office/drawing/2014/main" id="{140C008B-0AC2-4E42-B6BB-0EFE0D425E2E}"/>
              </a:ext>
            </a:extLst>
          </p:cNvPr>
          <p:cNvSpPr txBox="1"/>
          <p:nvPr/>
        </p:nvSpPr>
        <p:spPr>
          <a:xfrm>
            <a:off x="709359" y="4595897"/>
            <a:ext cx="4659330" cy="2123658"/>
          </a:xfrm>
          <a:prstGeom prst="rect">
            <a:avLst/>
          </a:prstGeom>
          <a:noFill/>
          <a:ln>
            <a:solidFill>
              <a:schemeClr val="tx1"/>
            </a:solidFill>
          </a:ln>
        </p:spPr>
        <p:txBody>
          <a:bodyPr wrap="square">
            <a:spAutoFit/>
          </a:bodyPr>
          <a:lstStyle/>
          <a:p>
            <a:pPr algn="l">
              <a:buFont typeface="+mj-lt"/>
              <a:buAutoNum type="arabicPeriod"/>
            </a:pPr>
            <a:r>
              <a:rPr lang="en-GB" sz="1100" b="0" i="0" u="none" strike="noStrike" dirty="0">
                <a:solidFill>
                  <a:srgbClr val="0752A3"/>
                </a:solidFill>
                <a:effectLst/>
                <a:latin typeface="Helvetica Neue"/>
                <a:hlinkClick r:id="rId3"/>
              </a:rPr>
              <a:t>Gender Questioning Children - non-statutory guidance (education.gov.uk)</a:t>
            </a:r>
            <a:endParaRPr lang="en-GB" sz="1100" b="0" i="0" u="none" strike="noStrike" dirty="0">
              <a:solidFill>
                <a:srgbClr val="0752A3"/>
              </a:solidFill>
              <a:effectLst/>
              <a:latin typeface="Helvetica Neue"/>
            </a:endParaRPr>
          </a:p>
          <a:p>
            <a:pPr algn="l">
              <a:buFont typeface="+mj-lt"/>
              <a:buAutoNum type="arabicPeriod"/>
            </a:pPr>
            <a:r>
              <a:rPr lang="en-GB" sz="1100" b="0" i="0" u="none" strike="noStrike" dirty="0">
                <a:solidFill>
                  <a:srgbClr val="0752A3"/>
                </a:solidFill>
                <a:effectLst/>
                <a:latin typeface="Helvetica Neue"/>
                <a:hlinkClick r:id="rId4"/>
              </a:rPr>
              <a:t>Equality Act 2010: guidance - GOV.UK (www.gov.uk)</a:t>
            </a:r>
            <a:endParaRPr lang="en-GB" sz="1100" b="0" i="0" dirty="0">
              <a:solidFill>
                <a:srgbClr val="0A0A0A"/>
              </a:solidFill>
              <a:effectLst/>
              <a:latin typeface="Helvetica Neue"/>
            </a:endParaRPr>
          </a:p>
          <a:p>
            <a:pPr algn="l">
              <a:buFont typeface="+mj-lt"/>
              <a:buAutoNum type="arabicPeriod"/>
            </a:pPr>
            <a:r>
              <a:rPr lang="en-GB" sz="1100" b="0" i="0" u="none" strike="noStrike" dirty="0">
                <a:solidFill>
                  <a:srgbClr val="0752A3"/>
                </a:solidFill>
                <a:effectLst/>
                <a:latin typeface="Helvetica Neue"/>
                <a:hlinkClick r:id="rId5"/>
              </a:rPr>
              <a:t>Relationships and sex education (RSE) and health education - GOV.UK (www.gov.uk)</a:t>
            </a:r>
            <a:endParaRPr lang="en-GB" sz="1100" b="0" i="0" dirty="0">
              <a:solidFill>
                <a:srgbClr val="0A0A0A"/>
              </a:solidFill>
              <a:effectLst/>
              <a:latin typeface="Helvetica Neue"/>
            </a:endParaRPr>
          </a:p>
          <a:p>
            <a:pPr algn="l">
              <a:buFont typeface="+mj-lt"/>
              <a:buAutoNum type="arabicPeriod"/>
            </a:pPr>
            <a:r>
              <a:rPr lang="en-GB" sz="1100" b="0" i="0" u="none" strike="noStrike" dirty="0">
                <a:solidFill>
                  <a:srgbClr val="0752A3"/>
                </a:solidFill>
                <a:effectLst/>
                <a:latin typeface="Helvetica Neue"/>
                <a:hlinkClick r:id="rId6"/>
              </a:rPr>
              <a:t>Trans Inclusion Schools Toolkit 2021 (brighton-hove.gov.uk)</a:t>
            </a:r>
            <a:endParaRPr lang="en-GB" sz="1100" b="0" i="0" dirty="0">
              <a:solidFill>
                <a:srgbClr val="0A0A0A"/>
              </a:solidFill>
              <a:effectLst/>
              <a:latin typeface="Helvetica Neue"/>
            </a:endParaRPr>
          </a:p>
          <a:p>
            <a:pPr algn="l">
              <a:buFont typeface="+mj-lt"/>
              <a:buAutoNum type="arabicPeriod"/>
            </a:pPr>
            <a:r>
              <a:rPr lang="en-GB" sz="1100" b="0" i="0" u="none" strike="noStrike" dirty="0">
                <a:solidFill>
                  <a:srgbClr val="0752A3"/>
                </a:solidFill>
                <a:effectLst/>
                <a:latin typeface="Helvetica Neue"/>
                <a:hlinkClick r:id="rId7"/>
              </a:rPr>
              <a:t>Enfield Inclusion Charter | Enfield Council</a:t>
            </a:r>
            <a:endParaRPr lang="en-GB" sz="1100" b="0" i="0" dirty="0">
              <a:solidFill>
                <a:srgbClr val="0A0A0A"/>
              </a:solidFill>
              <a:effectLst/>
              <a:latin typeface="Helvetica Neue"/>
            </a:endParaRPr>
          </a:p>
          <a:p>
            <a:pPr algn="l">
              <a:buFont typeface="+mj-lt"/>
              <a:buAutoNum type="arabicPeriod"/>
            </a:pPr>
            <a:r>
              <a:rPr lang="en-GB" sz="1100" b="0" i="0" u="none" strike="noStrike" dirty="0">
                <a:solidFill>
                  <a:srgbClr val="0752A3"/>
                </a:solidFill>
                <a:effectLst/>
                <a:latin typeface="Helvetica Neue"/>
                <a:hlinkClick r:id="rId8"/>
              </a:rPr>
              <a:t>Keeping children safe in education - GOV.UK (www.gov.uk)</a:t>
            </a:r>
            <a:endParaRPr lang="en-GB" sz="1100" b="0" i="0" dirty="0">
              <a:solidFill>
                <a:srgbClr val="0A0A0A"/>
              </a:solidFill>
              <a:effectLst/>
              <a:latin typeface="Helvetica Neue"/>
            </a:endParaRPr>
          </a:p>
          <a:p>
            <a:pPr algn="l">
              <a:buFont typeface="+mj-lt"/>
              <a:buAutoNum type="arabicPeriod"/>
            </a:pPr>
            <a:r>
              <a:rPr lang="en-GB" sz="1100" b="0" i="0" u="none" strike="noStrike" dirty="0">
                <a:solidFill>
                  <a:srgbClr val="0752A3"/>
                </a:solidFill>
                <a:effectLst/>
                <a:latin typeface="Helvetica Neue"/>
                <a:hlinkClick r:id="rId9"/>
              </a:rPr>
              <a:t>Safeguarding Enfield</a:t>
            </a:r>
            <a:endParaRPr lang="en-GB" sz="1100" b="0" i="0" dirty="0">
              <a:solidFill>
                <a:srgbClr val="0A0A0A"/>
              </a:solidFill>
              <a:effectLst/>
              <a:latin typeface="Helvetica Neue"/>
            </a:endParaRPr>
          </a:p>
          <a:p>
            <a:pPr algn="l">
              <a:buFont typeface="+mj-lt"/>
              <a:buAutoNum type="arabicPeriod"/>
            </a:pPr>
            <a:r>
              <a:rPr lang="en-GB" sz="1100" b="0" i="0" u="none" strike="noStrike" dirty="0">
                <a:solidFill>
                  <a:srgbClr val="0752A3"/>
                </a:solidFill>
                <a:effectLst/>
                <a:latin typeface="Helvetica Neue"/>
                <a:hlinkClick r:id="rId10"/>
              </a:rPr>
              <a:t>Safeguarding in Schools | Enfield Council</a:t>
            </a:r>
            <a:endParaRPr lang="en-GB" sz="1100" b="0" i="0" dirty="0">
              <a:solidFill>
                <a:srgbClr val="0A0A0A"/>
              </a:solidFill>
              <a:effectLst/>
              <a:latin typeface="Helvetica Neue"/>
            </a:endParaRPr>
          </a:p>
          <a:p>
            <a:pPr algn="l">
              <a:buFont typeface="+mj-lt"/>
              <a:buAutoNum type="arabicPeriod"/>
            </a:pPr>
            <a:r>
              <a:rPr lang="en-GB" sz="1100" b="0" i="0" u="none" strike="noStrike" dirty="0">
                <a:solidFill>
                  <a:srgbClr val="0752A3"/>
                </a:solidFill>
                <a:effectLst/>
                <a:latin typeface="Helvetica Neue"/>
                <a:hlinkClick r:id="rId11"/>
              </a:rPr>
              <a:t>Inspecting teaching of the protected characteristics in schools - GOV.UK (www.gov.uk)</a:t>
            </a:r>
            <a:endParaRPr lang="en-GB" sz="1100" b="0" i="0" dirty="0">
              <a:solidFill>
                <a:srgbClr val="0A0A0A"/>
              </a:solidFill>
              <a:effectLst/>
              <a:latin typeface="Helvetica Neue"/>
            </a:endParaRPr>
          </a:p>
        </p:txBody>
      </p:sp>
      <p:sp>
        <p:nvSpPr>
          <p:cNvPr id="20" name="Title 1">
            <a:extLst>
              <a:ext uri="{FF2B5EF4-FFF2-40B4-BE49-F238E27FC236}">
                <a16:creationId xmlns:a16="http://schemas.microsoft.com/office/drawing/2014/main" id="{070294B0-A97F-4F1C-BA89-AAB6E47F1EDD}"/>
              </a:ext>
            </a:extLst>
          </p:cNvPr>
          <p:cNvSpPr txBox="1">
            <a:spLocks/>
          </p:cNvSpPr>
          <p:nvPr/>
        </p:nvSpPr>
        <p:spPr bwMode="auto">
          <a:xfrm>
            <a:off x="7092280" y="4760850"/>
            <a:ext cx="1994627" cy="50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r>
              <a:rPr lang="en-GB" sz="900" kern="0" dirty="0"/>
              <a:t>Resources, guidance and responsibilities are outlined in full on The Hub’s LGBTQ+ page:</a:t>
            </a:r>
            <a:endParaRPr lang="en-US" sz="900" kern="0" dirty="0"/>
          </a:p>
        </p:txBody>
      </p:sp>
      <p:sp>
        <p:nvSpPr>
          <p:cNvPr id="21" name="Title 1">
            <a:extLst>
              <a:ext uri="{FF2B5EF4-FFF2-40B4-BE49-F238E27FC236}">
                <a16:creationId xmlns:a16="http://schemas.microsoft.com/office/drawing/2014/main" id="{6216C34A-5E19-4A51-98E1-B5D857236181}"/>
              </a:ext>
            </a:extLst>
          </p:cNvPr>
          <p:cNvSpPr txBox="1">
            <a:spLocks/>
          </p:cNvSpPr>
          <p:nvPr/>
        </p:nvSpPr>
        <p:spPr bwMode="auto">
          <a:xfrm rot="16200000">
            <a:off x="-621546" y="5402869"/>
            <a:ext cx="2294696" cy="33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r>
              <a:rPr lang="en-GB" sz="1200" kern="0" dirty="0"/>
              <a:t>Key documents and links:</a:t>
            </a:r>
            <a:endParaRPr lang="en-US" sz="1200" kern="0" dirty="0"/>
          </a:p>
        </p:txBody>
      </p:sp>
      <p:sp>
        <p:nvSpPr>
          <p:cNvPr id="22" name="TextBox 21">
            <a:extLst>
              <a:ext uri="{FF2B5EF4-FFF2-40B4-BE49-F238E27FC236}">
                <a16:creationId xmlns:a16="http://schemas.microsoft.com/office/drawing/2014/main" id="{9029D023-2CC5-43BB-A6D1-5392930C9C53}"/>
              </a:ext>
            </a:extLst>
          </p:cNvPr>
          <p:cNvSpPr txBox="1"/>
          <p:nvPr/>
        </p:nvSpPr>
        <p:spPr>
          <a:xfrm>
            <a:off x="6951158" y="5259765"/>
            <a:ext cx="2520280" cy="307777"/>
          </a:xfrm>
          <a:prstGeom prst="rect">
            <a:avLst/>
          </a:prstGeom>
          <a:noFill/>
        </p:spPr>
        <p:txBody>
          <a:bodyPr wrap="square">
            <a:spAutoFit/>
          </a:bodyPr>
          <a:lstStyle/>
          <a:p>
            <a:r>
              <a:rPr lang="en-US" sz="1400" dirty="0">
                <a:solidFill>
                  <a:srgbClr val="009999"/>
                </a:solidFill>
                <a:latin typeface="+mn-lt"/>
                <a:hlinkClick r:id="rId2">
                  <a:extLst>
                    <a:ext uri="{A12FA001-AC4F-418D-AE19-62706E023703}">
                      <ahyp:hlinkClr xmlns:ahyp="http://schemas.microsoft.com/office/drawing/2018/hyperlinkcolor" val="tx"/>
                    </a:ext>
                  </a:extLst>
                </a:hlinkClick>
              </a:rPr>
              <a:t>LGBTQ+ | Enfield Council</a:t>
            </a:r>
            <a:endParaRPr lang="en-US" sz="1400" dirty="0">
              <a:latin typeface="+mn-lt"/>
            </a:endParaRPr>
          </a:p>
        </p:txBody>
      </p:sp>
      <p:sp>
        <p:nvSpPr>
          <p:cNvPr id="8" name="TextBox 7">
            <a:extLst>
              <a:ext uri="{FF2B5EF4-FFF2-40B4-BE49-F238E27FC236}">
                <a16:creationId xmlns:a16="http://schemas.microsoft.com/office/drawing/2014/main" id="{183B73BA-7A0C-4F64-9E44-5101EC9553B7}"/>
              </a:ext>
            </a:extLst>
          </p:cNvPr>
          <p:cNvSpPr txBox="1"/>
          <p:nvPr/>
        </p:nvSpPr>
        <p:spPr>
          <a:xfrm>
            <a:off x="114664" y="1808074"/>
            <a:ext cx="7354053" cy="2646878"/>
          </a:xfrm>
          <a:prstGeom prst="rect">
            <a:avLst/>
          </a:prstGeom>
          <a:noFill/>
        </p:spPr>
        <p:txBody>
          <a:bodyPr wrap="square" rtlCol="0">
            <a:spAutoFit/>
          </a:bodyPr>
          <a:lstStyle/>
          <a:p>
            <a:pPr algn="just"/>
            <a:r>
              <a:rPr lang="en-GB" sz="1400" dirty="0">
                <a:latin typeface="+mn-lt"/>
              </a:rPr>
              <a:t>Students who are questioning their sexuality and/or gender are at </a:t>
            </a:r>
            <a:r>
              <a:rPr lang="en-GB" sz="1400" b="1" dirty="0">
                <a:solidFill>
                  <a:srgbClr val="D52B1E"/>
                </a:solidFill>
                <a:latin typeface="+mn-lt"/>
              </a:rPr>
              <a:t>significant risk of harm</a:t>
            </a:r>
            <a:r>
              <a:rPr lang="en-GB" sz="1400" dirty="0">
                <a:latin typeface="+mn-lt"/>
              </a:rPr>
              <a:t>. These risks include bullying and assault from peers, abuse within the family home, online abuse and vulnerabilities, greater use of adult dating apps and associated vulnerabilities, homelessness, self harm, and a greatly elevated risk of suicide and suicidal thoughts.</a:t>
            </a:r>
          </a:p>
          <a:p>
            <a:pPr algn="just"/>
            <a:endParaRPr lang="en-GB" sz="600" dirty="0">
              <a:latin typeface="+mn-lt"/>
            </a:endParaRPr>
          </a:p>
          <a:p>
            <a:pPr algn="just"/>
            <a:r>
              <a:rPr lang="en-GB" sz="1400" b="1" dirty="0">
                <a:solidFill>
                  <a:srgbClr val="D52B1E"/>
                </a:solidFill>
                <a:latin typeface="+mn-lt"/>
              </a:rPr>
              <a:t>The Equality Act 2010 already protects the rights of those identifying as LGBTQ+, </a:t>
            </a:r>
            <a:r>
              <a:rPr lang="en-GB" sz="1400" dirty="0">
                <a:latin typeface="+mn-lt"/>
              </a:rPr>
              <a:t>and both curriculum and inspection expectations are that children are explicitly taught about diversity, acceptance and respect. </a:t>
            </a:r>
          </a:p>
          <a:p>
            <a:pPr algn="just"/>
            <a:endParaRPr lang="en-GB" sz="600" dirty="0">
              <a:latin typeface="+mn-lt"/>
            </a:endParaRPr>
          </a:p>
          <a:p>
            <a:pPr algn="just"/>
            <a:r>
              <a:rPr lang="en-GB" sz="1400" dirty="0">
                <a:latin typeface="+mn-lt"/>
              </a:rPr>
              <a:t>Additionally, schools are expected to safeguard their LGBTQ+ and gender questioning young people through their </a:t>
            </a:r>
            <a:r>
              <a:rPr lang="en-GB" sz="1400" b="1" dirty="0">
                <a:solidFill>
                  <a:srgbClr val="D52B1E"/>
                </a:solidFill>
                <a:latin typeface="+mn-lt"/>
              </a:rPr>
              <a:t>policies, safeguarding procedures and every day inclusive practice</a:t>
            </a:r>
            <a:r>
              <a:rPr lang="en-GB" sz="1400" dirty="0">
                <a:latin typeface="+mn-lt"/>
              </a:rPr>
              <a:t>. LGBTQ+ young people are extremely vulnerable and benefit from the provision of safe spaces, check-ins and adult responsiveness to emerging issues.</a:t>
            </a:r>
          </a:p>
        </p:txBody>
      </p:sp>
      <p:pic>
        <p:nvPicPr>
          <p:cNvPr id="9" name="Picture 8">
            <a:extLst>
              <a:ext uri="{FF2B5EF4-FFF2-40B4-BE49-F238E27FC236}">
                <a16:creationId xmlns:a16="http://schemas.microsoft.com/office/drawing/2014/main" id="{0433D308-266B-4AF9-BF99-468E68231E1D}"/>
              </a:ext>
            </a:extLst>
          </p:cNvPr>
          <p:cNvPicPr>
            <a:picLocks noChangeAspect="1"/>
          </p:cNvPicPr>
          <p:nvPr/>
        </p:nvPicPr>
        <p:blipFill>
          <a:blip r:embed="rId12"/>
          <a:stretch>
            <a:fillRect/>
          </a:stretch>
        </p:blipFill>
        <p:spPr>
          <a:xfrm>
            <a:off x="7468717" y="1909190"/>
            <a:ext cx="1582400" cy="2242396"/>
          </a:xfrm>
          <a:prstGeom prst="rect">
            <a:avLst/>
          </a:prstGeom>
        </p:spPr>
      </p:pic>
      <p:pic>
        <p:nvPicPr>
          <p:cNvPr id="23" name="Picture 22">
            <a:extLst>
              <a:ext uri="{FF2B5EF4-FFF2-40B4-BE49-F238E27FC236}">
                <a16:creationId xmlns:a16="http://schemas.microsoft.com/office/drawing/2014/main" id="{A2F00FB4-E6CC-4E47-88B3-5FFA571EBDF2}"/>
              </a:ext>
            </a:extLst>
          </p:cNvPr>
          <p:cNvPicPr>
            <a:picLocks noChangeAspect="1"/>
          </p:cNvPicPr>
          <p:nvPr/>
        </p:nvPicPr>
        <p:blipFill>
          <a:blip r:embed="rId13"/>
          <a:stretch>
            <a:fillRect/>
          </a:stretch>
        </p:blipFill>
        <p:spPr>
          <a:xfrm>
            <a:off x="5481045" y="4715129"/>
            <a:ext cx="1357757" cy="1932451"/>
          </a:xfrm>
          <a:prstGeom prst="rect">
            <a:avLst/>
          </a:prstGeom>
        </p:spPr>
      </p:pic>
    </p:spTree>
    <p:extLst>
      <p:ext uri="{BB962C8B-B14F-4D97-AF65-F5344CB8AC3E}">
        <p14:creationId xmlns:p14="http://schemas.microsoft.com/office/powerpoint/2010/main" val="288863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3ACD-6EE7-4783-BED5-C9B9CFD08AEE}"/>
              </a:ext>
            </a:extLst>
          </p:cNvPr>
          <p:cNvSpPr>
            <a:spLocks noGrp="1"/>
          </p:cNvSpPr>
          <p:nvPr>
            <p:ph type="title"/>
          </p:nvPr>
        </p:nvSpPr>
        <p:spPr>
          <a:xfrm>
            <a:off x="107504" y="0"/>
            <a:ext cx="8731696" cy="1143000"/>
          </a:xfrm>
        </p:spPr>
        <p:txBody>
          <a:bodyPr/>
          <a:lstStyle/>
          <a:p>
            <a:r>
              <a:rPr lang="en-GB" dirty="0"/>
              <a:t>Ending Gender-based violence – a teacher toolkit from www.tender.org.uk</a:t>
            </a:r>
            <a:endParaRPr lang="en-US" dirty="0"/>
          </a:p>
        </p:txBody>
      </p:sp>
      <p:sp>
        <p:nvSpPr>
          <p:cNvPr id="5" name="TextBox 4">
            <a:extLst>
              <a:ext uri="{FF2B5EF4-FFF2-40B4-BE49-F238E27FC236}">
                <a16:creationId xmlns:a16="http://schemas.microsoft.com/office/drawing/2014/main" id="{95ECEEB5-162A-40A5-B989-DEEC3491DA00}"/>
              </a:ext>
            </a:extLst>
          </p:cNvPr>
          <p:cNvSpPr txBox="1"/>
          <p:nvPr/>
        </p:nvSpPr>
        <p:spPr>
          <a:xfrm>
            <a:off x="113422" y="1025634"/>
            <a:ext cx="8731696" cy="5832366"/>
          </a:xfrm>
          <a:prstGeom prst="rect">
            <a:avLst/>
          </a:prstGeom>
          <a:noFill/>
        </p:spPr>
        <p:txBody>
          <a:bodyPr wrap="square">
            <a:spAutoFit/>
          </a:bodyPr>
          <a:lstStyle/>
          <a:p>
            <a:r>
              <a:rPr lang="en-GB" sz="1100" dirty="0">
                <a:effectLst/>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r>
              <a:rPr lang="en-GB" sz="2000" b="1" dirty="0">
                <a:effectLst/>
                <a:latin typeface="Urbanist"/>
                <a:ea typeface="Calibri" panose="020F0502020204030204" pitchFamily="34" charset="0"/>
              </a:rPr>
              <a:t>Ending Gender-Based Violence Teacher Toolkit – free resource and CPD accredited training</a:t>
            </a:r>
            <a:r>
              <a:rPr lang="en-US" sz="2000" dirty="0">
                <a:latin typeface="Calibri" panose="020F0502020204030204" pitchFamily="34" charset="0"/>
                <a:ea typeface="Calibri" panose="020F0502020204030204" pitchFamily="34" charset="0"/>
              </a:rPr>
              <a:t> </a:t>
            </a:r>
            <a:r>
              <a:rPr lang="en-GB" sz="2000" b="1" u="sng" dirty="0">
                <a:solidFill>
                  <a:srgbClr val="0563C1"/>
                </a:solidFill>
                <a:effectLst/>
                <a:latin typeface="Urbanist"/>
                <a:ea typeface="Calibri" panose="020F0502020204030204" pitchFamily="34" charset="0"/>
                <a:hlinkClick r:id="rId2"/>
              </a:rPr>
              <a:t>https://tender.org.uk/our-services/training/toolkit-training/</a:t>
            </a:r>
            <a:endParaRPr lang="en-GB" sz="2000" b="1" u="sng" dirty="0">
              <a:solidFill>
                <a:srgbClr val="0563C1"/>
              </a:solidFill>
              <a:effectLst/>
              <a:latin typeface="Urbanist"/>
              <a:ea typeface="Calibri" panose="020F0502020204030204" pitchFamily="34" charset="0"/>
            </a:endParaRPr>
          </a:p>
          <a:p>
            <a:endParaRPr lang="en-US" sz="1100" dirty="0">
              <a:effectLst/>
              <a:latin typeface="Calibri" panose="020F0502020204030204" pitchFamily="34" charset="0"/>
              <a:ea typeface="Calibri" panose="020F0502020204030204" pitchFamily="34" charset="0"/>
            </a:endParaRPr>
          </a:p>
          <a:p>
            <a:pPr marL="342900" lvl="0" indent="-342900">
              <a:buFont typeface="Urbanist"/>
              <a:buChar char="-"/>
            </a:pPr>
            <a:r>
              <a:rPr lang="en-GB" sz="1200" dirty="0">
                <a:effectLst/>
                <a:latin typeface="Urbanist"/>
                <a:ea typeface="Times New Roman" panose="02020603050405020304" pitchFamily="18" charset="0"/>
              </a:rPr>
              <a:t>The Teacher Toolkit is a free resource, developed to help schools facilitate important conversations with children and young people around GBV, and meet key elements of the RSE curriculum. It can also support staff’s vital safeguarding role. </a:t>
            </a:r>
            <a:endParaRPr lang="en-US" sz="1200" dirty="0">
              <a:effectLst/>
              <a:latin typeface="Calibri" panose="020F0502020204030204" pitchFamily="34" charset="0"/>
              <a:ea typeface="Calibri" panose="020F0502020204030204" pitchFamily="34" charset="0"/>
            </a:endParaRPr>
          </a:p>
          <a:p>
            <a:pPr marL="342900" lvl="0" indent="-342900">
              <a:buFont typeface="Urbanist"/>
              <a:buChar char="-"/>
            </a:pPr>
            <a:r>
              <a:rPr lang="en-GB" sz="1200" b="1" dirty="0">
                <a:effectLst/>
                <a:latin typeface="Urbanist"/>
                <a:ea typeface="Times New Roman" panose="02020603050405020304" pitchFamily="18" charset="0"/>
              </a:rPr>
              <a:t>The Secondary Toolkit is available now: </a:t>
            </a:r>
            <a:r>
              <a:rPr lang="en-GB" sz="1200" b="1" u="sng" dirty="0">
                <a:solidFill>
                  <a:srgbClr val="0563C1"/>
                </a:solidFill>
                <a:effectLst/>
                <a:latin typeface="Urbanist"/>
                <a:ea typeface="Times New Roman" panose="02020603050405020304" pitchFamily="18" charset="0"/>
                <a:hlinkClick r:id="rId3"/>
              </a:rPr>
              <a:t>https://www.london.gov.uk/VAWGToolkit</a:t>
            </a:r>
            <a:endParaRPr lang="en-US" sz="1200" dirty="0">
              <a:effectLst/>
              <a:latin typeface="Calibri" panose="020F0502020204030204" pitchFamily="34" charset="0"/>
              <a:ea typeface="Calibri" panose="020F0502020204030204" pitchFamily="34" charset="0"/>
            </a:endParaRPr>
          </a:p>
          <a:p>
            <a:pPr marL="342900" lvl="0" indent="-342900">
              <a:buFont typeface="Urbanist"/>
              <a:buChar char="-"/>
            </a:pPr>
            <a:r>
              <a:rPr lang="en-GB" sz="1200" b="1" dirty="0">
                <a:effectLst/>
                <a:latin typeface="Urbanist"/>
                <a:ea typeface="Times New Roman" panose="02020603050405020304" pitchFamily="18" charset="0"/>
              </a:rPr>
              <a:t>The Primary Toolkit will soon be launched here: </a:t>
            </a:r>
            <a:r>
              <a:rPr lang="en-GB" sz="1200" b="1" u="sng" dirty="0">
                <a:solidFill>
                  <a:srgbClr val="0563C1"/>
                </a:solidFill>
                <a:effectLst/>
                <a:latin typeface="Urbanist"/>
                <a:ea typeface="Times New Roman" panose="02020603050405020304" pitchFamily="18" charset="0"/>
                <a:hlinkClick r:id="rId4"/>
              </a:rPr>
              <a:t>https://www.london.gov.uk/programmes-strategies/mayors-office-policing-and-crime-mopac</a:t>
            </a:r>
            <a:endParaRPr lang="en-US" sz="1200" dirty="0">
              <a:effectLst/>
              <a:latin typeface="Calibri" panose="020F0502020204030204" pitchFamily="34" charset="0"/>
              <a:ea typeface="Calibri" panose="020F0502020204030204" pitchFamily="34" charset="0"/>
            </a:endParaRPr>
          </a:p>
          <a:p>
            <a:pPr marL="342900" lvl="0" indent="-342900">
              <a:buFont typeface="Urbanist"/>
              <a:buChar char="-"/>
            </a:pPr>
            <a:r>
              <a:rPr lang="en-GB" sz="1200" dirty="0">
                <a:effectLst/>
                <a:latin typeface="Urbanist"/>
                <a:ea typeface="Times New Roman" panose="02020603050405020304" pitchFamily="18" charset="0"/>
              </a:rPr>
              <a:t>To support the use of the Toolkit in schools, Tender are offering </a:t>
            </a:r>
            <a:r>
              <a:rPr lang="en-GB" sz="1200" b="1" dirty="0">
                <a:effectLst/>
                <a:latin typeface="Urbanist"/>
                <a:ea typeface="Times New Roman" panose="02020603050405020304" pitchFamily="18" charset="0"/>
              </a:rPr>
              <a:t>free, CPD accredited and online training</a:t>
            </a:r>
            <a:r>
              <a:rPr lang="en-GB" sz="1200" dirty="0">
                <a:effectLst/>
                <a:latin typeface="Urbanist"/>
                <a:ea typeface="Times New Roman" panose="02020603050405020304" pitchFamily="18" charset="0"/>
              </a:rPr>
              <a:t> to teachers and school governors in every London borough. </a:t>
            </a:r>
            <a:endParaRPr lang="en-US" sz="1200" dirty="0">
              <a:effectLst/>
              <a:latin typeface="Calibri" panose="020F0502020204030204" pitchFamily="34" charset="0"/>
              <a:ea typeface="Calibri" panose="020F0502020204030204" pitchFamily="34" charset="0"/>
            </a:endParaRPr>
          </a:p>
          <a:p>
            <a:pPr marL="342900" lvl="0" indent="-342900" fontAlgn="base">
              <a:buFont typeface="Urbanist"/>
              <a:buChar char="-"/>
            </a:pPr>
            <a:r>
              <a:rPr lang="en-GB" sz="1200" dirty="0">
                <a:effectLst/>
                <a:latin typeface="Urbanist"/>
                <a:ea typeface="Times New Roman" panose="02020603050405020304" pitchFamily="18" charset="0"/>
              </a:rPr>
              <a:t>Details of Enfield’s sessions are below. You can find further information and all sessions here: </a:t>
            </a:r>
            <a:r>
              <a:rPr lang="en-GB" sz="1200" u="sng" dirty="0">
                <a:solidFill>
                  <a:srgbClr val="0563C1"/>
                </a:solidFill>
                <a:effectLst/>
                <a:latin typeface="Urbanist"/>
                <a:ea typeface="Times New Roman" panose="02020603050405020304" pitchFamily="18" charset="0"/>
                <a:hlinkClick r:id="rId5"/>
              </a:rPr>
              <a:t>https://tender.org.uk/category/toolkit-training/</a:t>
            </a:r>
            <a:endParaRPr lang="en-GB" sz="1200" u="sng" dirty="0">
              <a:solidFill>
                <a:srgbClr val="0563C1"/>
              </a:solidFill>
              <a:effectLst/>
              <a:latin typeface="Urbanist"/>
              <a:ea typeface="Times New Roman" panose="02020603050405020304" pitchFamily="18" charset="0"/>
            </a:endParaRPr>
          </a:p>
          <a:p>
            <a:pPr marL="342900" lvl="0" indent="-342900" fontAlgn="base">
              <a:buFont typeface="Urbanist"/>
              <a:buChar char="-"/>
            </a:pPr>
            <a:endParaRPr lang="en-US" sz="1200" dirty="0">
              <a:effectLst/>
              <a:latin typeface="Calibri" panose="020F0502020204030204" pitchFamily="34" charset="0"/>
              <a:ea typeface="Calibri" panose="020F0502020204030204" pitchFamily="34" charset="0"/>
            </a:endParaRPr>
          </a:p>
          <a:p>
            <a:pPr marL="228600" fontAlgn="base"/>
            <a:r>
              <a:rPr lang="en-GB" sz="1200" b="1" dirty="0">
                <a:effectLst/>
                <a:latin typeface="Urbanist"/>
                <a:ea typeface="Calibri" panose="020F0502020204030204" pitchFamily="34" charset="0"/>
              </a:rPr>
              <a:t>Secondary Teachers: Increasing Awareness of Gender-Based Violence</a:t>
            </a:r>
            <a:endParaRPr lang="en-US" sz="1200" dirty="0">
              <a:effectLst/>
              <a:latin typeface="Calibri" panose="020F0502020204030204" pitchFamily="34" charset="0"/>
              <a:ea typeface="Calibri" panose="020F0502020204030204" pitchFamily="34" charset="0"/>
            </a:endParaRPr>
          </a:p>
          <a:p>
            <a:pPr marL="228600" fontAlgn="base"/>
            <a:r>
              <a:rPr lang="en-GB" sz="1200" b="1" dirty="0">
                <a:effectLst/>
                <a:latin typeface="Urbanist"/>
                <a:ea typeface="Calibri" panose="020F0502020204030204" pitchFamily="34" charset="0"/>
              </a:rPr>
              <a:t>Date &amp; Time: 26</a:t>
            </a:r>
            <a:r>
              <a:rPr lang="en-GB" sz="1200" b="1" baseline="30000" dirty="0">
                <a:effectLst/>
                <a:latin typeface="Urbanist"/>
                <a:ea typeface="Calibri" panose="020F0502020204030204" pitchFamily="34" charset="0"/>
              </a:rPr>
              <a:t>th</a:t>
            </a:r>
            <a:r>
              <a:rPr lang="en-GB" sz="1200" b="1" dirty="0">
                <a:effectLst/>
                <a:latin typeface="Urbanist"/>
                <a:ea typeface="Calibri" panose="020F0502020204030204" pitchFamily="34" charset="0"/>
              </a:rPr>
              <a:t> March 16:00-17:00</a:t>
            </a:r>
            <a:endParaRPr lang="en-US" sz="1200" dirty="0">
              <a:effectLst/>
              <a:latin typeface="Calibri" panose="020F0502020204030204" pitchFamily="34" charset="0"/>
              <a:ea typeface="Calibri" panose="020F0502020204030204" pitchFamily="34" charset="0"/>
            </a:endParaRPr>
          </a:p>
          <a:p>
            <a:pPr marL="228600" fontAlgn="base"/>
            <a:r>
              <a:rPr lang="en-GB" sz="1200" b="1" dirty="0">
                <a:effectLst/>
                <a:latin typeface="Urbanist"/>
                <a:ea typeface="Calibri" panose="020F0502020204030204" pitchFamily="34" charset="0"/>
              </a:rPr>
              <a:t>Registration: </a:t>
            </a:r>
            <a:r>
              <a:rPr lang="en-GB" sz="1200" b="1" u="sng" dirty="0">
                <a:solidFill>
                  <a:srgbClr val="0563C1"/>
                </a:solidFill>
                <a:effectLst/>
                <a:latin typeface="Urbanist"/>
                <a:ea typeface="Calibri" panose="020F0502020204030204" pitchFamily="34" charset="0"/>
                <a:hlinkClick r:id="rId6"/>
              </a:rPr>
              <a:t>https://GBVToolkitIncreasingAwarenessEnfield.eventbrite.co.uk</a:t>
            </a:r>
            <a:r>
              <a:rPr lang="en-GB" sz="1200" b="1" dirty="0">
                <a:effectLst/>
                <a:latin typeface="Urbanist"/>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228600" fontAlgn="base"/>
            <a:r>
              <a:rPr lang="en-GB" sz="1200" b="1" dirty="0">
                <a:effectLst/>
                <a:latin typeface="Urbanist"/>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228600" fontAlgn="base"/>
            <a:r>
              <a:rPr lang="en-GB" sz="1200" b="1" dirty="0">
                <a:effectLst/>
                <a:latin typeface="Urbanist"/>
                <a:ea typeface="Calibri" panose="020F0502020204030204" pitchFamily="34" charset="0"/>
              </a:rPr>
              <a:t>Primary Teachers: Talking to Children and Young People about Relationships and Gender Equality</a:t>
            </a:r>
            <a:endParaRPr lang="en-US" sz="1200" dirty="0">
              <a:effectLst/>
              <a:latin typeface="Calibri" panose="020F0502020204030204" pitchFamily="34" charset="0"/>
              <a:ea typeface="Calibri" panose="020F0502020204030204" pitchFamily="34" charset="0"/>
            </a:endParaRPr>
          </a:p>
          <a:p>
            <a:pPr marL="228600" fontAlgn="base"/>
            <a:r>
              <a:rPr lang="en-GB" sz="1200" b="1" dirty="0">
                <a:effectLst/>
                <a:latin typeface="Urbanist"/>
                <a:ea typeface="Calibri" panose="020F0502020204030204" pitchFamily="34" charset="0"/>
              </a:rPr>
              <a:t>Date &amp; Time: 12</a:t>
            </a:r>
            <a:r>
              <a:rPr lang="en-GB" sz="1200" b="1" baseline="30000" dirty="0">
                <a:effectLst/>
                <a:latin typeface="Urbanist"/>
                <a:ea typeface="Calibri" panose="020F0502020204030204" pitchFamily="34" charset="0"/>
              </a:rPr>
              <a:t>th</a:t>
            </a:r>
            <a:r>
              <a:rPr lang="en-GB" sz="1200" b="1" dirty="0">
                <a:effectLst/>
                <a:latin typeface="Urbanist"/>
                <a:ea typeface="Calibri" panose="020F0502020204030204" pitchFamily="34" charset="0"/>
              </a:rPr>
              <a:t> June 16:00-17:00</a:t>
            </a:r>
            <a:endParaRPr lang="en-US" sz="1200" dirty="0">
              <a:effectLst/>
              <a:latin typeface="Calibri" panose="020F0502020204030204" pitchFamily="34" charset="0"/>
              <a:ea typeface="Calibri" panose="020F0502020204030204" pitchFamily="34" charset="0"/>
            </a:endParaRPr>
          </a:p>
          <a:p>
            <a:pPr marL="228600" fontAlgn="base"/>
            <a:r>
              <a:rPr lang="en-GB" sz="1200" b="1" dirty="0">
                <a:effectLst/>
                <a:latin typeface="Urbanist"/>
                <a:ea typeface="Calibri" panose="020F0502020204030204" pitchFamily="34" charset="0"/>
              </a:rPr>
              <a:t>Registration: </a:t>
            </a:r>
            <a:r>
              <a:rPr lang="en-GB" sz="1200" b="1" u="sng" dirty="0">
                <a:solidFill>
                  <a:srgbClr val="0563C1"/>
                </a:solidFill>
                <a:effectLst/>
                <a:latin typeface="Urbanist"/>
                <a:ea typeface="Calibri" panose="020F0502020204030204" pitchFamily="34" charset="0"/>
                <a:hlinkClick r:id="rId7"/>
              </a:rPr>
              <a:t>https://GBVToolkitTalkingtoCYPEndfield.eventbrite.co.uk</a:t>
            </a:r>
            <a:r>
              <a:rPr lang="en-GB" sz="1200" b="1" dirty="0">
                <a:effectLst/>
                <a:latin typeface="Urbanist"/>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fontAlgn="base"/>
            <a:r>
              <a:rPr lang="en-GB" sz="1200" b="1" dirty="0">
                <a:effectLst/>
                <a:latin typeface="Urbanist"/>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228600" fontAlgn="base"/>
            <a:r>
              <a:rPr lang="en-GB" sz="1200" b="1" dirty="0">
                <a:effectLst/>
                <a:latin typeface="Urbanist"/>
                <a:ea typeface="Calibri" panose="020F0502020204030204" pitchFamily="34" charset="0"/>
              </a:rPr>
              <a:t>SEN Teachers: Supporting Children and Young People with SEN to Understand Healthy Relationships and Gender Equality</a:t>
            </a:r>
            <a:endParaRPr lang="en-US" sz="1200" dirty="0">
              <a:effectLst/>
              <a:latin typeface="Calibri" panose="020F0502020204030204" pitchFamily="34" charset="0"/>
              <a:ea typeface="Calibri" panose="020F0502020204030204" pitchFamily="34" charset="0"/>
            </a:endParaRPr>
          </a:p>
          <a:p>
            <a:pPr marL="228600" fontAlgn="base"/>
            <a:r>
              <a:rPr lang="en-GB" sz="1200" b="1" dirty="0">
                <a:effectLst/>
                <a:latin typeface="Urbanist"/>
                <a:ea typeface="Calibri" panose="020F0502020204030204" pitchFamily="34" charset="0"/>
              </a:rPr>
              <a:t>Date &amp; Time: 4</a:t>
            </a:r>
            <a:r>
              <a:rPr lang="en-GB" sz="1200" b="1" baseline="30000" dirty="0">
                <a:effectLst/>
                <a:latin typeface="Urbanist"/>
                <a:ea typeface="Calibri" panose="020F0502020204030204" pitchFamily="34" charset="0"/>
              </a:rPr>
              <a:t>th</a:t>
            </a:r>
            <a:r>
              <a:rPr lang="en-GB" sz="1200" b="1" dirty="0">
                <a:effectLst/>
                <a:latin typeface="Urbanist"/>
                <a:ea typeface="Calibri" panose="020F0502020204030204" pitchFamily="34" charset="0"/>
              </a:rPr>
              <a:t> July 16:00-17:00</a:t>
            </a:r>
            <a:endParaRPr lang="en-US" sz="1200" dirty="0">
              <a:effectLst/>
              <a:latin typeface="Calibri" panose="020F0502020204030204" pitchFamily="34" charset="0"/>
              <a:ea typeface="Calibri" panose="020F0502020204030204" pitchFamily="34" charset="0"/>
            </a:endParaRPr>
          </a:p>
          <a:p>
            <a:pPr marL="228600" fontAlgn="base"/>
            <a:r>
              <a:rPr lang="en-GB" sz="1200" b="1" dirty="0">
                <a:effectLst/>
                <a:latin typeface="Urbanist"/>
                <a:ea typeface="Calibri" panose="020F0502020204030204" pitchFamily="34" charset="0"/>
              </a:rPr>
              <a:t>Registration: </a:t>
            </a:r>
            <a:r>
              <a:rPr lang="en-GB" sz="1200" b="1" u="sng" dirty="0">
                <a:solidFill>
                  <a:srgbClr val="0563C1"/>
                </a:solidFill>
                <a:effectLst/>
                <a:latin typeface="Urbanist"/>
                <a:ea typeface="Calibri" panose="020F0502020204030204" pitchFamily="34" charset="0"/>
                <a:hlinkClick r:id="rId8"/>
              </a:rPr>
              <a:t>https://GBVToolkitSupportingSENEnfield.eventbrite.co.uk</a:t>
            </a:r>
            <a:r>
              <a:rPr lang="en-GB" sz="1200" b="1" dirty="0">
                <a:effectLst/>
                <a:latin typeface="Urbanist"/>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fontAlgn="base"/>
            <a:r>
              <a:rPr lang="en-GB" sz="1200" b="1" dirty="0">
                <a:effectLst/>
                <a:latin typeface="Urbanist"/>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228600" fontAlgn="base"/>
            <a:r>
              <a:rPr lang="en-GB" sz="1200" b="1" dirty="0">
                <a:effectLst/>
                <a:latin typeface="Urbanist"/>
                <a:ea typeface="Calibri" panose="020F0502020204030204" pitchFamily="34" charset="0"/>
              </a:rPr>
              <a:t>School Governors: Introduction to Ending Gender-Based Violence Toolkit</a:t>
            </a:r>
            <a:endParaRPr lang="en-US" sz="1200" dirty="0">
              <a:effectLst/>
              <a:latin typeface="Calibri" panose="020F0502020204030204" pitchFamily="34" charset="0"/>
              <a:ea typeface="Calibri" panose="020F0502020204030204" pitchFamily="34" charset="0"/>
            </a:endParaRPr>
          </a:p>
          <a:p>
            <a:pPr marL="228600" fontAlgn="base"/>
            <a:r>
              <a:rPr lang="en-GB" sz="1200" b="1" dirty="0">
                <a:effectLst/>
                <a:latin typeface="Urbanist"/>
                <a:ea typeface="Calibri" panose="020F0502020204030204" pitchFamily="34" charset="0"/>
              </a:rPr>
              <a:t>Date &amp; Time: 28</a:t>
            </a:r>
            <a:r>
              <a:rPr lang="en-GB" sz="1200" b="1" baseline="30000" dirty="0">
                <a:effectLst/>
                <a:latin typeface="Urbanist"/>
                <a:ea typeface="Calibri" panose="020F0502020204030204" pitchFamily="34" charset="0"/>
              </a:rPr>
              <a:t>th</a:t>
            </a:r>
            <a:r>
              <a:rPr lang="en-GB" sz="1200" b="1" dirty="0">
                <a:effectLst/>
                <a:latin typeface="Urbanist"/>
                <a:ea typeface="Calibri" panose="020F0502020204030204" pitchFamily="34" charset="0"/>
              </a:rPr>
              <a:t> March 17:30-18:30</a:t>
            </a:r>
            <a:endParaRPr lang="en-US" sz="1200" dirty="0">
              <a:effectLst/>
              <a:latin typeface="Calibri" panose="020F0502020204030204" pitchFamily="34" charset="0"/>
              <a:ea typeface="Calibri" panose="020F0502020204030204" pitchFamily="34" charset="0"/>
            </a:endParaRPr>
          </a:p>
          <a:p>
            <a:pPr marL="228600" fontAlgn="base"/>
            <a:r>
              <a:rPr lang="en-GB" sz="1200" b="1" dirty="0">
                <a:effectLst/>
                <a:latin typeface="Urbanist"/>
                <a:ea typeface="Calibri" panose="020F0502020204030204" pitchFamily="34" charset="0"/>
              </a:rPr>
              <a:t>Registration: </a:t>
            </a:r>
            <a:r>
              <a:rPr lang="en-GB" sz="1200" b="1" u="sng" dirty="0">
                <a:solidFill>
                  <a:srgbClr val="0563C1"/>
                </a:solidFill>
                <a:effectLst/>
                <a:latin typeface="Urbanist"/>
                <a:ea typeface="Calibri" panose="020F0502020204030204" pitchFamily="34" charset="0"/>
                <a:hlinkClick r:id="rId9"/>
              </a:rPr>
              <a:t>https://GBVToolkitIntroEnfield.eventbrite.co.uk</a:t>
            </a:r>
            <a:r>
              <a:rPr lang="en-GB" sz="1200" b="1" dirty="0">
                <a:effectLst/>
                <a:latin typeface="Urbanist"/>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r>
              <a:rPr lang="en-GB" sz="1100" dirty="0">
                <a:effectLst/>
                <a:latin typeface="Urbanist"/>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56471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DF67-8A0A-47E9-A71F-480DF433544B}"/>
              </a:ext>
            </a:extLst>
          </p:cNvPr>
          <p:cNvSpPr>
            <a:spLocks noGrp="1"/>
          </p:cNvSpPr>
          <p:nvPr>
            <p:ph type="title"/>
          </p:nvPr>
        </p:nvSpPr>
        <p:spPr>
          <a:xfrm>
            <a:off x="2987824" y="304800"/>
            <a:ext cx="5851376" cy="1143000"/>
          </a:xfrm>
        </p:spPr>
        <p:txBody>
          <a:bodyPr/>
          <a:lstStyle/>
          <a:p>
            <a:r>
              <a:rPr lang="en-GB" dirty="0"/>
              <a:t>Kooth</a:t>
            </a:r>
            <a:endParaRPr lang="en-US" dirty="0"/>
          </a:p>
        </p:txBody>
      </p:sp>
      <p:sp>
        <p:nvSpPr>
          <p:cNvPr id="5" name="TextBox 4">
            <a:extLst>
              <a:ext uri="{FF2B5EF4-FFF2-40B4-BE49-F238E27FC236}">
                <a16:creationId xmlns:a16="http://schemas.microsoft.com/office/drawing/2014/main" id="{B8C76E88-2F25-4D9A-948E-42C7AA8DC34C}"/>
              </a:ext>
            </a:extLst>
          </p:cNvPr>
          <p:cNvSpPr txBox="1"/>
          <p:nvPr/>
        </p:nvSpPr>
        <p:spPr>
          <a:xfrm>
            <a:off x="3004016" y="746496"/>
            <a:ext cx="2646040" cy="400110"/>
          </a:xfrm>
          <a:prstGeom prst="rect">
            <a:avLst/>
          </a:prstGeom>
          <a:noFill/>
        </p:spPr>
        <p:txBody>
          <a:bodyPr wrap="square">
            <a:spAutoFit/>
          </a:bodyPr>
          <a:lstStyle/>
          <a:p>
            <a:r>
              <a:rPr lang="en-US" sz="2000" b="1" i="0" u="none" strike="noStrike" baseline="0" dirty="0">
                <a:solidFill>
                  <a:srgbClr val="067375"/>
                </a:solidFill>
                <a:latin typeface="Maitree-Bold"/>
              </a:rPr>
              <a:t>Kooth.com</a:t>
            </a:r>
            <a:endParaRPr lang="en-US" sz="2000" dirty="0"/>
          </a:p>
        </p:txBody>
      </p:sp>
      <p:pic>
        <p:nvPicPr>
          <p:cNvPr id="7" name="Picture 6">
            <a:extLst>
              <a:ext uri="{FF2B5EF4-FFF2-40B4-BE49-F238E27FC236}">
                <a16:creationId xmlns:a16="http://schemas.microsoft.com/office/drawing/2014/main" id="{8A564196-0FB9-452F-B5D0-4F91A3D38542}"/>
              </a:ext>
            </a:extLst>
          </p:cNvPr>
          <p:cNvPicPr>
            <a:picLocks noChangeAspect="1"/>
          </p:cNvPicPr>
          <p:nvPr/>
        </p:nvPicPr>
        <p:blipFill>
          <a:blip r:embed="rId2"/>
          <a:stretch>
            <a:fillRect/>
          </a:stretch>
        </p:blipFill>
        <p:spPr>
          <a:xfrm>
            <a:off x="4472560" y="183428"/>
            <a:ext cx="2646040" cy="1126136"/>
          </a:xfrm>
          <a:prstGeom prst="rect">
            <a:avLst/>
          </a:prstGeom>
          <a:ln>
            <a:solidFill>
              <a:schemeClr val="tx1"/>
            </a:solidFill>
          </a:ln>
        </p:spPr>
      </p:pic>
      <p:pic>
        <p:nvPicPr>
          <p:cNvPr id="9" name="Picture 8">
            <a:extLst>
              <a:ext uri="{FF2B5EF4-FFF2-40B4-BE49-F238E27FC236}">
                <a16:creationId xmlns:a16="http://schemas.microsoft.com/office/drawing/2014/main" id="{0283A8BA-7D35-43CB-9709-76E643DAF800}"/>
              </a:ext>
            </a:extLst>
          </p:cNvPr>
          <p:cNvPicPr>
            <a:picLocks noChangeAspect="1"/>
          </p:cNvPicPr>
          <p:nvPr/>
        </p:nvPicPr>
        <p:blipFill>
          <a:blip r:embed="rId3"/>
          <a:stretch>
            <a:fillRect/>
          </a:stretch>
        </p:blipFill>
        <p:spPr>
          <a:xfrm>
            <a:off x="1523540" y="4126072"/>
            <a:ext cx="5615608" cy="2648496"/>
          </a:xfrm>
          <a:prstGeom prst="rect">
            <a:avLst/>
          </a:prstGeom>
          <a:ln>
            <a:solidFill>
              <a:schemeClr val="tx1"/>
            </a:solidFill>
          </a:ln>
        </p:spPr>
      </p:pic>
      <p:pic>
        <p:nvPicPr>
          <p:cNvPr id="11" name="Picture 10">
            <a:extLst>
              <a:ext uri="{FF2B5EF4-FFF2-40B4-BE49-F238E27FC236}">
                <a16:creationId xmlns:a16="http://schemas.microsoft.com/office/drawing/2014/main" id="{613DE126-16BC-492B-B51D-3EDF26786322}"/>
              </a:ext>
            </a:extLst>
          </p:cNvPr>
          <p:cNvPicPr>
            <a:picLocks noChangeAspect="1"/>
          </p:cNvPicPr>
          <p:nvPr/>
        </p:nvPicPr>
        <p:blipFill>
          <a:blip r:embed="rId4"/>
          <a:stretch>
            <a:fillRect/>
          </a:stretch>
        </p:blipFill>
        <p:spPr>
          <a:xfrm>
            <a:off x="107504" y="1447800"/>
            <a:ext cx="4581080" cy="2540036"/>
          </a:xfrm>
          <a:prstGeom prst="rect">
            <a:avLst/>
          </a:prstGeom>
          <a:ln>
            <a:solidFill>
              <a:schemeClr val="tx1"/>
            </a:solidFill>
          </a:ln>
        </p:spPr>
      </p:pic>
      <p:pic>
        <p:nvPicPr>
          <p:cNvPr id="13" name="Picture 12">
            <a:extLst>
              <a:ext uri="{FF2B5EF4-FFF2-40B4-BE49-F238E27FC236}">
                <a16:creationId xmlns:a16="http://schemas.microsoft.com/office/drawing/2014/main" id="{0D9AAAFE-C728-4EF0-A4FC-16BF09FAFF56}"/>
              </a:ext>
            </a:extLst>
          </p:cNvPr>
          <p:cNvPicPr>
            <a:picLocks noChangeAspect="1"/>
          </p:cNvPicPr>
          <p:nvPr/>
        </p:nvPicPr>
        <p:blipFill>
          <a:blip r:embed="rId5"/>
          <a:stretch>
            <a:fillRect/>
          </a:stretch>
        </p:blipFill>
        <p:spPr>
          <a:xfrm>
            <a:off x="4995930" y="1447800"/>
            <a:ext cx="3844692" cy="2540036"/>
          </a:xfrm>
          <a:prstGeom prst="rect">
            <a:avLst/>
          </a:prstGeom>
        </p:spPr>
      </p:pic>
    </p:spTree>
    <p:extLst>
      <p:ext uri="{BB962C8B-B14F-4D97-AF65-F5344CB8AC3E}">
        <p14:creationId xmlns:p14="http://schemas.microsoft.com/office/powerpoint/2010/main" val="3318417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4783294" y="857250"/>
            <a:ext cx="4272012" cy="5143500"/>
          </a:xfrm>
          <a:prstGeom prst="rect">
            <a:avLst/>
          </a:prstGeom>
          <a:blipFill dpi="0" rotWithShape="1">
            <a:blip r:embed="rId3">
              <a:alphaModFix amt="55000"/>
            </a:blip>
            <a:srcRect/>
            <a:stretch>
              <a:fillRect/>
            </a:stretch>
          </a:blipFill>
          <a:ln w="22225">
            <a:solidFill>
              <a:schemeClr val="tx1"/>
            </a:solidFill>
          </a:ln>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p:pic>
        <p:nvPicPr>
          <p:cNvPr id="5" name="Picture 4"/>
          <p:cNvPicPr>
            <a:picLocks noChangeAspect="1"/>
          </p:cNvPicPr>
          <p:nvPr/>
        </p:nvPicPr>
        <p:blipFill>
          <a:blip r:embed="rId4"/>
          <a:stretch>
            <a:fillRect/>
          </a:stretch>
        </p:blipFill>
        <p:spPr>
          <a:xfrm>
            <a:off x="480440" y="815619"/>
            <a:ext cx="3318842" cy="680989"/>
          </a:xfrm>
          <a:prstGeom prst="rect">
            <a:avLst/>
          </a:prstGeom>
        </p:spPr>
      </p:pic>
      <p:sp>
        <p:nvSpPr>
          <p:cNvPr id="2" name="Title 1"/>
          <p:cNvSpPr>
            <a:spLocks noGrp="1"/>
          </p:cNvSpPr>
          <p:nvPr>
            <p:ph type="title"/>
          </p:nvPr>
        </p:nvSpPr>
        <p:spPr>
          <a:xfrm>
            <a:off x="616458" y="1628800"/>
            <a:ext cx="3591857" cy="994172"/>
          </a:xfrm>
        </p:spPr>
        <p:txBody>
          <a:bodyPr>
            <a:normAutofit/>
          </a:bodyPr>
          <a:lstStyle/>
          <a:p>
            <a:pPr algn="ctr"/>
            <a:r>
              <a:rPr lang="en-GB" sz="2400" b="1" u="sng" dirty="0">
                <a:latin typeface="Tw Cen MT" panose="020B0602020104020603" pitchFamily="34" charset="0"/>
              </a:rPr>
              <a:t>How we help and support</a:t>
            </a:r>
          </a:p>
        </p:txBody>
      </p:sp>
      <p:sp>
        <p:nvSpPr>
          <p:cNvPr id="3" name="Content Placeholder 2"/>
          <p:cNvSpPr>
            <a:spLocks noGrp="1"/>
          </p:cNvSpPr>
          <p:nvPr>
            <p:ph idx="1"/>
          </p:nvPr>
        </p:nvSpPr>
        <p:spPr>
          <a:xfrm>
            <a:off x="130807" y="2629344"/>
            <a:ext cx="4441193" cy="2714845"/>
          </a:xfrm>
        </p:spPr>
        <p:txBody>
          <a:bodyPr>
            <a:normAutofit fontScale="92500" lnSpcReduction="10000"/>
          </a:bodyPr>
          <a:lstStyle/>
          <a:p>
            <a:pPr marL="0" indent="0" algn="ctr">
              <a:lnSpc>
                <a:spcPct val="100000"/>
              </a:lnSpc>
              <a:spcBef>
                <a:spcPts val="0"/>
              </a:spcBef>
              <a:buNone/>
              <a:defRPr/>
            </a:pPr>
            <a:r>
              <a:rPr lang="en-GB" dirty="0">
                <a:solidFill>
                  <a:schemeClr val="tx1">
                    <a:lumMod val="65000"/>
                    <a:lumOff val="35000"/>
                  </a:schemeClr>
                </a:solidFill>
                <a:latin typeface="Tw Cen MT" panose="020B0602020104020603" pitchFamily="34" charset="0"/>
              </a:rPr>
              <a:t>Provide help and advice on how to best approach the situation. </a:t>
            </a:r>
          </a:p>
          <a:p>
            <a:pPr marL="0" indent="0" algn="ctr">
              <a:lnSpc>
                <a:spcPct val="100000"/>
              </a:lnSpc>
              <a:spcBef>
                <a:spcPts val="0"/>
              </a:spcBef>
              <a:buNone/>
              <a:defRPr/>
            </a:pPr>
            <a:endParaRPr lang="en-GB" dirty="0">
              <a:solidFill>
                <a:schemeClr val="tx1">
                  <a:lumMod val="65000"/>
                  <a:lumOff val="35000"/>
                </a:schemeClr>
              </a:solidFill>
              <a:latin typeface="Tw Cen MT" panose="020B0602020104020603" pitchFamily="34" charset="0"/>
            </a:endParaRPr>
          </a:p>
          <a:p>
            <a:pPr marL="0" indent="0" algn="ctr">
              <a:lnSpc>
                <a:spcPct val="100000"/>
              </a:lnSpc>
              <a:spcBef>
                <a:spcPts val="0"/>
              </a:spcBef>
              <a:buNone/>
              <a:defRPr/>
            </a:pPr>
            <a:r>
              <a:rPr lang="en-GB" dirty="0">
                <a:solidFill>
                  <a:schemeClr val="tx1">
                    <a:lumMod val="65000"/>
                    <a:lumOff val="35000"/>
                  </a:schemeClr>
                </a:solidFill>
                <a:latin typeface="Tw Cen MT" panose="020B0602020104020603" pitchFamily="34" charset="0"/>
              </a:rPr>
              <a:t>Signposting to useful digital/print resources. </a:t>
            </a:r>
          </a:p>
          <a:p>
            <a:pPr marL="0" indent="0" algn="ctr">
              <a:lnSpc>
                <a:spcPct val="100000"/>
              </a:lnSpc>
              <a:spcBef>
                <a:spcPts val="0"/>
              </a:spcBef>
              <a:buNone/>
              <a:defRPr/>
            </a:pPr>
            <a:endParaRPr lang="en-GB" dirty="0">
              <a:solidFill>
                <a:schemeClr val="tx1">
                  <a:lumMod val="65000"/>
                  <a:lumOff val="35000"/>
                </a:schemeClr>
              </a:solidFill>
              <a:latin typeface="Tw Cen MT" panose="020B0602020104020603" pitchFamily="34" charset="0"/>
            </a:endParaRPr>
          </a:p>
          <a:p>
            <a:pPr marL="0" indent="0" algn="ctr">
              <a:lnSpc>
                <a:spcPct val="100000"/>
              </a:lnSpc>
              <a:spcBef>
                <a:spcPts val="0"/>
              </a:spcBef>
              <a:buNone/>
              <a:defRPr/>
            </a:pPr>
            <a:r>
              <a:rPr lang="en-GB" dirty="0">
                <a:solidFill>
                  <a:schemeClr val="tx1">
                    <a:lumMod val="65000"/>
                    <a:lumOff val="35000"/>
                  </a:schemeClr>
                </a:solidFill>
                <a:latin typeface="Tw Cen MT" panose="020B0602020104020603" pitchFamily="34" charset="0"/>
              </a:rPr>
              <a:t>Provide a Teacher and/or Pupil Presentation </a:t>
            </a:r>
          </a:p>
          <a:p>
            <a:pPr marL="0" indent="0" algn="ctr">
              <a:lnSpc>
                <a:spcPct val="100000"/>
              </a:lnSpc>
              <a:spcBef>
                <a:spcPts val="0"/>
              </a:spcBef>
              <a:buNone/>
              <a:defRPr/>
            </a:pPr>
            <a:endParaRPr lang="en-GB" dirty="0">
              <a:solidFill>
                <a:schemeClr val="tx1">
                  <a:lumMod val="65000"/>
                  <a:lumOff val="35000"/>
                </a:schemeClr>
              </a:solidFill>
              <a:latin typeface="Tw Cen MT" panose="020B0602020104020603" pitchFamily="34" charset="0"/>
            </a:endParaRPr>
          </a:p>
          <a:p>
            <a:pPr marL="0" indent="0" algn="ctr">
              <a:lnSpc>
                <a:spcPct val="100000"/>
              </a:lnSpc>
              <a:spcBef>
                <a:spcPts val="0"/>
              </a:spcBef>
              <a:buNone/>
              <a:defRPr/>
            </a:pPr>
            <a:r>
              <a:rPr lang="en-GB" dirty="0">
                <a:solidFill>
                  <a:schemeClr val="tx1">
                    <a:lumMod val="65000"/>
                    <a:lumOff val="35000"/>
                  </a:schemeClr>
                </a:solidFill>
                <a:latin typeface="Tw Cen MT" panose="020B0602020104020603" pitchFamily="34" charset="0"/>
              </a:rPr>
              <a:t>Work on a 1to1 basis with a referred person.</a:t>
            </a:r>
          </a:p>
          <a:p>
            <a:endParaRPr lang="en-GB" dirty="0"/>
          </a:p>
        </p:txBody>
      </p:sp>
      <p:sp>
        <p:nvSpPr>
          <p:cNvPr id="7" name="Rectangle 6"/>
          <p:cNvSpPr/>
          <p:nvPr/>
        </p:nvSpPr>
        <p:spPr>
          <a:xfrm>
            <a:off x="5063515" y="857250"/>
            <a:ext cx="3800261" cy="221599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Referral</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Can easily be made through our team who are on hand to provide support and advice.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5"/>
          <a:stretch>
            <a:fillRect/>
          </a:stretch>
        </p:blipFill>
        <p:spPr>
          <a:xfrm>
            <a:off x="5721209" y="2900868"/>
            <a:ext cx="2795076" cy="2571470"/>
          </a:xfrm>
          <a:prstGeom prst="rect">
            <a:avLst/>
          </a:prstGeom>
        </p:spPr>
      </p:pic>
      <p:sp>
        <p:nvSpPr>
          <p:cNvPr id="9" name="TextBox 8"/>
          <p:cNvSpPr txBox="1"/>
          <p:nvPr/>
        </p:nvSpPr>
        <p:spPr>
          <a:xfrm>
            <a:off x="4978101" y="5472338"/>
            <a:ext cx="4057595" cy="5770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https://www.met.police.uk/cyberchoices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241B12DC-B8CF-4DD8-821C-4E3C028E2324}"/>
              </a:ext>
            </a:extLst>
          </p:cNvPr>
          <p:cNvSpPr txBox="1">
            <a:spLocks/>
          </p:cNvSpPr>
          <p:nvPr/>
        </p:nvSpPr>
        <p:spPr bwMode="auto">
          <a:xfrm>
            <a:off x="685800" y="304800"/>
            <a:ext cx="3526160" cy="69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CD0921"/>
                </a:solidFill>
                <a:effectLst/>
                <a:uLnTx/>
                <a:uFillTx/>
                <a:latin typeface="Arial"/>
                <a:ea typeface="+mj-ea"/>
                <a:cs typeface="+mj-cs"/>
              </a:rPr>
              <a:t>Cyber Choices</a:t>
            </a:r>
            <a:endParaRPr kumimoji="0" lang="en-US" sz="3200" b="1" i="0" u="none" strike="noStrike" kern="0" cap="none" spc="0" normalizeH="0" baseline="0" noProof="0" dirty="0">
              <a:ln>
                <a:noFill/>
              </a:ln>
              <a:solidFill>
                <a:srgbClr val="CD0921"/>
              </a:solidFill>
              <a:effectLst/>
              <a:uLnTx/>
              <a:uFillTx/>
              <a:latin typeface="Arial"/>
              <a:ea typeface="+mj-ea"/>
              <a:cs typeface="+mj-cs"/>
            </a:endParaRPr>
          </a:p>
        </p:txBody>
      </p:sp>
    </p:spTree>
    <p:extLst>
      <p:ext uri="{BB962C8B-B14F-4D97-AF65-F5344CB8AC3E}">
        <p14:creationId xmlns:p14="http://schemas.microsoft.com/office/powerpoint/2010/main" val="38532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par>
                          <p:cTn id="33" fill="hold">
                            <p:stCondLst>
                              <p:cond delay="0"/>
                            </p:stCondLst>
                            <p:childTnLst>
                              <p:par>
                                <p:cTn id="34" presetID="42" presetClass="path" presetSubtype="0" accel="50000" decel="50000" fill="hold" grpId="0" nodeType="afterEffect">
                                  <p:stCondLst>
                                    <p:cond delay="0"/>
                                  </p:stCondLst>
                                  <p:childTnLst>
                                    <p:animMotion origin="layout" path="M 0 0 L 0 0.25 E" pathEditMode="relative" ptsTypes="">
                                      <p:cBhvr>
                                        <p:cTn id="35" dur="2000" fill="hold"/>
                                        <p:tgtEl>
                                          <p:spTgt spid="9"/>
                                        </p:tgtEl>
                                        <p:attrNameLst>
                                          <p:attrName>ppt_x</p:attrName>
                                          <p:attrName>ppt_y</p:attrName>
                                        </p:attrNameLst>
                                      </p:cBhvr>
                                    </p:animMotion>
                                  </p:childTnLst>
                                </p:cTn>
                              </p:par>
                              <p:par>
                                <p:cTn id="36" presetID="42" presetClass="path" presetSubtype="0" accel="50000" decel="50000" fill="hold" nodeType="withEffect">
                                  <p:stCondLst>
                                    <p:cond delay="0"/>
                                  </p:stCondLst>
                                  <p:childTnLst>
                                    <p:animMotion origin="layout" path="M 0 0 L 0 0.25 E" pathEditMode="relative" ptsTypes="">
                                      <p:cBhvr>
                                        <p:cTn id="37" dur="2000" fill="hold"/>
                                        <p:tgtEl>
                                          <p:spTgt spid="8"/>
                                        </p:tgtEl>
                                        <p:attrNameLst>
                                          <p:attrName>ppt_x</p:attrName>
                                          <p:attrName>ppt_y</p:attrName>
                                        </p:attrNameLst>
                                      </p:cBhvr>
                                    </p:animMotion>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9" grpId="1"/>
    </p:bldLst>
  </p:timing>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98981</TotalTime>
  <Words>1743</Words>
  <Application>Microsoft Office PowerPoint</Application>
  <PresentationFormat>On-screen Show (4:3)</PresentationFormat>
  <Paragraphs>198</Paragraphs>
  <Slides>15</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Calibri</vt:lpstr>
      <vt:lpstr>Calibri Light</vt:lpstr>
      <vt:lpstr>Helvetica Neue</vt:lpstr>
      <vt:lpstr>Maitree-Bold</vt:lpstr>
      <vt:lpstr>Times</vt:lpstr>
      <vt:lpstr>Times New Roman</vt:lpstr>
      <vt:lpstr>Tw Cen MT</vt:lpstr>
      <vt:lpstr>Urbanist</vt:lpstr>
      <vt:lpstr>Enfield Template</vt:lpstr>
      <vt:lpstr>1_Office Theme</vt:lpstr>
      <vt:lpstr>PowerPoint Presentation</vt:lpstr>
      <vt:lpstr>The Equality Act 2010: Protected Characteristics</vt:lpstr>
      <vt:lpstr>For Your Diary</vt:lpstr>
      <vt:lpstr>General Updates</vt:lpstr>
      <vt:lpstr>Safeguarding Software Survey – the results</vt:lpstr>
      <vt:lpstr>A whirlwind guide to…</vt:lpstr>
      <vt:lpstr>Ending Gender-based violence – a teacher toolkit from www.tender.org.uk</vt:lpstr>
      <vt:lpstr>Kooth</vt:lpstr>
      <vt:lpstr>How we help and support</vt:lpstr>
      <vt:lpstr> </vt:lpstr>
      <vt:lpstr>Training – Professional Learning Portal</vt:lpstr>
      <vt:lpstr>Training – Safeguarding Enfield</vt:lpstr>
      <vt:lpstr>Training and Information - other</vt:lpstr>
      <vt:lpstr>Ofsted Safeguarding Links</vt:lpstr>
      <vt:lpstr>Useful People, Useful Links </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Hill</dc:creator>
  <cp:lastModifiedBy>Samantha Hill</cp:lastModifiedBy>
  <cp:revision>14</cp:revision>
  <cp:lastPrinted>2011-01-25T15:11:23Z</cp:lastPrinted>
  <dcterms:created xsi:type="dcterms:W3CDTF">2023-09-18T16:28:33Z</dcterms:created>
  <dcterms:modified xsi:type="dcterms:W3CDTF">2024-02-13T09:51:31Z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MSIP_Label_d02b1413-7813-406b-b6f6-6ae50587ee27_Enabled">
    <vt:lpwstr>true</vt:lpwstr>
  </property>
  <property fmtid="{D5CDD505-2E9C-101B-9397-08002B2CF9AE}" pid="12" name="MSIP_Label_d02b1413-7813-406b-b6f6-6ae50587ee27_SetDate">
    <vt:lpwstr>2023-09-18T16:33:24Z</vt:lpwstr>
  </property>
  <property fmtid="{D5CDD505-2E9C-101B-9397-08002B2CF9AE}" pid="13" name="MSIP_Label_d02b1413-7813-406b-b6f6-6ae50587ee27_Method">
    <vt:lpwstr>Privileged</vt:lpwstr>
  </property>
  <property fmtid="{D5CDD505-2E9C-101B-9397-08002B2CF9AE}" pid="14" name="MSIP_Label_d02b1413-7813-406b-b6f6-6ae50587ee27_Name">
    <vt:lpwstr>d02b1413-7813-406b-b6f6-6ae50587ee27</vt:lpwstr>
  </property>
  <property fmtid="{D5CDD505-2E9C-101B-9397-08002B2CF9AE}" pid="15" name="MSIP_Label_d02b1413-7813-406b-b6f6-6ae50587ee27_SiteId">
    <vt:lpwstr>cc18b91d-1bb2-4d9b-ac76-7a4447488d49</vt:lpwstr>
  </property>
  <property fmtid="{D5CDD505-2E9C-101B-9397-08002B2CF9AE}" pid="16" name="MSIP_Label_d02b1413-7813-406b-b6f6-6ae50587ee27_ActionId">
    <vt:lpwstr>e33e775e-6a5b-44ee-943f-11f6a45f772f</vt:lpwstr>
  </property>
  <property fmtid="{D5CDD505-2E9C-101B-9397-08002B2CF9AE}" pid="17" name="MSIP_Label_d02b1413-7813-406b-b6f6-6ae50587ee27_ContentBits">
    <vt:lpwstr>0</vt:lpwstr>
  </property>
</Properties>
</file>