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 id="2147483662" r:id="rId2"/>
  </p:sldMasterIdLst>
  <p:notesMasterIdLst>
    <p:notesMasterId r:id="rId20"/>
  </p:notesMasterIdLst>
  <p:handoutMasterIdLst>
    <p:handoutMasterId r:id="rId21"/>
  </p:handoutMasterIdLst>
  <p:sldIdLst>
    <p:sldId id="256" r:id="rId3"/>
    <p:sldId id="266" r:id="rId4"/>
    <p:sldId id="262" r:id="rId5"/>
    <p:sldId id="735" r:id="rId6"/>
    <p:sldId id="296" r:id="rId7"/>
    <p:sldId id="736" r:id="rId8"/>
    <p:sldId id="733" r:id="rId9"/>
    <p:sldId id="738" r:id="rId10"/>
    <p:sldId id="295" r:id="rId11"/>
    <p:sldId id="731" r:id="rId12"/>
    <p:sldId id="734" r:id="rId13"/>
    <p:sldId id="737" r:id="rId14"/>
    <p:sldId id="259" r:id="rId15"/>
    <p:sldId id="283" r:id="rId16"/>
    <p:sldId id="267" r:id="rId17"/>
    <p:sldId id="264" r:id="rId18"/>
    <p:sldId id="263" r:id="rId1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2B1E"/>
    <a:srgbClr val="CE1921"/>
    <a:srgbClr val="CF1C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16C0C1-D8B7-4787-85DB-C73617D93B1C}" v="38" dt="2024-02-16T09:13:50.3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182" autoAdjust="0"/>
    <p:restoredTop sz="94451" autoAdjust="0"/>
  </p:normalViewPr>
  <p:slideViewPr>
    <p:cSldViewPr>
      <p:cViewPr>
        <p:scale>
          <a:sx n="60" d="100"/>
          <a:sy n="60" d="100"/>
        </p:scale>
        <p:origin x="1360" y="1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6/11/relationships/changesInfo" Target="changesInfos/changesInfo1.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antha Hill" userId="1c8022bb-0824-4d62-915e-7aced53fbce4" providerId="ADAL" clId="{6D16C0C1-D8B7-4787-85DB-C73617D93B1C}"/>
    <pc:docChg chg="undo custSel addSld delSld modSld sldOrd">
      <pc:chgData name="Samantha Hill" userId="1c8022bb-0824-4d62-915e-7aced53fbce4" providerId="ADAL" clId="{6D16C0C1-D8B7-4787-85DB-C73617D93B1C}" dt="2024-02-16T09:18:37.190" v="8191" actId="20577"/>
      <pc:docMkLst>
        <pc:docMk/>
      </pc:docMkLst>
      <pc:sldChg chg="del">
        <pc:chgData name="Samantha Hill" userId="1c8022bb-0824-4d62-915e-7aced53fbce4" providerId="ADAL" clId="{6D16C0C1-D8B7-4787-85DB-C73617D93B1C}" dt="2024-02-14T00:31:01.486" v="4896" actId="47"/>
        <pc:sldMkLst>
          <pc:docMk/>
          <pc:sldMk cId="0" sldId="258"/>
        </pc:sldMkLst>
      </pc:sldChg>
      <pc:sldChg chg="addSp delSp modSp mod">
        <pc:chgData name="Samantha Hill" userId="1c8022bb-0824-4d62-915e-7aced53fbce4" providerId="ADAL" clId="{6D16C0C1-D8B7-4787-85DB-C73617D93B1C}" dt="2024-02-14T07:47:36.899" v="5627" actId="1076"/>
        <pc:sldMkLst>
          <pc:docMk/>
          <pc:sldMk cId="1895163529" sldId="259"/>
        </pc:sldMkLst>
        <pc:spChg chg="add mod">
          <ac:chgData name="Samantha Hill" userId="1c8022bb-0824-4d62-915e-7aced53fbce4" providerId="ADAL" clId="{6D16C0C1-D8B7-4787-85DB-C73617D93B1C}" dt="2024-02-14T07:47:31.113" v="5626" actId="2711"/>
          <ac:spMkLst>
            <pc:docMk/>
            <pc:sldMk cId="1895163529" sldId="259"/>
            <ac:spMk id="7" creationId="{FE82FAB3-FE9A-48AD-B622-A1FDF74BD342}"/>
          </ac:spMkLst>
        </pc:spChg>
        <pc:picChg chg="add mod">
          <ac:chgData name="Samantha Hill" userId="1c8022bb-0824-4d62-915e-7aced53fbce4" providerId="ADAL" clId="{6D16C0C1-D8B7-4787-85DB-C73617D93B1C}" dt="2024-02-14T07:47:36.899" v="5627" actId="1076"/>
          <ac:picMkLst>
            <pc:docMk/>
            <pc:sldMk cId="1895163529" sldId="259"/>
            <ac:picMk id="5" creationId="{34C22D3E-9C7A-4E1E-850C-4DEB985DE84B}"/>
          </ac:picMkLst>
        </pc:picChg>
        <pc:picChg chg="del">
          <ac:chgData name="Samantha Hill" userId="1c8022bb-0824-4d62-915e-7aced53fbce4" providerId="ADAL" clId="{6D16C0C1-D8B7-4787-85DB-C73617D93B1C}" dt="2024-02-14T07:46:54.748" v="5605" actId="478"/>
          <ac:picMkLst>
            <pc:docMk/>
            <pc:sldMk cId="1895163529" sldId="259"/>
            <ac:picMk id="6" creationId="{16BEEFF3-FDEE-4BC9-8048-A66BEA85FCA2}"/>
          </ac:picMkLst>
        </pc:picChg>
        <pc:picChg chg="del">
          <ac:chgData name="Samantha Hill" userId="1c8022bb-0824-4d62-915e-7aced53fbce4" providerId="ADAL" clId="{6D16C0C1-D8B7-4787-85DB-C73617D93B1C}" dt="2024-02-14T07:46:57.669" v="5606" actId="478"/>
          <ac:picMkLst>
            <pc:docMk/>
            <pc:sldMk cId="1895163529" sldId="259"/>
            <ac:picMk id="8" creationId="{CEF8446A-474B-4231-86CB-A98B95A49F89}"/>
          </ac:picMkLst>
        </pc:picChg>
      </pc:sldChg>
      <pc:sldChg chg="modSp mod">
        <pc:chgData name="Samantha Hill" userId="1c8022bb-0824-4d62-915e-7aced53fbce4" providerId="ADAL" clId="{6D16C0C1-D8B7-4787-85DB-C73617D93B1C}" dt="2024-02-16T09:17:44.369" v="8153" actId="20577"/>
        <pc:sldMkLst>
          <pc:docMk/>
          <pc:sldMk cId="700932151" sldId="262"/>
        </pc:sldMkLst>
        <pc:spChg chg="mod">
          <ac:chgData name="Samantha Hill" userId="1c8022bb-0824-4d62-915e-7aced53fbce4" providerId="ADAL" clId="{6D16C0C1-D8B7-4787-85DB-C73617D93B1C}" dt="2024-02-16T09:17:44.369" v="8153" actId="20577"/>
          <ac:spMkLst>
            <pc:docMk/>
            <pc:sldMk cId="700932151" sldId="262"/>
            <ac:spMk id="3" creationId="{B468CA33-27A4-4C7C-A35E-A2C4D288D2DA}"/>
          </ac:spMkLst>
        </pc:spChg>
      </pc:sldChg>
      <pc:sldChg chg="modSp mod">
        <pc:chgData name="Samantha Hill" userId="1c8022bb-0824-4d62-915e-7aced53fbce4" providerId="ADAL" clId="{6D16C0C1-D8B7-4787-85DB-C73617D93B1C}" dt="2024-02-16T09:15:38.834" v="8071" actId="255"/>
        <pc:sldMkLst>
          <pc:docMk/>
          <pc:sldMk cId="3898159293" sldId="266"/>
        </pc:sldMkLst>
        <pc:spChg chg="mod">
          <ac:chgData name="Samantha Hill" userId="1c8022bb-0824-4d62-915e-7aced53fbce4" providerId="ADAL" clId="{6D16C0C1-D8B7-4787-85DB-C73617D93B1C}" dt="2024-02-16T09:15:38.834" v="8071" actId="255"/>
          <ac:spMkLst>
            <pc:docMk/>
            <pc:sldMk cId="3898159293" sldId="266"/>
            <ac:spMk id="9" creationId="{CDD6574D-4361-4CF0-BCA2-DE17FC8B840B}"/>
          </ac:spMkLst>
        </pc:spChg>
      </pc:sldChg>
      <pc:sldChg chg="modSp mod">
        <pc:chgData name="Samantha Hill" userId="1c8022bb-0824-4d62-915e-7aced53fbce4" providerId="ADAL" clId="{6D16C0C1-D8B7-4787-85DB-C73617D93B1C}" dt="2024-02-16T08:44:16.752" v="6359" actId="1076"/>
        <pc:sldMkLst>
          <pc:docMk/>
          <pc:sldMk cId="3785201913" sldId="267"/>
        </pc:sldMkLst>
        <pc:spChg chg="mod">
          <ac:chgData name="Samantha Hill" userId="1c8022bb-0824-4d62-915e-7aced53fbce4" providerId="ADAL" clId="{6D16C0C1-D8B7-4787-85DB-C73617D93B1C}" dt="2024-02-16T08:44:16.752" v="6359" actId="1076"/>
          <ac:spMkLst>
            <pc:docMk/>
            <pc:sldMk cId="3785201913" sldId="267"/>
            <ac:spMk id="3" creationId="{D865A012-2D4A-45FB-A600-362213FEC772}"/>
          </ac:spMkLst>
        </pc:spChg>
      </pc:sldChg>
      <pc:sldChg chg="modSp del mod">
        <pc:chgData name="Samantha Hill" userId="1c8022bb-0824-4d62-915e-7aced53fbce4" providerId="ADAL" clId="{6D16C0C1-D8B7-4787-85DB-C73617D93B1C}" dt="2024-02-14T07:45:08.461" v="5463" actId="47"/>
        <pc:sldMkLst>
          <pc:docMk/>
          <pc:sldMk cId="427153148" sldId="274"/>
        </pc:sldMkLst>
        <pc:spChg chg="mod">
          <ac:chgData name="Samantha Hill" userId="1c8022bb-0824-4d62-915e-7aced53fbce4" providerId="ADAL" clId="{6D16C0C1-D8B7-4787-85DB-C73617D93B1C}" dt="2024-02-13T11:35:34.278" v="2245" actId="20577"/>
          <ac:spMkLst>
            <pc:docMk/>
            <pc:sldMk cId="427153148" sldId="274"/>
            <ac:spMk id="3" creationId="{A6B4D5E1-F6EB-4B95-8FEB-BD621488401C}"/>
          </ac:spMkLst>
        </pc:spChg>
      </pc:sldChg>
      <pc:sldChg chg="addSp delSp modSp mod">
        <pc:chgData name="Samantha Hill" userId="1c8022bb-0824-4d62-915e-7aced53fbce4" providerId="ADAL" clId="{6D16C0C1-D8B7-4787-85DB-C73617D93B1C}" dt="2024-02-14T07:49:23.023" v="5643" actId="255"/>
        <pc:sldMkLst>
          <pc:docMk/>
          <pc:sldMk cId="196587991" sldId="283"/>
        </pc:sldMkLst>
        <pc:spChg chg="mod">
          <ac:chgData name="Samantha Hill" userId="1c8022bb-0824-4d62-915e-7aced53fbce4" providerId="ADAL" clId="{6D16C0C1-D8B7-4787-85DB-C73617D93B1C}" dt="2024-02-14T07:49:23.023" v="5643" actId="255"/>
          <ac:spMkLst>
            <pc:docMk/>
            <pc:sldMk cId="196587991" sldId="283"/>
            <ac:spMk id="3" creationId="{711226BF-AA2F-4342-B6E3-4FBD4373C49D}"/>
          </ac:spMkLst>
        </pc:spChg>
        <pc:spChg chg="mod">
          <ac:chgData name="Samantha Hill" userId="1c8022bb-0824-4d62-915e-7aced53fbce4" providerId="ADAL" clId="{6D16C0C1-D8B7-4787-85DB-C73617D93B1C}" dt="2024-02-14T07:49:07.424" v="5639" actId="1076"/>
          <ac:spMkLst>
            <pc:docMk/>
            <pc:sldMk cId="196587991" sldId="283"/>
            <ac:spMk id="7" creationId="{D910CCEF-8706-4F54-80A6-49C3367A9C11}"/>
          </ac:spMkLst>
        </pc:spChg>
        <pc:picChg chg="add mod">
          <ac:chgData name="Samantha Hill" userId="1c8022bb-0824-4d62-915e-7aced53fbce4" providerId="ADAL" clId="{6D16C0C1-D8B7-4787-85DB-C73617D93B1C}" dt="2024-02-14T07:49:09.467" v="5640" actId="1076"/>
          <ac:picMkLst>
            <pc:docMk/>
            <pc:sldMk cId="196587991" sldId="283"/>
            <ac:picMk id="5" creationId="{731BF464-D5A4-4984-8EAF-D044C8E83295}"/>
          </ac:picMkLst>
        </pc:picChg>
        <pc:picChg chg="del">
          <ac:chgData name="Samantha Hill" userId="1c8022bb-0824-4d62-915e-7aced53fbce4" providerId="ADAL" clId="{6D16C0C1-D8B7-4787-85DB-C73617D93B1C}" dt="2024-02-14T07:47:54.154" v="5628" actId="478"/>
          <ac:picMkLst>
            <pc:docMk/>
            <pc:sldMk cId="196587991" sldId="283"/>
            <ac:picMk id="6" creationId="{1C7A0F99-31E4-4977-A145-F50BC8E33AC7}"/>
          </ac:picMkLst>
        </pc:picChg>
        <pc:picChg chg="del">
          <ac:chgData name="Samantha Hill" userId="1c8022bb-0824-4d62-915e-7aced53fbce4" providerId="ADAL" clId="{6D16C0C1-D8B7-4787-85DB-C73617D93B1C}" dt="2024-02-14T07:47:55.799" v="5629" actId="478"/>
          <ac:picMkLst>
            <pc:docMk/>
            <pc:sldMk cId="196587991" sldId="283"/>
            <ac:picMk id="9" creationId="{F214E802-2A9E-48D0-A314-7B0C2FF44DA6}"/>
          </ac:picMkLst>
        </pc:picChg>
        <pc:picChg chg="add mod">
          <ac:chgData name="Samantha Hill" userId="1c8022bb-0824-4d62-915e-7aced53fbce4" providerId="ADAL" clId="{6D16C0C1-D8B7-4787-85DB-C73617D93B1C}" dt="2024-02-14T07:49:15.703" v="5642" actId="14100"/>
          <ac:picMkLst>
            <pc:docMk/>
            <pc:sldMk cId="196587991" sldId="283"/>
            <ac:picMk id="10" creationId="{FD161169-7CA2-4393-9376-2557F0747687}"/>
          </ac:picMkLst>
        </pc:picChg>
      </pc:sldChg>
      <pc:sldChg chg="addSp delSp modSp mod">
        <pc:chgData name="Samantha Hill" userId="1c8022bb-0824-4d62-915e-7aced53fbce4" providerId="ADAL" clId="{6D16C0C1-D8B7-4787-85DB-C73617D93B1C}" dt="2024-02-16T08:38:47.398" v="6165" actId="20577"/>
        <pc:sldMkLst>
          <pc:docMk/>
          <pc:sldMk cId="2888633553" sldId="296"/>
        </pc:sldMkLst>
        <pc:spChg chg="mod">
          <ac:chgData name="Samantha Hill" userId="1c8022bb-0824-4d62-915e-7aced53fbce4" providerId="ADAL" clId="{6D16C0C1-D8B7-4787-85DB-C73617D93B1C}" dt="2024-02-13T23:31:18.839" v="2444" actId="1076"/>
          <ac:spMkLst>
            <pc:docMk/>
            <pc:sldMk cId="2888633553" sldId="296"/>
            <ac:spMk id="2" creationId="{133C142A-026F-4C15-AA6C-6711CAD667D3}"/>
          </ac:spMkLst>
        </pc:spChg>
        <pc:spChg chg="mod">
          <ac:chgData name="Samantha Hill" userId="1c8022bb-0824-4d62-915e-7aced53fbce4" providerId="ADAL" clId="{6D16C0C1-D8B7-4787-85DB-C73617D93B1C}" dt="2024-02-13T23:31:14.384" v="2443" actId="1076"/>
          <ac:spMkLst>
            <pc:docMk/>
            <pc:sldMk cId="2888633553" sldId="296"/>
            <ac:spMk id="4" creationId="{0C3BFB5B-CFE9-48DF-9F31-247D9C441AAE}"/>
          </ac:spMkLst>
        </pc:spChg>
        <pc:spChg chg="add del mod">
          <ac:chgData name="Samantha Hill" userId="1c8022bb-0824-4d62-915e-7aced53fbce4" providerId="ADAL" clId="{6D16C0C1-D8B7-4787-85DB-C73617D93B1C}" dt="2024-02-16T08:38:47.398" v="6165" actId="20577"/>
          <ac:spMkLst>
            <pc:docMk/>
            <pc:sldMk cId="2888633553" sldId="296"/>
            <ac:spMk id="8" creationId="{183B73BA-7A0C-4F64-9E44-5101EC9553B7}"/>
          </ac:spMkLst>
        </pc:spChg>
        <pc:spChg chg="del">
          <ac:chgData name="Samantha Hill" userId="1c8022bb-0824-4d62-915e-7aced53fbce4" providerId="ADAL" clId="{6D16C0C1-D8B7-4787-85DB-C73617D93B1C}" dt="2024-02-13T09:52:08.928" v="28" actId="478"/>
          <ac:spMkLst>
            <pc:docMk/>
            <pc:sldMk cId="2888633553" sldId="296"/>
            <ac:spMk id="12" creationId="{5FE6F0ED-B7E4-49CD-B1C5-0F4D2D229C9C}"/>
          </ac:spMkLst>
        </pc:spChg>
        <pc:spChg chg="add del mod">
          <ac:chgData name="Samantha Hill" userId="1c8022bb-0824-4d62-915e-7aced53fbce4" providerId="ADAL" clId="{6D16C0C1-D8B7-4787-85DB-C73617D93B1C}" dt="2024-02-13T09:52:19.500" v="33" actId="47"/>
          <ac:spMkLst>
            <pc:docMk/>
            <pc:sldMk cId="2888633553" sldId="296"/>
            <ac:spMk id="14" creationId="{EB9019E0-16AB-4E5C-8977-08AD94D92D1D}"/>
          </ac:spMkLst>
        </pc:spChg>
        <pc:spChg chg="add mod">
          <ac:chgData name="Samantha Hill" userId="1c8022bb-0824-4d62-915e-7aced53fbce4" providerId="ADAL" clId="{6D16C0C1-D8B7-4787-85DB-C73617D93B1C}" dt="2024-02-13T23:31:30.922" v="2446" actId="1076"/>
          <ac:spMkLst>
            <pc:docMk/>
            <pc:sldMk cId="2888633553" sldId="296"/>
            <ac:spMk id="15" creationId="{8C3A50CC-F3CB-4FEE-83BE-4C0D9E8DFF5E}"/>
          </ac:spMkLst>
        </pc:spChg>
        <pc:spChg chg="del">
          <ac:chgData name="Samantha Hill" userId="1c8022bb-0824-4d62-915e-7aced53fbce4" providerId="ADAL" clId="{6D16C0C1-D8B7-4787-85DB-C73617D93B1C}" dt="2024-02-13T09:59:38.715" v="293" actId="478"/>
          <ac:spMkLst>
            <pc:docMk/>
            <pc:sldMk cId="2888633553" sldId="296"/>
            <ac:spMk id="19" creationId="{140C008B-0AC2-4E42-B6BB-0EFE0D425E2E}"/>
          </ac:spMkLst>
        </pc:spChg>
        <pc:spChg chg="del">
          <ac:chgData name="Samantha Hill" userId="1c8022bb-0824-4d62-915e-7aced53fbce4" providerId="ADAL" clId="{6D16C0C1-D8B7-4787-85DB-C73617D93B1C}" dt="2024-02-13T09:52:27.617" v="36" actId="478"/>
          <ac:spMkLst>
            <pc:docMk/>
            <pc:sldMk cId="2888633553" sldId="296"/>
            <ac:spMk id="20" creationId="{070294B0-A97F-4F1C-BA89-AAB6E47F1EDD}"/>
          </ac:spMkLst>
        </pc:spChg>
        <pc:spChg chg="del mod">
          <ac:chgData name="Samantha Hill" userId="1c8022bb-0824-4d62-915e-7aced53fbce4" providerId="ADAL" clId="{6D16C0C1-D8B7-4787-85DB-C73617D93B1C}" dt="2024-02-13T09:59:43.948" v="295" actId="478"/>
          <ac:spMkLst>
            <pc:docMk/>
            <pc:sldMk cId="2888633553" sldId="296"/>
            <ac:spMk id="21" creationId="{6216C34A-5E19-4A51-98E1-B5D857236181}"/>
          </ac:spMkLst>
        </pc:spChg>
        <pc:spChg chg="del">
          <ac:chgData name="Samantha Hill" userId="1c8022bb-0824-4d62-915e-7aced53fbce4" providerId="ADAL" clId="{6D16C0C1-D8B7-4787-85DB-C73617D93B1C}" dt="2024-02-13T09:52:30.081" v="37" actId="478"/>
          <ac:spMkLst>
            <pc:docMk/>
            <pc:sldMk cId="2888633553" sldId="296"/>
            <ac:spMk id="22" creationId="{9029D023-2CC5-43BB-A6D1-5392930C9C53}"/>
          </ac:spMkLst>
        </pc:spChg>
        <pc:spChg chg="add del mod">
          <ac:chgData name="Samantha Hill" userId="1c8022bb-0824-4d62-915e-7aced53fbce4" providerId="ADAL" clId="{6D16C0C1-D8B7-4787-85DB-C73617D93B1C}" dt="2024-02-13T23:31:35.081" v="2447" actId="478"/>
          <ac:spMkLst>
            <pc:docMk/>
            <pc:sldMk cId="2888633553" sldId="296"/>
            <ac:spMk id="24" creationId="{32412345-552B-4FE0-87BD-97D41E28D5A3}"/>
          </ac:spMkLst>
        </pc:spChg>
        <pc:picChg chg="add mod">
          <ac:chgData name="Samantha Hill" userId="1c8022bb-0824-4d62-915e-7aced53fbce4" providerId="ADAL" clId="{6D16C0C1-D8B7-4787-85DB-C73617D93B1C}" dt="2024-02-13T23:33:28.404" v="2642" actId="1076"/>
          <ac:picMkLst>
            <pc:docMk/>
            <pc:sldMk cId="2888633553" sldId="296"/>
            <ac:picMk id="6" creationId="{DAF5FBD7-FAEA-4CC1-8DD6-A3F7F263EE78}"/>
          </ac:picMkLst>
        </pc:picChg>
        <pc:picChg chg="del">
          <ac:chgData name="Samantha Hill" userId="1c8022bb-0824-4d62-915e-7aced53fbce4" providerId="ADAL" clId="{6D16C0C1-D8B7-4787-85DB-C73617D93B1C}" dt="2024-02-13T09:52:23.676" v="35" actId="478"/>
          <ac:picMkLst>
            <pc:docMk/>
            <pc:sldMk cId="2888633553" sldId="296"/>
            <ac:picMk id="9" creationId="{0433D308-266B-4AF9-BF99-468E68231E1D}"/>
          </ac:picMkLst>
        </pc:picChg>
        <pc:picChg chg="add mod">
          <ac:chgData name="Samantha Hill" userId="1c8022bb-0824-4d62-915e-7aced53fbce4" providerId="ADAL" clId="{6D16C0C1-D8B7-4787-85DB-C73617D93B1C}" dt="2024-02-13T23:31:26.660" v="2445" actId="1076"/>
          <ac:picMkLst>
            <pc:docMk/>
            <pc:sldMk cId="2888633553" sldId="296"/>
            <ac:picMk id="10" creationId="{B78190E6-CC3C-4255-A64E-87E25AAF1A23}"/>
          </ac:picMkLst>
        </pc:picChg>
        <pc:picChg chg="add mod">
          <ac:chgData name="Samantha Hill" userId="1c8022bb-0824-4d62-915e-7aced53fbce4" providerId="ADAL" clId="{6D16C0C1-D8B7-4787-85DB-C73617D93B1C}" dt="2024-02-13T23:33:30.416" v="2643" actId="1076"/>
          <ac:picMkLst>
            <pc:docMk/>
            <pc:sldMk cId="2888633553" sldId="296"/>
            <ac:picMk id="11" creationId="{97F0EF64-52F5-462E-897D-BAA423291BCB}"/>
          </ac:picMkLst>
        </pc:picChg>
        <pc:picChg chg="del mod">
          <ac:chgData name="Samantha Hill" userId="1c8022bb-0824-4d62-915e-7aced53fbce4" providerId="ADAL" clId="{6D16C0C1-D8B7-4787-85DB-C73617D93B1C}" dt="2024-02-13T23:34:12.828" v="2647" actId="478"/>
          <ac:picMkLst>
            <pc:docMk/>
            <pc:sldMk cId="2888633553" sldId="296"/>
            <ac:picMk id="23" creationId="{A2F00FB4-E6CC-4E47-88B3-5FFA571EBDF2}"/>
          </ac:picMkLst>
        </pc:picChg>
      </pc:sldChg>
      <pc:sldChg chg="del">
        <pc:chgData name="Samantha Hill" userId="1c8022bb-0824-4d62-915e-7aced53fbce4" providerId="ADAL" clId="{6D16C0C1-D8B7-4787-85DB-C73617D93B1C}" dt="2024-02-13T11:35:04.865" v="2205" actId="47"/>
        <pc:sldMkLst>
          <pc:docMk/>
          <pc:sldMk cId="3318417489" sldId="297"/>
        </pc:sldMkLst>
      </pc:sldChg>
      <pc:sldChg chg="del">
        <pc:chgData name="Samantha Hill" userId="1c8022bb-0824-4d62-915e-7aced53fbce4" providerId="ADAL" clId="{6D16C0C1-D8B7-4787-85DB-C73617D93B1C}" dt="2024-02-13T11:34:51.866" v="2204" actId="47"/>
        <pc:sldMkLst>
          <pc:docMk/>
          <pc:sldMk cId="3939295171" sldId="299"/>
        </pc:sldMkLst>
      </pc:sldChg>
      <pc:sldChg chg="addSp delSp modSp new del mod ord">
        <pc:chgData name="Samantha Hill" userId="1c8022bb-0824-4d62-915e-7aced53fbce4" providerId="ADAL" clId="{6D16C0C1-D8B7-4787-85DB-C73617D93B1C}" dt="2024-02-14T07:41:48.241" v="5088" actId="47"/>
        <pc:sldMkLst>
          <pc:docMk/>
          <pc:sldMk cId="4110916739" sldId="732"/>
        </pc:sldMkLst>
        <pc:spChg chg="mod">
          <ac:chgData name="Samantha Hill" userId="1c8022bb-0824-4d62-915e-7aced53fbce4" providerId="ADAL" clId="{6D16C0C1-D8B7-4787-85DB-C73617D93B1C}" dt="2024-02-13T11:36:22.731" v="2262" actId="20577"/>
          <ac:spMkLst>
            <pc:docMk/>
            <pc:sldMk cId="4110916739" sldId="732"/>
            <ac:spMk id="2" creationId="{71784FAF-A721-4E9C-9F97-EC59C2855D83}"/>
          </ac:spMkLst>
        </pc:spChg>
        <pc:spChg chg="mod">
          <ac:chgData name="Samantha Hill" userId="1c8022bb-0824-4d62-915e-7aced53fbce4" providerId="ADAL" clId="{6D16C0C1-D8B7-4787-85DB-C73617D93B1C}" dt="2024-02-13T11:36:28.017" v="2264" actId="20577"/>
          <ac:spMkLst>
            <pc:docMk/>
            <pc:sldMk cId="4110916739" sldId="732"/>
            <ac:spMk id="3" creationId="{B7B2A1EE-F041-475B-818A-3F54A8A29B43}"/>
          </ac:spMkLst>
        </pc:spChg>
        <pc:picChg chg="add del mod">
          <ac:chgData name="Samantha Hill" userId="1c8022bb-0824-4d62-915e-7aced53fbce4" providerId="ADAL" clId="{6D16C0C1-D8B7-4787-85DB-C73617D93B1C}" dt="2024-02-13T11:36:25.249" v="2263" actId="478"/>
          <ac:picMkLst>
            <pc:docMk/>
            <pc:sldMk cId="4110916739" sldId="732"/>
            <ac:picMk id="5" creationId="{F9D1D2A9-82E3-4945-BC28-6A8AAB7B1D08}"/>
          </ac:picMkLst>
        </pc:picChg>
      </pc:sldChg>
      <pc:sldChg chg="addSp delSp modSp new mod">
        <pc:chgData name="Samantha Hill" userId="1c8022bb-0824-4d62-915e-7aced53fbce4" providerId="ADAL" clId="{6D16C0C1-D8B7-4787-85DB-C73617D93B1C}" dt="2024-02-16T09:18:18.698" v="8190" actId="20577"/>
        <pc:sldMkLst>
          <pc:docMk/>
          <pc:sldMk cId="409309086" sldId="733"/>
        </pc:sldMkLst>
        <pc:spChg chg="mod">
          <ac:chgData name="Samantha Hill" userId="1c8022bb-0824-4d62-915e-7aced53fbce4" providerId="ADAL" clId="{6D16C0C1-D8B7-4787-85DB-C73617D93B1C}" dt="2024-02-16T09:12:21.123" v="8061" actId="14100"/>
          <ac:spMkLst>
            <pc:docMk/>
            <pc:sldMk cId="409309086" sldId="733"/>
            <ac:spMk id="2" creationId="{77404488-BC90-47ED-B876-4B6CEF228871}"/>
          </ac:spMkLst>
        </pc:spChg>
        <pc:spChg chg="del">
          <ac:chgData name="Samantha Hill" userId="1c8022bb-0824-4d62-915e-7aced53fbce4" providerId="ADAL" clId="{6D16C0C1-D8B7-4787-85DB-C73617D93B1C}" dt="2024-02-14T00:17:15.111" v="4257" actId="478"/>
          <ac:spMkLst>
            <pc:docMk/>
            <pc:sldMk cId="409309086" sldId="733"/>
            <ac:spMk id="3" creationId="{65748D28-AA46-48CD-9474-5081CF6F13F4}"/>
          </ac:spMkLst>
        </pc:spChg>
        <pc:spChg chg="add mod">
          <ac:chgData name="Samantha Hill" userId="1c8022bb-0824-4d62-915e-7aced53fbce4" providerId="ADAL" clId="{6D16C0C1-D8B7-4787-85DB-C73617D93B1C}" dt="2024-02-16T09:18:18.698" v="8190" actId="20577"/>
          <ac:spMkLst>
            <pc:docMk/>
            <pc:sldMk cId="409309086" sldId="733"/>
            <ac:spMk id="6" creationId="{4423F8EF-B9F7-4A1A-B2E2-B6F8CCC543D1}"/>
          </ac:spMkLst>
        </pc:spChg>
        <pc:spChg chg="add mod">
          <ac:chgData name="Samantha Hill" userId="1c8022bb-0824-4d62-915e-7aced53fbce4" providerId="ADAL" clId="{6D16C0C1-D8B7-4787-85DB-C73617D93B1C}" dt="2024-02-14T00:30:13.813" v="4889" actId="1076"/>
          <ac:spMkLst>
            <pc:docMk/>
            <pc:sldMk cId="409309086" sldId="733"/>
            <ac:spMk id="8" creationId="{E4C4C211-6075-4FE6-A0BD-053CE80011A6}"/>
          </ac:spMkLst>
        </pc:spChg>
        <pc:picChg chg="add mod modCrop">
          <ac:chgData name="Samantha Hill" userId="1c8022bb-0824-4d62-915e-7aced53fbce4" providerId="ADAL" clId="{6D16C0C1-D8B7-4787-85DB-C73617D93B1C}" dt="2024-02-16T08:45:28.696" v="6361" actId="1076"/>
          <ac:picMkLst>
            <pc:docMk/>
            <pc:sldMk cId="409309086" sldId="733"/>
            <ac:picMk id="5" creationId="{86F99762-2FBB-4DB8-8C18-50BCFA4889CF}"/>
          </ac:picMkLst>
        </pc:picChg>
        <pc:picChg chg="add mod">
          <ac:chgData name="Samantha Hill" userId="1c8022bb-0824-4d62-915e-7aced53fbce4" providerId="ADAL" clId="{6D16C0C1-D8B7-4787-85DB-C73617D93B1C}" dt="2024-02-14T07:42:36.757" v="5120" actId="1076"/>
          <ac:picMkLst>
            <pc:docMk/>
            <pc:sldMk cId="409309086" sldId="733"/>
            <ac:picMk id="10" creationId="{FF4DB53F-73FF-49CD-A9CE-93D6E748620A}"/>
          </ac:picMkLst>
        </pc:picChg>
      </pc:sldChg>
      <pc:sldChg chg="modSp add mod">
        <pc:chgData name="Samantha Hill" userId="1c8022bb-0824-4d62-915e-7aced53fbce4" providerId="ADAL" clId="{6D16C0C1-D8B7-4787-85DB-C73617D93B1C}" dt="2024-02-16T09:18:37.190" v="8191" actId="20577"/>
        <pc:sldMkLst>
          <pc:docMk/>
          <pc:sldMk cId="800559198" sldId="734"/>
        </pc:sldMkLst>
        <pc:spChg chg="mod">
          <ac:chgData name="Samantha Hill" userId="1c8022bb-0824-4d62-915e-7aced53fbce4" providerId="ADAL" clId="{6D16C0C1-D8B7-4787-85DB-C73617D93B1C}" dt="2024-02-16T09:18:37.190" v="8191" actId="20577"/>
          <ac:spMkLst>
            <pc:docMk/>
            <pc:sldMk cId="800559198" sldId="734"/>
            <ac:spMk id="3" creationId="{A6B4D5E1-F6EB-4B95-8FEB-BD621488401C}"/>
          </ac:spMkLst>
        </pc:spChg>
      </pc:sldChg>
      <pc:sldChg chg="modSp new mod">
        <pc:chgData name="Samantha Hill" userId="1c8022bb-0824-4d62-915e-7aced53fbce4" providerId="ADAL" clId="{6D16C0C1-D8B7-4787-85DB-C73617D93B1C}" dt="2024-02-16T08:48:35.637" v="6363" actId="20577"/>
        <pc:sldMkLst>
          <pc:docMk/>
          <pc:sldMk cId="1940506280" sldId="735"/>
        </pc:sldMkLst>
        <pc:spChg chg="mod">
          <ac:chgData name="Samantha Hill" userId="1c8022bb-0824-4d62-915e-7aced53fbce4" providerId="ADAL" clId="{6D16C0C1-D8B7-4787-85DB-C73617D93B1C}" dt="2024-02-14T07:41:41.393" v="5087" actId="1076"/>
          <ac:spMkLst>
            <pc:docMk/>
            <pc:sldMk cId="1940506280" sldId="735"/>
            <ac:spMk id="2" creationId="{AF933E2A-4E17-450A-B6BD-FD15F0CBCAAB}"/>
          </ac:spMkLst>
        </pc:spChg>
        <pc:spChg chg="mod">
          <ac:chgData name="Samantha Hill" userId="1c8022bb-0824-4d62-915e-7aced53fbce4" providerId="ADAL" clId="{6D16C0C1-D8B7-4787-85DB-C73617D93B1C}" dt="2024-02-16T08:48:35.637" v="6363" actId="20577"/>
          <ac:spMkLst>
            <pc:docMk/>
            <pc:sldMk cId="1940506280" sldId="735"/>
            <ac:spMk id="3" creationId="{32C39C39-E4E7-4648-974A-E3F5DE19D9EE}"/>
          </ac:spMkLst>
        </pc:spChg>
      </pc:sldChg>
      <pc:sldChg chg="addSp modSp new del">
        <pc:chgData name="Samantha Hill" userId="1c8022bb-0824-4d62-915e-7aced53fbce4" providerId="ADAL" clId="{6D16C0C1-D8B7-4787-85DB-C73617D93B1C}" dt="2024-02-13T23:16:38.933" v="2347" actId="47"/>
        <pc:sldMkLst>
          <pc:docMk/>
          <pc:sldMk cId="933343650" sldId="736"/>
        </pc:sldMkLst>
        <pc:spChg chg="mod">
          <ac:chgData name="Samantha Hill" userId="1c8022bb-0824-4d62-915e-7aced53fbce4" providerId="ADAL" clId="{6D16C0C1-D8B7-4787-85DB-C73617D93B1C}" dt="2024-02-13T23:16:36.918" v="2346" actId="1076"/>
          <ac:spMkLst>
            <pc:docMk/>
            <pc:sldMk cId="933343650" sldId="736"/>
            <ac:spMk id="3" creationId="{E7808DD3-4E27-4F25-A88D-BBBBA030B74B}"/>
          </ac:spMkLst>
        </pc:spChg>
        <pc:spChg chg="add mod">
          <ac:chgData name="Samantha Hill" userId="1c8022bb-0824-4d62-915e-7aced53fbce4" providerId="ADAL" clId="{6D16C0C1-D8B7-4787-85DB-C73617D93B1C}" dt="2024-02-13T23:16:36.918" v="2346" actId="1076"/>
          <ac:spMkLst>
            <pc:docMk/>
            <pc:sldMk cId="933343650" sldId="736"/>
            <ac:spMk id="4" creationId="{663EFA67-4D54-46F5-A740-DBE3CA50151F}"/>
          </ac:spMkLst>
        </pc:spChg>
        <pc:spChg chg="add mod">
          <ac:chgData name="Samantha Hill" userId="1c8022bb-0824-4d62-915e-7aced53fbce4" providerId="ADAL" clId="{6D16C0C1-D8B7-4787-85DB-C73617D93B1C}" dt="2024-02-13T23:16:36.918" v="2346" actId="1076"/>
          <ac:spMkLst>
            <pc:docMk/>
            <pc:sldMk cId="933343650" sldId="736"/>
            <ac:spMk id="5" creationId="{15CF46B9-ECBB-4E51-9B11-96904B5AF3F5}"/>
          </ac:spMkLst>
        </pc:spChg>
        <pc:spChg chg="add mod">
          <ac:chgData name="Samantha Hill" userId="1c8022bb-0824-4d62-915e-7aced53fbce4" providerId="ADAL" clId="{6D16C0C1-D8B7-4787-85DB-C73617D93B1C}" dt="2024-02-13T23:16:36.918" v="2346" actId="1076"/>
          <ac:spMkLst>
            <pc:docMk/>
            <pc:sldMk cId="933343650" sldId="736"/>
            <ac:spMk id="6" creationId="{3A174A2E-A9DA-43A9-A7C3-5160890ECA96}"/>
          </ac:spMkLst>
        </pc:spChg>
      </pc:sldChg>
      <pc:sldChg chg="modSp new mod">
        <pc:chgData name="Samantha Hill" userId="1c8022bb-0824-4d62-915e-7aced53fbce4" providerId="ADAL" clId="{6D16C0C1-D8B7-4787-85DB-C73617D93B1C}" dt="2024-02-14T07:42:03.425" v="5100" actId="20577"/>
        <pc:sldMkLst>
          <pc:docMk/>
          <pc:sldMk cId="1277499977" sldId="736"/>
        </pc:sldMkLst>
        <pc:spChg chg="mod">
          <ac:chgData name="Samantha Hill" userId="1c8022bb-0824-4d62-915e-7aced53fbce4" providerId="ADAL" clId="{6D16C0C1-D8B7-4787-85DB-C73617D93B1C}" dt="2024-02-14T00:02:53.628" v="4205" actId="1076"/>
          <ac:spMkLst>
            <pc:docMk/>
            <pc:sldMk cId="1277499977" sldId="736"/>
            <ac:spMk id="2" creationId="{39B1F13D-D4F3-4BE1-B964-7CB9E7D3D7D3}"/>
          </ac:spMkLst>
        </pc:spChg>
        <pc:spChg chg="mod">
          <ac:chgData name="Samantha Hill" userId="1c8022bb-0824-4d62-915e-7aced53fbce4" providerId="ADAL" clId="{6D16C0C1-D8B7-4787-85DB-C73617D93B1C}" dt="2024-02-14T07:42:03.425" v="5100" actId="20577"/>
          <ac:spMkLst>
            <pc:docMk/>
            <pc:sldMk cId="1277499977" sldId="736"/>
            <ac:spMk id="3" creationId="{A48D9EB5-23FA-484B-9367-5C935BC4DEE7}"/>
          </ac:spMkLst>
        </pc:spChg>
      </pc:sldChg>
      <pc:sldChg chg="modSp new mod">
        <pc:chgData name="Samantha Hill" userId="1c8022bb-0824-4d62-915e-7aced53fbce4" providerId="ADAL" clId="{6D16C0C1-D8B7-4787-85DB-C73617D93B1C}" dt="2024-02-16T08:41:05.533" v="6344" actId="1076"/>
        <pc:sldMkLst>
          <pc:docMk/>
          <pc:sldMk cId="1804977779" sldId="737"/>
        </pc:sldMkLst>
        <pc:spChg chg="mod">
          <ac:chgData name="Samantha Hill" userId="1c8022bb-0824-4d62-915e-7aced53fbce4" providerId="ADAL" clId="{6D16C0C1-D8B7-4787-85DB-C73617D93B1C}" dt="2024-02-14T07:57:40.065" v="5663" actId="20577"/>
          <ac:spMkLst>
            <pc:docMk/>
            <pc:sldMk cId="1804977779" sldId="737"/>
            <ac:spMk id="2" creationId="{44A9B4F5-6D8C-498A-9B64-5EC64DE22375}"/>
          </ac:spMkLst>
        </pc:spChg>
        <pc:spChg chg="mod">
          <ac:chgData name="Samantha Hill" userId="1c8022bb-0824-4d62-915e-7aced53fbce4" providerId="ADAL" clId="{6D16C0C1-D8B7-4787-85DB-C73617D93B1C}" dt="2024-02-16T08:41:05.533" v="6344" actId="1076"/>
          <ac:spMkLst>
            <pc:docMk/>
            <pc:sldMk cId="1804977779" sldId="737"/>
            <ac:spMk id="3" creationId="{708DECDA-2D12-4CC1-8159-C7283DD4B88A}"/>
          </ac:spMkLst>
        </pc:spChg>
      </pc:sldChg>
      <pc:sldChg chg="modSp new mod">
        <pc:chgData name="Samantha Hill" userId="1c8022bb-0824-4d62-915e-7aced53fbce4" providerId="ADAL" clId="{6D16C0C1-D8B7-4787-85DB-C73617D93B1C}" dt="2024-02-16T09:12:48.734" v="8064" actId="20577"/>
        <pc:sldMkLst>
          <pc:docMk/>
          <pc:sldMk cId="75230343" sldId="738"/>
        </pc:sldMkLst>
        <pc:spChg chg="mod">
          <ac:chgData name="Samantha Hill" userId="1c8022bb-0824-4d62-915e-7aced53fbce4" providerId="ADAL" clId="{6D16C0C1-D8B7-4787-85DB-C73617D93B1C}" dt="2024-02-16T08:51:21.913" v="6388" actId="20577"/>
          <ac:spMkLst>
            <pc:docMk/>
            <pc:sldMk cId="75230343" sldId="738"/>
            <ac:spMk id="2" creationId="{8FF4E9E0-C583-4A5E-BDE3-C31B5EFB0D0F}"/>
          </ac:spMkLst>
        </pc:spChg>
        <pc:spChg chg="mod">
          <ac:chgData name="Samantha Hill" userId="1c8022bb-0824-4d62-915e-7aced53fbce4" providerId="ADAL" clId="{6D16C0C1-D8B7-4787-85DB-C73617D93B1C}" dt="2024-02-16T09:12:48.734" v="8064" actId="20577"/>
          <ac:spMkLst>
            <pc:docMk/>
            <pc:sldMk cId="75230343" sldId="738"/>
            <ac:spMk id="3" creationId="{8DBBB5A7-ECFA-4B8D-8A93-E98F8094B9C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385B6BA-74C3-4E64-B0FB-3DC3DB0F2F16}" type="datetimeFigureOut">
              <a:rPr lang="en-GB" smtClean="0"/>
              <a:t>16/02/2024</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3F36CAF-CCAE-4AF9-A2AC-EB1FEE28B8BA}" type="slidenum">
              <a:rPr lang="en-GB" smtClean="0"/>
              <a:t>‹#›</a:t>
            </a:fld>
            <a:endParaRPr lang="en-GB" dirty="0"/>
          </a:p>
        </p:txBody>
      </p:sp>
    </p:spTree>
    <p:extLst>
      <p:ext uri="{BB962C8B-B14F-4D97-AF65-F5344CB8AC3E}">
        <p14:creationId xmlns:p14="http://schemas.microsoft.com/office/powerpoint/2010/main" val="15887944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8BCB94-A30F-4C07-8FD5-5D3608F048A3}" type="datetimeFigureOut">
              <a:rPr lang="en-GB" smtClean="0"/>
              <a:t>16/02/2024</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25E8E8-1528-48FB-B845-BEC6BE7B33E1}" type="slidenum">
              <a:rPr lang="en-GB" smtClean="0"/>
              <a:t>‹#›</a:t>
            </a:fld>
            <a:endParaRPr lang="en-GB" dirty="0"/>
          </a:p>
        </p:txBody>
      </p:sp>
    </p:spTree>
    <p:extLst>
      <p:ext uri="{BB962C8B-B14F-4D97-AF65-F5344CB8AC3E}">
        <p14:creationId xmlns:p14="http://schemas.microsoft.com/office/powerpoint/2010/main" val="127251837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725E8E8-1528-48FB-B845-BEC6BE7B33E1}" type="slidenum">
              <a:rPr lang="en-GB" smtClean="0"/>
              <a:t>1</a:t>
            </a:fld>
            <a:endParaRPr lang="en-GB" dirty="0"/>
          </a:p>
        </p:txBody>
      </p:sp>
      <p:sp>
        <p:nvSpPr>
          <p:cNvPr id="5" name="Footer Placeholder 4"/>
          <p:cNvSpPr>
            <a:spLocks noGrp="1"/>
          </p:cNvSpPr>
          <p:nvPr>
            <p:ph type="ftr" sz="quarter" idx="4"/>
          </p:nvPr>
        </p:nvSpPr>
        <p:spPr>
          <a:xfrm>
            <a:off x="0" y="8685213"/>
            <a:ext cx="2971800" cy="457200"/>
          </a:xfrm>
        </p:spPr>
        <p:txBody>
          <a:bodyPr/>
          <a:lstStyle/>
          <a:p>
            <a:endParaRPr lang="en-GB" dirty="0"/>
          </a:p>
        </p:txBody>
      </p:sp>
    </p:spTree>
    <p:extLst>
      <p:ext uri="{BB962C8B-B14F-4D97-AF65-F5344CB8AC3E}">
        <p14:creationId xmlns:p14="http://schemas.microsoft.com/office/powerpoint/2010/main" val="1928660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5F2D63-4947-4A40-8114-D005847095A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41904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p>
        </p:txBody>
      </p:sp>
    </p:spTree>
    <p:extLst>
      <p:ext uri="{BB962C8B-B14F-4D97-AF65-F5344CB8AC3E}">
        <p14:creationId xmlns:p14="http://schemas.microsoft.com/office/powerpoint/2010/main" val="427374339"/>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262041672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304800"/>
            <a:ext cx="2038350" cy="5410200"/>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685800" y="304800"/>
            <a:ext cx="5962650" cy="54102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5933837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8" indent="0" algn="ctr">
              <a:buNone/>
              <a:defRPr sz="1500"/>
            </a:lvl2pPr>
            <a:lvl3pPr marL="685817" indent="0" algn="ctr">
              <a:buNone/>
              <a:defRPr sz="1351"/>
            </a:lvl3pPr>
            <a:lvl4pPr marL="1028726" indent="0" algn="ctr">
              <a:buNone/>
              <a:defRPr sz="1200"/>
            </a:lvl4pPr>
            <a:lvl5pPr marL="1371635" indent="0" algn="ctr">
              <a:buNone/>
              <a:defRPr sz="1200"/>
            </a:lvl5pPr>
            <a:lvl6pPr marL="1714543" indent="0" algn="ctr">
              <a:buNone/>
              <a:defRPr sz="1200"/>
            </a:lvl6pPr>
            <a:lvl7pPr marL="2057451" indent="0" algn="ctr">
              <a:buNone/>
              <a:defRPr sz="1200"/>
            </a:lvl7pPr>
            <a:lvl8pPr marL="2400361" indent="0" algn="ctr">
              <a:buNone/>
              <a:defRPr sz="1200"/>
            </a:lvl8pPr>
            <a:lvl9pPr marL="2743269" indent="0" algn="ctr">
              <a:buNone/>
              <a:defRPr sz="12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BE8A668-6026-4973-96E7-169917F08B52}" type="datetimeFigureOut">
              <a:rPr lang="en-GB" smtClean="0"/>
              <a:t>16/02/2024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65A0FE6-9709-442B-A0C2-EB9932AD4212}" type="slidenum">
              <a:rPr lang="en-GB" smtClean="0"/>
              <a:t>‹#›</a:t>
            </a:fld>
            <a:endParaRPr lang="en-GB" dirty="0"/>
          </a:p>
        </p:txBody>
      </p:sp>
    </p:spTree>
    <p:extLst>
      <p:ext uri="{BB962C8B-B14F-4D97-AF65-F5344CB8AC3E}">
        <p14:creationId xmlns:p14="http://schemas.microsoft.com/office/powerpoint/2010/main" val="29027217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BE8A668-6026-4973-96E7-169917F08B52}" type="datetimeFigureOut">
              <a:rPr lang="en-GB" smtClean="0"/>
              <a:t>16/02/2024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65A0FE6-9709-442B-A0C2-EB9932AD4212}" type="slidenum">
              <a:rPr lang="en-GB" smtClean="0"/>
              <a:t>‹#›</a:t>
            </a:fld>
            <a:endParaRPr lang="en-GB" dirty="0"/>
          </a:p>
        </p:txBody>
      </p:sp>
    </p:spTree>
    <p:extLst>
      <p:ext uri="{BB962C8B-B14F-4D97-AF65-F5344CB8AC3E}">
        <p14:creationId xmlns:p14="http://schemas.microsoft.com/office/powerpoint/2010/main" val="23620878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90" y="1709739"/>
            <a:ext cx="7886700" cy="2852737"/>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623890" y="4589466"/>
            <a:ext cx="7886700" cy="1500187"/>
          </a:xfrm>
        </p:spPr>
        <p:txBody>
          <a:bodyPr/>
          <a:lstStyle>
            <a:lvl1pPr marL="0" indent="0">
              <a:buNone/>
              <a:defRPr sz="1800">
                <a:solidFill>
                  <a:schemeClr val="tx1">
                    <a:tint val="75000"/>
                  </a:schemeClr>
                </a:solidFill>
              </a:defRPr>
            </a:lvl1pPr>
            <a:lvl2pPr marL="342908" indent="0">
              <a:buNone/>
              <a:defRPr sz="1500">
                <a:solidFill>
                  <a:schemeClr val="tx1">
                    <a:tint val="75000"/>
                  </a:schemeClr>
                </a:solidFill>
              </a:defRPr>
            </a:lvl2pPr>
            <a:lvl3pPr marL="685817" indent="0">
              <a:buNone/>
              <a:defRPr sz="1351">
                <a:solidFill>
                  <a:schemeClr val="tx1">
                    <a:tint val="75000"/>
                  </a:schemeClr>
                </a:solidFill>
              </a:defRPr>
            </a:lvl3pPr>
            <a:lvl4pPr marL="1028726" indent="0">
              <a:buNone/>
              <a:defRPr sz="1200">
                <a:solidFill>
                  <a:schemeClr val="tx1">
                    <a:tint val="75000"/>
                  </a:schemeClr>
                </a:solidFill>
              </a:defRPr>
            </a:lvl4pPr>
            <a:lvl5pPr marL="1371635" indent="0">
              <a:buNone/>
              <a:defRPr sz="1200">
                <a:solidFill>
                  <a:schemeClr val="tx1">
                    <a:tint val="75000"/>
                  </a:schemeClr>
                </a:solidFill>
              </a:defRPr>
            </a:lvl5pPr>
            <a:lvl6pPr marL="1714543" indent="0">
              <a:buNone/>
              <a:defRPr sz="1200">
                <a:solidFill>
                  <a:schemeClr val="tx1">
                    <a:tint val="75000"/>
                  </a:schemeClr>
                </a:solidFill>
              </a:defRPr>
            </a:lvl6pPr>
            <a:lvl7pPr marL="2057451" indent="0">
              <a:buNone/>
              <a:defRPr sz="1200">
                <a:solidFill>
                  <a:schemeClr val="tx1">
                    <a:tint val="75000"/>
                  </a:schemeClr>
                </a:solidFill>
              </a:defRPr>
            </a:lvl7pPr>
            <a:lvl8pPr marL="2400361" indent="0">
              <a:buNone/>
              <a:defRPr sz="1200">
                <a:solidFill>
                  <a:schemeClr val="tx1">
                    <a:tint val="75000"/>
                  </a:schemeClr>
                </a:solidFill>
              </a:defRPr>
            </a:lvl8pPr>
            <a:lvl9pPr marL="2743269"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E8A668-6026-4973-96E7-169917F08B52}" type="datetimeFigureOut">
              <a:rPr lang="en-GB" smtClean="0"/>
              <a:t>16/02/2024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65A0FE6-9709-442B-A0C2-EB9932AD4212}" type="slidenum">
              <a:rPr lang="en-GB" smtClean="0"/>
              <a:t>‹#›</a:t>
            </a:fld>
            <a:endParaRPr lang="en-GB" dirty="0"/>
          </a:p>
        </p:txBody>
      </p:sp>
    </p:spTree>
    <p:extLst>
      <p:ext uri="{BB962C8B-B14F-4D97-AF65-F5344CB8AC3E}">
        <p14:creationId xmlns:p14="http://schemas.microsoft.com/office/powerpoint/2010/main" val="25607536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1"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1"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BE8A668-6026-4973-96E7-169917F08B52}" type="datetimeFigureOut">
              <a:rPr lang="en-GB" smtClean="0"/>
              <a:t>16/02/2024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65A0FE6-9709-442B-A0C2-EB9932AD4212}" type="slidenum">
              <a:rPr lang="en-GB" smtClean="0"/>
              <a:t>‹#›</a:t>
            </a:fld>
            <a:endParaRPr lang="en-GB" dirty="0"/>
          </a:p>
        </p:txBody>
      </p:sp>
    </p:spTree>
    <p:extLst>
      <p:ext uri="{BB962C8B-B14F-4D97-AF65-F5344CB8AC3E}">
        <p14:creationId xmlns:p14="http://schemas.microsoft.com/office/powerpoint/2010/main" val="15249065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2" y="365126"/>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4" y="1681163"/>
            <a:ext cx="3868340" cy="823912"/>
          </a:xfrm>
        </p:spPr>
        <p:txBody>
          <a:bodyPr anchor="b"/>
          <a:lstStyle>
            <a:lvl1pPr marL="0" indent="0">
              <a:buNone/>
              <a:defRPr sz="1800" b="1"/>
            </a:lvl1pPr>
            <a:lvl2pPr marL="342908" indent="0">
              <a:buNone/>
              <a:defRPr sz="1500" b="1"/>
            </a:lvl2pPr>
            <a:lvl3pPr marL="685817" indent="0">
              <a:buNone/>
              <a:defRPr sz="1351" b="1"/>
            </a:lvl3pPr>
            <a:lvl4pPr marL="1028726" indent="0">
              <a:buNone/>
              <a:defRPr sz="1200" b="1"/>
            </a:lvl4pPr>
            <a:lvl5pPr marL="1371635" indent="0">
              <a:buNone/>
              <a:defRPr sz="1200" b="1"/>
            </a:lvl5pPr>
            <a:lvl6pPr marL="1714543" indent="0">
              <a:buNone/>
              <a:defRPr sz="1200" b="1"/>
            </a:lvl6pPr>
            <a:lvl7pPr marL="2057451" indent="0">
              <a:buNone/>
              <a:defRPr sz="1200" b="1"/>
            </a:lvl7pPr>
            <a:lvl8pPr marL="2400361" indent="0">
              <a:buNone/>
              <a:defRPr sz="1200" b="1"/>
            </a:lvl8pPr>
            <a:lvl9pPr marL="2743269" indent="0">
              <a:buNone/>
              <a:defRPr sz="1200" b="1"/>
            </a:lvl9pPr>
          </a:lstStyle>
          <a:p>
            <a:pPr lvl="0"/>
            <a:r>
              <a:rPr lang="en-US"/>
              <a:t>Edit Master text styles</a:t>
            </a:r>
          </a:p>
        </p:txBody>
      </p:sp>
      <p:sp>
        <p:nvSpPr>
          <p:cNvPr id="4" name="Content Placeholder 3"/>
          <p:cNvSpPr>
            <a:spLocks noGrp="1"/>
          </p:cNvSpPr>
          <p:nvPr>
            <p:ph sz="half" idx="2"/>
          </p:nvPr>
        </p:nvSpPr>
        <p:spPr>
          <a:xfrm>
            <a:off x="629844" y="2505076"/>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1800" b="1"/>
            </a:lvl1pPr>
            <a:lvl2pPr marL="342908" indent="0">
              <a:buNone/>
              <a:defRPr sz="1500" b="1"/>
            </a:lvl2pPr>
            <a:lvl3pPr marL="685817" indent="0">
              <a:buNone/>
              <a:defRPr sz="1351" b="1"/>
            </a:lvl3pPr>
            <a:lvl4pPr marL="1028726" indent="0">
              <a:buNone/>
              <a:defRPr sz="1200" b="1"/>
            </a:lvl4pPr>
            <a:lvl5pPr marL="1371635" indent="0">
              <a:buNone/>
              <a:defRPr sz="1200" b="1"/>
            </a:lvl5pPr>
            <a:lvl6pPr marL="1714543" indent="0">
              <a:buNone/>
              <a:defRPr sz="1200" b="1"/>
            </a:lvl6pPr>
            <a:lvl7pPr marL="2057451" indent="0">
              <a:buNone/>
              <a:defRPr sz="1200" b="1"/>
            </a:lvl7pPr>
            <a:lvl8pPr marL="2400361" indent="0">
              <a:buNone/>
              <a:defRPr sz="1200" b="1"/>
            </a:lvl8pPr>
            <a:lvl9pPr marL="2743269" indent="0">
              <a:buNone/>
              <a:defRPr sz="1200" b="1"/>
            </a:lvl9pPr>
          </a:lstStyle>
          <a:p>
            <a:pPr lvl="0"/>
            <a:r>
              <a:rPr lang="en-US"/>
              <a:t>Edit Master text styles</a:t>
            </a:r>
          </a:p>
        </p:txBody>
      </p:sp>
      <p:sp>
        <p:nvSpPr>
          <p:cNvPr id="6" name="Content Placeholder 5"/>
          <p:cNvSpPr>
            <a:spLocks noGrp="1"/>
          </p:cNvSpPr>
          <p:nvPr>
            <p:ph sz="quarter" idx="4"/>
          </p:nvPr>
        </p:nvSpPr>
        <p:spPr>
          <a:xfrm>
            <a:off x="4629152" y="2505076"/>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BE8A668-6026-4973-96E7-169917F08B52}" type="datetimeFigureOut">
              <a:rPr lang="en-GB" smtClean="0"/>
              <a:t>16/02/2024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C65A0FE6-9709-442B-A0C2-EB9932AD4212}" type="slidenum">
              <a:rPr lang="en-GB" smtClean="0"/>
              <a:t>‹#›</a:t>
            </a:fld>
            <a:endParaRPr lang="en-GB" dirty="0"/>
          </a:p>
        </p:txBody>
      </p:sp>
    </p:spTree>
    <p:extLst>
      <p:ext uri="{BB962C8B-B14F-4D97-AF65-F5344CB8AC3E}">
        <p14:creationId xmlns:p14="http://schemas.microsoft.com/office/powerpoint/2010/main" val="36560295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BE8A668-6026-4973-96E7-169917F08B52}" type="datetimeFigureOut">
              <a:rPr lang="en-GB" smtClean="0"/>
              <a:t>16/02/2024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C65A0FE6-9709-442B-A0C2-EB9932AD4212}" type="slidenum">
              <a:rPr lang="en-GB" smtClean="0"/>
              <a:t>‹#›</a:t>
            </a:fld>
            <a:endParaRPr lang="en-GB" dirty="0"/>
          </a:p>
        </p:txBody>
      </p:sp>
    </p:spTree>
    <p:extLst>
      <p:ext uri="{BB962C8B-B14F-4D97-AF65-F5344CB8AC3E}">
        <p14:creationId xmlns:p14="http://schemas.microsoft.com/office/powerpoint/2010/main" val="29380198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E8A668-6026-4973-96E7-169917F08B52}" type="datetimeFigureOut">
              <a:rPr lang="en-GB" smtClean="0"/>
              <a:t>16/02/2024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C65A0FE6-9709-442B-A0C2-EB9932AD4212}" type="slidenum">
              <a:rPr lang="en-GB" smtClean="0"/>
              <a:t>‹#›</a:t>
            </a:fld>
            <a:endParaRPr lang="en-GB" dirty="0"/>
          </a:p>
        </p:txBody>
      </p:sp>
    </p:spTree>
    <p:extLst>
      <p:ext uri="{BB962C8B-B14F-4D97-AF65-F5344CB8AC3E}">
        <p14:creationId xmlns:p14="http://schemas.microsoft.com/office/powerpoint/2010/main" val="36129203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3" y="457200"/>
            <a:ext cx="2949177"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3887393" y="987426"/>
            <a:ext cx="4629151"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3" y="2057400"/>
            <a:ext cx="2949177" cy="3811588"/>
          </a:xfrm>
        </p:spPr>
        <p:txBody>
          <a:bodyPr/>
          <a:lstStyle>
            <a:lvl1pPr marL="0" indent="0">
              <a:buNone/>
              <a:defRPr sz="1200"/>
            </a:lvl1pPr>
            <a:lvl2pPr marL="342908" indent="0">
              <a:buNone/>
              <a:defRPr sz="1051"/>
            </a:lvl2pPr>
            <a:lvl3pPr marL="685817" indent="0">
              <a:buNone/>
              <a:defRPr sz="900"/>
            </a:lvl3pPr>
            <a:lvl4pPr marL="1028726" indent="0">
              <a:buNone/>
              <a:defRPr sz="751"/>
            </a:lvl4pPr>
            <a:lvl5pPr marL="1371635" indent="0">
              <a:buNone/>
              <a:defRPr sz="751"/>
            </a:lvl5pPr>
            <a:lvl6pPr marL="1714543" indent="0">
              <a:buNone/>
              <a:defRPr sz="751"/>
            </a:lvl6pPr>
            <a:lvl7pPr marL="2057451" indent="0">
              <a:buNone/>
              <a:defRPr sz="751"/>
            </a:lvl7pPr>
            <a:lvl8pPr marL="2400361" indent="0">
              <a:buNone/>
              <a:defRPr sz="751"/>
            </a:lvl8pPr>
            <a:lvl9pPr marL="2743269" indent="0">
              <a:buNone/>
              <a:defRPr sz="751"/>
            </a:lvl9pPr>
          </a:lstStyle>
          <a:p>
            <a:pPr lvl="0"/>
            <a:r>
              <a:rPr lang="en-US"/>
              <a:t>Edit Master text styles</a:t>
            </a:r>
          </a:p>
        </p:txBody>
      </p:sp>
      <p:sp>
        <p:nvSpPr>
          <p:cNvPr id="5" name="Date Placeholder 4"/>
          <p:cNvSpPr>
            <a:spLocks noGrp="1"/>
          </p:cNvSpPr>
          <p:nvPr>
            <p:ph type="dt" sz="half" idx="10"/>
          </p:nvPr>
        </p:nvSpPr>
        <p:spPr/>
        <p:txBody>
          <a:bodyPr/>
          <a:lstStyle/>
          <a:p>
            <a:fld id="{EBE8A668-6026-4973-96E7-169917F08B52}" type="datetimeFigureOut">
              <a:rPr lang="en-GB" smtClean="0"/>
              <a:t>16/02/2024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65A0FE6-9709-442B-A0C2-EB9932AD4212}" type="slidenum">
              <a:rPr lang="en-GB" smtClean="0"/>
              <a:t>‹#›</a:t>
            </a:fld>
            <a:endParaRPr lang="en-GB" dirty="0"/>
          </a:p>
        </p:txBody>
      </p:sp>
    </p:spTree>
    <p:extLst>
      <p:ext uri="{BB962C8B-B14F-4D97-AF65-F5344CB8AC3E}">
        <p14:creationId xmlns:p14="http://schemas.microsoft.com/office/powerpoint/2010/main" val="3673735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761925658"/>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3" y="457200"/>
            <a:ext cx="2949177"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393" y="987426"/>
            <a:ext cx="4629151" cy="4873625"/>
          </a:xfrm>
        </p:spPr>
        <p:txBody>
          <a:bodyPr/>
          <a:lstStyle>
            <a:lvl1pPr marL="0" indent="0">
              <a:buNone/>
              <a:defRPr sz="2400"/>
            </a:lvl1pPr>
            <a:lvl2pPr marL="342908" indent="0">
              <a:buNone/>
              <a:defRPr sz="2100"/>
            </a:lvl2pPr>
            <a:lvl3pPr marL="685817" indent="0">
              <a:buNone/>
              <a:defRPr sz="1800"/>
            </a:lvl3pPr>
            <a:lvl4pPr marL="1028726" indent="0">
              <a:buNone/>
              <a:defRPr sz="1500"/>
            </a:lvl4pPr>
            <a:lvl5pPr marL="1371635" indent="0">
              <a:buNone/>
              <a:defRPr sz="1500"/>
            </a:lvl5pPr>
            <a:lvl6pPr marL="1714543" indent="0">
              <a:buNone/>
              <a:defRPr sz="1500"/>
            </a:lvl6pPr>
            <a:lvl7pPr marL="2057451" indent="0">
              <a:buNone/>
              <a:defRPr sz="1500"/>
            </a:lvl7pPr>
            <a:lvl8pPr marL="2400361" indent="0">
              <a:buNone/>
              <a:defRPr sz="1500"/>
            </a:lvl8pPr>
            <a:lvl9pPr marL="2743269" indent="0">
              <a:buNone/>
              <a:defRPr sz="1500"/>
            </a:lvl9pPr>
          </a:lstStyle>
          <a:p>
            <a:endParaRPr lang="en-GB" dirty="0"/>
          </a:p>
        </p:txBody>
      </p:sp>
      <p:sp>
        <p:nvSpPr>
          <p:cNvPr id="4" name="Text Placeholder 3"/>
          <p:cNvSpPr>
            <a:spLocks noGrp="1"/>
          </p:cNvSpPr>
          <p:nvPr>
            <p:ph type="body" sz="half" idx="2"/>
          </p:nvPr>
        </p:nvSpPr>
        <p:spPr>
          <a:xfrm>
            <a:off x="629843" y="2057400"/>
            <a:ext cx="2949177" cy="3811588"/>
          </a:xfrm>
        </p:spPr>
        <p:txBody>
          <a:bodyPr/>
          <a:lstStyle>
            <a:lvl1pPr marL="0" indent="0">
              <a:buNone/>
              <a:defRPr sz="1200"/>
            </a:lvl1pPr>
            <a:lvl2pPr marL="342908" indent="0">
              <a:buNone/>
              <a:defRPr sz="1051"/>
            </a:lvl2pPr>
            <a:lvl3pPr marL="685817" indent="0">
              <a:buNone/>
              <a:defRPr sz="900"/>
            </a:lvl3pPr>
            <a:lvl4pPr marL="1028726" indent="0">
              <a:buNone/>
              <a:defRPr sz="751"/>
            </a:lvl4pPr>
            <a:lvl5pPr marL="1371635" indent="0">
              <a:buNone/>
              <a:defRPr sz="751"/>
            </a:lvl5pPr>
            <a:lvl6pPr marL="1714543" indent="0">
              <a:buNone/>
              <a:defRPr sz="751"/>
            </a:lvl6pPr>
            <a:lvl7pPr marL="2057451" indent="0">
              <a:buNone/>
              <a:defRPr sz="751"/>
            </a:lvl7pPr>
            <a:lvl8pPr marL="2400361" indent="0">
              <a:buNone/>
              <a:defRPr sz="751"/>
            </a:lvl8pPr>
            <a:lvl9pPr marL="2743269" indent="0">
              <a:buNone/>
              <a:defRPr sz="751"/>
            </a:lvl9pPr>
          </a:lstStyle>
          <a:p>
            <a:pPr lvl="0"/>
            <a:r>
              <a:rPr lang="en-US"/>
              <a:t>Edit Master text styles</a:t>
            </a:r>
          </a:p>
        </p:txBody>
      </p:sp>
      <p:sp>
        <p:nvSpPr>
          <p:cNvPr id="5" name="Date Placeholder 4"/>
          <p:cNvSpPr>
            <a:spLocks noGrp="1"/>
          </p:cNvSpPr>
          <p:nvPr>
            <p:ph type="dt" sz="half" idx="10"/>
          </p:nvPr>
        </p:nvSpPr>
        <p:spPr/>
        <p:txBody>
          <a:bodyPr/>
          <a:lstStyle/>
          <a:p>
            <a:fld id="{EBE8A668-6026-4973-96E7-169917F08B52}" type="datetimeFigureOut">
              <a:rPr lang="en-GB" smtClean="0"/>
              <a:t>16/02/2024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65A0FE6-9709-442B-A0C2-EB9932AD4212}" type="slidenum">
              <a:rPr lang="en-GB" smtClean="0"/>
              <a:t>‹#›</a:t>
            </a:fld>
            <a:endParaRPr lang="en-GB" dirty="0"/>
          </a:p>
        </p:txBody>
      </p:sp>
    </p:spTree>
    <p:extLst>
      <p:ext uri="{BB962C8B-B14F-4D97-AF65-F5344CB8AC3E}">
        <p14:creationId xmlns:p14="http://schemas.microsoft.com/office/powerpoint/2010/main" val="21647071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BE8A668-6026-4973-96E7-169917F08B52}" type="datetimeFigureOut">
              <a:rPr lang="en-GB" smtClean="0"/>
              <a:t>16/02/2024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65A0FE6-9709-442B-A0C2-EB9932AD4212}" type="slidenum">
              <a:rPr lang="en-GB" smtClean="0"/>
              <a:t>‹#›</a:t>
            </a:fld>
            <a:endParaRPr lang="en-GB" dirty="0"/>
          </a:p>
        </p:txBody>
      </p:sp>
    </p:spTree>
    <p:extLst>
      <p:ext uri="{BB962C8B-B14F-4D97-AF65-F5344CB8AC3E}">
        <p14:creationId xmlns:p14="http://schemas.microsoft.com/office/powerpoint/2010/main" val="1332968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4"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49"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BE8A668-6026-4973-96E7-169917F08B52}" type="datetimeFigureOut">
              <a:rPr lang="en-GB" smtClean="0"/>
              <a:t>16/02/2024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65A0FE6-9709-442B-A0C2-EB9932AD4212}" type="slidenum">
              <a:rPr lang="en-GB" smtClean="0"/>
              <a:t>‹#›</a:t>
            </a:fld>
            <a:endParaRPr lang="en-GB" dirty="0"/>
          </a:p>
        </p:txBody>
      </p:sp>
    </p:spTree>
    <p:extLst>
      <p:ext uri="{BB962C8B-B14F-4D97-AF65-F5344CB8AC3E}">
        <p14:creationId xmlns:p14="http://schemas.microsoft.com/office/powerpoint/2010/main" val="4066935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GB"/>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Tree>
    <p:extLst>
      <p:ext uri="{BB962C8B-B14F-4D97-AF65-F5344CB8AC3E}">
        <p14:creationId xmlns:p14="http://schemas.microsoft.com/office/powerpoint/2010/main" val="3810616206"/>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685800" y="1524000"/>
            <a:ext cx="40005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4838700" y="1524000"/>
            <a:ext cx="40005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2825363113"/>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930799837"/>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Tree>
    <p:extLst>
      <p:ext uri="{BB962C8B-B14F-4D97-AF65-F5344CB8AC3E}">
        <p14:creationId xmlns:p14="http://schemas.microsoft.com/office/powerpoint/2010/main" val="213183447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0436697"/>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extLst>
      <p:ext uri="{BB962C8B-B14F-4D97-AF65-F5344CB8AC3E}">
        <p14:creationId xmlns:p14="http://schemas.microsoft.com/office/powerpoint/2010/main" val="894236566"/>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extLst>
      <p:ext uri="{BB962C8B-B14F-4D97-AF65-F5344CB8AC3E}">
        <p14:creationId xmlns:p14="http://schemas.microsoft.com/office/powerpoint/2010/main" val="3103147365"/>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304800"/>
            <a:ext cx="8153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title style</a:t>
            </a:r>
            <a:endParaRPr lang="en-US"/>
          </a:p>
        </p:txBody>
      </p:sp>
      <p:sp>
        <p:nvSpPr>
          <p:cNvPr id="6147" name="Rectangle 3"/>
          <p:cNvSpPr>
            <a:spLocks noGrp="1" noChangeArrowheads="1"/>
          </p:cNvSpPr>
          <p:nvPr>
            <p:ph type="body" idx="1"/>
          </p:nvPr>
        </p:nvSpPr>
        <p:spPr bwMode="auto">
          <a:xfrm>
            <a:off x="685800" y="1524000"/>
            <a:ext cx="81534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pic>
        <p:nvPicPr>
          <p:cNvPr id="6148"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007225" y="5638800"/>
            <a:ext cx="2133600" cy="117633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sldNum="0" hdr="0" ftr="0" dt="0"/>
  <p:txStyles>
    <p:titleStyle>
      <a:lvl1pPr algn="l" rtl="0" eaLnBrk="1" fontAlgn="base" hangingPunct="1">
        <a:spcBef>
          <a:spcPct val="0"/>
        </a:spcBef>
        <a:spcAft>
          <a:spcPct val="0"/>
        </a:spcAft>
        <a:defRPr sz="3200" b="1">
          <a:solidFill>
            <a:srgbClr val="CD0921"/>
          </a:solidFill>
          <a:latin typeface="+mj-lt"/>
          <a:ea typeface="+mj-ea"/>
          <a:cs typeface="+mj-cs"/>
        </a:defRPr>
      </a:lvl1pPr>
      <a:lvl2pPr algn="l" rtl="0" eaLnBrk="1" fontAlgn="base" hangingPunct="1">
        <a:spcBef>
          <a:spcPct val="0"/>
        </a:spcBef>
        <a:spcAft>
          <a:spcPct val="0"/>
        </a:spcAft>
        <a:defRPr sz="3200" b="1">
          <a:solidFill>
            <a:srgbClr val="CD0921"/>
          </a:solidFill>
          <a:latin typeface="Arial" charset="0"/>
        </a:defRPr>
      </a:lvl2pPr>
      <a:lvl3pPr algn="l" rtl="0" eaLnBrk="1" fontAlgn="base" hangingPunct="1">
        <a:spcBef>
          <a:spcPct val="0"/>
        </a:spcBef>
        <a:spcAft>
          <a:spcPct val="0"/>
        </a:spcAft>
        <a:defRPr sz="3200" b="1">
          <a:solidFill>
            <a:srgbClr val="CD0921"/>
          </a:solidFill>
          <a:latin typeface="Arial" charset="0"/>
        </a:defRPr>
      </a:lvl3pPr>
      <a:lvl4pPr algn="l" rtl="0" eaLnBrk="1" fontAlgn="base" hangingPunct="1">
        <a:spcBef>
          <a:spcPct val="0"/>
        </a:spcBef>
        <a:spcAft>
          <a:spcPct val="0"/>
        </a:spcAft>
        <a:defRPr sz="3200" b="1">
          <a:solidFill>
            <a:srgbClr val="CD0921"/>
          </a:solidFill>
          <a:latin typeface="Arial" charset="0"/>
        </a:defRPr>
      </a:lvl4pPr>
      <a:lvl5pPr algn="l" rtl="0" eaLnBrk="1" fontAlgn="base" hangingPunct="1">
        <a:spcBef>
          <a:spcPct val="0"/>
        </a:spcBef>
        <a:spcAft>
          <a:spcPct val="0"/>
        </a:spcAft>
        <a:defRPr sz="3200" b="1">
          <a:solidFill>
            <a:srgbClr val="CD0921"/>
          </a:solidFill>
          <a:latin typeface="Arial" charset="0"/>
        </a:defRPr>
      </a:lvl5pPr>
      <a:lvl6pPr marL="457200" algn="l" rtl="0" eaLnBrk="1" fontAlgn="base" hangingPunct="1">
        <a:spcBef>
          <a:spcPct val="0"/>
        </a:spcBef>
        <a:spcAft>
          <a:spcPct val="0"/>
        </a:spcAft>
        <a:defRPr sz="3200" b="1">
          <a:solidFill>
            <a:srgbClr val="CD0921"/>
          </a:solidFill>
          <a:latin typeface="Arial" charset="0"/>
        </a:defRPr>
      </a:lvl6pPr>
      <a:lvl7pPr marL="914400" algn="l" rtl="0" eaLnBrk="1" fontAlgn="base" hangingPunct="1">
        <a:spcBef>
          <a:spcPct val="0"/>
        </a:spcBef>
        <a:spcAft>
          <a:spcPct val="0"/>
        </a:spcAft>
        <a:defRPr sz="3200" b="1">
          <a:solidFill>
            <a:srgbClr val="CD0921"/>
          </a:solidFill>
          <a:latin typeface="Arial" charset="0"/>
        </a:defRPr>
      </a:lvl7pPr>
      <a:lvl8pPr marL="1371600" algn="l" rtl="0" eaLnBrk="1" fontAlgn="base" hangingPunct="1">
        <a:spcBef>
          <a:spcPct val="0"/>
        </a:spcBef>
        <a:spcAft>
          <a:spcPct val="0"/>
        </a:spcAft>
        <a:defRPr sz="3200" b="1">
          <a:solidFill>
            <a:srgbClr val="CD0921"/>
          </a:solidFill>
          <a:latin typeface="Arial" charset="0"/>
        </a:defRPr>
      </a:lvl8pPr>
      <a:lvl9pPr marL="1828800" algn="l" rtl="0" eaLnBrk="1" fontAlgn="base" hangingPunct="1">
        <a:spcBef>
          <a:spcPct val="0"/>
        </a:spcBef>
        <a:spcAft>
          <a:spcPct val="0"/>
        </a:spcAft>
        <a:defRPr sz="3200" b="1">
          <a:solidFill>
            <a:srgbClr val="CD0921"/>
          </a:solidFill>
          <a:latin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3"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28653"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28651" y="6356353"/>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BE8A668-6026-4973-96E7-169917F08B52}" type="datetimeFigureOut">
              <a:rPr lang="en-GB" smtClean="0"/>
              <a:t>16/02/2024</a:t>
            </a:fld>
            <a:endParaRPr lang="en-GB" dirty="0"/>
          </a:p>
        </p:txBody>
      </p:sp>
      <p:sp>
        <p:nvSpPr>
          <p:cNvPr id="5" name="Footer Placeholder 4"/>
          <p:cNvSpPr>
            <a:spLocks noGrp="1"/>
          </p:cNvSpPr>
          <p:nvPr>
            <p:ph type="ftr" sz="quarter" idx="3"/>
          </p:nvPr>
        </p:nvSpPr>
        <p:spPr>
          <a:xfrm>
            <a:off x="3028953" y="6356353"/>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457951" y="6356353"/>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65A0FE6-9709-442B-A0C2-EB9932AD4212}" type="slidenum">
              <a:rPr lang="en-GB" smtClean="0"/>
              <a:t>‹#›</a:t>
            </a:fld>
            <a:endParaRPr lang="en-GB" dirty="0"/>
          </a:p>
        </p:txBody>
      </p:sp>
    </p:spTree>
    <p:extLst>
      <p:ext uri="{BB962C8B-B14F-4D97-AF65-F5344CB8AC3E}">
        <p14:creationId xmlns:p14="http://schemas.microsoft.com/office/powerpoint/2010/main" val="391844121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685817"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5" indent="-171455" algn="l" defTabSz="685817" rtl="0" eaLnBrk="1" latinLnBrk="0" hangingPunct="1">
        <a:lnSpc>
          <a:spcPct val="90000"/>
        </a:lnSpc>
        <a:spcBef>
          <a:spcPts val="751"/>
        </a:spcBef>
        <a:buFont typeface="Arial" panose="020B0604020202020204" pitchFamily="34" charset="0"/>
        <a:buChar char="•"/>
        <a:defRPr sz="2100" kern="1200">
          <a:solidFill>
            <a:schemeClr val="tx1"/>
          </a:solidFill>
          <a:latin typeface="+mn-lt"/>
          <a:ea typeface="+mn-ea"/>
          <a:cs typeface="+mn-cs"/>
        </a:defRPr>
      </a:lvl1pPr>
      <a:lvl2pPr marL="514363" indent="-171455" algn="l" defTabSz="685817"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71" indent="-171455" algn="l" defTabSz="685817"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80" indent="-171455" algn="l" defTabSz="685817"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4pPr>
      <a:lvl5pPr marL="1543088" indent="-171455" algn="l" defTabSz="685817"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5pPr>
      <a:lvl6pPr marL="1885998" indent="-171455" algn="l" defTabSz="685817"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906" indent="-171455" algn="l" defTabSz="685817"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815" indent="-171455" algn="l" defTabSz="685817"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723" indent="-171455" algn="l" defTabSz="685817"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en-US"/>
      </a:defPPr>
      <a:lvl1pPr marL="0" algn="l" defTabSz="685817" rtl="0" eaLnBrk="1" latinLnBrk="0" hangingPunct="1">
        <a:defRPr sz="1351" kern="1200">
          <a:solidFill>
            <a:schemeClr val="tx1"/>
          </a:solidFill>
          <a:latin typeface="+mn-lt"/>
          <a:ea typeface="+mn-ea"/>
          <a:cs typeface="+mn-cs"/>
        </a:defRPr>
      </a:lvl1pPr>
      <a:lvl2pPr marL="342908" algn="l" defTabSz="685817" rtl="0" eaLnBrk="1" latinLnBrk="0" hangingPunct="1">
        <a:defRPr sz="1351" kern="1200">
          <a:solidFill>
            <a:schemeClr val="tx1"/>
          </a:solidFill>
          <a:latin typeface="+mn-lt"/>
          <a:ea typeface="+mn-ea"/>
          <a:cs typeface="+mn-cs"/>
        </a:defRPr>
      </a:lvl2pPr>
      <a:lvl3pPr marL="685817" algn="l" defTabSz="685817" rtl="0" eaLnBrk="1" latinLnBrk="0" hangingPunct="1">
        <a:defRPr sz="1351" kern="1200">
          <a:solidFill>
            <a:schemeClr val="tx1"/>
          </a:solidFill>
          <a:latin typeface="+mn-lt"/>
          <a:ea typeface="+mn-ea"/>
          <a:cs typeface="+mn-cs"/>
        </a:defRPr>
      </a:lvl3pPr>
      <a:lvl4pPr marL="1028726" algn="l" defTabSz="685817" rtl="0" eaLnBrk="1" latinLnBrk="0" hangingPunct="1">
        <a:defRPr sz="1351" kern="1200">
          <a:solidFill>
            <a:schemeClr val="tx1"/>
          </a:solidFill>
          <a:latin typeface="+mn-lt"/>
          <a:ea typeface="+mn-ea"/>
          <a:cs typeface="+mn-cs"/>
        </a:defRPr>
      </a:lvl4pPr>
      <a:lvl5pPr marL="1371635" algn="l" defTabSz="685817" rtl="0" eaLnBrk="1" latinLnBrk="0" hangingPunct="1">
        <a:defRPr sz="1351" kern="1200">
          <a:solidFill>
            <a:schemeClr val="tx1"/>
          </a:solidFill>
          <a:latin typeface="+mn-lt"/>
          <a:ea typeface="+mn-ea"/>
          <a:cs typeface="+mn-cs"/>
        </a:defRPr>
      </a:lvl5pPr>
      <a:lvl6pPr marL="1714543" algn="l" defTabSz="685817" rtl="0" eaLnBrk="1" latinLnBrk="0" hangingPunct="1">
        <a:defRPr sz="1351" kern="1200">
          <a:solidFill>
            <a:schemeClr val="tx1"/>
          </a:solidFill>
          <a:latin typeface="+mn-lt"/>
          <a:ea typeface="+mn-ea"/>
          <a:cs typeface="+mn-cs"/>
        </a:defRPr>
      </a:lvl6pPr>
      <a:lvl7pPr marL="2057451" algn="l" defTabSz="685817" rtl="0" eaLnBrk="1" latinLnBrk="0" hangingPunct="1">
        <a:defRPr sz="1351" kern="1200">
          <a:solidFill>
            <a:schemeClr val="tx1"/>
          </a:solidFill>
          <a:latin typeface="+mn-lt"/>
          <a:ea typeface="+mn-ea"/>
          <a:cs typeface="+mn-cs"/>
        </a:defRPr>
      </a:lvl7pPr>
      <a:lvl8pPr marL="2400361" algn="l" defTabSz="685817" rtl="0" eaLnBrk="1" latinLnBrk="0" hangingPunct="1">
        <a:defRPr sz="1351" kern="1200">
          <a:solidFill>
            <a:schemeClr val="tx1"/>
          </a:solidFill>
          <a:latin typeface="+mn-lt"/>
          <a:ea typeface="+mn-ea"/>
          <a:cs typeface="+mn-cs"/>
        </a:defRPr>
      </a:lvl8pPr>
      <a:lvl9pPr marL="2743269" algn="l" defTabSz="685817" rtl="0" eaLnBrk="1" latinLnBrk="0" hangingPunct="1">
        <a:defRPr sz="13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Samantha.hill@enfield.gov.uk" TargetMode="External"/><Relationship Id="rId5" Type="http://schemas.openxmlformats.org/officeDocument/2006/relationships/image" Target="../media/image1.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image" Target="../media/image11.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hyperlink" Target="mailto:Samantha.Hill@enfield.gov.uk" TargetMode="External"/><Relationship Id="rId2" Type="http://schemas.openxmlformats.org/officeDocument/2006/relationships/hyperlink" Target="https://traded.enfield.gov.uk/thehub" TargetMode="External"/><Relationship Id="rId1" Type="http://schemas.openxmlformats.org/officeDocument/2006/relationships/slideLayout" Target="../slideLayouts/slideLayout2.xml"/><Relationship Id="rId4" Type="http://schemas.openxmlformats.org/officeDocument/2006/relationships/hyperlink" Target="mailto:SEYIS@enfield.gov.uk"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mailto:Samantha.hill@enfield.gov.uk"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traded.enfield.gov.uk/thehub/professional-learning-portal/safeguardin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s://www.enfield.gov.uk/safeguardingenfield/trainings" TargetMode="Externa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8" Type="http://schemas.openxmlformats.org/officeDocument/2006/relationships/hyperlink" Target="https://www.virtual-college.co.uk/resources/free-courses" TargetMode="External"/><Relationship Id="rId3" Type="http://schemas.openxmlformats.org/officeDocument/2006/relationships/hyperlink" Target="https://onlinecollections.des.fasst.org.uk/fastform/senior-mental-health-leads" TargetMode="External"/><Relationship Id="rId7" Type="http://schemas.openxmlformats.org/officeDocument/2006/relationships/hyperlink" Target="https://eur03.safelinks.protection.outlook.com/?url=https%3A%2F%2Fkcsie.orcula.co.uk%2Fhome&amp;data=05%7C01%7CSamantha.Hill%40enfield.gov.uk%7C9e781902127d440e38c708dbad517367%7Ccc18b91d1bb24d9bac767a4447488d49%7C0%7C0%7C638294337550999713%7CUnknown%7CTWFpbGZsb3d8eyJWIjoiMC4wLjAwMDAiLCJQIjoiV2luMzIiLCJBTiI6Ik1haWwiLCJXVCI6Mn0%3D%7C3000%7C%7C%7C&amp;sdata=EdXCabjcBdsmuZYn%2F70S0clVdayeakkWqiJid10n6bE%3D&amp;reserved=0" TargetMode="External"/><Relationship Id="rId2" Type="http://schemas.openxmlformats.org/officeDocument/2006/relationships/hyperlink" Target="https://learning.nspcc.org.uk/training/our-elearning-courses?&amp;&amp;&amp;&amp;gclid=0a284366345819c0a837267896235b23&amp;gclsrc=3p.ds&amp;msclkid=0a284366345819c0a837267896235b23&amp;utm_source=bing&amp;utm_medium=cpc&amp;utm_campaign=2023_Q2_DDM1306146_NSP%2F21%2F75_Generic_PPC_Learning_Learning_Conversion_Google%20Ads_Auction&amp;utm_term=safeguarding%20course&amp;utm_content=Courses" TargetMode="External"/><Relationship Id="rId1" Type="http://schemas.openxmlformats.org/officeDocument/2006/relationships/slideLayout" Target="../slideLayouts/slideLayout2.xml"/><Relationship Id="rId6" Type="http://schemas.openxmlformats.org/officeDocument/2006/relationships/hyperlink" Target="https://swgfl.org.uk/resources/filtering-and-monitoring/" TargetMode="External"/><Relationship Id="rId5" Type="http://schemas.openxmlformats.org/officeDocument/2006/relationships/hyperlink" Target="https://saferinternet.org.uk/events" TargetMode="External"/><Relationship Id="rId10" Type="http://schemas.openxmlformats.org/officeDocument/2006/relationships/hyperlink" Target="https://www.educateagainsthate.com/" TargetMode="External"/><Relationship Id="rId4" Type="http://schemas.openxmlformats.org/officeDocument/2006/relationships/hyperlink" Target="https://youtu.be/OTJYYNP9AEc?si=q7RRMvBVjuWLouze" TargetMode="External"/><Relationship Id="rId9" Type="http://schemas.openxmlformats.org/officeDocument/2006/relationships/hyperlink" Target="https://www.safeguardinginschools.co.uk/"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6282.s3.eu-west-1.amazonaws.com/How+Ofsted+inspects+safeguarding+in+schools.pdf" TargetMode="External"/><Relationship Id="rId3" Type="http://schemas.openxmlformats.org/officeDocument/2006/relationships/hyperlink" Target="https://www.gov.uk/government/publications/school-inspection-handbook-eif/school-inspection-handbook-for-september-2023" TargetMode="External"/><Relationship Id="rId7" Type="http://schemas.openxmlformats.org/officeDocument/2006/relationships/hyperlink" Target="https://6282.s3.eu-west-1.amazonaws.com/FAQs+KCSIE+Series+Webinar+2+-+Single+Central+Record.pdf" TargetMode="External"/><Relationship Id="rId2" Type="http://schemas.openxmlformats.org/officeDocument/2006/relationships/hyperlink" Target="https://educationinspection.blog.gov.uk/2023/11/09/how-we-inspect-safeguarding-in-schools/" TargetMode="External"/><Relationship Id="rId1" Type="http://schemas.openxmlformats.org/officeDocument/2006/relationships/slideLayout" Target="../slideLayouts/slideLayout2.xml"/><Relationship Id="rId6" Type="http://schemas.openxmlformats.org/officeDocument/2006/relationships/hyperlink" Target="https://www.safeguardinginschools.co.uk/dfescr" TargetMode="External"/><Relationship Id="rId5" Type="http://schemas.openxmlformats.org/officeDocument/2006/relationships/hyperlink" Target="https://youtu.be/OTJYYNP9AEc?si=mKQU9tONaizJsYBk&amp;t=2341" TargetMode="External"/><Relationship Id="rId4" Type="http://schemas.openxmlformats.org/officeDocument/2006/relationships/hyperlink" Target="https://youtu.be/OTJYYNP9AEc?si=q7RRMvBVjuWLouze" TargetMode="External"/><Relationship Id="rId9" Type="http://schemas.openxmlformats.org/officeDocument/2006/relationships/hyperlink" Target="https://kcsie.orcula.co.uk/home"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mailto:Michelle.ferdinand@enfield.gov.uk" TargetMode="External"/><Relationship Id="rId3" Type="http://schemas.openxmlformats.org/officeDocument/2006/relationships/hyperlink" Target="https://traded.enfield.gov.uk/thehub" TargetMode="External"/><Relationship Id="rId7" Type="http://schemas.openxmlformats.org/officeDocument/2006/relationships/hyperlink" Target="mailto:Suzanne.Rowson@enfield.gov.uk" TargetMode="External"/><Relationship Id="rId2" Type="http://schemas.openxmlformats.org/officeDocument/2006/relationships/hyperlink" Target="https://www.gov.uk/government/publications/keeping-children-safe-in-education--2" TargetMode="External"/><Relationship Id="rId1" Type="http://schemas.openxmlformats.org/officeDocument/2006/relationships/slideLayout" Target="../slideLayouts/slideLayout2.xml"/><Relationship Id="rId6" Type="http://schemas.openxmlformats.org/officeDocument/2006/relationships/hyperlink" Target="https://eur03.safelinks.protection.outlook.com/?url=http%3A%2F%2Fwww.mindinenfield.org.uk%2F&amp;data=05%7C01%7CSamantha.Hill%40enfield.gov.uk%7C87e58977ecc44994412108dbcb3431dc%7Ccc18b91d1bb24d9bac767a4447488d49%7C0%7C0%7C638327197488452885%7CUnknown%7CTWFpbGZsb3d8eyJWIjoiMC4wLjAwMDAiLCJQIjoiV2luMzIiLCJBTiI6Ik1haWwiLCJXVCI6Mn0%3D%7C3000%7C%7C%7C&amp;sdata=0lv196sTtcaHADrrI5sXqkphIAP7Sl38uBheQJCu9YM%3D&amp;reserved=0" TargetMode="External"/><Relationship Id="rId11" Type="http://schemas.openxmlformats.org/officeDocument/2006/relationships/hyperlink" Target="mailto:Samantha.Hill@enfield.gov.uk" TargetMode="External"/><Relationship Id="rId5" Type="http://schemas.openxmlformats.org/officeDocument/2006/relationships/hyperlink" Target="https://traded.enfield.gov.uk/thehub/professional-learning-portal/safeguarding" TargetMode="External"/><Relationship Id="rId10" Type="http://schemas.openxmlformats.org/officeDocument/2006/relationships/hyperlink" Target="mailto:eps@enfield.gov.uk" TargetMode="External"/><Relationship Id="rId4" Type="http://schemas.openxmlformats.org/officeDocument/2006/relationships/hyperlink" Target="https://www.enfield.gov.uk/safeguardingenfield" TargetMode="External"/><Relationship Id="rId9" Type="http://schemas.openxmlformats.org/officeDocument/2006/relationships/hyperlink" Target="mailto:safeguardingservice@enfield.gov.uk"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eur03.safelinks.protection.outlook.com/ap/t-59584e83/?url=https%3A%2F%2Fteams.microsoft.com%2Fl%2Fmeetup-join%2F19%253ameeting_NDdlY2E4NjMtZWJhOC00NDdmLWI5ODEtZGVhYTBiMjY1YTQ3%2540thread.v2%2F0%3Fcontext%3D%257b%2522Tid%2522%253a%2522cc18b91d-1bb2-4d9b-ac76-7a4447488d49%2522%252c%2522Oid%2522%253a%2522cf752574-b572-4e8e-906a-bb070e5f1e20%2522%257d&amp;data=05%7C02%7CSamantha.Hill%40enfield.gov.uk%7C121530a198ec43bedc8f08dc129da333%7Ccc18b91d1bb24d9bac767a4447488d49%7C0%7C0%7C638405715468326556%7CUnknown%7CTWFpbGZsb3d8eyJWIjoiMC4wLjAwMDAiLCJQIjoiV2luMzIiLCJBTiI6Ik1haWwiLCJXVCI6Mn0%3D%7C3000%7C%7C%7C&amp;sdata=TYgK8bLrvI3M%2FZ8R7cun7eb2PJIhevDvlNmdav9SYmA%3D&amp;reserved=0" TargetMode="External"/><Relationship Id="rId13" Type="http://schemas.openxmlformats.org/officeDocument/2006/relationships/hyperlink" Target="https://eur03.safelinks.protection.outlook.com/?url=https%3A%2F%2Fdialin.teams.microsoft.com%2Fusp%2Fpstnconferencing&amp;data=05%7C02%7CSamantha.Hill%40enfield.gov.uk%7C121530a198ec43bedc8f08dc129da333%7Ccc18b91d1bb24d9bac767a4447488d49%7C0%7C0%7C638405715468326556%7CUnknown%7CTWFpbGZsb3d8eyJWIjoiMC4wLjAwMDAiLCJQIjoiV2luMzIiLCJBTiI6Ik1haWwiLCJXVCI6Mn0%3D%7C3000%7C%7C%7C&amp;sdata=l9S%2BxepwoW1VNvooY97XZiFOQ7JuilP2DB47glG7Wt4%3D&amp;reserved=0" TargetMode="External"/><Relationship Id="rId3" Type="http://schemas.openxmlformats.org/officeDocument/2006/relationships/hyperlink" Target="https://eur03.safelinks.protection.outlook.com/?url=https%3A%2F%2Fwww.microsoft.com%2Fen-us%2Fmicrosoft-teams%2Fdownload-app&amp;data=05%7C02%7CSamantha.Hill%40enfield.gov.uk%7Ccb5213e525e5470cef2508dc129ce21b%7Ccc18b91d1bb24d9bac767a4447488d49%7C0%7C0%7C638405712239758251%7CUnknown%7CTWFpbGZsb3d8eyJWIjoiMC4wLjAwMDAiLCJQIjoiV2luMzIiLCJBTiI6Ik1haWwiLCJXVCI6Mn0%3D%7C3000%7C%7C%7C&amp;sdata=9FnHiasVMERIA8R%2Fr86eRH2TdTz25ZyMKls8mFJG1Zg%3D&amp;reserved=0" TargetMode="External"/><Relationship Id="rId7" Type="http://schemas.openxmlformats.org/officeDocument/2006/relationships/hyperlink" Target="https://eur03.safelinks.protection.outlook.com/?url=https%3A%2F%2Fdialin.teams.microsoft.com%2Fusp%2Fpstnconferencing&amp;data=05%7C02%7CSamantha.Hill%40enfield.gov.uk%7Ccb5213e525e5470cef2508dc129ce21b%7Ccc18b91d1bb24d9bac767a4447488d49%7C0%7C0%7C638405712239914545%7CUnknown%7CTWFpbGZsb3d8eyJWIjoiMC4wLjAwMDAiLCJQIjoiV2luMzIiLCJBTiI6Ik1haWwiLCJXVCI6Mn0%3D%7C3000%7C%7C%7C&amp;sdata=nFxZlVcrbuQCW%2BePoKYH0KbYB12XknX9NBV%2FalQ9sTw%3D&amp;reserved=0" TargetMode="External"/><Relationship Id="rId12" Type="http://schemas.openxmlformats.org/officeDocument/2006/relationships/hyperlink" Target="https://eur03.safelinks.protection.outlook.com/?url=https%3A%2F%2Fdialin.teams.microsoft.com%2F701b8e8a-8c22-45e9-bb5d-ab0f77ff67e9%3Fid%3D362507483&amp;data=05%7C02%7CSamantha.Hill%40enfield.gov.uk%7C121530a198ec43bedc8f08dc129da333%7Ccc18b91d1bb24d9bac767a4447488d49%7C0%7C0%7C638405715468326556%7CUnknown%7CTWFpbGZsb3d8eyJWIjoiMC4wLjAwMDAiLCJQIjoiV2luMzIiLCJBTiI6Ik1haWwiLCJXVCI6Mn0%3D%7C3000%7C%7C%7C&amp;sdata=85e3Ug8Zo2oOFJ2VN0sHpBhXCvGzS%2FuJVFPwe2clm9A%3D&amp;reserved=0" TargetMode="External"/><Relationship Id="rId2" Type="http://schemas.openxmlformats.org/officeDocument/2006/relationships/hyperlink" Target="https://eur03.safelinks.protection.outlook.com/ap/t-59584e83/?url=https%3A%2F%2Fteams.microsoft.com%2Fl%2Fmeetup-join%2F19%253ameeting_OWQ4MzNkMGEtN2M0Mi00NDc5LTgxZjktMDJmMTczNDQ3NTZk%2540thread.v2%2F0%3Fcontext%3D%257b%2522Tid%2522%253a%2522cc18b91d-1bb2-4d9b-ac76-7a4447488d49%2522%252c%2522Oid%2522%253a%2522cf752574-b572-4e8e-906a-bb070e5f1e20%2522%257d&amp;data=05%7C02%7CSamantha.Hill%40enfield.gov.uk%7Ccb5213e525e5470cef2508dc129ce21b%7Ccc18b91d1bb24d9bac767a4447488d49%7C0%7C0%7C638405712239758251%7CUnknown%7CTWFpbGZsb3d8eyJWIjoiMC4wLjAwMDAiLCJQIjoiV2luMzIiLCJBTiI6Ik1haWwiLCJXVCI6Mn0%3D%7C3000%7C%7C%7C&amp;sdata=XL5WHB4hkOolQIGMvZugximdO91JB487nXg0iQgkcI0%3D&amp;reserved=0" TargetMode="External"/><Relationship Id="rId1" Type="http://schemas.openxmlformats.org/officeDocument/2006/relationships/slideLayout" Target="../slideLayouts/slideLayout2.xml"/><Relationship Id="rId6" Type="http://schemas.openxmlformats.org/officeDocument/2006/relationships/hyperlink" Target="https://eur03.safelinks.protection.outlook.com/?url=https%3A%2F%2Fdialin.teams.microsoft.com%2F701b8e8a-8c22-45e9-bb5d-ab0f77ff67e9%3Fid%3D97746014&amp;data=05%7C02%7CSamantha.Hill%40enfield.gov.uk%7Ccb5213e525e5470cef2508dc129ce21b%7Ccc18b91d1bb24d9bac767a4447488d49%7C0%7C0%7C638405712239758251%7CUnknown%7CTWFpbGZsb3d8eyJWIjoiMC4wLjAwMDAiLCJQIjoiV2luMzIiLCJBTiI6Ik1haWwiLCJXVCI6Mn0%3D%7C3000%7C%7C%7C&amp;sdata=rLQBY%2ByART2NiexF1%2F8aERI3eJSNhvjffO35LdnbyQk%3D&amp;reserved=0" TargetMode="External"/><Relationship Id="rId11" Type="http://schemas.openxmlformats.org/officeDocument/2006/relationships/hyperlink" Target="tel:+442076608328,,362507483# " TargetMode="External"/><Relationship Id="rId5" Type="http://schemas.openxmlformats.org/officeDocument/2006/relationships/hyperlink" Target="tel:+442076608328,,97746014# " TargetMode="External"/><Relationship Id="rId10" Type="http://schemas.openxmlformats.org/officeDocument/2006/relationships/hyperlink" Target="https://eur03.safelinks.protection.outlook.com/?url=https%3A%2F%2Fwww.microsoft.com%2Fmicrosoft-teams%2Fjoin-a-meeting&amp;data=05%7C02%7CSamantha.Hill%40enfield.gov.uk%7C121530a198ec43bedc8f08dc129da333%7Ccc18b91d1bb24d9bac767a4447488d49%7C0%7C0%7C638405715468326556%7CUnknown%7CTWFpbGZsb3d8eyJWIjoiMC4wLjAwMDAiLCJQIjoiV2luMzIiLCJBTiI6Ik1haWwiLCJXVCI6Mn0%3D%7C3000%7C%7C%7C&amp;sdata=DftoLB9BcGMqHIbmFfymG%2FsoKjkR9Voh3%2FVZRz0n2KQ%3D&amp;reserved=0" TargetMode="External"/><Relationship Id="rId4" Type="http://schemas.openxmlformats.org/officeDocument/2006/relationships/hyperlink" Target="https://eur03.safelinks.protection.outlook.com/?url=https%3A%2F%2Fwww.microsoft.com%2Fmicrosoft-teams%2Fjoin-a-meeting&amp;data=05%7C02%7CSamantha.Hill%40enfield.gov.uk%7Ccb5213e525e5470cef2508dc129ce21b%7Ccc18b91d1bb24d9bac767a4447488d49%7C0%7C0%7C638405712239758251%7CUnknown%7CTWFpbGZsb3d8eyJWIjoiMC4wLjAwMDAiLCJQIjoiV2luMzIiLCJBTiI6Ik1haWwiLCJXVCI6Mn0%3D%7C3000%7C%7C%7C&amp;sdata=JK53isNMk1WgvfsP1u502RsXPPgW%2BBTsQc51DzE4b4U%3D&amp;reserved=0" TargetMode="External"/><Relationship Id="rId9" Type="http://schemas.openxmlformats.org/officeDocument/2006/relationships/hyperlink" Target="https://eur03.safelinks.protection.outlook.com/?url=https%3A%2F%2Fwww.microsoft.com%2Fen-us%2Fmicrosoft-teams%2Fdownload-app&amp;data=05%7C02%7CSamantha.Hill%40enfield.gov.uk%7C121530a198ec43bedc8f08dc129da333%7Ccc18b91d1bb24d9bac767a4447488d49%7C0%7C0%7C638405715468326556%7CUnknown%7CTWFpbGZsb3d8eyJWIjoiMC4wLjAwMDAiLCJQIjoiV2luMzIiLCJBTiI6Ik1haWwiLCJXVCI6Mn0%3D%7C3000%7C%7C%7C&amp;sdata=i4E3UyFKmGekndsb2G5GhuiLtrG1qoC8WW%2Bu7kGqceI%3D&amp;reserved=0" TargetMode="External"/><Relationship Id="rId14" Type="http://schemas.openxmlformats.org/officeDocument/2006/relationships/hyperlink" Target="mailto:Samantha.hill@enfield.gov.uk"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legislation.gov.uk/ukpga/2023/50/contents/enacted" TargetMode="External"/><Relationship Id="rId7" Type="http://schemas.openxmlformats.org/officeDocument/2006/relationships/hyperlink" Target="https://www.gov.uk/government/publications/prevent-duty-guidance" TargetMode="External"/><Relationship Id="rId2" Type="http://schemas.openxmlformats.org/officeDocument/2006/relationships/hyperlink" Target="https://assets.publishing.service.gov.uk/media/65803fe31c0c2a000d18cf40/Working_together_to_safeguard_children_2023_-_statutory_guidance.pdf" TargetMode="External"/><Relationship Id="rId1" Type="http://schemas.openxmlformats.org/officeDocument/2006/relationships/slideLayout" Target="../slideLayouts/slideLayout2.xml"/><Relationship Id="rId6" Type="http://schemas.openxmlformats.org/officeDocument/2006/relationships/hyperlink" Target="https://traded.enfield.gov.uk/thehub/safeguarding-in-schools/lgbtq" TargetMode="External"/><Relationship Id="rId5" Type="http://schemas.openxmlformats.org/officeDocument/2006/relationships/hyperlink" Target="https://eur03.safelinks.protection.outlook.com/?url=https%3A%2F%2Fwww.gov.uk%2Fguidance%2Fequality-act-2010-guidance&amp;data=05%7C02%7CSamantha.Hill%40enfield.gov.uk%7Cc49dc6dc4b69466c1e2a08dc1b6ce3f0%7Ccc18b91d1bb24d9bac767a4447488d49%7C0%7C0%7C638415401701646988%7CUnknown%7CTWFpbGZsb3d8eyJWIjoiMC4wLjAwMDAiLCJQIjoiV2luMzIiLCJBTiI6Ik1haWwiLCJXVCI6Mn0%3D%7C3000%7C%7C%7C&amp;sdata=Iguc1gWDKBkI4sajAN0KsvjzX36MbIwEMbyPfYYazBs%3D&amp;reserved=0" TargetMode="External"/><Relationship Id="rId4" Type="http://schemas.openxmlformats.org/officeDocument/2006/relationships/hyperlink" Target="https://eur03.safelinks.protection.outlook.com/?url=https%3A%2F%2Fconsult.education.gov.uk%2Fequalities-political-impartiality-anti-bullying-team%2Fgender-questioning-children-proposed-guidance%2Fsupporting_documents%2FGender%2520Questioning%2520Children%2520%2520nonstatutory%2520guidance.pdf&amp;data=05%7C02%7CSamantha.Hill%40enfield.gov.uk%7Cc49dc6dc4b69466c1e2a08dc1b6ce3f0%7Ccc18b91d1bb24d9bac767a4447488d49%7C0%7C0%7C638415401701636887%7CUnknown%7CTWFpbGZsb3d8eyJWIjoiMC4wLjAwMDAiLCJQIjoiV2luMzIiLCJBTiI6Ik1haWwiLCJXVCI6Mn0%3D%7C3000%7C%7C%7C&amp;sdata=Hc9d%2FcC74EQ6aelPPVi9RUpBAsd863fVRdhVuMG2zL0%3D&amp;reserved=0"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undressed.lgfl.net/" TargetMode="External"/><Relationship Id="rId2" Type="http://schemas.openxmlformats.org/officeDocument/2006/relationships/hyperlink" Target="https://www.iwf.org.uk/about-us/why-we-exist/our-research/talk-trust-empowe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www.unicef.org.uk/rights-respecting-schools/the-rrsa/about-the-rrsa/" TargetMode="External"/><Relationship Id="rId7" Type="http://schemas.openxmlformats.org/officeDocument/2006/relationships/image" Target="../media/image4.png"/><Relationship Id="rId2" Type="http://schemas.openxmlformats.org/officeDocument/2006/relationships/hyperlink" Target="https://www.london.gov.uk/sites/default/files/2024-02/London%27s%20Inclusion%20Charter%204.pdf" TargetMode="External"/><Relationship Id="rId1" Type="http://schemas.openxmlformats.org/officeDocument/2006/relationships/slideLayout" Target="../slideLayouts/slideLayout2.xml"/><Relationship Id="rId6" Type="http://schemas.openxmlformats.org/officeDocument/2006/relationships/hyperlink" Target="https://www.london.gov.uk/programmes-strategies/communities-and-social-justice/londons-violence-reduction-unit/londons-inclusion-charter" TargetMode="External"/><Relationship Id="rId5" Type="http://schemas.openxmlformats.org/officeDocument/2006/relationships/hyperlink" Target="https://www.enfield.gov.uk/educationalpsychologyservice/enfield-trauma-informed-practice-in-schools-and-settings" TargetMode="External"/><Relationship Id="rId4" Type="http://schemas.openxmlformats.org/officeDocument/2006/relationships/hyperlink" Target="https://traded.enfield.gov.uk/thehub/information/enfield-inclusion-charter" TargetMode="External"/><Relationship Id="rId9"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enfield.gov.uk/educationalpsychologyservice/enfield-trauma-informed-practice-in-schools-and-settings" TargetMode="External"/><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eur03.safelinks.protection.outlook.com/?url=https%3A%2F%2Fprotect-eu.mimecast.com%2Fs%2FVdTNCk7QgSkLgg7F0gSsX%3Fdomain%3Dgbvtoolkitsupportingsenenfield.eventbrite.co.uk&amp;data=05%7C02%7Csamantha.hill%40enfield.gov.uk%7Cc72ab1e164bf4507d1d508dc11c19741%7Ccc18b91d1bb24d9bac767a4447488d49%7C0%7C0%7C638404770408235947%7CUnknown%7CTWFpbGZsb3d8eyJWIjoiMC4wLjAwMDAiLCJQIjoiV2luMzIiLCJBTiI6Ik1haWwiLCJXVCI6Mn0%3D%7C3000%7C%7C%7C&amp;sdata=tz5iCl%2FFg89Fxfl2877g6xWzgPecJZsjCDmUrjRlusE%3D&amp;reserved=0" TargetMode="External"/><Relationship Id="rId3" Type="http://schemas.openxmlformats.org/officeDocument/2006/relationships/hyperlink" Target="https://eur03.safelinks.protection.outlook.com/?url=https%3A%2F%2Fprotect-eu.mimecast.com%2Fs%2Fv5B3C8E8giXJ99lsM1vis%3Fdomain%3Dlondon.gov.uk&amp;data=05%7C02%7Csamantha.hill%40enfield.gov.uk%7Cc72ab1e164bf4507d1d508dc11c19741%7Ccc18b91d1bb24d9bac767a4447488d49%7C0%7C0%7C638404770408079695%7CUnknown%7CTWFpbGZsb3d8eyJWIjoiMC4wLjAwMDAiLCJQIjoiV2luMzIiLCJBTiI6Ik1haWwiLCJXVCI6Mn0%3D%7C3000%7C%7C%7C&amp;sdata=dk32PBEg0vf2%2F5gXS0HSvhzifmpjx9WTn6Q8MSqf70A%3D&amp;reserved=0" TargetMode="External"/><Relationship Id="rId7" Type="http://schemas.openxmlformats.org/officeDocument/2006/relationships/hyperlink" Target="https://eur03.safelinks.protection.outlook.com/?url=https%3A%2F%2Fprotect-eu.mimecast.com%2Fs%2FkY3sCj8QBiY6gg2FxI-R4%3Fdomain%3Dgbvtoolkittalkingtocypendfield.eventbrite.co.uk&amp;data=05%7C02%7Csamantha.hill%40enfield.gov.uk%7Cc72ab1e164bf4507d1d508dc11c19741%7Ccc18b91d1bb24d9bac767a4447488d49%7C0%7C0%7C638404770408235947%7CUnknown%7CTWFpbGZsb3d8eyJWIjoiMC4wLjAwMDAiLCJQIjoiV2luMzIiLCJBTiI6Ik1haWwiLCJXVCI6Mn0%3D%7C3000%7C%7C%7C&amp;sdata=0Wg56zEGtxw%2BJt5PKw7EU82XqeiDdQZPXnU5pmpQwAk%3D&amp;reserved=0" TargetMode="External"/><Relationship Id="rId2" Type="http://schemas.openxmlformats.org/officeDocument/2006/relationships/hyperlink" Target="https://tender.org.uk/our-services/training/toolkit-training/" TargetMode="External"/><Relationship Id="rId1" Type="http://schemas.openxmlformats.org/officeDocument/2006/relationships/slideLayout" Target="../slideLayouts/slideLayout2.xml"/><Relationship Id="rId6" Type="http://schemas.openxmlformats.org/officeDocument/2006/relationships/hyperlink" Target="https://eur03.safelinks.protection.outlook.com/?url=https%3A%2F%2Fprotect-eu.mimecast.com%2Fs%2FvrklCg2Yytqg88rcZ7fsw%3Fdomain%3Dgbvtoolkitincreasingawarenessenfield.eventbrite.co.uk&amp;data=05%7C02%7Csamantha.hill%40enfield.gov.uk%7Cc72ab1e164bf4507d1d508dc11c19741%7Ccc18b91d1bb24d9bac767a4447488d49%7C0%7C0%7C638404770408079695%7CUnknown%7CTWFpbGZsb3d8eyJWIjoiMC4wLjAwMDAiLCJQIjoiV2luMzIiLCJBTiI6Ik1haWwiLCJXVCI6Mn0%3D%7C3000%7C%7C%7C&amp;sdata=kNdSYjP1avc7pkeSlt8pIFdt1em3TfZXBFu%2BlwjkN%2BA%3D&amp;reserved=0" TargetMode="External"/><Relationship Id="rId5" Type="http://schemas.openxmlformats.org/officeDocument/2006/relationships/hyperlink" Target="https://tender.org.uk/category/toolkit-training/" TargetMode="External"/><Relationship Id="rId4" Type="http://schemas.openxmlformats.org/officeDocument/2006/relationships/hyperlink" Target="https://eur03.safelinks.protection.outlook.com/?url=https%3A%2F%2Fprotect-eu.mimecast.com%2Fs%2F7-ZlC9g6juzZ88vsPRm2-%3Fdomain%3Dlondon.gov.uk&amp;data=05%7C02%7Csamantha.hill%40enfield.gov.uk%7Cc72ab1e164bf4507d1d508dc11c19741%7Ccc18b91d1bb24d9bac767a4447488d49%7C0%7C0%7C638404770408079695%7CUnknown%7CTWFpbGZsb3d8eyJWIjoiMC4wLjAwMDAiLCJQIjoiV2luMzIiLCJBTiI6Ik1haWwiLCJXVCI6Mn0%3D%7C3000%7C%7C%7C&amp;sdata=VEyadyfpg1I8G7NbPH%2BOgzqarYw9%2FKetDFgMsb3iJyc%3D&amp;reserved=0" TargetMode="External"/><Relationship Id="rId9" Type="http://schemas.openxmlformats.org/officeDocument/2006/relationships/hyperlink" Target="https://eur03.safelinks.protection.outlook.com/?url=https%3A%2F%2Fprotect-eu.mimecast.com%2Fs%2FRVPnCl7Q0S19LLycNbfiS%3Fdomain%3Dgbvtoolkitintroenfield.eventbrite.co.uk&amp;data=05%7C02%7Csamantha.hill%40enfield.gov.uk%7Cc72ab1e164bf4507d1d508dc11c19741%7Ccc18b91d1bb24d9bac767a4447488d49%7C0%7C0%7C638404770408235947%7CUnknown%7CTWFpbGZsb3d8eyJWIjoiMC4wLjAwMDAiLCJQIjoiV2luMzIiLCJBTiI6Ik1haWwiLCJXVCI6Mn0%3D%7C3000%7C%7C%7C&amp;sdata=bJJqwUUMu7SvkdyEzW%2FWRzOi66C%2FPmVaDPkAPImrIvg%3D&amp;reserved=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4" name="Rectangle 36"/>
          <p:cNvSpPr>
            <a:spLocks noChangeArrowheads="1"/>
          </p:cNvSpPr>
          <p:nvPr/>
        </p:nvSpPr>
        <p:spPr bwMode="auto">
          <a:xfrm>
            <a:off x="8302625" y="58261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GB" dirty="0"/>
          </a:p>
        </p:txBody>
      </p:sp>
      <p:pic>
        <p:nvPicPr>
          <p:cNvPr id="2085" name="Picture 3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938"/>
            <a:ext cx="9144000" cy="6850062"/>
          </a:xfrm>
          <a:prstGeom prst="rect">
            <a:avLst/>
          </a:prstGeom>
          <a:noFill/>
          <a:extLst>
            <a:ext uri="{909E8E84-426E-40DD-AFC4-6F175D3DCCD1}">
              <a14:hiddenFill xmlns:a14="http://schemas.microsoft.com/office/drawing/2010/main">
                <a:solidFill>
                  <a:srgbClr val="FFFFFF"/>
                </a:solidFill>
              </a14:hiddenFill>
            </a:ext>
          </a:extLst>
        </p:spPr>
      </p:pic>
      <p:sp>
        <p:nvSpPr>
          <p:cNvPr id="2086" name="Rectangle 38"/>
          <p:cNvSpPr>
            <a:spLocks noGrp="1" noChangeArrowheads="1"/>
          </p:cNvSpPr>
          <p:nvPr/>
        </p:nvSpPr>
        <p:spPr bwMode="auto">
          <a:xfrm>
            <a:off x="685800" y="1676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5600" b="1" dirty="0">
                <a:solidFill>
                  <a:srgbClr val="D52B1E"/>
                </a:solidFill>
                <a:latin typeface="Arial" charset="0"/>
              </a:rPr>
              <a:t>SAFEGUARDING ROUND UP</a:t>
            </a:r>
            <a:endParaRPr lang="en-US" sz="4400" dirty="0">
              <a:solidFill>
                <a:schemeClr val="tx2"/>
              </a:solidFill>
              <a:latin typeface="Arial" charset="0"/>
            </a:endParaRPr>
          </a:p>
        </p:txBody>
      </p:sp>
      <p:sp>
        <p:nvSpPr>
          <p:cNvPr id="2087" name="Rectangle 39"/>
          <p:cNvSpPr>
            <a:spLocks noGrp="1" noChangeArrowheads="1"/>
          </p:cNvSpPr>
          <p:nvPr/>
        </p:nvSpPr>
        <p:spPr bwMode="auto">
          <a:xfrm>
            <a:off x="1371600" y="3124200"/>
            <a:ext cx="64008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sz="3200" b="1" dirty="0">
                <a:latin typeface="Arial" charset="0"/>
              </a:rPr>
              <a:t>16/02/24</a:t>
            </a:r>
          </a:p>
          <a:p>
            <a:pPr algn="ctr"/>
            <a:endParaRPr lang="en-US" sz="3200" b="1" dirty="0">
              <a:latin typeface="Arial" charset="0"/>
            </a:endParaRPr>
          </a:p>
          <a:p>
            <a:pPr algn="ctr"/>
            <a:r>
              <a:rPr lang="en-US" sz="2500" b="1" dirty="0">
                <a:solidFill>
                  <a:srgbClr val="CE1921"/>
                </a:solidFill>
                <a:latin typeface="Arial" charset="0"/>
              </a:rPr>
              <a:t>SEYIS</a:t>
            </a:r>
          </a:p>
          <a:p>
            <a:pPr algn="ctr"/>
            <a:r>
              <a:rPr lang="en-US" sz="1800" b="1" dirty="0">
                <a:latin typeface="Arial" charset="0"/>
              </a:rPr>
              <a:t>Schools and Early Years Improvement Service</a:t>
            </a:r>
          </a:p>
        </p:txBody>
      </p:sp>
      <p:sp>
        <p:nvSpPr>
          <p:cNvPr id="2089" name="Rectangle 41"/>
          <p:cNvSpPr>
            <a:spLocks noChangeArrowheads="1"/>
          </p:cNvSpPr>
          <p:nvPr/>
        </p:nvSpPr>
        <p:spPr bwMode="auto">
          <a:xfrm>
            <a:off x="152400" y="6184900"/>
            <a:ext cx="2438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900" b="1" dirty="0">
                <a:solidFill>
                  <a:srgbClr val="D52B1E"/>
                </a:solidFill>
                <a:latin typeface="Arial" charset="0"/>
              </a:rPr>
              <a:t>www.enfield.gov.uk</a:t>
            </a:r>
          </a:p>
        </p:txBody>
      </p:sp>
      <p:sp>
        <p:nvSpPr>
          <p:cNvPr id="2090" name="Rectangle 42"/>
          <p:cNvSpPr>
            <a:spLocks noChangeArrowheads="1"/>
          </p:cNvSpPr>
          <p:nvPr/>
        </p:nvSpPr>
        <p:spPr bwMode="auto">
          <a:xfrm>
            <a:off x="3581400" y="5867400"/>
            <a:ext cx="19192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dirty="0">
                <a:solidFill>
                  <a:srgbClr val="D52B1E"/>
                </a:solidFill>
                <a:latin typeface="Arial" charset="0"/>
              </a:rPr>
              <a:t>Striving for excellence</a:t>
            </a:r>
          </a:p>
        </p:txBody>
      </p:sp>
      <p:pic>
        <p:nvPicPr>
          <p:cNvPr id="2091" name="Picture 4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8888" y="6172200"/>
            <a:ext cx="1535112" cy="404813"/>
          </a:xfrm>
          <a:prstGeom prst="rect">
            <a:avLst/>
          </a:prstGeom>
          <a:noFill/>
          <a:extLst>
            <a:ext uri="{909E8E84-426E-40DD-AFC4-6F175D3DCCD1}">
              <a14:hiddenFill xmlns:a14="http://schemas.microsoft.com/office/drawing/2010/main">
                <a:solidFill>
                  <a:srgbClr val="FFFFFF"/>
                </a:solidFill>
              </a14:hiddenFill>
            </a:ext>
          </a:extLst>
        </p:spPr>
      </p:pic>
      <p:pic>
        <p:nvPicPr>
          <p:cNvPr id="2092" name="Picture 4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07225" y="5638800"/>
            <a:ext cx="2133600" cy="117633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5E6BDE19-8223-457F-8783-4B27E66D8FAD}"/>
              </a:ext>
            </a:extLst>
          </p:cNvPr>
          <p:cNvSpPr txBox="1"/>
          <p:nvPr/>
        </p:nvSpPr>
        <p:spPr>
          <a:xfrm>
            <a:off x="175179" y="195839"/>
            <a:ext cx="3089307" cy="600164"/>
          </a:xfrm>
          <a:prstGeom prst="rect">
            <a:avLst/>
          </a:prstGeom>
          <a:noFill/>
        </p:spPr>
        <p:txBody>
          <a:bodyPr wrap="none" rtlCol="0">
            <a:spAutoFit/>
          </a:bodyPr>
          <a:lstStyle/>
          <a:p>
            <a:r>
              <a:rPr lang="en-GB" sz="1100" dirty="0">
                <a:latin typeface="+mn-lt"/>
              </a:rPr>
              <a:t>Would you like to contribute to this newsletter?</a:t>
            </a:r>
          </a:p>
          <a:p>
            <a:r>
              <a:rPr lang="en-GB" sz="1100" dirty="0">
                <a:latin typeface="+mn-lt"/>
              </a:rPr>
              <a:t>Email </a:t>
            </a:r>
            <a:r>
              <a:rPr lang="en-GB" sz="1100" dirty="0">
                <a:latin typeface="+mn-lt"/>
                <a:hlinkClick r:id="rId6"/>
              </a:rPr>
              <a:t>Samantha.hill@enfield.gov.uk</a:t>
            </a:r>
            <a:endParaRPr lang="en-GB" sz="1100" dirty="0">
              <a:latin typeface="+mn-lt"/>
            </a:endParaRPr>
          </a:p>
          <a:p>
            <a:endParaRPr lang="en-GB" sz="1100" dirty="0">
              <a:latin typeface="+mn-lt"/>
            </a:endParaRPr>
          </a:p>
        </p:txBody>
      </p:sp>
      <p:sp>
        <p:nvSpPr>
          <p:cNvPr id="11" name="TextBox 10">
            <a:extLst>
              <a:ext uri="{FF2B5EF4-FFF2-40B4-BE49-F238E27FC236}">
                <a16:creationId xmlns:a16="http://schemas.microsoft.com/office/drawing/2014/main" id="{C76DF6E5-C5D2-44C5-91D8-CE9B26F4B40E}"/>
              </a:ext>
            </a:extLst>
          </p:cNvPr>
          <p:cNvSpPr txBox="1"/>
          <p:nvPr/>
        </p:nvSpPr>
        <p:spPr>
          <a:xfrm>
            <a:off x="7637922" y="42862"/>
            <a:ext cx="1513556" cy="430887"/>
          </a:xfrm>
          <a:prstGeom prst="rect">
            <a:avLst/>
          </a:prstGeom>
          <a:noFill/>
        </p:spPr>
        <p:txBody>
          <a:bodyPr wrap="none" rtlCol="0">
            <a:spAutoFit/>
          </a:bodyPr>
          <a:lstStyle/>
          <a:p>
            <a:r>
              <a:rPr lang="en-GB" sz="1100" dirty="0">
                <a:latin typeface="+mn-lt"/>
              </a:rPr>
              <a:t>PLEASE DO SHARE</a:t>
            </a:r>
          </a:p>
          <a:p>
            <a:endParaRPr lang="en-US" sz="1100" dirty="0">
              <a:latin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3"/>
          <p:cNvSpPr txBox="1"/>
          <p:nvPr/>
        </p:nvSpPr>
        <p:spPr>
          <a:xfrm>
            <a:off x="4783294" y="857250"/>
            <a:ext cx="4272012" cy="5143500"/>
          </a:xfrm>
          <a:prstGeom prst="rect">
            <a:avLst/>
          </a:prstGeom>
          <a:blipFill dpi="0" rotWithShape="1">
            <a:blip r:embed="rId3">
              <a:alphaModFix amt="55000"/>
            </a:blip>
            <a:srcRect/>
            <a:stretch>
              <a:fillRect/>
            </a:stretch>
          </a:blipFill>
          <a:ln w="22225">
            <a:solidFill>
              <a:schemeClr val="tx1"/>
            </a:solidFill>
          </a:ln>
        </p:spPr>
        <p:txBody>
          <a:bodyPr wrap="square" rtlCol="0">
            <a:no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p>
        </p:txBody>
      </p:sp>
      <p:pic>
        <p:nvPicPr>
          <p:cNvPr id="5" name="Picture 4"/>
          <p:cNvPicPr>
            <a:picLocks noChangeAspect="1"/>
          </p:cNvPicPr>
          <p:nvPr/>
        </p:nvPicPr>
        <p:blipFill>
          <a:blip r:embed="rId4"/>
          <a:stretch>
            <a:fillRect/>
          </a:stretch>
        </p:blipFill>
        <p:spPr>
          <a:xfrm>
            <a:off x="480440" y="815619"/>
            <a:ext cx="3318842" cy="680989"/>
          </a:xfrm>
          <a:prstGeom prst="rect">
            <a:avLst/>
          </a:prstGeom>
        </p:spPr>
      </p:pic>
      <p:sp>
        <p:nvSpPr>
          <p:cNvPr id="2" name="Title 1"/>
          <p:cNvSpPr>
            <a:spLocks noGrp="1"/>
          </p:cNvSpPr>
          <p:nvPr>
            <p:ph type="title"/>
          </p:nvPr>
        </p:nvSpPr>
        <p:spPr>
          <a:xfrm>
            <a:off x="616458" y="1628800"/>
            <a:ext cx="3591857" cy="994172"/>
          </a:xfrm>
        </p:spPr>
        <p:txBody>
          <a:bodyPr>
            <a:normAutofit/>
          </a:bodyPr>
          <a:lstStyle/>
          <a:p>
            <a:pPr algn="ctr"/>
            <a:r>
              <a:rPr lang="en-GB" sz="2400" b="1" u="sng" dirty="0">
                <a:latin typeface="Tw Cen MT" panose="020B0602020104020603" pitchFamily="34" charset="0"/>
              </a:rPr>
              <a:t>How we help and support</a:t>
            </a:r>
          </a:p>
        </p:txBody>
      </p:sp>
      <p:sp>
        <p:nvSpPr>
          <p:cNvPr id="3" name="Content Placeholder 2"/>
          <p:cNvSpPr>
            <a:spLocks noGrp="1"/>
          </p:cNvSpPr>
          <p:nvPr>
            <p:ph idx="1"/>
          </p:nvPr>
        </p:nvSpPr>
        <p:spPr>
          <a:xfrm>
            <a:off x="130807" y="2629344"/>
            <a:ext cx="4441193" cy="2714845"/>
          </a:xfrm>
        </p:spPr>
        <p:txBody>
          <a:bodyPr>
            <a:normAutofit fontScale="92500" lnSpcReduction="10000"/>
          </a:bodyPr>
          <a:lstStyle/>
          <a:p>
            <a:pPr marL="0" indent="0" algn="ctr">
              <a:lnSpc>
                <a:spcPct val="100000"/>
              </a:lnSpc>
              <a:spcBef>
                <a:spcPts val="0"/>
              </a:spcBef>
              <a:buNone/>
              <a:defRPr/>
            </a:pPr>
            <a:r>
              <a:rPr lang="en-GB" dirty="0">
                <a:solidFill>
                  <a:schemeClr val="tx1">
                    <a:lumMod val="65000"/>
                    <a:lumOff val="35000"/>
                  </a:schemeClr>
                </a:solidFill>
                <a:latin typeface="Tw Cen MT" panose="020B0602020104020603" pitchFamily="34" charset="0"/>
              </a:rPr>
              <a:t>Provide help and advice on how to best approach the situation. </a:t>
            </a:r>
          </a:p>
          <a:p>
            <a:pPr marL="0" indent="0" algn="ctr">
              <a:lnSpc>
                <a:spcPct val="100000"/>
              </a:lnSpc>
              <a:spcBef>
                <a:spcPts val="0"/>
              </a:spcBef>
              <a:buNone/>
              <a:defRPr/>
            </a:pPr>
            <a:endParaRPr lang="en-GB" dirty="0">
              <a:solidFill>
                <a:schemeClr val="tx1">
                  <a:lumMod val="65000"/>
                  <a:lumOff val="35000"/>
                </a:schemeClr>
              </a:solidFill>
              <a:latin typeface="Tw Cen MT" panose="020B0602020104020603" pitchFamily="34" charset="0"/>
            </a:endParaRPr>
          </a:p>
          <a:p>
            <a:pPr marL="0" indent="0" algn="ctr">
              <a:lnSpc>
                <a:spcPct val="100000"/>
              </a:lnSpc>
              <a:spcBef>
                <a:spcPts val="0"/>
              </a:spcBef>
              <a:buNone/>
              <a:defRPr/>
            </a:pPr>
            <a:r>
              <a:rPr lang="en-GB" dirty="0">
                <a:solidFill>
                  <a:schemeClr val="tx1">
                    <a:lumMod val="65000"/>
                    <a:lumOff val="35000"/>
                  </a:schemeClr>
                </a:solidFill>
                <a:latin typeface="Tw Cen MT" panose="020B0602020104020603" pitchFamily="34" charset="0"/>
              </a:rPr>
              <a:t>Signposting to useful digital/print resources. </a:t>
            </a:r>
          </a:p>
          <a:p>
            <a:pPr marL="0" indent="0" algn="ctr">
              <a:lnSpc>
                <a:spcPct val="100000"/>
              </a:lnSpc>
              <a:spcBef>
                <a:spcPts val="0"/>
              </a:spcBef>
              <a:buNone/>
              <a:defRPr/>
            </a:pPr>
            <a:endParaRPr lang="en-GB" dirty="0">
              <a:solidFill>
                <a:schemeClr val="tx1">
                  <a:lumMod val="65000"/>
                  <a:lumOff val="35000"/>
                </a:schemeClr>
              </a:solidFill>
              <a:latin typeface="Tw Cen MT" panose="020B0602020104020603" pitchFamily="34" charset="0"/>
            </a:endParaRPr>
          </a:p>
          <a:p>
            <a:pPr marL="0" indent="0" algn="ctr">
              <a:lnSpc>
                <a:spcPct val="100000"/>
              </a:lnSpc>
              <a:spcBef>
                <a:spcPts val="0"/>
              </a:spcBef>
              <a:buNone/>
              <a:defRPr/>
            </a:pPr>
            <a:r>
              <a:rPr lang="en-GB" dirty="0">
                <a:solidFill>
                  <a:schemeClr val="tx1">
                    <a:lumMod val="65000"/>
                    <a:lumOff val="35000"/>
                  </a:schemeClr>
                </a:solidFill>
                <a:latin typeface="Tw Cen MT" panose="020B0602020104020603" pitchFamily="34" charset="0"/>
              </a:rPr>
              <a:t>Provide a Teacher and/or Pupil Presentation </a:t>
            </a:r>
          </a:p>
          <a:p>
            <a:pPr marL="0" indent="0" algn="ctr">
              <a:lnSpc>
                <a:spcPct val="100000"/>
              </a:lnSpc>
              <a:spcBef>
                <a:spcPts val="0"/>
              </a:spcBef>
              <a:buNone/>
              <a:defRPr/>
            </a:pPr>
            <a:endParaRPr lang="en-GB" dirty="0">
              <a:solidFill>
                <a:schemeClr val="tx1">
                  <a:lumMod val="65000"/>
                  <a:lumOff val="35000"/>
                </a:schemeClr>
              </a:solidFill>
              <a:latin typeface="Tw Cen MT" panose="020B0602020104020603" pitchFamily="34" charset="0"/>
            </a:endParaRPr>
          </a:p>
          <a:p>
            <a:pPr marL="0" indent="0" algn="ctr">
              <a:lnSpc>
                <a:spcPct val="100000"/>
              </a:lnSpc>
              <a:spcBef>
                <a:spcPts val="0"/>
              </a:spcBef>
              <a:buNone/>
              <a:defRPr/>
            </a:pPr>
            <a:r>
              <a:rPr lang="en-GB" dirty="0">
                <a:solidFill>
                  <a:schemeClr val="tx1">
                    <a:lumMod val="65000"/>
                    <a:lumOff val="35000"/>
                  </a:schemeClr>
                </a:solidFill>
                <a:latin typeface="Tw Cen MT" panose="020B0602020104020603" pitchFamily="34" charset="0"/>
              </a:rPr>
              <a:t>Work on a 1to1 basis with a referred person.</a:t>
            </a:r>
          </a:p>
          <a:p>
            <a:endParaRPr lang="en-GB" dirty="0"/>
          </a:p>
        </p:txBody>
      </p:sp>
      <p:sp>
        <p:nvSpPr>
          <p:cNvPr id="7" name="Rectangle 6"/>
          <p:cNvSpPr/>
          <p:nvPr/>
        </p:nvSpPr>
        <p:spPr>
          <a:xfrm>
            <a:off x="5063515" y="857250"/>
            <a:ext cx="3800261" cy="2215991"/>
          </a:xfrm>
          <a:prstGeom prst="rect">
            <a:avLst/>
          </a:prstGeom>
        </p:spPr>
        <p:txBody>
          <a:bodyPr wrap="square">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Referral</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Can easily be made through our team who are on hand to provide support and advice.</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p:cNvPicPr>
            <a:picLocks noChangeAspect="1"/>
          </p:cNvPicPr>
          <p:nvPr/>
        </p:nvPicPr>
        <p:blipFill>
          <a:blip r:embed="rId5"/>
          <a:stretch>
            <a:fillRect/>
          </a:stretch>
        </p:blipFill>
        <p:spPr>
          <a:xfrm>
            <a:off x="5721209" y="2900868"/>
            <a:ext cx="2795076" cy="2571470"/>
          </a:xfrm>
          <a:prstGeom prst="rect">
            <a:avLst/>
          </a:prstGeom>
        </p:spPr>
      </p:pic>
      <p:sp>
        <p:nvSpPr>
          <p:cNvPr id="9" name="TextBox 8"/>
          <p:cNvSpPr txBox="1"/>
          <p:nvPr/>
        </p:nvSpPr>
        <p:spPr>
          <a:xfrm>
            <a:off x="4978101" y="5472338"/>
            <a:ext cx="4057595" cy="577081"/>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1800" b="1" i="0" u="sng" strike="noStrike" kern="1200" cap="none" spc="0" normalizeH="0" baseline="0" noProof="0" dirty="0">
                <a:ln>
                  <a:noFill/>
                </a:ln>
                <a:solidFill>
                  <a:prstClr val="black"/>
                </a:solidFill>
                <a:effectLst/>
                <a:uLnTx/>
                <a:uFillTx/>
                <a:latin typeface="Tw Cen MT" panose="020B0602020104020603" pitchFamily="34" charset="0"/>
                <a:ea typeface="+mn-ea"/>
                <a:cs typeface="+mn-cs"/>
              </a:rPr>
              <a:t>https://www.met.police.uk/cyberchoices</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itle 1">
            <a:extLst>
              <a:ext uri="{FF2B5EF4-FFF2-40B4-BE49-F238E27FC236}">
                <a16:creationId xmlns:a16="http://schemas.microsoft.com/office/drawing/2014/main" id="{241B12DC-B8CF-4DD8-821C-4E3C028E2324}"/>
              </a:ext>
            </a:extLst>
          </p:cNvPr>
          <p:cNvSpPr txBox="1">
            <a:spLocks/>
          </p:cNvSpPr>
          <p:nvPr/>
        </p:nvSpPr>
        <p:spPr bwMode="auto">
          <a:xfrm>
            <a:off x="685800" y="304800"/>
            <a:ext cx="3526160" cy="6947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3200" b="1">
                <a:solidFill>
                  <a:srgbClr val="CD0921"/>
                </a:solidFill>
                <a:latin typeface="+mj-lt"/>
                <a:ea typeface="+mj-ea"/>
                <a:cs typeface="+mj-cs"/>
              </a:defRPr>
            </a:lvl1pPr>
            <a:lvl2pPr algn="l" rtl="0" eaLnBrk="1" fontAlgn="base" hangingPunct="1">
              <a:spcBef>
                <a:spcPct val="0"/>
              </a:spcBef>
              <a:spcAft>
                <a:spcPct val="0"/>
              </a:spcAft>
              <a:defRPr sz="3200" b="1">
                <a:solidFill>
                  <a:srgbClr val="CD0921"/>
                </a:solidFill>
                <a:latin typeface="Arial" charset="0"/>
              </a:defRPr>
            </a:lvl2pPr>
            <a:lvl3pPr algn="l" rtl="0" eaLnBrk="1" fontAlgn="base" hangingPunct="1">
              <a:spcBef>
                <a:spcPct val="0"/>
              </a:spcBef>
              <a:spcAft>
                <a:spcPct val="0"/>
              </a:spcAft>
              <a:defRPr sz="3200" b="1">
                <a:solidFill>
                  <a:srgbClr val="CD0921"/>
                </a:solidFill>
                <a:latin typeface="Arial" charset="0"/>
              </a:defRPr>
            </a:lvl3pPr>
            <a:lvl4pPr algn="l" rtl="0" eaLnBrk="1" fontAlgn="base" hangingPunct="1">
              <a:spcBef>
                <a:spcPct val="0"/>
              </a:spcBef>
              <a:spcAft>
                <a:spcPct val="0"/>
              </a:spcAft>
              <a:defRPr sz="3200" b="1">
                <a:solidFill>
                  <a:srgbClr val="CD0921"/>
                </a:solidFill>
                <a:latin typeface="Arial" charset="0"/>
              </a:defRPr>
            </a:lvl4pPr>
            <a:lvl5pPr algn="l" rtl="0" eaLnBrk="1" fontAlgn="base" hangingPunct="1">
              <a:spcBef>
                <a:spcPct val="0"/>
              </a:spcBef>
              <a:spcAft>
                <a:spcPct val="0"/>
              </a:spcAft>
              <a:defRPr sz="3200" b="1">
                <a:solidFill>
                  <a:srgbClr val="CD0921"/>
                </a:solidFill>
                <a:latin typeface="Arial" charset="0"/>
              </a:defRPr>
            </a:lvl5pPr>
            <a:lvl6pPr marL="457200" algn="l" rtl="0" eaLnBrk="1" fontAlgn="base" hangingPunct="1">
              <a:spcBef>
                <a:spcPct val="0"/>
              </a:spcBef>
              <a:spcAft>
                <a:spcPct val="0"/>
              </a:spcAft>
              <a:defRPr sz="3200" b="1">
                <a:solidFill>
                  <a:srgbClr val="CD0921"/>
                </a:solidFill>
                <a:latin typeface="Arial" charset="0"/>
              </a:defRPr>
            </a:lvl6pPr>
            <a:lvl7pPr marL="914400" algn="l" rtl="0" eaLnBrk="1" fontAlgn="base" hangingPunct="1">
              <a:spcBef>
                <a:spcPct val="0"/>
              </a:spcBef>
              <a:spcAft>
                <a:spcPct val="0"/>
              </a:spcAft>
              <a:defRPr sz="3200" b="1">
                <a:solidFill>
                  <a:srgbClr val="CD0921"/>
                </a:solidFill>
                <a:latin typeface="Arial" charset="0"/>
              </a:defRPr>
            </a:lvl7pPr>
            <a:lvl8pPr marL="1371600" algn="l" rtl="0" eaLnBrk="1" fontAlgn="base" hangingPunct="1">
              <a:spcBef>
                <a:spcPct val="0"/>
              </a:spcBef>
              <a:spcAft>
                <a:spcPct val="0"/>
              </a:spcAft>
              <a:defRPr sz="3200" b="1">
                <a:solidFill>
                  <a:srgbClr val="CD0921"/>
                </a:solidFill>
                <a:latin typeface="Arial" charset="0"/>
              </a:defRPr>
            </a:lvl8pPr>
            <a:lvl9pPr marL="1828800" algn="l" rtl="0" eaLnBrk="1" fontAlgn="base" hangingPunct="1">
              <a:spcBef>
                <a:spcPct val="0"/>
              </a:spcBef>
              <a:spcAft>
                <a:spcPct val="0"/>
              </a:spcAft>
              <a:defRPr sz="3200" b="1">
                <a:solidFill>
                  <a:srgbClr val="CD092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3200" b="1" i="0" u="none" strike="noStrike" kern="0" cap="none" spc="0" normalizeH="0" baseline="0" noProof="0" dirty="0">
                <a:ln>
                  <a:noFill/>
                </a:ln>
                <a:solidFill>
                  <a:srgbClr val="CD0921"/>
                </a:solidFill>
                <a:effectLst/>
                <a:uLnTx/>
                <a:uFillTx/>
                <a:latin typeface="Arial"/>
                <a:ea typeface="+mj-ea"/>
                <a:cs typeface="+mj-cs"/>
              </a:rPr>
              <a:t>Cyber Choices</a:t>
            </a:r>
            <a:endParaRPr kumimoji="0" lang="en-US" sz="3200" b="1" i="0" u="none" strike="noStrike" kern="0" cap="none" spc="0" normalizeH="0" baseline="0" noProof="0" dirty="0">
              <a:ln>
                <a:noFill/>
              </a:ln>
              <a:solidFill>
                <a:srgbClr val="CD0921"/>
              </a:solidFill>
              <a:effectLst/>
              <a:uLnTx/>
              <a:uFillTx/>
              <a:latin typeface="Arial"/>
              <a:ea typeface="+mj-ea"/>
              <a:cs typeface="+mj-cs"/>
            </a:endParaRPr>
          </a:p>
        </p:txBody>
      </p:sp>
    </p:spTree>
    <p:extLst>
      <p:ext uri="{BB962C8B-B14F-4D97-AF65-F5344CB8AC3E}">
        <p14:creationId xmlns:p14="http://schemas.microsoft.com/office/powerpoint/2010/main" val="3853203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par>
                          <p:cTn id="33" fill="hold">
                            <p:stCondLst>
                              <p:cond delay="0"/>
                            </p:stCondLst>
                            <p:childTnLst>
                              <p:par>
                                <p:cTn id="34" presetID="42" presetClass="path" presetSubtype="0" accel="50000" decel="50000" fill="hold" grpId="0" nodeType="afterEffect">
                                  <p:stCondLst>
                                    <p:cond delay="0"/>
                                  </p:stCondLst>
                                  <p:childTnLst>
                                    <p:animMotion origin="layout" path="M 0 0 L 0 0.25 E" pathEditMode="relative" ptsTypes="">
                                      <p:cBhvr>
                                        <p:cTn id="35" dur="2000" fill="hold"/>
                                        <p:tgtEl>
                                          <p:spTgt spid="9"/>
                                        </p:tgtEl>
                                        <p:attrNameLst>
                                          <p:attrName>ppt_x</p:attrName>
                                          <p:attrName>ppt_y</p:attrName>
                                        </p:attrNameLst>
                                      </p:cBhvr>
                                    </p:animMotion>
                                  </p:childTnLst>
                                </p:cTn>
                              </p:par>
                              <p:par>
                                <p:cTn id="36" presetID="42" presetClass="path" presetSubtype="0" accel="50000" decel="50000" fill="hold" nodeType="withEffect">
                                  <p:stCondLst>
                                    <p:cond delay="0"/>
                                  </p:stCondLst>
                                  <p:childTnLst>
                                    <p:animMotion origin="layout" path="M 0 0 L 0 0.25 E" pathEditMode="relative" ptsTypes="">
                                      <p:cBhvr>
                                        <p:cTn id="37" dur="2000" fill="hold"/>
                                        <p:tgtEl>
                                          <p:spTgt spid="8"/>
                                        </p:tgtEl>
                                        <p:attrNameLst>
                                          <p:attrName>ppt_x</p:attrName>
                                          <p:attrName>ppt_y</p:attrName>
                                        </p:attrNameLst>
                                      </p:cBhvr>
                                    </p:animMotion>
                                  </p:childTnLst>
                                </p:cTn>
                              </p:par>
                            </p:childTnLst>
                          </p:cTn>
                        </p:par>
                        <p:par>
                          <p:cTn id="38" fill="hold">
                            <p:stCondLst>
                              <p:cond delay="2000"/>
                            </p:stCondLst>
                            <p:childTnLst>
                              <p:par>
                                <p:cTn id="39" presetID="31" presetClass="entr" presetSubtype="0" fill="hold" grpId="0" nodeType="after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p:cTn id="41" dur="1000" fill="hold"/>
                                        <p:tgtEl>
                                          <p:spTgt spid="7"/>
                                        </p:tgtEl>
                                        <p:attrNameLst>
                                          <p:attrName>ppt_w</p:attrName>
                                        </p:attrNameLst>
                                      </p:cBhvr>
                                      <p:tavLst>
                                        <p:tav tm="0">
                                          <p:val>
                                            <p:fltVal val="0"/>
                                          </p:val>
                                        </p:tav>
                                        <p:tav tm="100000">
                                          <p:val>
                                            <p:strVal val="#ppt_w"/>
                                          </p:val>
                                        </p:tav>
                                      </p:tavLst>
                                    </p:anim>
                                    <p:anim calcmode="lin" valueType="num">
                                      <p:cBhvr>
                                        <p:cTn id="42" dur="1000" fill="hold"/>
                                        <p:tgtEl>
                                          <p:spTgt spid="7"/>
                                        </p:tgtEl>
                                        <p:attrNameLst>
                                          <p:attrName>ppt_h</p:attrName>
                                        </p:attrNameLst>
                                      </p:cBhvr>
                                      <p:tavLst>
                                        <p:tav tm="0">
                                          <p:val>
                                            <p:fltVal val="0"/>
                                          </p:val>
                                        </p:tav>
                                        <p:tav tm="100000">
                                          <p:val>
                                            <p:strVal val="#ppt_h"/>
                                          </p:val>
                                        </p:tav>
                                      </p:tavLst>
                                    </p:anim>
                                    <p:anim calcmode="lin" valueType="num">
                                      <p:cBhvr>
                                        <p:cTn id="43" dur="1000" fill="hold"/>
                                        <p:tgtEl>
                                          <p:spTgt spid="7"/>
                                        </p:tgtEl>
                                        <p:attrNameLst>
                                          <p:attrName>style.rotation</p:attrName>
                                        </p:attrNameLst>
                                      </p:cBhvr>
                                      <p:tavLst>
                                        <p:tav tm="0">
                                          <p:val>
                                            <p:fltVal val="90"/>
                                          </p:val>
                                        </p:tav>
                                        <p:tav tm="100000">
                                          <p:val>
                                            <p:fltVal val="0"/>
                                          </p:val>
                                        </p:tav>
                                      </p:tavLst>
                                    </p:anim>
                                    <p:animEffect transition="in" filter="fade">
                                      <p:cBhvr>
                                        <p:cTn id="4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P spid="9" grpId="0"/>
      <p:bldP spid="9"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20CAA-2ADA-41CC-BFDB-74C9FBDC0A86}"/>
              </a:ext>
            </a:extLst>
          </p:cNvPr>
          <p:cNvSpPr>
            <a:spLocks noGrp="1"/>
          </p:cNvSpPr>
          <p:nvPr>
            <p:ph type="title"/>
          </p:nvPr>
        </p:nvSpPr>
        <p:spPr>
          <a:xfrm>
            <a:off x="685800" y="304800"/>
            <a:ext cx="8153400" cy="603920"/>
          </a:xfrm>
        </p:spPr>
        <p:txBody>
          <a:bodyPr/>
          <a:lstStyle/>
          <a:p>
            <a:br>
              <a:rPr lang="en-GB" dirty="0"/>
            </a:br>
            <a:endParaRPr lang="en-US" dirty="0"/>
          </a:p>
        </p:txBody>
      </p:sp>
      <p:sp>
        <p:nvSpPr>
          <p:cNvPr id="3" name="Content Placeholder 2">
            <a:extLst>
              <a:ext uri="{FF2B5EF4-FFF2-40B4-BE49-F238E27FC236}">
                <a16:creationId xmlns:a16="http://schemas.microsoft.com/office/drawing/2014/main" id="{A6B4D5E1-F6EB-4B95-8FEB-BD621488401C}"/>
              </a:ext>
            </a:extLst>
          </p:cNvPr>
          <p:cNvSpPr>
            <a:spLocks noGrp="1"/>
          </p:cNvSpPr>
          <p:nvPr>
            <p:ph idx="1"/>
          </p:nvPr>
        </p:nvSpPr>
        <p:spPr>
          <a:xfrm>
            <a:off x="304800" y="116632"/>
            <a:ext cx="8422285" cy="4191000"/>
          </a:xfrm>
        </p:spPr>
        <p:txBody>
          <a:bodyPr/>
          <a:lstStyle/>
          <a:p>
            <a:pPr marL="0" indent="0">
              <a:buNone/>
            </a:pPr>
            <a:r>
              <a:rPr lang="en-US" sz="2500" b="1" dirty="0">
                <a:solidFill>
                  <a:srgbClr val="CE1921"/>
                </a:solidFill>
                <a:latin typeface="+mj-lt"/>
              </a:rPr>
              <a:t>Traded Services</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Arial"/>
                <a:ea typeface="+mn-ea"/>
                <a:cs typeface="+mn-cs"/>
              </a:rPr>
              <a:t>If you would like to commission a safeguarding or SEND review, or would simply like more information about what we offer, please email the SEYIS team</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GB" sz="1000" b="0" i="0" u="none" strike="noStrike" kern="0" cap="none" spc="0" normalizeH="0" baseline="0" noProof="0" dirty="0">
              <a:ln>
                <a:noFill/>
              </a:ln>
              <a:solidFill>
                <a:srgbClr val="000000"/>
              </a:solidFill>
              <a:effectLst/>
              <a:uLnTx/>
              <a:uFillTx/>
              <a:latin typeface="Arial"/>
              <a:ea typeface="+mn-ea"/>
              <a:cs typeface="+mn-cs"/>
            </a:endParaRPr>
          </a:p>
          <a:p>
            <a:pPr marL="0" lvl="0" indent="0">
              <a:buNone/>
              <a:defRPr/>
            </a:pPr>
            <a:r>
              <a:rPr lang="en-GB" sz="2500" b="1" dirty="0">
                <a:solidFill>
                  <a:srgbClr val="CE1921"/>
                </a:solidFill>
                <a:latin typeface="Arial" panose="020B0604020202020204" pitchFamily="34" charset="0"/>
                <a:cs typeface="Arial" panose="020B0604020202020204" pitchFamily="34" charset="0"/>
              </a:rPr>
              <a:t>Social Media and Safeguarding – a working party</a:t>
            </a:r>
            <a:endParaRPr kumimoji="0" lang="en-GB" sz="2500" b="1" i="0" u="none" strike="noStrike" kern="0" cap="none" spc="0" normalizeH="0" baseline="0" noProof="0" dirty="0">
              <a:ln>
                <a:noFill/>
              </a:ln>
              <a:solidFill>
                <a:srgbClr val="CE1921"/>
              </a:solidFill>
              <a:effectLst/>
              <a:uLnTx/>
              <a:uFillTx/>
              <a:latin typeface="Arial" panose="020B0604020202020204" pitchFamily="34" charset="0"/>
              <a:cs typeface="Arial" panose="020B0604020202020204" pitchFamily="34" charset="0"/>
            </a:endParaRPr>
          </a:p>
          <a:p>
            <a:pPr marL="0" indent="0">
              <a:buNone/>
            </a:pPr>
            <a:r>
              <a:rPr lang="en-GB" sz="2000" dirty="0"/>
              <a:t>Want to join our working party? Email Samantha Hill.</a:t>
            </a:r>
          </a:p>
          <a:p>
            <a:pPr marL="0" indent="0">
              <a:buNone/>
            </a:pPr>
            <a:endParaRPr lang="en-US" sz="1000" dirty="0"/>
          </a:p>
          <a:p>
            <a:pPr marL="0" indent="0">
              <a:buNone/>
            </a:pPr>
            <a:r>
              <a:rPr lang="en-US" sz="2500" b="1" dirty="0">
                <a:solidFill>
                  <a:srgbClr val="CE1921"/>
                </a:solidFill>
              </a:rPr>
              <a:t>The Hub</a:t>
            </a:r>
          </a:p>
          <a:p>
            <a:pPr marL="0" marR="0" lvl="0" indent="0" algn="l" defTabSz="914400" rtl="0" eaLnBrk="1" fontAlgn="base" latinLnBrk="0" hangingPunct="1">
              <a:lnSpc>
                <a:spcPct val="90000"/>
              </a:lnSpc>
              <a:spcBef>
                <a:spcPct val="20000"/>
              </a:spcBef>
              <a:spcAft>
                <a:spcPct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Arial"/>
                <a:ea typeface="+mn-ea"/>
                <a:cs typeface="+mn-cs"/>
                <a:hlinkClick r:id="rId2"/>
              </a:rPr>
              <a:t>Welcome to The Hub | Enfield Council</a:t>
            </a:r>
            <a:endParaRPr kumimoji="0" lang="en-GB" sz="2000" b="0" i="0" u="none" strike="noStrike" kern="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base" latinLnBrk="0" hangingPunct="1">
              <a:lnSpc>
                <a:spcPct val="90000"/>
              </a:lnSpc>
              <a:spcBef>
                <a:spcPct val="20000"/>
              </a:spcBef>
              <a:spcAft>
                <a:spcPct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Arial"/>
                <a:ea typeface="+mn-ea"/>
                <a:cs typeface="+mn-cs"/>
              </a:rPr>
              <a:t>The Hub Safeguarding Pages contain useful documents, links and summary guidance. </a:t>
            </a:r>
            <a:r>
              <a:rPr lang="en-GB" sz="2000" dirty="0">
                <a:solidFill>
                  <a:srgbClr val="000000"/>
                </a:solidFill>
                <a:latin typeface="Arial"/>
              </a:rPr>
              <a:t>Pop a shortcut on your desktop. </a:t>
            </a:r>
          </a:p>
          <a:p>
            <a:pPr marL="0" marR="0" lvl="0" indent="0" algn="l" defTabSz="914400" rtl="0" eaLnBrk="1" fontAlgn="base" latinLnBrk="0" hangingPunct="1">
              <a:lnSpc>
                <a:spcPct val="90000"/>
              </a:lnSpc>
              <a:spcBef>
                <a:spcPct val="20000"/>
              </a:spcBef>
              <a:spcAft>
                <a:spcPct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Arial"/>
                <a:ea typeface="+mn-ea"/>
                <a:cs typeface="+mn-cs"/>
              </a:rPr>
              <a:t>Let us know if you would like anything added or amended.</a:t>
            </a:r>
          </a:p>
          <a:p>
            <a:pPr marL="0" marR="0" lvl="0" indent="0" algn="l" defTabSz="914400" rtl="0" eaLnBrk="1" fontAlgn="base" latinLnBrk="0" hangingPunct="1">
              <a:lnSpc>
                <a:spcPct val="90000"/>
              </a:lnSpc>
              <a:spcBef>
                <a:spcPct val="20000"/>
              </a:spcBef>
              <a:spcAft>
                <a:spcPct val="0"/>
              </a:spcAft>
              <a:buClrTx/>
              <a:buSzTx/>
              <a:buFontTx/>
              <a:buNone/>
              <a:tabLst/>
              <a:defRPr/>
            </a:pPr>
            <a:endParaRPr lang="en-GB" sz="1000" dirty="0">
              <a:solidFill>
                <a:srgbClr val="000000"/>
              </a:solidFill>
              <a:latin typeface="Arial"/>
            </a:endParaRPr>
          </a:p>
          <a:p>
            <a:pPr marL="0" marR="0" lvl="0" indent="0" algn="l" defTabSz="914400" rtl="0" eaLnBrk="1" fontAlgn="base" latinLnBrk="0" hangingPunct="1">
              <a:lnSpc>
                <a:spcPct val="90000"/>
              </a:lnSpc>
              <a:spcBef>
                <a:spcPct val="20000"/>
              </a:spcBef>
              <a:spcAft>
                <a:spcPct val="0"/>
              </a:spcAft>
              <a:buClrTx/>
              <a:buSzTx/>
              <a:buFontTx/>
              <a:buNone/>
              <a:tabLst/>
              <a:defRPr/>
            </a:pPr>
            <a:r>
              <a:rPr kumimoji="0" lang="en-GB" sz="2500" b="1" i="0" u="none" strike="noStrike" kern="0" cap="none" spc="0" normalizeH="0" baseline="0" noProof="0" dirty="0">
                <a:ln>
                  <a:noFill/>
                </a:ln>
                <a:solidFill>
                  <a:srgbClr val="CE1921"/>
                </a:solidFill>
                <a:effectLst/>
                <a:uLnTx/>
                <a:uFillTx/>
                <a:latin typeface="Arial"/>
                <a:ea typeface="+mn-ea"/>
                <a:cs typeface="+mn-cs"/>
              </a:rPr>
              <a:t>Contribute</a:t>
            </a:r>
          </a:p>
          <a:p>
            <a:pPr marL="0" marR="0" lvl="0" indent="0" algn="l" defTabSz="914400" rtl="0" eaLnBrk="1" fontAlgn="base" latinLnBrk="0" hangingPunct="1">
              <a:lnSpc>
                <a:spcPct val="90000"/>
              </a:lnSpc>
              <a:spcBef>
                <a:spcPct val="20000"/>
              </a:spcBef>
              <a:spcAft>
                <a:spcPct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Arial"/>
                <a:ea typeface="+mn-ea"/>
                <a:cs typeface="+mn-cs"/>
              </a:rPr>
              <a:t>Want to add a page to an upcoming RoundUp? Send it in!</a:t>
            </a:r>
            <a:endParaRPr lang="en-GB" sz="2000" dirty="0">
              <a:solidFill>
                <a:srgbClr val="000000"/>
              </a:solidFill>
              <a:latin typeface="Arial"/>
            </a:endParaRPr>
          </a:p>
          <a:p>
            <a:pPr marL="0" marR="0" lvl="0" indent="0" algn="l" defTabSz="914400" rtl="0" eaLnBrk="1" fontAlgn="base" latinLnBrk="0" hangingPunct="1">
              <a:lnSpc>
                <a:spcPct val="90000"/>
              </a:lnSpc>
              <a:spcBef>
                <a:spcPct val="20000"/>
              </a:spcBef>
              <a:spcAft>
                <a:spcPct val="0"/>
              </a:spcAft>
              <a:buClrTx/>
              <a:buSzTx/>
              <a:buFontTx/>
              <a:buNone/>
              <a:tabLst/>
              <a:defRPr/>
            </a:pPr>
            <a:endParaRPr kumimoji="0" lang="en-GB" sz="1600" b="1" i="1" u="none" strike="noStrike" kern="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base" latinLnBrk="0" hangingPunct="1">
              <a:lnSpc>
                <a:spcPct val="90000"/>
              </a:lnSpc>
              <a:spcBef>
                <a:spcPct val="20000"/>
              </a:spcBef>
              <a:spcAft>
                <a:spcPct val="0"/>
              </a:spcAft>
              <a:buClrTx/>
              <a:buSzTx/>
              <a:buFontTx/>
              <a:buNone/>
              <a:tabLst/>
              <a:defRPr/>
            </a:pPr>
            <a:r>
              <a:rPr kumimoji="0" lang="en-GB" sz="1600" b="1" i="1" u="none" strike="noStrike" kern="0" cap="none" spc="0" normalizeH="0" baseline="0" noProof="0" dirty="0">
                <a:ln>
                  <a:noFill/>
                </a:ln>
                <a:solidFill>
                  <a:srgbClr val="000000"/>
                </a:solidFill>
                <a:effectLst/>
                <a:uLnTx/>
                <a:uFillTx/>
                <a:latin typeface="Arial"/>
                <a:ea typeface="+mn-ea"/>
                <a:cs typeface="+mn-cs"/>
              </a:rPr>
              <a:t>For all the above, email </a:t>
            </a:r>
            <a:r>
              <a:rPr kumimoji="0" lang="en-GB" sz="1600" b="1" i="1" u="none" strike="noStrike" kern="0" cap="none" spc="0" normalizeH="0" baseline="0" noProof="0" dirty="0">
                <a:ln>
                  <a:noFill/>
                </a:ln>
                <a:solidFill>
                  <a:srgbClr val="000000"/>
                </a:solidFill>
                <a:effectLst/>
                <a:uLnTx/>
                <a:uFillTx/>
                <a:latin typeface="Arial"/>
                <a:hlinkClick r:id="rId3"/>
              </a:rPr>
              <a:t>Samantha.</a:t>
            </a:r>
            <a:r>
              <a:rPr lang="en-GB" sz="1600" b="1" i="1" dirty="0">
                <a:solidFill>
                  <a:srgbClr val="000000"/>
                </a:solidFill>
                <a:latin typeface="Arial"/>
                <a:hlinkClick r:id="rId3"/>
              </a:rPr>
              <a:t>H</a:t>
            </a:r>
            <a:r>
              <a:rPr kumimoji="0" lang="en-GB" sz="1600" b="1" i="1" u="none" strike="noStrike" kern="0" cap="none" spc="0" normalizeH="0" baseline="0" noProof="0" dirty="0">
                <a:ln>
                  <a:noFill/>
                </a:ln>
                <a:solidFill>
                  <a:srgbClr val="000000"/>
                </a:solidFill>
                <a:effectLst/>
                <a:uLnTx/>
                <a:uFillTx/>
                <a:latin typeface="Arial"/>
                <a:hlinkClick r:id="rId3"/>
              </a:rPr>
              <a:t>ill@enfield.gov.uk</a:t>
            </a:r>
            <a:r>
              <a:rPr kumimoji="0" lang="en-GB" sz="1600" b="1" i="1" u="none" strike="noStrike" kern="0" cap="none" spc="0" normalizeH="0" baseline="0" noProof="0" dirty="0">
                <a:ln>
                  <a:noFill/>
                </a:ln>
                <a:solidFill>
                  <a:srgbClr val="000000"/>
                </a:solidFill>
                <a:effectLst/>
                <a:uLnTx/>
                <a:uFillTx/>
                <a:latin typeface="Arial"/>
              </a:rPr>
              <a:t> or </a:t>
            </a:r>
            <a:r>
              <a:rPr kumimoji="0" lang="en-GB" sz="1600" b="1" i="1" u="none" strike="noStrike" kern="0" cap="none" spc="0" normalizeH="0" baseline="0" noProof="0" dirty="0">
                <a:ln>
                  <a:noFill/>
                </a:ln>
                <a:solidFill>
                  <a:srgbClr val="000000"/>
                </a:solidFill>
                <a:effectLst/>
                <a:uLnTx/>
                <a:uFillTx/>
                <a:latin typeface="Arial"/>
                <a:hlinkClick r:id="rId4"/>
              </a:rPr>
              <a:t>SEYIS@enfield.gov.uk</a:t>
            </a:r>
            <a:endParaRPr kumimoji="0" lang="en-GB" sz="1600" b="1" i="1" u="none" strike="noStrike" kern="0" cap="none" spc="0" normalizeH="0" baseline="0" noProof="0" dirty="0">
              <a:ln>
                <a:noFill/>
              </a:ln>
              <a:solidFill>
                <a:srgbClr val="000000"/>
              </a:solidFill>
              <a:effectLst/>
              <a:uLnTx/>
              <a:uFillTx/>
              <a:latin typeface="Arial"/>
            </a:endParaRPr>
          </a:p>
          <a:p>
            <a:pPr marL="0" marR="0" lvl="0" indent="0" algn="l" defTabSz="914400" rtl="0" eaLnBrk="1" fontAlgn="base" latinLnBrk="0" hangingPunct="1">
              <a:lnSpc>
                <a:spcPct val="90000"/>
              </a:lnSpc>
              <a:spcBef>
                <a:spcPct val="20000"/>
              </a:spcBef>
              <a:spcAft>
                <a:spcPct val="0"/>
              </a:spcAft>
              <a:buClrTx/>
              <a:buSzTx/>
              <a:buFontTx/>
              <a:buNone/>
              <a:tabLst/>
              <a:defRPr/>
            </a:pPr>
            <a:endParaRPr kumimoji="0" lang="en-GB" sz="2000" b="1" i="1" u="none" strike="noStrike" kern="0" cap="none" spc="0" normalizeH="0" baseline="0" noProof="0" dirty="0">
              <a:ln>
                <a:noFill/>
              </a:ln>
              <a:solidFill>
                <a:srgbClr val="000000"/>
              </a:solidFill>
              <a:effectLst/>
              <a:uLnTx/>
              <a:uFillTx/>
              <a:latin typeface="Arial"/>
              <a:ea typeface="+mn-ea"/>
              <a:cs typeface="+mn-cs"/>
            </a:endParaRPr>
          </a:p>
          <a:p>
            <a:pPr marL="0" marR="0" lvl="0" indent="0" algn="l" defTabSz="914400" rtl="0" eaLnBrk="1" fontAlgn="base" latinLnBrk="0" hangingPunct="1">
              <a:lnSpc>
                <a:spcPct val="90000"/>
              </a:lnSpc>
              <a:spcBef>
                <a:spcPct val="20000"/>
              </a:spcBef>
              <a:spcAft>
                <a:spcPct val="0"/>
              </a:spcAft>
              <a:buClrTx/>
              <a:buSzTx/>
              <a:buFontTx/>
              <a:buNone/>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a:p>
            <a:pPr marL="0" indent="0">
              <a:buNone/>
            </a:pPr>
            <a:endParaRPr lang="en-US" sz="2500" dirty="0"/>
          </a:p>
          <a:p>
            <a:pPr marL="0" indent="0">
              <a:buNone/>
            </a:pPr>
            <a:endParaRPr lang="en-US" sz="2500" dirty="0"/>
          </a:p>
        </p:txBody>
      </p:sp>
    </p:spTree>
    <p:extLst>
      <p:ext uri="{BB962C8B-B14F-4D97-AF65-F5344CB8AC3E}">
        <p14:creationId xmlns:p14="http://schemas.microsoft.com/office/powerpoint/2010/main" val="800559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9B4F5-6D8C-498A-9B64-5EC64DE22375}"/>
              </a:ext>
            </a:extLst>
          </p:cNvPr>
          <p:cNvSpPr>
            <a:spLocks noGrp="1"/>
          </p:cNvSpPr>
          <p:nvPr>
            <p:ph type="title"/>
          </p:nvPr>
        </p:nvSpPr>
        <p:spPr/>
        <p:txBody>
          <a:bodyPr/>
          <a:lstStyle/>
          <a:p>
            <a:r>
              <a:rPr lang="en-GB" dirty="0"/>
              <a:t>Safeguarding Triads</a:t>
            </a:r>
            <a:endParaRPr lang="en-US" dirty="0"/>
          </a:p>
        </p:txBody>
      </p:sp>
      <p:sp>
        <p:nvSpPr>
          <p:cNvPr id="3" name="Content Placeholder 2">
            <a:extLst>
              <a:ext uri="{FF2B5EF4-FFF2-40B4-BE49-F238E27FC236}">
                <a16:creationId xmlns:a16="http://schemas.microsoft.com/office/drawing/2014/main" id="{708DECDA-2D12-4CC1-8159-C7283DD4B88A}"/>
              </a:ext>
            </a:extLst>
          </p:cNvPr>
          <p:cNvSpPr>
            <a:spLocks noGrp="1"/>
          </p:cNvSpPr>
          <p:nvPr>
            <p:ph idx="1"/>
          </p:nvPr>
        </p:nvSpPr>
        <p:spPr>
          <a:xfrm>
            <a:off x="685800" y="1196752"/>
            <a:ext cx="8153400" cy="4191000"/>
          </a:xfrm>
        </p:spPr>
        <p:txBody>
          <a:bodyPr/>
          <a:lstStyle/>
          <a:p>
            <a:pPr marL="0" indent="0">
              <a:buNone/>
            </a:pPr>
            <a:r>
              <a:rPr lang="en-GB" sz="2500" dirty="0"/>
              <a:t>We are developing a peer-audit structure which would occupy the space between self-audit and a commissioned review.</a:t>
            </a:r>
          </a:p>
          <a:p>
            <a:pPr marL="0" indent="0">
              <a:buNone/>
            </a:pPr>
            <a:endParaRPr lang="en-GB" sz="2500" dirty="0"/>
          </a:p>
          <a:p>
            <a:pPr marL="0" indent="0">
              <a:buNone/>
            </a:pPr>
            <a:r>
              <a:rPr lang="en-GB" sz="2500" dirty="0"/>
              <a:t>Triads would use the self-audit spreadsheet to review each others’ schools, with each person taking a different role in the gathering of information. You would receive some initial training and guidance.</a:t>
            </a:r>
          </a:p>
          <a:p>
            <a:pPr marL="0" indent="0">
              <a:buNone/>
            </a:pPr>
            <a:endParaRPr lang="en-GB" sz="2500" dirty="0"/>
          </a:p>
          <a:p>
            <a:pPr marL="0" indent="0">
              <a:buNone/>
            </a:pPr>
            <a:r>
              <a:rPr lang="en-GB" sz="2500" dirty="0"/>
              <a:t>If your school would be interested in taking part, email </a:t>
            </a:r>
            <a:r>
              <a:rPr lang="en-GB" sz="2500" dirty="0">
                <a:hlinkClick r:id="rId2"/>
              </a:rPr>
              <a:t>Samantha.hill@enfield.gov.uk</a:t>
            </a:r>
            <a:endParaRPr lang="en-GB" sz="2500" dirty="0"/>
          </a:p>
          <a:p>
            <a:pPr marL="0" indent="0">
              <a:buNone/>
            </a:pPr>
            <a:endParaRPr lang="en-US" dirty="0"/>
          </a:p>
        </p:txBody>
      </p:sp>
    </p:spTree>
    <p:extLst>
      <p:ext uri="{BB962C8B-B14F-4D97-AF65-F5344CB8AC3E}">
        <p14:creationId xmlns:p14="http://schemas.microsoft.com/office/powerpoint/2010/main" val="1804977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E08E4-8A8F-494B-B4C0-B08EE9DB90F4}"/>
              </a:ext>
            </a:extLst>
          </p:cNvPr>
          <p:cNvSpPr>
            <a:spLocks noGrp="1"/>
          </p:cNvSpPr>
          <p:nvPr>
            <p:ph type="title"/>
          </p:nvPr>
        </p:nvSpPr>
        <p:spPr/>
        <p:txBody>
          <a:bodyPr/>
          <a:lstStyle/>
          <a:p>
            <a:r>
              <a:rPr lang="en-GB" dirty="0"/>
              <a:t>Training – Professional Learning Portal</a:t>
            </a:r>
            <a:endParaRPr lang="en-US" dirty="0"/>
          </a:p>
        </p:txBody>
      </p:sp>
      <p:sp>
        <p:nvSpPr>
          <p:cNvPr id="3" name="Content Placeholder 2">
            <a:extLst>
              <a:ext uri="{FF2B5EF4-FFF2-40B4-BE49-F238E27FC236}">
                <a16:creationId xmlns:a16="http://schemas.microsoft.com/office/drawing/2014/main" id="{B0D6A373-9046-45CA-909C-FEAB42BFB07C}"/>
              </a:ext>
            </a:extLst>
          </p:cNvPr>
          <p:cNvSpPr>
            <a:spLocks noGrp="1"/>
          </p:cNvSpPr>
          <p:nvPr>
            <p:ph idx="1"/>
          </p:nvPr>
        </p:nvSpPr>
        <p:spPr>
          <a:xfrm>
            <a:off x="685800" y="1052736"/>
            <a:ext cx="8153400" cy="4680520"/>
          </a:xfrm>
        </p:spPr>
        <p:txBody>
          <a:bodyPr/>
          <a:lstStyle/>
          <a:p>
            <a:pPr marL="0" marR="0" indent="0">
              <a:spcBef>
                <a:spcPts val="0"/>
              </a:spcBef>
              <a:spcAft>
                <a:spcPts val="0"/>
              </a:spcAft>
              <a:buNone/>
            </a:pPr>
            <a:r>
              <a:rPr lang="en-GB" sz="1500" dirty="0">
                <a:latin typeface="Arial" panose="020B0604020202020204" pitchFamily="34" charset="0"/>
                <a:ea typeface="Calibri" panose="020F0502020204030204" pitchFamily="34" charset="0"/>
              </a:rPr>
              <a:t>B</a:t>
            </a:r>
            <a:r>
              <a:rPr lang="en-GB" sz="1500" dirty="0">
                <a:effectLst/>
                <a:latin typeface="Arial" panose="020B0604020202020204" pitchFamily="34" charset="0"/>
                <a:ea typeface="Calibri" panose="020F0502020204030204" pitchFamily="34" charset="0"/>
              </a:rPr>
              <a:t>ook on our professional learning portal:</a:t>
            </a:r>
          </a:p>
          <a:p>
            <a:pPr marL="0" marR="0" indent="0">
              <a:spcBef>
                <a:spcPts val="0"/>
              </a:spcBef>
              <a:spcAft>
                <a:spcPts val="0"/>
              </a:spcAft>
              <a:buNone/>
            </a:pPr>
            <a:r>
              <a:rPr lang="en-GB" sz="1500" dirty="0">
                <a:effectLst/>
                <a:latin typeface="Arial" panose="020B0604020202020204" pitchFamily="34" charset="0"/>
                <a:ea typeface="Calibri" panose="020F0502020204030204" pitchFamily="34" charset="0"/>
              </a:rPr>
              <a:t>  </a:t>
            </a:r>
            <a:r>
              <a:rPr lang="en-GB" sz="1500" u="sng" dirty="0">
                <a:solidFill>
                  <a:srgbClr val="0563C1"/>
                </a:solidFill>
                <a:effectLst/>
                <a:latin typeface="Arial" panose="020B0604020202020204" pitchFamily="34" charset="0"/>
                <a:ea typeface="Calibri" panose="020F0502020204030204" pitchFamily="34" charset="0"/>
                <a:hlinkClick r:id="rId2"/>
              </a:rPr>
              <a:t>https://traded.enfield.gov.uk/thehub/professional-learning-portal/safeguarding</a:t>
            </a:r>
            <a:r>
              <a:rPr lang="en-GB" sz="1500" dirty="0">
                <a:effectLst/>
                <a:latin typeface="Arial" panose="020B0604020202020204" pitchFamily="34" charset="0"/>
                <a:ea typeface="Calibri" panose="020F0502020204030204" pitchFamily="34" charset="0"/>
              </a:rPr>
              <a:t> </a:t>
            </a:r>
            <a:endParaRPr lang="en-US" sz="15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GB" sz="1500" dirty="0">
                <a:effectLst/>
                <a:latin typeface="Arial" panose="020B0604020202020204" pitchFamily="34" charset="0"/>
                <a:ea typeface="Calibri" panose="020F0502020204030204" pitchFamily="34" charset="0"/>
              </a:rPr>
              <a:t> </a:t>
            </a:r>
            <a:endParaRPr lang="en-US" sz="1500" dirty="0">
              <a:effectLst/>
              <a:latin typeface="Calibri" panose="020F0502020204030204" pitchFamily="34" charset="0"/>
              <a:ea typeface="Calibri" panose="020F0502020204030204" pitchFamily="34" charset="0"/>
            </a:endParaRPr>
          </a:p>
          <a:p>
            <a:pPr marL="0" indent="0">
              <a:buNone/>
            </a:pPr>
            <a:endParaRPr lang="en-US" dirty="0"/>
          </a:p>
        </p:txBody>
      </p:sp>
      <p:pic>
        <p:nvPicPr>
          <p:cNvPr id="5" name="Picture 4">
            <a:extLst>
              <a:ext uri="{FF2B5EF4-FFF2-40B4-BE49-F238E27FC236}">
                <a16:creationId xmlns:a16="http://schemas.microsoft.com/office/drawing/2014/main" id="{34C22D3E-9C7A-4E1E-850C-4DEB985DE84B}"/>
              </a:ext>
            </a:extLst>
          </p:cNvPr>
          <p:cNvPicPr>
            <a:picLocks noChangeAspect="1"/>
          </p:cNvPicPr>
          <p:nvPr/>
        </p:nvPicPr>
        <p:blipFill>
          <a:blip r:embed="rId3"/>
          <a:stretch>
            <a:fillRect/>
          </a:stretch>
        </p:blipFill>
        <p:spPr>
          <a:xfrm>
            <a:off x="0" y="2708920"/>
            <a:ext cx="9144000" cy="2343542"/>
          </a:xfrm>
          <a:prstGeom prst="rect">
            <a:avLst/>
          </a:prstGeom>
        </p:spPr>
      </p:pic>
      <p:sp>
        <p:nvSpPr>
          <p:cNvPr id="7" name="TextBox 6">
            <a:extLst>
              <a:ext uri="{FF2B5EF4-FFF2-40B4-BE49-F238E27FC236}">
                <a16:creationId xmlns:a16="http://schemas.microsoft.com/office/drawing/2014/main" id="{FE82FAB3-FE9A-48AD-B622-A1FDF74BD342}"/>
              </a:ext>
            </a:extLst>
          </p:cNvPr>
          <p:cNvSpPr txBox="1"/>
          <p:nvPr/>
        </p:nvSpPr>
        <p:spPr>
          <a:xfrm>
            <a:off x="395536" y="2132856"/>
            <a:ext cx="2821606" cy="461665"/>
          </a:xfrm>
          <a:prstGeom prst="rect">
            <a:avLst/>
          </a:prstGeom>
          <a:noFill/>
        </p:spPr>
        <p:txBody>
          <a:bodyPr wrap="none" rtlCol="0">
            <a:spAutoFit/>
          </a:bodyPr>
          <a:lstStyle/>
          <a:p>
            <a:r>
              <a:rPr lang="en-GB" dirty="0">
                <a:latin typeface="+mn-lt"/>
              </a:rPr>
              <a:t>Upcoming courses:</a:t>
            </a:r>
            <a:endParaRPr lang="en-US" dirty="0">
              <a:latin typeface="+mn-lt"/>
            </a:endParaRPr>
          </a:p>
        </p:txBody>
      </p:sp>
    </p:spTree>
    <p:extLst>
      <p:ext uri="{BB962C8B-B14F-4D97-AF65-F5344CB8AC3E}">
        <p14:creationId xmlns:p14="http://schemas.microsoft.com/office/powerpoint/2010/main" val="18951635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0293B-3809-44C8-A8AC-7C9894A250F8}"/>
              </a:ext>
            </a:extLst>
          </p:cNvPr>
          <p:cNvSpPr>
            <a:spLocks noGrp="1"/>
          </p:cNvSpPr>
          <p:nvPr>
            <p:ph type="title"/>
          </p:nvPr>
        </p:nvSpPr>
        <p:spPr>
          <a:xfrm>
            <a:off x="694828" y="125013"/>
            <a:ext cx="8153400" cy="963960"/>
          </a:xfrm>
        </p:spPr>
        <p:txBody>
          <a:bodyPr/>
          <a:lstStyle/>
          <a:p>
            <a:r>
              <a:rPr lang="en-GB" dirty="0"/>
              <a:t>Training – Safeguarding Enfield</a:t>
            </a:r>
            <a:endParaRPr lang="en-US" dirty="0"/>
          </a:p>
        </p:txBody>
      </p:sp>
      <p:sp>
        <p:nvSpPr>
          <p:cNvPr id="3" name="Content Placeholder 2">
            <a:extLst>
              <a:ext uri="{FF2B5EF4-FFF2-40B4-BE49-F238E27FC236}">
                <a16:creationId xmlns:a16="http://schemas.microsoft.com/office/drawing/2014/main" id="{711226BF-AA2F-4342-B6E3-4FBD4373C49D}"/>
              </a:ext>
            </a:extLst>
          </p:cNvPr>
          <p:cNvSpPr>
            <a:spLocks noGrp="1"/>
          </p:cNvSpPr>
          <p:nvPr>
            <p:ph idx="1"/>
          </p:nvPr>
        </p:nvSpPr>
        <p:spPr>
          <a:xfrm>
            <a:off x="280964" y="767411"/>
            <a:ext cx="8784976" cy="1143000"/>
          </a:xfrm>
        </p:spPr>
        <p:txBody>
          <a:bodyPr/>
          <a:lstStyle/>
          <a:p>
            <a:pPr marL="0" indent="0">
              <a:buNone/>
            </a:pPr>
            <a:r>
              <a:rPr lang="en-GB" sz="2000" dirty="0"/>
              <a:t>There is a great deal of quality (and FREE) training available from Safeguarding Enfield. Please take a look.</a:t>
            </a:r>
            <a:endParaRPr lang="en-US" sz="2000" dirty="0"/>
          </a:p>
        </p:txBody>
      </p:sp>
      <p:sp>
        <p:nvSpPr>
          <p:cNvPr id="7" name="TextBox 6">
            <a:extLst>
              <a:ext uri="{FF2B5EF4-FFF2-40B4-BE49-F238E27FC236}">
                <a16:creationId xmlns:a16="http://schemas.microsoft.com/office/drawing/2014/main" id="{D910CCEF-8706-4F54-80A6-49C3367A9C11}"/>
              </a:ext>
            </a:extLst>
          </p:cNvPr>
          <p:cNvSpPr txBox="1"/>
          <p:nvPr/>
        </p:nvSpPr>
        <p:spPr>
          <a:xfrm>
            <a:off x="280964" y="1500538"/>
            <a:ext cx="4572000" cy="461665"/>
          </a:xfrm>
          <a:prstGeom prst="rect">
            <a:avLst/>
          </a:prstGeom>
          <a:noFill/>
        </p:spPr>
        <p:txBody>
          <a:bodyPr wrap="square">
            <a:spAutoFit/>
          </a:bodyPr>
          <a:lstStyle/>
          <a:p>
            <a:r>
              <a:rPr lang="en-US" dirty="0">
                <a:latin typeface="+mn-lt"/>
                <a:hlinkClick r:id="rId2"/>
              </a:rPr>
              <a:t>Training | Safeguarding Enfield</a:t>
            </a:r>
            <a:endParaRPr lang="en-US" dirty="0">
              <a:latin typeface="+mn-lt"/>
            </a:endParaRPr>
          </a:p>
        </p:txBody>
      </p:sp>
      <p:pic>
        <p:nvPicPr>
          <p:cNvPr id="5" name="Picture 4">
            <a:extLst>
              <a:ext uri="{FF2B5EF4-FFF2-40B4-BE49-F238E27FC236}">
                <a16:creationId xmlns:a16="http://schemas.microsoft.com/office/drawing/2014/main" id="{731BF464-D5A4-4984-8EAF-D044C8E83295}"/>
              </a:ext>
            </a:extLst>
          </p:cNvPr>
          <p:cNvPicPr>
            <a:picLocks noChangeAspect="1"/>
          </p:cNvPicPr>
          <p:nvPr/>
        </p:nvPicPr>
        <p:blipFill>
          <a:blip r:embed="rId3"/>
          <a:stretch>
            <a:fillRect/>
          </a:stretch>
        </p:blipFill>
        <p:spPr>
          <a:xfrm>
            <a:off x="260802" y="2113261"/>
            <a:ext cx="6366148" cy="2162830"/>
          </a:xfrm>
          <a:prstGeom prst="rect">
            <a:avLst/>
          </a:prstGeom>
        </p:spPr>
      </p:pic>
      <p:pic>
        <p:nvPicPr>
          <p:cNvPr id="10" name="Picture 9">
            <a:extLst>
              <a:ext uri="{FF2B5EF4-FFF2-40B4-BE49-F238E27FC236}">
                <a16:creationId xmlns:a16="http://schemas.microsoft.com/office/drawing/2014/main" id="{FD161169-7CA2-4393-9376-2557F0747687}"/>
              </a:ext>
            </a:extLst>
          </p:cNvPr>
          <p:cNvPicPr>
            <a:picLocks noChangeAspect="1"/>
          </p:cNvPicPr>
          <p:nvPr/>
        </p:nvPicPr>
        <p:blipFill>
          <a:blip r:embed="rId4"/>
          <a:stretch>
            <a:fillRect/>
          </a:stretch>
        </p:blipFill>
        <p:spPr>
          <a:xfrm>
            <a:off x="280964" y="4264111"/>
            <a:ext cx="6345986" cy="2493537"/>
          </a:xfrm>
          <a:prstGeom prst="rect">
            <a:avLst/>
          </a:prstGeom>
        </p:spPr>
      </p:pic>
    </p:spTree>
    <p:extLst>
      <p:ext uri="{BB962C8B-B14F-4D97-AF65-F5344CB8AC3E}">
        <p14:creationId xmlns:p14="http://schemas.microsoft.com/office/powerpoint/2010/main" val="196587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991D0-C996-414B-906A-64971295BA34}"/>
              </a:ext>
            </a:extLst>
          </p:cNvPr>
          <p:cNvSpPr>
            <a:spLocks noGrp="1"/>
          </p:cNvSpPr>
          <p:nvPr>
            <p:ph type="title"/>
          </p:nvPr>
        </p:nvSpPr>
        <p:spPr/>
        <p:txBody>
          <a:bodyPr/>
          <a:lstStyle/>
          <a:p>
            <a:r>
              <a:rPr lang="en-GB" dirty="0"/>
              <a:t>Training and Information - other</a:t>
            </a:r>
            <a:endParaRPr lang="en-US" dirty="0"/>
          </a:p>
        </p:txBody>
      </p:sp>
      <p:sp>
        <p:nvSpPr>
          <p:cNvPr id="3" name="Content Placeholder 2">
            <a:extLst>
              <a:ext uri="{FF2B5EF4-FFF2-40B4-BE49-F238E27FC236}">
                <a16:creationId xmlns:a16="http://schemas.microsoft.com/office/drawing/2014/main" id="{D865A012-2D4A-45FB-A600-362213FEC772}"/>
              </a:ext>
            </a:extLst>
          </p:cNvPr>
          <p:cNvSpPr>
            <a:spLocks noGrp="1"/>
          </p:cNvSpPr>
          <p:nvPr>
            <p:ph idx="1"/>
          </p:nvPr>
        </p:nvSpPr>
        <p:spPr>
          <a:xfrm>
            <a:off x="159151" y="1268760"/>
            <a:ext cx="8825698" cy="4191000"/>
          </a:xfrm>
        </p:spPr>
        <p:txBody>
          <a:bodyPr/>
          <a:lstStyle/>
          <a:p>
            <a:pPr marL="0" indent="0">
              <a:lnSpc>
                <a:spcPct val="135000"/>
              </a:lnSpc>
              <a:spcBef>
                <a:spcPts val="0"/>
              </a:spcBef>
              <a:spcAft>
                <a:spcPts val="1200"/>
              </a:spcAft>
              <a:buNone/>
              <a:defRPr/>
            </a:pPr>
            <a:r>
              <a:rPr lang="en-GB" sz="1600" dirty="0">
                <a:hlinkClick r:id="rId2"/>
              </a:rPr>
              <a:t>NSPCC Learning</a:t>
            </a:r>
            <a:r>
              <a:rPr lang="en-GB" sz="1600" dirty="0"/>
              <a:t> – low cost, well made, broad range </a:t>
            </a:r>
          </a:p>
          <a:p>
            <a:pPr marL="0" indent="0">
              <a:lnSpc>
                <a:spcPct val="135000"/>
              </a:lnSpc>
              <a:spcBef>
                <a:spcPts val="0"/>
              </a:spcBef>
              <a:spcAft>
                <a:spcPts val="1200"/>
              </a:spcAft>
              <a:buNone/>
              <a:defRPr/>
            </a:pPr>
            <a:r>
              <a:rPr lang="nn-NO" sz="1600" dirty="0">
                <a:hlinkClick r:id="rId3"/>
              </a:rPr>
              <a:t>ESFA Fast Form (fasst.org.uk)</a:t>
            </a:r>
            <a:r>
              <a:rPr lang="nn-NO" sz="1600" dirty="0"/>
              <a:t> – £1200 Government grant to train a Senior Mental Health Lead</a:t>
            </a:r>
            <a:endParaRPr lang="en-GB" sz="1600" dirty="0"/>
          </a:p>
          <a:p>
            <a:pPr marL="0" marR="0" lvl="0" indent="0" algn="l" defTabSz="914400" rtl="0" eaLnBrk="1" fontAlgn="base" latinLnBrk="0" hangingPunct="1">
              <a:lnSpc>
                <a:spcPct val="135000"/>
              </a:lnSpc>
              <a:spcBef>
                <a:spcPts val="0"/>
              </a:spcBef>
              <a:spcAft>
                <a:spcPts val="1800"/>
              </a:spcAft>
              <a:buClrTx/>
              <a:buSzTx/>
              <a:buFontTx/>
              <a:buNone/>
              <a:tabLst/>
              <a:defRPr/>
            </a:pPr>
            <a:r>
              <a:rPr kumimoji="0" lang="en-US" sz="1600" b="0" i="0" u="sng" strike="noStrike" kern="0" cap="none" spc="0" normalizeH="0" baseline="0" noProof="0" dirty="0">
                <a:ln>
                  <a:noFill/>
                </a:ln>
                <a:solidFill>
                  <a:srgbClr val="000000"/>
                </a:solidFill>
                <a:effectLst/>
                <a:uLnTx/>
                <a:uFillTx/>
                <a:ea typeface="Calibri" panose="020F0502020204030204" pitchFamily="34" charset="0"/>
                <a:cs typeface="+mn-cs"/>
                <a:hlinkClick r:id="rId4"/>
              </a:rPr>
              <a:t>https://youtu.be/OTJYYNP9AEc?si=q7RRMvBVjuWLouze</a:t>
            </a:r>
            <a:r>
              <a:rPr kumimoji="0" lang="en-US" sz="1600" b="0" i="0" strike="noStrike" kern="0" cap="none" spc="0" normalizeH="0" baseline="0" noProof="0" dirty="0">
                <a:ln>
                  <a:noFill/>
                </a:ln>
                <a:solidFill>
                  <a:srgbClr val="000000"/>
                </a:solidFill>
                <a:effectLst/>
                <a:uLnTx/>
                <a:uFillTx/>
                <a:ea typeface="Calibri" panose="020F0502020204030204" pitchFamily="34" charset="0"/>
                <a:cs typeface="+mn-cs"/>
              </a:rPr>
              <a:t> – Ofsted webinar</a:t>
            </a:r>
          </a:p>
          <a:p>
            <a:pPr marL="0" marR="0" indent="0">
              <a:spcBef>
                <a:spcPts val="0"/>
              </a:spcBef>
              <a:spcAft>
                <a:spcPts val="1800"/>
              </a:spcAft>
              <a:buNone/>
            </a:pPr>
            <a:r>
              <a:rPr lang="en-US" sz="1600" dirty="0">
                <a:hlinkClick r:id="rId5"/>
              </a:rPr>
              <a:t>Events - UK Safer Internet Centre</a:t>
            </a:r>
            <a:r>
              <a:rPr lang="en-US" sz="1600" dirty="0"/>
              <a:t> – Online events and webinars</a:t>
            </a:r>
            <a:endParaRPr lang="en-US" sz="1600" dirty="0">
              <a:hlinkClick r:id="rId6"/>
            </a:endParaRPr>
          </a:p>
          <a:p>
            <a:pPr marL="0" marR="0" indent="0">
              <a:spcBef>
                <a:spcPts val="0"/>
              </a:spcBef>
              <a:spcAft>
                <a:spcPts val="1800"/>
              </a:spcAft>
              <a:buNone/>
            </a:pPr>
            <a:r>
              <a:rPr lang="en-US" sz="1600" dirty="0">
                <a:hlinkClick r:id="rId6"/>
              </a:rPr>
              <a:t>Filtering and Monitoring | SWGfL</a:t>
            </a:r>
            <a:r>
              <a:rPr lang="en-US" sz="1600" dirty="0"/>
              <a:t> - a series of webinars</a:t>
            </a:r>
            <a:endParaRPr lang="en-GB" sz="1600" u="sng" dirty="0">
              <a:solidFill>
                <a:srgbClr val="009999"/>
              </a:solidFill>
              <a:ea typeface="Calibri" panose="020F0502020204030204" pitchFamily="34" charset="0"/>
              <a:hlinkClick r:id="rId7">
                <a:extLst>
                  <a:ext uri="{A12FA001-AC4F-418D-AE19-62706E023703}">
                    <ahyp:hlinkClr xmlns:ahyp="http://schemas.microsoft.com/office/drawing/2018/hyperlinkcolor" val="tx"/>
                  </a:ext>
                </a:extLst>
              </a:hlinkClick>
            </a:endParaRPr>
          </a:p>
          <a:p>
            <a:pPr marL="0" marR="0" indent="0">
              <a:spcBef>
                <a:spcPts val="0"/>
              </a:spcBef>
              <a:spcAft>
                <a:spcPts val="1800"/>
              </a:spcAft>
              <a:buNone/>
            </a:pPr>
            <a:r>
              <a:rPr lang="en-GB" sz="1600" u="sng" dirty="0">
                <a:solidFill>
                  <a:srgbClr val="009999"/>
                </a:solidFill>
                <a:effectLst/>
                <a:ea typeface="Calibri" panose="020F0502020204030204" pitchFamily="34" charset="0"/>
                <a:hlinkClick r:id="rId7">
                  <a:extLst>
                    <a:ext uri="{A12FA001-AC4F-418D-AE19-62706E023703}">
                      <ahyp:hlinkClr xmlns:ahyp="http://schemas.microsoft.com/office/drawing/2018/hyperlinkcolor" val="tx"/>
                    </a:ext>
                  </a:extLst>
                </a:hlinkClick>
              </a:rPr>
              <a:t>Home | KCSIE Webinar Series (orcula.co.uk)</a:t>
            </a:r>
            <a:r>
              <a:rPr lang="en-US" sz="1600" u="sng" dirty="0">
                <a:solidFill>
                  <a:srgbClr val="009999"/>
                </a:solidFill>
                <a:ea typeface="Calibri" panose="020F0502020204030204" pitchFamily="34" charset="0"/>
              </a:rPr>
              <a:t> </a:t>
            </a:r>
            <a:r>
              <a:rPr lang="en-US" sz="1600" dirty="0"/>
              <a:t>KCSIE 2023 webinars</a:t>
            </a:r>
          </a:p>
          <a:p>
            <a:pPr marL="0" indent="0">
              <a:spcBef>
                <a:spcPts val="0"/>
              </a:spcBef>
              <a:spcAft>
                <a:spcPts val="1800"/>
              </a:spcAft>
              <a:buNone/>
            </a:pPr>
            <a:r>
              <a:rPr lang="en-GB" sz="1600" dirty="0">
                <a:hlinkClick r:id="rId8"/>
              </a:rPr>
              <a:t>Virtual College</a:t>
            </a:r>
            <a:r>
              <a:rPr lang="en-US" sz="1600" dirty="0"/>
              <a:t> - free safeguarding courses</a:t>
            </a:r>
          </a:p>
          <a:p>
            <a:pPr marL="0" indent="0">
              <a:spcBef>
                <a:spcPts val="0"/>
              </a:spcBef>
              <a:spcAft>
                <a:spcPts val="1800"/>
              </a:spcAft>
              <a:buNone/>
            </a:pPr>
            <a:r>
              <a:rPr lang="en-US" sz="1600" dirty="0">
                <a:hlinkClick r:id="rId9"/>
              </a:rPr>
              <a:t>Safeguarding In Schools</a:t>
            </a:r>
            <a:r>
              <a:rPr lang="en-US" sz="1600" dirty="0"/>
              <a:t> - Andrew Hall</a:t>
            </a:r>
          </a:p>
          <a:p>
            <a:pPr marL="0" indent="0">
              <a:spcBef>
                <a:spcPts val="0"/>
              </a:spcBef>
              <a:spcAft>
                <a:spcPts val="1800"/>
              </a:spcAft>
              <a:buNone/>
            </a:pPr>
            <a:r>
              <a:rPr lang="en-GB" sz="1600" dirty="0">
                <a:hlinkClick r:id="rId10"/>
              </a:rPr>
              <a:t>Educate Against Hate - Prevent Radicalisation &amp; Extremism</a:t>
            </a:r>
            <a:endParaRPr lang="en-GB" sz="1600" dirty="0"/>
          </a:p>
          <a:p>
            <a:pPr marL="0" indent="0">
              <a:buNone/>
            </a:pPr>
            <a:endParaRPr lang="en-US" dirty="0"/>
          </a:p>
        </p:txBody>
      </p:sp>
    </p:spTree>
    <p:extLst>
      <p:ext uri="{BB962C8B-B14F-4D97-AF65-F5344CB8AC3E}">
        <p14:creationId xmlns:p14="http://schemas.microsoft.com/office/powerpoint/2010/main" val="3785201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D062C-1CFA-4383-8D4A-A2E141F81AE7}"/>
              </a:ext>
            </a:extLst>
          </p:cNvPr>
          <p:cNvSpPr>
            <a:spLocks noGrp="1"/>
          </p:cNvSpPr>
          <p:nvPr>
            <p:ph type="title"/>
          </p:nvPr>
        </p:nvSpPr>
        <p:spPr/>
        <p:txBody>
          <a:bodyPr/>
          <a:lstStyle/>
          <a:p>
            <a:r>
              <a:rPr lang="en-GB" dirty="0"/>
              <a:t>Ofsted Safeguarding Links</a:t>
            </a:r>
            <a:endParaRPr lang="en-US" dirty="0"/>
          </a:p>
        </p:txBody>
      </p:sp>
      <p:sp>
        <p:nvSpPr>
          <p:cNvPr id="3" name="Content Placeholder 2">
            <a:extLst>
              <a:ext uri="{FF2B5EF4-FFF2-40B4-BE49-F238E27FC236}">
                <a16:creationId xmlns:a16="http://schemas.microsoft.com/office/drawing/2014/main" id="{CC61F7EA-3637-4BA3-B9F1-BED1819E6F59}"/>
              </a:ext>
            </a:extLst>
          </p:cNvPr>
          <p:cNvSpPr>
            <a:spLocks noGrp="1"/>
          </p:cNvSpPr>
          <p:nvPr>
            <p:ph idx="1"/>
          </p:nvPr>
        </p:nvSpPr>
        <p:spPr>
          <a:xfrm>
            <a:off x="685800" y="1124744"/>
            <a:ext cx="8153400" cy="4752528"/>
          </a:xfrm>
        </p:spPr>
        <p:txBody>
          <a:bodyPr/>
          <a:lstStyle/>
          <a:p>
            <a:pPr marL="171450" marR="0" lvl="0" indent="-171450" algn="l" defTabSz="685800" rtl="0" eaLnBrk="1" fontAlgn="auto" latinLnBrk="0" hangingPunct="1">
              <a:lnSpc>
                <a:spcPct val="100000"/>
              </a:lnSpc>
              <a:spcBef>
                <a:spcPts val="450"/>
              </a:spcBef>
              <a:spcAft>
                <a:spcPts val="0"/>
              </a:spcAft>
              <a:buClrTx/>
              <a:buSzTx/>
              <a:buFont typeface="Arial" panose="020B0604020202020204" pitchFamily="34" charset="0"/>
              <a:buChar char="•"/>
              <a:tabLst/>
              <a:defRPr/>
            </a:pPr>
            <a:r>
              <a:rPr kumimoji="0" lang="en-GB" sz="1500" b="0" i="0" u="none" strike="noStrike" kern="1200" cap="none" spc="0" normalizeH="0" baseline="0" noProof="0" dirty="0">
                <a:ln>
                  <a:noFill/>
                </a:ln>
                <a:solidFill>
                  <a:prstClr val="black"/>
                </a:solidFill>
                <a:effectLst/>
                <a:uLnTx/>
                <a:uFillTx/>
                <a:ea typeface="Tahoma" panose="020B0604030504040204" pitchFamily="34" charset="0"/>
                <a:cs typeface="Tahoma" panose="020B0604030504040204" pitchFamily="34" charset="0"/>
              </a:rPr>
              <a:t>The OFSTED Update: </a:t>
            </a:r>
            <a:br>
              <a:rPr kumimoji="0" lang="en-GB" sz="1500" b="0" i="0" u="none" strike="noStrike" kern="1200" cap="none" spc="0" normalizeH="0" baseline="0" noProof="0" dirty="0">
                <a:ln>
                  <a:noFill/>
                </a:ln>
                <a:solidFill>
                  <a:prstClr val="black"/>
                </a:solidFill>
                <a:effectLst/>
                <a:uLnTx/>
                <a:uFillTx/>
                <a:ea typeface="Tahoma" panose="020B0604030504040204" pitchFamily="34" charset="0"/>
                <a:cs typeface="Tahoma" panose="020B0604030504040204" pitchFamily="34" charset="0"/>
              </a:rPr>
            </a:br>
            <a:r>
              <a:rPr kumimoji="0" lang="en-GB" sz="1500" b="0" i="0" u="none" strike="noStrike" kern="1200" cap="none" spc="0" normalizeH="0" baseline="0" noProof="0" dirty="0">
                <a:ln>
                  <a:noFill/>
                </a:ln>
                <a:solidFill>
                  <a:prstClr val="black"/>
                </a:solidFill>
                <a:effectLst/>
                <a:uLnTx/>
                <a:uFillTx/>
                <a:ea typeface="Tahoma" panose="020B0604030504040204" pitchFamily="34" charset="0"/>
                <a:cs typeface="Tahoma" panose="020B0604030504040204" pitchFamily="34" charset="0"/>
                <a:hlinkClick r:id="rId2"/>
              </a:rPr>
              <a:t>https://educationinspection.blog.gov.uk/2023/11/09/how-we-inspect-safeguarding-in-schools/</a:t>
            </a:r>
            <a:endParaRPr kumimoji="0" lang="en-GB" sz="1500" b="0" i="0" u="none" strike="noStrike" kern="1200" cap="none" spc="0" normalizeH="0" baseline="0" noProof="0" dirty="0">
              <a:ln>
                <a:noFill/>
              </a:ln>
              <a:solidFill>
                <a:prstClr val="black"/>
              </a:solidFill>
              <a:effectLst/>
              <a:uLnTx/>
              <a:uFillTx/>
              <a:ea typeface="Tahoma" panose="020B0604030504040204" pitchFamily="34" charset="0"/>
              <a:cs typeface="Tahoma" panose="020B0604030504040204" pitchFamily="34" charset="0"/>
            </a:endParaRPr>
          </a:p>
          <a:p>
            <a:pPr marL="171450" marR="0" lvl="0" indent="-171450" algn="l" defTabSz="685800" rtl="0" eaLnBrk="1" fontAlgn="auto" latinLnBrk="0" hangingPunct="1">
              <a:lnSpc>
                <a:spcPct val="100000"/>
              </a:lnSpc>
              <a:spcBef>
                <a:spcPts val="450"/>
              </a:spcBef>
              <a:spcAft>
                <a:spcPts val="0"/>
              </a:spcAft>
              <a:buClrTx/>
              <a:buSzTx/>
              <a:buFont typeface="Arial" panose="020B0604020202020204" pitchFamily="34" charset="0"/>
              <a:buChar char="•"/>
              <a:tabLst/>
              <a:defRPr/>
            </a:pPr>
            <a:r>
              <a:rPr kumimoji="0" lang="en-GB" sz="1500" b="0" i="0" u="none" strike="noStrike" kern="1200" cap="none" spc="0" normalizeH="0" baseline="0" noProof="0" dirty="0">
                <a:ln>
                  <a:noFill/>
                </a:ln>
                <a:solidFill>
                  <a:prstClr val="black"/>
                </a:solidFill>
                <a:effectLst/>
                <a:uLnTx/>
                <a:uFillTx/>
                <a:ea typeface="Tahoma" panose="020B0604030504040204" pitchFamily="34" charset="0"/>
                <a:cs typeface="Tahoma" panose="020B0604030504040204" pitchFamily="34" charset="0"/>
              </a:rPr>
              <a:t>The School Inspection Handbook: </a:t>
            </a:r>
            <a:br>
              <a:rPr kumimoji="0" lang="en-GB" sz="1500" b="0" i="0" u="none" strike="noStrike" kern="1200" cap="none" spc="0" normalizeH="0" baseline="0" noProof="0" dirty="0">
                <a:ln>
                  <a:noFill/>
                </a:ln>
                <a:solidFill>
                  <a:prstClr val="black"/>
                </a:solidFill>
                <a:effectLst/>
                <a:uLnTx/>
                <a:uFillTx/>
                <a:ea typeface="Tahoma" panose="020B0604030504040204" pitchFamily="34" charset="0"/>
                <a:cs typeface="Tahoma" panose="020B0604030504040204" pitchFamily="34" charset="0"/>
              </a:rPr>
            </a:br>
            <a:r>
              <a:rPr kumimoji="0" lang="en-GB" sz="1500" b="0" i="0" u="none" strike="noStrike" kern="1200" cap="none" spc="0" normalizeH="0" baseline="0" noProof="0" dirty="0">
                <a:ln>
                  <a:noFill/>
                </a:ln>
                <a:solidFill>
                  <a:prstClr val="black"/>
                </a:solidFill>
                <a:effectLst/>
                <a:uLnTx/>
                <a:uFillTx/>
                <a:ea typeface="Tahoma" panose="020B0604030504040204" pitchFamily="34" charset="0"/>
                <a:cs typeface="Tahoma" panose="020B0604030504040204" pitchFamily="34" charset="0"/>
                <a:hlinkClick r:id="rId3"/>
              </a:rPr>
              <a:t>https://www.gov.uk/government/publications/school-inspection-handbook-eif/school-inspection-handbook-for-september-2023</a:t>
            </a:r>
            <a:endParaRPr kumimoji="0" lang="en-GB" sz="1500" b="0" i="0" u="none" strike="noStrike" kern="1200" cap="none" spc="0" normalizeH="0" baseline="0" noProof="0" dirty="0">
              <a:ln>
                <a:noFill/>
              </a:ln>
              <a:solidFill>
                <a:prstClr val="black"/>
              </a:solidFill>
              <a:effectLst/>
              <a:uLnTx/>
              <a:uFillTx/>
              <a:ea typeface="Tahoma" panose="020B0604030504040204" pitchFamily="34" charset="0"/>
              <a:cs typeface="Tahoma" panose="020B0604030504040204" pitchFamily="34" charset="0"/>
            </a:endParaRPr>
          </a:p>
          <a:p>
            <a:pPr marL="171450" marR="0" lvl="0" indent="-171450" algn="l" defTabSz="685800" rtl="0" eaLnBrk="1" fontAlgn="auto" latinLnBrk="0" hangingPunct="1">
              <a:lnSpc>
                <a:spcPct val="100000"/>
              </a:lnSpc>
              <a:spcBef>
                <a:spcPts val="450"/>
              </a:spcBef>
              <a:spcAft>
                <a:spcPts val="0"/>
              </a:spcAft>
              <a:buClrTx/>
              <a:buSzTx/>
              <a:buFont typeface="Arial" panose="020B0604020202020204" pitchFamily="34" charset="0"/>
              <a:buChar char="•"/>
              <a:tabLst/>
              <a:defRPr/>
            </a:pPr>
            <a:r>
              <a:rPr kumimoji="0" lang="en-GB" sz="1500" b="0" i="0" u="none" strike="noStrike" kern="1200" cap="none" spc="0" normalizeH="0" baseline="0" noProof="0" dirty="0">
                <a:ln>
                  <a:noFill/>
                </a:ln>
                <a:solidFill>
                  <a:prstClr val="black"/>
                </a:solidFill>
                <a:effectLst/>
                <a:uLnTx/>
                <a:uFillTx/>
                <a:ea typeface="Tahoma" panose="020B0604030504040204" pitchFamily="34" charset="0"/>
                <a:cs typeface="Tahoma" panose="020B0604030504040204" pitchFamily="34" charset="0"/>
              </a:rPr>
              <a:t>The OFSTED Webinar: </a:t>
            </a:r>
            <a:br>
              <a:rPr kumimoji="0" lang="en-GB" sz="1500" b="0" i="0" u="none" strike="noStrike" kern="1200" cap="none" spc="0" normalizeH="0" baseline="0" noProof="0" dirty="0">
                <a:ln>
                  <a:noFill/>
                </a:ln>
                <a:solidFill>
                  <a:prstClr val="black"/>
                </a:solidFill>
                <a:effectLst/>
                <a:uLnTx/>
                <a:uFillTx/>
                <a:ea typeface="Tahoma" panose="020B0604030504040204" pitchFamily="34" charset="0"/>
                <a:cs typeface="Tahoma" panose="020B0604030504040204" pitchFamily="34" charset="0"/>
              </a:rPr>
            </a:br>
            <a:r>
              <a:rPr kumimoji="0" lang="en-GB" sz="1500" b="0" i="0" u="none" strike="noStrike" kern="1200" cap="none" spc="0" normalizeH="0" baseline="0" noProof="0" dirty="0">
                <a:ln>
                  <a:noFill/>
                </a:ln>
                <a:solidFill>
                  <a:prstClr val="black"/>
                </a:solidFill>
                <a:effectLst/>
                <a:uLnTx/>
                <a:uFillTx/>
                <a:ea typeface="Tahoma" panose="020B0604030504040204" pitchFamily="34" charset="0"/>
                <a:cs typeface="Tahoma" panose="020B0604030504040204" pitchFamily="34" charset="0"/>
                <a:hlinkClick r:id="rId4"/>
              </a:rPr>
              <a:t>https://youtu.be/OTJYYNP9AEc?si=q7RRMvBVjuWLouze</a:t>
            </a:r>
            <a:endParaRPr kumimoji="0" lang="en-GB" sz="1500" b="0" i="0" u="none" strike="noStrike" kern="1200" cap="none" spc="0" normalizeH="0" baseline="0" noProof="0" dirty="0">
              <a:ln>
                <a:noFill/>
              </a:ln>
              <a:solidFill>
                <a:prstClr val="black"/>
              </a:solidFill>
              <a:effectLst/>
              <a:uLnTx/>
              <a:uFillTx/>
              <a:ea typeface="Tahoma" panose="020B0604030504040204" pitchFamily="34" charset="0"/>
              <a:cs typeface="Tahoma" panose="020B0604030504040204" pitchFamily="34" charset="0"/>
            </a:endParaRPr>
          </a:p>
          <a:p>
            <a:pPr marL="171450" marR="0" lvl="0" indent="-171450" algn="l" defTabSz="685800" rtl="0" eaLnBrk="1" fontAlgn="auto" latinLnBrk="0" hangingPunct="1">
              <a:lnSpc>
                <a:spcPct val="100000"/>
              </a:lnSpc>
              <a:spcBef>
                <a:spcPts val="450"/>
              </a:spcBef>
              <a:spcAft>
                <a:spcPts val="0"/>
              </a:spcAft>
              <a:buClrTx/>
              <a:buSzTx/>
              <a:buFont typeface="Arial" panose="020B0604020202020204" pitchFamily="34" charset="0"/>
              <a:buChar char="•"/>
              <a:tabLst/>
              <a:defRPr/>
            </a:pPr>
            <a:r>
              <a:rPr kumimoji="0" lang="en-GB" sz="1500" b="0" i="0" u="none" strike="noStrike" kern="1200" cap="none" spc="0" normalizeH="0" baseline="0" noProof="0" dirty="0">
                <a:ln>
                  <a:noFill/>
                </a:ln>
                <a:solidFill>
                  <a:prstClr val="black"/>
                </a:solidFill>
                <a:effectLst/>
                <a:uLnTx/>
                <a:uFillTx/>
                <a:ea typeface="Tahoma" panose="020B0604030504040204" pitchFamily="34" charset="0"/>
                <a:cs typeface="Tahoma" panose="020B0604030504040204" pitchFamily="34" charset="0"/>
              </a:rPr>
              <a:t>OFSTED Webinar Scenarios: </a:t>
            </a:r>
            <a:br>
              <a:rPr kumimoji="0" lang="en-GB" sz="1500" b="0" i="0" u="none" strike="noStrike" kern="1200" cap="none" spc="0" normalizeH="0" baseline="0" noProof="0" dirty="0">
                <a:ln>
                  <a:noFill/>
                </a:ln>
                <a:solidFill>
                  <a:prstClr val="black"/>
                </a:solidFill>
                <a:effectLst/>
                <a:uLnTx/>
                <a:uFillTx/>
                <a:ea typeface="Tahoma" panose="020B0604030504040204" pitchFamily="34" charset="0"/>
                <a:cs typeface="Tahoma" panose="020B0604030504040204" pitchFamily="34" charset="0"/>
              </a:rPr>
            </a:br>
            <a:r>
              <a:rPr kumimoji="0" lang="en-GB" sz="1500" b="0" i="0" u="none" strike="noStrike" kern="1200" cap="none" spc="0" normalizeH="0" baseline="0" noProof="0" dirty="0">
                <a:ln>
                  <a:noFill/>
                </a:ln>
                <a:solidFill>
                  <a:prstClr val="black"/>
                </a:solidFill>
                <a:effectLst/>
                <a:uLnTx/>
                <a:uFillTx/>
                <a:ea typeface="Tahoma" panose="020B0604030504040204" pitchFamily="34" charset="0"/>
                <a:cs typeface="Tahoma" panose="020B0604030504040204" pitchFamily="34" charset="0"/>
                <a:hlinkClick r:id="rId5"/>
              </a:rPr>
              <a:t>https://youtu.be/OTJYYNP9AEc?si=mKQU9tONaizJsYBk&amp;t=2341</a:t>
            </a:r>
            <a:endParaRPr kumimoji="0" lang="en-GB" sz="1500" b="0" i="0" u="none" strike="noStrike" kern="1200" cap="none" spc="0" normalizeH="0" baseline="0" noProof="0" dirty="0">
              <a:ln>
                <a:noFill/>
              </a:ln>
              <a:solidFill>
                <a:prstClr val="black"/>
              </a:solidFill>
              <a:effectLst/>
              <a:uLnTx/>
              <a:uFillTx/>
              <a:ea typeface="Tahoma" panose="020B0604030504040204" pitchFamily="34" charset="0"/>
              <a:cs typeface="Tahoma" panose="020B0604030504040204" pitchFamily="34" charset="0"/>
            </a:endParaRPr>
          </a:p>
          <a:p>
            <a:pPr marL="171450" marR="0" lvl="0" indent="-171450" algn="l" defTabSz="685800" rtl="0" eaLnBrk="1" fontAlgn="auto" latinLnBrk="0" hangingPunct="1">
              <a:lnSpc>
                <a:spcPct val="100000"/>
              </a:lnSpc>
              <a:spcBef>
                <a:spcPts val="450"/>
              </a:spcBef>
              <a:spcAft>
                <a:spcPts val="0"/>
              </a:spcAft>
              <a:buClrTx/>
              <a:buSzTx/>
              <a:buFont typeface="Arial" panose="020B0604020202020204" pitchFamily="34" charset="0"/>
              <a:buChar char="•"/>
              <a:tabLst/>
              <a:defRPr/>
            </a:pPr>
            <a:r>
              <a:rPr kumimoji="0" lang="en-GB" sz="1500" b="0" i="0" u="none" strike="noStrike" kern="1200" cap="none" spc="0" normalizeH="0" baseline="0" noProof="0" dirty="0">
                <a:ln>
                  <a:noFill/>
                </a:ln>
                <a:solidFill>
                  <a:prstClr val="black"/>
                </a:solidFill>
                <a:effectLst/>
                <a:uLnTx/>
                <a:uFillTx/>
                <a:ea typeface="Tahoma" panose="020B0604030504040204" pitchFamily="34" charset="0"/>
                <a:cs typeface="Tahoma" panose="020B0604030504040204" pitchFamily="34" charset="0"/>
              </a:rPr>
              <a:t>DfE SCR Webinar: </a:t>
            </a:r>
          </a:p>
          <a:p>
            <a:pPr marL="171450" marR="0" lvl="0" indent="-171450" algn="l" defTabSz="685800" rtl="0" eaLnBrk="1" fontAlgn="auto" latinLnBrk="0" hangingPunct="1">
              <a:lnSpc>
                <a:spcPct val="100000"/>
              </a:lnSpc>
              <a:spcBef>
                <a:spcPts val="450"/>
              </a:spcBef>
              <a:spcAft>
                <a:spcPts val="0"/>
              </a:spcAft>
              <a:buClrTx/>
              <a:buSzTx/>
              <a:buFont typeface="Arial" panose="020B0604020202020204" pitchFamily="34" charset="0"/>
              <a:buChar char="•"/>
              <a:tabLst/>
              <a:defRPr/>
            </a:pPr>
            <a:r>
              <a:rPr kumimoji="0" lang="en-GB" sz="1500" b="0" i="0" u="none" strike="noStrike" kern="1200" cap="none" spc="0" normalizeH="0" baseline="0" noProof="0" dirty="0">
                <a:ln>
                  <a:noFill/>
                </a:ln>
                <a:solidFill>
                  <a:prstClr val="black"/>
                </a:solidFill>
                <a:effectLst/>
                <a:uLnTx/>
                <a:uFillTx/>
                <a:ea typeface="Tahoma" panose="020B0604030504040204" pitchFamily="34" charset="0"/>
                <a:cs typeface="Tahoma" panose="020B0604030504040204" pitchFamily="34" charset="0"/>
                <a:hlinkClick r:id="rId6"/>
              </a:rPr>
              <a:t>https://www.safeguardinginschools.co.uk/dfescr</a:t>
            </a:r>
            <a:endParaRPr kumimoji="0" lang="en-GB" sz="1500" b="0" i="0" u="none" strike="noStrike" kern="1200" cap="none" spc="0" normalizeH="0" baseline="0" noProof="0" dirty="0">
              <a:ln>
                <a:noFill/>
              </a:ln>
              <a:solidFill>
                <a:prstClr val="black"/>
              </a:solidFill>
              <a:effectLst/>
              <a:uLnTx/>
              <a:uFillTx/>
              <a:ea typeface="Tahoma" panose="020B0604030504040204" pitchFamily="34" charset="0"/>
              <a:cs typeface="Tahoma" panose="020B0604030504040204" pitchFamily="34" charset="0"/>
            </a:endParaRPr>
          </a:p>
          <a:p>
            <a:pPr marL="171450" marR="0" lvl="0" indent="-171450" algn="l" defTabSz="685800" rtl="0" eaLnBrk="1" fontAlgn="auto" latinLnBrk="0" hangingPunct="1">
              <a:lnSpc>
                <a:spcPct val="100000"/>
              </a:lnSpc>
              <a:spcBef>
                <a:spcPts val="450"/>
              </a:spcBef>
              <a:spcAft>
                <a:spcPts val="0"/>
              </a:spcAft>
              <a:buClrTx/>
              <a:buSzTx/>
              <a:buFont typeface="Arial" panose="020B0604020202020204" pitchFamily="34" charset="0"/>
              <a:buChar char="•"/>
              <a:tabLst/>
              <a:defRPr/>
            </a:pPr>
            <a:r>
              <a:rPr kumimoji="0" lang="en-GB" sz="1500" b="0" i="0" u="none" strike="noStrike" kern="1200" cap="none" spc="0" normalizeH="0" baseline="0" noProof="0" dirty="0">
                <a:ln>
                  <a:noFill/>
                </a:ln>
                <a:solidFill>
                  <a:prstClr val="black"/>
                </a:solidFill>
                <a:effectLst/>
                <a:uLnTx/>
                <a:uFillTx/>
                <a:ea typeface="Tahoma" panose="020B0604030504040204" pitchFamily="34" charset="0"/>
                <a:cs typeface="Tahoma" panose="020B0604030504040204" pitchFamily="34" charset="0"/>
              </a:rPr>
              <a:t>SCR FAQs: </a:t>
            </a:r>
            <a:br>
              <a:rPr kumimoji="0" lang="en-GB" sz="1500" b="0" i="0" u="none" strike="noStrike" kern="1200" cap="none" spc="0" normalizeH="0" baseline="0" noProof="0" dirty="0">
                <a:ln>
                  <a:noFill/>
                </a:ln>
                <a:solidFill>
                  <a:prstClr val="black"/>
                </a:solidFill>
                <a:effectLst/>
                <a:uLnTx/>
                <a:uFillTx/>
                <a:ea typeface="Tahoma" panose="020B0604030504040204" pitchFamily="34" charset="0"/>
                <a:cs typeface="Tahoma" panose="020B0604030504040204" pitchFamily="34" charset="0"/>
              </a:rPr>
            </a:br>
            <a:r>
              <a:rPr kumimoji="0" lang="en-GB" sz="1500" b="0" i="0" u="none" strike="noStrike" kern="1200" cap="none" spc="0" normalizeH="0" baseline="0" noProof="0" dirty="0">
                <a:ln>
                  <a:noFill/>
                </a:ln>
                <a:solidFill>
                  <a:prstClr val="black"/>
                </a:solidFill>
                <a:effectLst/>
                <a:uLnTx/>
                <a:uFillTx/>
                <a:ea typeface="Tahoma" panose="020B0604030504040204" pitchFamily="34" charset="0"/>
                <a:cs typeface="Tahoma" panose="020B0604030504040204" pitchFamily="34" charset="0"/>
                <a:hlinkClick r:id="rId7"/>
              </a:rPr>
              <a:t>https://6282.s3.eu-west-1.amazonaws.com/FAQs+KCSIE+Series+Webinar+2+-+Single+Central+Record.pdf</a:t>
            </a:r>
            <a:endParaRPr kumimoji="0" lang="en-GB" sz="1500" b="0" i="0" u="none" strike="noStrike" kern="1200" cap="none" spc="0" normalizeH="0" baseline="0" noProof="0" dirty="0">
              <a:ln>
                <a:noFill/>
              </a:ln>
              <a:solidFill>
                <a:prstClr val="black"/>
              </a:solidFill>
              <a:effectLst/>
              <a:uLnTx/>
              <a:uFillTx/>
              <a:ea typeface="Tahoma" panose="020B0604030504040204" pitchFamily="34" charset="0"/>
              <a:cs typeface="Tahoma" panose="020B0604030504040204" pitchFamily="34" charset="0"/>
            </a:endParaRPr>
          </a:p>
          <a:p>
            <a:pPr marL="171450" marR="0" lvl="0" indent="-171450" algn="l" defTabSz="685800" rtl="0" eaLnBrk="1" fontAlgn="auto" latinLnBrk="0" hangingPunct="1">
              <a:lnSpc>
                <a:spcPct val="100000"/>
              </a:lnSpc>
              <a:spcBef>
                <a:spcPts val="450"/>
              </a:spcBef>
              <a:spcAft>
                <a:spcPts val="0"/>
              </a:spcAft>
              <a:buClrTx/>
              <a:buSzTx/>
              <a:buFont typeface="Arial" panose="020B0604020202020204" pitchFamily="34" charset="0"/>
              <a:buChar char="•"/>
              <a:tabLst/>
              <a:defRPr/>
            </a:pPr>
            <a:r>
              <a:rPr kumimoji="0" lang="en-GB" sz="1500" b="0" i="0" u="none" strike="noStrike" kern="1200" cap="none" spc="0" normalizeH="0" baseline="0" noProof="0" dirty="0">
                <a:ln>
                  <a:noFill/>
                </a:ln>
                <a:solidFill>
                  <a:prstClr val="black"/>
                </a:solidFill>
                <a:effectLst/>
                <a:uLnTx/>
                <a:uFillTx/>
                <a:ea typeface="Tahoma" panose="020B0604030504040204" pitchFamily="34" charset="0"/>
                <a:cs typeface="Tahoma" panose="020B0604030504040204" pitchFamily="34" charset="0"/>
              </a:rPr>
              <a:t>Scenario Transcripts: </a:t>
            </a:r>
            <a:br>
              <a:rPr kumimoji="0" lang="en-GB" sz="1500" b="0" i="0" u="none" strike="noStrike" kern="1200" cap="none" spc="0" normalizeH="0" baseline="0" noProof="0" dirty="0">
                <a:ln>
                  <a:noFill/>
                </a:ln>
                <a:solidFill>
                  <a:prstClr val="black"/>
                </a:solidFill>
                <a:effectLst/>
                <a:uLnTx/>
                <a:uFillTx/>
                <a:ea typeface="Tahoma" panose="020B0604030504040204" pitchFamily="34" charset="0"/>
                <a:cs typeface="Tahoma" panose="020B0604030504040204" pitchFamily="34" charset="0"/>
              </a:rPr>
            </a:br>
            <a:r>
              <a:rPr kumimoji="0" lang="en-GB" sz="1500" b="0" i="0" u="none" strike="noStrike" kern="1200" cap="none" spc="0" normalizeH="0" baseline="0" noProof="0" dirty="0">
                <a:ln>
                  <a:noFill/>
                </a:ln>
                <a:solidFill>
                  <a:prstClr val="black"/>
                </a:solidFill>
                <a:effectLst/>
                <a:uLnTx/>
                <a:uFillTx/>
                <a:ea typeface="Tahoma" panose="020B0604030504040204" pitchFamily="34" charset="0"/>
                <a:cs typeface="Tahoma" panose="020B0604030504040204" pitchFamily="34" charset="0"/>
                <a:hlinkClick r:id="rId8"/>
              </a:rPr>
              <a:t>https://6282.s3.eu-west-1.amazonaws.com/How+Ofsted+inspects+safeguarding+in+schools.pdf</a:t>
            </a:r>
            <a:endParaRPr kumimoji="0" lang="en-GB" sz="1500" b="0" i="0" u="none" strike="noStrike" kern="1200" cap="none" spc="0" normalizeH="0" baseline="0" noProof="0" dirty="0">
              <a:ln>
                <a:noFill/>
              </a:ln>
              <a:solidFill>
                <a:prstClr val="black"/>
              </a:solidFill>
              <a:effectLst/>
              <a:uLnTx/>
              <a:uFillTx/>
              <a:ea typeface="Tahoma" panose="020B0604030504040204" pitchFamily="34" charset="0"/>
              <a:cs typeface="Tahoma" panose="020B0604030504040204" pitchFamily="34" charset="0"/>
            </a:endParaRPr>
          </a:p>
          <a:p>
            <a:pPr marL="171450" marR="0" lvl="0" indent="-171450" algn="l" defTabSz="685800" rtl="0" eaLnBrk="1" fontAlgn="auto" latinLnBrk="0" hangingPunct="1">
              <a:lnSpc>
                <a:spcPct val="100000"/>
              </a:lnSpc>
              <a:spcBef>
                <a:spcPts val="450"/>
              </a:spcBef>
              <a:spcAft>
                <a:spcPts val="0"/>
              </a:spcAft>
              <a:buClrTx/>
              <a:buSzTx/>
              <a:buFont typeface="Arial" panose="020B0604020202020204" pitchFamily="34" charset="0"/>
              <a:buChar char="•"/>
              <a:tabLst/>
              <a:defRPr/>
            </a:pPr>
            <a:r>
              <a:rPr kumimoji="0" lang="en-GB" sz="1500" b="0" i="0" u="none" strike="noStrike" kern="1200" cap="none" spc="0" normalizeH="0" baseline="0" noProof="0" dirty="0">
                <a:ln>
                  <a:noFill/>
                </a:ln>
                <a:solidFill>
                  <a:srgbClr val="131313"/>
                </a:solidFill>
                <a:effectLst/>
                <a:uLnTx/>
                <a:uFillTx/>
                <a:ea typeface="Tahoma" panose="020B0604030504040204" pitchFamily="34" charset="0"/>
                <a:cs typeface="Tahoma" panose="020B0604030504040204" pitchFamily="34" charset="0"/>
              </a:rPr>
              <a:t>DfE’s ‘Keeping children safe in education’ webinars: </a:t>
            </a:r>
            <a:br>
              <a:rPr kumimoji="0" lang="en-GB" sz="1500" b="0" i="0" u="none" strike="noStrike" kern="1200" cap="none" spc="0" normalizeH="0" baseline="0" noProof="0" dirty="0">
                <a:ln>
                  <a:noFill/>
                </a:ln>
                <a:solidFill>
                  <a:srgbClr val="131313"/>
                </a:solidFill>
                <a:effectLst/>
                <a:uLnTx/>
                <a:uFillTx/>
                <a:ea typeface="Tahoma" panose="020B0604030504040204" pitchFamily="34" charset="0"/>
                <a:cs typeface="Tahoma" panose="020B0604030504040204" pitchFamily="34" charset="0"/>
              </a:rPr>
            </a:br>
            <a:r>
              <a:rPr kumimoji="0" lang="en-GB" sz="1500" b="0" i="0" u="none" strike="noStrike" kern="1200" cap="none" spc="0" normalizeH="0" baseline="0" noProof="0" dirty="0">
                <a:ln>
                  <a:noFill/>
                </a:ln>
                <a:solidFill>
                  <a:srgbClr val="065FD4"/>
                </a:solidFill>
                <a:effectLst/>
                <a:uLnTx/>
                <a:uFillTx/>
                <a:ea typeface="Tahoma" panose="020B0604030504040204" pitchFamily="34" charset="0"/>
                <a:cs typeface="Tahoma" panose="020B0604030504040204" pitchFamily="34" charset="0"/>
                <a:hlinkClick r:id="rId9"/>
              </a:rPr>
              <a:t>https://kcsie.orcula.co.uk/home</a:t>
            </a:r>
            <a:r>
              <a:rPr kumimoji="0" lang="en-GB" sz="1500" b="0" i="0" u="none" strike="noStrike" kern="1200" cap="none" spc="0" normalizeH="0" baseline="0" noProof="0" dirty="0">
                <a:ln>
                  <a:noFill/>
                </a:ln>
                <a:solidFill>
                  <a:srgbClr val="131313"/>
                </a:solidFill>
                <a:effectLst/>
                <a:uLnTx/>
                <a:uFillTx/>
                <a:ea typeface="Tahoma" panose="020B0604030504040204" pitchFamily="34" charset="0"/>
                <a:cs typeface="Tahoma" panose="020B0604030504040204" pitchFamily="34" charset="0"/>
              </a:rPr>
              <a:t> </a:t>
            </a:r>
            <a:endParaRPr kumimoji="0" lang="en-GB" sz="1500" b="0" i="0" u="none" strike="noStrike" kern="1200" cap="none" spc="0" normalizeH="0" baseline="0" noProof="0" dirty="0">
              <a:ln>
                <a:noFill/>
              </a:ln>
              <a:solidFill>
                <a:prstClr val="black"/>
              </a:solidFill>
              <a:effectLst/>
              <a:uLnTx/>
              <a:uFillTx/>
              <a:ea typeface="Tahoma" panose="020B0604030504040204" pitchFamily="34" charset="0"/>
              <a:cs typeface="Tahoma" panose="020B0604030504040204" pitchFamily="34" charset="0"/>
            </a:endParaRPr>
          </a:p>
          <a:p>
            <a:pPr marL="0" indent="0">
              <a:buNone/>
            </a:pPr>
            <a:endParaRPr lang="en-US" dirty="0"/>
          </a:p>
        </p:txBody>
      </p:sp>
    </p:spTree>
    <p:extLst>
      <p:ext uri="{BB962C8B-B14F-4D97-AF65-F5344CB8AC3E}">
        <p14:creationId xmlns:p14="http://schemas.microsoft.com/office/powerpoint/2010/main" val="11807668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2F9C9-F2EE-4AAD-85FD-CDEB139509C2}"/>
              </a:ext>
            </a:extLst>
          </p:cNvPr>
          <p:cNvSpPr>
            <a:spLocks noGrp="1"/>
          </p:cNvSpPr>
          <p:nvPr>
            <p:ph type="title"/>
          </p:nvPr>
        </p:nvSpPr>
        <p:spPr/>
        <p:txBody>
          <a:bodyPr/>
          <a:lstStyle/>
          <a:p>
            <a:r>
              <a:rPr lang="en-GB" dirty="0"/>
              <a:t>Useful People, Useful Links </a:t>
            </a:r>
            <a:endParaRPr lang="en-US" dirty="0"/>
          </a:p>
        </p:txBody>
      </p:sp>
      <p:graphicFrame>
        <p:nvGraphicFramePr>
          <p:cNvPr id="4" name="Table 4">
            <a:extLst>
              <a:ext uri="{FF2B5EF4-FFF2-40B4-BE49-F238E27FC236}">
                <a16:creationId xmlns:a16="http://schemas.microsoft.com/office/drawing/2014/main" id="{8E4C019B-C7A6-4D06-9E4E-194DA1C20F34}"/>
              </a:ext>
            </a:extLst>
          </p:cNvPr>
          <p:cNvGraphicFramePr>
            <a:graphicFrameLocks noGrp="1"/>
          </p:cNvGraphicFramePr>
          <p:nvPr>
            <p:extLst>
              <p:ext uri="{D42A27DB-BD31-4B8C-83A1-F6EECF244321}">
                <p14:modId xmlns:p14="http://schemas.microsoft.com/office/powerpoint/2010/main" val="57839173"/>
              </p:ext>
            </p:extLst>
          </p:nvPr>
        </p:nvGraphicFramePr>
        <p:xfrm>
          <a:off x="179512" y="980728"/>
          <a:ext cx="8784976" cy="5694680"/>
        </p:xfrm>
        <a:graphic>
          <a:graphicData uri="http://schemas.openxmlformats.org/drawingml/2006/table">
            <a:tbl>
              <a:tblPr firstRow="1" bandRow="1">
                <a:tableStyleId>{69CF1AB2-1976-4502-BF36-3FF5EA218861}</a:tableStyleId>
              </a:tblPr>
              <a:tblGrid>
                <a:gridCol w="4536504">
                  <a:extLst>
                    <a:ext uri="{9D8B030D-6E8A-4147-A177-3AD203B41FA5}">
                      <a16:colId xmlns:a16="http://schemas.microsoft.com/office/drawing/2014/main" val="1472738040"/>
                    </a:ext>
                  </a:extLst>
                </a:gridCol>
                <a:gridCol w="4248472">
                  <a:extLst>
                    <a:ext uri="{9D8B030D-6E8A-4147-A177-3AD203B41FA5}">
                      <a16:colId xmlns:a16="http://schemas.microsoft.com/office/drawing/2014/main" val="1257678513"/>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t>KCSIE 2023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u="none" strike="noStrike" kern="0" cap="none" spc="0" normalizeH="0" baseline="0" noProof="0" dirty="0">
                          <a:ln>
                            <a:noFill/>
                          </a:ln>
                          <a:solidFill>
                            <a:srgbClr val="000000"/>
                          </a:solidFill>
                          <a:effectLst/>
                          <a:uLnTx/>
                          <a:uFillTx/>
                          <a:hlinkClick r:id="rId2"/>
                        </a:rPr>
                        <a:t>Keeping children safe in education - GOV.UK (www.gov.uk)</a:t>
                      </a:r>
                      <a:endParaRPr kumimoji="0" lang="en-GB" sz="1400" b="0" u="none" strike="noStrike" kern="0" cap="none" spc="0" normalizeH="0" baseline="0" noProof="0" dirty="0">
                        <a:ln>
                          <a:noFill/>
                        </a:ln>
                        <a:solidFill>
                          <a:srgbClr val="000000"/>
                        </a:solidFill>
                        <a:effectLst/>
                        <a:uLnTx/>
                        <a:uFillTx/>
                      </a:endParaRPr>
                    </a:p>
                  </a:txBody>
                  <a:tcPr/>
                </a:tc>
                <a:extLst>
                  <a:ext uri="{0D108BD9-81ED-4DB2-BD59-A6C34878D82A}">
                    <a16:rowId xmlns:a16="http://schemas.microsoft.com/office/drawing/2014/main" val="6681401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t>The Hub</a:t>
                      </a:r>
                      <a:endParaRPr lang="en-US" sz="1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u="none" strike="noStrike" kern="0" cap="none" spc="0" normalizeH="0" baseline="0" noProof="0" dirty="0">
                          <a:ln>
                            <a:noFill/>
                          </a:ln>
                          <a:solidFill>
                            <a:srgbClr val="000000"/>
                          </a:solidFill>
                          <a:effectLst/>
                          <a:uLnTx/>
                          <a:uFillTx/>
                          <a:hlinkClick r:id="rId3"/>
                        </a:rPr>
                        <a:t>Welcome to The Hub | Enfield Council</a:t>
                      </a:r>
                      <a:endParaRPr kumimoji="0" lang="en-GB" sz="1400" b="0" u="none" strike="noStrike" kern="0" cap="none" spc="0" normalizeH="0" baseline="0" noProof="0" dirty="0">
                        <a:ln>
                          <a:noFill/>
                        </a:ln>
                        <a:solidFill>
                          <a:srgbClr val="000000"/>
                        </a:solidFill>
                        <a:effectLst/>
                        <a:uLnTx/>
                        <a:uFillTx/>
                      </a:endParaRPr>
                    </a:p>
                  </a:txBody>
                  <a:tcPr/>
                </a:tc>
                <a:extLst>
                  <a:ext uri="{0D108BD9-81ED-4DB2-BD59-A6C34878D82A}">
                    <a16:rowId xmlns:a16="http://schemas.microsoft.com/office/drawing/2014/main" val="3635591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t>Safeguarding Enfield webpage</a:t>
                      </a:r>
                      <a:endParaRPr lang="en-US" sz="1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hlinkClick r:id="rId4"/>
                        </a:rPr>
                        <a:t>Safeguarding Enfield</a:t>
                      </a:r>
                      <a:endParaRPr kumimoji="0" lang="en-GB" sz="1400" b="0" u="none" strike="noStrike" kern="0" cap="none" spc="0" normalizeH="0" baseline="0" noProof="0" dirty="0">
                        <a:ln>
                          <a:noFill/>
                        </a:ln>
                        <a:solidFill>
                          <a:srgbClr val="000000"/>
                        </a:solidFill>
                        <a:effectLst/>
                        <a:uLnTx/>
                        <a:uFillTx/>
                      </a:endParaRPr>
                    </a:p>
                  </a:txBody>
                  <a:tcPr/>
                </a:tc>
                <a:extLst>
                  <a:ext uri="{0D108BD9-81ED-4DB2-BD59-A6C34878D82A}">
                    <a16:rowId xmlns:a16="http://schemas.microsoft.com/office/drawing/2014/main" val="19634830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Professional Learning Portal</a:t>
                      </a:r>
                      <a:endParaRPr lang="en-US"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u="sng" strike="noStrike" kern="0" cap="none" spc="0" normalizeH="0" baseline="0" noProof="0" dirty="0">
                          <a:ln>
                            <a:noFill/>
                          </a:ln>
                          <a:solidFill>
                            <a:srgbClr val="0563C1"/>
                          </a:solidFill>
                          <a:effectLst/>
                          <a:uLnTx/>
                          <a:uFillTx/>
                          <a:hlinkClick r:id="rId5">
                            <a:extLst>
                              <a:ext uri="{A12FA001-AC4F-418D-AE19-62706E023703}">
                                <ahyp:hlinkClr xmlns:ahyp="http://schemas.microsoft.com/office/drawing/2018/hyperlinkcolor" val="tx"/>
                              </a:ext>
                            </a:extLst>
                          </a:hlinkClick>
                        </a:rPr>
                        <a:t>https://traded.enfield.gov.uk/thehub/professional-learning-portal/safeguarding</a:t>
                      </a:r>
                      <a:r>
                        <a:rPr kumimoji="0" lang="en-GB" sz="1400" b="0" u="none" strike="noStrike" kern="0" cap="none" spc="0" normalizeH="0" baseline="0" noProof="0" dirty="0">
                          <a:ln>
                            <a:noFill/>
                          </a:ln>
                          <a:solidFill>
                            <a:srgbClr val="000000"/>
                          </a:solidFill>
                          <a:effectLst/>
                          <a:uLnTx/>
                          <a:uFillTx/>
                        </a:rPr>
                        <a:t> </a:t>
                      </a:r>
                      <a:endParaRPr lang="en-US" sz="1400" dirty="0"/>
                    </a:p>
                  </a:txBody>
                  <a:tcPr/>
                </a:tc>
                <a:extLst>
                  <a:ext uri="{0D108BD9-81ED-4DB2-BD59-A6C34878D82A}">
                    <a16:rowId xmlns:a16="http://schemas.microsoft.com/office/drawing/2014/main" val="2517702285"/>
                  </a:ext>
                </a:extLst>
              </a:tr>
              <a:tr h="370840">
                <a:tc>
                  <a:txBody>
                    <a:bodyPr/>
                    <a:lstStyle/>
                    <a:p>
                      <a:r>
                        <a:rPr lang="en-GB" b="1" dirty="0"/>
                        <a:t>Mind in Enfield</a:t>
                      </a:r>
                      <a:endParaRPr lang="en-US" b="1" dirty="0"/>
                    </a:p>
                  </a:txBody>
                  <a:tcPr/>
                </a:tc>
                <a:tc>
                  <a:txBody>
                    <a:bodyPr/>
                    <a:lstStyle/>
                    <a:p>
                      <a:pPr lvl="0"/>
                      <a:r>
                        <a:rPr lang="en-US" sz="1400" kern="1200" dirty="0">
                          <a:solidFill>
                            <a:schemeClr val="dk1"/>
                          </a:solidFill>
                          <a:effectLst/>
                          <a:latin typeface="+mn-lt"/>
                          <a:ea typeface="+mn-ea"/>
                          <a:cs typeface="+mn-cs"/>
                        </a:rPr>
                        <a:t>0208 906 7505    </a:t>
                      </a:r>
                      <a:r>
                        <a:rPr lang="en-US" sz="1400" u="sng" kern="1200" dirty="0">
                          <a:solidFill>
                            <a:schemeClr val="dk1"/>
                          </a:solidFill>
                          <a:effectLst/>
                          <a:latin typeface="+mn-lt"/>
                          <a:ea typeface="+mn-ea"/>
                          <a:cs typeface="+mn-cs"/>
                          <a:hlinkClick r:id="rId6"/>
                        </a:rPr>
                        <a:t>mindinenfield.org.uk</a:t>
                      </a:r>
                      <a:endParaRPr lang="en-US" sz="1400" kern="1200" dirty="0">
                        <a:solidFill>
                          <a:schemeClr val="dk1"/>
                        </a:solidFill>
                        <a:effectLst/>
                        <a:latin typeface="+mn-lt"/>
                        <a:ea typeface="+mn-ea"/>
                        <a:cs typeface="+mn-cs"/>
                      </a:endParaRPr>
                    </a:p>
                    <a:p>
                      <a:endParaRPr lang="en-US" sz="1400" dirty="0"/>
                    </a:p>
                  </a:txBody>
                  <a:tcPr/>
                </a:tc>
                <a:extLst>
                  <a:ext uri="{0D108BD9-81ED-4DB2-BD59-A6C34878D82A}">
                    <a16:rowId xmlns:a16="http://schemas.microsoft.com/office/drawing/2014/main" val="3006641015"/>
                  </a:ext>
                </a:extLst>
              </a:tr>
              <a:tr h="147548">
                <a:tc>
                  <a:txBody>
                    <a:bodyPr/>
                    <a:lstStyle/>
                    <a:p>
                      <a:r>
                        <a:rPr lang="en-GB" b="1" dirty="0"/>
                        <a:t>Prevent Education Officer</a:t>
                      </a:r>
                      <a:endParaRPr lang="en-US" b="1" dirty="0"/>
                    </a:p>
                  </a:txBody>
                  <a:tcPr/>
                </a:tc>
                <a:tc>
                  <a:txBody>
                    <a:bodyPr/>
                    <a:lstStyle/>
                    <a:p>
                      <a:r>
                        <a:rPr lang="en-GB" sz="1400" dirty="0"/>
                        <a:t>New appointee from Feb 2024</a:t>
                      </a:r>
                    </a:p>
                  </a:txBody>
                  <a:tcPr/>
                </a:tc>
                <a:extLst>
                  <a:ext uri="{0D108BD9-81ED-4DB2-BD59-A6C34878D82A}">
                    <a16:rowId xmlns:a16="http://schemas.microsoft.com/office/drawing/2014/main" val="1351082764"/>
                  </a:ext>
                </a:extLst>
              </a:tr>
              <a:tr h="370840">
                <a:tc>
                  <a:txBody>
                    <a:bodyPr/>
                    <a:lstStyle/>
                    <a:p>
                      <a:r>
                        <a:rPr lang="en-GB" b="1" dirty="0"/>
                        <a:t>HEART Team </a:t>
                      </a:r>
                    </a:p>
                    <a:p>
                      <a:r>
                        <a:rPr lang="en-GB" sz="1200" b="0" i="1" dirty="0"/>
                        <a:t>for Looked After Children and Post Adopted CYP</a:t>
                      </a:r>
                      <a:endParaRPr lang="en-US" sz="1200" b="0" i="1" dirty="0"/>
                    </a:p>
                  </a:txBody>
                  <a:tcPr/>
                </a:tc>
                <a:tc>
                  <a:txBody>
                    <a:bodyPr/>
                    <a:lstStyle/>
                    <a:p>
                      <a:r>
                        <a:rPr lang="en-GB" sz="1400" dirty="0">
                          <a:hlinkClick r:id="rId7"/>
                        </a:rPr>
                        <a:t>Suzanne.Rowson@enfield.gov.uk</a:t>
                      </a:r>
                      <a:endParaRPr lang="en-GB" sz="1400" dirty="0"/>
                    </a:p>
                  </a:txBody>
                  <a:tcPr/>
                </a:tc>
                <a:extLst>
                  <a:ext uri="{0D108BD9-81ED-4DB2-BD59-A6C34878D82A}">
                    <a16:rowId xmlns:a16="http://schemas.microsoft.com/office/drawing/2014/main" val="298427697"/>
                  </a:ext>
                </a:extLst>
              </a:tr>
              <a:tr h="370840">
                <a:tc>
                  <a:txBody>
                    <a:bodyPr/>
                    <a:lstStyle/>
                    <a:p>
                      <a:r>
                        <a:rPr lang="en-GB" b="1" dirty="0"/>
                        <a:t>MASH Service Manager</a:t>
                      </a:r>
                      <a:endParaRPr lang="en-US" b="1" dirty="0"/>
                    </a:p>
                  </a:txBody>
                  <a:tcPr/>
                </a:tc>
                <a:tc>
                  <a:txBody>
                    <a:bodyPr/>
                    <a:lstStyle/>
                    <a:p>
                      <a:r>
                        <a:rPr lang="en-GB" sz="1400" u="sng" dirty="0">
                          <a:solidFill>
                            <a:srgbClr val="0563C1"/>
                          </a:solidFill>
                          <a:effectLst/>
                          <a:hlinkClick r:id="rId8">
                            <a:extLst>
                              <a:ext uri="{A12FA001-AC4F-418D-AE19-62706E023703}">
                                <ahyp:hlinkClr xmlns:ahyp="http://schemas.microsoft.com/office/drawing/2018/hyperlinkcolor" val="tx"/>
                              </a:ext>
                            </a:extLst>
                          </a:hlinkClick>
                        </a:rPr>
                        <a:t>Michelle.Ferdinand@enfield.gov.uk</a:t>
                      </a:r>
                      <a:r>
                        <a:rPr lang="en-GB" sz="1400" dirty="0">
                          <a:effectLst/>
                        </a:rPr>
                        <a:t>   </a:t>
                      </a:r>
                      <a:endParaRPr lang="en-US" sz="1400" dirty="0"/>
                    </a:p>
                  </a:txBody>
                  <a:tcPr/>
                </a:tc>
                <a:extLst>
                  <a:ext uri="{0D108BD9-81ED-4DB2-BD59-A6C34878D82A}">
                    <a16:rowId xmlns:a16="http://schemas.microsoft.com/office/drawing/2014/main" val="3454908436"/>
                  </a:ext>
                </a:extLst>
              </a:tr>
              <a:tr h="370840">
                <a:tc>
                  <a:txBody>
                    <a:bodyPr/>
                    <a:lstStyle/>
                    <a:p>
                      <a:r>
                        <a:rPr lang="en-GB" b="1" dirty="0"/>
                        <a:t>LADO (Bruno Capelo)</a:t>
                      </a:r>
                      <a:endParaRPr lang="en-US" b="1" dirty="0"/>
                    </a:p>
                  </a:txBody>
                  <a:tcPr/>
                </a:tc>
                <a:tc>
                  <a:txBody>
                    <a:bodyPr/>
                    <a:lstStyle/>
                    <a:p>
                      <a:r>
                        <a:rPr lang="en-US" sz="1400" b="0" i="0" u="sng" dirty="0">
                          <a:solidFill>
                            <a:srgbClr val="000000"/>
                          </a:solidFill>
                          <a:effectLst/>
                          <a:latin typeface="Helvetica Neue"/>
                          <a:hlinkClick r:id="rId9">
                            <a:extLst>
                              <a:ext uri="{A12FA001-AC4F-418D-AE19-62706E023703}">
                                <ahyp:hlinkClr xmlns:ahyp="http://schemas.microsoft.com/office/drawing/2018/hyperlinkcolor" val="tx"/>
                              </a:ext>
                            </a:extLst>
                          </a:hlinkClick>
                        </a:rPr>
                        <a:t>safeguardingservice@enfield.gov.uk</a:t>
                      </a:r>
                      <a:endParaRPr lang="en-US" sz="1400" dirty="0"/>
                    </a:p>
                  </a:txBody>
                  <a:tcPr/>
                </a:tc>
                <a:extLst>
                  <a:ext uri="{0D108BD9-81ED-4DB2-BD59-A6C34878D82A}">
                    <a16:rowId xmlns:a16="http://schemas.microsoft.com/office/drawing/2014/main" val="3372110670"/>
                  </a:ext>
                </a:extLst>
              </a:tr>
              <a:tr h="370840">
                <a:tc>
                  <a:txBody>
                    <a:bodyPr/>
                    <a:lstStyle/>
                    <a:p>
                      <a:r>
                        <a:rPr lang="en-GB" b="1" dirty="0"/>
                        <a:t>Enfield Educational Psychology Service</a:t>
                      </a:r>
                      <a:endParaRPr lang="en-US" b="1" dirty="0"/>
                    </a:p>
                  </a:txBody>
                  <a:tcPr/>
                </a:tc>
                <a:tc>
                  <a:txBody>
                    <a:bodyPr/>
                    <a:lstStyle/>
                    <a:p>
                      <a:r>
                        <a:rPr lang="en-GB" sz="1400" u="sng" dirty="0">
                          <a:solidFill>
                            <a:srgbClr val="0563C1"/>
                          </a:solidFill>
                          <a:effectLst/>
                          <a:latin typeface="Calibri" panose="020F0502020204030204" pitchFamily="34" charset="0"/>
                          <a:ea typeface="Calibri" panose="020F0502020204030204" pitchFamily="34" charset="0"/>
                          <a:hlinkClick r:id="rId10">
                            <a:extLst>
                              <a:ext uri="{A12FA001-AC4F-418D-AE19-62706E023703}">
                                <ahyp:hlinkClr xmlns:ahyp="http://schemas.microsoft.com/office/drawing/2018/hyperlinkcolor" val="tx"/>
                              </a:ext>
                            </a:extLst>
                          </a:hlinkClick>
                        </a:rPr>
                        <a:t>eps@enfield.gov.uk</a:t>
                      </a:r>
                      <a:endParaRPr lang="en-US" sz="1400" dirty="0"/>
                    </a:p>
                  </a:txBody>
                  <a:tcPr/>
                </a:tc>
                <a:extLst>
                  <a:ext uri="{0D108BD9-81ED-4DB2-BD59-A6C34878D82A}">
                    <a16:rowId xmlns:a16="http://schemas.microsoft.com/office/drawing/2014/main" val="1684264463"/>
                  </a:ext>
                </a:extLst>
              </a:tr>
              <a:tr h="370840">
                <a:tc>
                  <a:txBody>
                    <a:bodyPr/>
                    <a:lstStyle/>
                    <a:p>
                      <a:r>
                        <a:rPr lang="en-GB" b="1" dirty="0"/>
                        <a:t>CAMHS Crisis Line 24/7</a:t>
                      </a:r>
                      <a:endParaRPr lang="en-US" b="1" dirty="0"/>
                    </a:p>
                  </a:txBody>
                  <a:tcPr/>
                </a:tc>
                <a:tc>
                  <a:txBody>
                    <a:bodyPr/>
                    <a:lstStyle/>
                    <a:p>
                      <a:r>
                        <a:rPr lang="en-GB" sz="1400" dirty="0">
                          <a:effectLst/>
                          <a:latin typeface="Calibri" panose="020F0502020204030204" pitchFamily="34" charset="0"/>
                          <a:ea typeface="Calibri" panose="020F0502020204030204" pitchFamily="34" charset="0"/>
                        </a:rPr>
                        <a:t>24/7 Crisisline 0800 1510023     </a:t>
                      </a:r>
                    </a:p>
                    <a:p>
                      <a:r>
                        <a:rPr lang="en-US" sz="1100" dirty="0">
                          <a:effectLst/>
                          <a:latin typeface="Calibri" panose="020F0502020204030204" pitchFamily="34" charset="0"/>
                          <a:ea typeface="Calibri" panose="020F0502020204030204" pitchFamily="34" charset="0"/>
                        </a:rPr>
                        <a:t>[</a:t>
                      </a:r>
                      <a:r>
                        <a:rPr lang="en-GB" sz="1100" dirty="0">
                          <a:effectLst/>
                          <a:latin typeface="Calibri" panose="020F0502020204030204" pitchFamily="34" charset="0"/>
                          <a:ea typeface="Calibri" panose="020F0502020204030204" pitchFamily="34" charset="0"/>
                        </a:rPr>
                        <a:t>9-5pm Monday to Friday all Crisisline calls get diverted to SAFE . T/N 0208 7024070]</a:t>
                      </a:r>
                      <a:endParaRPr lang="en-US" sz="1100" dirty="0">
                        <a:effectLst/>
                        <a:latin typeface="Calibri" panose="020F0502020204030204" pitchFamily="34" charset="0"/>
                        <a:ea typeface="Calibri" panose="020F0502020204030204" pitchFamily="34" charset="0"/>
                      </a:endParaRPr>
                    </a:p>
                  </a:txBody>
                  <a:tcPr/>
                </a:tc>
                <a:extLst>
                  <a:ext uri="{0D108BD9-81ED-4DB2-BD59-A6C34878D82A}">
                    <a16:rowId xmlns:a16="http://schemas.microsoft.com/office/drawing/2014/main" val="172726875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t>Samantha Hill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t>Senior School Improvement Advisor for Safeguarding and Inclusion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hlinkClick r:id="rId11"/>
                        </a:rPr>
                        <a:t>Samantha.Hill@enfield.gov.uk</a:t>
                      </a:r>
                      <a:endParaRPr lang="en-US" sz="1400" dirty="0"/>
                    </a:p>
                    <a:p>
                      <a:endParaRPr lang="en-US" sz="1400" dirty="0"/>
                    </a:p>
                  </a:txBody>
                  <a:tcPr/>
                </a:tc>
                <a:extLst>
                  <a:ext uri="{0D108BD9-81ED-4DB2-BD59-A6C34878D82A}">
                    <a16:rowId xmlns:a16="http://schemas.microsoft.com/office/drawing/2014/main" val="2661573516"/>
                  </a:ext>
                </a:extLst>
              </a:tr>
            </a:tbl>
          </a:graphicData>
        </a:graphic>
      </p:graphicFrame>
    </p:spTree>
    <p:extLst>
      <p:ext uri="{BB962C8B-B14F-4D97-AF65-F5344CB8AC3E}">
        <p14:creationId xmlns:p14="http://schemas.microsoft.com/office/powerpoint/2010/main" val="103751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C3E80-F87E-47D8-ABE2-7B730771AFCC}"/>
              </a:ext>
            </a:extLst>
          </p:cNvPr>
          <p:cNvSpPr>
            <a:spLocks noGrp="1"/>
          </p:cNvSpPr>
          <p:nvPr>
            <p:ph type="title"/>
          </p:nvPr>
        </p:nvSpPr>
        <p:spPr>
          <a:xfrm>
            <a:off x="2627784" y="304800"/>
            <a:ext cx="6211416" cy="1143000"/>
          </a:xfrm>
        </p:spPr>
        <p:txBody>
          <a:bodyPr/>
          <a:lstStyle/>
          <a:p>
            <a:r>
              <a:rPr lang="en-GB" dirty="0"/>
              <a:t>For Your Diary</a:t>
            </a:r>
            <a:endParaRPr lang="en-US" dirty="0"/>
          </a:p>
        </p:txBody>
      </p:sp>
      <p:sp>
        <p:nvSpPr>
          <p:cNvPr id="3" name="Content Placeholder 2">
            <a:extLst>
              <a:ext uri="{FF2B5EF4-FFF2-40B4-BE49-F238E27FC236}">
                <a16:creationId xmlns:a16="http://schemas.microsoft.com/office/drawing/2014/main" id="{B91BACE5-D22C-4115-80FA-68661F88FE68}"/>
              </a:ext>
            </a:extLst>
          </p:cNvPr>
          <p:cNvSpPr>
            <a:spLocks noGrp="1"/>
          </p:cNvSpPr>
          <p:nvPr>
            <p:ph idx="1"/>
          </p:nvPr>
        </p:nvSpPr>
        <p:spPr>
          <a:xfrm>
            <a:off x="668054" y="-459432"/>
            <a:ext cx="8153400" cy="1656184"/>
          </a:xfrm>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sz="800" dirty="0"/>
          </a:p>
          <a:p>
            <a:pPr marL="0" indent="0">
              <a:buNone/>
            </a:pPr>
            <a:endParaRPr lang="en-US" sz="1400" dirty="0"/>
          </a:p>
        </p:txBody>
      </p:sp>
      <p:sp>
        <p:nvSpPr>
          <p:cNvPr id="5" name="TextBox 4">
            <a:extLst>
              <a:ext uri="{FF2B5EF4-FFF2-40B4-BE49-F238E27FC236}">
                <a16:creationId xmlns:a16="http://schemas.microsoft.com/office/drawing/2014/main" id="{E0CD0627-6960-442C-8A1C-84D394F5F728}"/>
              </a:ext>
            </a:extLst>
          </p:cNvPr>
          <p:cNvSpPr txBox="1"/>
          <p:nvPr/>
        </p:nvSpPr>
        <p:spPr>
          <a:xfrm>
            <a:off x="1739395" y="2267744"/>
            <a:ext cx="5241222" cy="276999"/>
          </a:xfrm>
          <a:prstGeom prst="rect">
            <a:avLst/>
          </a:prstGeom>
          <a:noFill/>
        </p:spPr>
        <p:txBody>
          <a:bodyPr wrap="square">
            <a:spAutoFit/>
          </a:bodyPr>
          <a:lstStyle/>
          <a:p>
            <a:endParaRPr lang="en-US" sz="1200" dirty="0">
              <a:effectLst/>
              <a:latin typeface="Calibri" panose="020F0502020204030204" pitchFamily="34" charset="0"/>
              <a:ea typeface="Calibri" panose="020F0502020204030204" pitchFamily="34" charset="0"/>
            </a:endParaRPr>
          </a:p>
        </p:txBody>
      </p:sp>
      <p:sp>
        <p:nvSpPr>
          <p:cNvPr id="9" name="TextBox 8">
            <a:extLst>
              <a:ext uri="{FF2B5EF4-FFF2-40B4-BE49-F238E27FC236}">
                <a16:creationId xmlns:a16="http://schemas.microsoft.com/office/drawing/2014/main" id="{CDD6574D-4361-4CF0-BCA2-DE17FC8B840B}"/>
              </a:ext>
            </a:extLst>
          </p:cNvPr>
          <p:cNvSpPr txBox="1"/>
          <p:nvPr/>
        </p:nvSpPr>
        <p:spPr>
          <a:xfrm>
            <a:off x="322546" y="857568"/>
            <a:ext cx="8587679" cy="4998291"/>
          </a:xfrm>
          <a:prstGeom prst="rect">
            <a:avLst/>
          </a:prstGeom>
          <a:noFill/>
        </p:spPr>
        <p:txBody>
          <a:bodyPr wrap="square">
            <a:spAutoFit/>
          </a:bodyPr>
          <a:lstStyle/>
          <a:p>
            <a:pPr eaLnBrk="1" hangingPunct="1">
              <a:spcBef>
                <a:spcPct val="20000"/>
              </a:spcBef>
              <a:defRPr/>
            </a:pPr>
            <a:r>
              <a:rPr lang="en-US" sz="1400" b="1" kern="0" dirty="0">
                <a:solidFill>
                  <a:srgbClr val="000000"/>
                </a:solidFill>
                <a:latin typeface="Arial"/>
              </a:rPr>
              <a:t>E-Safety Working Party: </a:t>
            </a:r>
            <a:r>
              <a:rPr lang="en-US" sz="1200" kern="0" dirty="0">
                <a:solidFill>
                  <a:srgbClr val="000000"/>
                </a:solidFill>
                <a:latin typeface="Arial"/>
              </a:rPr>
              <a:t>Date is currently being rearranged and will be shared shortly. All welcome.</a:t>
            </a:r>
          </a:p>
          <a:p>
            <a:pPr eaLnBrk="1" hangingPunct="1">
              <a:spcBef>
                <a:spcPct val="20000"/>
              </a:spcBef>
              <a:defRPr/>
            </a:pPr>
            <a:endParaRPr lang="en-US" sz="1400" b="1" kern="0" dirty="0">
              <a:solidFill>
                <a:srgbClr val="000000"/>
              </a:solidFill>
              <a:latin typeface="Arial"/>
            </a:endParaRPr>
          </a:p>
          <a:p>
            <a:pPr eaLnBrk="1" hangingPunct="1">
              <a:spcBef>
                <a:spcPct val="20000"/>
              </a:spcBef>
              <a:defRPr/>
            </a:pPr>
            <a:r>
              <a:rPr lang="en-US" sz="1400" b="1" kern="0" dirty="0">
                <a:solidFill>
                  <a:srgbClr val="000000"/>
                </a:solidFill>
                <a:latin typeface="Arial"/>
              </a:rPr>
              <a:t>DSL Network meetings, Summer Term:</a:t>
            </a:r>
          </a:p>
          <a:p>
            <a:pPr eaLnBrk="1" hangingPunct="1">
              <a:spcBef>
                <a:spcPct val="20000"/>
              </a:spcBef>
              <a:defRPr/>
            </a:pPr>
            <a:endParaRPr lang="en-US" sz="800" b="1" kern="0" dirty="0">
              <a:solidFill>
                <a:srgbClr val="000000"/>
              </a:solidFill>
              <a:latin typeface="Arial"/>
            </a:endParaRPr>
          </a:p>
          <a:p>
            <a:pPr eaLnBrk="1" hangingPunct="1">
              <a:spcBef>
                <a:spcPct val="20000"/>
              </a:spcBef>
              <a:defRPr/>
            </a:pPr>
            <a:r>
              <a:rPr lang="en-US" sz="1200" kern="0" dirty="0">
                <a:solidFill>
                  <a:srgbClr val="000000"/>
                </a:solidFill>
                <a:latin typeface="Arial"/>
              </a:rPr>
              <a:t>Planning meeting: 16</a:t>
            </a:r>
            <a:r>
              <a:rPr lang="en-US" sz="1200" kern="0" baseline="30000" dirty="0">
                <a:solidFill>
                  <a:srgbClr val="000000"/>
                </a:solidFill>
                <a:latin typeface="Arial"/>
              </a:rPr>
              <a:t>th</a:t>
            </a:r>
            <a:r>
              <a:rPr lang="en-US" sz="1200" kern="0" dirty="0">
                <a:solidFill>
                  <a:srgbClr val="000000"/>
                </a:solidFill>
                <a:latin typeface="Arial"/>
              </a:rPr>
              <a:t> April, 3.30pm</a:t>
            </a:r>
          </a:p>
          <a:p>
            <a:pPr eaLnBrk="1" hangingPunct="1">
              <a:spcBef>
                <a:spcPct val="20000"/>
              </a:spcBef>
              <a:defRPr/>
            </a:pPr>
            <a:endParaRPr lang="en-US" sz="1200" kern="0" dirty="0">
              <a:solidFill>
                <a:srgbClr val="000000"/>
              </a:solidFill>
              <a:latin typeface="Arial"/>
            </a:endParaRPr>
          </a:p>
          <a:p>
            <a:pPr eaLnBrk="1" hangingPunct="1">
              <a:spcBef>
                <a:spcPct val="20000"/>
              </a:spcBef>
              <a:defRPr/>
            </a:pPr>
            <a:r>
              <a:rPr lang="en-US" sz="1200" b="1" kern="0" dirty="0">
                <a:solidFill>
                  <a:srgbClr val="000000"/>
                </a:solidFill>
                <a:latin typeface="Arial"/>
              </a:rPr>
              <a:t>DSL Network meeting: 30</a:t>
            </a:r>
            <a:r>
              <a:rPr lang="en-US" sz="1200" b="1" kern="0" baseline="30000" dirty="0">
                <a:solidFill>
                  <a:srgbClr val="000000"/>
                </a:solidFill>
                <a:latin typeface="Arial"/>
              </a:rPr>
              <a:t>th</a:t>
            </a:r>
            <a:r>
              <a:rPr lang="en-US" sz="1200" b="1" kern="0" dirty="0">
                <a:solidFill>
                  <a:srgbClr val="000000"/>
                </a:solidFill>
                <a:latin typeface="Arial"/>
              </a:rPr>
              <a:t> April, 3.30pm</a:t>
            </a:r>
          </a:p>
          <a:p>
            <a:r>
              <a:rPr lang="en-US" sz="600" dirty="0">
                <a:solidFill>
                  <a:srgbClr val="252424"/>
                </a:solidFill>
                <a:effectLst/>
                <a:latin typeface="Segoe UI" panose="020B0502040204020203" pitchFamily="34" charset="0"/>
                <a:ea typeface="Calibri" panose="020F0502020204030204" pitchFamily="34" charset="0"/>
              </a:rPr>
              <a:t>Microsoft Teams meeting </a:t>
            </a:r>
            <a:endParaRPr lang="en-US" sz="600" dirty="0">
              <a:effectLst/>
              <a:latin typeface="Calibri" panose="020F0502020204030204" pitchFamily="34" charset="0"/>
              <a:ea typeface="Calibri" panose="020F0502020204030204" pitchFamily="34" charset="0"/>
            </a:endParaRPr>
          </a:p>
          <a:p>
            <a:r>
              <a:rPr lang="en-US" sz="600" b="1" dirty="0">
                <a:solidFill>
                  <a:srgbClr val="252424"/>
                </a:solidFill>
                <a:effectLst/>
                <a:latin typeface="Segoe UI" panose="020B0502040204020203" pitchFamily="34" charset="0"/>
                <a:ea typeface="Calibri" panose="020F0502020204030204" pitchFamily="34" charset="0"/>
              </a:rPr>
              <a:t>Join on your computer, mobile app or room device </a:t>
            </a:r>
            <a:endParaRPr lang="en-US" sz="600" dirty="0">
              <a:effectLst/>
              <a:latin typeface="Calibri" panose="020F0502020204030204" pitchFamily="34" charset="0"/>
              <a:ea typeface="Calibri" panose="020F0502020204030204" pitchFamily="34" charset="0"/>
            </a:endParaRPr>
          </a:p>
          <a:p>
            <a:r>
              <a:rPr lang="en-US" sz="600" u="sng" dirty="0">
                <a:solidFill>
                  <a:srgbClr val="6264A7"/>
                </a:solidFill>
                <a:effectLst/>
                <a:latin typeface="Segoe UI Semibold" panose="020B0702040204020203" pitchFamily="34" charset="0"/>
                <a:ea typeface="Calibri" panose="020F0502020204030204" pitchFamily="34" charset="0"/>
                <a:hlinkClick r:id="rId2"/>
              </a:rPr>
              <a:t>Click here to join the meeting</a:t>
            </a:r>
            <a:r>
              <a:rPr lang="en-US" sz="600" dirty="0">
                <a:solidFill>
                  <a:srgbClr val="252424"/>
                </a:solidFill>
                <a:effectLst/>
                <a:latin typeface="Segoe UI" panose="020B0502040204020203" pitchFamily="34" charset="0"/>
                <a:ea typeface="Calibri" panose="020F0502020204030204" pitchFamily="34" charset="0"/>
              </a:rPr>
              <a:t> </a:t>
            </a:r>
            <a:endParaRPr lang="en-US" sz="600" dirty="0">
              <a:effectLst/>
              <a:latin typeface="Calibri" panose="020F0502020204030204" pitchFamily="34" charset="0"/>
              <a:ea typeface="Calibri" panose="020F0502020204030204" pitchFamily="34" charset="0"/>
            </a:endParaRPr>
          </a:p>
          <a:p>
            <a:r>
              <a:rPr lang="en-US" sz="600" dirty="0">
                <a:solidFill>
                  <a:srgbClr val="252424"/>
                </a:solidFill>
                <a:effectLst/>
                <a:latin typeface="Segoe UI" panose="020B0502040204020203" pitchFamily="34" charset="0"/>
                <a:ea typeface="Calibri" panose="020F0502020204030204" pitchFamily="34" charset="0"/>
              </a:rPr>
              <a:t>Meeting ID: 328 397 142 833 </a:t>
            </a:r>
            <a:br>
              <a:rPr lang="en-US" sz="600" dirty="0">
                <a:solidFill>
                  <a:srgbClr val="252424"/>
                </a:solidFill>
                <a:effectLst/>
                <a:latin typeface="Segoe UI" panose="020B0502040204020203" pitchFamily="34" charset="0"/>
                <a:ea typeface="Calibri" panose="020F0502020204030204" pitchFamily="34" charset="0"/>
              </a:rPr>
            </a:br>
            <a:r>
              <a:rPr lang="en-US" sz="600" dirty="0">
                <a:solidFill>
                  <a:srgbClr val="252424"/>
                </a:solidFill>
                <a:effectLst/>
                <a:latin typeface="Segoe UI" panose="020B0502040204020203" pitchFamily="34" charset="0"/>
                <a:ea typeface="Calibri" panose="020F0502020204030204" pitchFamily="34" charset="0"/>
              </a:rPr>
              <a:t>Passcode: c2yEKM </a:t>
            </a:r>
            <a:endParaRPr lang="en-US" sz="600" dirty="0">
              <a:effectLst/>
              <a:latin typeface="Calibri" panose="020F0502020204030204" pitchFamily="34" charset="0"/>
              <a:ea typeface="Calibri" panose="020F0502020204030204" pitchFamily="34" charset="0"/>
            </a:endParaRPr>
          </a:p>
          <a:p>
            <a:r>
              <a:rPr lang="en-US" sz="600" u="sng" dirty="0">
                <a:solidFill>
                  <a:srgbClr val="6264A7"/>
                </a:solidFill>
                <a:effectLst/>
                <a:latin typeface="Segoe UI" panose="020B0502040204020203" pitchFamily="34" charset="0"/>
                <a:ea typeface="Calibri" panose="020F0502020204030204" pitchFamily="34" charset="0"/>
                <a:hlinkClick r:id="rId3"/>
              </a:rPr>
              <a:t>Download Teams</a:t>
            </a:r>
            <a:r>
              <a:rPr lang="en-US" sz="600" dirty="0">
                <a:solidFill>
                  <a:srgbClr val="252424"/>
                </a:solidFill>
                <a:effectLst/>
                <a:latin typeface="Segoe UI" panose="020B0502040204020203" pitchFamily="34" charset="0"/>
                <a:ea typeface="Calibri" panose="020F0502020204030204" pitchFamily="34" charset="0"/>
              </a:rPr>
              <a:t> | </a:t>
            </a:r>
            <a:r>
              <a:rPr lang="en-US" sz="600" u="sng" dirty="0">
                <a:solidFill>
                  <a:srgbClr val="6264A7"/>
                </a:solidFill>
                <a:effectLst/>
                <a:latin typeface="Segoe UI" panose="020B0502040204020203" pitchFamily="34" charset="0"/>
                <a:ea typeface="Calibri" panose="020F0502020204030204" pitchFamily="34" charset="0"/>
                <a:hlinkClick r:id="rId4"/>
              </a:rPr>
              <a:t>Join on the web</a:t>
            </a:r>
            <a:endParaRPr lang="en-US" sz="600" dirty="0">
              <a:effectLst/>
              <a:latin typeface="Calibri" panose="020F0502020204030204" pitchFamily="34" charset="0"/>
              <a:ea typeface="Calibri" panose="020F0502020204030204" pitchFamily="34" charset="0"/>
            </a:endParaRPr>
          </a:p>
          <a:p>
            <a:r>
              <a:rPr lang="en-US" sz="600" b="1" dirty="0">
                <a:solidFill>
                  <a:srgbClr val="252424"/>
                </a:solidFill>
                <a:effectLst/>
                <a:latin typeface="Segoe UI" panose="020B0502040204020203" pitchFamily="34" charset="0"/>
                <a:ea typeface="Calibri" panose="020F0502020204030204" pitchFamily="34" charset="0"/>
              </a:rPr>
              <a:t>Or call in (audio only)</a:t>
            </a:r>
            <a:r>
              <a:rPr lang="en-US" sz="600" dirty="0">
                <a:solidFill>
                  <a:srgbClr val="252424"/>
                </a:solidFill>
                <a:effectLst/>
                <a:latin typeface="Segoe UI" panose="020B0502040204020203" pitchFamily="34" charset="0"/>
                <a:ea typeface="Calibri" panose="020F0502020204030204" pitchFamily="34" charset="0"/>
              </a:rPr>
              <a:t> </a:t>
            </a:r>
            <a:endParaRPr lang="en-US" sz="600" dirty="0">
              <a:effectLst/>
              <a:latin typeface="Calibri" panose="020F0502020204030204" pitchFamily="34" charset="0"/>
              <a:ea typeface="Calibri" panose="020F0502020204030204" pitchFamily="34" charset="0"/>
            </a:endParaRPr>
          </a:p>
          <a:p>
            <a:r>
              <a:rPr lang="en-US" sz="600" u="sng" dirty="0">
                <a:solidFill>
                  <a:srgbClr val="6264A7"/>
                </a:solidFill>
                <a:effectLst/>
                <a:latin typeface="Segoe UI" panose="020B0502040204020203" pitchFamily="34" charset="0"/>
                <a:ea typeface="Calibri" panose="020F0502020204030204" pitchFamily="34" charset="0"/>
                <a:hlinkClick r:id="rId5"/>
              </a:rPr>
              <a:t>+44 20 7660 8328,,97746014#</a:t>
            </a:r>
            <a:r>
              <a:rPr lang="en-US" sz="600" dirty="0">
                <a:solidFill>
                  <a:srgbClr val="252424"/>
                </a:solidFill>
                <a:effectLst/>
                <a:latin typeface="Segoe UI" panose="020B0502040204020203" pitchFamily="34" charset="0"/>
                <a:ea typeface="Calibri" panose="020F0502020204030204" pitchFamily="34" charset="0"/>
              </a:rPr>
              <a:t>   United Kingdom, London </a:t>
            </a:r>
            <a:endParaRPr lang="en-US" sz="600" dirty="0">
              <a:effectLst/>
              <a:latin typeface="Calibri" panose="020F0502020204030204" pitchFamily="34" charset="0"/>
              <a:ea typeface="Calibri" panose="020F0502020204030204" pitchFamily="34" charset="0"/>
            </a:endParaRPr>
          </a:p>
          <a:p>
            <a:r>
              <a:rPr lang="en-US" sz="600" dirty="0">
                <a:solidFill>
                  <a:srgbClr val="252424"/>
                </a:solidFill>
                <a:effectLst/>
                <a:latin typeface="Segoe UI" panose="020B0502040204020203" pitchFamily="34" charset="0"/>
                <a:ea typeface="Calibri" panose="020F0502020204030204" pitchFamily="34" charset="0"/>
              </a:rPr>
              <a:t>Phone Conference ID: 977 460 14# </a:t>
            </a:r>
            <a:endParaRPr lang="en-US" sz="600" dirty="0">
              <a:effectLst/>
              <a:latin typeface="Calibri" panose="020F0502020204030204" pitchFamily="34" charset="0"/>
              <a:ea typeface="Calibri" panose="020F0502020204030204" pitchFamily="34" charset="0"/>
            </a:endParaRPr>
          </a:p>
          <a:p>
            <a:r>
              <a:rPr lang="en-US" sz="600" u="sng" dirty="0">
                <a:solidFill>
                  <a:srgbClr val="6264A7"/>
                </a:solidFill>
                <a:effectLst/>
                <a:latin typeface="Segoe UI" panose="020B0502040204020203" pitchFamily="34" charset="0"/>
                <a:ea typeface="Calibri" panose="020F0502020204030204" pitchFamily="34" charset="0"/>
                <a:hlinkClick r:id="rId6"/>
              </a:rPr>
              <a:t>Find a local number</a:t>
            </a:r>
            <a:r>
              <a:rPr lang="en-US" sz="600" dirty="0">
                <a:solidFill>
                  <a:srgbClr val="252424"/>
                </a:solidFill>
                <a:effectLst/>
                <a:latin typeface="Segoe UI" panose="020B0502040204020203" pitchFamily="34" charset="0"/>
                <a:ea typeface="Calibri" panose="020F0502020204030204" pitchFamily="34" charset="0"/>
              </a:rPr>
              <a:t> | </a:t>
            </a:r>
            <a:r>
              <a:rPr lang="en-US" sz="600" u="sng" dirty="0">
                <a:solidFill>
                  <a:srgbClr val="6264A7"/>
                </a:solidFill>
                <a:effectLst/>
                <a:latin typeface="Segoe UI" panose="020B0502040204020203" pitchFamily="34" charset="0"/>
                <a:ea typeface="Calibri" panose="020F0502020204030204" pitchFamily="34" charset="0"/>
                <a:hlinkClick r:id="rId7"/>
              </a:rPr>
              <a:t>Reset PIN</a:t>
            </a:r>
            <a:r>
              <a:rPr lang="en-US" sz="600" dirty="0">
                <a:solidFill>
                  <a:srgbClr val="252424"/>
                </a:solidFill>
                <a:effectLst/>
                <a:latin typeface="Segoe UI" panose="020B0502040204020203" pitchFamily="34" charset="0"/>
                <a:ea typeface="Calibri" panose="020F0502020204030204" pitchFamily="34" charset="0"/>
              </a:rPr>
              <a:t> </a:t>
            </a:r>
            <a:endParaRPr lang="en-US" sz="600" dirty="0">
              <a:effectLst/>
              <a:latin typeface="Calibri" panose="020F0502020204030204" pitchFamily="34" charset="0"/>
              <a:ea typeface="Calibri" panose="020F0502020204030204" pitchFamily="34" charset="0"/>
            </a:endParaRPr>
          </a:p>
          <a:p>
            <a:pPr eaLnBrk="1" hangingPunct="1">
              <a:spcBef>
                <a:spcPct val="20000"/>
              </a:spcBef>
              <a:defRPr/>
            </a:pPr>
            <a:endParaRPr lang="en-US" sz="800" kern="0" dirty="0">
              <a:solidFill>
                <a:srgbClr val="000000"/>
              </a:solidFill>
              <a:latin typeface="Arial"/>
            </a:endParaRPr>
          </a:p>
          <a:p>
            <a:pPr eaLnBrk="1" hangingPunct="1">
              <a:spcBef>
                <a:spcPct val="20000"/>
              </a:spcBef>
              <a:defRPr/>
            </a:pPr>
            <a:endParaRPr lang="en-US" sz="800" kern="0" dirty="0">
              <a:solidFill>
                <a:srgbClr val="000000"/>
              </a:solidFill>
              <a:latin typeface="Arial"/>
            </a:endParaRPr>
          </a:p>
          <a:p>
            <a:pPr eaLnBrk="1" hangingPunct="1">
              <a:spcBef>
                <a:spcPct val="20000"/>
              </a:spcBef>
              <a:defRPr/>
            </a:pPr>
            <a:r>
              <a:rPr lang="en-US" sz="1200" kern="0" dirty="0">
                <a:solidFill>
                  <a:srgbClr val="000000"/>
                </a:solidFill>
                <a:latin typeface="Arial"/>
              </a:rPr>
              <a:t>Planning meeting: 18</a:t>
            </a:r>
            <a:r>
              <a:rPr lang="en-US" sz="1200" kern="0" baseline="30000" dirty="0">
                <a:solidFill>
                  <a:srgbClr val="000000"/>
                </a:solidFill>
                <a:latin typeface="Arial"/>
              </a:rPr>
              <a:t>th</a:t>
            </a:r>
            <a:r>
              <a:rPr lang="en-US" sz="1200" kern="0" dirty="0">
                <a:solidFill>
                  <a:srgbClr val="000000"/>
                </a:solidFill>
                <a:latin typeface="Arial"/>
              </a:rPr>
              <a:t> June, 3.30pm</a:t>
            </a:r>
          </a:p>
          <a:p>
            <a:pPr eaLnBrk="1" hangingPunct="1">
              <a:spcBef>
                <a:spcPct val="20000"/>
              </a:spcBef>
              <a:defRPr/>
            </a:pPr>
            <a:endParaRPr lang="en-US" sz="1200" kern="0" dirty="0">
              <a:solidFill>
                <a:srgbClr val="000000"/>
              </a:solidFill>
              <a:latin typeface="Arial"/>
            </a:endParaRPr>
          </a:p>
          <a:p>
            <a:pPr eaLnBrk="1" hangingPunct="1">
              <a:spcBef>
                <a:spcPct val="20000"/>
              </a:spcBef>
              <a:defRPr/>
            </a:pPr>
            <a:r>
              <a:rPr lang="en-US" sz="1200" b="1" kern="0" dirty="0">
                <a:solidFill>
                  <a:srgbClr val="000000"/>
                </a:solidFill>
                <a:latin typeface="Arial"/>
              </a:rPr>
              <a:t>DSL Network meeting: 9</a:t>
            </a:r>
            <a:r>
              <a:rPr lang="en-US" sz="1200" b="1" kern="0" baseline="30000" dirty="0">
                <a:solidFill>
                  <a:srgbClr val="000000"/>
                </a:solidFill>
                <a:latin typeface="Arial"/>
              </a:rPr>
              <a:t>th</a:t>
            </a:r>
            <a:r>
              <a:rPr lang="en-US" sz="1200" b="1" kern="0" dirty="0">
                <a:solidFill>
                  <a:srgbClr val="000000"/>
                </a:solidFill>
                <a:latin typeface="Arial"/>
              </a:rPr>
              <a:t> July, 3.30pm</a:t>
            </a:r>
          </a:p>
          <a:p>
            <a:r>
              <a:rPr lang="en-US" sz="600" dirty="0">
                <a:solidFill>
                  <a:srgbClr val="252424"/>
                </a:solidFill>
                <a:effectLst/>
                <a:latin typeface="Segoe UI" panose="020B0502040204020203" pitchFamily="34" charset="0"/>
                <a:ea typeface="Calibri" panose="020F0502020204030204" pitchFamily="34" charset="0"/>
              </a:rPr>
              <a:t>Microsoft Teams meeting </a:t>
            </a:r>
            <a:endParaRPr lang="en-US" sz="600" dirty="0">
              <a:effectLst/>
              <a:latin typeface="Calibri" panose="020F0502020204030204" pitchFamily="34" charset="0"/>
              <a:ea typeface="Calibri" panose="020F0502020204030204" pitchFamily="34" charset="0"/>
            </a:endParaRPr>
          </a:p>
          <a:p>
            <a:r>
              <a:rPr lang="en-US" sz="600" b="1" dirty="0">
                <a:solidFill>
                  <a:srgbClr val="252424"/>
                </a:solidFill>
                <a:effectLst/>
                <a:latin typeface="Segoe UI" panose="020B0502040204020203" pitchFamily="34" charset="0"/>
                <a:ea typeface="Calibri" panose="020F0502020204030204" pitchFamily="34" charset="0"/>
              </a:rPr>
              <a:t>Join on your computer, mobile app or room device </a:t>
            </a:r>
            <a:endParaRPr lang="en-US" sz="600" dirty="0">
              <a:effectLst/>
              <a:latin typeface="Calibri" panose="020F0502020204030204" pitchFamily="34" charset="0"/>
              <a:ea typeface="Calibri" panose="020F0502020204030204" pitchFamily="34" charset="0"/>
            </a:endParaRPr>
          </a:p>
          <a:p>
            <a:r>
              <a:rPr lang="en-US" sz="600" u="sng" dirty="0">
                <a:solidFill>
                  <a:srgbClr val="6264A7"/>
                </a:solidFill>
                <a:effectLst/>
                <a:latin typeface="Segoe UI Semibold" panose="020B0702040204020203" pitchFamily="34" charset="0"/>
                <a:ea typeface="Calibri" panose="020F0502020204030204" pitchFamily="34" charset="0"/>
                <a:hlinkClick r:id="rId8"/>
              </a:rPr>
              <a:t>Click here to join the meeting</a:t>
            </a:r>
            <a:r>
              <a:rPr lang="en-US" sz="600" dirty="0">
                <a:solidFill>
                  <a:srgbClr val="252424"/>
                </a:solidFill>
                <a:effectLst/>
                <a:latin typeface="Segoe UI" panose="020B0502040204020203" pitchFamily="34" charset="0"/>
                <a:ea typeface="Calibri" panose="020F0502020204030204" pitchFamily="34" charset="0"/>
              </a:rPr>
              <a:t> </a:t>
            </a:r>
            <a:endParaRPr lang="en-US" sz="600" dirty="0">
              <a:effectLst/>
              <a:latin typeface="Calibri" panose="020F0502020204030204" pitchFamily="34" charset="0"/>
              <a:ea typeface="Calibri" panose="020F0502020204030204" pitchFamily="34" charset="0"/>
            </a:endParaRPr>
          </a:p>
          <a:p>
            <a:r>
              <a:rPr lang="en-US" sz="600" dirty="0">
                <a:solidFill>
                  <a:srgbClr val="252424"/>
                </a:solidFill>
                <a:effectLst/>
                <a:latin typeface="Segoe UI" panose="020B0502040204020203" pitchFamily="34" charset="0"/>
                <a:ea typeface="Calibri" panose="020F0502020204030204" pitchFamily="34" charset="0"/>
              </a:rPr>
              <a:t>Meeting ID: 316 212 411 126 </a:t>
            </a:r>
            <a:br>
              <a:rPr lang="en-US" sz="600" dirty="0">
                <a:solidFill>
                  <a:srgbClr val="252424"/>
                </a:solidFill>
                <a:effectLst/>
                <a:latin typeface="Segoe UI" panose="020B0502040204020203" pitchFamily="34" charset="0"/>
                <a:ea typeface="Calibri" panose="020F0502020204030204" pitchFamily="34" charset="0"/>
              </a:rPr>
            </a:br>
            <a:r>
              <a:rPr lang="en-US" sz="600" dirty="0">
                <a:solidFill>
                  <a:srgbClr val="252424"/>
                </a:solidFill>
                <a:effectLst/>
                <a:latin typeface="Segoe UI" panose="020B0502040204020203" pitchFamily="34" charset="0"/>
                <a:ea typeface="Calibri" panose="020F0502020204030204" pitchFamily="34" charset="0"/>
              </a:rPr>
              <a:t>Passcode: N3yoG8 </a:t>
            </a:r>
            <a:endParaRPr lang="en-US" sz="600" dirty="0">
              <a:effectLst/>
              <a:latin typeface="Calibri" panose="020F0502020204030204" pitchFamily="34" charset="0"/>
              <a:ea typeface="Calibri" panose="020F0502020204030204" pitchFamily="34" charset="0"/>
            </a:endParaRPr>
          </a:p>
          <a:p>
            <a:r>
              <a:rPr lang="en-US" sz="600" u="sng" dirty="0">
                <a:solidFill>
                  <a:srgbClr val="6264A7"/>
                </a:solidFill>
                <a:effectLst/>
                <a:latin typeface="Segoe UI" panose="020B0502040204020203" pitchFamily="34" charset="0"/>
                <a:ea typeface="Calibri" panose="020F0502020204030204" pitchFamily="34" charset="0"/>
                <a:hlinkClick r:id="rId9"/>
              </a:rPr>
              <a:t>Download Teams</a:t>
            </a:r>
            <a:r>
              <a:rPr lang="en-US" sz="600" dirty="0">
                <a:solidFill>
                  <a:srgbClr val="252424"/>
                </a:solidFill>
                <a:effectLst/>
                <a:latin typeface="Segoe UI" panose="020B0502040204020203" pitchFamily="34" charset="0"/>
                <a:ea typeface="Calibri" panose="020F0502020204030204" pitchFamily="34" charset="0"/>
              </a:rPr>
              <a:t> | </a:t>
            </a:r>
            <a:r>
              <a:rPr lang="en-US" sz="600" u="sng" dirty="0">
                <a:solidFill>
                  <a:srgbClr val="6264A7"/>
                </a:solidFill>
                <a:effectLst/>
                <a:latin typeface="Segoe UI" panose="020B0502040204020203" pitchFamily="34" charset="0"/>
                <a:ea typeface="Calibri" panose="020F0502020204030204" pitchFamily="34" charset="0"/>
                <a:hlinkClick r:id="rId10"/>
              </a:rPr>
              <a:t>Join on the web</a:t>
            </a:r>
            <a:endParaRPr lang="en-US" sz="600" dirty="0">
              <a:effectLst/>
              <a:latin typeface="Calibri" panose="020F0502020204030204" pitchFamily="34" charset="0"/>
              <a:ea typeface="Calibri" panose="020F0502020204030204" pitchFamily="34" charset="0"/>
            </a:endParaRPr>
          </a:p>
          <a:p>
            <a:r>
              <a:rPr lang="en-US" sz="600" b="1" dirty="0">
                <a:solidFill>
                  <a:srgbClr val="252424"/>
                </a:solidFill>
                <a:effectLst/>
                <a:latin typeface="Segoe UI" panose="020B0502040204020203" pitchFamily="34" charset="0"/>
                <a:ea typeface="Calibri" panose="020F0502020204030204" pitchFamily="34" charset="0"/>
              </a:rPr>
              <a:t>Or call in (audio only)</a:t>
            </a:r>
            <a:r>
              <a:rPr lang="en-US" sz="600" dirty="0">
                <a:solidFill>
                  <a:srgbClr val="252424"/>
                </a:solidFill>
                <a:effectLst/>
                <a:latin typeface="Segoe UI" panose="020B0502040204020203" pitchFamily="34" charset="0"/>
                <a:ea typeface="Calibri" panose="020F0502020204030204" pitchFamily="34" charset="0"/>
              </a:rPr>
              <a:t> </a:t>
            </a:r>
            <a:endParaRPr lang="en-US" sz="600" dirty="0">
              <a:effectLst/>
              <a:latin typeface="Calibri" panose="020F0502020204030204" pitchFamily="34" charset="0"/>
              <a:ea typeface="Calibri" panose="020F0502020204030204" pitchFamily="34" charset="0"/>
            </a:endParaRPr>
          </a:p>
          <a:p>
            <a:r>
              <a:rPr lang="en-US" sz="600" u="sng" dirty="0">
                <a:solidFill>
                  <a:srgbClr val="6264A7"/>
                </a:solidFill>
                <a:effectLst/>
                <a:latin typeface="Segoe UI" panose="020B0502040204020203" pitchFamily="34" charset="0"/>
                <a:ea typeface="Calibri" panose="020F0502020204030204" pitchFamily="34" charset="0"/>
                <a:hlinkClick r:id="rId11"/>
              </a:rPr>
              <a:t>+44 20 7660 8328,,362507483#</a:t>
            </a:r>
            <a:r>
              <a:rPr lang="en-US" sz="600" dirty="0">
                <a:solidFill>
                  <a:srgbClr val="252424"/>
                </a:solidFill>
                <a:effectLst/>
                <a:latin typeface="Segoe UI" panose="020B0502040204020203" pitchFamily="34" charset="0"/>
                <a:ea typeface="Calibri" panose="020F0502020204030204" pitchFamily="34" charset="0"/>
              </a:rPr>
              <a:t>   United Kingdom, London </a:t>
            </a:r>
            <a:endParaRPr lang="en-US" sz="600" dirty="0">
              <a:effectLst/>
              <a:latin typeface="Calibri" panose="020F0502020204030204" pitchFamily="34" charset="0"/>
              <a:ea typeface="Calibri" panose="020F0502020204030204" pitchFamily="34" charset="0"/>
            </a:endParaRPr>
          </a:p>
          <a:p>
            <a:r>
              <a:rPr lang="en-US" sz="600" dirty="0">
                <a:solidFill>
                  <a:srgbClr val="252424"/>
                </a:solidFill>
                <a:effectLst/>
                <a:latin typeface="Segoe UI" panose="020B0502040204020203" pitchFamily="34" charset="0"/>
                <a:ea typeface="Calibri" panose="020F0502020204030204" pitchFamily="34" charset="0"/>
              </a:rPr>
              <a:t>Phone Conference ID: 362 507 483# </a:t>
            </a:r>
            <a:endParaRPr lang="en-US" sz="600" dirty="0">
              <a:effectLst/>
              <a:latin typeface="Calibri" panose="020F0502020204030204" pitchFamily="34" charset="0"/>
              <a:ea typeface="Calibri" panose="020F0502020204030204" pitchFamily="34" charset="0"/>
            </a:endParaRPr>
          </a:p>
          <a:p>
            <a:r>
              <a:rPr lang="en-US" sz="600" u="sng" dirty="0">
                <a:solidFill>
                  <a:srgbClr val="6264A7"/>
                </a:solidFill>
                <a:effectLst/>
                <a:latin typeface="Segoe UI" panose="020B0502040204020203" pitchFamily="34" charset="0"/>
                <a:ea typeface="Calibri" panose="020F0502020204030204" pitchFamily="34" charset="0"/>
                <a:hlinkClick r:id="rId12"/>
              </a:rPr>
              <a:t>Find a local number</a:t>
            </a:r>
            <a:r>
              <a:rPr lang="en-US" sz="600" dirty="0">
                <a:solidFill>
                  <a:srgbClr val="252424"/>
                </a:solidFill>
                <a:effectLst/>
                <a:latin typeface="Segoe UI" panose="020B0502040204020203" pitchFamily="34" charset="0"/>
                <a:ea typeface="Calibri" panose="020F0502020204030204" pitchFamily="34" charset="0"/>
              </a:rPr>
              <a:t> | </a:t>
            </a:r>
            <a:r>
              <a:rPr lang="en-US" sz="600" u="sng" dirty="0">
                <a:solidFill>
                  <a:srgbClr val="6264A7"/>
                </a:solidFill>
                <a:effectLst/>
                <a:latin typeface="Segoe UI" panose="020B0502040204020203" pitchFamily="34" charset="0"/>
                <a:ea typeface="Calibri" panose="020F0502020204030204" pitchFamily="34" charset="0"/>
                <a:hlinkClick r:id="rId13"/>
              </a:rPr>
              <a:t>Reset PIN</a:t>
            </a:r>
            <a:r>
              <a:rPr lang="en-US" sz="600" dirty="0">
                <a:solidFill>
                  <a:srgbClr val="252424"/>
                </a:solidFill>
                <a:effectLst/>
                <a:latin typeface="Segoe UI" panose="020B0502040204020203" pitchFamily="34" charset="0"/>
                <a:ea typeface="Calibri" panose="020F0502020204030204" pitchFamily="34" charset="0"/>
              </a:rPr>
              <a:t> </a:t>
            </a:r>
            <a:endParaRPr lang="en-US" sz="600" dirty="0">
              <a:effectLst/>
              <a:latin typeface="Calibri" panose="020F0502020204030204" pitchFamily="34" charset="0"/>
              <a:ea typeface="Calibri" panose="020F0502020204030204" pitchFamily="34" charset="0"/>
            </a:endParaRPr>
          </a:p>
          <a:p>
            <a:pPr eaLnBrk="1" hangingPunct="1">
              <a:spcBef>
                <a:spcPct val="20000"/>
              </a:spcBef>
              <a:defRPr/>
            </a:pPr>
            <a:endParaRPr lang="en-US" sz="800" kern="0" dirty="0">
              <a:solidFill>
                <a:srgbClr val="000000"/>
              </a:solidFill>
              <a:latin typeface="Arial"/>
            </a:endParaRPr>
          </a:p>
          <a:p>
            <a:pPr eaLnBrk="1" hangingPunct="1">
              <a:spcBef>
                <a:spcPct val="20000"/>
              </a:spcBef>
              <a:defRPr/>
            </a:pPr>
            <a:r>
              <a:rPr lang="en-US" sz="1200" i="1" kern="0" dirty="0">
                <a:solidFill>
                  <a:srgbClr val="000000"/>
                </a:solidFill>
                <a:latin typeface="Arial"/>
              </a:rPr>
              <a:t>If you would like to contribute to our Network meeting, or have an idea of what might be useful, then please contact </a:t>
            </a:r>
            <a:r>
              <a:rPr lang="en-US" sz="1200" i="1" kern="0" dirty="0">
                <a:solidFill>
                  <a:srgbClr val="000000"/>
                </a:solidFill>
                <a:latin typeface="Arial"/>
                <a:hlinkClick r:id="rId14"/>
              </a:rPr>
              <a:t>Samantha.hill@enfield.gov.uk</a:t>
            </a:r>
            <a:r>
              <a:rPr lang="en-US" sz="1200" i="1" kern="0" dirty="0">
                <a:solidFill>
                  <a:srgbClr val="000000"/>
                </a:solidFill>
                <a:latin typeface="Arial"/>
              </a:rPr>
              <a:t> or attend our planning meetings, where all are welcome.</a:t>
            </a:r>
            <a:endParaRPr lang="en-US" sz="1200" b="1" i="1" kern="0" dirty="0">
              <a:solidFill>
                <a:srgbClr val="000000"/>
              </a:solidFill>
              <a:latin typeface="Arial"/>
            </a:endParaRPr>
          </a:p>
        </p:txBody>
      </p:sp>
    </p:spTree>
    <p:extLst>
      <p:ext uri="{BB962C8B-B14F-4D97-AF65-F5344CB8AC3E}">
        <p14:creationId xmlns:p14="http://schemas.microsoft.com/office/powerpoint/2010/main" val="3898159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436D8-0816-472C-BDA1-5DD42DA0C368}"/>
              </a:ext>
            </a:extLst>
          </p:cNvPr>
          <p:cNvSpPr>
            <a:spLocks noGrp="1"/>
          </p:cNvSpPr>
          <p:nvPr>
            <p:ph type="title"/>
          </p:nvPr>
        </p:nvSpPr>
        <p:spPr>
          <a:xfrm>
            <a:off x="685800" y="116632"/>
            <a:ext cx="8153400" cy="1143000"/>
          </a:xfrm>
        </p:spPr>
        <p:txBody>
          <a:bodyPr/>
          <a:lstStyle/>
          <a:p>
            <a:pPr algn="ctr"/>
            <a:r>
              <a:rPr lang="en-GB" dirty="0"/>
              <a:t>General Updates</a:t>
            </a:r>
            <a:endParaRPr lang="en-US" dirty="0"/>
          </a:p>
        </p:txBody>
      </p:sp>
      <p:sp>
        <p:nvSpPr>
          <p:cNvPr id="3" name="Content Placeholder 2">
            <a:extLst>
              <a:ext uri="{FF2B5EF4-FFF2-40B4-BE49-F238E27FC236}">
                <a16:creationId xmlns:a16="http://schemas.microsoft.com/office/drawing/2014/main" id="{B468CA33-27A4-4C7C-A35E-A2C4D288D2DA}"/>
              </a:ext>
            </a:extLst>
          </p:cNvPr>
          <p:cNvSpPr>
            <a:spLocks noGrp="1"/>
          </p:cNvSpPr>
          <p:nvPr>
            <p:ph idx="1"/>
          </p:nvPr>
        </p:nvSpPr>
        <p:spPr>
          <a:xfrm>
            <a:off x="304800" y="855672"/>
            <a:ext cx="8659688" cy="4464496"/>
          </a:xfrm>
        </p:spPr>
        <p:txBody>
          <a:bodyPr/>
          <a:lstStyle/>
          <a:p>
            <a:pPr marL="0" indent="0">
              <a:buNone/>
            </a:pPr>
            <a:r>
              <a:rPr lang="en-GB" sz="1600" dirty="0"/>
              <a:t>1. Updates to </a:t>
            </a:r>
            <a:r>
              <a:rPr lang="en-GB" sz="1600" b="1" dirty="0"/>
              <a:t>Working Together to Safeguard Children 2023</a:t>
            </a:r>
            <a:r>
              <a:rPr kumimoji="0" lang="en-GB" sz="1600" b="1" i="0" u="none" strike="noStrike" kern="1200" cap="none" spc="0" normalizeH="0" baseline="0" noProof="0" dirty="0">
                <a:ln>
                  <a:noFill/>
                </a:ln>
                <a:solidFill>
                  <a:srgbClr val="000000"/>
                </a:solidFill>
                <a:effectLst/>
                <a:uLnTx/>
                <a:uFillTx/>
                <a:ea typeface="+mn-ea"/>
                <a:cs typeface="+mn-cs"/>
                <a:hlinkClick r:id="rId2"/>
              </a:rPr>
              <a:t> </a:t>
            </a:r>
          </a:p>
          <a:p>
            <a:pPr marL="0" indent="0">
              <a:buNone/>
            </a:pPr>
            <a:r>
              <a:rPr kumimoji="0" lang="en-GB" sz="1600" b="0" i="0" u="none" strike="noStrike" kern="1200" cap="none" spc="0" normalizeH="0" baseline="0" noProof="0" dirty="0">
                <a:ln>
                  <a:noFill/>
                </a:ln>
                <a:solidFill>
                  <a:srgbClr val="000000"/>
                </a:solidFill>
                <a:effectLst/>
                <a:uLnTx/>
                <a:uFillTx/>
                <a:ea typeface="+mn-ea"/>
                <a:cs typeface="+mn-cs"/>
                <a:hlinkClick r:id="rId2"/>
              </a:rPr>
              <a:t>Working together to safeguard children 2023: statutory guidance (publishing.service.gov.uk</a:t>
            </a:r>
            <a:endParaRPr lang="en-GB" sz="1600" dirty="0"/>
          </a:p>
          <a:p>
            <a:pPr marL="0" indent="0">
              <a:buNone/>
            </a:pPr>
            <a:endParaRPr lang="en-GB" sz="1600" dirty="0"/>
          </a:p>
          <a:p>
            <a:pPr marL="0" indent="0">
              <a:buNone/>
            </a:pPr>
            <a:endParaRPr lang="en-GB" sz="1600" dirty="0"/>
          </a:p>
          <a:p>
            <a:pPr marL="0" indent="0">
              <a:buNone/>
            </a:pPr>
            <a:r>
              <a:rPr lang="en-GB" sz="1600" dirty="0"/>
              <a:t>2. </a:t>
            </a:r>
            <a:r>
              <a:rPr lang="en-GB" sz="1600" b="1" dirty="0"/>
              <a:t>Online Safety Act 2023 </a:t>
            </a:r>
          </a:p>
          <a:p>
            <a:pPr marL="0" indent="0">
              <a:buNone/>
            </a:pPr>
            <a:r>
              <a:rPr lang="en-GB" sz="1600" dirty="0">
                <a:hlinkClick r:id="rId3"/>
              </a:rPr>
              <a:t>Online Safety Act 2023 (legislation.gov.uk)</a:t>
            </a:r>
            <a:endParaRPr lang="en-GB" sz="1600" dirty="0"/>
          </a:p>
          <a:p>
            <a:pPr marL="0" indent="0">
              <a:buNone/>
            </a:pPr>
            <a:endParaRPr lang="en-GB" sz="1600" dirty="0"/>
          </a:p>
          <a:p>
            <a:pPr marL="0" indent="0">
              <a:buNone/>
            </a:pPr>
            <a:endParaRPr lang="en-GB" sz="1600" dirty="0"/>
          </a:p>
          <a:p>
            <a:pPr marL="0" indent="0">
              <a:buNone/>
            </a:pPr>
            <a:r>
              <a:rPr lang="en-GB" sz="1600" dirty="0"/>
              <a:t>3. Consultation out for draft government guidance for </a:t>
            </a:r>
            <a:r>
              <a:rPr lang="en-GB" sz="1600" b="1" dirty="0"/>
              <a:t>Gender Questioning Students</a:t>
            </a:r>
          </a:p>
          <a:p>
            <a:pPr marL="0" lvl="0" indent="0">
              <a:lnSpc>
                <a:spcPct val="105000"/>
              </a:lnSpc>
              <a:buNone/>
            </a:pPr>
            <a:r>
              <a:rPr lang="en-US" sz="1600" u="sng" dirty="0">
                <a:solidFill>
                  <a:srgbClr val="0000FF"/>
                </a:solidFill>
                <a:effectLst/>
                <a:ea typeface="Times New Roman" panose="02020603050405020304" pitchFamily="18" charset="0"/>
                <a:hlinkClick r:id="rId4"/>
              </a:rPr>
              <a:t>Gender Questioning Children - non-statutory guidance (education.gov.uk)</a:t>
            </a:r>
            <a:r>
              <a:rPr lang="en-US" sz="1600" u="sng" dirty="0">
                <a:solidFill>
                  <a:srgbClr val="0000FF"/>
                </a:solidFill>
                <a:effectLst/>
                <a:ea typeface="Times New Roman" panose="02020603050405020304" pitchFamily="18" charset="0"/>
                <a:hlinkClick r:id="rId5"/>
              </a:rPr>
              <a:t>Equality Act 2010: guidance - GOV.UK (www.gov.uk)</a:t>
            </a:r>
            <a:endParaRPr lang="en-US" sz="1600" dirty="0">
              <a:effectLst/>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lang="en-GB" sz="1600" dirty="0"/>
              <a:t>Enfield has created a guidance page on The Hub which replaces the draft toolkit document sent for consultation earlier this year. </a:t>
            </a:r>
            <a:r>
              <a:rPr kumimoji="0" lang="en-US" sz="1600" b="0" i="0" u="none" strike="noStrike" kern="1200" cap="none" spc="0" normalizeH="0" baseline="0" noProof="0" dirty="0">
                <a:ln>
                  <a:noFill/>
                </a:ln>
                <a:solidFill>
                  <a:srgbClr val="009999"/>
                </a:solidFill>
                <a:effectLst/>
                <a:uLnTx/>
                <a:uFillTx/>
                <a:latin typeface="Arial"/>
                <a:ea typeface="+mn-ea"/>
                <a:cs typeface="+mn-cs"/>
                <a:hlinkClick r:id="rId6">
                  <a:extLst>
                    <a:ext uri="{A12FA001-AC4F-418D-AE19-62706E023703}">
                      <ahyp:hlinkClr xmlns:ahyp="http://schemas.microsoft.com/office/drawing/2018/hyperlinkcolor" val="tx"/>
                    </a:ext>
                  </a:extLst>
                </a:hlinkClick>
              </a:rPr>
              <a:t>LGBTQ+ | Enfield Council</a:t>
            </a:r>
            <a:endParaRPr kumimoji="0" lang="en-US" sz="1600" b="0" i="0" u="none" strike="noStrike" kern="1200" cap="none" spc="0" normalizeH="0" baseline="0" noProof="0" dirty="0">
              <a:ln>
                <a:noFill/>
              </a:ln>
              <a:solidFill>
                <a:srgbClr val="000000"/>
              </a:solidFill>
              <a:effectLst/>
              <a:uLnTx/>
              <a:uFillTx/>
              <a:latin typeface="Arial"/>
              <a:ea typeface="+mn-ea"/>
              <a:cs typeface="+mn-cs"/>
            </a:endParaRPr>
          </a:p>
          <a:p>
            <a:pPr marL="0" indent="0">
              <a:buNone/>
            </a:pPr>
            <a:endParaRPr lang="en-GB" sz="1600" dirty="0"/>
          </a:p>
          <a:p>
            <a:pPr marL="0" lvl="0" indent="0">
              <a:buNone/>
              <a:defRPr/>
            </a:pPr>
            <a:endParaRPr lang="en-US" sz="1600" b="1" dirty="0">
              <a:solidFill>
                <a:srgbClr val="000000"/>
              </a:solidFill>
            </a:endParaRPr>
          </a:p>
          <a:p>
            <a:pPr marL="0" lvl="0" indent="0">
              <a:buNone/>
              <a:defRPr/>
            </a:pPr>
            <a:r>
              <a:rPr lang="en-US" sz="1600" b="1" dirty="0">
                <a:solidFill>
                  <a:srgbClr val="000000"/>
                </a:solidFill>
              </a:rPr>
              <a:t>4. </a:t>
            </a:r>
            <a:r>
              <a:rPr lang="en-US" sz="1600" dirty="0">
                <a:solidFill>
                  <a:srgbClr val="000000"/>
                </a:solidFill>
              </a:rPr>
              <a:t>Changes to </a:t>
            </a:r>
            <a:r>
              <a:rPr lang="en-US" sz="1600" b="1" dirty="0">
                <a:solidFill>
                  <a:srgbClr val="000000"/>
                </a:solidFill>
              </a:rPr>
              <a:t>Prevent Duty Guidance </a:t>
            </a:r>
            <a:r>
              <a:rPr lang="en-US" sz="1600" dirty="0">
                <a:solidFill>
                  <a:srgbClr val="000000"/>
                </a:solidFill>
              </a:rPr>
              <a:t>have come into effect</a:t>
            </a:r>
          </a:p>
          <a:p>
            <a:pPr marL="0" lvl="0" indent="0">
              <a:buNone/>
              <a:defRPr/>
            </a:pPr>
            <a:r>
              <a:rPr lang="en-GB" sz="1600" dirty="0">
                <a:hlinkClick r:id="rId7"/>
              </a:rPr>
              <a:t> Prevent duty guidance: England and Wales (2023) - GOV.UK (www.gov.uk)</a:t>
            </a:r>
            <a:endParaRPr lang="en-US" sz="1600" dirty="0">
              <a:solidFill>
                <a:srgbClr val="000000"/>
              </a:solidFill>
            </a:endParaRPr>
          </a:p>
          <a:p>
            <a:pPr marL="0" indent="0">
              <a:buNone/>
            </a:pPr>
            <a:endParaRPr lang="en-GB" sz="2200" dirty="0"/>
          </a:p>
          <a:p>
            <a:pPr marL="0" indent="0">
              <a:buNone/>
            </a:pPr>
            <a:endParaRPr lang="en-GB" dirty="0"/>
          </a:p>
          <a:p>
            <a:pPr marL="0" indent="0">
              <a:buNone/>
            </a:pPr>
            <a:endParaRPr lang="en-US" dirty="0"/>
          </a:p>
        </p:txBody>
      </p:sp>
    </p:spTree>
    <p:extLst>
      <p:ext uri="{BB962C8B-B14F-4D97-AF65-F5344CB8AC3E}">
        <p14:creationId xmlns:p14="http://schemas.microsoft.com/office/powerpoint/2010/main" val="700932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33E2A-4E17-450A-B6BD-FD15F0CBCAAB}"/>
              </a:ext>
            </a:extLst>
          </p:cNvPr>
          <p:cNvSpPr>
            <a:spLocks noGrp="1"/>
          </p:cNvSpPr>
          <p:nvPr>
            <p:ph type="title"/>
          </p:nvPr>
        </p:nvSpPr>
        <p:spPr>
          <a:xfrm>
            <a:off x="719165" y="548680"/>
            <a:ext cx="8153400" cy="1143000"/>
          </a:xfrm>
        </p:spPr>
        <p:txBody>
          <a:bodyPr/>
          <a:lstStyle/>
          <a:p>
            <a:r>
              <a:rPr lang="en-GB" sz="2000" dirty="0"/>
              <a:t>Child Sexual Abuse Report – Internet Watch Foundation</a:t>
            </a:r>
            <a:endParaRPr lang="en-US" sz="2000" dirty="0"/>
          </a:p>
        </p:txBody>
      </p:sp>
      <p:sp>
        <p:nvSpPr>
          <p:cNvPr id="3" name="Content Placeholder 2">
            <a:extLst>
              <a:ext uri="{FF2B5EF4-FFF2-40B4-BE49-F238E27FC236}">
                <a16:creationId xmlns:a16="http://schemas.microsoft.com/office/drawing/2014/main" id="{32C39C39-E4E7-4648-974A-E3F5DE19D9EE}"/>
              </a:ext>
            </a:extLst>
          </p:cNvPr>
          <p:cNvSpPr>
            <a:spLocks noGrp="1"/>
          </p:cNvSpPr>
          <p:nvPr>
            <p:ph idx="1"/>
          </p:nvPr>
        </p:nvSpPr>
        <p:spPr>
          <a:xfrm>
            <a:off x="685800" y="1196752"/>
            <a:ext cx="8153400" cy="4885660"/>
          </a:xfrm>
        </p:spPr>
        <p:txBody>
          <a:bodyPr/>
          <a:lstStyle/>
          <a:p>
            <a:pPr marL="0" indent="0">
              <a:lnSpc>
                <a:spcPct val="135000"/>
              </a:lnSpc>
              <a:spcBef>
                <a:spcPts val="750"/>
              </a:spcBef>
              <a:spcAft>
                <a:spcPts val="750"/>
              </a:spcAft>
              <a:buNone/>
            </a:pPr>
            <a:r>
              <a:rPr lang="en-US" sz="1500" dirty="0">
                <a:solidFill>
                  <a:srgbClr val="000000"/>
                </a:solidFill>
                <a:effectLst/>
                <a:ea typeface="Calibri" panose="020F0502020204030204" pitchFamily="34" charset="0"/>
              </a:rPr>
              <a:t>The Internet Watch Foundation (IWF) has recently published their findings from an investigation undertaken alongside Anglia Ruskin University's Policing Institute. One of the report's key findings was that young people often don't know how to react to requests for indecent images from online actors. </a:t>
            </a:r>
            <a:endParaRPr lang="en-US" sz="1500" dirty="0">
              <a:solidFill>
                <a:srgbClr val="000000"/>
              </a:solidFill>
              <a:ea typeface="Calibri" panose="020F0502020204030204" pitchFamily="34" charset="0"/>
            </a:endParaRPr>
          </a:p>
          <a:p>
            <a:pPr marL="0" indent="0">
              <a:lnSpc>
                <a:spcPct val="135000"/>
              </a:lnSpc>
              <a:spcBef>
                <a:spcPts val="750"/>
              </a:spcBef>
              <a:spcAft>
                <a:spcPts val="750"/>
              </a:spcAft>
              <a:buNone/>
            </a:pPr>
            <a:r>
              <a:rPr lang="en-US" sz="1500" u="sng" dirty="0">
                <a:solidFill>
                  <a:srgbClr val="000000"/>
                </a:solidFill>
                <a:effectLst/>
                <a:ea typeface="Calibri" panose="020F0502020204030204" pitchFamily="34" charset="0"/>
                <a:hlinkClick r:id="rId2"/>
              </a:rPr>
              <a:t>https://www.iwf.org.uk/about-us/why-we-exist/our-research/talk-trust-empower/</a:t>
            </a:r>
            <a:endParaRPr lang="en-US" sz="1500" dirty="0">
              <a:effectLst/>
              <a:ea typeface="Calibri" panose="020F0502020204030204" pitchFamily="34" charset="0"/>
            </a:endParaRPr>
          </a:p>
          <a:p>
            <a:pPr marL="0" indent="0">
              <a:lnSpc>
                <a:spcPct val="135000"/>
              </a:lnSpc>
              <a:spcBef>
                <a:spcPts val="750"/>
              </a:spcBef>
              <a:spcAft>
                <a:spcPts val="750"/>
              </a:spcAft>
              <a:buNone/>
            </a:pPr>
            <a:endParaRPr lang="en-US" sz="2000" b="1" dirty="0">
              <a:solidFill>
                <a:srgbClr val="C00000"/>
              </a:solidFill>
              <a:effectLst/>
              <a:ea typeface="Calibri" panose="020F0502020204030204" pitchFamily="34" charset="0"/>
            </a:endParaRPr>
          </a:p>
          <a:p>
            <a:pPr marL="0" indent="0">
              <a:lnSpc>
                <a:spcPct val="135000"/>
              </a:lnSpc>
              <a:spcBef>
                <a:spcPts val="750"/>
              </a:spcBef>
              <a:spcAft>
                <a:spcPts val="750"/>
              </a:spcAft>
              <a:buNone/>
            </a:pPr>
            <a:r>
              <a:rPr lang="en-US" sz="2000" b="1" dirty="0">
                <a:solidFill>
                  <a:srgbClr val="C00000"/>
                </a:solidFill>
                <a:effectLst/>
                <a:ea typeface="Calibri" panose="020F0502020204030204" pitchFamily="34" charset="0"/>
              </a:rPr>
              <a:t>Undressed - London Grid for Learning</a:t>
            </a:r>
            <a:endParaRPr lang="en-US" sz="2000" dirty="0">
              <a:solidFill>
                <a:srgbClr val="C00000"/>
              </a:solidFill>
              <a:effectLst/>
              <a:ea typeface="Calibri" panose="020F0502020204030204" pitchFamily="34" charset="0"/>
            </a:endParaRPr>
          </a:p>
          <a:p>
            <a:pPr marL="0" indent="0">
              <a:lnSpc>
                <a:spcPct val="135000"/>
              </a:lnSpc>
              <a:spcBef>
                <a:spcPts val="750"/>
              </a:spcBef>
              <a:spcAft>
                <a:spcPts val="750"/>
              </a:spcAft>
              <a:buNone/>
            </a:pPr>
            <a:r>
              <a:rPr lang="en-US" sz="1500" dirty="0">
                <a:solidFill>
                  <a:srgbClr val="000000"/>
                </a:solidFill>
                <a:effectLst/>
                <a:ea typeface="Calibri" panose="020F0502020204030204" pitchFamily="34" charset="0"/>
              </a:rPr>
              <a:t>The Undressed Song by the London Grid for Learning, is designed to help younger children understand how to respond to inappropriate online requests – through the medium of song</a:t>
            </a:r>
            <a:endParaRPr lang="en-US" sz="1500" dirty="0">
              <a:effectLst/>
              <a:ea typeface="Calibri" panose="020F0502020204030204" pitchFamily="34" charset="0"/>
            </a:endParaRPr>
          </a:p>
          <a:p>
            <a:pPr marL="0" indent="0">
              <a:lnSpc>
                <a:spcPct val="135000"/>
              </a:lnSpc>
              <a:spcBef>
                <a:spcPts val="750"/>
              </a:spcBef>
              <a:spcAft>
                <a:spcPts val="750"/>
              </a:spcAft>
              <a:buNone/>
            </a:pPr>
            <a:r>
              <a:rPr lang="en-US" sz="1500" u="sng" dirty="0">
                <a:solidFill>
                  <a:srgbClr val="000000"/>
                </a:solidFill>
                <a:effectLst/>
                <a:ea typeface="Calibri" panose="020F0502020204030204" pitchFamily="34" charset="0"/>
                <a:hlinkClick r:id="rId3"/>
              </a:rPr>
              <a:t>https://undressed.lgfl.net/</a:t>
            </a:r>
            <a:endParaRPr lang="en-US" sz="1500" dirty="0">
              <a:effectLst/>
              <a:ea typeface="Calibri" panose="020F0502020204030204" pitchFamily="34" charset="0"/>
            </a:endParaRPr>
          </a:p>
          <a:p>
            <a:endParaRPr lang="en-US" dirty="0"/>
          </a:p>
        </p:txBody>
      </p:sp>
    </p:spTree>
    <p:extLst>
      <p:ext uri="{BB962C8B-B14F-4D97-AF65-F5344CB8AC3E}">
        <p14:creationId xmlns:p14="http://schemas.microsoft.com/office/powerpoint/2010/main" val="1940506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C142A-026F-4C15-AA6C-6711CAD667D3}"/>
              </a:ext>
            </a:extLst>
          </p:cNvPr>
          <p:cNvSpPr>
            <a:spLocks noGrp="1"/>
          </p:cNvSpPr>
          <p:nvPr>
            <p:ph type="title"/>
          </p:nvPr>
        </p:nvSpPr>
        <p:spPr>
          <a:xfrm rot="21161218">
            <a:off x="332205" y="153374"/>
            <a:ext cx="4326300" cy="412823"/>
          </a:xfrm>
        </p:spPr>
        <p:txBody>
          <a:bodyPr/>
          <a:lstStyle/>
          <a:p>
            <a:r>
              <a:rPr lang="en-GB" sz="1500" dirty="0"/>
              <a:t>A whirlwind guide to…</a:t>
            </a:r>
            <a:endParaRPr lang="en-US" sz="1500" dirty="0"/>
          </a:p>
        </p:txBody>
      </p:sp>
      <p:sp>
        <p:nvSpPr>
          <p:cNvPr id="4" name="Title 1">
            <a:extLst>
              <a:ext uri="{FF2B5EF4-FFF2-40B4-BE49-F238E27FC236}">
                <a16:creationId xmlns:a16="http://schemas.microsoft.com/office/drawing/2014/main" id="{0C3BFB5B-CFE9-48DF-9F31-247D9C441AAE}"/>
              </a:ext>
            </a:extLst>
          </p:cNvPr>
          <p:cNvSpPr txBox="1">
            <a:spLocks/>
          </p:cNvSpPr>
          <p:nvPr/>
        </p:nvSpPr>
        <p:spPr bwMode="auto">
          <a:xfrm rot="21203943">
            <a:off x="342034" y="276763"/>
            <a:ext cx="6137749" cy="675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3200" b="1">
                <a:solidFill>
                  <a:srgbClr val="CD0921"/>
                </a:solidFill>
                <a:latin typeface="+mj-lt"/>
                <a:ea typeface="+mj-ea"/>
                <a:cs typeface="+mj-cs"/>
              </a:defRPr>
            </a:lvl1pPr>
            <a:lvl2pPr algn="l" rtl="0" eaLnBrk="1" fontAlgn="base" hangingPunct="1">
              <a:spcBef>
                <a:spcPct val="0"/>
              </a:spcBef>
              <a:spcAft>
                <a:spcPct val="0"/>
              </a:spcAft>
              <a:defRPr sz="3200" b="1">
                <a:solidFill>
                  <a:srgbClr val="CD0921"/>
                </a:solidFill>
                <a:latin typeface="Arial" charset="0"/>
              </a:defRPr>
            </a:lvl2pPr>
            <a:lvl3pPr algn="l" rtl="0" eaLnBrk="1" fontAlgn="base" hangingPunct="1">
              <a:spcBef>
                <a:spcPct val="0"/>
              </a:spcBef>
              <a:spcAft>
                <a:spcPct val="0"/>
              </a:spcAft>
              <a:defRPr sz="3200" b="1">
                <a:solidFill>
                  <a:srgbClr val="CD0921"/>
                </a:solidFill>
                <a:latin typeface="Arial" charset="0"/>
              </a:defRPr>
            </a:lvl3pPr>
            <a:lvl4pPr algn="l" rtl="0" eaLnBrk="1" fontAlgn="base" hangingPunct="1">
              <a:spcBef>
                <a:spcPct val="0"/>
              </a:spcBef>
              <a:spcAft>
                <a:spcPct val="0"/>
              </a:spcAft>
              <a:defRPr sz="3200" b="1">
                <a:solidFill>
                  <a:srgbClr val="CD0921"/>
                </a:solidFill>
                <a:latin typeface="Arial" charset="0"/>
              </a:defRPr>
            </a:lvl4pPr>
            <a:lvl5pPr algn="l" rtl="0" eaLnBrk="1" fontAlgn="base" hangingPunct="1">
              <a:spcBef>
                <a:spcPct val="0"/>
              </a:spcBef>
              <a:spcAft>
                <a:spcPct val="0"/>
              </a:spcAft>
              <a:defRPr sz="3200" b="1">
                <a:solidFill>
                  <a:srgbClr val="CD0921"/>
                </a:solidFill>
                <a:latin typeface="Arial" charset="0"/>
              </a:defRPr>
            </a:lvl5pPr>
            <a:lvl6pPr marL="457200" algn="l" rtl="0" eaLnBrk="1" fontAlgn="base" hangingPunct="1">
              <a:spcBef>
                <a:spcPct val="0"/>
              </a:spcBef>
              <a:spcAft>
                <a:spcPct val="0"/>
              </a:spcAft>
              <a:defRPr sz="3200" b="1">
                <a:solidFill>
                  <a:srgbClr val="CD0921"/>
                </a:solidFill>
                <a:latin typeface="Arial" charset="0"/>
              </a:defRPr>
            </a:lvl6pPr>
            <a:lvl7pPr marL="914400" algn="l" rtl="0" eaLnBrk="1" fontAlgn="base" hangingPunct="1">
              <a:spcBef>
                <a:spcPct val="0"/>
              </a:spcBef>
              <a:spcAft>
                <a:spcPct val="0"/>
              </a:spcAft>
              <a:defRPr sz="3200" b="1">
                <a:solidFill>
                  <a:srgbClr val="CD0921"/>
                </a:solidFill>
                <a:latin typeface="Arial" charset="0"/>
              </a:defRPr>
            </a:lvl7pPr>
            <a:lvl8pPr marL="1371600" algn="l" rtl="0" eaLnBrk="1" fontAlgn="base" hangingPunct="1">
              <a:spcBef>
                <a:spcPct val="0"/>
              </a:spcBef>
              <a:spcAft>
                <a:spcPct val="0"/>
              </a:spcAft>
              <a:defRPr sz="3200" b="1">
                <a:solidFill>
                  <a:srgbClr val="CD0921"/>
                </a:solidFill>
                <a:latin typeface="Arial" charset="0"/>
              </a:defRPr>
            </a:lvl8pPr>
            <a:lvl9pPr marL="1828800" algn="l" rtl="0" eaLnBrk="1" fontAlgn="base" hangingPunct="1">
              <a:spcBef>
                <a:spcPct val="0"/>
              </a:spcBef>
              <a:spcAft>
                <a:spcPct val="0"/>
              </a:spcAft>
              <a:defRPr sz="3200" b="1">
                <a:solidFill>
                  <a:srgbClr val="CD0921"/>
                </a:solidFill>
                <a:latin typeface="Arial" charset="0"/>
              </a:defRPr>
            </a:lvl9pPr>
          </a:lstStyle>
          <a:p>
            <a:r>
              <a:rPr lang="en-GB" sz="3000" kern="0" dirty="0"/>
              <a:t>The London Inclusion Charter</a:t>
            </a:r>
            <a:endParaRPr lang="en-US" sz="3000" kern="0" dirty="0"/>
          </a:p>
        </p:txBody>
      </p:sp>
      <p:sp>
        <p:nvSpPr>
          <p:cNvPr id="14" name="TextBox 13">
            <a:extLst>
              <a:ext uri="{FF2B5EF4-FFF2-40B4-BE49-F238E27FC236}">
                <a16:creationId xmlns:a16="http://schemas.microsoft.com/office/drawing/2014/main" id="{EB9019E0-16AB-4E5C-8977-08AD94D92D1D}"/>
              </a:ext>
            </a:extLst>
          </p:cNvPr>
          <p:cNvSpPr txBox="1"/>
          <p:nvPr/>
        </p:nvSpPr>
        <p:spPr>
          <a:xfrm>
            <a:off x="1691680" y="1303229"/>
            <a:ext cx="2520280" cy="338554"/>
          </a:xfrm>
          <a:prstGeom prst="rect">
            <a:avLst/>
          </a:prstGeom>
          <a:noFill/>
        </p:spPr>
        <p:txBody>
          <a:bodyPr wrap="square">
            <a:spAutoFit/>
          </a:bodyPr>
          <a:lstStyle/>
          <a:p>
            <a:endParaRPr lang="en-US" sz="1600" dirty="0">
              <a:latin typeface="+mn-lt"/>
            </a:endParaRPr>
          </a:p>
        </p:txBody>
      </p:sp>
      <p:sp>
        <p:nvSpPr>
          <p:cNvPr id="8" name="TextBox 7">
            <a:extLst>
              <a:ext uri="{FF2B5EF4-FFF2-40B4-BE49-F238E27FC236}">
                <a16:creationId xmlns:a16="http://schemas.microsoft.com/office/drawing/2014/main" id="{183B73BA-7A0C-4F64-9E44-5101EC9553B7}"/>
              </a:ext>
            </a:extLst>
          </p:cNvPr>
          <p:cNvSpPr txBox="1"/>
          <p:nvPr/>
        </p:nvSpPr>
        <p:spPr>
          <a:xfrm>
            <a:off x="72536" y="1188110"/>
            <a:ext cx="8747937" cy="5792355"/>
          </a:xfrm>
          <a:prstGeom prst="rect">
            <a:avLst/>
          </a:prstGeom>
          <a:noFill/>
        </p:spPr>
        <p:txBody>
          <a:bodyPr wrap="square" rtlCol="0">
            <a:spAutoFit/>
          </a:bodyPr>
          <a:lstStyle/>
          <a:p>
            <a:pPr algn="just"/>
            <a:r>
              <a:rPr lang="en-GB" sz="1100" b="1" dirty="0">
                <a:solidFill>
                  <a:srgbClr val="C00000"/>
                </a:solidFill>
                <a:latin typeface="+mn-lt"/>
              </a:rPr>
              <a:t>What is The London Inclusion Charter?</a:t>
            </a:r>
          </a:p>
          <a:p>
            <a:pPr algn="just"/>
            <a:r>
              <a:rPr lang="en-GB" sz="1100" dirty="0">
                <a:latin typeface="+mn-lt"/>
              </a:rPr>
              <a:t>An initiative from the Violence Reduction Unit (VRU), designed to reduce school exclusions and reduce violence related youth crime.</a:t>
            </a:r>
          </a:p>
          <a:p>
            <a:pPr algn="just"/>
            <a:endParaRPr lang="en-GB" sz="1100" dirty="0">
              <a:latin typeface="+mn-lt"/>
            </a:endParaRPr>
          </a:p>
          <a:p>
            <a:pPr algn="just"/>
            <a:r>
              <a:rPr lang="en-GB" sz="1100" b="1" dirty="0">
                <a:solidFill>
                  <a:srgbClr val="C00000"/>
                </a:solidFill>
                <a:latin typeface="+mn-lt"/>
              </a:rPr>
              <a:t>What does it involve?</a:t>
            </a:r>
          </a:p>
          <a:p>
            <a:pPr algn="just"/>
            <a:r>
              <a:rPr lang="en-GB" sz="1100" b="1" dirty="0">
                <a:latin typeface="+mn-lt"/>
              </a:rPr>
              <a:t>Download it here</a:t>
            </a:r>
            <a:r>
              <a:rPr lang="en-GB" sz="1100" dirty="0">
                <a:latin typeface="+mn-lt"/>
              </a:rPr>
              <a:t>: </a:t>
            </a:r>
            <a:r>
              <a:rPr lang="en-US" sz="1100" dirty="0">
                <a:latin typeface="+mn-lt"/>
                <a:hlinkClick r:id="rId2"/>
              </a:rPr>
              <a:t>London's Inclusion Charter</a:t>
            </a:r>
            <a:endParaRPr lang="en-US" sz="1100" dirty="0">
              <a:latin typeface="+mn-lt"/>
            </a:endParaRPr>
          </a:p>
          <a:p>
            <a:pPr algn="just"/>
            <a:r>
              <a:rPr lang="en-US" sz="1100" dirty="0">
                <a:latin typeface="+mn-lt"/>
              </a:rPr>
              <a:t>There are 4 overarching ‘principles’, underpinned by various examples and initiatives. The VRU wants all London LAs and schools to sign the charter and commit to its principles and inclusive practice.</a:t>
            </a:r>
          </a:p>
          <a:p>
            <a:pPr algn="just"/>
            <a:endParaRPr lang="en-US" sz="1100" dirty="0">
              <a:latin typeface="+mn-lt"/>
            </a:endParaRPr>
          </a:p>
          <a:p>
            <a:pPr algn="just"/>
            <a:endParaRPr lang="en-US" sz="1100" dirty="0">
              <a:latin typeface="+mn-lt"/>
            </a:endParaRPr>
          </a:p>
          <a:p>
            <a:pPr algn="just"/>
            <a:endParaRPr lang="en-US" sz="1100" dirty="0">
              <a:latin typeface="+mn-lt"/>
            </a:endParaRPr>
          </a:p>
          <a:p>
            <a:pPr algn="just"/>
            <a:endParaRPr lang="en-US" sz="1100" dirty="0">
              <a:latin typeface="+mn-lt"/>
            </a:endParaRPr>
          </a:p>
          <a:p>
            <a:pPr algn="just"/>
            <a:endParaRPr lang="en-US" sz="1100" dirty="0">
              <a:latin typeface="+mn-lt"/>
            </a:endParaRPr>
          </a:p>
          <a:p>
            <a:pPr algn="just"/>
            <a:endParaRPr lang="en-US" sz="1100" dirty="0">
              <a:solidFill>
                <a:srgbClr val="C00000"/>
              </a:solidFill>
              <a:latin typeface="+mn-lt"/>
            </a:endParaRPr>
          </a:p>
          <a:p>
            <a:pPr algn="just"/>
            <a:r>
              <a:rPr lang="en-US" sz="1100" b="1" dirty="0">
                <a:solidFill>
                  <a:srgbClr val="C00000"/>
                </a:solidFill>
                <a:latin typeface="+mn-lt"/>
              </a:rPr>
              <a:t>What else?</a:t>
            </a:r>
          </a:p>
          <a:p>
            <a:pPr marL="0" marR="0" lvl="0" indent="0" algn="l" defTabSz="914400" rtl="0" eaLnBrk="1" fontAlgn="base" latinLnBrk="0" hangingPunct="1">
              <a:lnSpc>
                <a:spcPct val="100000"/>
              </a:lnSpc>
              <a:spcBef>
                <a:spcPct val="20000"/>
              </a:spcBef>
              <a:spcAft>
                <a:spcPct val="0"/>
              </a:spcAft>
              <a:buClrTx/>
              <a:buSzTx/>
              <a:buFontTx/>
              <a:buNone/>
              <a:tabLst/>
              <a:defRPr/>
            </a:pPr>
            <a:r>
              <a:rPr lang="en-US" sz="1100" dirty="0">
                <a:latin typeface="+mn-lt"/>
              </a:rPr>
              <a:t>As part of the launch of the London Inclusion Charter, the VRU has </a:t>
            </a:r>
            <a:r>
              <a:rPr lang="en-US" sz="1100" b="1" dirty="0">
                <a:latin typeface="+mn-lt"/>
              </a:rPr>
              <a:t>secured funding for every maintained school</a:t>
            </a:r>
            <a:r>
              <a:rPr lang="en-US" sz="1100" dirty="0">
                <a:latin typeface="+mn-lt"/>
              </a:rPr>
              <a:t> in London to sign up to the </a:t>
            </a:r>
            <a:r>
              <a:rPr lang="en-US" sz="1100" b="1" dirty="0">
                <a:solidFill>
                  <a:srgbClr val="C00000"/>
                </a:solidFill>
                <a:latin typeface="+mn-lt"/>
              </a:rPr>
              <a:t>UNICEF Rights Respecting Schools Award </a:t>
            </a:r>
            <a:r>
              <a:rPr lang="en-US" sz="1100" dirty="0">
                <a:latin typeface="+mn-lt"/>
              </a:rPr>
              <a:t>and begin the journey toward becoming a Rights Respecting School. This is a highly respected programme which we would encourage schools to explore, and is now FREE for London schools. This is an incredible offer.</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sz="1100" b="0" i="0" u="none" strike="noStrike" kern="0" cap="none" spc="0" normalizeH="0" baseline="0" noProof="0" dirty="0">
                <a:ln>
                  <a:noFill/>
                </a:ln>
                <a:solidFill>
                  <a:srgbClr val="000000"/>
                </a:solidFill>
                <a:effectLst/>
                <a:uLnTx/>
                <a:uFillTx/>
                <a:latin typeface="+mn-lt"/>
                <a:ea typeface="+mn-ea"/>
                <a:cs typeface="+mn-cs"/>
                <a:hlinkClick r:id="rId3"/>
              </a:rPr>
              <a:t>About the Rights Respecting Schools Award - UNICEF UK</a:t>
            </a:r>
            <a:endParaRPr kumimoji="0" lang="en-US" sz="1100" b="0" i="0" u="none" strike="noStrike" kern="0" cap="none" spc="0" normalizeH="0" baseline="0" noProof="0" dirty="0">
              <a:ln>
                <a:noFill/>
              </a:ln>
              <a:solidFill>
                <a:srgbClr val="000000"/>
              </a:solidFill>
              <a:effectLst/>
              <a:uLnTx/>
              <a:uFillTx/>
              <a:latin typeface="+mn-lt"/>
              <a:ea typeface="+mn-ea"/>
              <a:cs typeface="+mn-cs"/>
            </a:endParaRPr>
          </a:p>
          <a:p>
            <a:pPr algn="just"/>
            <a:endParaRPr lang="en-US" sz="1100" dirty="0">
              <a:latin typeface="+mn-lt"/>
            </a:endParaRPr>
          </a:p>
          <a:p>
            <a:pPr algn="just"/>
            <a:r>
              <a:rPr lang="en-US" sz="1100" b="1" dirty="0">
                <a:solidFill>
                  <a:srgbClr val="C00000"/>
                </a:solidFill>
                <a:latin typeface="+mn-lt"/>
              </a:rPr>
              <a:t>What about the Enfield Inclusion Charter? </a:t>
            </a:r>
          </a:p>
          <a:p>
            <a:pPr marL="0" marR="0" lvl="0" indent="0" algn="l" defTabSz="914400" rtl="0" eaLnBrk="0" fontAlgn="base" latinLnBrk="0" hangingPunct="0">
              <a:lnSpc>
                <a:spcPct val="100000"/>
              </a:lnSpc>
              <a:spcBef>
                <a:spcPct val="0"/>
              </a:spcBef>
              <a:spcAft>
                <a:spcPct val="0"/>
              </a:spcAft>
              <a:buClrTx/>
              <a:buSzTx/>
              <a:buFontTx/>
              <a:buNone/>
              <a:tabLst/>
              <a:defRPr/>
            </a:pPr>
            <a:r>
              <a:rPr lang="en-US" sz="1100" dirty="0">
                <a:latin typeface="+mn-lt"/>
              </a:rPr>
              <a:t>They may share some elements of their titles, but the London Inclusion Charter and the Enfield Inclusion Charter are very different, with different approaches and different aims. We have given some thought to our Enfield Inclusion Charter and whether it should be rewritten or replaced by the London Charter. However, our Enfield Charter has a greater emphasis on SEND and we believe its principles remain very important. There are no contradictions between the two and many places where they overlap. We would encourage schools to sign up to the London Charter’s principles but we will continue to put our energies behind our </a:t>
            </a:r>
            <a:r>
              <a:rPr lang="en-US" sz="1100" b="1" dirty="0">
                <a:latin typeface="+mn-lt"/>
              </a:rPr>
              <a:t>Enfield Inclusion Charter.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Arial"/>
                <a:ea typeface="+mn-ea"/>
                <a:cs typeface="+mn-cs"/>
                <a:hlinkClick r:id="rId4"/>
              </a:rPr>
              <a:t>Enfield Inclusion Charter | Enfield Council</a:t>
            </a:r>
            <a:endParaRPr kumimoji="0" lang="en-US" sz="1100" b="0" i="0" u="none" strike="noStrike" kern="1200" cap="none" spc="0" normalizeH="0" baseline="0" noProof="0" dirty="0">
              <a:ln>
                <a:noFill/>
              </a:ln>
              <a:solidFill>
                <a:srgbClr val="000000"/>
              </a:solidFill>
              <a:effectLst/>
              <a:uLnTx/>
              <a:uFillTx/>
              <a:latin typeface="Arial"/>
              <a:ea typeface="+mn-ea"/>
              <a:cs typeface="+mn-cs"/>
            </a:endParaRPr>
          </a:p>
          <a:p>
            <a:pPr algn="just"/>
            <a:endParaRPr lang="en-US" sz="1100" dirty="0">
              <a:latin typeface="+mn-lt"/>
            </a:endParaRPr>
          </a:p>
          <a:p>
            <a:pPr algn="just"/>
            <a:r>
              <a:rPr lang="en-US" sz="1100" b="1" dirty="0">
                <a:solidFill>
                  <a:srgbClr val="C00000"/>
                </a:solidFill>
                <a:latin typeface="+mn-lt"/>
              </a:rPr>
              <a:t>What about E-TIPSS? </a:t>
            </a:r>
          </a:p>
          <a:p>
            <a:pPr algn="just"/>
            <a:r>
              <a:rPr lang="en-GB" sz="1100" dirty="0">
                <a:latin typeface="+mn-lt"/>
              </a:rPr>
              <a:t>We strongly believe in </a:t>
            </a:r>
            <a:r>
              <a:rPr lang="en-GB" sz="1100" b="1" dirty="0">
                <a:latin typeface="+mn-lt"/>
              </a:rPr>
              <a:t>E-TIPSS (Enfield Trauma Informed Practice in Schools and Settings) </a:t>
            </a:r>
            <a:r>
              <a:rPr lang="en-GB" sz="1100" dirty="0">
                <a:latin typeface="+mn-lt"/>
              </a:rPr>
              <a:t>and its power</a:t>
            </a:r>
          </a:p>
          <a:p>
            <a:pPr algn="just"/>
            <a:r>
              <a:rPr lang="en-GB" sz="1100" dirty="0">
                <a:latin typeface="+mn-lt"/>
              </a:rPr>
              <a:t> to achieve the same aims set out in the London Inclusion Charter.  </a:t>
            </a:r>
          </a:p>
          <a:p>
            <a:pPr algn="just"/>
            <a:r>
              <a:rPr lang="en-GB" sz="1100" dirty="0">
                <a:latin typeface="+mn-lt"/>
              </a:rPr>
              <a:t>Please see the E-TIPSS slide  later in this RoundUp</a:t>
            </a:r>
          </a:p>
          <a:p>
            <a:pPr algn="just"/>
            <a:r>
              <a:rPr lang="en-GB" sz="1100" dirty="0">
                <a:latin typeface="+mn-lt"/>
                <a:hlinkClick r:id="rId5"/>
              </a:rPr>
              <a:t>Enfield Trauma Informed Practice in Schools and Settings | Educational Psychology Service</a:t>
            </a:r>
            <a:endParaRPr lang="en-GB" sz="1100" dirty="0">
              <a:latin typeface="+mn-lt"/>
            </a:endParaRPr>
          </a:p>
          <a:p>
            <a:pPr algn="just"/>
            <a:endParaRPr lang="en-GB" sz="1400" dirty="0">
              <a:latin typeface="+mn-lt"/>
            </a:endParaRPr>
          </a:p>
        </p:txBody>
      </p:sp>
      <p:sp>
        <p:nvSpPr>
          <p:cNvPr id="15" name="TextBox 14">
            <a:extLst>
              <a:ext uri="{FF2B5EF4-FFF2-40B4-BE49-F238E27FC236}">
                <a16:creationId xmlns:a16="http://schemas.microsoft.com/office/drawing/2014/main" id="{8C3A50CC-F3CB-4FEE-83BE-4C0D9E8DFF5E}"/>
              </a:ext>
            </a:extLst>
          </p:cNvPr>
          <p:cNvSpPr txBox="1"/>
          <p:nvPr/>
        </p:nvSpPr>
        <p:spPr>
          <a:xfrm>
            <a:off x="5004048" y="624068"/>
            <a:ext cx="4377149" cy="338554"/>
          </a:xfrm>
          <a:prstGeom prst="rect">
            <a:avLst/>
          </a:prstGeom>
          <a:noFill/>
        </p:spPr>
        <p:txBody>
          <a:bodyPr wrap="square">
            <a:spAutoFit/>
          </a:bodyPr>
          <a:lstStyle/>
          <a:p>
            <a:r>
              <a:rPr lang="en-GB" sz="1600" dirty="0">
                <a:latin typeface="+mn-lt"/>
                <a:hlinkClick r:id="rId6"/>
              </a:rPr>
              <a:t>London's Inclusion Charter | London City Hall</a:t>
            </a:r>
            <a:endParaRPr lang="en-US" sz="1600" dirty="0">
              <a:latin typeface="+mn-lt"/>
            </a:endParaRPr>
          </a:p>
        </p:txBody>
      </p:sp>
      <p:pic>
        <p:nvPicPr>
          <p:cNvPr id="6" name="Picture 5">
            <a:extLst>
              <a:ext uri="{FF2B5EF4-FFF2-40B4-BE49-F238E27FC236}">
                <a16:creationId xmlns:a16="http://schemas.microsoft.com/office/drawing/2014/main" id="{DAF5FBD7-FAEA-4CC1-8DD6-A3F7F263EE78}"/>
              </a:ext>
            </a:extLst>
          </p:cNvPr>
          <p:cNvPicPr>
            <a:picLocks noChangeAspect="1"/>
          </p:cNvPicPr>
          <p:nvPr/>
        </p:nvPicPr>
        <p:blipFill>
          <a:blip r:embed="rId7"/>
          <a:stretch>
            <a:fillRect/>
          </a:stretch>
        </p:blipFill>
        <p:spPr>
          <a:xfrm>
            <a:off x="1124517" y="2457735"/>
            <a:ext cx="5511326" cy="867847"/>
          </a:xfrm>
          <a:prstGeom prst="rect">
            <a:avLst/>
          </a:prstGeom>
          <a:ln>
            <a:solidFill>
              <a:srgbClr val="C00000"/>
            </a:solidFill>
          </a:ln>
        </p:spPr>
      </p:pic>
      <p:pic>
        <p:nvPicPr>
          <p:cNvPr id="10" name="Picture 9">
            <a:extLst>
              <a:ext uri="{FF2B5EF4-FFF2-40B4-BE49-F238E27FC236}">
                <a16:creationId xmlns:a16="http://schemas.microsoft.com/office/drawing/2014/main" id="{B78190E6-CC3C-4255-A64E-87E25AAF1A23}"/>
              </a:ext>
            </a:extLst>
          </p:cNvPr>
          <p:cNvPicPr>
            <a:picLocks noChangeAspect="1"/>
          </p:cNvPicPr>
          <p:nvPr/>
        </p:nvPicPr>
        <p:blipFill>
          <a:blip r:embed="rId8"/>
          <a:stretch>
            <a:fillRect/>
          </a:stretch>
        </p:blipFill>
        <p:spPr>
          <a:xfrm>
            <a:off x="6464732" y="63328"/>
            <a:ext cx="2631472" cy="592914"/>
          </a:xfrm>
          <a:prstGeom prst="rect">
            <a:avLst/>
          </a:prstGeom>
        </p:spPr>
      </p:pic>
      <p:pic>
        <p:nvPicPr>
          <p:cNvPr id="11" name="Picture 10">
            <a:extLst>
              <a:ext uri="{FF2B5EF4-FFF2-40B4-BE49-F238E27FC236}">
                <a16:creationId xmlns:a16="http://schemas.microsoft.com/office/drawing/2014/main" id="{97F0EF64-52F5-462E-897D-BAA423291BCB}"/>
              </a:ext>
            </a:extLst>
          </p:cNvPr>
          <p:cNvPicPr>
            <a:picLocks noChangeAspect="1"/>
          </p:cNvPicPr>
          <p:nvPr/>
        </p:nvPicPr>
        <p:blipFill>
          <a:blip r:embed="rId9"/>
          <a:stretch>
            <a:fillRect/>
          </a:stretch>
        </p:blipFill>
        <p:spPr>
          <a:xfrm>
            <a:off x="6957329" y="2457735"/>
            <a:ext cx="1066332" cy="877144"/>
          </a:xfrm>
          <a:prstGeom prst="rect">
            <a:avLst/>
          </a:prstGeom>
        </p:spPr>
      </p:pic>
    </p:spTree>
    <p:extLst>
      <p:ext uri="{BB962C8B-B14F-4D97-AF65-F5344CB8AC3E}">
        <p14:creationId xmlns:p14="http://schemas.microsoft.com/office/powerpoint/2010/main" val="2888633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1F13D-D4F3-4BE1-B964-7CB9E7D3D7D3}"/>
              </a:ext>
            </a:extLst>
          </p:cNvPr>
          <p:cNvSpPr>
            <a:spLocks noGrp="1"/>
          </p:cNvSpPr>
          <p:nvPr>
            <p:ph type="title"/>
          </p:nvPr>
        </p:nvSpPr>
        <p:spPr>
          <a:xfrm>
            <a:off x="299120" y="116632"/>
            <a:ext cx="8926760" cy="531912"/>
          </a:xfrm>
        </p:spPr>
        <p:txBody>
          <a:bodyPr/>
          <a:lstStyle/>
          <a:p>
            <a:r>
              <a:rPr lang="en-GB" sz="2800" dirty="0"/>
              <a:t>Partner agency work – a very important message</a:t>
            </a:r>
            <a:endParaRPr lang="en-US" sz="2800" dirty="0"/>
          </a:p>
        </p:txBody>
      </p:sp>
      <p:sp>
        <p:nvSpPr>
          <p:cNvPr id="3" name="Content Placeholder 2">
            <a:extLst>
              <a:ext uri="{FF2B5EF4-FFF2-40B4-BE49-F238E27FC236}">
                <a16:creationId xmlns:a16="http://schemas.microsoft.com/office/drawing/2014/main" id="{A48D9EB5-23FA-484B-9367-5C935BC4DEE7}"/>
              </a:ext>
            </a:extLst>
          </p:cNvPr>
          <p:cNvSpPr>
            <a:spLocks noGrp="1"/>
          </p:cNvSpPr>
          <p:nvPr>
            <p:ph idx="1"/>
          </p:nvPr>
        </p:nvSpPr>
        <p:spPr>
          <a:xfrm>
            <a:off x="395536" y="764704"/>
            <a:ext cx="8280920" cy="4734272"/>
          </a:xfrm>
        </p:spPr>
        <p:txBody>
          <a:bodyPr/>
          <a:lstStyle/>
          <a:p>
            <a:pPr marL="0" indent="0">
              <a:buNone/>
            </a:pPr>
            <a:r>
              <a:rPr lang="en-GB" sz="1800" b="1" dirty="0"/>
              <a:t>Effective partner work is essential in our bid to safeguard our children.</a:t>
            </a:r>
          </a:p>
          <a:p>
            <a:pPr marL="0" indent="0">
              <a:buNone/>
            </a:pPr>
            <a:endParaRPr lang="en-GB" sz="1400" dirty="0"/>
          </a:p>
          <a:p>
            <a:pPr marL="0" indent="0">
              <a:buNone/>
            </a:pPr>
            <a:r>
              <a:rPr lang="en-GB" sz="1400" dirty="0"/>
              <a:t>It is incredibly important that schools do their utmost to comply with what is needed to safeguard our most vulnerable children.</a:t>
            </a:r>
          </a:p>
          <a:p>
            <a:pPr marL="0" indent="0">
              <a:buNone/>
            </a:pPr>
            <a:endParaRPr lang="en-GB" sz="1400" dirty="0"/>
          </a:p>
          <a:p>
            <a:pPr marL="0" indent="0">
              <a:buNone/>
            </a:pPr>
            <a:r>
              <a:rPr lang="en-GB" sz="1400" b="1" dirty="0">
                <a:solidFill>
                  <a:srgbClr val="C00000"/>
                </a:solidFill>
              </a:rPr>
              <a:t>DSLs: This is your responsibility. </a:t>
            </a:r>
            <a:r>
              <a:rPr lang="en-GB" sz="1400" dirty="0"/>
              <a:t>You must make sure the paperwork for statutory assessments, partner checks and other requests is promptly produced, especially for Section 17 and Section 47 assessments. For section 47 this needs to be produced within 24 hours. For Section 17 this needs to be produced within 72 hours.</a:t>
            </a:r>
          </a:p>
          <a:p>
            <a:pPr marL="0" indent="0">
              <a:buNone/>
            </a:pPr>
            <a:endParaRPr lang="en-GB" sz="1400" dirty="0"/>
          </a:p>
          <a:p>
            <a:pPr marL="0" indent="0">
              <a:buNone/>
            </a:pPr>
            <a:r>
              <a:rPr lang="en-GB" sz="1400" dirty="0"/>
              <a:t>These tight turnaround times are because a child has been deemed as being potentially at risk of immediate and serious harm. The picture you paint helps to form the decision which will affect their future.</a:t>
            </a:r>
          </a:p>
          <a:p>
            <a:pPr marL="0" indent="0">
              <a:buNone/>
            </a:pPr>
            <a:endParaRPr lang="en-GB" sz="1400" dirty="0"/>
          </a:p>
          <a:p>
            <a:pPr marL="0" indent="0">
              <a:buNone/>
            </a:pPr>
            <a:r>
              <a:rPr lang="en-GB" sz="1400" dirty="0"/>
              <a:t>Equally, ensuring paperwork is ready and an appropriate and well-informed school representative has been released to attend CiN and CP meetings is absolutely essential. We cannot get this wrong.</a:t>
            </a:r>
          </a:p>
          <a:p>
            <a:pPr marL="0" indent="0">
              <a:buNone/>
            </a:pPr>
            <a:endParaRPr lang="en-GB" sz="1400" dirty="0"/>
          </a:p>
          <a:p>
            <a:pPr marL="0" indent="0">
              <a:buNone/>
            </a:pPr>
            <a:r>
              <a:rPr lang="en-GB" sz="1400" b="1" dirty="0"/>
              <a:t>It is rare that we receive any report from social services of a school not fulfilling its part in this duty, but as each one has such a profound effect, we wanted to emphasise the message here.</a:t>
            </a:r>
          </a:p>
          <a:p>
            <a:pPr marL="0" indent="0">
              <a:buNone/>
            </a:pPr>
            <a:endParaRPr lang="en-GB" sz="1400" dirty="0"/>
          </a:p>
          <a:p>
            <a:pPr marL="0" indent="0">
              <a:buNone/>
            </a:pPr>
            <a:r>
              <a:rPr lang="en-GB" sz="1600" b="1" dirty="0">
                <a:solidFill>
                  <a:srgbClr val="C00000"/>
                </a:solidFill>
              </a:rPr>
              <a:t>We are all partners, working with the same precious aim: to keep children safe.</a:t>
            </a:r>
            <a:endParaRPr lang="en-US" sz="1600" b="1" dirty="0">
              <a:solidFill>
                <a:srgbClr val="C00000"/>
              </a:solidFill>
            </a:endParaRPr>
          </a:p>
        </p:txBody>
      </p:sp>
    </p:spTree>
    <p:extLst>
      <p:ext uri="{BB962C8B-B14F-4D97-AF65-F5344CB8AC3E}">
        <p14:creationId xmlns:p14="http://schemas.microsoft.com/office/powerpoint/2010/main" val="1277499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04488-BC90-47ED-B876-4B6CEF228871}"/>
              </a:ext>
            </a:extLst>
          </p:cNvPr>
          <p:cNvSpPr>
            <a:spLocks noGrp="1"/>
          </p:cNvSpPr>
          <p:nvPr>
            <p:ph type="title"/>
          </p:nvPr>
        </p:nvSpPr>
        <p:spPr>
          <a:xfrm>
            <a:off x="495300" y="92553"/>
            <a:ext cx="8325172" cy="1143000"/>
          </a:xfrm>
        </p:spPr>
        <p:txBody>
          <a:bodyPr/>
          <a:lstStyle/>
          <a:p>
            <a:r>
              <a:rPr lang="en-GB" dirty="0"/>
              <a:t>E-TIPSS </a:t>
            </a:r>
            <a:br>
              <a:rPr lang="en-GB" dirty="0"/>
            </a:br>
            <a:r>
              <a:rPr lang="en-GB" sz="2300" dirty="0"/>
              <a:t>(Enfield trauma informed practice in schools and settings)</a:t>
            </a:r>
            <a:endParaRPr lang="en-US" sz="2300" dirty="0"/>
          </a:p>
        </p:txBody>
      </p:sp>
      <p:pic>
        <p:nvPicPr>
          <p:cNvPr id="5" name="Picture 4">
            <a:extLst>
              <a:ext uri="{FF2B5EF4-FFF2-40B4-BE49-F238E27FC236}">
                <a16:creationId xmlns:a16="http://schemas.microsoft.com/office/drawing/2014/main" id="{86F99762-2FBB-4DB8-8C18-50BCFA4889CF}"/>
              </a:ext>
            </a:extLst>
          </p:cNvPr>
          <p:cNvPicPr>
            <a:picLocks noChangeAspect="1"/>
          </p:cNvPicPr>
          <p:nvPr/>
        </p:nvPicPr>
        <p:blipFill rotWithShape="1">
          <a:blip r:embed="rId2"/>
          <a:srcRect t="15308" r="6614" b="14972"/>
          <a:stretch/>
        </p:blipFill>
        <p:spPr>
          <a:xfrm>
            <a:off x="3563888" y="2655494"/>
            <a:ext cx="4919511" cy="2808312"/>
          </a:xfrm>
          <a:prstGeom prst="rect">
            <a:avLst/>
          </a:prstGeom>
        </p:spPr>
      </p:pic>
      <p:sp>
        <p:nvSpPr>
          <p:cNvPr id="6" name="TextBox 5">
            <a:extLst>
              <a:ext uri="{FF2B5EF4-FFF2-40B4-BE49-F238E27FC236}">
                <a16:creationId xmlns:a16="http://schemas.microsoft.com/office/drawing/2014/main" id="{4423F8EF-B9F7-4A1A-B2E2-B6F8CCC543D1}"/>
              </a:ext>
            </a:extLst>
          </p:cNvPr>
          <p:cNvSpPr txBox="1"/>
          <p:nvPr/>
        </p:nvSpPr>
        <p:spPr>
          <a:xfrm>
            <a:off x="143508" y="1239571"/>
            <a:ext cx="8856984" cy="1384995"/>
          </a:xfrm>
          <a:prstGeom prst="rect">
            <a:avLst/>
          </a:prstGeom>
          <a:noFill/>
        </p:spPr>
        <p:txBody>
          <a:bodyPr wrap="square" rtlCol="0">
            <a:spAutoFit/>
          </a:bodyPr>
          <a:lstStyle/>
          <a:p>
            <a:r>
              <a:rPr lang="en-GB" sz="2000" b="1" dirty="0">
                <a:latin typeface="+mn-lt"/>
              </a:rPr>
              <a:t>We love E-TIPSS!</a:t>
            </a:r>
          </a:p>
          <a:p>
            <a:r>
              <a:rPr lang="en-GB" sz="2000" b="1" dirty="0">
                <a:latin typeface="+mn-lt"/>
              </a:rPr>
              <a:t>75%</a:t>
            </a:r>
            <a:r>
              <a:rPr lang="en-GB" sz="1400" dirty="0">
                <a:latin typeface="+mn-lt"/>
              </a:rPr>
              <a:t> </a:t>
            </a:r>
            <a:r>
              <a:rPr lang="en-GB" sz="1400" b="1" dirty="0">
                <a:latin typeface="+mn-lt"/>
              </a:rPr>
              <a:t>of Enfield schools have signed up to some form of E-TIPSS training</a:t>
            </a:r>
            <a:r>
              <a:rPr lang="en-GB" sz="1400" dirty="0">
                <a:latin typeface="+mn-lt"/>
              </a:rPr>
              <a:t>, with feedback overwhelmingly positive. We know that trauma informed practice reduces exclusion, improves behaviour, increases positivity and can have life changing impact on children, families and entire school communities. </a:t>
            </a:r>
            <a:r>
              <a:rPr lang="en-GB" sz="1400" b="1" dirty="0">
                <a:latin typeface="+mn-lt"/>
              </a:rPr>
              <a:t>Let’s make it 100% of schools</a:t>
            </a:r>
            <a:r>
              <a:rPr lang="en-GB" sz="1400" dirty="0">
                <a:latin typeface="+mn-lt"/>
              </a:rPr>
              <a:t>. </a:t>
            </a:r>
            <a:r>
              <a:rPr lang="en-GB" sz="1600" b="1" dirty="0">
                <a:latin typeface="+mn-lt"/>
              </a:rPr>
              <a:t>Join in!</a:t>
            </a:r>
            <a:endParaRPr lang="en-US" sz="1600" b="1" dirty="0">
              <a:latin typeface="+mn-lt"/>
            </a:endParaRPr>
          </a:p>
        </p:txBody>
      </p:sp>
      <p:sp>
        <p:nvSpPr>
          <p:cNvPr id="8" name="TextBox 7">
            <a:extLst>
              <a:ext uri="{FF2B5EF4-FFF2-40B4-BE49-F238E27FC236}">
                <a16:creationId xmlns:a16="http://schemas.microsoft.com/office/drawing/2014/main" id="{E4C4C211-6075-4FE6-A0BD-053CE80011A6}"/>
              </a:ext>
            </a:extLst>
          </p:cNvPr>
          <p:cNvSpPr txBox="1"/>
          <p:nvPr/>
        </p:nvSpPr>
        <p:spPr>
          <a:xfrm>
            <a:off x="773832" y="5907180"/>
            <a:ext cx="7596336" cy="261610"/>
          </a:xfrm>
          <a:prstGeom prst="rect">
            <a:avLst/>
          </a:prstGeom>
          <a:noFill/>
        </p:spPr>
        <p:txBody>
          <a:bodyPr wrap="square">
            <a:spAutoFit/>
          </a:bodyPr>
          <a:lstStyle/>
          <a:p>
            <a:r>
              <a:rPr lang="en-GB" sz="1100" dirty="0">
                <a:latin typeface="+mn-lt"/>
                <a:hlinkClick r:id="rId3"/>
              </a:rPr>
              <a:t>Enfield Trauma Informed Practice in Schools and Settings | Educational Psychology Service</a:t>
            </a:r>
            <a:endParaRPr lang="en-US" sz="1100" dirty="0">
              <a:latin typeface="+mn-lt"/>
            </a:endParaRPr>
          </a:p>
        </p:txBody>
      </p:sp>
      <p:pic>
        <p:nvPicPr>
          <p:cNvPr id="10" name="Picture 9">
            <a:extLst>
              <a:ext uri="{FF2B5EF4-FFF2-40B4-BE49-F238E27FC236}">
                <a16:creationId xmlns:a16="http://schemas.microsoft.com/office/drawing/2014/main" id="{FF4DB53F-73FF-49CD-A9CE-93D6E748620A}"/>
              </a:ext>
            </a:extLst>
          </p:cNvPr>
          <p:cNvPicPr>
            <a:picLocks noChangeAspect="1"/>
          </p:cNvPicPr>
          <p:nvPr/>
        </p:nvPicPr>
        <p:blipFill>
          <a:blip r:embed="rId4"/>
          <a:stretch>
            <a:fillRect/>
          </a:stretch>
        </p:blipFill>
        <p:spPr>
          <a:xfrm>
            <a:off x="-29842" y="2924944"/>
            <a:ext cx="3321142" cy="2123504"/>
          </a:xfrm>
          <a:prstGeom prst="rect">
            <a:avLst/>
          </a:prstGeom>
        </p:spPr>
      </p:pic>
    </p:spTree>
    <p:extLst>
      <p:ext uri="{BB962C8B-B14F-4D97-AF65-F5344CB8AC3E}">
        <p14:creationId xmlns:p14="http://schemas.microsoft.com/office/powerpoint/2010/main" val="409309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E9E0-C583-4A5E-BDE3-C31B5EFB0D0F}"/>
              </a:ext>
            </a:extLst>
          </p:cNvPr>
          <p:cNvSpPr>
            <a:spLocks noGrp="1"/>
          </p:cNvSpPr>
          <p:nvPr>
            <p:ph type="title"/>
          </p:nvPr>
        </p:nvSpPr>
        <p:spPr/>
        <p:txBody>
          <a:bodyPr/>
          <a:lstStyle/>
          <a:p>
            <a:r>
              <a:rPr lang="en-GB" dirty="0"/>
              <a:t>Business Continuity Plan</a:t>
            </a:r>
            <a:endParaRPr lang="en-US" dirty="0"/>
          </a:p>
        </p:txBody>
      </p:sp>
      <p:sp>
        <p:nvSpPr>
          <p:cNvPr id="3" name="Content Placeholder 2">
            <a:extLst>
              <a:ext uri="{FF2B5EF4-FFF2-40B4-BE49-F238E27FC236}">
                <a16:creationId xmlns:a16="http://schemas.microsoft.com/office/drawing/2014/main" id="{8DBBB5A7-ECFA-4B8D-8A93-E98F8094B9C8}"/>
              </a:ext>
            </a:extLst>
          </p:cNvPr>
          <p:cNvSpPr>
            <a:spLocks noGrp="1"/>
          </p:cNvSpPr>
          <p:nvPr>
            <p:ph idx="1"/>
          </p:nvPr>
        </p:nvSpPr>
        <p:spPr>
          <a:xfrm>
            <a:off x="495300" y="1052736"/>
            <a:ext cx="8153400" cy="4191000"/>
          </a:xfrm>
        </p:spPr>
        <p:txBody>
          <a:bodyPr/>
          <a:lstStyle/>
          <a:p>
            <a:pPr marL="0" indent="0">
              <a:buNone/>
            </a:pPr>
            <a:r>
              <a:rPr lang="en-GB" sz="2000" dirty="0"/>
              <a:t>We have recently seen some impressive practice in Enfield as schools have responded to serious local events in ways which significantly reduced impact on children and families.</a:t>
            </a:r>
          </a:p>
          <a:p>
            <a:pPr marL="0" indent="0">
              <a:buNone/>
            </a:pPr>
            <a:r>
              <a:rPr lang="en-GB" sz="2000" dirty="0"/>
              <a:t>Has your school updated and shared its business continuity plan and emergency planning? This plan should outline the school’s response to any unexpected disaster, such as large scale theft, building safety issue, pandemic, local disaster, total IT failure, significant threat of harm or other critical incident. </a:t>
            </a:r>
          </a:p>
          <a:p>
            <a:pPr marL="0" indent="0">
              <a:buNone/>
            </a:pPr>
            <a:r>
              <a:rPr lang="en-GB" sz="2000" dirty="0"/>
              <a:t>The plan should include:</a:t>
            </a:r>
          </a:p>
          <a:p>
            <a:pPr>
              <a:buFontTx/>
              <a:buChar char="-"/>
            </a:pPr>
            <a:r>
              <a:rPr lang="en-GB" sz="2000" dirty="0"/>
              <a:t>The school’s initial response, such as evacuation to a designated ‘place of safety’ or ‘invacuation’ within the school building. </a:t>
            </a:r>
          </a:p>
          <a:p>
            <a:pPr>
              <a:buFontTx/>
              <a:buChar char="-"/>
            </a:pPr>
            <a:r>
              <a:rPr lang="en-GB" sz="2000" dirty="0"/>
              <a:t>Contingency planning in the event of reduced availability of buildings, resources, staff and IT systems</a:t>
            </a:r>
          </a:p>
          <a:p>
            <a:pPr>
              <a:buFontTx/>
              <a:buChar char="-"/>
            </a:pPr>
            <a:r>
              <a:rPr lang="en-GB" sz="2000" dirty="0"/>
              <a:t>Plans to minimise disruption for students and ensure effective education remains accessible</a:t>
            </a:r>
          </a:p>
          <a:p>
            <a:pPr>
              <a:buFontTx/>
              <a:buChar char="-"/>
            </a:pPr>
            <a:r>
              <a:rPr lang="en-GB" sz="2000" dirty="0"/>
              <a:t>Plans to maximise face to face education for students</a:t>
            </a:r>
          </a:p>
        </p:txBody>
      </p:sp>
    </p:spTree>
    <p:extLst>
      <p:ext uri="{BB962C8B-B14F-4D97-AF65-F5344CB8AC3E}">
        <p14:creationId xmlns:p14="http://schemas.microsoft.com/office/powerpoint/2010/main" val="75230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63ACD-6EE7-4783-BED5-C9B9CFD08AEE}"/>
              </a:ext>
            </a:extLst>
          </p:cNvPr>
          <p:cNvSpPr>
            <a:spLocks noGrp="1"/>
          </p:cNvSpPr>
          <p:nvPr>
            <p:ph type="title"/>
          </p:nvPr>
        </p:nvSpPr>
        <p:spPr>
          <a:xfrm>
            <a:off x="107504" y="0"/>
            <a:ext cx="8731696" cy="1143000"/>
          </a:xfrm>
        </p:spPr>
        <p:txBody>
          <a:bodyPr/>
          <a:lstStyle/>
          <a:p>
            <a:r>
              <a:rPr lang="en-GB" dirty="0"/>
              <a:t>Ending Gender-based violence – a teacher toolkit from www.tender.org.uk</a:t>
            </a:r>
            <a:endParaRPr lang="en-US" dirty="0"/>
          </a:p>
        </p:txBody>
      </p:sp>
      <p:sp>
        <p:nvSpPr>
          <p:cNvPr id="5" name="TextBox 4">
            <a:extLst>
              <a:ext uri="{FF2B5EF4-FFF2-40B4-BE49-F238E27FC236}">
                <a16:creationId xmlns:a16="http://schemas.microsoft.com/office/drawing/2014/main" id="{95ECEEB5-162A-40A5-B989-DEEC3491DA00}"/>
              </a:ext>
            </a:extLst>
          </p:cNvPr>
          <p:cNvSpPr txBox="1"/>
          <p:nvPr/>
        </p:nvSpPr>
        <p:spPr>
          <a:xfrm>
            <a:off x="113422" y="1025634"/>
            <a:ext cx="8731696" cy="5832366"/>
          </a:xfrm>
          <a:prstGeom prst="rect">
            <a:avLst/>
          </a:prstGeom>
          <a:noFill/>
        </p:spPr>
        <p:txBody>
          <a:bodyPr wrap="square">
            <a:spAutoFit/>
          </a:bodyPr>
          <a:lstStyle/>
          <a:p>
            <a:r>
              <a:rPr lang="en-GB" sz="1100" dirty="0">
                <a:effectLst/>
                <a:latin typeface="Calibri" panose="020F0502020204030204" pitchFamily="34" charset="0"/>
                <a:ea typeface="Calibri" panose="020F0502020204030204" pitchFamily="34" charset="0"/>
              </a:rPr>
              <a:t> </a:t>
            </a:r>
            <a:endParaRPr lang="en-US" sz="2000" dirty="0">
              <a:effectLst/>
              <a:latin typeface="Calibri" panose="020F0502020204030204" pitchFamily="34" charset="0"/>
              <a:ea typeface="Calibri" panose="020F0502020204030204" pitchFamily="34" charset="0"/>
            </a:endParaRPr>
          </a:p>
          <a:p>
            <a:r>
              <a:rPr lang="en-GB" sz="2000" b="1" dirty="0">
                <a:effectLst/>
                <a:latin typeface="Urbanist"/>
                <a:ea typeface="Calibri" panose="020F0502020204030204" pitchFamily="34" charset="0"/>
              </a:rPr>
              <a:t>Ending Gender-Based Violence Teacher Toolkit – free resource and CPD accredited training</a:t>
            </a:r>
            <a:r>
              <a:rPr lang="en-US" sz="2000" dirty="0">
                <a:latin typeface="Calibri" panose="020F0502020204030204" pitchFamily="34" charset="0"/>
                <a:ea typeface="Calibri" panose="020F0502020204030204" pitchFamily="34" charset="0"/>
              </a:rPr>
              <a:t> </a:t>
            </a:r>
            <a:r>
              <a:rPr lang="en-GB" sz="2000" b="1" u="sng" dirty="0">
                <a:solidFill>
                  <a:srgbClr val="0563C1"/>
                </a:solidFill>
                <a:effectLst/>
                <a:latin typeface="Urbanist"/>
                <a:ea typeface="Calibri" panose="020F0502020204030204" pitchFamily="34" charset="0"/>
                <a:hlinkClick r:id="rId2"/>
              </a:rPr>
              <a:t>https://tender.org.uk/our-services/training/toolkit-training/</a:t>
            </a:r>
            <a:endParaRPr lang="en-GB" sz="2000" b="1" u="sng" dirty="0">
              <a:solidFill>
                <a:srgbClr val="0563C1"/>
              </a:solidFill>
              <a:effectLst/>
              <a:latin typeface="Urbanist"/>
              <a:ea typeface="Calibri" panose="020F0502020204030204" pitchFamily="34" charset="0"/>
            </a:endParaRPr>
          </a:p>
          <a:p>
            <a:endParaRPr lang="en-US" sz="1100" dirty="0">
              <a:effectLst/>
              <a:latin typeface="Calibri" panose="020F0502020204030204" pitchFamily="34" charset="0"/>
              <a:ea typeface="Calibri" panose="020F0502020204030204" pitchFamily="34" charset="0"/>
            </a:endParaRPr>
          </a:p>
          <a:p>
            <a:pPr marL="342900" lvl="0" indent="-342900">
              <a:buFont typeface="Urbanist"/>
              <a:buChar char="-"/>
            </a:pPr>
            <a:r>
              <a:rPr lang="en-GB" sz="1200" dirty="0">
                <a:effectLst/>
                <a:latin typeface="Urbanist"/>
                <a:ea typeface="Times New Roman" panose="02020603050405020304" pitchFamily="18" charset="0"/>
              </a:rPr>
              <a:t>The Teacher Toolkit is a free resource, developed to help schools facilitate important conversations with children and young people around GBV, and meet key elements of the RSE curriculum. It can also support staff’s vital safeguarding role. </a:t>
            </a:r>
            <a:endParaRPr lang="en-US" sz="1200" dirty="0">
              <a:effectLst/>
              <a:latin typeface="Calibri" panose="020F0502020204030204" pitchFamily="34" charset="0"/>
              <a:ea typeface="Calibri" panose="020F0502020204030204" pitchFamily="34" charset="0"/>
            </a:endParaRPr>
          </a:p>
          <a:p>
            <a:pPr marL="342900" lvl="0" indent="-342900">
              <a:buFont typeface="Urbanist"/>
              <a:buChar char="-"/>
            </a:pPr>
            <a:r>
              <a:rPr lang="en-GB" sz="1200" b="1" dirty="0">
                <a:effectLst/>
                <a:latin typeface="Urbanist"/>
                <a:ea typeface="Times New Roman" panose="02020603050405020304" pitchFamily="18" charset="0"/>
              </a:rPr>
              <a:t>The Secondary Toolkit is available now: </a:t>
            </a:r>
            <a:r>
              <a:rPr lang="en-GB" sz="1200" b="1" u="sng" dirty="0">
                <a:solidFill>
                  <a:srgbClr val="0563C1"/>
                </a:solidFill>
                <a:effectLst/>
                <a:latin typeface="Urbanist"/>
                <a:ea typeface="Times New Roman" panose="02020603050405020304" pitchFamily="18" charset="0"/>
                <a:hlinkClick r:id="rId3"/>
              </a:rPr>
              <a:t>https://www.london.gov.uk/VAWGToolkit</a:t>
            </a:r>
            <a:endParaRPr lang="en-US" sz="1200" dirty="0">
              <a:effectLst/>
              <a:latin typeface="Calibri" panose="020F0502020204030204" pitchFamily="34" charset="0"/>
              <a:ea typeface="Calibri" panose="020F0502020204030204" pitchFamily="34" charset="0"/>
            </a:endParaRPr>
          </a:p>
          <a:p>
            <a:pPr marL="342900" lvl="0" indent="-342900">
              <a:buFont typeface="Urbanist"/>
              <a:buChar char="-"/>
            </a:pPr>
            <a:r>
              <a:rPr lang="en-GB" sz="1200" b="1" dirty="0">
                <a:effectLst/>
                <a:latin typeface="Urbanist"/>
                <a:ea typeface="Times New Roman" panose="02020603050405020304" pitchFamily="18" charset="0"/>
              </a:rPr>
              <a:t>The Primary Toolkit will soon be launched here: </a:t>
            </a:r>
            <a:r>
              <a:rPr lang="en-GB" sz="1200" b="1" u="sng" dirty="0">
                <a:solidFill>
                  <a:srgbClr val="0563C1"/>
                </a:solidFill>
                <a:effectLst/>
                <a:latin typeface="Urbanist"/>
                <a:ea typeface="Times New Roman" panose="02020603050405020304" pitchFamily="18" charset="0"/>
                <a:hlinkClick r:id="rId4"/>
              </a:rPr>
              <a:t>https://www.london.gov.uk/programmes-strategies/mayors-office-policing-and-crime-mopac</a:t>
            </a:r>
            <a:endParaRPr lang="en-US" sz="1200" dirty="0">
              <a:effectLst/>
              <a:latin typeface="Calibri" panose="020F0502020204030204" pitchFamily="34" charset="0"/>
              <a:ea typeface="Calibri" panose="020F0502020204030204" pitchFamily="34" charset="0"/>
            </a:endParaRPr>
          </a:p>
          <a:p>
            <a:pPr marL="342900" lvl="0" indent="-342900">
              <a:buFont typeface="Urbanist"/>
              <a:buChar char="-"/>
            </a:pPr>
            <a:r>
              <a:rPr lang="en-GB" sz="1200" dirty="0">
                <a:effectLst/>
                <a:latin typeface="Urbanist"/>
                <a:ea typeface="Times New Roman" panose="02020603050405020304" pitchFamily="18" charset="0"/>
              </a:rPr>
              <a:t>To support the use of the Toolkit in schools, Tender are offering </a:t>
            </a:r>
            <a:r>
              <a:rPr lang="en-GB" sz="1200" b="1" dirty="0">
                <a:effectLst/>
                <a:latin typeface="Urbanist"/>
                <a:ea typeface="Times New Roman" panose="02020603050405020304" pitchFamily="18" charset="0"/>
              </a:rPr>
              <a:t>free, CPD accredited and online training</a:t>
            </a:r>
            <a:r>
              <a:rPr lang="en-GB" sz="1200" dirty="0">
                <a:effectLst/>
                <a:latin typeface="Urbanist"/>
                <a:ea typeface="Times New Roman" panose="02020603050405020304" pitchFamily="18" charset="0"/>
              </a:rPr>
              <a:t> to teachers and school governors in every London borough. </a:t>
            </a:r>
            <a:endParaRPr lang="en-US" sz="1200" dirty="0">
              <a:effectLst/>
              <a:latin typeface="Calibri" panose="020F0502020204030204" pitchFamily="34" charset="0"/>
              <a:ea typeface="Calibri" panose="020F0502020204030204" pitchFamily="34" charset="0"/>
            </a:endParaRPr>
          </a:p>
          <a:p>
            <a:pPr marL="342900" lvl="0" indent="-342900" fontAlgn="base">
              <a:buFont typeface="Urbanist"/>
              <a:buChar char="-"/>
            </a:pPr>
            <a:r>
              <a:rPr lang="en-GB" sz="1200" dirty="0">
                <a:effectLst/>
                <a:latin typeface="Urbanist"/>
                <a:ea typeface="Times New Roman" panose="02020603050405020304" pitchFamily="18" charset="0"/>
              </a:rPr>
              <a:t>Details of Enfield’s sessions are below. You can find further information and all sessions here: </a:t>
            </a:r>
            <a:r>
              <a:rPr lang="en-GB" sz="1200" u="sng" dirty="0">
                <a:solidFill>
                  <a:srgbClr val="0563C1"/>
                </a:solidFill>
                <a:effectLst/>
                <a:latin typeface="Urbanist"/>
                <a:ea typeface="Times New Roman" panose="02020603050405020304" pitchFamily="18" charset="0"/>
                <a:hlinkClick r:id="rId5"/>
              </a:rPr>
              <a:t>https://tender.org.uk/category/toolkit-training/</a:t>
            </a:r>
            <a:endParaRPr lang="en-GB" sz="1200" u="sng" dirty="0">
              <a:solidFill>
                <a:srgbClr val="0563C1"/>
              </a:solidFill>
              <a:effectLst/>
              <a:latin typeface="Urbanist"/>
              <a:ea typeface="Times New Roman" panose="02020603050405020304" pitchFamily="18" charset="0"/>
            </a:endParaRPr>
          </a:p>
          <a:p>
            <a:pPr marL="342900" lvl="0" indent="-342900" fontAlgn="base">
              <a:buFont typeface="Urbanist"/>
              <a:buChar char="-"/>
            </a:pPr>
            <a:endParaRPr lang="en-US" sz="1200" dirty="0">
              <a:effectLst/>
              <a:latin typeface="Calibri" panose="020F0502020204030204" pitchFamily="34" charset="0"/>
              <a:ea typeface="Calibri" panose="020F0502020204030204" pitchFamily="34" charset="0"/>
            </a:endParaRPr>
          </a:p>
          <a:p>
            <a:pPr marL="228600" fontAlgn="base"/>
            <a:r>
              <a:rPr lang="en-GB" sz="1200" b="1" dirty="0">
                <a:effectLst/>
                <a:latin typeface="Urbanist"/>
                <a:ea typeface="Calibri" panose="020F0502020204030204" pitchFamily="34" charset="0"/>
              </a:rPr>
              <a:t>Secondary Teachers: Increasing Awareness of Gender-Based Violence</a:t>
            </a:r>
            <a:endParaRPr lang="en-US" sz="1200" dirty="0">
              <a:effectLst/>
              <a:latin typeface="Calibri" panose="020F0502020204030204" pitchFamily="34" charset="0"/>
              <a:ea typeface="Calibri" panose="020F0502020204030204" pitchFamily="34" charset="0"/>
            </a:endParaRPr>
          </a:p>
          <a:p>
            <a:pPr marL="228600" fontAlgn="base"/>
            <a:r>
              <a:rPr lang="en-GB" sz="1200" b="1" dirty="0">
                <a:effectLst/>
                <a:latin typeface="Urbanist"/>
                <a:ea typeface="Calibri" panose="020F0502020204030204" pitchFamily="34" charset="0"/>
              </a:rPr>
              <a:t>Date &amp; Time: 26</a:t>
            </a:r>
            <a:r>
              <a:rPr lang="en-GB" sz="1200" b="1" baseline="30000" dirty="0">
                <a:effectLst/>
                <a:latin typeface="Urbanist"/>
                <a:ea typeface="Calibri" panose="020F0502020204030204" pitchFamily="34" charset="0"/>
              </a:rPr>
              <a:t>th</a:t>
            </a:r>
            <a:r>
              <a:rPr lang="en-GB" sz="1200" b="1" dirty="0">
                <a:effectLst/>
                <a:latin typeface="Urbanist"/>
                <a:ea typeface="Calibri" panose="020F0502020204030204" pitchFamily="34" charset="0"/>
              </a:rPr>
              <a:t> March 16:00-17:00</a:t>
            </a:r>
            <a:endParaRPr lang="en-US" sz="1200" dirty="0">
              <a:effectLst/>
              <a:latin typeface="Calibri" panose="020F0502020204030204" pitchFamily="34" charset="0"/>
              <a:ea typeface="Calibri" panose="020F0502020204030204" pitchFamily="34" charset="0"/>
            </a:endParaRPr>
          </a:p>
          <a:p>
            <a:pPr marL="228600" fontAlgn="base"/>
            <a:r>
              <a:rPr lang="en-GB" sz="1200" b="1" dirty="0">
                <a:effectLst/>
                <a:latin typeface="Urbanist"/>
                <a:ea typeface="Calibri" panose="020F0502020204030204" pitchFamily="34" charset="0"/>
              </a:rPr>
              <a:t>Registration: </a:t>
            </a:r>
            <a:r>
              <a:rPr lang="en-GB" sz="1200" b="1" u="sng" dirty="0">
                <a:solidFill>
                  <a:srgbClr val="0563C1"/>
                </a:solidFill>
                <a:effectLst/>
                <a:latin typeface="Urbanist"/>
                <a:ea typeface="Calibri" panose="020F0502020204030204" pitchFamily="34" charset="0"/>
                <a:hlinkClick r:id="rId6"/>
              </a:rPr>
              <a:t>https://GBVToolkitIncreasingAwarenessEnfield.eventbrite.co.uk</a:t>
            </a:r>
            <a:r>
              <a:rPr lang="en-GB" sz="1200" b="1" dirty="0">
                <a:effectLst/>
                <a:latin typeface="Urbanist"/>
                <a:ea typeface="Calibri" panose="020F0502020204030204" pitchFamily="34" charset="0"/>
              </a:rPr>
              <a:t> </a:t>
            </a:r>
            <a:endParaRPr lang="en-US" sz="1200" dirty="0">
              <a:effectLst/>
              <a:latin typeface="Calibri" panose="020F0502020204030204" pitchFamily="34" charset="0"/>
              <a:ea typeface="Calibri" panose="020F0502020204030204" pitchFamily="34" charset="0"/>
            </a:endParaRPr>
          </a:p>
          <a:p>
            <a:pPr marL="228600" fontAlgn="base"/>
            <a:r>
              <a:rPr lang="en-GB" sz="1200" b="1" dirty="0">
                <a:effectLst/>
                <a:latin typeface="Urbanist"/>
                <a:ea typeface="Calibri" panose="020F0502020204030204" pitchFamily="34" charset="0"/>
              </a:rPr>
              <a:t> </a:t>
            </a:r>
            <a:endParaRPr lang="en-US" sz="1200" dirty="0">
              <a:effectLst/>
              <a:latin typeface="Calibri" panose="020F0502020204030204" pitchFamily="34" charset="0"/>
              <a:ea typeface="Calibri" panose="020F0502020204030204" pitchFamily="34" charset="0"/>
            </a:endParaRPr>
          </a:p>
          <a:p>
            <a:pPr marL="228600" fontAlgn="base"/>
            <a:r>
              <a:rPr lang="en-GB" sz="1200" b="1" dirty="0">
                <a:effectLst/>
                <a:latin typeface="Urbanist"/>
                <a:ea typeface="Calibri" panose="020F0502020204030204" pitchFamily="34" charset="0"/>
              </a:rPr>
              <a:t>Primary Teachers: Talking to Children and Young People about Relationships and Gender Equality</a:t>
            </a:r>
            <a:endParaRPr lang="en-US" sz="1200" dirty="0">
              <a:effectLst/>
              <a:latin typeface="Calibri" panose="020F0502020204030204" pitchFamily="34" charset="0"/>
              <a:ea typeface="Calibri" panose="020F0502020204030204" pitchFamily="34" charset="0"/>
            </a:endParaRPr>
          </a:p>
          <a:p>
            <a:pPr marL="228600" fontAlgn="base"/>
            <a:r>
              <a:rPr lang="en-GB" sz="1200" b="1" dirty="0">
                <a:effectLst/>
                <a:latin typeface="Urbanist"/>
                <a:ea typeface="Calibri" panose="020F0502020204030204" pitchFamily="34" charset="0"/>
              </a:rPr>
              <a:t>Date &amp; Time: 12</a:t>
            </a:r>
            <a:r>
              <a:rPr lang="en-GB" sz="1200" b="1" baseline="30000" dirty="0">
                <a:effectLst/>
                <a:latin typeface="Urbanist"/>
                <a:ea typeface="Calibri" panose="020F0502020204030204" pitchFamily="34" charset="0"/>
              </a:rPr>
              <a:t>th</a:t>
            </a:r>
            <a:r>
              <a:rPr lang="en-GB" sz="1200" b="1" dirty="0">
                <a:effectLst/>
                <a:latin typeface="Urbanist"/>
                <a:ea typeface="Calibri" panose="020F0502020204030204" pitchFamily="34" charset="0"/>
              </a:rPr>
              <a:t> June 16:00-17:00</a:t>
            </a:r>
            <a:endParaRPr lang="en-US" sz="1200" dirty="0">
              <a:effectLst/>
              <a:latin typeface="Calibri" panose="020F0502020204030204" pitchFamily="34" charset="0"/>
              <a:ea typeface="Calibri" panose="020F0502020204030204" pitchFamily="34" charset="0"/>
            </a:endParaRPr>
          </a:p>
          <a:p>
            <a:pPr marL="228600" fontAlgn="base"/>
            <a:r>
              <a:rPr lang="en-GB" sz="1200" b="1" dirty="0">
                <a:effectLst/>
                <a:latin typeface="Urbanist"/>
                <a:ea typeface="Calibri" panose="020F0502020204030204" pitchFamily="34" charset="0"/>
              </a:rPr>
              <a:t>Registration: </a:t>
            </a:r>
            <a:r>
              <a:rPr lang="en-GB" sz="1200" b="1" u="sng" dirty="0">
                <a:solidFill>
                  <a:srgbClr val="0563C1"/>
                </a:solidFill>
                <a:effectLst/>
                <a:latin typeface="Urbanist"/>
                <a:ea typeface="Calibri" panose="020F0502020204030204" pitchFamily="34" charset="0"/>
                <a:hlinkClick r:id="rId7"/>
              </a:rPr>
              <a:t>https://GBVToolkitTalkingtoCYPEndfield.eventbrite.co.uk</a:t>
            </a:r>
            <a:r>
              <a:rPr lang="en-GB" sz="1200" b="1" dirty="0">
                <a:effectLst/>
                <a:latin typeface="Urbanist"/>
                <a:ea typeface="Calibri" panose="020F0502020204030204" pitchFamily="34" charset="0"/>
              </a:rPr>
              <a:t>  </a:t>
            </a:r>
            <a:endParaRPr lang="en-US" sz="1200" dirty="0">
              <a:effectLst/>
              <a:latin typeface="Calibri" panose="020F0502020204030204" pitchFamily="34" charset="0"/>
              <a:ea typeface="Calibri" panose="020F0502020204030204" pitchFamily="34" charset="0"/>
            </a:endParaRPr>
          </a:p>
          <a:p>
            <a:pPr fontAlgn="base"/>
            <a:r>
              <a:rPr lang="en-GB" sz="1200" b="1" dirty="0">
                <a:effectLst/>
                <a:latin typeface="Urbanist"/>
                <a:ea typeface="Calibri" panose="020F0502020204030204" pitchFamily="34" charset="0"/>
              </a:rPr>
              <a:t> </a:t>
            </a:r>
            <a:endParaRPr lang="en-US" sz="1200" dirty="0">
              <a:effectLst/>
              <a:latin typeface="Calibri" panose="020F0502020204030204" pitchFamily="34" charset="0"/>
              <a:ea typeface="Calibri" panose="020F0502020204030204" pitchFamily="34" charset="0"/>
            </a:endParaRPr>
          </a:p>
          <a:p>
            <a:pPr marL="228600" fontAlgn="base"/>
            <a:r>
              <a:rPr lang="en-GB" sz="1200" b="1" dirty="0">
                <a:effectLst/>
                <a:latin typeface="Urbanist"/>
                <a:ea typeface="Calibri" panose="020F0502020204030204" pitchFamily="34" charset="0"/>
              </a:rPr>
              <a:t>SEN Teachers: Supporting Children and Young People with SEN to Understand Healthy Relationships and Gender Equality</a:t>
            </a:r>
            <a:endParaRPr lang="en-US" sz="1200" dirty="0">
              <a:effectLst/>
              <a:latin typeface="Calibri" panose="020F0502020204030204" pitchFamily="34" charset="0"/>
              <a:ea typeface="Calibri" panose="020F0502020204030204" pitchFamily="34" charset="0"/>
            </a:endParaRPr>
          </a:p>
          <a:p>
            <a:pPr marL="228600" fontAlgn="base"/>
            <a:r>
              <a:rPr lang="en-GB" sz="1200" b="1" dirty="0">
                <a:effectLst/>
                <a:latin typeface="Urbanist"/>
                <a:ea typeface="Calibri" panose="020F0502020204030204" pitchFamily="34" charset="0"/>
              </a:rPr>
              <a:t>Date &amp; Time: 4</a:t>
            </a:r>
            <a:r>
              <a:rPr lang="en-GB" sz="1200" b="1" baseline="30000" dirty="0">
                <a:effectLst/>
                <a:latin typeface="Urbanist"/>
                <a:ea typeface="Calibri" panose="020F0502020204030204" pitchFamily="34" charset="0"/>
              </a:rPr>
              <a:t>th</a:t>
            </a:r>
            <a:r>
              <a:rPr lang="en-GB" sz="1200" b="1" dirty="0">
                <a:effectLst/>
                <a:latin typeface="Urbanist"/>
                <a:ea typeface="Calibri" panose="020F0502020204030204" pitchFamily="34" charset="0"/>
              </a:rPr>
              <a:t> July 16:00-17:00</a:t>
            </a:r>
            <a:endParaRPr lang="en-US" sz="1200" dirty="0">
              <a:effectLst/>
              <a:latin typeface="Calibri" panose="020F0502020204030204" pitchFamily="34" charset="0"/>
              <a:ea typeface="Calibri" panose="020F0502020204030204" pitchFamily="34" charset="0"/>
            </a:endParaRPr>
          </a:p>
          <a:p>
            <a:pPr marL="228600" fontAlgn="base"/>
            <a:r>
              <a:rPr lang="en-GB" sz="1200" b="1" dirty="0">
                <a:effectLst/>
                <a:latin typeface="Urbanist"/>
                <a:ea typeface="Calibri" panose="020F0502020204030204" pitchFamily="34" charset="0"/>
              </a:rPr>
              <a:t>Registration: </a:t>
            </a:r>
            <a:r>
              <a:rPr lang="en-GB" sz="1200" b="1" u="sng" dirty="0">
                <a:solidFill>
                  <a:srgbClr val="0563C1"/>
                </a:solidFill>
                <a:effectLst/>
                <a:latin typeface="Urbanist"/>
                <a:ea typeface="Calibri" panose="020F0502020204030204" pitchFamily="34" charset="0"/>
                <a:hlinkClick r:id="rId8"/>
              </a:rPr>
              <a:t>https://GBVToolkitSupportingSENEnfield.eventbrite.co.uk</a:t>
            </a:r>
            <a:r>
              <a:rPr lang="en-GB" sz="1200" b="1" dirty="0">
                <a:effectLst/>
                <a:latin typeface="Urbanist"/>
                <a:ea typeface="Calibri" panose="020F0502020204030204" pitchFamily="34" charset="0"/>
              </a:rPr>
              <a:t> </a:t>
            </a:r>
            <a:endParaRPr lang="en-US" sz="1200" dirty="0">
              <a:effectLst/>
              <a:latin typeface="Calibri" panose="020F0502020204030204" pitchFamily="34" charset="0"/>
              <a:ea typeface="Calibri" panose="020F0502020204030204" pitchFamily="34" charset="0"/>
            </a:endParaRPr>
          </a:p>
          <a:p>
            <a:pPr fontAlgn="base"/>
            <a:r>
              <a:rPr lang="en-GB" sz="1200" b="1" dirty="0">
                <a:effectLst/>
                <a:latin typeface="Urbanist"/>
                <a:ea typeface="Calibri" panose="020F0502020204030204" pitchFamily="34" charset="0"/>
              </a:rPr>
              <a:t> </a:t>
            </a:r>
            <a:endParaRPr lang="en-US" sz="1200" dirty="0">
              <a:effectLst/>
              <a:latin typeface="Calibri" panose="020F0502020204030204" pitchFamily="34" charset="0"/>
              <a:ea typeface="Calibri" panose="020F0502020204030204" pitchFamily="34" charset="0"/>
            </a:endParaRPr>
          </a:p>
          <a:p>
            <a:pPr marL="228600" fontAlgn="base"/>
            <a:r>
              <a:rPr lang="en-GB" sz="1200" b="1" dirty="0">
                <a:effectLst/>
                <a:latin typeface="Urbanist"/>
                <a:ea typeface="Calibri" panose="020F0502020204030204" pitchFamily="34" charset="0"/>
              </a:rPr>
              <a:t>School Governors: Introduction to Ending Gender-Based Violence Toolkit</a:t>
            </a:r>
            <a:endParaRPr lang="en-US" sz="1200" dirty="0">
              <a:effectLst/>
              <a:latin typeface="Calibri" panose="020F0502020204030204" pitchFamily="34" charset="0"/>
              <a:ea typeface="Calibri" panose="020F0502020204030204" pitchFamily="34" charset="0"/>
            </a:endParaRPr>
          </a:p>
          <a:p>
            <a:pPr marL="228600" fontAlgn="base"/>
            <a:r>
              <a:rPr lang="en-GB" sz="1200" b="1" dirty="0">
                <a:effectLst/>
                <a:latin typeface="Urbanist"/>
                <a:ea typeface="Calibri" panose="020F0502020204030204" pitchFamily="34" charset="0"/>
              </a:rPr>
              <a:t>Date &amp; Time: 28</a:t>
            </a:r>
            <a:r>
              <a:rPr lang="en-GB" sz="1200" b="1" baseline="30000" dirty="0">
                <a:effectLst/>
                <a:latin typeface="Urbanist"/>
                <a:ea typeface="Calibri" panose="020F0502020204030204" pitchFamily="34" charset="0"/>
              </a:rPr>
              <a:t>th</a:t>
            </a:r>
            <a:r>
              <a:rPr lang="en-GB" sz="1200" b="1" dirty="0">
                <a:effectLst/>
                <a:latin typeface="Urbanist"/>
                <a:ea typeface="Calibri" panose="020F0502020204030204" pitchFamily="34" charset="0"/>
              </a:rPr>
              <a:t> March 17:30-18:30</a:t>
            </a:r>
            <a:endParaRPr lang="en-US" sz="1200" dirty="0">
              <a:effectLst/>
              <a:latin typeface="Calibri" panose="020F0502020204030204" pitchFamily="34" charset="0"/>
              <a:ea typeface="Calibri" panose="020F0502020204030204" pitchFamily="34" charset="0"/>
            </a:endParaRPr>
          </a:p>
          <a:p>
            <a:pPr marL="228600" fontAlgn="base"/>
            <a:r>
              <a:rPr lang="en-GB" sz="1200" b="1" dirty="0">
                <a:effectLst/>
                <a:latin typeface="Urbanist"/>
                <a:ea typeface="Calibri" panose="020F0502020204030204" pitchFamily="34" charset="0"/>
              </a:rPr>
              <a:t>Registration: </a:t>
            </a:r>
            <a:r>
              <a:rPr lang="en-GB" sz="1200" b="1" u="sng" dirty="0">
                <a:solidFill>
                  <a:srgbClr val="0563C1"/>
                </a:solidFill>
                <a:effectLst/>
                <a:latin typeface="Urbanist"/>
                <a:ea typeface="Calibri" panose="020F0502020204030204" pitchFamily="34" charset="0"/>
                <a:hlinkClick r:id="rId9"/>
              </a:rPr>
              <a:t>https://GBVToolkitIntroEnfield.eventbrite.co.uk</a:t>
            </a:r>
            <a:r>
              <a:rPr lang="en-GB" sz="1200" b="1" dirty="0">
                <a:effectLst/>
                <a:latin typeface="Urbanist"/>
                <a:ea typeface="Calibri" panose="020F0502020204030204" pitchFamily="34" charset="0"/>
              </a:rPr>
              <a:t> </a:t>
            </a:r>
            <a:endParaRPr lang="en-US" sz="1200" dirty="0">
              <a:effectLst/>
              <a:latin typeface="Calibri" panose="020F0502020204030204" pitchFamily="34" charset="0"/>
              <a:ea typeface="Calibri" panose="020F0502020204030204" pitchFamily="34" charset="0"/>
            </a:endParaRPr>
          </a:p>
          <a:p>
            <a:r>
              <a:rPr lang="en-GB" sz="1100" dirty="0">
                <a:effectLst/>
                <a:latin typeface="Urbanist"/>
                <a:ea typeface="Calibri" panose="020F0502020204030204" pitchFamily="34" charset="0"/>
              </a:rPr>
              <a:t> </a:t>
            </a:r>
            <a:endParaRPr lang="en-US" sz="11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956471253"/>
      </p:ext>
    </p:extLst>
  </p:cSld>
  <p:clrMapOvr>
    <a:masterClrMapping/>
  </p:clrMapOvr>
</p:sld>
</file>

<file path=ppt/theme/theme1.xml><?xml version="1.0" encoding="utf-8"?>
<a:theme xmlns:a="http://schemas.openxmlformats.org/drawingml/2006/main" name="Enfield Template">
  <a:themeElements>
    <a:clrScheme name="Enfield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nfield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Enfield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nfield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nfield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nfield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nfield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nfield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nfield 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nfield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nfield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nfield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nfield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nfield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100351</TotalTime>
  <Words>2488</Words>
  <Application>Microsoft Office PowerPoint</Application>
  <PresentationFormat>On-screen Show (4:3)</PresentationFormat>
  <Paragraphs>247</Paragraphs>
  <Slides>17</Slides>
  <Notes>2</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17</vt:i4>
      </vt:variant>
    </vt:vector>
  </HeadingPairs>
  <TitlesOfParts>
    <vt:vector size="29" baseType="lpstr">
      <vt:lpstr>Arial</vt:lpstr>
      <vt:lpstr>Calibri</vt:lpstr>
      <vt:lpstr>Calibri Light</vt:lpstr>
      <vt:lpstr>Helvetica Neue</vt:lpstr>
      <vt:lpstr>Segoe UI</vt:lpstr>
      <vt:lpstr>Segoe UI Semibold</vt:lpstr>
      <vt:lpstr>Times</vt:lpstr>
      <vt:lpstr>Times New Roman</vt:lpstr>
      <vt:lpstr>Tw Cen MT</vt:lpstr>
      <vt:lpstr>Urbanist</vt:lpstr>
      <vt:lpstr>Enfield Template</vt:lpstr>
      <vt:lpstr>1_Office Theme</vt:lpstr>
      <vt:lpstr>PowerPoint Presentation</vt:lpstr>
      <vt:lpstr>For Your Diary</vt:lpstr>
      <vt:lpstr>General Updates</vt:lpstr>
      <vt:lpstr>Child Sexual Abuse Report – Internet Watch Foundation</vt:lpstr>
      <vt:lpstr>A whirlwind guide to…</vt:lpstr>
      <vt:lpstr>Partner agency work – a very important message</vt:lpstr>
      <vt:lpstr>E-TIPSS  (Enfield trauma informed practice in schools and settings)</vt:lpstr>
      <vt:lpstr>Business Continuity Plan</vt:lpstr>
      <vt:lpstr>Ending Gender-based violence – a teacher toolkit from www.tender.org.uk</vt:lpstr>
      <vt:lpstr>How we help and support</vt:lpstr>
      <vt:lpstr> </vt:lpstr>
      <vt:lpstr>Safeguarding Triads</vt:lpstr>
      <vt:lpstr>Training – Professional Learning Portal</vt:lpstr>
      <vt:lpstr>Training – Safeguarding Enfield</vt:lpstr>
      <vt:lpstr>Training and Information - other</vt:lpstr>
      <vt:lpstr>Ofsted Safeguarding Links</vt:lpstr>
      <vt:lpstr>Useful People, Useful Links </vt:lpstr>
    </vt:vector>
  </TitlesOfParts>
  <Company>뿿</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Samantha Hill</dc:creator>
  <cp:lastModifiedBy>Samantha Hill</cp:lastModifiedBy>
  <cp:revision>15</cp:revision>
  <cp:lastPrinted>2011-01-25T15:11:23Z</cp:lastPrinted>
  <dcterms:created xsi:type="dcterms:W3CDTF">2023-09-18T16:28:33Z</dcterms:created>
  <dcterms:modified xsi:type="dcterms:W3CDTF">2024-02-16T09:18:46Z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M_SecurityClassification">
    <vt:lpwstr>UNCLASSIFIED</vt:lpwstr>
  </property>
  <property fmtid="{D5CDD505-2E9C-101B-9397-08002B2CF9AE}" pid="3" name="PM_Qualifier">
    <vt:lpwstr/>
  </property>
  <property fmtid="{D5CDD505-2E9C-101B-9397-08002B2CF9AE}" pid="4" name="PM_DisplayValueSecClassificationWithQualifier">
    <vt:lpwstr>UNCLASSIFIED</vt:lpwstr>
  </property>
  <property fmtid="{D5CDD505-2E9C-101B-9397-08002B2CF9AE}" pid="5" name="PM_InsertionValue">
    <vt:lpwstr>Classification: UNCLASSIFIED</vt:lpwstr>
  </property>
  <property fmtid="{D5CDD505-2E9C-101B-9397-08002B2CF9AE}" pid="6" name="PM_Originator_Hash_SHA1">
    <vt:lpwstr>CD5BE0D6C20E853F0684852AC34AF174B2D753ED</vt:lpwstr>
  </property>
  <property fmtid="{D5CDD505-2E9C-101B-9397-08002B2CF9AE}" pid="7" name="PM_Hash_Version">
    <vt:lpwstr>2012.2</vt:lpwstr>
  </property>
  <property fmtid="{D5CDD505-2E9C-101B-9397-08002B2CF9AE}" pid="8" name="PM_Hash_Salt">
    <vt:lpwstr>2117AE6AF45399BFE0F273B2BCA542F0</vt:lpwstr>
  </property>
  <property fmtid="{D5CDD505-2E9C-101B-9397-08002B2CF9AE}" pid="9" name="PM_Hash_SHA1">
    <vt:lpwstr>2D58336EAE1515FB91C562A2023C9E172553E4A3</vt:lpwstr>
  </property>
  <property fmtid="{D5CDD505-2E9C-101B-9397-08002B2CF9AE}" pid="10" name="PM_LastInsertion">
    <vt:lpwstr>UNCLASSIFIED</vt:lpwstr>
  </property>
  <property fmtid="{D5CDD505-2E9C-101B-9397-08002B2CF9AE}" pid="11" name="MSIP_Label_d02b1413-7813-406b-b6f6-6ae50587ee27_Enabled">
    <vt:lpwstr>true</vt:lpwstr>
  </property>
  <property fmtid="{D5CDD505-2E9C-101B-9397-08002B2CF9AE}" pid="12" name="MSIP_Label_d02b1413-7813-406b-b6f6-6ae50587ee27_SetDate">
    <vt:lpwstr>2023-09-18T16:33:24Z</vt:lpwstr>
  </property>
  <property fmtid="{D5CDD505-2E9C-101B-9397-08002B2CF9AE}" pid="13" name="MSIP_Label_d02b1413-7813-406b-b6f6-6ae50587ee27_Method">
    <vt:lpwstr>Privileged</vt:lpwstr>
  </property>
  <property fmtid="{D5CDD505-2E9C-101B-9397-08002B2CF9AE}" pid="14" name="MSIP_Label_d02b1413-7813-406b-b6f6-6ae50587ee27_Name">
    <vt:lpwstr>d02b1413-7813-406b-b6f6-6ae50587ee27</vt:lpwstr>
  </property>
  <property fmtid="{D5CDD505-2E9C-101B-9397-08002B2CF9AE}" pid="15" name="MSIP_Label_d02b1413-7813-406b-b6f6-6ae50587ee27_SiteId">
    <vt:lpwstr>cc18b91d-1bb2-4d9b-ac76-7a4447488d49</vt:lpwstr>
  </property>
  <property fmtid="{D5CDD505-2E9C-101B-9397-08002B2CF9AE}" pid="16" name="MSIP_Label_d02b1413-7813-406b-b6f6-6ae50587ee27_ActionId">
    <vt:lpwstr>e33e775e-6a5b-44ee-943f-11f6a45f772f</vt:lpwstr>
  </property>
  <property fmtid="{D5CDD505-2E9C-101B-9397-08002B2CF9AE}" pid="17" name="MSIP_Label_d02b1413-7813-406b-b6f6-6ae50587ee27_ContentBits">
    <vt:lpwstr>0</vt:lpwstr>
  </property>
</Properties>
</file>