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14"/>
  </p:notesMasterIdLst>
  <p:handoutMasterIdLst>
    <p:handoutMasterId r:id="rId15"/>
  </p:handoutMasterIdLst>
  <p:sldIdLst>
    <p:sldId id="256" r:id="rId2"/>
    <p:sldId id="268" r:id="rId3"/>
    <p:sldId id="261" r:id="rId4"/>
    <p:sldId id="270" r:id="rId5"/>
    <p:sldId id="258" r:id="rId6"/>
    <p:sldId id="266" r:id="rId7"/>
    <p:sldId id="259" r:id="rId8"/>
    <p:sldId id="267" r:id="rId9"/>
    <p:sldId id="265" r:id="rId10"/>
    <p:sldId id="260" r:id="rId11"/>
    <p:sldId id="271" r:id="rId12"/>
    <p:sldId id="263" r:id="rId1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CE1921"/>
    <a:srgbClr val="CF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38FB4F-EA7E-45E8-B694-11377BF70C3A}" v="85" dt="2023-09-28T12:23:17.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451" autoAdjust="0"/>
  </p:normalViewPr>
  <p:slideViewPr>
    <p:cSldViewPr>
      <p:cViewPr>
        <p:scale>
          <a:sx n="62" d="100"/>
          <a:sy n="62" d="100"/>
        </p:scale>
        <p:origin x="142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Hill" userId="1c8022bb-0824-4d62-915e-7aced53fbce4" providerId="ADAL" clId="{D338FB4F-EA7E-45E8-B694-11377BF70C3A}"/>
    <pc:docChg chg="undo custSel addSld delSld modSld sldOrd">
      <pc:chgData name="Samantha Hill" userId="1c8022bb-0824-4d62-915e-7aced53fbce4" providerId="ADAL" clId="{D338FB4F-EA7E-45E8-B694-11377BF70C3A}" dt="2023-09-28T12:24:53.451" v="8175" actId="20577"/>
      <pc:docMkLst>
        <pc:docMk/>
      </pc:docMkLst>
      <pc:sldChg chg="addSp modSp mod">
        <pc:chgData name="Samantha Hill" userId="1c8022bb-0824-4d62-915e-7aced53fbce4" providerId="ADAL" clId="{D338FB4F-EA7E-45E8-B694-11377BF70C3A}" dt="2023-09-28T08:13:39.416" v="7892" actId="1076"/>
        <pc:sldMkLst>
          <pc:docMk/>
          <pc:sldMk cId="0" sldId="256"/>
        </pc:sldMkLst>
        <pc:spChg chg="add mod">
          <ac:chgData name="Samantha Hill" userId="1c8022bb-0824-4d62-915e-7aced53fbce4" providerId="ADAL" clId="{D338FB4F-EA7E-45E8-B694-11377BF70C3A}" dt="2023-09-28T08:13:29.194" v="7888" actId="20577"/>
          <ac:spMkLst>
            <pc:docMk/>
            <pc:sldMk cId="0" sldId="256"/>
            <ac:spMk id="2" creationId="{5E6BDE19-8223-457F-8783-4B27E66D8FAD}"/>
          </ac:spMkLst>
        </pc:spChg>
        <pc:spChg chg="add mod">
          <ac:chgData name="Samantha Hill" userId="1c8022bb-0824-4d62-915e-7aced53fbce4" providerId="ADAL" clId="{D338FB4F-EA7E-45E8-B694-11377BF70C3A}" dt="2023-09-28T08:13:39.416" v="7892" actId="1076"/>
          <ac:spMkLst>
            <pc:docMk/>
            <pc:sldMk cId="0" sldId="256"/>
            <ac:spMk id="11" creationId="{C76DF6E5-C5D2-44C5-91D8-CE9B26F4B40E}"/>
          </ac:spMkLst>
        </pc:spChg>
        <pc:spChg chg="mod">
          <ac:chgData name="Samantha Hill" userId="1c8022bb-0824-4d62-915e-7aced53fbce4" providerId="ADAL" clId="{D338FB4F-EA7E-45E8-B694-11377BF70C3A}" dt="2023-09-25T09:00:30.168" v="4917" actId="20577"/>
          <ac:spMkLst>
            <pc:docMk/>
            <pc:sldMk cId="0" sldId="256"/>
            <ac:spMk id="2087" creationId="{00000000-0000-0000-0000-000000000000}"/>
          </ac:spMkLst>
        </pc:spChg>
      </pc:sldChg>
      <pc:sldChg chg="addSp modSp mod">
        <pc:chgData name="Samantha Hill" userId="1c8022bb-0824-4d62-915e-7aced53fbce4" providerId="ADAL" clId="{D338FB4F-EA7E-45E8-B694-11377BF70C3A}" dt="2023-09-25T13:35:18.806" v="5927" actId="14100"/>
        <pc:sldMkLst>
          <pc:docMk/>
          <pc:sldMk cId="0" sldId="258"/>
        </pc:sldMkLst>
        <pc:spChg chg="mod">
          <ac:chgData name="Samantha Hill" userId="1c8022bb-0824-4d62-915e-7aced53fbce4" providerId="ADAL" clId="{D338FB4F-EA7E-45E8-B694-11377BF70C3A}" dt="2023-09-25T13:00:29.213" v="5538" actId="14100"/>
          <ac:spMkLst>
            <pc:docMk/>
            <pc:sldMk cId="0" sldId="258"/>
            <ac:spMk id="7170" creationId="{00000000-0000-0000-0000-000000000000}"/>
          </ac:spMkLst>
        </pc:spChg>
        <pc:spChg chg="mod">
          <ac:chgData name="Samantha Hill" userId="1c8022bb-0824-4d62-915e-7aced53fbce4" providerId="ADAL" clId="{D338FB4F-EA7E-45E8-B694-11377BF70C3A}" dt="2023-09-25T13:35:08.935" v="5925" actId="1076"/>
          <ac:spMkLst>
            <pc:docMk/>
            <pc:sldMk cId="0" sldId="258"/>
            <ac:spMk id="7171" creationId="{00000000-0000-0000-0000-000000000000}"/>
          </ac:spMkLst>
        </pc:spChg>
        <pc:picChg chg="add mod">
          <ac:chgData name="Samantha Hill" userId="1c8022bb-0824-4d62-915e-7aced53fbce4" providerId="ADAL" clId="{D338FB4F-EA7E-45E8-B694-11377BF70C3A}" dt="2023-09-25T13:35:18.806" v="5927" actId="14100"/>
          <ac:picMkLst>
            <pc:docMk/>
            <pc:sldMk cId="0" sldId="258"/>
            <ac:picMk id="3" creationId="{B06F408E-2DC7-4A51-AB0B-7536709363CB}"/>
          </ac:picMkLst>
        </pc:picChg>
      </pc:sldChg>
      <pc:sldChg chg="addSp delSp modSp mod modClrScheme chgLayout">
        <pc:chgData name="Samantha Hill" userId="1c8022bb-0824-4d62-915e-7aced53fbce4" providerId="ADAL" clId="{D338FB4F-EA7E-45E8-B694-11377BF70C3A}" dt="2023-09-26T15:59:31.651" v="6312" actId="5793"/>
        <pc:sldMkLst>
          <pc:docMk/>
          <pc:sldMk cId="1895163529" sldId="259"/>
        </pc:sldMkLst>
        <pc:spChg chg="mod">
          <ac:chgData name="Samantha Hill" userId="1c8022bb-0824-4d62-915e-7aced53fbce4" providerId="ADAL" clId="{D338FB4F-EA7E-45E8-B694-11377BF70C3A}" dt="2023-09-25T13:39:39.752" v="5929" actId="26606"/>
          <ac:spMkLst>
            <pc:docMk/>
            <pc:sldMk cId="1895163529" sldId="259"/>
            <ac:spMk id="2" creationId="{7BCE08E4-8A8F-494B-B4C0-B08EE9DB90F4}"/>
          </ac:spMkLst>
        </pc:spChg>
        <pc:spChg chg="add del mod">
          <ac:chgData name="Samantha Hill" userId="1c8022bb-0824-4d62-915e-7aced53fbce4" providerId="ADAL" clId="{D338FB4F-EA7E-45E8-B694-11377BF70C3A}" dt="2023-09-26T15:59:31.651" v="6312" actId="5793"/>
          <ac:spMkLst>
            <pc:docMk/>
            <pc:sldMk cId="1895163529" sldId="259"/>
            <ac:spMk id="3" creationId="{B0D6A373-9046-45CA-909C-FEAB42BFB07C}"/>
          </ac:spMkLst>
        </pc:spChg>
        <pc:spChg chg="add del mod">
          <ac:chgData name="Samantha Hill" userId="1c8022bb-0824-4d62-915e-7aced53fbce4" providerId="ADAL" clId="{D338FB4F-EA7E-45E8-B694-11377BF70C3A}" dt="2023-09-25T13:39:39.752" v="5929" actId="26606"/>
          <ac:spMkLst>
            <pc:docMk/>
            <pc:sldMk cId="1895163529" sldId="259"/>
            <ac:spMk id="9" creationId="{9DAA672B-4C19-43D3-DDF3-E07CF91E3B1B}"/>
          </ac:spMkLst>
        </pc:spChg>
        <pc:graphicFrameChg chg="add del mod">
          <ac:chgData name="Samantha Hill" userId="1c8022bb-0824-4d62-915e-7aced53fbce4" providerId="ADAL" clId="{D338FB4F-EA7E-45E8-B694-11377BF70C3A}" dt="2023-09-25T13:39:39.752" v="5929" actId="26606"/>
          <ac:graphicFrameMkLst>
            <pc:docMk/>
            <pc:sldMk cId="1895163529" sldId="259"/>
            <ac:graphicFrameMk id="5" creationId="{B03D811D-6099-7C25-A419-73C3ACEA6E93}"/>
          </ac:graphicFrameMkLst>
        </pc:graphicFrameChg>
        <pc:picChg chg="add mod">
          <ac:chgData name="Samantha Hill" userId="1c8022bb-0824-4d62-915e-7aced53fbce4" providerId="ADAL" clId="{D338FB4F-EA7E-45E8-B694-11377BF70C3A}" dt="2023-09-26T15:59:29.498" v="6311" actId="1076"/>
          <ac:picMkLst>
            <pc:docMk/>
            <pc:sldMk cId="1895163529" sldId="259"/>
            <ac:picMk id="4" creationId="{45B4E038-6722-4C22-8F94-1F26A075E352}"/>
          </ac:picMkLst>
        </pc:picChg>
      </pc:sldChg>
      <pc:sldChg chg="addSp modSp mod">
        <pc:chgData name="Samantha Hill" userId="1c8022bb-0824-4d62-915e-7aced53fbce4" providerId="ADAL" clId="{D338FB4F-EA7E-45E8-B694-11377BF70C3A}" dt="2023-09-25T09:01:15.736" v="4928" actId="20577"/>
        <pc:sldMkLst>
          <pc:docMk/>
          <pc:sldMk cId="2000428326" sldId="260"/>
        </pc:sldMkLst>
        <pc:spChg chg="mod">
          <ac:chgData name="Samantha Hill" userId="1c8022bb-0824-4d62-915e-7aced53fbce4" providerId="ADAL" clId="{D338FB4F-EA7E-45E8-B694-11377BF70C3A}" dt="2023-09-20T13:35:08.447" v="4429" actId="20577"/>
          <ac:spMkLst>
            <pc:docMk/>
            <pc:sldMk cId="2000428326" sldId="260"/>
            <ac:spMk id="2" creationId="{FB0C0C41-358C-48B9-BB8C-AB9505436B47}"/>
          </ac:spMkLst>
        </pc:spChg>
        <pc:spChg chg="mod">
          <ac:chgData name="Samantha Hill" userId="1c8022bb-0824-4d62-915e-7aced53fbce4" providerId="ADAL" clId="{D338FB4F-EA7E-45E8-B694-11377BF70C3A}" dt="2023-09-25T09:01:15.736" v="4928" actId="20577"/>
          <ac:spMkLst>
            <pc:docMk/>
            <pc:sldMk cId="2000428326" sldId="260"/>
            <ac:spMk id="3" creationId="{DEBDE757-CB9F-4923-AEC9-7C96742643EB}"/>
          </ac:spMkLst>
        </pc:spChg>
        <pc:grpChg chg="add mod">
          <ac:chgData name="Samantha Hill" userId="1c8022bb-0824-4d62-915e-7aced53fbce4" providerId="ADAL" clId="{D338FB4F-EA7E-45E8-B694-11377BF70C3A}" dt="2023-09-19T10:46:54.089" v="4064" actId="14100"/>
          <ac:grpSpMkLst>
            <pc:docMk/>
            <pc:sldMk cId="2000428326" sldId="260"/>
            <ac:grpSpMk id="8" creationId="{6C265B4F-1502-49D7-AD4C-4FB772545711}"/>
          </ac:grpSpMkLst>
        </pc:grpChg>
        <pc:picChg chg="add mod">
          <ac:chgData name="Samantha Hill" userId="1c8022bb-0824-4d62-915e-7aced53fbce4" providerId="ADAL" clId="{D338FB4F-EA7E-45E8-B694-11377BF70C3A}" dt="2023-09-19T10:43:44.158" v="3922" actId="208"/>
          <ac:picMkLst>
            <pc:docMk/>
            <pc:sldMk cId="2000428326" sldId="260"/>
            <ac:picMk id="5" creationId="{D713D91F-0F10-45C8-9C0B-38360BFE0039}"/>
          </ac:picMkLst>
        </pc:picChg>
        <pc:picChg chg="add mod modCrop">
          <ac:chgData name="Samantha Hill" userId="1c8022bb-0824-4d62-915e-7aced53fbce4" providerId="ADAL" clId="{D338FB4F-EA7E-45E8-B694-11377BF70C3A}" dt="2023-09-19T10:43:44.158" v="3922" actId="208"/>
          <ac:picMkLst>
            <pc:docMk/>
            <pc:sldMk cId="2000428326" sldId="260"/>
            <ac:picMk id="7" creationId="{8D2BF630-94B0-4695-A9EB-F97C51BC53A1}"/>
          </ac:picMkLst>
        </pc:picChg>
      </pc:sldChg>
      <pc:sldChg chg="del">
        <pc:chgData name="Samantha Hill" userId="1c8022bb-0824-4d62-915e-7aced53fbce4" providerId="ADAL" clId="{D338FB4F-EA7E-45E8-B694-11377BF70C3A}" dt="2023-09-25T09:00:05.907" v="4913" actId="47"/>
        <pc:sldMkLst>
          <pc:docMk/>
          <pc:sldMk cId="1622994632" sldId="262"/>
        </pc:sldMkLst>
      </pc:sldChg>
      <pc:sldChg chg="addSp delSp modSp mod">
        <pc:chgData name="Samantha Hill" userId="1c8022bb-0824-4d62-915e-7aced53fbce4" providerId="ADAL" clId="{D338FB4F-EA7E-45E8-B694-11377BF70C3A}" dt="2023-09-28T12:23:36.049" v="8143" actId="14734"/>
        <pc:sldMkLst>
          <pc:docMk/>
          <pc:sldMk cId="103751131" sldId="263"/>
        </pc:sldMkLst>
        <pc:spChg chg="mod">
          <ac:chgData name="Samantha Hill" userId="1c8022bb-0824-4d62-915e-7aced53fbce4" providerId="ADAL" clId="{D338FB4F-EA7E-45E8-B694-11377BF70C3A}" dt="2023-09-25T13:04:54.418" v="5876" actId="20577"/>
          <ac:spMkLst>
            <pc:docMk/>
            <pc:sldMk cId="103751131" sldId="263"/>
            <ac:spMk id="2" creationId="{3D32F9C9-F2EE-4AAD-85FD-CDEB139509C2}"/>
          </ac:spMkLst>
        </pc:spChg>
        <pc:spChg chg="del mod">
          <ac:chgData name="Samantha Hill" userId="1c8022bb-0824-4d62-915e-7aced53fbce4" providerId="ADAL" clId="{D338FB4F-EA7E-45E8-B694-11377BF70C3A}" dt="2023-09-19T10:54:34.402" v="4263" actId="478"/>
          <ac:spMkLst>
            <pc:docMk/>
            <pc:sldMk cId="103751131" sldId="263"/>
            <ac:spMk id="3" creationId="{91C0C675-0420-4932-8926-30FDDFED86B2}"/>
          </ac:spMkLst>
        </pc:spChg>
        <pc:graphicFrameChg chg="add mod modGraphic">
          <ac:chgData name="Samantha Hill" userId="1c8022bb-0824-4d62-915e-7aced53fbce4" providerId="ADAL" clId="{D338FB4F-EA7E-45E8-B694-11377BF70C3A}" dt="2023-09-28T12:23:36.049" v="8143" actId="14734"/>
          <ac:graphicFrameMkLst>
            <pc:docMk/>
            <pc:sldMk cId="103751131" sldId="263"/>
            <ac:graphicFrameMk id="4" creationId="{8E4C019B-C7A6-4D06-9E4E-194DA1C20F34}"/>
          </ac:graphicFrameMkLst>
        </pc:graphicFrameChg>
      </pc:sldChg>
      <pc:sldChg chg="del">
        <pc:chgData name="Samantha Hill" userId="1c8022bb-0824-4d62-915e-7aced53fbce4" providerId="ADAL" clId="{D338FB4F-EA7E-45E8-B694-11377BF70C3A}" dt="2023-09-19T10:51:33.143" v="4118" actId="47"/>
        <pc:sldMkLst>
          <pc:docMk/>
          <pc:sldMk cId="1832811507" sldId="264"/>
        </pc:sldMkLst>
      </pc:sldChg>
      <pc:sldChg chg="addSp delSp modSp new mod modClrScheme chgLayout">
        <pc:chgData name="Samantha Hill" userId="1c8022bb-0824-4d62-915e-7aced53fbce4" providerId="ADAL" clId="{D338FB4F-EA7E-45E8-B694-11377BF70C3A}" dt="2023-09-25T13:39:55.296" v="5936" actId="20577"/>
        <pc:sldMkLst>
          <pc:docMk/>
          <pc:sldMk cId="3766689660" sldId="265"/>
        </pc:sldMkLst>
        <pc:spChg chg="mod">
          <ac:chgData name="Samantha Hill" userId="1c8022bb-0824-4d62-915e-7aced53fbce4" providerId="ADAL" clId="{D338FB4F-EA7E-45E8-B694-11377BF70C3A}" dt="2023-09-19T09:05:40.761" v="452" actId="26606"/>
          <ac:spMkLst>
            <pc:docMk/>
            <pc:sldMk cId="3766689660" sldId="265"/>
            <ac:spMk id="2" creationId="{964E2B34-CF84-4562-854B-8C59C194E53C}"/>
          </ac:spMkLst>
        </pc:spChg>
        <pc:spChg chg="mod ord">
          <ac:chgData name="Samantha Hill" userId="1c8022bb-0824-4d62-915e-7aced53fbce4" providerId="ADAL" clId="{D338FB4F-EA7E-45E8-B694-11377BF70C3A}" dt="2023-09-25T13:39:55.296" v="5936" actId="20577"/>
          <ac:spMkLst>
            <pc:docMk/>
            <pc:sldMk cId="3766689660" sldId="265"/>
            <ac:spMk id="3" creationId="{761FFDD0-244F-4A8F-8655-DE0889A04FC1}"/>
          </ac:spMkLst>
        </pc:spChg>
        <pc:spChg chg="add del mod">
          <ac:chgData name="Samantha Hill" userId="1c8022bb-0824-4d62-915e-7aced53fbce4" providerId="ADAL" clId="{D338FB4F-EA7E-45E8-B694-11377BF70C3A}" dt="2023-09-19T09:05:40.761" v="452" actId="26606"/>
          <ac:spMkLst>
            <pc:docMk/>
            <pc:sldMk cId="3766689660" sldId="265"/>
            <ac:spMk id="10" creationId="{277F17F0-ECE9-7A53-6AD4-38C06879D393}"/>
          </ac:spMkLst>
        </pc:spChg>
        <pc:spChg chg="add del mod">
          <ac:chgData name="Samantha Hill" userId="1c8022bb-0824-4d62-915e-7aced53fbce4" providerId="ADAL" clId="{D338FB4F-EA7E-45E8-B694-11377BF70C3A}" dt="2023-09-19T09:05:40.761" v="452" actId="26606"/>
          <ac:spMkLst>
            <pc:docMk/>
            <pc:sldMk cId="3766689660" sldId="265"/>
            <ac:spMk id="12" creationId="{C21D7F17-23C6-E61E-7568-A36E3BF844DB}"/>
          </ac:spMkLst>
        </pc:spChg>
        <pc:picChg chg="add mod ord">
          <ac:chgData name="Samantha Hill" userId="1c8022bb-0824-4d62-915e-7aced53fbce4" providerId="ADAL" clId="{D338FB4F-EA7E-45E8-B694-11377BF70C3A}" dt="2023-09-19T09:05:40.769" v="453" actId="26606"/>
          <ac:picMkLst>
            <pc:docMk/>
            <pc:sldMk cId="3766689660" sldId="265"/>
            <ac:picMk id="5" creationId="{96F38AD4-3686-44CB-B10B-75CE57D589E2}"/>
          </ac:picMkLst>
        </pc:picChg>
      </pc:sldChg>
      <pc:sldChg chg="modSp new mod">
        <pc:chgData name="Samantha Hill" userId="1c8022bb-0824-4d62-915e-7aced53fbce4" providerId="ADAL" clId="{D338FB4F-EA7E-45E8-B694-11377BF70C3A}" dt="2023-09-28T12:24:53.451" v="8175" actId="20577"/>
        <pc:sldMkLst>
          <pc:docMk/>
          <pc:sldMk cId="3898159293" sldId="266"/>
        </pc:sldMkLst>
        <pc:spChg chg="mod">
          <ac:chgData name="Samantha Hill" userId="1c8022bb-0824-4d62-915e-7aced53fbce4" providerId="ADAL" clId="{D338FB4F-EA7E-45E8-B694-11377BF70C3A}" dt="2023-09-18T16:35:56.511" v="51" actId="20577"/>
          <ac:spMkLst>
            <pc:docMk/>
            <pc:sldMk cId="3898159293" sldId="266"/>
            <ac:spMk id="2" creationId="{E0EC3E80-F87E-47D8-ABE2-7B730771AFCC}"/>
          </ac:spMkLst>
        </pc:spChg>
        <pc:spChg chg="mod">
          <ac:chgData name="Samantha Hill" userId="1c8022bb-0824-4d62-915e-7aced53fbce4" providerId="ADAL" clId="{D338FB4F-EA7E-45E8-B694-11377BF70C3A}" dt="2023-09-28T12:24:53.451" v="8175" actId="20577"/>
          <ac:spMkLst>
            <pc:docMk/>
            <pc:sldMk cId="3898159293" sldId="266"/>
            <ac:spMk id="3" creationId="{B91BACE5-D22C-4115-80FA-68661F88FE68}"/>
          </ac:spMkLst>
        </pc:spChg>
      </pc:sldChg>
      <pc:sldChg chg="modSp new mod">
        <pc:chgData name="Samantha Hill" userId="1c8022bb-0824-4d62-915e-7aced53fbce4" providerId="ADAL" clId="{D338FB4F-EA7E-45E8-B694-11377BF70C3A}" dt="2023-09-25T13:04:36.460" v="5861" actId="20577"/>
        <pc:sldMkLst>
          <pc:docMk/>
          <pc:sldMk cId="3785201913" sldId="267"/>
        </pc:sldMkLst>
        <pc:spChg chg="mod">
          <ac:chgData name="Samantha Hill" userId="1c8022bb-0824-4d62-915e-7aced53fbce4" providerId="ADAL" clId="{D338FB4F-EA7E-45E8-B694-11377BF70C3A}" dt="2023-09-19T09:16:01.534" v="772" actId="20577"/>
          <ac:spMkLst>
            <pc:docMk/>
            <pc:sldMk cId="3785201913" sldId="267"/>
            <ac:spMk id="2" creationId="{068991D0-C996-414B-906A-64971295BA34}"/>
          </ac:spMkLst>
        </pc:spChg>
        <pc:spChg chg="mod">
          <ac:chgData name="Samantha Hill" userId="1c8022bb-0824-4d62-915e-7aced53fbce4" providerId="ADAL" clId="{D338FB4F-EA7E-45E8-B694-11377BF70C3A}" dt="2023-09-25T13:04:36.460" v="5861" actId="20577"/>
          <ac:spMkLst>
            <pc:docMk/>
            <pc:sldMk cId="3785201913" sldId="267"/>
            <ac:spMk id="3" creationId="{D865A012-2D4A-45FB-A600-362213FEC772}"/>
          </ac:spMkLst>
        </pc:spChg>
      </pc:sldChg>
      <pc:sldChg chg="addSp delSp modSp new mod">
        <pc:chgData name="Samantha Hill" userId="1c8022bb-0824-4d62-915e-7aced53fbce4" providerId="ADAL" clId="{D338FB4F-EA7E-45E8-B694-11377BF70C3A}" dt="2023-09-28T08:16:33.963" v="7937" actId="14100"/>
        <pc:sldMkLst>
          <pc:docMk/>
          <pc:sldMk cId="371379583" sldId="268"/>
        </pc:sldMkLst>
        <pc:spChg chg="mod">
          <ac:chgData name="Samantha Hill" userId="1c8022bb-0824-4d62-915e-7aced53fbce4" providerId="ADAL" clId="{D338FB4F-EA7E-45E8-B694-11377BF70C3A}" dt="2023-09-19T09:17:39.700" v="907" actId="20577"/>
          <ac:spMkLst>
            <pc:docMk/>
            <pc:sldMk cId="371379583" sldId="268"/>
            <ac:spMk id="2" creationId="{653BC798-AAC8-4C9F-B5B1-7AB1A1A0DB3C}"/>
          </ac:spMkLst>
        </pc:spChg>
        <pc:spChg chg="del mod">
          <ac:chgData name="Samantha Hill" userId="1c8022bb-0824-4d62-915e-7aced53fbce4" providerId="ADAL" clId="{D338FB4F-EA7E-45E8-B694-11377BF70C3A}" dt="2023-09-20T14:17:23.188" v="4470" actId="478"/>
          <ac:spMkLst>
            <pc:docMk/>
            <pc:sldMk cId="371379583" sldId="268"/>
            <ac:spMk id="3" creationId="{8539F713-B256-46A4-810F-5DA92856D1BC}"/>
          </ac:spMkLst>
        </pc:spChg>
        <pc:graphicFrameChg chg="add del modGraphic">
          <ac:chgData name="Samantha Hill" userId="1c8022bb-0824-4d62-915e-7aced53fbce4" providerId="ADAL" clId="{D338FB4F-EA7E-45E8-B694-11377BF70C3A}" dt="2023-09-20T14:16:31.204" v="4445" actId="478"/>
          <ac:graphicFrameMkLst>
            <pc:docMk/>
            <pc:sldMk cId="371379583" sldId="268"/>
            <ac:graphicFrameMk id="4" creationId="{913416D5-500E-49F0-955F-46E26CF2A1C8}"/>
          </ac:graphicFrameMkLst>
        </pc:graphicFrameChg>
        <pc:graphicFrameChg chg="add mod modGraphic">
          <ac:chgData name="Samantha Hill" userId="1c8022bb-0824-4d62-915e-7aced53fbce4" providerId="ADAL" clId="{D338FB4F-EA7E-45E8-B694-11377BF70C3A}" dt="2023-09-28T08:16:33.963" v="7937" actId="14100"/>
          <ac:graphicFrameMkLst>
            <pc:docMk/>
            <pc:sldMk cId="371379583" sldId="268"/>
            <ac:graphicFrameMk id="5" creationId="{55D8B484-8D6D-4BB4-9934-E6C6037B11D0}"/>
          </ac:graphicFrameMkLst>
        </pc:graphicFrameChg>
      </pc:sldChg>
      <pc:sldChg chg="addSp delSp new del mod">
        <pc:chgData name="Samantha Hill" userId="1c8022bb-0824-4d62-915e-7aced53fbce4" providerId="ADAL" clId="{D338FB4F-EA7E-45E8-B694-11377BF70C3A}" dt="2023-09-25T13:01:04.048" v="5539" actId="47"/>
        <pc:sldMkLst>
          <pc:docMk/>
          <pc:sldMk cId="380016825" sldId="269"/>
        </pc:sldMkLst>
        <pc:picChg chg="add del">
          <ac:chgData name="Samantha Hill" userId="1c8022bb-0824-4d62-915e-7aced53fbce4" providerId="ADAL" clId="{D338FB4F-EA7E-45E8-B694-11377BF70C3A}" dt="2023-09-25T08:39:07.284" v="4912" actId="478"/>
          <ac:picMkLst>
            <pc:docMk/>
            <pc:sldMk cId="380016825" sldId="269"/>
            <ac:picMk id="4" creationId="{632BE707-3335-4AD1-B549-71A46C34D59B}"/>
          </ac:picMkLst>
        </pc:picChg>
      </pc:sldChg>
      <pc:sldChg chg="addSp delSp modSp add del mod">
        <pc:chgData name="Samantha Hill" userId="1c8022bb-0824-4d62-915e-7aced53fbce4" providerId="ADAL" clId="{D338FB4F-EA7E-45E8-B694-11377BF70C3A}" dt="2023-09-19T10:51:18.591" v="4092" actId="47"/>
        <pc:sldMkLst>
          <pc:docMk/>
          <pc:sldMk cId="2712464884" sldId="269"/>
        </pc:sldMkLst>
        <pc:spChg chg="mod">
          <ac:chgData name="Samantha Hill" userId="1c8022bb-0824-4d62-915e-7aced53fbce4" providerId="ADAL" clId="{D338FB4F-EA7E-45E8-B694-11377BF70C3A}" dt="2023-09-19T10:43:04.732" v="3914" actId="255"/>
          <ac:spMkLst>
            <pc:docMk/>
            <pc:sldMk cId="2712464884" sldId="269"/>
            <ac:spMk id="2" creationId="{FB0C0C41-358C-48B9-BB8C-AB9505436B47}"/>
          </ac:spMkLst>
        </pc:spChg>
        <pc:spChg chg="del">
          <ac:chgData name="Samantha Hill" userId="1c8022bb-0824-4d62-915e-7aced53fbce4" providerId="ADAL" clId="{D338FB4F-EA7E-45E8-B694-11377BF70C3A}" dt="2023-09-19T10:42:00.589" v="3878" actId="478"/>
          <ac:spMkLst>
            <pc:docMk/>
            <pc:sldMk cId="2712464884" sldId="269"/>
            <ac:spMk id="3" creationId="{DEBDE757-CB9F-4923-AEC9-7C96742643EB}"/>
          </ac:spMkLst>
        </pc:spChg>
        <pc:spChg chg="add del mod">
          <ac:chgData name="Samantha Hill" userId="1c8022bb-0824-4d62-915e-7aced53fbce4" providerId="ADAL" clId="{D338FB4F-EA7E-45E8-B694-11377BF70C3A}" dt="2023-09-19T10:42:03.202" v="3879" actId="478"/>
          <ac:spMkLst>
            <pc:docMk/>
            <pc:sldMk cId="2712464884" sldId="269"/>
            <ac:spMk id="4" creationId="{74428049-7212-437A-B898-43751677F2AF}"/>
          </ac:spMkLst>
        </pc:spChg>
        <pc:picChg chg="mod">
          <ac:chgData name="Samantha Hill" userId="1c8022bb-0824-4d62-915e-7aced53fbce4" providerId="ADAL" clId="{D338FB4F-EA7E-45E8-B694-11377BF70C3A}" dt="2023-09-19T10:43:13.242" v="3917" actId="1076"/>
          <ac:picMkLst>
            <pc:docMk/>
            <pc:sldMk cId="2712464884" sldId="269"/>
            <ac:picMk id="5" creationId="{D713D91F-0F10-45C8-9C0B-38360BFE0039}"/>
          </ac:picMkLst>
        </pc:picChg>
        <pc:picChg chg="mod">
          <ac:chgData name="Samantha Hill" userId="1c8022bb-0824-4d62-915e-7aced53fbce4" providerId="ADAL" clId="{D338FB4F-EA7E-45E8-B694-11377BF70C3A}" dt="2023-09-19T10:43:11.247" v="3916" actId="1076"/>
          <ac:picMkLst>
            <pc:docMk/>
            <pc:sldMk cId="2712464884" sldId="269"/>
            <ac:picMk id="7" creationId="{8D2BF630-94B0-4695-A9EB-F97C51BC53A1}"/>
          </ac:picMkLst>
        </pc:picChg>
      </pc:sldChg>
      <pc:sldChg chg="delSp modSp mod ord">
        <pc:chgData name="Samantha Hill" userId="1c8022bb-0824-4d62-915e-7aced53fbce4" providerId="ADAL" clId="{D338FB4F-EA7E-45E8-B694-11377BF70C3A}" dt="2023-09-25T13:00:07.615" v="5536" actId="20577"/>
        <pc:sldMkLst>
          <pc:docMk/>
          <pc:sldMk cId="1852666643" sldId="270"/>
        </pc:sldMkLst>
        <pc:spChg chg="mod">
          <ac:chgData name="Samantha Hill" userId="1c8022bb-0824-4d62-915e-7aced53fbce4" providerId="ADAL" clId="{D338FB4F-EA7E-45E8-B694-11377BF70C3A}" dt="2023-09-25T12:52:05.725" v="5034" actId="20577"/>
          <ac:spMkLst>
            <pc:docMk/>
            <pc:sldMk cId="1852666643" sldId="270"/>
            <ac:spMk id="2" creationId="{92BCF54E-0E6B-4B4C-8015-480125284FF3}"/>
          </ac:spMkLst>
        </pc:spChg>
        <pc:spChg chg="mod">
          <ac:chgData name="Samantha Hill" userId="1c8022bb-0824-4d62-915e-7aced53fbce4" providerId="ADAL" clId="{D338FB4F-EA7E-45E8-B694-11377BF70C3A}" dt="2023-09-25T13:00:07.615" v="5536" actId="20577"/>
          <ac:spMkLst>
            <pc:docMk/>
            <pc:sldMk cId="1852666643" sldId="270"/>
            <ac:spMk id="3" creationId="{FD2B951B-930C-470E-8891-E9A5B2AE6ABB}"/>
          </ac:spMkLst>
        </pc:spChg>
        <pc:spChg chg="mod">
          <ac:chgData name="Samantha Hill" userId="1c8022bb-0824-4d62-915e-7aced53fbce4" providerId="ADAL" clId="{D338FB4F-EA7E-45E8-B694-11377BF70C3A}" dt="2023-09-25T12:59:51.021" v="5532" actId="1076"/>
          <ac:spMkLst>
            <pc:docMk/>
            <pc:sldMk cId="1852666643" sldId="270"/>
            <ac:spMk id="7" creationId="{EC0122BA-E07F-4F4E-8348-5966169CC6FC}"/>
          </ac:spMkLst>
        </pc:spChg>
        <pc:spChg chg="del">
          <ac:chgData name="Samantha Hill" userId="1c8022bb-0824-4d62-915e-7aced53fbce4" providerId="ADAL" clId="{D338FB4F-EA7E-45E8-B694-11377BF70C3A}" dt="2023-09-25T12:52:23.793" v="5035" actId="478"/>
          <ac:spMkLst>
            <pc:docMk/>
            <pc:sldMk cId="1852666643" sldId="270"/>
            <ac:spMk id="9" creationId="{D88DF0CF-F230-461A-A3C1-34846391BAE8}"/>
          </ac:spMkLst>
        </pc:spChg>
        <pc:picChg chg="mod">
          <ac:chgData name="Samantha Hill" userId="1c8022bb-0824-4d62-915e-7aced53fbce4" providerId="ADAL" clId="{D338FB4F-EA7E-45E8-B694-11377BF70C3A}" dt="2023-09-25T12:59:46.850" v="5531" actId="14100"/>
          <ac:picMkLst>
            <pc:docMk/>
            <pc:sldMk cId="1852666643" sldId="270"/>
            <ac:picMk id="5" creationId="{80C92424-2B43-4584-9CA7-E77BF35D62FB}"/>
          </ac:picMkLst>
        </pc:picChg>
      </pc:sldChg>
      <pc:sldChg chg="addSp modSp new mod">
        <pc:chgData name="Samantha Hill" userId="1c8022bb-0824-4d62-915e-7aced53fbce4" providerId="ADAL" clId="{D338FB4F-EA7E-45E8-B694-11377BF70C3A}" dt="2023-09-27T08:52:28.483" v="7887" actId="20577"/>
        <pc:sldMkLst>
          <pc:docMk/>
          <pc:sldMk cId="3215703710" sldId="271"/>
        </pc:sldMkLst>
        <pc:spChg chg="mod">
          <ac:chgData name="Samantha Hill" userId="1c8022bb-0824-4d62-915e-7aced53fbce4" providerId="ADAL" clId="{D338FB4F-EA7E-45E8-B694-11377BF70C3A}" dt="2023-09-26T15:53:16.133" v="5976" actId="20577"/>
          <ac:spMkLst>
            <pc:docMk/>
            <pc:sldMk cId="3215703710" sldId="271"/>
            <ac:spMk id="2" creationId="{EBEBBEBD-41AC-473E-95EB-B7BAD13EA564}"/>
          </ac:spMkLst>
        </pc:spChg>
        <pc:spChg chg="mod">
          <ac:chgData name="Samantha Hill" userId="1c8022bb-0824-4d62-915e-7aced53fbce4" providerId="ADAL" clId="{D338FB4F-EA7E-45E8-B694-11377BF70C3A}" dt="2023-09-27T08:52:02.048" v="7886" actId="20577"/>
          <ac:spMkLst>
            <pc:docMk/>
            <pc:sldMk cId="3215703710" sldId="271"/>
            <ac:spMk id="3" creationId="{2F234C15-BBDC-4366-88D3-A63B18493970}"/>
          </ac:spMkLst>
        </pc:spChg>
        <pc:spChg chg="add mod">
          <ac:chgData name="Samantha Hill" userId="1c8022bb-0824-4d62-915e-7aced53fbce4" providerId="ADAL" clId="{D338FB4F-EA7E-45E8-B694-11377BF70C3A}" dt="2023-09-27T08:52:28.483" v="7887" actId="20577"/>
          <ac:spMkLst>
            <pc:docMk/>
            <pc:sldMk cId="3215703710" sldId="271"/>
            <ac:spMk id="7" creationId="{E49E895B-D7CE-4B6D-8680-87ED6F9BA509}"/>
          </ac:spMkLst>
        </pc:spChg>
        <pc:picChg chg="add mod">
          <ac:chgData name="Samantha Hill" userId="1c8022bb-0824-4d62-915e-7aced53fbce4" providerId="ADAL" clId="{D338FB4F-EA7E-45E8-B694-11377BF70C3A}" dt="2023-09-27T08:51:14.642" v="7825" actId="14100"/>
          <ac:picMkLst>
            <pc:docMk/>
            <pc:sldMk cId="3215703710" sldId="271"/>
            <ac:picMk id="5" creationId="{B78DF1F1-0C3D-49CC-8385-72509DB858E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85B6BA-74C3-4E64-B0FB-3DC3DB0F2F16}" type="datetimeFigureOut">
              <a:rPr lang="en-GB" smtClean="0"/>
              <a:t>26/09/2023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F36CAF-CCAE-4AF9-A2AC-EB1FEE28B8BA}" type="slidenum">
              <a:rPr lang="en-GB" smtClean="0"/>
              <a:t>‹#›</a:t>
            </a:fld>
            <a:endParaRPr lang="en-GB"/>
          </a:p>
        </p:txBody>
      </p:sp>
    </p:spTree>
    <p:extLst>
      <p:ext uri="{BB962C8B-B14F-4D97-AF65-F5344CB8AC3E}">
        <p14:creationId xmlns:p14="http://schemas.microsoft.com/office/powerpoint/2010/main" val="1588794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BCB94-A30F-4C07-8FD5-5D3608F048A3}" type="datetimeFigureOut">
              <a:rPr lang="en-GB" smtClean="0"/>
              <a:t>26/09/2023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5E8E8-1528-48FB-B845-BEC6BE7B33E1}" type="slidenum">
              <a:rPr lang="en-GB" smtClean="0"/>
              <a:t>‹#›</a:t>
            </a:fld>
            <a:endParaRPr lang="en-GB"/>
          </a:p>
        </p:txBody>
      </p:sp>
    </p:spTree>
    <p:extLst>
      <p:ext uri="{BB962C8B-B14F-4D97-AF65-F5344CB8AC3E}">
        <p14:creationId xmlns:p14="http://schemas.microsoft.com/office/powerpoint/2010/main" val="1272518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1</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192866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725E8E8-1528-48FB-B845-BEC6BE7B33E1}" type="slidenum">
              <a:rPr lang="en-GB" smtClean="0"/>
              <a:t>5</a:t>
            </a:fld>
            <a:endParaRPr lang="en-GB"/>
          </a:p>
        </p:txBody>
      </p:sp>
      <p:sp>
        <p:nvSpPr>
          <p:cNvPr id="5" name="Footer Placeholder 4"/>
          <p:cNvSpPr>
            <a:spLocks noGrp="1"/>
          </p:cNvSpPr>
          <p:nvPr>
            <p:ph type="ftr" sz="quarter" idx="4"/>
          </p:nvPr>
        </p:nvSpPr>
        <p:spPr>
          <a:xfrm>
            <a:off x="0" y="8685213"/>
            <a:ext cx="2971800" cy="457200"/>
          </a:xfrm>
        </p:spPr>
        <p:txBody>
          <a:bodyPr/>
          <a:lstStyle/>
          <a:p>
            <a:endParaRPr lang="en-GB"/>
          </a:p>
        </p:txBody>
      </p:sp>
    </p:spTree>
    <p:extLst>
      <p:ext uri="{BB962C8B-B14F-4D97-AF65-F5344CB8AC3E}">
        <p14:creationId xmlns:p14="http://schemas.microsoft.com/office/powerpoint/2010/main" val="363434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p>
        </p:txBody>
      </p:sp>
    </p:spTree>
    <p:extLst>
      <p:ext uri="{BB962C8B-B14F-4D97-AF65-F5344CB8AC3E}">
        <p14:creationId xmlns:p14="http://schemas.microsoft.com/office/powerpoint/2010/main" val="4273743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204167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933837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619256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8106162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58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838700" y="1524000"/>
            <a:ext cx="40005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253631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307998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1318344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4366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8942365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1031473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048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endParaRPr lang="en-US"/>
          </a:p>
        </p:txBody>
      </p:sp>
      <p:sp>
        <p:nvSpPr>
          <p:cNvPr id="6147" name="Rectangle 3"/>
          <p:cNvSpPr>
            <a:spLocks noGrp="1" noChangeArrowheads="1"/>
          </p:cNvSpPr>
          <p:nvPr>
            <p:ph type="body" idx="1"/>
          </p:nvPr>
        </p:nvSpPr>
        <p:spPr bwMode="auto">
          <a:xfrm>
            <a:off x="685800" y="15240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l" rtl="0" eaLnBrk="1" fontAlgn="base" hangingPunct="1">
        <a:spcBef>
          <a:spcPct val="0"/>
        </a:spcBef>
        <a:spcAft>
          <a:spcPct val="0"/>
        </a:spcAft>
        <a:defRPr sz="3200" b="1">
          <a:solidFill>
            <a:srgbClr val="CD0921"/>
          </a:solidFill>
          <a:latin typeface="+mj-lt"/>
          <a:ea typeface="+mj-ea"/>
          <a:cs typeface="+mj-cs"/>
        </a:defRPr>
      </a:lvl1pPr>
      <a:lvl2pPr algn="l" rtl="0" eaLnBrk="1" fontAlgn="base" hangingPunct="1">
        <a:spcBef>
          <a:spcPct val="0"/>
        </a:spcBef>
        <a:spcAft>
          <a:spcPct val="0"/>
        </a:spcAft>
        <a:defRPr sz="3200" b="1">
          <a:solidFill>
            <a:srgbClr val="CD0921"/>
          </a:solidFill>
          <a:latin typeface="Arial" charset="0"/>
        </a:defRPr>
      </a:lvl2pPr>
      <a:lvl3pPr algn="l" rtl="0" eaLnBrk="1" fontAlgn="base" hangingPunct="1">
        <a:spcBef>
          <a:spcPct val="0"/>
        </a:spcBef>
        <a:spcAft>
          <a:spcPct val="0"/>
        </a:spcAft>
        <a:defRPr sz="3200" b="1">
          <a:solidFill>
            <a:srgbClr val="CD0921"/>
          </a:solidFill>
          <a:latin typeface="Arial" charset="0"/>
        </a:defRPr>
      </a:lvl3pPr>
      <a:lvl4pPr algn="l" rtl="0" eaLnBrk="1" fontAlgn="base" hangingPunct="1">
        <a:spcBef>
          <a:spcPct val="0"/>
        </a:spcBef>
        <a:spcAft>
          <a:spcPct val="0"/>
        </a:spcAft>
        <a:defRPr sz="3200" b="1">
          <a:solidFill>
            <a:srgbClr val="CD0921"/>
          </a:solidFill>
          <a:latin typeface="Arial" charset="0"/>
        </a:defRPr>
      </a:lvl4pPr>
      <a:lvl5pPr algn="l" rtl="0" eaLnBrk="1" fontAlgn="base" hangingPunct="1">
        <a:spcBef>
          <a:spcPct val="0"/>
        </a:spcBef>
        <a:spcAft>
          <a:spcPct val="0"/>
        </a:spcAft>
        <a:defRPr sz="3200" b="1">
          <a:solidFill>
            <a:srgbClr val="CD0921"/>
          </a:solidFill>
          <a:latin typeface="Arial" charset="0"/>
        </a:defRPr>
      </a:lvl5pPr>
      <a:lvl6pPr marL="457200" algn="l" rtl="0" eaLnBrk="1" fontAlgn="base" hangingPunct="1">
        <a:spcBef>
          <a:spcPct val="0"/>
        </a:spcBef>
        <a:spcAft>
          <a:spcPct val="0"/>
        </a:spcAft>
        <a:defRPr sz="3200" b="1">
          <a:solidFill>
            <a:srgbClr val="CD0921"/>
          </a:solidFill>
          <a:latin typeface="Arial" charset="0"/>
        </a:defRPr>
      </a:lvl6pPr>
      <a:lvl7pPr marL="914400" algn="l" rtl="0" eaLnBrk="1" fontAlgn="base" hangingPunct="1">
        <a:spcBef>
          <a:spcPct val="0"/>
        </a:spcBef>
        <a:spcAft>
          <a:spcPct val="0"/>
        </a:spcAft>
        <a:defRPr sz="3200" b="1">
          <a:solidFill>
            <a:srgbClr val="CD0921"/>
          </a:solidFill>
          <a:latin typeface="Arial" charset="0"/>
        </a:defRPr>
      </a:lvl7pPr>
      <a:lvl8pPr marL="1371600" algn="l" rtl="0" eaLnBrk="1" fontAlgn="base" hangingPunct="1">
        <a:spcBef>
          <a:spcPct val="0"/>
        </a:spcBef>
        <a:spcAft>
          <a:spcPct val="0"/>
        </a:spcAft>
        <a:defRPr sz="3200" b="1">
          <a:solidFill>
            <a:srgbClr val="CD0921"/>
          </a:solidFill>
          <a:latin typeface="Arial" charset="0"/>
        </a:defRPr>
      </a:lvl8pPr>
      <a:lvl9pPr marL="1828800" algn="l" rtl="0" eaLnBrk="1" fontAlgn="base" hangingPunct="1">
        <a:spcBef>
          <a:spcPct val="0"/>
        </a:spcBef>
        <a:spcAft>
          <a:spcPct val="0"/>
        </a:spcAft>
        <a:defRPr sz="3200" b="1">
          <a:solidFill>
            <a:srgbClr val="CD0921"/>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Samantha.hill@enfield.gov.uk" TargetMode="External"/><Relationship Id="rId5" Type="http://schemas.openxmlformats.org/officeDocument/2006/relationships/image" Target="../media/image1.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Michelle.ferdinand@enfield.gov.uk" TargetMode="External"/><Relationship Id="rId3" Type="http://schemas.openxmlformats.org/officeDocument/2006/relationships/hyperlink" Target="https://traded.enfield.gov.uk/thehub" TargetMode="External"/><Relationship Id="rId7" Type="http://schemas.openxmlformats.org/officeDocument/2006/relationships/hyperlink" Target="mailto:Jenny.Merryweather@enfield.gov.uk" TargetMode="External"/><Relationship Id="rId2" Type="http://schemas.openxmlformats.org/officeDocument/2006/relationships/hyperlink" Target="https://www.gov.uk/government/publications/keeping-children-safe-in-education--2"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statutory-policies-for-schools-and-academy-trusts" TargetMode="External"/><Relationship Id="rId11" Type="http://schemas.openxmlformats.org/officeDocument/2006/relationships/hyperlink" Target="mailto:Samantha.Hill@enfield.gov.uk" TargetMode="External"/><Relationship Id="rId5" Type="http://schemas.openxmlformats.org/officeDocument/2006/relationships/hyperlink" Target="https://traded.enfield.gov.uk/thehub/professional-learning-portal/safeguarding" TargetMode="External"/><Relationship Id="rId10" Type="http://schemas.openxmlformats.org/officeDocument/2006/relationships/hyperlink" Target="mailto:EPS-SEWS@enfield.gov.uk" TargetMode="External"/><Relationship Id="rId4" Type="http://schemas.openxmlformats.org/officeDocument/2006/relationships/hyperlink" Target="https://www.enfield.gov.uk/safeguardingenfield" TargetMode="External"/><Relationship Id="rId9" Type="http://schemas.openxmlformats.org/officeDocument/2006/relationships/hyperlink" Target="mailto:safeguardingservice@enfield.gov.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Samantha.hill@enfield.gov.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v.uk/government/publications/keeping-children-safe-in-education--2" TargetMode="External"/><Relationship Id="rId1" Type="http://schemas.openxmlformats.org/officeDocument/2006/relationships/slideLayout" Target="../slideLayouts/slideLayout2.xml"/><Relationship Id="rId4" Type="http://schemas.openxmlformats.org/officeDocument/2006/relationships/hyperlink" Target="https://eur03.safelinks.protection.outlook.com/?url=https%3A%2F%2Fprotect-eu.mimecast.com%2Fs%2F6SHTC2W4Xck5xGnu2aYAU%3Fdomain%3Demail.kjbm.safeguardinginschools.co.uk&amp;data=05%7C01%7Csamantha.hill%40enfield.gov.uk%7C2abcbbc5052c444671c808dbbd8ead63%7Ccc18b91d1bb24d9bac767a4447488d49%7C0%7C0%7C638312192723219213%7CUnknown%7CTWFpbGZsb3d8eyJWIjoiMC4wLjAwMDAiLCJQIjoiV2luMzIiLCJBTiI6Ik1haWwiLCJXVCI6Mn0%3D%7C3000%7C%7C%7C&amp;sdata=DK3Zf%2F1TbGN8Qae3VIraZ52mlbg%2FBHQTsvlbWJeorc0%3D&amp;reserved=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the-prevent-duty-safeguarding-learners-vulnerable-to-radicalisation/the-prevent-duty-an-introduction-for-those-with-safeguarding-responsibiliti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gov.uk/government/publications/keeping-children-safe-in-out-of-school-settings-code-of-practice" TargetMode="External"/><Relationship Id="rId4" Type="http://schemas.openxmlformats.org/officeDocument/2006/relationships/hyperlink" Target="https://www.gov.uk/guidance/making-a-referral-to-preven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Felicia.Ferraro@enfield.gov.uk" TargetMode="External"/><Relationship Id="rId2" Type="http://schemas.openxmlformats.org/officeDocument/2006/relationships/hyperlink" Target="mailto:Samantha.hill@enfield.gov.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raded.enfield.gov.uk/thehub/professional-learning-portal/safeguard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afeguardinginschools.co.uk/" TargetMode="External"/><Relationship Id="rId2" Type="http://schemas.openxmlformats.org/officeDocument/2006/relationships/hyperlink" Target="https://eur03.safelinks.protection.outlook.com/?url=https%3A%2F%2Fkcsie.orcula.co.uk%2Fhome&amp;data=05%7C01%7CSamantha.Hill%40enfield.gov.uk%7C9e781902127d440e38c708dbad517367%7Ccc18b91d1bb24d9bac767a4447488d49%7C0%7C0%7C638294337550999713%7CUnknown%7CTWFpbGZsb3d8eyJWIjoiMC4wLjAwMDAiLCJQIjoiV2luMzIiLCJBTiI6Ik1haWwiLCJXVCI6Mn0%3D%7C3000%7C%7C%7C&amp;sdata=EdXCabjcBdsmuZYn%2F70S0clVdayeakkWqiJid10n6bE%3D&amp;reserved=0" TargetMode="External"/><Relationship Id="rId1" Type="http://schemas.openxmlformats.org/officeDocument/2006/relationships/slideLayout" Target="../slideLayouts/slideLayout2.xml"/><Relationship Id="rId4" Type="http://schemas.openxmlformats.org/officeDocument/2006/relationships/hyperlink" Target="https://www.educateagainsthate.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raded.enfield.gov.uk/thehub" TargetMode="Externa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hyperlink" Target="mailto:Samantha.hill@enfield.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4" name="Rectangle 36"/>
          <p:cNvSpPr>
            <a:spLocks noChangeArrowheads="1"/>
          </p:cNvSpPr>
          <p:nvPr/>
        </p:nvSpPr>
        <p:spPr bwMode="auto">
          <a:xfrm>
            <a:off x="8302625" y="5826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pic>
        <p:nvPicPr>
          <p:cNvPr id="2085"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2086" name="Rectangle 38"/>
          <p:cNvSpPr>
            <a:spLocks noGrp="1" noChangeArrowheads="1"/>
          </p:cNvSpPr>
          <p:nvPr/>
        </p:nvSpPr>
        <p:spPr bwMode="auto">
          <a:xfrm>
            <a:off x="685800" y="1676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5600" b="1" dirty="0">
                <a:solidFill>
                  <a:srgbClr val="D52B1E"/>
                </a:solidFill>
                <a:latin typeface="Arial" charset="0"/>
              </a:rPr>
              <a:t>SAFEGUARDING</a:t>
            </a:r>
            <a:endParaRPr lang="en-US" sz="4400" dirty="0">
              <a:solidFill>
                <a:schemeClr val="tx2"/>
              </a:solidFill>
              <a:latin typeface="Arial" charset="0"/>
            </a:endParaRPr>
          </a:p>
        </p:txBody>
      </p:sp>
      <p:sp>
        <p:nvSpPr>
          <p:cNvPr id="2087" name="Rectangle 39"/>
          <p:cNvSpPr>
            <a:spLocks noGrp="1" noChangeArrowheads="1"/>
          </p:cNvSpPr>
          <p:nvPr/>
        </p:nvSpPr>
        <p:spPr bwMode="auto">
          <a:xfrm>
            <a:off x="1371600" y="3124200"/>
            <a:ext cx="6400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200" b="1" dirty="0">
                <a:latin typeface="Arial" charset="0"/>
              </a:rPr>
              <a:t>Weekly Round Up</a:t>
            </a:r>
          </a:p>
          <a:p>
            <a:pPr algn="ctr"/>
            <a:r>
              <a:rPr lang="en-US" sz="3200" b="1" dirty="0">
                <a:latin typeface="Arial" charset="0"/>
              </a:rPr>
              <a:t>29/09/2023</a:t>
            </a:r>
          </a:p>
          <a:p>
            <a:pPr algn="ctr"/>
            <a:endParaRPr lang="en-US" sz="3200" b="1" dirty="0">
              <a:latin typeface="Arial" charset="0"/>
            </a:endParaRPr>
          </a:p>
          <a:p>
            <a:pPr algn="ctr"/>
            <a:r>
              <a:rPr lang="en-US" sz="2500" b="1" dirty="0">
                <a:solidFill>
                  <a:srgbClr val="FF0000"/>
                </a:solidFill>
                <a:latin typeface="Arial" charset="0"/>
              </a:rPr>
              <a:t>SEYIS</a:t>
            </a:r>
          </a:p>
          <a:p>
            <a:pPr algn="ctr"/>
            <a:r>
              <a:rPr lang="en-US" sz="1800" b="1" dirty="0">
                <a:latin typeface="Arial" charset="0"/>
              </a:rPr>
              <a:t>Schools and Early Years Improvement Service</a:t>
            </a:r>
          </a:p>
        </p:txBody>
      </p:sp>
      <p:sp>
        <p:nvSpPr>
          <p:cNvPr id="2089" name="Rectangle 41"/>
          <p:cNvSpPr>
            <a:spLocks noChangeArrowheads="1"/>
          </p:cNvSpPr>
          <p:nvPr/>
        </p:nvSpPr>
        <p:spPr bwMode="auto">
          <a:xfrm>
            <a:off x="152400" y="61849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900" b="1">
                <a:solidFill>
                  <a:srgbClr val="D52B1E"/>
                </a:solidFill>
                <a:latin typeface="Arial" charset="0"/>
              </a:rPr>
              <a:t>www.enfield.gov.uk</a:t>
            </a:r>
          </a:p>
        </p:txBody>
      </p:sp>
      <p:sp>
        <p:nvSpPr>
          <p:cNvPr id="2090" name="Rectangle 42"/>
          <p:cNvSpPr>
            <a:spLocks noChangeArrowheads="1"/>
          </p:cNvSpPr>
          <p:nvPr/>
        </p:nvSpPr>
        <p:spPr bwMode="auto">
          <a:xfrm>
            <a:off x="3581400" y="5867400"/>
            <a:ext cx="19192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rgbClr val="D52B1E"/>
                </a:solidFill>
                <a:latin typeface="Arial" charset="0"/>
              </a:rPr>
              <a:t>Striving for excellence</a:t>
            </a:r>
          </a:p>
        </p:txBody>
      </p:sp>
      <p:pic>
        <p:nvPicPr>
          <p:cNvPr id="2091"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8888" y="6172200"/>
            <a:ext cx="1535112" cy="404813"/>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5638800"/>
            <a:ext cx="2133600" cy="11763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6BDE19-8223-457F-8783-4B27E66D8FAD}"/>
              </a:ext>
            </a:extLst>
          </p:cNvPr>
          <p:cNvSpPr txBox="1"/>
          <p:nvPr/>
        </p:nvSpPr>
        <p:spPr>
          <a:xfrm>
            <a:off x="175179" y="195839"/>
            <a:ext cx="3089307" cy="600164"/>
          </a:xfrm>
          <a:prstGeom prst="rect">
            <a:avLst/>
          </a:prstGeom>
          <a:noFill/>
        </p:spPr>
        <p:txBody>
          <a:bodyPr wrap="none" rtlCol="0">
            <a:spAutoFit/>
          </a:bodyPr>
          <a:lstStyle/>
          <a:p>
            <a:r>
              <a:rPr lang="en-GB" sz="1100" dirty="0">
                <a:latin typeface="+mn-lt"/>
              </a:rPr>
              <a:t>Would you like to contribute to this newsletter?</a:t>
            </a:r>
          </a:p>
          <a:p>
            <a:r>
              <a:rPr lang="en-GB" sz="1100" dirty="0">
                <a:latin typeface="+mn-lt"/>
              </a:rPr>
              <a:t>Email </a:t>
            </a:r>
            <a:r>
              <a:rPr lang="en-GB" sz="1100" dirty="0">
                <a:latin typeface="+mn-lt"/>
                <a:hlinkClick r:id="rId6"/>
              </a:rPr>
              <a:t>Samantha.hill@enfield.gov.uk</a:t>
            </a:r>
            <a:endParaRPr lang="en-GB" sz="1100" dirty="0">
              <a:latin typeface="+mn-lt"/>
            </a:endParaRPr>
          </a:p>
          <a:p>
            <a:endParaRPr lang="en-US" sz="1100" dirty="0">
              <a:latin typeface="+mn-lt"/>
            </a:endParaRPr>
          </a:p>
        </p:txBody>
      </p:sp>
      <p:sp>
        <p:nvSpPr>
          <p:cNvPr id="11" name="TextBox 10">
            <a:extLst>
              <a:ext uri="{FF2B5EF4-FFF2-40B4-BE49-F238E27FC236}">
                <a16:creationId xmlns:a16="http://schemas.microsoft.com/office/drawing/2014/main" id="{C76DF6E5-C5D2-44C5-91D8-CE9B26F4B40E}"/>
              </a:ext>
            </a:extLst>
          </p:cNvPr>
          <p:cNvSpPr txBox="1"/>
          <p:nvPr/>
        </p:nvSpPr>
        <p:spPr>
          <a:xfrm>
            <a:off x="7637922" y="42862"/>
            <a:ext cx="1513556" cy="430887"/>
          </a:xfrm>
          <a:prstGeom prst="rect">
            <a:avLst/>
          </a:prstGeom>
          <a:noFill/>
        </p:spPr>
        <p:txBody>
          <a:bodyPr wrap="none" rtlCol="0">
            <a:spAutoFit/>
          </a:bodyPr>
          <a:lstStyle/>
          <a:p>
            <a:r>
              <a:rPr lang="en-GB" sz="1100" dirty="0">
                <a:latin typeface="+mn-lt"/>
              </a:rPr>
              <a:t>PLEASE DO SHARE</a:t>
            </a:r>
          </a:p>
          <a:p>
            <a:endParaRPr lang="en-US" sz="11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C0C41-358C-48B9-BB8C-AB9505436B47}"/>
              </a:ext>
            </a:extLst>
          </p:cNvPr>
          <p:cNvSpPr>
            <a:spLocks noGrp="1"/>
          </p:cNvSpPr>
          <p:nvPr>
            <p:ph type="title"/>
          </p:nvPr>
        </p:nvSpPr>
        <p:spPr>
          <a:xfrm>
            <a:off x="200837" y="116632"/>
            <a:ext cx="8153400" cy="1143000"/>
          </a:xfrm>
        </p:spPr>
        <p:txBody>
          <a:bodyPr/>
          <a:lstStyle/>
          <a:p>
            <a:r>
              <a:rPr lang="en-GB" sz="1200" dirty="0"/>
              <a:t>A Whirlwind Guide to….  </a:t>
            </a:r>
            <a:r>
              <a:rPr lang="en-GB" dirty="0"/>
              <a:t>THE SCR</a:t>
            </a:r>
            <a:endParaRPr lang="en-US" dirty="0"/>
          </a:p>
        </p:txBody>
      </p:sp>
      <p:sp>
        <p:nvSpPr>
          <p:cNvPr id="3" name="Content Placeholder 2">
            <a:extLst>
              <a:ext uri="{FF2B5EF4-FFF2-40B4-BE49-F238E27FC236}">
                <a16:creationId xmlns:a16="http://schemas.microsoft.com/office/drawing/2014/main" id="{DEBDE757-CB9F-4923-AEC9-7C96742643EB}"/>
              </a:ext>
            </a:extLst>
          </p:cNvPr>
          <p:cNvSpPr>
            <a:spLocks noGrp="1"/>
          </p:cNvSpPr>
          <p:nvPr>
            <p:ph idx="1"/>
          </p:nvPr>
        </p:nvSpPr>
        <p:spPr>
          <a:xfrm>
            <a:off x="199833" y="908720"/>
            <a:ext cx="5956343" cy="4191000"/>
          </a:xfrm>
        </p:spPr>
        <p:txBody>
          <a:bodyPr/>
          <a:lstStyle/>
          <a:p>
            <a:r>
              <a:rPr lang="en-GB" sz="1500" dirty="0"/>
              <a:t>SCR = Single Central Record. It is an extremely important and mandatory document which all schools must maintain without error. This should be regularly monitored by the headteacher or other senior leader. It is a live document.</a:t>
            </a:r>
          </a:p>
          <a:p>
            <a:r>
              <a:rPr lang="en-GB" sz="1500" dirty="0"/>
              <a:t>Pages 71-83 of KCSIE 2023 specifies what needs to be included in the SCR</a:t>
            </a:r>
          </a:p>
          <a:p>
            <a:r>
              <a:rPr lang="en-GB" sz="1500" dirty="0"/>
              <a:t>All adults who regularly visit the school should be included on the SCR. This includes agency staff, kitchen staff, cleaners, volunteers and regular contractors.</a:t>
            </a:r>
          </a:p>
          <a:p>
            <a:r>
              <a:rPr lang="en-GB" sz="1500" dirty="0"/>
              <a:t>Some specific groups (e.g. student teachers who are not on payroll) do not need to be included but a letter of assurance from their provider should be attached to the SCR</a:t>
            </a:r>
          </a:p>
          <a:p>
            <a:r>
              <a:rPr lang="en-GB" sz="1500" dirty="0"/>
              <a:t>The SCR needs to verify whether the following checks have been made:</a:t>
            </a:r>
          </a:p>
          <a:p>
            <a:pPr>
              <a:buFontTx/>
              <a:buChar char="-"/>
            </a:pPr>
            <a:r>
              <a:rPr lang="en-GB" sz="1500" dirty="0"/>
              <a:t>Identity check</a:t>
            </a:r>
          </a:p>
          <a:p>
            <a:pPr>
              <a:buFontTx/>
              <a:buChar char="-"/>
            </a:pPr>
            <a:r>
              <a:rPr lang="en-GB" sz="1500" dirty="0"/>
              <a:t>Enhanced DBS check</a:t>
            </a:r>
          </a:p>
          <a:p>
            <a:pPr>
              <a:buFontTx/>
              <a:buChar char="-"/>
            </a:pPr>
            <a:r>
              <a:rPr lang="en-GB" sz="1500" dirty="0"/>
              <a:t>Children’s Barred List check </a:t>
            </a:r>
          </a:p>
          <a:p>
            <a:pPr>
              <a:buFontTx/>
              <a:buChar char="-"/>
            </a:pPr>
            <a:r>
              <a:rPr lang="en-GB" sz="1500" dirty="0"/>
              <a:t>A Prohibition from Teaching check (teachers only)</a:t>
            </a:r>
          </a:p>
          <a:p>
            <a:pPr>
              <a:buFontTx/>
              <a:buChar char="-"/>
            </a:pPr>
            <a:r>
              <a:rPr lang="en-GB" sz="1500" dirty="0"/>
              <a:t>A check on the right to work in the UK</a:t>
            </a:r>
          </a:p>
          <a:p>
            <a:pPr>
              <a:buFontTx/>
              <a:buChar char="-"/>
            </a:pPr>
            <a:r>
              <a:rPr lang="en-GB" sz="1500" dirty="0"/>
              <a:t>Further checks on people who have lived or worked outside of the UK</a:t>
            </a:r>
          </a:p>
          <a:p>
            <a:pPr>
              <a:buFontTx/>
              <a:buChar char="-"/>
            </a:pPr>
            <a:r>
              <a:rPr lang="en-GB" sz="1500" dirty="0"/>
              <a:t>A check of relevant professional qualifications</a:t>
            </a:r>
          </a:p>
          <a:p>
            <a:pPr marL="0" indent="0">
              <a:buNone/>
            </a:pPr>
            <a:endParaRPr lang="en-GB" sz="1500" dirty="0"/>
          </a:p>
          <a:p>
            <a:pPr marL="0" indent="0">
              <a:buNone/>
            </a:pPr>
            <a:endParaRPr lang="en-US" dirty="0"/>
          </a:p>
        </p:txBody>
      </p:sp>
      <p:grpSp>
        <p:nvGrpSpPr>
          <p:cNvPr id="8" name="Group 7">
            <a:extLst>
              <a:ext uri="{FF2B5EF4-FFF2-40B4-BE49-F238E27FC236}">
                <a16:creationId xmlns:a16="http://schemas.microsoft.com/office/drawing/2014/main" id="{6C265B4F-1502-49D7-AD4C-4FB772545711}"/>
              </a:ext>
            </a:extLst>
          </p:cNvPr>
          <p:cNvGrpSpPr/>
          <p:nvPr/>
        </p:nvGrpSpPr>
        <p:grpSpPr>
          <a:xfrm rot="345626">
            <a:off x="6037887" y="1031191"/>
            <a:ext cx="2662383" cy="4411588"/>
            <a:chOff x="-4790116" y="-243408"/>
            <a:chExt cx="3239742" cy="5397792"/>
          </a:xfrm>
        </p:grpSpPr>
        <p:pic>
          <p:nvPicPr>
            <p:cNvPr id="5" name="Picture 4">
              <a:extLst>
                <a:ext uri="{FF2B5EF4-FFF2-40B4-BE49-F238E27FC236}">
                  <a16:creationId xmlns:a16="http://schemas.microsoft.com/office/drawing/2014/main" id="{D713D91F-0F10-45C8-9C0B-38360BFE0039}"/>
                </a:ext>
              </a:extLst>
            </p:cNvPr>
            <p:cNvPicPr>
              <a:picLocks noChangeAspect="1"/>
            </p:cNvPicPr>
            <p:nvPr/>
          </p:nvPicPr>
          <p:blipFill>
            <a:blip r:embed="rId2"/>
            <a:stretch>
              <a:fillRect/>
            </a:stretch>
          </p:blipFill>
          <p:spPr>
            <a:xfrm>
              <a:off x="-4789040" y="-243408"/>
              <a:ext cx="3238666" cy="3130711"/>
            </a:xfrm>
            <a:prstGeom prst="rect">
              <a:avLst/>
            </a:prstGeom>
            <a:ln>
              <a:solidFill>
                <a:schemeClr val="accent1"/>
              </a:solidFill>
            </a:ln>
          </p:spPr>
        </p:pic>
        <p:pic>
          <p:nvPicPr>
            <p:cNvPr id="7" name="Picture 6">
              <a:extLst>
                <a:ext uri="{FF2B5EF4-FFF2-40B4-BE49-F238E27FC236}">
                  <a16:creationId xmlns:a16="http://schemas.microsoft.com/office/drawing/2014/main" id="{8D2BF630-94B0-4695-A9EB-F97C51BC53A1}"/>
                </a:ext>
              </a:extLst>
            </p:cNvPr>
            <p:cNvPicPr>
              <a:picLocks noChangeAspect="1"/>
            </p:cNvPicPr>
            <p:nvPr/>
          </p:nvPicPr>
          <p:blipFill rotWithShape="1">
            <a:blip r:embed="rId3"/>
            <a:srcRect b="36976"/>
            <a:stretch/>
          </p:blipFill>
          <p:spPr>
            <a:xfrm>
              <a:off x="-4790116" y="2828064"/>
              <a:ext cx="3238666" cy="2326320"/>
            </a:xfrm>
            <a:prstGeom prst="rect">
              <a:avLst/>
            </a:prstGeom>
            <a:ln>
              <a:solidFill>
                <a:schemeClr val="accent1"/>
              </a:solidFill>
            </a:ln>
          </p:spPr>
        </p:pic>
      </p:grpSp>
    </p:spTree>
    <p:extLst>
      <p:ext uri="{BB962C8B-B14F-4D97-AF65-F5344CB8AC3E}">
        <p14:creationId xmlns:p14="http://schemas.microsoft.com/office/powerpoint/2010/main" val="2000428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BEBD-41AC-473E-95EB-B7BAD13EA564}"/>
              </a:ext>
            </a:extLst>
          </p:cNvPr>
          <p:cNvSpPr>
            <a:spLocks noGrp="1"/>
          </p:cNvSpPr>
          <p:nvPr>
            <p:ph type="title"/>
          </p:nvPr>
        </p:nvSpPr>
        <p:spPr/>
        <p:txBody>
          <a:bodyPr/>
          <a:lstStyle/>
          <a:p>
            <a:r>
              <a:rPr lang="en-GB" dirty="0"/>
              <a:t>Questions we’ve been asked this week</a:t>
            </a:r>
            <a:endParaRPr lang="en-US" dirty="0"/>
          </a:p>
        </p:txBody>
      </p:sp>
      <p:sp>
        <p:nvSpPr>
          <p:cNvPr id="3" name="Content Placeholder 2">
            <a:extLst>
              <a:ext uri="{FF2B5EF4-FFF2-40B4-BE49-F238E27FC236}">
                <a16:creationId xmlns:a16="http://schemas.microsoft.com/office/drawing/2014/main" id="{2F234C15-BBDC-4366-88D3-A63B18493970}"/>
              </a:ext>
            </a:extLst>
          </p:cNvPr>
          <p:cNvSpPr>
            <a:spLocks noGrp="1"/>
          </p:cNvSpPr>
          <p:nvPr>
            <p:ph idx="1"/>
          </p:nvPr>
        </p:nvSpPr>
        <p:spPr>
          <a:xfrm>
            <a:off x="714152" y="1124744"/>
            <a:ext cx="8206680" cy="2049016"/>
          </a:xfrm>
        </p:spPr>
        <p:txBody>
          <a:bodyPr/>
          <a:lstStyle/>
          <a:p>
            <a:pPr marL="0" indent="0">
              <a:buNone/>
            </a:pPr>
            <a:r>
              <a:rPr lang="en-GB" sz="1400" b="1" dirty="0"/>
              <a:t>Q: Do we have to move to an online recording system? Which one is best and how much do they cost?</a:t>
            </a:r>
          </a:p>
          <a:p>
            <a:pPr marL="0" indent="0">
              <a:buNone/>
            </a:pPr>
            <a:endParaRPr lang="en-GB" sz="1400" dirty="0"/>
          </a:p>
          <a:p>
            <a:pPr marL="0" indent="0">
              <a:buNone/>
            </a:pPr>
            <a:r>
              <a:rPr lang="en-GB" sz="1400" dirty="0"/>
              <a:t>ANSWER: No, there is no specification as to the type of recording system you use provided it is secure and up to date. An online system is often more efficient, particularly when it comes to analysing data or sharing records securely with other organisations.</a:t>
            </a:r>
          </a:p>
          <a:p>
            <a:pPr marL="0" indent="0">
              <a:buNone/>
            </a:pPr>
            <a:r>
              <a:rPr lang="en-GB" sz="1400" dirty="0"/>
              <a:t>There is a choice of software available. The most commonly used are CPOMS and Safeguard. We are looking into pricing and key features of each and will provide a summary in the next Round Up. </a:t>
            </a:r>
          </a:p>
          <a:p>
            <a:pPr marL="0" indent="0">
              <a:buNone/>
            </a:pPr>
            <a:endParaRPr lang="en-GB" sz="1400" dirty="0"/>
          </a:p>
        </p:txBody>
      </p:sp>
      <p:pic>
        <p:nvPicPr>
          <p:cNvPr id="5" name="Picture 4">
            <a:extLst>
              <a:ext uri="{FF2B5EF4-FFF2-40B4-BE49-F238E27FC236}">
                <a16:creationId xmlns:a16="http://schemas.microsoft.com/office/drawing/2014/main" id="{B78DF1F1-0C3D-49CC-8385-72509DB858E1}"/>
              </a:ext>
            </a:extLst>
          </p:cNvPr>
          <p:cNvPicPr>
            <a:picLocks noChangeAspect="1"/>
          </p:cNvPicPr>
          <p:nvPr/>
        </p:nvPicPr>
        <p:blipFill>
          <a:blip r:embed="rId2"/>
          <a:stretch>
            <a:fillRect/>
          </a:stretch>
        </p:blipFill>
        <p:spPr>
          <a:xfrm rot="843217">
            <a:off x="5669179" y="3384878"/>
            <a:ext cx="2927331" cy="2293761"/>
          </a:xfrm>
          <a:prstGeom prst="rect">
            <a:avLst/>
          </a:prstGeom>
          <a:ln>
            <a:solidFill>
              <a:schemeClr val="tx1"/>
            </a:solidFill>
          </a:ln>
        </p:spPr>
      </p:pic>
      <p:sp>
        <p:nvSpPr>
          <p:cNvPr id="7" name="TextBox 6">
            <a:extLst>
              <a:ext uri="{FF2B5EF4-FFF2-40B4-BE49-F238E27FC236}">
                <a16:creationId xmlns:a16="http://schemas.microsoft.com/office/drawing/2014/main" id="{E49E895B-D7CE-4B6D-8680-87ED6F9BA509}"/>
              </a:ext>
            </a:extLst>
          </p:cNvPr>
          <p:cNvSpPr txBox="1"/>
          <p:nvPr/>
        </p:nvSpPr>
        <p:spPr>
          <a:xfrm>
            <a:off x="696723" y="3429000"/>
            <a:ext cx="4955397" cy="2893100"/>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Arial"/>
                <a:ea typeface="+mn-ea"/>
                <a:cs typeface="+mn-cs"/>
              </a:rPr>
              <a:t>Q: Do supply teachers need to be recorded on the SCR?</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a:ea typeface="+mn-ea"/>
                <a:cs typeface="+mn-cs"/>
              </a:rPr>
              <a:t>ANSWER: Yes. The SCR is a live document and should contain checks on all adults working within your school. However, almost all supply agencies carry out full checks themselves and will provide a letter of assurance for their staff which you can attach to your SCR instead. You simply need to verify the identity of the person arriving at your school.</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a:ea typeface="+mn-ea"/>
                <a:cs typeface="+mn-cs"/>
              </a:rPr>
              <a:t>You can find full details on page 71 of KCSIE 2023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a:ea typeface="+mn-ea"/>
                <a:cs typeface="+mn-cs"/>
              </a:rPr>
              <a:t>(copied right)</a:t>
            </a:r>
          </a:p>
        </p:txBody>
      </p:sp>
    </p:spTree>
    <p:extLst>
      <p:ext uri="{BB962C8B-B14F-4D97-AF65-F5344CB8AC3E}">
        <p14:creationId xmlns:p14="http://schemas.microsoft.com/office/powerpoint/2010/main" val="3215703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2F9C9-F2EE-4AAD-85FD-CDEB139509C2}"/>
              </a:ext>
            </a:extLst>
          </p:cNvPr>
          <p:cNvSpPr>
            <a:spLocks noGrp="1"/>
          </p:cNvSpPr>
          <p:nvPr>
            <p:ph type="title"/>
          </p:nvPr>
        </p:nvSpPr>
        <p:spPr/>
        <p:txBody>
          <a:bodyPr/>
          <a:lstStyle/>
          <a:p>
            <a:r>
              <a:rPr lang="en-GB" dirty="0"/>
              <a:t>Useful People, Useful Links </a:t>
            </a:r>
            <a:endParaRPr lang="en-US" dirty="0"/>
          </a:p>
        </p:txBody>
      </p:sp>
      <p:graphicFrame>
        <p:nvGraphicFramePr>
          <p:cNvPr id="4" name="Table 4">
            <a:extLst>
              <a:ext uri="{FF2B5EF4-FFF2-40B4-BE49-F238E27FC236}">
                <a16:creationId xmlns:a16="http://schemas.microsoft.com/office/drawing/2014/main" id="{8E4C019B-C7A6-4D06-9E4E-194DA1C20F34}"/>
              </a:ext>
            </a:extLst>
          </p:cNvPr>
          <p:cNvGraphicFramePr>
            <a:graphicFrameLocks noGrp="1"/>
          </p:cNvGraphicFramePr>
          <p:nvPr>
            <p:extLst>
              <p:ext uri="{D42A27DB-BD31-4B8C-83A1-F6EECF244321}">
                <p14:modId xmlns:p14="http://schemas.microsoft.com/office/powerpoint/2010/main" val="2061259647"/>
              </p:ext>
            </p:extLst>
          </p:nvPr>
        </p:nvGraphicFramePr>
        <p:xfrm>
          <a:off x="179512" y="980728"/>
          <a:ext cx="8784976" cy="5689600"/>
        </p:xfrm>
        <a:graphic>
          <a:graphicData uri="http://schemas.openxmlformats.org/drawingml/2006/table">
            <a:tbl>
              <a:tblPr firstRow="1" bandRow="1">
                <a:tableStyleId>{69CF1AB2-1976-4502-BF36-3FF5EA218861}</a:tableStyleId>
              </a:tblPr>
              <a:tblGrid>
                <a:gridCol w="4248472">
                  <a:extLst>
                    <a:ext uri="{9D8B030D-6E8A-4147-A177-3AD203B41FA5}">
                      <a16:colId xmlns:a16="http://schemas.microsoft.com/office/drawing/2014/main" val="1472738040"/>
                    </a:ext>
                  </a:extLst>
                </a:gridCol>
                <a:gridCol w="4536504">
                  <a:extLst>
                    <a:ext uri="{9D8B030D-6E8A-4147-A177-3AD203B41FA5}">
                      <a16:colId xmlns:a16="http://schemas.microsoft.com/office/drawing/2014/main" val="125767851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KCSIE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solidFill>
                            <a:srgbClr val="000000"/>
                          </a:solidFill>
                          <a:effectLst/>
                          <a:uLnTx/>
                          <a:uFillTx/>
                          <a:hlinkClick r:id="rId2"/>
                        </a:rPr>
                        <a:t>Keeping children safe in education - GOV.UK (www.gov.uk)</a:t>
                      </a:r>
                      <a:endParaRPr kumimoji="0" lang="en-GB" sz="1800" b="0" u="none" strike="noStrike" kern="0" cap="none" spc="0" normalizeH="0" baseline="0" noProof="0" dirty="0">
                        <a:ln>
                          <a:noFill/>
                        </a:ln>
                        <a:solidFill>
                          <a:srgbClr val="000000"/>
                        </a:solidFill>
                        <a:effectLst/>
                        <a:uLnTx/>
                        <a:uFillTx/>
                      </a:endParaRPr>
                    </a:p>
                  </a:txBody>
                  <a:tcPr/>
                </a:tc>
                <a:extLst>
                  <a:ext uri="{0D108BD9-81ED-4DB2-BD59-A6C34878D82A}">
                    <a16:rowId xmlns:a16="http://schemas.microsoft.com/office/drawing/2014/main" val="6681401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The Hub</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u="none" strike="noStrike" kern="0" cap="none" spc="0" normalizeH="0" baseline="0" noProof="0" dirty="0">
                          <a:ln>
                            <a:noFill/>
                          </a:ln>
                          <a:solidFill>
                            <a:srgbClr val="000000"/>
                          </a:solidFill>
                          <a:effectLst/>
                          <a:uLnTx/>
                          <a:uFillTx/>
                          <a:hlinkClick r:id="rId3"/>
                        </a:rPr>
                        <a:t>Welcome to The Hub | Enfield Council</a:t>
                      </a:r>
                      <a:endParaRPr kumimoji="0" lang="en-GB" sz="1800" b="0" u="none" strike="noStrike" kern="0" cap="none" spc="0" normalizeH="0" baseline="0" noProof="0" dirty="0">
                        <a:ln>
                          <a:noFill/>
                        </a:ln>
                        <a:solidFill>
                          <a:srgbClr val="000000"/>
                        </a:solidFill>
                        <a:effectLst/>
                        <a:uLnTx/>
                        <a:uFillTx/>
                      </a:endParaRPr>
                    </a:p>
                  </a:txBody>
                  <a:tcPr/>
                </a:tc>
                <a:extLst>
                  <a:ext uri="{0D108BD9-81ED-4DB2-BD59-A6C34878D82A}">
                    <a16:rowId xmlns:a16="http://schemas.microsoft.com/office/drawing/2014/main" val="363559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Safeguarding Enfield webpage</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Safeguarding Enfield</a:t>
                      </a:r>
                      <a:endParaRPr kumimoji="0" lang="en-GB" sz="1800" b="0" u="none" strike="noStrike" kern="0" cap="none" spc="0" normalizeH="0" baseline="0" noProof="0" dirty="0">
                        <a:ln>
                          <a:noFill/>
                        </a:ln>
                        <a:solidFill>
                          <a:srgbClr val="000000"/>
                        </a:solidFill>
                        <a:effectLst/>
                        <a:uLnTx/>
                        <a:uFillTx/>
                      </a:endParaRPr>
                    </a:p>
                  </a:txBody>
                  <a:tcPr/>
                </a:tc>
                <a:extLst>
                  <a:ext uri="{0D108BD9-81ED-4DB2-BD59-A6C34878D82A}">
                    <a16:rowId xmlns:a16="http://schemas.microsoft.com/office/drawing/2014/main" val="19634830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Professional Learning Portal</a:t>
                      </a:r>
                      <a:endParaRPr lang="en-US" b="1" dirty="0"/>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u="sng" strike="noStrike" kern="0" cap="none" spc="0" normalizeH="0" baseline="0" noProof="0" dirty="0">
                          <a:ln>
                            <a:noFill/>
                          </a:ln>
                          <a:solidFill>
                            <a:srgbClr val="0563C1"/>
                          </a:solidFill>
                          <a:effectLst/>
                          <a:uLnTx/>
                          <a:uFillTx/>
                          <a:hlinkClick r:id="rId5">
                            <a:extLst>
                              <a:ext uri="{A12FA001-AC4F-418D-AE19-62706E023703}">
                                <ahyp:hlinkClr xmlns:ahyp="http://schemas.microsoft.com/office/drawing/2018/hyperlinkcolor" val="tx"/>
                              </a:ext>
                            </a:extLst>
                          </a:hlinkClick>
                        </a:rPr>
                        <a:t>https://traded.enfield.gov.uk/thehub/professional-learning-portal/safeguarding</a:t>
                      </a:r>
                      <a:r>
                        <a:rPr kumimoji="0" lang="en-GB" sz="1800" b="0" u="none" strike="noStrike" kern="0" cap="none" spc="0" normalizeH="0" baseline="0" noProof="0" dirty="0">
                          <a:ln>
                            <a:noFill/>
                          </a:ln>
                          <a:solidFill>
                            <a:srgbClr val="000000"/>
                          </a:solidFill>
                          <a:effectLst/>
                          <a:uLnTx/>
                          <a:uFillTx/>
                        </a:rPr>
                        <a:t> </a:t>
                      </a:r>
                      <a:endParaRPr lang="en-US" dirty="0"/>
                    </a:p>
                  </a:txBody>
                  <a:tcPr/>
                </a:tc>
                <a:extLst>
                  <a:ext uri="{0D108BD9-81ED-4DB2-BD59-A6C34878D82A}">
                    <a16:rowId xmlns:a16="http://schemas.microsoft.com/office/drawing/2014/main" val="2517702285"/>
                  </a:ext>
                </a:extLst>
              </a:tr>
              <a:tr h="370840">
                <a:tc>
                  <a:txBody>
                    <a:bodyPr/>
                    <a:lstStyle/>
                    <a:p>
                      <a:r>
                        <a:rPr lang="en-GB" b="1" dirty="0"/>
                        <a:t>Statutory Policies guidance</a:t>
                      </a:r>
                      <a:endParaRPr lang="en-US" b="1" dirty="0"/>
                    </a:p>
                  </a:txBody>
                  <a:tcPr/>
                </a:tc>
                <a:tc>
                  <a:txBody>
                    <a:bodyPr/>
                    <a:lstStyle/>
                    <a:p>
                      <a:r>
                        <a:rPr lang="en-GB" dirty="0">
                          <a:hlinkClick r:id="rId6"/>
                        </a:rPr>
                        <a:t>Statutory policies for schools and academy trusts - GOV.UK (www.gov.uk)</a:t>
                      </a:r>
                      <a:endParaRPr lang="en-US" dirty="0"/>
                    </a:p>
                  </a:txBody>
                  <a:tcPr/>
                </a:tc>
                <a:extLst>
                  <a:ext uri="{0D108BD9-81ED-4DB2-BD59-A6C34878D82A}">
                    <a16:rowId xmlns:a16="http://schemas.microsoft.com/office/drawing/2014/main" val="3006641015"/>
                  </a:ext>
                </a:extLst>
              </a:tr>
              <a:tr h="147548">
                <a:tc>
                  <a:txBody>
                    <a:bodyPr/>
                    <a:lstStyle/>
                    <a:p>
                      <a:r>
                        <a:rPr lang="en-GB" b="1" dirty="0"/>
                        <a:t>Prevent Education Officer</a:t>
                      </a:r>
                      <a:endParaRPr lang="en-US" b="1" dirty="0"/>
                    </a:p>
                  </a:txBody>
                  <a:tcPr/>
                </a:tc>
                <a:tc>
                  <a:txBody>
                    <a:bodyPr/>
                    <a:lstStyle/>
                    <a:p>
                      <a:r>
                        <a:rPr lang="en-GB" dirty="0">
                          <a:hlinkClick r:id="rId7"/>
                        </a:rPr>
                        <a:t>Jenny.Merryweather@enfield.gov.uk</a:t>
                      </a:r>
                      <a:endParaRPr lang="en-GB" dirty="0"/>
                    </a:p>
                  </a:txBody>
                  <a:tcPr/>
                </a:tc>
                <a:extLst>
                  <a:ext uri="{0D108BD9-81ED-4DB2-BD59-A6C34878D82A}">
                    <a16:rowId xmlns:a16="http://schemas.microsoft.com/office/drawing/2014/main" val="1351082764"/>
                  </a:ext>
                </a:extLst>
              </a:tr>
              <a:tr h="370840">
                <a:tc>
                  <a:txBody>
                    <a:bodyPr/>
                    <a:lstStyle/>
                    <a:p>
                      <a:r>
                        <a:rPr lang="en-GB" b="1" dirty="0"/>
                        <a:t>MASH Service Manager</a:t>
                      </a:r>
                      <a:endParaRPr lang="en-US" b="1" dirty="0"/>
                    </a:p>
                  </a:txBody>
                  <a:tcPr/>
                </a:tc>
                <a:tc>
                  <a:txBody>
                    <a:bodyPr/>
                    <a:lstStyle/>
                    <a:p>
                      <a:r>
                        <a:rPr lang="en-GB" sz="1800" u="sng" dirty="0">
                          <a:solidFill>
                            <a:srgbClr val="0563C1"/>
                          </a:solidFill>
                          <a:effectLst/>
                          <a:hlinkClick r:id="rId8">
                            <a:extLst>
                              <a:ext uri="{A12FA001-AC4F-418D-AE19-62706E023703}">
                                <ahyp:hlinkClr xmlns:ahyp="http://schemas.microsoft.com/office/drawing/2018/hyperlinkcolor" val="tx"/>
                              </a:ext>
                            </a:extLst>
                          </a:hlinkClick>
                        </a:rPr>
                        <a:t>Michelle.Ferdinand@enfield.gov.uk</a:t>
                      </a:r>
                      <a:r>
                        <a:rPr lang="en-GB" sz="1800" dirty="0">
                          <a:effectLst/>
                        </a:rPr>
                        <a:t>   </a:t>
                      </a:r>
                      <a:endParaRPr lang="en-US" dirty="0"/>
                    </a:p>
                  </a:txBody>
                  <a:tcPr/>
                </a:tc>
                <a:extLst>
                  <a:ext uri="{0D108BD9-81ED-4DB2-BD59-A6C34878D82A}">
                    <a16:rowId xmlns:a16="http://schemas.microsoft.com/office/drawing/2014/main" val="3454908436"/>
                  </a:ext>
                </a:extLst>
              </a:tr>
              <a:tr h="370840">
                <a:tc>
                  <a:txBody>
                    <a:bodyPr/>
                    <a:lstStyle/>
                    <a:p>
                      <a:r>
                        <a:rPr lang="en-GB" b="1" dirty="0"/>
                        <a:t>LADO (Andreas Kyriacou)</a:t>
                      </a:r>
                      <a:endParaRPr lang="en-US" b="1" dirty="0"/>
                    </a:p>
                  </a:txBody>
                  <a:tcPr/>
                </a:tc>
                <a:tc>
                  <a:txBody>
                    <a:bodyPr/>
                    <a:lstStyle/>
                    <a:p>
                      <a:r>
                        <a:rPr lang="en-US" b="0" i="0" u="sng" dirty="0">
                          <a:solidFill>
                            <a:srgbClr val="000000"/>
                          </a:solidFill>
                          <a:effectLst/>
                          <a:latin typeface="Helvetica Neue"/>
                          <a:hlinkClick r:id="rId9">
                            <a:extLst>
                              <a:ext uri="{A12FA001-AC4F-418D-AE19-62706E023703}">
                                <ahyp:hlinkClr xmlns:ahyp="http://schemas.microsoft.com/office/drawing/2018/hyperlinkcolor" val="tx"/>
                              </a:ext>
                            </a:extLst>
                          </a:hlinkClick>
                        </a:rPr>
                        <a:t>safeguardingservice@enfield.gov.uk</a:t>
                      </a:r>
                      <a:endParaRPr lang="en-US" dirty="0"/>
                    </a:p>
                  </a:txBody>
                  <a:tcPr/>
                </a:tc>
                <a:extLst>
                  <a:ext uri="{0D108BD9-81ED-4DB2-BD59-A6C34878D82A}">
                    <a16:rowId xmlns:a16="http://schemas.microsoft.com/office/drawing/2014/main" val="3372110670"/>
                  </a:ext>
                </a:extLst>
              </a:tr>
              <a:tr h="370840">
                <a:tc>
                  <a:txBody>
                    <a:bodyPr/>
                    <a:lstStyle/>
                    <a:p>
                      <a:r>
                        <a:rPr lang="en-GB" b="1" dirty="0"/>
                        <a:t>Enfield Educational Psychology and Schools Emotional Well-being Service</a:t>
                      </a:r>
                      <a:endParaRPr lang="en-US" b="1" dirty="0"/>
                    </a:p>
                  </a:txBody>
                  <a:tcPr/>
                </a:tc>
                <a:tc>
                  <a:txBody>
                    <a:bodyPr/>
                    <a:lstStyle/>
                    <a:p>
                      <a:r>
                        <a:rPr lang="en-US" dirty="0">
                          <a:hlinkClick r:id="rId10"/>
                        </a:rPr>
                        <a:t>EPS-SEWS@enfield.gov.uk</a:t>
                      </a:r>
                      <a:endParaRPr lang="en-US" dirty="0"/>
                    </a:p>
                    <a:p>
                      <a:endParaRPr lang="en-US" dirty="0"/>
                    </a:p>
                  </a:txBody>
                  <a:tcPr/>
                </a:tc>
                <a:extLst>
                  <a:ext uri="{0D108BD9-81ED-4DB2-BD59-A6C34878D82A}">
                    <a16:rowId xmlns:a16="http://schemas.microsoft.com/office/drawing/2014/main" val="16842644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Samantha Hill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Senior School Improvement Advisor for Safeguarding and Inclusion</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hlinkClick r:id="rId11"/>
                        </a:rPr>
                        <a:t>Samantha.Hill@enfield.gov.uk</a:t>
                      </a:r>
                      <a:endParaRPr lang="en-US" sz="1800" dirty="0"/>
                    </a:p>
                    <a:p>
                      <a:endParaRPr lang="en-US" dirty="0"/>
                    </a:p>
                  </a:txBody>
                  <a:tcPr/>
                </a:tc>
                <a:extLst>
                  <a:ext uri="{0D108BD9-81ED-4DB2-BD59-A6C34878D82A}">
                    <a16:rowId xmlns:a16="http://schemas.microsoft.com/office/drawing/2014/main" val="2661573516"/>
                  </a:ext>
                </a:extLst>
              </a:tr>
            </a:tbl>
          </a:graphicData>
        </a:graphic>
      </p:graphicFrame>
    </p:spTree>
    <p:extLst>
      <p:ext uri="{BB962C8B-B14F-4D97-AF65-F5344CB8AC3E}">
        <p14:creationId xmlns:p14="http://schemas.microsoft.com/office/powerpoint/2010/main" val="10375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BC798-AAC8-4C9F-B5B1-7AB1A1A0DB3C}"/>
              </a:ext>
            </a:extLst>
          </p:cNvPr>
          <p:cNvSpPr>
            <a:spLocks noGrp="1"/>
          </p:cNvSpPr>
          <p:nvPr>
            <p:ph type="title"/>
          </p:nvPr>
        </p:nvSpPr>
        <p:spPr/>
        <p:txBody>
          <a:bodyPr/>
          <a:lstStyle/>
          <a:p>
            <a:r>
              <a:rPr lang="en-GB" dirty="0"/>
              <a:t>Quiz</a:t>
            </a:r>
            <a:endParaRPr lang="en-US" dirty="0"/>
          </a:p>
        </p:txBody>
      </p:sp>
      <p:graphicFrame>
        <p:nvGraphicFramePr>
          <p:cNvPr id="5" name="Table 5">
            <a:extLst>
              <a:ext uri="{FF2B5EF4-FFF2-40B4-BE49-F238E27FC236}">
                <a16:creationId xmlns:a16="http://schemas.microsoft.com/office/drawing/2014/main" id="{55D8B484-8D6D-4BB4-9934-E6C6037B11D0}"/>
              </a:ext>
            </a:extLst>
          </p:cNvPr>
          <p:cNvGraphicFramePr>
            <a:graphicFrameLocks noGrp="1"/>
          </p:cNvGraphicFramePr>
          <p:nvPr>
            <p:extLst>
              <p:ext uri="{D42A27DB-BD31-4B8C-83A1-F6EECF244321}">
                <p14:modId xmlns:p14="http://schemas.microsoft.com/office/powerpoint/2010/main" val="3437465507"/>
              </p:ext>
            </p:extLst>
          </p:nvPr>
        </p:nvGraphicFramePr>
        <p:xfrm>
          <a:off x="685800" y="980728"/>
          <a:ext cx="7990656" cy="4799984"/>
        </p:xfrm>
        <a:graphic>
          <a:graphicData uri="http://schemas.openxmlformats.org/drawingml/2006/table">
            <a:tbl>
              <a:tblPr firstRow="1" bandRow="1">
                <a:tableStyleId>{5C22544A-7EE6-4342-B048-85BDC9FD1C3A}</a:tableStyleId>
              </a:tblPr>
              <a:tblGrid>
                <a:gridCol w="6543812">
                  <a:extLst>
                    <a:ext uri="{9D8B030D-6E8A-4147-A177-3AD203B41FA5}">
                      <a16:colId xmlns:a16="http://schemas.microsoft.com/office/drawing/2014/main" val="1910774038"/>
                    </a:ext>
                  </a:extLst>
                </a:gridCol>
                <a:gridCol w="1446844">
                  <a:extLst>
                    <a:ext uri="{9D8B030D-6E8A-4147-A177-3AD203B41FA5}">
                      <a16:colId xmlns:a16="http://schemas.microsoft.com/office/drawing/2014/main" val="1817854386"/>
                    </a:ext>
                  </a:extLst>
                </a:gridCol>
              </a:tblGrid>
              <a:tr h="688545">
                <a:tc>
                  <a:txBody>
                    <a:bodyPr/>
                    <a:lstStyle/>
                    <a:p>
                      <a:pPr algn="ctr"/>
                      <a:r>
                        <a:rPr lang="en-GB" sz="3000" dirty="0"/>
                        <a:t>Question</a:t>
                      </a:r>
                      <a:endParaRPr lang="en-US" sz="3000" dirty="0"/>
                    </a:p>
                  </a:txBody>
                  <a:tcPr/>
                </a:tc>
                <a:tc>
                  <a:txBody>
                    <a:bodyPr/>
                    <a:lstStyle/>
                    <a:p>
                      <a:pPr algn="ctr"/>
                      <a:r>
                        <a:rPr lang="en-GB" sz="3000" dirty="0"/>
                        <a:t>Points</a:t>
                      </a:r>
                      <a:endParaRPr lang="en-US" sz="3000" dirty="0"/>
                    </a:p>
                  </a:txBody>
                  <a:tcPr/>
                </a:tc>
                <a:extLst>
                  <a:ext uri="{0D108BD9-81ED-4DB2-BD59-A6C34878D82A}">
                    <a16:rowId xmlns:a16="http://schemas.microsoft.com/office/drawing/2014/main" val="506292162"/>
                  </a:ext>
                </a:extLst>
              </a:tr>
              <a:tr h="688545">
                <a:tc>
                  <a:txBody>
                    <a:bodyPr/>
                    <a:lstStyle/>
                    <a:p>
                      <a:pPr algn="ctr"/>
                      <a:r>
                        <a:rPr lang="en-GB" sz="2200" dirty="0">
                          <a:solidFill>
                            <a:srgbClr val="FF0000"/>
                          </a:solidFill>
                        </a:rPr>
                        <a:t>Q: </a:t>
                      </a:r>
                      <a:r>
                        <a:rPr lang="en-GB" sz="2200" dirty="0"/>
                        <a:t>What does the abbreviation </a:t>
                      </a:r>
                      <a:r>
                        <a:rPr lang="en-GB" sz="2200" dirty="0">
                          <a:solidFill>
                            <a:schemeClr val="tx1"/>
                          </a:solidFill>
                        </a:rPr>
                        <a:t>KCSIE</a:t>
                      </a:r>
                      <a:r>
                        <a:rPr lang="en-GB" sz="2200" dirty="0"/>
                        <a:t> stand for? </a:t>
                      </a:r>
                      <a:endParaRPr lang="en-US" sz="2200" dirty="0"/>
                    </a:p>
                  </a:txBody>
                  <a:tcPr/>
                </a:tc>
                <a:tc>
                  <a:txBody>
                    <a:bodyPr/>
                    <a:lstStyle/>
                    <a:p>
                      <a:pPr algn="ctr"/>
                      <a:r>
                        <a:rPr lang="en-GB" sz="2200" dirty="0"/>
                        <a:t>50</a:t>
                      </a:r>
                      <a:endParaRPr lang="en-US" sz="2200" dirty="0"/>
                    </a:p>
                  </a:txBody>
                  <a:tcPr/>
                </a:tc>
                <a:extLst>
                  <a:ext uri="{0D108BD9-81ED-4DB2-BD59-A6C34878D82A}">
                    <a16:rowId xmlns:a16="http://schemas.microsoft.com/office/drawing/2014/main" val="3598819680"/>
                  </a:ext>
                </a:extLst>
              </a:tr>
              <a:tr h="688545">
                <a:tc>
                  <a:txBody>
                    <a:bodyPr/>
                    <a:lstStyle/>
                    <a:p>
                      <a:pPr algn="ctr"/>
                      <a:r>
                        <a:rPr lang="en-US" sz="2200" dirty="0">
                          <a:solidFill>
                            <a:srgbClr val="FF0000"/>
                          </a:solidFill>
                        </a:rPr>
                        <a:t>Q: </a:t>
                      </a:r>
                      <a:r>
                        <a:rPr lang="en-US" sz="2200" dirty="0"/>
                        <a:t>What is the Single Central Record? </a:t>
                      </a:r>
                    </a:p>
                  </a:txBody>
                  <a:tcPr/>
                </a:tc>
                <a:tc>
                  <a:txBody>
                    <a:bodyPr/>
                    <a:lstStyle/>
                    <a:p>
                      <a:pPr algn="ctr"/>
                      <a:r>
                        <a:rPr lang="en-GB" sz="2200" dirty="0"/>
                        <a:t>50</a:t>
                      </a:r>
                      <a:endParaRPr lang="en-US" sz="2200" dirty="0"/>
                    </a:p>
                  </a:txBody>
                  <a:tcPr/>
                </a:tc>
                <a:extLst>
                  <a:ext uri="{0D108BD9-81ED-4DB2-BD59-A6C34878D82A}">
                    <a16:rowId xmlns:a16="http://schemas.microsoft.com/office/drawing/2014/main" val="1772691607"/>
                  </a:ext>
                </a:extLst>
              </a:tr>
              <a:tr h="794869">
                <a:tc>
                  <a:txBody>
                    <a:bodyPr/>
                    <a:lstStyle/>
                    <a:p>
                      <a:pPr algn="ctr"/>
                      <a:r>
                        <a:rPr lang="en-GB" sz="2200" dirty="0">
                          <a:solidFill>
                            <a:srgbClr val="FF0000"/>
                          </a:solidFill>
                        </a:rPr>
                        <a:t>Anagram Challenge:   </a:t>
                      </a:r>
                    </a:p>
                    <a:p>
                      <a:pPr algn="ctr"/>
                      <a:r>
                        <a:rPr lang="en-GB" sz="2200" b="1" dirty="0">
                          <a:solidFill>
                            <a:schemeClr val="tx1"/>
                          </a:solidFill>
                        </a:rPr>
                        <a:t>TOPTROEICN</a:t>
                      </a:r>
                      <a:endParaRPr lang="en-US" sz="2200" b="1" dirty="0">
                        <a:solidFill>
                          <a:schemeClr val="tx1"/>
                        </a:solidFill>
                      </a:endParaRPr>
                    </a:p>
                  </a:txBody>
                  <a:tcPr/>
                </a:tc>
                <a:tc>
                  <a:txBody>
                    <a:bodyPr/>
                    <a:lstStyle/>
                    <a:p>
                      <a:pPr algn="ctr"/>
                      <a:r>
                        <a:rPr lang="en-GB" sz="2200" dirty="0"/>
                        <a:t>50</a:t>
                      </a:r>
                      <a:endParaRPr lang="en-US" sz="2200" dirty="0"/>
                    </a:p>
                  </a:txBody>
                  <a:tcPr/>
                </a:tc>
                <a:extLst>
                  <a:ext uri="{0D108BD9-81ED-4DB2-BD59-A6C34878D82A}">
                    <a16:rowId xmlns:a16="http://schemas.microsoft.com/office/drawing/2014/main" val="650783460"/>
                  </a:ext>
                </a:extLst>
              </a:tr>
              <a:tr h="794869">
                <a:tc>
                  <a:txBody>
                    <a:bodyPr/>
                    <a:lstStyle/>
                    <a:p>
                      <a:pPr algn="ctr"/>
                      <a:r>
                        <a:rPr lang="en-GB" sz="2200" dirty="0">
                          <a:solidFill>
                            <a:srgbClr val="FF0000"/>
                          </a:solidFill>
                        </a:rPr>
                        <a:t>True or False: </a:t>
                      </a:r>
                    </a:p>
                    <a:p>
                      <a:pPr algn="ctr"/>
                      <a:r>
                        <a:rPr lang="en-GB" sz="2200" dirty="0"/>
                        <a:t>Schools MUST have a named Deputy DSL</a:t>
                      </a:r>
                      <a:endParaRPr lang="en-US" sz="2200" dirty="0"/>
                    </a:p>
                  </a:txBody>
                  <a:tcPr/>
                </a:tc>
                <a:tc>
                  <a:txBody>
                    <a:bodyPr/>
                    <a:lstStyle/>
                    <a:p>
                      <a:pPr algn="ctr"/>
                      <a:r>
                        <a:rPr lang="en-GB" sz="2200" dirty="0"/>
                        <a:t>50</a:t>
                      </a:r>
                      <a:endParaRPr lang="en-US" sz="2200" dirty="0"/>
                    </a:p>
                  </a:txBody>
                  <a:tcPr/>
                </a:tc>
                <a:extLst>
                  <a:ext uri="{0D108BD9-81ED-4DB2-BD59-A6C34878D82A}">
                    <a16:rowId xmlns:a16="http://schemas.microsoft.com/office/drawing/2014/main" val="2602771356"/>
                  </a:ext>
                </a:extLst>
              </a:tr>
              <a:tr h="1144611">
                <a:tc>
                  <a:txBody>
                    <a:bodyPr/>
                    <a:lstStyle/>
                    <a:p>
                      <a:pPr algn="ctr"/>
                      <a:r>
                        <a:rPr lang="en-GB" sz="2200" dirty="0">
                          <a:solidFill>
                            <a:srgbClr val="FF0000"/>
                          </a:solidFill>
                        </a:rPr>
                        <a:t>Two Minute Time Task: </a:t>
                      </a:r>
                    </a:p>
                    <a:p>
                      <a:pPr algn="ctr"/>
                      <a:r>
                        <a:rPr lang="en-GB" sz="2200" dirty="0"/>
                        <a:t>List the ways your school is proactive in its protection of children. </a:t>
                      </a:r>
                      <a:endParaRPr lang="en-US" sz="2200" dirty="0"/>
                    </a:p>
                  </a:txBody>
                  <a:tcPr/>
                </a:tc>
                <a:tc>
                  <a:txBody>
                    <a:bodyPr/>
                    <a:lstStyle/>
                    <a:p>
                      <a:pPr algn="ctr"/>
                      <a:r>
                        <a:rPr lang="en-GB" sz="2200" dirty="0"/>
                        <a:t>50 </a:t>
                      </a:r>
                    </a:p>
                    <a:p>
                      <a:pPr algn="ctr"/>
                      <a:r>
                        <a:rPr lang="en-GB" sz="2200" dirty="0"/>
                        <a:t>(each)</a:t>
                      </a:r>
                      <a:endParaRPr lang="en-US" sz="2200" dirty="0"/>
                    </a:p>
                  </a:txBody>
                  <a:tcPr/>
                </a:tc>
                <a:extLst>
                  <a:ext uri="{0D108BD9-81ED-4DB2-BD59-A6C34878D82A}">
                    <a16:rowId xmlns:a16="http://schemas.microsoft.com/office/drawing/2014/main" val="1211044966"/>
                  </a:ext>
                </a:extLst>
              </a:tr>
            </a:tbl>
          </a:graphicData>
        </a:graphic>
      </p:graphicFrame>
    </p:spTree>
    <p:extLst>
      <p:ext uri="{BB962C8B-B14F-4D97-AF65-F5344CB8AC3E}">
        <p14:creationId xmlns:p14="http://schemas.microsoft.com/office/powerpoint/2010/main" val="371379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56EF9-FB4A-4C6F-8743-A0A9334F9117}"/>
              </a:ext>
            </a:extLst>
          </p:cNvPr>
          <p:cNvSpPr>
            <a:spLocks noGrp="1"/>
          </p:cNvSpPr>
          <p:nvPr>
            <p:ph type="title"/>
          </p:nvPr>
        </p:nvSpPr>
        <p:spPr/>
        <p:txBody>
          <a:bodyPr/>
          <a:lstStyle/>
          <a:p>
            <a:r>
              <a:rPr lang="en-GB" dirty="0"/>
              <a:t>Introductions</a:t>
            </a:r>
            <a:endParaRPr lang="en-US" dirty="0"/>
          </a:p>
        </p:txBody>
      </p:sp>
      <p:sp>
        <p:nvSpPr>
          <p:cNvPr id="3" name="Content Placeholder 2">
            <a:extLst>
              <a:ext uri="{FF2B5EF4-FFF2-40B4-BE49-F238E27FC236}">
                <a16:creationId xmlns:a16="http://schemas.microsoft.com/office/drawing/2014/main" id="{AB2D4E7F-8A45-4EBA-BDA6-BE8A98122F0C}"/>
              </a:ext>
            </a:extLst>
          </p:cNvPr>
          <p:cNvSpPr>
            <a:spLocks noGrp="1"/>
          </p:cNvSpPr>
          <p:nvPr>
            <p:ph idx="1"/>
          </p:nvPr>
        </p:nvSpPr>
        <p:spPr>
          <a:xfrm>
            <a:off x="1763688" y="1524000"/>
            <a:ext cx="7075512" cy="4191000"/>
          </a:xfrm>
        </p:spPr>
        <p:txBody>
          <a:bodyPr/>
          <a:lstStyle/>
          <a:p>
            <a:pPr marL="0" indent="0">
              <a:buNone/>
            </a:pPr>
            <a:r>
              <a:rPr lang="en-GB" dirty="0"/>
              <a:t>Samantha Hill </a:t>
            </a:r>
          </a:p>
          <a:p>
            <a:pPr marL="0" indent="0">
              <a:buNone/>
            </a:pPr>
            <a:r>
              <a:rPr lang="en-GB" sz="2000" dirty="0"/>
              <a:t>Senior School Improvement Advisor (Safeguarding and Inclusion)</a:t>
            </a:r>
          </a:p>
          <a:p>
            <a:pPr marL="0" indent="0">
              <a:buNone/>
            </a:pPr>
            <a:endParaRPr lang="en-GB" sz="2000" dirty="0"/>
          </a:p>
          <a:p>
            <a:pPr marL="0" indent="0">
              <a:buNone/>
            </a:pPr>
            <a:r>
              <a:rPr lang="en-GB" sz="2200" dirty="0">
                <a:hlinkClick r:id="rId2">
                  <a:extLst>
                    <a:ext uri="{A12FA001-AC4F-418D-AE19-62706E023703}">
                      <ahyp:hlinkClr xmlns:ahyp="http://schemas.microsoft.com/office/drawing/2018/hyperlinkcolor" val="tx"/>
                    </a:ext>
                  </a:extLst>
                </a:hlinkClick>
              </a:rPr>
              <a:t>Email: samantha.hill@enfield.gov.uk</a:t>
            </a:r>
            <a:endParaRPr lang="en-GB" sz="2200" dirty="0"/>
          </a:p>
          <a:p>
            <a:pPr marL="0" indent="0">
              <a:buNone/>
            </a:pPr>
            <a:endParaRPr lang="en-GB" sz="2200" dirty="0"/>
          </a:p>
          <a:p>
            <a:pPr marL="0" indent="0">
              <a:buNone/>
            </a:pPr>
            <a:r>
              <a:rPr lang="en-GB" sz="2200" dirty="0">
                <a:effectLst/>
                <a:latin typeface="Arial" panose="020B0604020202020204" pitchFamily="34" charset="0"/>
                <a:ea typeface="Calibri" panose="020F0502020204030204" pitchFamily="34" charset="0"/>
              </a:rPr>
              <a:t>Tel: 07815479776</a:t>
            </a:r>
            <a:endParaRPr lang="en-US" sz="2200" dirty="0"/>
          </a:p>
        </p:txBody>
      </p:sp>
      <p:pic>
        <p:nvPicPr>
          <p:cNvPr id="2050" name="Picture 2">
            <a:extLst>
              <a:ext uri="{FF2B5EF4-FFF2-40B4-BE49-F238E27FC236}">
                <a16:creationId xmlns:a16="http://schemas.microsoft.com/office/drawing/2014/main" id="{E3F4FF41-CA22-4A3A-8746-BC992F1A4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805" y="1628800"/>
            <a:ext cx="772883" cy="117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CF54E-0E6B-4B4C-8015-480125284FF3}"/>
              </a:ext>
            </a:extLst>
          </p:cNvPr>
          <p:cNvSpPr>
            <a:spLocks noGrp="1"/>
          </p:cNvSpPr>
          <p:nvPr>
            <p:ph type="title"/>
          </p:nvPr>
        </p:nvSpPr>
        <p:spPr/>
        <p:txBody>
          <a:bodyPr/>
          <a:lstStyle/>
          <a:p>
            <a:r>
              <a:rPr lang="en-GB" dirty="0"/>
              <a:t>Updates – KCSIE 2023 </a:t>
            </a:r>
            <a:endParaRPr lang="en-US" dirty="0"/>
          </a:p>
        </p:txBody>
      </p:sp>
      <p:sp>
        <p:nvSpPr>
          <p:cNvPr id="3" name="Content Placeholder 2">
            <a:extLst>
              <a:ext uri="{FF2B5EF4-FFF2-40B4-BE49-F238E27FC236}">
                <a16:creationId xmlns:a16="http://schemas.microsoft.com/office/drawing/2014/main" id="{FD2B951B-930C-470E-8891-E9A5B2AE6ABB}"/>
              </a:ext>
            </a:extLst>
          </p:cNvPr>
          <p:cNvSpPr>
            <a:spLocks noGrp="1"/>
          </p:cNvSpPr>
          <p:nvPr>
            <p:ph idx="1"/>
          </p:nvPr>
        </p:nvSpPr>
        <p:spPr>
          <a:xfrm>
            <a:off x="475896" y="1052736"/>
            <a:ext cx="5464256" cy="5400600"/>
          </a:xfrm>
        </p:spPr>
        <p:txBody>
          <a:bodyPr/>
          <a:lstStyle/>
          <a:p>
            <a:pPr marL="0" indent="0">
              <a:buNone/>
            </a:pPr>
            <a:r>
              <a:rPr kumimoji="0" lang="en-GB" sz="2800" b="0" i="0" u="none" strike="noStrike" kern="0" cap="none" spc="0" normalizeH="0" baseline="0" noProof="0" dirty="0">
                <a:ln>
                  <a:noFill/>
                </a:ln>
                <a:solidFill>
                  <a:srgbClr val="000000"/>
                </a:solidFill>
                <a:effectLst/>
                <a:uLnTx/>
                <a:uFillTx/>
                <a:latin typeface="Arial"/>
                <a:ea typeface="+mn-ea"/>
                <a:cs typeface="+mn-cs"/>
              </a:rPr>
              <a:t>KCSIE 2023</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500" b="0" i="0" u="none" strike="noStrike" kern="0" cap="none" spc="0" normalizeH="0" baseline="0" noProof="0" dirty="0">
                <a:ln>
                  <a:noFill/>
                </a:ln>
                <a:solidFill>
                  <a:srgbClr val="000000"/>
                </a:solidFill>
                <a:effectLst/>
                <a:uLnTx/>
                <a:uFillTx/>
                <a:latin typeface="Arial"/>
                <a:ea typeface="+mn-ea"/>
                <a:cs typeface="+mn-cs"/>
                <a:hlinkClick r:id="rId2"/>
              </a:rPr>
              <a:t>Keeping children safe in education - GOV.UK (www.gov.uk)</a:t>
            </a:r>
            <a:endParaRPr kumimoji="0" lang="en-GB" sz="15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GB" sz="1500" dirty="0">
              <a:solidFill>
                <a:srgbClr val="000000"/>
              </a:solidFill>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GB" sz="1500" dirty="0">
              <a:solidFill>
                <a:srgbClr val="000000"/>
              </a:solidFill>
              <a:latin typeface="Arial"/>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1500" b="0" i="0" u="sng" strike="noStrike" kern="0" cap="none" spc="0" normalizeH="0" baseline="0" noProof="0" dirty="0">
                <a:ln>
                  <a:noFill/>
                </a:ln>
                <a:solidFill>
                  <a:srgbClr val="000000"/>
                </a:solidFill>
                <a:effectLst/>
                <a:uLnTx/>
                <a:uFillTx/>
                <a:latin typeface="Arial"/>
                <a:ea typeface="+mn-ea"/>
                <a:cs typeface="+mn-cs"/>
              </a:rPr>
              <a:t>KEY CHANGES: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500" b="0" i="0" u="none" strike="noStrike" kern="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Addition of ‘filtering and monitoring’ responsibilities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Guidance and clarification about children who are missing </a:t>
            </a:r>
            <a:r>
              <a:rPr kumimoji="0" lang="en-GB" sz="1600" b="1" i="0" u="none" strike="noStrike" kern="0" cap="none" spc="0" normalizeH="0" baseline="0" noProof="0" dirty="0">
                <a:ln>
                  <a:noFill/>
                </a:ln>
                <a:solidFill>
                  <a:srgbClr val="000000"/>
                </a:solidFill>
                <a:effectLst/>
                <a:uLnTx/>
                <a:uFillTx/>
                <a:latin typeface="Arial"/>
                <a:ea typeface="+mn-ea"/>
                <a:cs typeface="+mn-cs"/>
              </a:rPr>
              <a:t>or absent </a:t>
            </a:r>
            <a:r>
              <a:rPr kumimoji="0" lang="en-GB" sz="1600" b="0" i="0" u="none" strike="noStrike" kern="0" cap="none" spc="0" normalizeH="0" baseline="0" noProof="0" dirty="0">
                <a:ln>
                  <a:noFill/>
                </a:ln>
                <a:solidFill>
                  <a:srgbClr val="000000"/>
                </a:solidFill>
                <a:effectLst/>
                <a:uLnTx/>
                <a:uFillTx/>
                <a:latin typeface="Arial"/>
                <a:ea typeface="+mn-ea"/>
                <a:cs typeface="+mn-cs"/>
              </a:rPr>
              <a:t>in education, including those who are absent for prolonged periods of time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Guidance for schools whose premises are used by other organisations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Guidance regarding safer recruitment, including online searches of candidates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1600" b="0" i="0" u="none" strike="noStrike" kern="0" cap="none" spc="0" normalizeH="0" baseline="0" noProof="0" dirty="0">
                <a:ln>
                  <a:noFill/>
                </a:ln>
                <a:solidFill>
                  <a:srgbClr val="000000"/>
                </a:solidFill>
                <a:effectLst/>
                <a:uLnTx/>
                <a:uFillTx/>
                <a:latin typeface="Arial"/>
                <a:ea typeface="+mn-ea"/>
                <a:cs typeface="+mn-cs"/>
              </a:rPr>
              <a:t>Guidance regarding conduct the purpose of which is to cause a child to marry before their 18</a:t>
            </a:r>
            <a:r>
              <a:rPr kumimoji="0" lang="en-GB" sz="1600" b="0" i="0" u="none" strike="noStrike" kern="0" cap="none" spc="0" normalizeH="0" baseline="30000" noProof="0" dirty="0">
                <a:ln>
                  <a:noFill/>
                </a:ln>
                <a:solidFill>
                  <a:srgbClr val="000000"/>
                </a:solidFill>
                <a:effectLst/>
                <a:uLnTx/>
                <a:uFillTx/>
                <a:latin typeface="Arial"/>
                <a:ea typeface="+mn-ea"/>
                <a:cs typeface="+mn-cs"/>
              </a:rPr>
              <a:t>th</a:t>
            </a:r>
            <a:r>
              <a:rPr kumimoji="0" lang="en-GB" sz="1600" b="0" i="0" u="none" strike="noStrike" kern="0" cap="none" spc="0" normalizeH="0" baseline="0" noProof="0" dirty="0">
                <a:ln>
                  <a:noFill/>
                </a:ln>
                <a:solidFill>
                  <a:srgbClr val="000000"/>
                </a:solidFill>
                <a:effectLst/>
                <a:uLnTx/>
                <a:uFillTx/>
                <a:latin typeface="Arial"/>
                <a:ea typeface="+mn-ea"/>
                <a:cs typeface="+mn-cs"/>
              </a:rPr>
              <a:t> birthday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GB" sz="1400" dirty="0">
              <a:solidFill>
                <a:srgbClr val="000000"/>
              </a:solidFill>
              <a:latin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14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GB"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None/>
              <a:tabLst/>
              <a:defRPr/>
            </a:pPr>
            <a:endParaRPr kumimoji="0" lang="en-GB" b="0" i="0" u="none" strike="noStrike" kern="0" cap="none" spc="0" normalizeH="0" baseline="0" noProof="0" dirty="0">
              <a:ln>
                <a:noFill/>
              </a:ln>
              <a:solidFill>
                <a:srgbClr val="000000"/>
              </a:solidFill>
              <a:effectLst/>
              <a:uLnTx/>
              <a:uFillTx/>
              <a:latin typeface="Arial"/>
              <a:ea typeface="+mn-ea"/>
              <a:cs typeface="+mn-cs"/>
            </a:endParaRPr>
          </a:p>
          <a:p>
            <a:pPr marL="0" indent="0">
              <a:buNone/>
            </a:pPr>
            <a:endParaRPr lang="en-US" dirty="0"/>
          </a:p>
        </p:txBody>
      </p:sp>
      <p:pic>
        <p:nvPicPr>
          <p:cNvPr id="5" name="Picture 4">
            <a:extLst>
              <a:ext uri="{FF2B5EF4-FFF2-40B4-BE49-F238E27FC236}">
                <a16:creationId xmlns:a16="http://schemas.microsoft.com/office/drawing/2014/main" id="{80C92424-2B43-4584-9CA7-E77BF35D62FB}"/>
              </a:ext>
            </a:extLst>
          </p:cNvPr>
          <p:cNvPicPr>
            <a:picLocks noChangeAspect="1"/>
          </p:cNvPicPr>
          <p:nvPr/>
        </p:nvPicPr>
        <p:blipFill>
          <a:blip r:embed="rId3"/>
          <a:stretch>
            <a:fillRect/>
          </a:stretch>
        </p:blipFill>
        <p:spPr>
          <a:xfrm rot="872057">
            <a:off x="6228529" y="272434"/>
            <a:ext cx="2539136" cy="3589154"/>
          </a:xfrm>
          <a:prstGeom prst="rect">
            <a:avLst/>
          </a:prstGeom>
        </p:spPr>
      </p:pic>
      <p:sp>
        <p:nvSpPr>
          <p:cNvPr id="7" name="TextBox 6">
            <a:extLst>
              <a:ext uri="{FF2B5EF4-FFF2-40B4-BE49-F238E27FC236}">
                <a16:creationId xmlns:a16="http://schemas.microsoft.com/office/drawing/2014/main" id="{EC0122BA-E07F-4F4E-8348-5966169CC6FC}"/>
              </a:ext>
            </a:extLst>
          </p:cNvPr>
          <p:cNvSpPr txBox="1"/>
          <p:nvPr/>
        </p:nvSpPr>
        <p:spPr>
          <a:xfrm>
            <a:off x="6542926" y="4258738"/>
            <a:ext cx="2601074" cy="315151"/>
          </a:xfrm>
          <a:prstGeom prst="rect">
            <a:avLst/>
          </a:prstGeom>
          <a:noFill/>
        </p:spPr>
        <p:txBody>
          <a:bodyPr wrap="square">
            <a:spAutoFit/>
          </a:bodyPr>
          <a:lstStyle/>
          <a:p>
            <a:pPr marL="0" marR="0" lvl="0" indent="0" algn="l" defTabSz="914400" rtl="0" eaLnBrk="0" fontAlgn="base" latinLnBrk="0" hangingPunct="0">
              <a:lnSpc>
                <a:spcPct val="135000"/>
              </a:lnSpc>
              <a:spcBef>
                <a:spcPts val="750"/>
              </a:spcBef>
              <a:spcAft>
                <a:spcPts val="750"/>
              </a:spcAft>
              <a:buClrTx/>
              <a:buSzTx/>
              <a:buFontTx/>
              <a:buNone/>
              <a:tabLst/>
              <a:defRPr/>
            </a:pPr>
            <a:r>
              <a:rPr kumimoji="0" lang="en-US" sz="1200" b="0" i="0" u="sng" strike="noStrike" kern="1200" cap="none" spc="0" normalizeH="0" baseline="0" noProof="0" dirty="0">
                <a:ln>
                  <a:noFill/>
                </a:ln>
                <a:solidFill>
                  <a:srgbClr val="34495E"/>
                </a:solidFill>
                <a:effectLst/>
                <a:uLnTx/>
                <a:uFillTx/>
                <a:latin typeface="Arial" panose="020B0604020202020204" pitchFamily="34" charset="0"/>
                <a:ea typeface="Calibri" panose="020F0502020204030204" pitchFamily="34" charset="0"/>
                <a:cs typeface="+mn-cs"/>
                <a:hlinkClick r:id="rId4"/>
              </a:rPr>
              <a:t>http://safeguarding.info/kcsieposter</a:t>
            </a: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1852666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09598" y="304800"/>
            <a:ext cx="7924801" cy="1143000"/>
          </a:xfrm>
        </p:spPr>
        <p:txBody>
          <a:bodyPr/>
          <a:lstStyle/>
          <a:p>
            <a:r>
              <a:rPr lang="en-GB" dirty="0"/>
              <a:t>Other Updates</a:t>
            </a:r>
          </a:p>
        </p:txBody>
      </p:sp>
      <p:sp>
        <p:nvSpPr>
          <p:cNvPr id="7171" name="Rectangle 3"/>
          <p:cNvSpPr>
            <a:spLocks noGrp="1" noChangeArrowheads="1"/>
          </p:cNvSpPr>
          <p:nvPr>
            <p:ph type="body" idx="1"/>
          </p:nvPr>
        </p:nvSpPr>
        <p:spPr>
          <a:xfrm>
            <a:off x="635360" y="1196752"/>
            <a:ext cx="8138865" cy="3830960"/>
          </a:xfrm>
        </p:spPr>
        <p:txBody>
          <a:bodyPr/>
          <a:lstStyle/>
          <a:p>
            <a:pPr marL="0" indent="0">
              <a:buNone/>
            </a:pPr>
            <a:r>
              <a:rPr lang="en-GB" dirty="0"/>
              <a:t>PREVENT DUTY</a:t>
            </a:r>
          </a:p>
          <a:p>
            <a:pPr marL="0" indent="0">
              <a:buNone/>
            </a:pPr>
            <a:endParaRPr lang="en-GB" sz="1500" dirty="0">
              <a:hlinkClick r:id="rId3"/>
            </a:endParaRPr>
          </a:p>
          <a:p>
            <a:pPr marL="0" indent="0">
              <a:buNone/>
            </a:pPr>
            <a:r>
              <a:rPr lang="en-GB" sz="1500" dirty="0">
                <a:hlinkClick r:id="rId3"/>
              </a:rPr>
              <a:t>The Prevent duty: an introduction for those with safeguarding responsibilities - GOV.UK (www.gov.uk)</a:t>
            </a:r>
            <a:endParaRPr lang="en-GB" sz="1500" dirty="0"/>
          </a:p>
          <a:p>
            <a:pPr marL="0" indent="0">
              <a:buNone/>
            </a:pPr>
            <a:r>
              <a:rPr lang="en-GB" sz="1400" dirty="0"/>
              <a:t>There are updates to the Prevent Duty in structure, protocol, terminology and expectation. The changes are designed to provide clarity and consistency and will be in place by December 2023. A new national referral form is being rolled out </a:t>
            </a:r>
            <a:r>
              <a:rPr lang="en-GB" sz="1400" dirty="0">
                <a:hlinkClick r:id="rId4"/>
              </a:rPr>
              <a:t>Making a referral to Prevent - GOV.UK (www.gov.uk)</a:t>
            </a:r>
            <a:r>
              <a:rPr lang="en-GB" sz="1400" dirty="0"/>
              <a:t> and there are renewed expectations for training and multi-agency co-operation for schools.</a:t>
            </a:r>
            <a:endParaRPr kumimoji="0" lang="en-GB" sz="2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GB" sz="2800" b="0" i="0" u="none" strike="noStrike" kern="0" cap="none" spc="0" normalizeH="0" baseline="0" noProof="0" dirty="0">
                <a:ln>
                  <a:noFill/>
                </a:ln>
                <a:solidFill>
                  <a:srgbClr val="000000"/>
                </a:solidFill>
                <a:effectLst/>
                <a:uLnTx/>
                <a:uFillTx/>
                <a:latin typeface="Arial"/>
                <a:ea typeface="+mn-ea"/>
                <a:cs typeface="+mn-cs"/>
              </a:rPr>
              <a:t>OUT-OF-SCHOOL GUIDANCE UPDATE</a:t>
            </a:r>
          </a:p>
          <a:p>
            <a:pPr marL="0" marR="0" lvl="0" indent="0" algn="l" defTabSz="914400" rtl="0" eaLnBrk="1" fontAlgn="base" latinLnBrk="0" hangingPunct="1">
              <a:lnSpc>
                <a:spcPct val="135000"/>
              </a:lnSpc>
              <a:spcBef>
                <a:spcPts val="750"/>
              </a:spcBef>
              <a:spcAft>
                <a:spcPts val="750"/>
              </a:spcAft>
              <a:buClrTx/>
              <a:buSzTx/>
              <a:buFontTx/>
              <a:buNone/>
              <a:tabLst/>
              <a:defRPr/>
            </a:pPr>
            <a:r>
              <a:rPr kumimoji="0" lang="en-US" sz="1400" b="0" i="0" u="sng" strike="noStrike" kern="0" cap="none" spc="0" normalizeH="0" baseline="0" noProof="0" dirty="0">
                <a:ln>
                  <a:noFill/>
                </a:ln>
                <a:solidFill>
                  <a:srgbClr val="009999"/>
                </a:solidFill>
                <a:effectLst/>
                <a:uLnTx/>
                <a:uFillTx/>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https://www.gov.uk/government/publications/keeping-children-safe-in-out-of-school-settings-code-of-practice</a:t>
            </a:r>
            <a:endParaRPr kumimoji="0" lang="en-US" sz="1400" b="0" i="0" u="sng" strike="noStrike" kern="0" cap="none" spc="0" normalizeH="0" baseline="0" noProof="0" dirty="0">
              <a:ln>
                <a:noFill/>
              </a:ln>
              <a:solidFill>
                <a:srgbClr val="009999"/>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35000"/>
              </a:lnSpc>
              <a:spcBef>
                <a:spcPts val="750"/>
              </a:spcBef>
              <a:spcAft>
                <a:spcPts val="750"/>
              </a:spcAft>
              <a:buClrTx/>
              <a:buSzTx/>
              <a:buFontTx/>
              <a:buNone/>
              <a:tabLst/>
              <a:defRPr/>
            </a:pPr>
            <a:r>
              <a:rPr kumimoji="0" lang="en-US" sz="1400" b="0" i="0"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T</a:t>
            </a:r>
            <a:r>
              <a:rPr lang="en-US" sz="1400" dirty="0">
                <a:latin typeface="Arial" panose="020B0604020202020204" pitchFamily="34" charset="0"/>
                <a:ea typeface="Calibri" panose="020F0502020204030204" pitchFamily="34" charset="0"/>
                <a:cs typeface="Arial" panose="020B0604020202020204" pitchFamily="34" charset="0"/>
              </a:rPr>
              <a:t>his non-statutory guidance dovetails with the KCSIE 2023 introduction of a duty on schools to have procedures in place to deal with allegations regarding an individual or </a:t>
            </a:r>
            <a:r>
              <a:rPr lang="en-US" sz="1400" dirty="0" err="1">
                <a:latin typeface="Arial" panose="020B0604020202020204" pitchFamily="34" charset="0"/>
                <a:ea typeface="Calibri" panose="020F0502020204030204" pitchFamily="34" charset="0"/>
                <a:cs typeface="Arial" panose="020B0604020202020204" pitchFamily="34" charset="0"/>
              </a:rPr>
              <a:t>organisation</a:t>
            </a:r>
            <a:r>
              <a:rPr lang="en-US" sz="1400" dirty="0">
                <a:latin typeface="Arial" panose="020B0604020202020204" pitchFamily="34" charset="0"/>
                <a:ea typeface="Calibri" panose="020F0502020204030204" pitchFamily="34" charset="0"/>
                <a:cs typeface="Arial" panose="020B0604020202020204" pitchFamily="34" charset="0"/>
              </a:rPr>
              <a:t> using school premises for non-school activities for children.</a:t>
            </a:r>
            <a:endParaRPr kumimoji="0" lang="en-US" sz="1400" b="0" i="0"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35000"/>
              </a:lnSpc>
              <a:spcBef>
                <a:spcPts val="750"/>
              </a:spcBef>
              <a:spcAft>
                <a:spcPts val="75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a:p>
            <a:pPr marL="0" indent="0">
              <a:buNone/>
            </a:pPr>
            <a:endParaRPr lang="en-GB" sz="1400" dirty="0"/>
          </a:p>
        </p:txBody>
      </p:sp>
      <p:pic>
        <p:nvPicPr>
          <p:cNvPr id="3" name="Picture 2">
            <a:extLst>
              <a:ext uri="{FF2B5EF4-FFF2-40B4-BE49-F238E27FC236}">
                <a16:creationId xmlns:a16="http://schemas.microsoft.com/office/drawing/2014/main" id="{B06F408E-2DC7-4A51-AB0B-7536709363CB}"/>
              </a:ext>
            </a:extLst>
          </p:cNvPr>
          <p:cNvPicPr>
            <a:picLocks noChangeAspect="1"/>
          </p:cNvPicPr>
          <p:nvPr/>
        </p:nvPicPr>
        <p:blipFill>
          <a:blip r:embed="rId6"/>
          <a:stretch>
            <a:fillRect/>
          </a:stretch>
        </p:blipFill>
        <p:spPr>
          <a:xfrm rot="484748">
            <a:off x="5545287" y="245065"/>
            <a:ext cx="3357079" cy="14854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C3E80-F87E-47D8-ABE2-7B730771AFCC}"/>
              </a:ext>
            </a:extLst>
          </p:cNvPr>
          <p:cNvSpPr>
            <a:spLocks noGrp="1"/>
          </p:cNvSpPr>
          <p:nvPr>
            <p:ph type="title"/>
          </p:nvPr>
        </p:nvSpPr>
        <p:spPr/>
        <p:txBody>
          <a:bodyPr/>
          <a:lstStyle/>
          <a:p>
            <a:r>
              <a:rPr lang="en-GB" dirty="0"/>
              <a:t>For Your Diary</a:t>
            </a:r>
            <a:endParaRPr lang="en-US" dirty="0"/>
          </a:p>
        </p:txBody>
      </p:sp>
      <p:sp>
        <p:nvSpPr>
          <p:cNvPr id="3" name="Content Placeholder 2">
            <a:extLst>
              <a:ext uri="{FF2B5EF4-FFF2-40B4-BE49-F238E27FC236}">
                <a16:creationId xmlns:a16="http://schemas.microsoft.com/office/drawing/2014/main" id="{B91BACE5-D22C-4115-80FA-68661F88FE68}"/>
              </a:ext>
            </a:extLst>
          </p:cNvPr>
          <p:cNvSpPr>
            <a:spLocks noGrp="1"/>
          </p:cNvSpPr>
          <p:nvPr>
            <p:ph idx="1"/>
          </p:nvPr>
        </p:nvSpPr>
        <p:spPr/>
        <p:txBody>
          <a:bodyPr/>
          <a:lstStyle/>
          <a:p>
            <a:pPr marL="0" marR="0" indent="0">
              <a:spcBef>
                <a:spcPts val="0"/>
              </a:spcBef>
              <a:spcAft>
                <a:spcPts val="0"/>
              </a:spcAft>
              <a:buNone/>
            </a:pPr>
            <a:endParaRPr lang="en-GB" sz="1500" u="sng" dirty="0">
              <a:solidFill>
                <a:srgbClr val="6264A7"/>
              </a:solidFill>
              <a:latin typeface="Segoe UI" panose="020B0502040204020203" pitchFamily="34" charset="0"/>
              <a:ea typeface="Calibri" panose="020F0502020204030204" pitchFamily="34" charset="0"/>
            </a:endParaRPr>
          </a:p>
          <a:p>
            <a:pPr marL="0" marR="0" indent="0">
              <a:spcBef>
                <a:spcPts val="0"/>
              </a:spcBef>
              <a:spcAft>
                <a:spcPts val="0"/>
              </a:spcAft>
              <a:buNone/>
            </a:pPr>
            <a:endParaRPr lang="en-US" sz="1500" dirty="0">
              <a:effectLst/>
              <a:latin typeface="Calibri" panose="020F0502020204030204" pitchFamily="34" charset="0"/>
              <a:ea typeface="Calibri" panose="020F0502020204030204" pitchFamily="34" charset="0"/>
            </a:endParaRPr>
          </a:p>
          <a:p>
            <a:pPr marL="0" indent="0">
              <a:buNone/>
            </a:pPr>
            <a:r>
              <a:rPr lang="en-US" dirty="0"/>
              <a:t>DSL Network Planning Meeting</a:t>
            </a:r>
          </a:p>
          <a:p>
            <a:pPr marL="0" indent="0">
              <a:buNone/>
            </a:pPr>
            <a:r>
              <a:rPr lang="en-US" sz="1400" dirty="0"/>
              <a:t>Got strong opinions? Or a useful idea? </a:t>
            </a:r>
          </a:p>
          <a:p>
            <a:pPr marL="0" indent="0">
              <a:buNone/>
            </a:pPr>
            <a:r>
              <a:rPr lang="en-US" sz="1400" dirty="0"/>
              <a:t>Would you like to contribute to our planning meeting on </a:t>
            </a:r>
            <a:r>
              <a:rPr lang="en-US" sz="1400" b="1" dirty="0"/>
              <a:t>the 31</a:t>
            </a:r>
            <a:r>
              <a:rPr lang="en-US" sz="1400" b="1" baseline="30000" dirty="0"/>
              <a:t>st</a:t>
            </a:r>
            <a:r>
              <a:rPr lang="en-US" sz="1400" b="1" dirty="0"/>
              <a:t> October</a:t>
            </a:r>
            <a:r>
              <a:rPr lang="en-US" sz="1400" dirty="0"/>
              <a:t>? </a:t>
            </a:r>
          </a:p>
          <a:p>
            <a:pPr marL="0" indent="0">
              <a:buNone/>
            </a:pPr>
            <a:r>
              <a:rPr lang="en-US" sz="1400" dirty="0"/>
              <a:t>Email </a:t>
            </a:r>
            <a:r>
              <a:rPr lang="en-US" sz="1400" dirty="0">
                <a:hlinkClick r:id="rId2"/>
              </a:rPr>
              <a:t>Samantha.hill@enfield.gov.uk</a:t>
            </a:r>
            <a:endParaRPr lang="en-US" sz="1400" dirty="0"/>
          </a:p>
          <a:p>
            <a:pPr marL="0" indent="0">
              <a:buNone/>
            </a:pPr>
            <a:endParaRPr lang="en-US" dirty="0"/>
          </a:p>
          <a:p>
            <a:pPr marL="0" indent="0">
              <a:buNone/>
            </a:pPr>
            <a:r>
              <a:rPr lang="en-US" dirty="0"/>
              <a:t>DSL Network 14</a:t>
            </a:r>
            <a:r>
              <a:rPr lang="en-US" baseline="30000" dirty="0"/>
              <a:t>th</a:t>
            </a:r>
            <a:r>
              <a:rPr lang="en-US" dirty="0"/>
              <a:t> November 3.30pm</a:t>
            </a:r>
            <a:endParaRPr lang="en-US" sz="1400" dirty="0"/>
          </a:p>
          <a:p>
            <a:pPr marL="0" indent="0">
              <a:buNone/>
            </a:pPr>
            <a:endParaRPr lang="en-US" sz="1400" dirty="0"/>
          </a:p>
          <a:p>
            <a:pPr marL="0" indent="0">
              <a:buNone/>
            </a:pPr>
            <a:r>
              <a:rPr lang="en-US" sz="1400" dirty="0"/>
              <a:t>Email </a:t>
            </a:r>
            <a:r>
              <a:rPr lang="en-US" sz="1400" dirty="0">
                <a:hlinkClick r:id="rId3"/>
              </a:rPr>
              <a:t>Felicia.Ferraro@enfield.gov.uk</a:t>
            </a:r>
            <a:r>
              <a:rPr lang="en-US" sz="1400" dirty="0"/>
              <a:t> to book your free space.</a:t>
            </a:r>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3898159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08E4-8A8F-494B-B4C0-B08EE9DB90F4}"/>
              </a:ext>
            </a:extLst>
          </p:cNvPr>
          <p:cNvSpPr>
            <a:spLocks noGrp="1"/>
          </p:cNvSpPr>
          <p:nvPr>
            <p:ph type="title"/>
          </p:nvPr>
        </p:nvSpPr>
        <p:spPr/>
        <p:txBody>
          <a:bodyPr/>
          <a:lstStyle/>
          <a:p>
            <a:r>
              <a:rPr lang="en-GB" dirty="0"/>
              <a:t>Training – Available from Enfield</a:t>
            </a:r>
            <a:endParaRPr lang="en-US" dirty="0"/>
          </a:p>
        </p:txBody>
      </p:sp>
      <p:sp>
        <p:nvSpPr>
          <p:cNvPr id="3" name="Content Placeholder 2">
            <a:extLst>
              <a:ext uri="{FF2B5EF4-FFF2-40B4-BE49-F238E27FC236}">
                <a16:creationId xmlns:a16="http://schemas.microsoft.com/office/drawing/2014/main" id="{B0D6A373-9046-45CA-909C-FEAB42BFB07C}"/>
              </a:ext>
            </a:extLst>
          </p:cNvPr>
          <p:cNvSpPr>
            <a:spLocks noGrp="1"/>
          </p:cNvSpPr>
          <p:nvPr>
            <p:ph idx="1"/>
          </p:nvPr>
        </p:nvSpPr>
        <p:spPr>
          <a:xfrm>
            <a:off x="685800" y="1052736"/>
            <a:ext cx="8153400" cy="4680520"/>
          </a:xfrm>
        </p:spPr>
        <p:txBody>
          <a:bodyPr/>
          <a:lstStyle/>
          <a:p>
            <a:pPr marL="0" marR="0" indent="0">
              <a:spcBef>
                <a:spcPts val="0"/>
              </a:spcBef>
              <a:spcAft>
                <a:spcPts val="0"/>
              </a:spcAft>
              <a:buNone/>
            </a:pPr>
            <a:r>
              <a:rPr lang="en-GB" sz="1500" dirty="0">
                <a:latin typeface="Arial" panose="020B0604020202020204" pitchFamily="34" charset="0"/>
                <a:ea typeface="Calibri" panose="020F0502020204030204" pitchFamily="34" charset="0"/>
              </a:rPr>
              <a:t>B</a:t>
            </a:r>
            <a:r>
              <a:rPr lang="en-GB" sz="1500" dirty="0">
                <a:effectLst/>
                <a:latin typeface="Arial" panose="020B0604020202020204" pitchFamily="34" charset="0"/>
                <a:ea typeface="Calibri" panose="020F0502020204030204" pitchFamily="34" charset="0"/>
              </a:rPr>
              <a:t>ook on our professional learning portal:</a:t>
            </a:r>
          </a:p>
          <a:p>
            <a:pPr marL="0" marR="0" indent="0">
              <a:spcBef>
                <a:spcPts val="0"/>
              </a:spcBef>
              <a:spcAft>
                <a:spcPts val="0"/>
              </a:spcAft>
              <a:buNone/>
            </a:pPr>
            <a:r>
              <a:rPr lang="en-GB" sz="1500" dirty="0">
                <a:effectLst/>
                <a:latin typeface="Arial" panose="020B0604020202020204" pitchFamily="34" charset="0"/>
                <a:ea typeface="Calibri" panose="020F0502020204030204" pitchFamily="34" charset="0"/>
              </a:rPr>
              <a:t>  </a:t>
            </a:r>
            <a:r>
              <a:rPr lang="en-GB" sz="1500" u="sng" dirty="0">
                <a:solidFill>
                  <a:srgbClr val="0563C1"/>
                </a:solidFill>
                <a:effectLst/>
                <a:latin typeface="Arial" panose="020B0604020202020204" pitchFamily="34" charset="0"/>
                <a:ea typeface="Calibri" panose="020F0502020204030204" pitchFamily="34" charset="0"/>
                <a:hlinkClick r:id="rId2"/>
              </a:rPr>
              <a:t>https://traded.enfield.gov.uk/thehub/professional-learning-portal/safeguarding</a:t>
            </a:r>
            <a:r>
              <a:rPr lang="en-GB" sz="1500" dirty="0">
                <a:effectLst/>
                <a:latin typeface="Arial" panose="020B0604020202020204" pitchFamily="34" charset="0"/>
                <a:ea typeface="Calibri" panose="020F0502020204030204" pitchFamily="34" charset="0"/>
              </a:rPr>
              <a:t> </a:t>
            </a:r>
            <a:endParaRPr lang="en-US" sz="15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GB" sz="1500" dirty="0">
                <a:effectLst/>
                <a:latin typeface="Arial" panose="020B0604020202020204" pitchFamily="34" charset="0"/>
                <a:ea typeface="Calibri" panose="020F0502020204030204" pitchFamily="34" charset="0"/>
              </a:rPr>
              <a:t> </a:t>
            </a:r>
            <a:endParaRPr lang="en-US" sz="1500" dirty="0">
              <a:effectLst/>
              <a:latin typeface="Calibri" panose="020F0502020204030204" pitchFamily="34" charset="0"/>
              <a:ea typeface="Calibri" panose="020F0502020204030204" pitchFamily="34" charset="0"/>
            </a:endParaRPr>
          </a:p>
          <a:p>
            <a:pPr marL="0" indent="0">
              <a:buNone/>
            </a:pPr>
            <a:endParaRPr lang="en-US" dirty="0"/>
          </a:p>
        </p:txBody>
      </p:sp>
      <p:pic>
        <p:nvPicPr>
          <p:cNvPr id="4" name="Picture 3">
            <a:extLst>
              <a:ext uri="{FF2B5EF4-FFF2-40B4-BE49-F238E27FC236}">
                <a16:creationId xmlns:a16="http://schemas.microsoft.com/office/drawing/2014/main" id="{45B4E038-6722-4C22-8F94-1F26A075E352}"/>
              </a:ext>
            </a:extLst>
          </p:cNvPr>
          <p:cNvPicPr>
            <a:picLocks noChangeAspect="1"/>
          </p:cNvPicPr>
          <p:nvPr/>
        </p:nvPicPr>
        <p:blipFill>
          <a:blip r:embed="rId3"/>
          <a:stretch>
            <a:fillRect/>
          </a:stretch>
        </p:blipFill>
        <p:spPr>
          <a:xfrm>
            <a:off x="1115616" y="1743039"/>
            <a:ext cx="5547841" cy="4810161"/>
          </a:xfrm>
          <a:prstGeom prst="rect">
            <a:avLst/>
          </a:prstGeom>
        </p:spPr>
      </p:pic>
    </p:spTree>
    <p:extLst>
      <p:ext uri="{BB962C8B-B14F-4D97-AF65-F5344CB8AC3E}">
        <p14:creationId xmlns:p14="http://schemas.microsoft.com/office/powerpoint/2010/main" val="1895163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91D0-C996-414B-906A-64971295BA34}"/>
              </a:ext>
            </a:extLst>
          </p:cNvPr>
          <p:cNvSpPr>
            <a:spLocks noGrp="1"/>
          </p:cNvSpPr>
          <p:nvPr>
            <p:ph type="title"/>
          </p:nvPr>
        </p:nvSpPr>
        <p:spPr/>
        <p:txBody>
          <a:bodyPr/>
          <a:lstStyle/>
          <a:p>
            <a:r>
              <a:rPr lang="en-GB" dirty="0"/>
              <a:t>Training and information - other</a:t>
            </a:r>
            <a:endParaRPr lang="en-US" dirty="0"/>
          </a:p>
        </p:txBody>
      </p:sp>
      <p:sp>
        <p:nvSpPr>
          <p:cNvPr id="3" name="Content Placeholder 2">
            <a:extLst>
              <a:ext uri="{FF2B5EF4-FFF2-40B4-BE49-F238E27FC236}">
                <a16:creationId xmlns:a16="http://schemas.microsoft.com/office/drawing/2014/main" id="{D865A012-2D4A-45FB-A600-362213FEC772}"/>
              </a:ext>
            </a:extLst>
          </p:cNvPr>
          <p:cNvSpPr>
            <a:spLocks noGrp="1"/>
          </p:cNvSpPr>
          <p:nvPr>
            <p:ph idx="1"/>
          </p:nvPr>
        </p:nvSpPr>
        <p:spPr/>
        <p:txBody>
          <a:bodyPr/>
          <a:lstStyle/>
          <a:p>
            <a:pPr marL="0" marR="0" indent="0">
              <a:spcBef>
                <a:spcPts val="0"/>
              </a:spcBef>
              <a:spcAft>
                <a:spcPts val="0"/>
              </a:spcAft>
              <a:buNone/>
            </a:pPr>
            <a:r>
              <a:rPr lang="en-GB" sz="2200" u="sng" dirty="0">
                <a:solidFill>
                  <a:srgbClr val="0000FF"/>
                </a:solidFill>
                <a:effectLst/>
                <a:latin typeface="Calibri" panose="020F0502020204030204" pitchFamily="34" charset="0"/>
                <a:ea typeface="Calibri" panose="020F0502020204030204" pitchFamily="34" charset="0"/>
                <a:hlinkClick r:id="rId2"/>
              </a:rPr>
              <a:t>Home | KCSIE Webinar Series (orcula.co.uk)</a:t>
            </a:r>
            <a:endParaRPr lang="en-US" sz="2200" dirty="0">
              <a:effectLst/>
              <a:latin typeface="Calibri" panose="020F0502020204030204" pitchFamily="34" charset="0"/>
              <a:ea typeface="Calibri" panose="020F0502020204030204" pitchFamily="34" charset="0"/>
            </a:endParaRPr>
          </a:p>
          <a:p>
            <a:pPr marL="0" indent="0">
              <a:buNone/>
            </a:pPr>
            <a:r>
              <a:rPr lang="en-US" sz="2200" dirty="0"/>
              <a:t>These recordings of 4 KCSIE 2023 webinars are free and informative</a:t>
            </a:r>
          </a:p>
          <a:p>
            <a:pPr marL="0" indent="0">
              <a:buNone/>
            </a:pPr>
            <a:endParaRPr lang="en-US" sz="2200" dirty="0"/>
          </a:p>
          <a:p>
            <a:pPr marL="0" indent="0">
              <a:buNone/>
            </a:pPr>
            <a:r>
              <a:rPr lang="en-US" sz="2200" dirty="0">
                <a:hlinkClick r:id="rId3"/>
              </a:rPr>
              <a:t>Safeguarding In Schools</a:t>
            </a:r>
            <a:endParaRPr lang="en-US" sz="2200" dirty="0"/>
          </a:p>
          <a:p>
            <a:pPr marL="0" indent="0">
              <a:buNone/>
            </a:pPr>
            <a:r>
              <a:rPr lang="en-US" sz="2200" dirty="0"/>
              <a:t>If you haven’t already signed up to Andrew Hall’s free weekly briefing, then do it now! His entire site is filled with accessible and useful snippets; well worth a look.</a:t>
            </a:r>
          </a:p>
          <a:p>
            <a:pPr marL="0" indent="0">
              <a:buNone/>
            </a:pPr>
            <a:endParaRPr lang="en-US" sz="2200" dirty="0"/>
          </a:p>
          <a:p>
            <a:pPr marL="0" indent="0">
              <a:buNone/>
            </a:pPr>
            <a:r>
              <a:rPr lang="en-GB" sz="2200" dirty="0">
                <a:hlinkClick r:id="rId4"/>
              </a:rPr>
              <a:t>Educate Against Hate - Prevent Radicalisation &amp; Extremism</a:t>
            </a:r>
            <a:endParaRPr lang="en-GB" sz="2200" dirty="0"/>
          </a:p>
          <a:p>
            <a:pPr marL="0" indent="0">
              <a:buNone/>
            </a:pPr>
            <a:r>
              <a:rPr lang="en-GB" sz="2200" dirty="0"/>
              <a:t>Links to videos, CPD plans and other resources</a:t>
            </a:r>
            <a:endParaRPr lang="en-US" sz="2200" dirty="0"/>
          </a:p>
          <a:p>
            <a:pPr marL="0" indent="0">
              <a:buNone/>
            </a:pPr>
            <a:endParaRPr lang="en-US" dirty="0"/>
          </a:p>
        </p:txBody>
      </p:sp>
    </p:spTree>
    <p:extLst>
      <p:ext uri="{BB962C8B-B14F-4D97-AF65-F5344CB8AC3E}">
        <p14:creationId xmlns:p14="http://schemas.microsoft.com/office/powerpoint/2010/main" val="378520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2B34-CF84-4562-854B-8C59C194E53C}"/>
              </a:ext>
            </a:extLst>
          </p:cNvPr>
          <p:cNvSpPr>
            <a:spLocks noGrp="1"/>
          </p:cNvSpPr>
          <p:nvPr>
            <p:ph type="title"/>
          </p:nvPr>
        </p:nvSpPr>
        <p:spPr>
          <a:xfrm>
            <a:off x="685800" y="304800"/>
            <a:ext cx="8153400" cy="1143000"/>
          </a:xfrm>
        </p:spPr>
        <p:txBody>
          <a:bodyPr wrap="square" anchor="t">
            <a:normAutofit/>
          </a:bodyPr>
          <a:lstStyle/>
          <a:p>
            <a:r>
              <a:rPr lang="en-GB" dirty="0"/>
              <a:t>The Hub</a:t>
            </a:r>
            <a:endParaRPr lang="en-US" dirty="0"/>
          </a:p>
        </p:txBody>
      </p:sp>
      <p:pic>
        <p:nvPicPr>
          <p:cNvPr id="5" name="Picture 4">
            <a:extLst>
              <a:ext uri="{FF2B5EF4-FFF2-40B4-BE49-F238E27FC236}">
                <a16:creationId xmlns:a16="http://schemas.microsoft.com/office/drawing/2014/main" id="{96F38AD4-3686-44CB-B10B-75CE57D589E2}"/>
              </a:ext>
            </a:extLst>
          </p:cNvPr>
          <p:cNvPicPr>
            <a:picLocks noChangeAspect="1"/>
          </p:cNvPicPr>
          <p:nvPr/>
        </p:nvPicPr>
        <p:blipFill>
          <a:blip r:embed="rId2"/>
          <a:stretch>
            <a:fillRect/>
          </a:stretch>
        </p:blipFill>
        <p:spPr>
          <a:xfrm>
            <a:off x="685800" y="2189322"/>
            <a:ext cx="4000500" cy="2860356"/>
          </a:xfrm>
          <a:prstGeom prst="rect">
            <a:avLst/>
          </a:prstGeom>
          <a:noFill/>
        </p:spPr>
      </p:pic>
      <p:sp>
        <p:nvSpPr>
          <p:cNvPr id="3" name="Content Placeholder 2">
            <a:extLst>
              <a:ext uri="{FF2B5EF4-FFF2-40B4-BE49-F238E27FC236}">
                <a16:creationId xmlns:a16="http://schemas.microsoft.com/office/drawing/2014/main" id="{761FFDD0-244F-4A8F-8655-DE0889A04FC1}"/>
              </a:ext>
            </a:extLst>
          </p:cNvPr>
          <p:cNvSpPr>
            <a:spLocks noGrp="1"/>
          </p:cNvSpPr>
          <p:nvPr>
            <p:ph sz="half" idx="2"/>
          </p:nvPr>
        </p:nvSpPr>
        <p:spPr>
          <a:xfrm>
            <a:off x="4838700" y="1524000"/>
            <a:ext cx="4000500" cy="4191000"/>
          </a:xfrm>
        </p:spPr>
        <p:txBody>
          <a:bodyPr wrap="square" anchor="t">
            <a:normAutofit/>
          </a:bodyPr>
          <a:lstStyle/>
          <a:p>
            <a:pPr marL="0" indent="0">
              <a:lnSpc>
                <a:spcPct val="90000"/>
              </a:lnSpc>
              <a:buNone/>
            </a:pPr>
            <a:r>
              <a:rPr lang="en-GB" sz="1700" dirty="0">
                <a:hlinkClick r:id="rId3"/>
              </a:rPr>
              <a:t>Welcome to The Hub | Enfield Council</a:t>
            </a:r>
            <a:endParaRPr lang="en-GB" sz="1700" dirty="0"/>
          </a:p>
          <a:p>
            <a:pPr marL="0" indent="0">
              <a:lnSpc>
                <a:spcPct val="90000"/>
              </a:lnSpc>
              <a:buNone/>
            </a:pPr>
            <a:endParaRPr lang="en-GB" sz="1700" dirty="0"/>
          </a:p>
          <a:p>
            <a:pPr marL="0" indent="0">
              <a:lnSpc>
                <a:spcPct val="90000"/>
              </a:lnSpc>
              <a:buNone/>
            </a:pPr>
            <a:r>
              <a:rPr lang="en-GB" sz="1700" dirty="0"/>
              <a:t>The Hub gathers useful resources and information for schools.</a:t>
            </a:r>
          </a:p>
          <a:p>
            <a:pPr marL="0" indent="0">
              <a:lnSpc>
                <a:spcPct val="90000"/>
              </a:lnSpc>
              <a:buNone/>
            </a:pPr>
            <a:endParaRPr lang="en-GB" sz="1700" dirty="0"/>
          </a:p>
          <a:p>
            <a:pPr marL="0" indent="0">
              <a:lnSpc>
                <a:spcPct val="90000"/>
              </a:lnSpc>
              <a:buNone/>
            </a:pPr>
            <a:r>
              <a:rPr lang="en-GB" sz="1700" dirty="0"/>
              <a:t>We are currently rebuilding the safeguarding pages.</a:t>
            </a:r>
          </a:p>
          <a:p>
            <a:pPr marL="0" indent="0">
              <a:lnSpc>
                <a:spcPct val="90000"/>
              </a:lnSpc>
              <a:buNone/>
            </a:pPr>
            <a:endParaRPr lang="en-GB" sz="1700" dirty="0"/>
          </a:p>
          <a:p>
            <a:pPr marL="0" indent="0">
              <a:lnSpc>
                <a:spcPct val="90000"/>
              </a:lnSpc>
              <a:buNone/>
            </a:pPr>
            <a:r>
              <a:rPr lang="en-GB" sz="1700" dirty="0"/>
              <a:t>What would be genuinely useful to you?</a:t>
            </a:r>
          </a:p>
          <a:p>
            <a:pPr marL="0" indent="0">
              <a:lnSpc>
                <a:spcPct val="90000"/>
              </a:lnSpc>
              <a:buNone/>
            </a:pPr>
            <a:endParaRPr lang="en-GB" sz="1700" dirty="0"/>
          </a:p>
          <a:p>
            <a:pPr marL="0" indent="0">
              <a:lnSpc>
                <a:spcPct val="90000"/>
              </a:lnSpc>
              <a:buNone/>
            </a:pPr>
            <a:r>
              <a:rPr lang="en-GB" sz="1700" dirty="0"/>
              <a:t>Email </a:t>
            </a:r>
            <a:r>
              <a:rPr lang="en-GB" sz="1700" dirty="0">
                <a:hlinkClick r:id="rId4"/>
              </a:rPr>
              <a:t>Samantha.hill@enfield.gov.uk</a:t>
            </a:r>
            <a:r>
              <a:rPr lang="en-GB" sz="1700" dirty="0"/>
              <a:t> </a:t>
            </a:r>
            <a:endParaRPr lang="en-US" sz="1700" dirty="0"/>
          </a:p>
        </p:txBody>
      </p:sp>
    </p:spTree>
    <p:extLst>
      <p:ext uri="{BB962C8B-B14F-4D97-AF65-F5344CB8AC3E}">
        <p14:creationId xmlns:p14="http://schemas.microsoft.com/office/powerpoint/2010/main" val="3766689660"/>
      </p:ext>
    </p:extLst>
  </p:cSld>
  <p:clrMapOvr>
    <a:masterClrMapping/>
  </p:clrMapOvr>
</p:sld>
</file>

<file path=ppt/theme/theme1.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12634</TotalTime>
  <Words>1149</Words>
  <Application>Microsoft Office PowerPoint</Application>
  <PresentationFormat>On-screen Show (4:3)</PresentationFormat>
  <Paragraphs>142</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Helvetica Neue</vt:lpstr>
      <vt:lpstr>Segoe UI</vt:lpstr>
      <vt:lpstr>Times</vt:lpstr>
      <vt:lpstr>Times New Roman</vt:lpstr>
      <vt:lpstr>Enfield Template</vt:lpstr>
      <vt:lpstr>PowerPoint Presentation</vt:lpstr>
      <vt:lpstr>Quiz</vt:lpstr>
      <vt:lpstr>Introductions</vt:lpstr>
      <vt:lpstr>Updates – KCSIE 2023 </vt:lpstr>
      <vt:lpstr>Other Updates</vt:lpstr>
      <vt:lpstr>For Your Diary</vt:lpstr>
      <vt:lpstr>Training – Available from Enfield</vt:lpstr>
      <vt:lpstr>Training and information - other</vt:lpstr>
      <vt:lpstr>The Hub</vt:lpstr>
      <vt:lpstr>A Whirlwind Guide to….  THE SCR</vt:lpstr>
      <vt:lpstr>Questions we’ve been asked this week</vt:lpstr>
      <vt:lpstr>Useful People, Useful Links </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Hill</dc:creator>
  <cp:lastModifiedBy>Samantha Hill</cp:lastModifiedBy>
  <cp:revision>1</cp:revision>
  <cp:lastPrinted>2011-01-25T15:11:23Z</cp:lastPrinted>
  <dcterms:created xsi:type="dcterms:W3CDTF">2023-09-18T16:28:33Z</dcterms:created>
  <dcterms:modified xsi:type="dcterms:W3CDTF">2023-09-28T12:25:00Z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SecurityClassification">
    <vt:lpwstr>UNCLASSIFIED</vt:lpwstr>
  </property>
  <property fmtid="{D5CDD505-2E9C-101B-9397-08002B2CF9AE}" pid="3" name="PM_Qualifier">
    <vt:lpwstr/>
  </property>
  <property fmtid="{D5CDD505-2E9C-101B-9397-08002B2CF9AE}" pid="4" name="PM_DisplayValueSecClassificationWithQualifier">
    <vt:lpwstr>UNCLASSIFIED</vt:lpwstr>
  </property>
  <property fmtid="{D5CDD505-2E9C-101B-9397-08002B2CF9AE}" pid="5" name="PM_InsertionValue">
    <vt:lpwstr>Classification: UNCLASSIFIED</vt:lpwstr>
  </property>
  <property fmtid="{D5CDD505-2E9C-101B-9397-08002B2CF9AE}" pid="6" name="PM_Originator_Hash_SHA1">
    <vt:lpwstr>CD5BE0D6C20E853F0684852AC34AF174B2D753ED</vt:lpwstr>
  </property>
  <property fmtid="{D5CDD505-2E9C-101B-9397-08002B2CF9AE}" pid="7" name="PM_Hash_Version">
    <vt:lpwstr>2012.2</vt:lpwstr>
  </property>
  <property fmtid="{D5CDD505-2E9C-101B-9397-08002B2CF9AE}" pid="8" name="PM_Hash_Salt">
    <vt:lpwstr>2117AE6AF45399BFE0F273B2BCA542F0</vt:lpwstr>
  </property>
  <property fmtid="{D5CDD505-2E9C-101B-9397-08002B2CF9AE}" pid="9" name="PM_Hash_SHA1">
    <vt:lpwstr>2D58336EAE1515FB91C562A2023C9E172553E4A3</vt:lpwstr>
  </property>
  <property fmtid="{D5CDD505-2E9C-101B-9397-08002B2CF9AE}" pid="10" name="PM_LastInsertion">
    <vt:lpwstr>UNCLASSIFIED</vt:lpwstr>
  </property>
  <property fmtid="{D5CDD505-2E9C-101B-9397-08002B2CF9AE}" pid="11" name="MSIP_Label_d02b1413-7813-406b-b6f6-6ae50587ee27_Enabled">
    <vt:lpwstr>true</vt:lpwstr>
  </property>
  <property fmtid="{D5CDD505-2E9C-101B-9397-08002B2CF9AE}" pid="12" name="MSIP_Label_d02b1413-7813-406b-b6f6-6ae50587ee27_SetDate">
    <vt:lpwstr>2023-09-18T16:33:24Z</vt:lpwstr>
  </property>
  <property fmtid="{D5CDD505-2E9C-101B-9397-08002B2CF9AE}" pid="13" name="MSIP_Label_d02b1413-7813-406b-b6f6-6ae50587ee27_Method">
    <vt:lpwstr>Privileged</vt:lpwstr>
  </property>
  <property fmtid="{D5CDD505-2E9C-101B-9397-08002B2CF9AE}" pid="14" name="MSIP_Label_d02b1413-7813-406b-b6f6-6ae50587ee27_Name">
    <vt:lpwstr>d02b1413-7813-406b-b6f6-6ae50587ee27</vt:lpwstr>
  </property>
  <property fmtid="{D5CDD505-2E9C-101B-9397-08002B2CF9AE}" pid="15" name="MSIP_Label_d02b1413-7813-406b-b6f6-6ae50587ee27_SiteId">
    <vt:lpwstr>cc18b91d-1bb2-4d9b-ac76-7a4447488d49</vt:lpwstr>
  </property>
  <property fmtid="{D5CDD505-2E9C-101B-9397-08002B2CF9AE}" pid="16" name="MSIP_Label_d02b1413-7813-406b-b6f6-6ae50587ee27_ActionId">
    <vt:lpwstr>e33e775e-6a5b-44ee-943f-11f6a45f772f</vt:lpwstr>
  </property>
  <property fmtid="{D5CDD505-2E9C-101B-9397-08002B2CF9AE}" pid="17" name="MSIP_Label_d02b1413-7813-406b-b6f6-6ae50587ee27_ContentBits">
    <vt:lpwstr>0</vt:lpwstr>
  </property>
</Properties>
</file>