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2" r:id="rId5"/>
  </p:sldMasterIdLst>
  <p:notesMasterIdLst>
    <p:notesMasterId r:id="rId12"/>
  </p:notesMasterIdLst>
  <p:sldIdLst>
    <p:sldId id="256" r:id="rId6"/>
    <p:sldId id="311" r:id="rId7"/>
    <p:sldId id="274" r:id="rId8"/>
    <p:sldId id="321" r:id="rId9"/>
    <p:sldId id="290" r:id="rId10"/>
    <p:sldId id="30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D88"/>
    <a:srgbClr val="532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68" autoAdjust="0"/>
    <p:restoredTop sz="94660"/>
  </p:normalViewPr>
  <p:slideViewPr>
    <p:cSldViewPr snapToGrid="0">
      <p:cViewPr varScale="1">
        <p:scale>
          <a:sx n="81" d="100"/>
          <a:sy n="81" d="100"/>
        </p:scale>
        <p:origin x="80"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006C0-D8C3-4291-B1EA-85A3B40BE923}" type="datetimeFigureOut">
              <a:rPr lang="en-GB" smtClean="0"/>
              <a:t>21/11/2024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0419A5-2956-434B-BA79-C773A7460667}" type="slidenum">
              <a:rPr lang="en-GB" smtClean="0"/>
              <a:t>‹#›</a:t>
            </a:fld>
            <a:endParaRPr lang="en-GB"/>
          </a:p>
        </p:txBody>
      </p:sp>
    </p:spTree>
    <p:extLst>
      <p:ext uri="{BB962C8B-B14F-4D97-AF65-F5344CB8AC3E}">
        <p14:creationId xmlns:p14="http://schemas.microsoft.com/office/powerpoint/2010/main" val="2714284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70F510-7345-49A9-8C94-50C35C18506C}" type="slidenum">
              <a:rPr lang="en-GB" smtClean="0"/>
              <a:t>2</a:t>
            </a:fld>
            <a:endParaRPr lang="en-GB"/>
          </a:p>
        </p:txBody>
      </p:sp>
    </p:spTree>
    <p:extLst>
      <p:ext uri="{BB962C8B-B14F-4D97-AF65-F5344CB8AC3E}">
        <p14:creationId xmlns:p14="http://schemas.microsoft.com/office/powerpoint/2010/main" val="127679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pPr defTabSz="914400">
              <a:defRPr sz="1600"/>
            </a:pPr>
            <a:r>
              <a:t>This is Carla. She’s a 7th grade student reading below her grade level. You’re about to see how she reads silently - something a teacher can’t see. We know what disfluent reading sounds like, but we don’t know what disfluent reading looks like—until now. The red dot you see is where her eyes actually met with the test. </a:t>
            </a:r>
          </a:p>
          <a:p>
            <a:pPr defTabSz="914400">
              <a:defRPr sz="1600"/>
            </a:pPr>
            <a:endParaRPr/>
          </a:p>
          <a:p>
            <a:pPr defTabSz="914400">
              <a:defRPr sz="1600"/>
            </a:pPr>
            <a:r>
              <a:t>What can you see?  </a:t>
            </a:r>
          </a:p>
          <a:p>
            <a:pPr defTabSz="914400">
              <a:defRPr sz="1600"/>
            </a:pPr>
            <a:endParaRPr/>
          </a:p>
          <a:p>
            <a:pPr defTabSz="914400">
              <a:defRPr sz="1600"/>
            </a:pPr>
            <a:r>
              <a:t>Yes! Lots of going back (regressions), lots of sticking on a word (Stops or fixation), lots of wandering around in the text. She’s also reading very slowly at 60 WPM. And all of these reading behaviors get in the way of comprehension. </a:t>
            </a:r>
          </a:p>
          <a:p>
            <a:pPr defTabSz="914400">
              <a:defRPr sz="1600"/>
            </a:pPr>
            <a:endParaRPr/>
          </a:p>
          <a:p>
            <a:pPr defTabSz="914400">
              <a:defRPr sz="1600"/>
            </a:pPr>
            <a:r>
              <a:t>Here is a more efficient student reading silently. You can see that they are reading much faster with fewer regressions, fewer fixations, and less wandering around in the text—in general, just more efficient reading.</a:t>
            </a:r>
          </a:p>
          <a:p>
            <a:pPr defTabSz="914400">
              <a:defRPr sz="1600"/>
            </a:pPr>
            <a:endParaRPr/>
          </a:p>
        </p:txBody>
      </p:sp>
    </p:spTree>
    <p:extLst>
      <p:ext uri="{BB962C8B-B14F-4D97-AF65-F5344CB8AC3E}">
        <p14:creationId xmlns:p14="http://schemas.microsoft.com/office/powerpoint/2010/main" val="766076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4BF5D-9757-4F05-9C7E-97AEBCF973D3}"/>
              </a:ext>
            </a:extLst>
          </p:cNvPr>
          <p:cNvSpPr>
            <a:spLocks noGrp="1"/>
          </p:cNvSpPr>
          <p:nvPr>
            <p:ph type="ctrTitle" hasCustomPrompt="1"/>
          </p:nvPr>
        </p:nvSpPr>
        <p:spPr>
          <a:xfrm>
            <a:off x="1524000" y="1122363"/>
            <a:ext cx="9144000" cy="2387600"/>
          </a:xfrm>
        </p:spPr>
        <p:txBody>
          <a:bodyPr anchor="b">
            <a:normAutofit/>
          </a:bodyPr>
          <a:lstStyle>
            <a:lvl1pPr algn="ctr">
              <a:defRPr sz="5000"/>
            </a:lvl1pPr>
          </a:lstStyle>
          <a:p>
            <a:r>
              <a:rPr lang="en-US" dirty="0"/>
              <a:t>Title</a:t>
            </a:r>
            <a:endParaRPr lang="en-GB" dirty="0"/>
          </a:p>
        </p:txBody>
      </p:sp>
      <p:sp>
        <p:nvSpPr>
          <p:cNvPr id="3" name="Subtitle 2">
            <a:extLst>
              <a:ext uri="{FF2B5EF4-FFF2-40B4-BE49-F238E27FC236}">
                <a16:creationId xmlns:a16="http://schemas.microsoft.com/office/drawing/2014/main" id="{1E63E18D-6B15-4CBF-B17B-35DE57A62D76}"/>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4" name="Date Placeholder 3">
            <a:extLst>
              <a:ext uri="{FF2B5EF4-FFF2-40B4-BE49-F238E27FC236}">
                <a16:creationId xmlns:a16="http://schemas.microsoft.com/office/drawing/2014/main" id="{4C095089-B25C-4943-8143-98D391B65E22}"/>
              </a:ext>
            </a:extLst>
          </p:cNvPr>
          <p:cNvSpPr>
            <a:spLocks noGrp="1"/>
          </p:cNvSpPr>
          <p:nvPr>
            <p:ph type="dt" sz="half" idx="10"/>
          </p:nvPr>
        </p:nvSpPr>
        <p:spPr>
          <a:xfrm>
            <a:off x="838200" y="6356350"/>
            <a:ext cx="2743200" cy="365125"/>
          </a:xfrm>
          <a:prstGeom prst="rect">
            <a:avLst/>
          </a:prstGeom>
        </p:spPr>
        <p:txBody>
          <a:bodyPr/>
          <a:lstStyle/>
          <a:p>
            <a:fld id="{72D5FB1B-A017-4D6F-B20A-1620486654DE}" type="datetimeFigureOut">
              <a:rPr lang="en-GB" smtClean="0"/>
              <a:t>21/11/2024</a:t>
            </a:fld>
            <a:endParaRPr lang="en-GB"/>
          </a:p>
        </p:txBody>
      </p:sp>
      <p:sp>
        <p:nvSpPr>
          <p:cNvPr id="5" name="Footer Placeholder 4">
            <a:extLst>
              <a:ext uri="{FF2B5EF4-FFF2-40B4-BE49-F238E27FC236}">
                <a16:creationId xmlns:a16="http://schemas.microsoft.com/office/drawing/2014/main" id="{37B201F1-C802-4B1D-8D32-DAD02F95439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1FC53CC-FB7E-455D-845C-642895A9FFB0}"/>
              </a:ext>
            </a:extLst>
          </p:cNvPr>
          <p:cNvSpPr>
            <a:spLocks noGrp="1"/>
          </p:cNvSpPr>
          <p:nvPr>
            <p:ph type="sldNum" sz="quarter" idx="12"/>
          </p:nvPr>
        </p:nvSpPr>
        <p:spPr>
          <a:xfrm>
            <a:off x="8610600" y="6356350"/>
            <a:ext cx="2743200" cy="365125"/>
          </a:xfrm>
          <a:prstGeom prst="rect">
            <a:avLst/>
          </a:prstGeom>
        </p:spPr>
        <p:txBody>
          <a:bodyPr/>
          <a:lstStyle/>
          <a:p>
            <a:fld id="{C92F3208-7402-477E-93E7-37766E7179C3}" type="slidenum">
              <a:rPr lang="en-GB" smtClean="0"/>
              <a:t>‹#›</a:t>
            </a:fld>
            <a:endParaRPr lang="en-GB"/>
          </a:p>
        </p:txBody>
      </p:sp>
    </p:spTree>
    <p:extLst>
      <p:ext uri="{BB962C8B-B14F-4D97-AF65-F5344CB8AC3E}">
        <p14:creationId xmlns:p14="http://schemas.microsoft.com/office/powerpoint/2010/main" val="3969765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872F-B907-0EAD-F7CD-2FD4999588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C4E57A-ADBD-A32C-450C-C08B3A86898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4EF2AD-8D10-0E60-D43E-604418FB990F}"/>
              </a:ext>
            </a:extLst>
          </p:cNvPr>
          <p:cNvSpPr>
            <a:spLocks noGrp="1"/>
          </p:cNvSpPr>
          <p:nvPr>
            <p:ph type="dt" sz="half" idx="10"/>
          </p:nvPr>
        </p:nvSpPr>
        <p:spPr/>
        <p:txBody>
          <a:bodyPr/>
          <a:lstStyle/>
          <a:p>
            <a:fld id="{AEDDA298-FCD6-944E-B0C2-1F57D7437596}" type="datetimeFigureOut">
              <a:rPr lang="en-US" smtClean="0"/>
              <a:t>11/21/2024</a:t>
            </a:fld>
            <a:endParaRPr lang="en-US"/>
          </a:p>
        </p:txBody>
      </p:sp>
      <p:sp>
        <p:nvSpPr>
          <p:cNvPr id="5" name="Footer Placeholder 4">
            <a:extLst>
              <a:ext uri="{FF2B5EF4-FFF2-40B4-BE49-F238E27FC236}">
                <a16:creationId xmlns:a16="http://schemas.microsoft.com/office/drawing/2014/main" id="{E94AC343-E368-0541-5F12-0E4FE061D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EA23-0109-34DA-F0F5-FFAA033209CA}"/>
              </a:ext>
            </a:extLst>
          </p:cNvPr>
          <p:cNvSpPr>
            <a:spLocks noGrp="1"/>
          </p:cNvSpPr>
          <p:nvPr>
            <p:ph type="sldNum" sz="quarter" idx="12"/>
          </p:nvPr>
        </p:nvSpPr>
        <p:spPr/>
        <p:txBody>
          <a:bodyPr/>
          <a:lstStyle/>
          <a:p>
            <a:fld id="{AB3957E0-3D36-C74A-80AE-58D0715EE856}" type="slidenum">
              <a:rPr lang="en-US" smtClean="0"/>
              <a:t>‹#›</a:t>
            </a:fld>
            <a:endParaRPr lang="en-US"/>
          </a:p>
        </p:txBody>
      </p:sp>
    </p:spTree>
    <p:extLst>
      <p:ext uri="{BB962C8B-B14F-4D97-AF65-F5344CB8AC3E}">
        <p14:creationId xmlns:p14="http://schemas.microsoft.com/office/powerpoint/2010/main" val="1657838129"/>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9E3E-3748-E144-BD0E-667044CF415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B44D3E2-5ED3-C34C-B0A3-AC396B87EFD1}"/>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849832E-B434-7841-AC3D-47E4D735B1CA}"/>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5" name="Footer Placeholder 4">
            <a:extLst>
              <a:ext uri="{FF2B5EF4-FFF2-40B4-BE49-F238E27FC236}">
                <a16:creationId xmlns:a16="http://schemas.microsoft.com/office/drawing/2014/main" id="{4D158B91-1356-534B-9CEF-5B9FFF164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16982-82E7-5448-96AE-85F409C5B6B4}"/>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97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0F58-C069-D545-8221-AF2C12E83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4DFF4-F853-8348-AF3A-4661BA3256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2928C-AAAE-F24A-9A6E-776296ADEA4C}"/>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5" name="Footer Placeholder 4">
            <a:extLst>
              <a:ext uri="{FF2B5EF4-FFF2-40B4-BE49-F238E27FC236}">
                <a16:creationId xmlns:a16="http://schemas.microsoft.com/office/drawing/2014/main" id="{8E60F516-E781-634F-AD26-66BD31FAC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1A956-7E3A-0A49-B097-CB78E9D50CCB}"/>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06714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580F-FFD7-AA43-A82F-F4CF02E65CD1}"/>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AE1A61E-F96B-FD45-BCF9-20EAF5CB6FB8}"/>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490BB9-A6DB-B748-AD72-493D1553D39A}"/>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5" name="Footer Placeholder 4">
            <a:extLst>
              <a:ext uri="{FF2B5EF4-FFF2-40B4-BE49-F238E27FC236}">
                <a16:creationId xmlns:a16="http://schemas.microsoft.com/office/drawing/2014/main" id="{FB2C6D99-3C60-DD4F-BCEA-57AB6A3A2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8915B1-17C4-5B49-ABF2-EDACFD7B3149}"/>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16270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EA8A2-85A3-884C-9D53-5A338C169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A2658D-0709-174B-A73C-A45DDF2DB7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512EB5-5846-6D44-8AF9-401336C9CE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ADFD73-7FAB-324C-BB8F-2DDFBF05B6DF}"/>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6" name="Footer Placeholder 5">
            <a:extLst>
              <a:ext uri="{FF2B5EF4-FFF2-40B4-BE49-F238E27FC236}">
                <a16:creationId xmlns:a16="http://schemas.microsoft.com/office/drawing/2014/main" id="{CE79F9B3-5A8F-624A-9B85-2D7F65277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618C96-40B6-894C-B47D-F3227C16A28E}"/>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83594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7EBA-F5A6-784E-9268-F34350E00B83}"/>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D56228-50A0-D840-B7CE-F32D4B64F8BE}"/>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83DE764-FC86-C444-9B5C-0032A509F04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A67714-2635-4046-A5E4-E101FAC4F25C}"/>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FB45278-C80B-7843-9141-766E5C2799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6EB84-774A-D749-844B-D22EDB11B357}"/>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8" name="Footer Placeholder 7">
            <a:extLst>
              <a:ext uri="{FF2B5EF4-FFF2-40B4-BE49-F238E27FC236}">
                <a16:creationId xmlns:a16="http://schemas.microsoft.com/office/drawing/2014/main" id="{143B9408-5A50-094A-B551-923C7085B4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4E5622-B3E0-E944-906C-2DDB06360955}"/>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33910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6A240-5C90-7043-80C2-B419046630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F690CF-3F5E-3448-A285-5A462CEAC022}"/>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4" name="Footer Placeholder 3">
            <a:extLst>
              <a:ext uri="{FF2B5EF4-FFF2-40B4-BE49-F238E27FC236}">
                <a16:creationId xmlns:a16="http://schemas.microsoft.com/office/drawing/2014/main" id="{8F37CD45-1A15-794F-A751-30C2B001A0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BBF9D-7A36-4442-8EA9-9182E4ECBD29}"/>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8135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E7B10-E951-5548-A4C6-4F2CCEF61A6C}"/>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3" name="Footer Placeholder 2">
            <a:extLst>
              <a:ext uri="{FF2B5EF4-FFF2-40B4-BE49-F238E27FC236}">
                <a16:creationId xmlns:a16="http://schemas.microsoft.com/office/drawing/2014/main" id="{1A439CF0-1B62-3942-9C52-F85406F65B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9D99D2-0FF3-BC4D-A709-09617E24DB29}"/>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8138466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B9182-7785-AC4F-82AF-9AC7F542D20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A667B20-6F7F-714C-967C-AB4CA71B19AB}"/>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F7FF1D-F105-C149-98A6-B19F8262A9EC}"/>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4E196F1-370C-6349-9BEC-245602170604}"/>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6" name="Footer Placeholder 5">
            <a:extLst>
              <a:ext uri="{FF2B5EF4-FFF2-40B4-BE49-F238E27FC236}">
                <a16:creationId xmlns:a16="http://schemas.microsoft.com/office/drawing/2014/main" id="{0A2F7B4F-DC07-E549-AB73-E19D7325C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88D1E-4DE7-9649-87A7-70BE31BD21D2}"/>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90529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379A-3CCD-2940-A302-E45B3E4880D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25A3E61-EBC5-9842-B754-EF58E2AF8042}"/>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2EE81FF0-C077-5C4D-9E0D-39E4911C9CE7}"/>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C3B7CCE-7149-8943-AF53-EE21A7575B26}"/>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6" name="Footer Placeholder 5">
            <a:extLst>
              <a:ext uri="{FF2B5EF4-FFF2-40B4-BE49-F238E27FC236}">
                <a16:creationId xmlns:a16="http://schemas.microsoft.com/office/drawing/2014/main" id="{2E229754-45A6-1842-B97A-BB807F31CF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3E4B3-3F89-6442-B242-044280319D8D}"/>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718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66029A0-56CC-40ED-835C-A9D82A2CA2F5}"/>
              </a:ext>
            </a:extLst>
          </p:cNvPr>
          <p:cNvSpPr>
            <a:spLocks noGrp="1"/>
          </p:cNvSpPr>
          <p:nvPr>
            <p:ph type="title"/>
          </p:nvPr>
        </p:nvSpPr>
        <p:spPr>
          <a:xfrm>
            <a:off x="838200" y="722938"/>
            <a:ext cx="8107017" cy="887205"/>
          </a:xfrm>
          <a:prstGeom prst="rect">
            <a:avLst/>
          </a:prstGeom>
        </p:spPr>
        <p:txBody>
          <a:bodyPr vert="horz" lIns="91440" tIns="45720" rIns="91440" bIns="45720" rtlCol="0" anchor="ctr">
            <a:normAutofit/>
          </a:bodyPr>
          <a:lstStyle/>
          <a:p>
            <a:r>
              <a:rPr lang="en-US" dirty="0"/>
              <a:t>Title</a:t>
            </a:r>
            <a:endParaRPr lang="en-GB" dirty="0"/>
          </a:p>
        </p:txBody>
      </p:sp>
      <p:sp>
        <p:nvSpPr>
          <p:cNvPr id="9" name="Text Placeholder 8">
            <a:extLst>
              <a:ext uri="{FF2B5EF4-FFF2-40B4-BE49-F238E27FC236}">
                <a16:creationId xmlns:a16="http://schemas.microsoft.com/office/drawing/2014/main" id="{B6F7CECC-E381-4E14-A721-7B1D369111D6}"/>
              </a:ext>
            </a:extLst>
          </p:cNvPr>
          <p:cNvSpPr>
            <a:spLocks noGrp="1"/>
          </p:cNvSpPr>
          <p:nvPr>
            <p:ph type="body" sz="quarter" idx="10" hasCustomPrompt="1"/>
          </p:nvPr>
        </p:nvSpPr>
        <p:spPr>
          <a:xfrm>
            <a:off x="838200" y="1858341"/>
            <a:ext cx="8186738" cy="2822575"/>
          </a:xfrm>
        </p:spPr>
        <p:txBody>
          <a:bodyPr/>
          <a:lstStyle>
            <a:lvl1pPr>
              <a:defRPr/>
            </a:lvl1pPr>
          </a:lstStyle>
          <a:p>
            <a:pPr lvl="0"/>
            <a:r>
              <a:rPr lang="en-US" dirty="0"/>
              <a:t>Click to add text</a:t>
            </a:r>
          </a:p>
        </p:txBody>
      </p:sp>
    </p:spTree>
    <p:extLst>
      <p:ext uri="{BB962C8B-B14F-4D97-AF65-F5344CB8AC3E}">
        <p14:creationId xmlns:p14="http://schemas.microsoft.com/office/powerpoint/2010/main" val="34175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14F7-6F63-1A49-9C44-57B8F71ED8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01AD1F-0BA0-844C-BEF4-0266116AA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CFAE7-66B1-F94E-B320-91F6A796D496}"/>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5" name="Footer Placeholder 4">
            <a:extLst>
              <a:ext uri="{FF2B5EF4-FFF2-40B4-BE49-F238E27FC236}">
                <a16:creationId xmlns:a16="http://schemas.microsoft.com/office/drawing/2014/main" id="{D15BF05D-32CC-E24A-B8B2-0E267C54E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6B431-A60D-464B-86B5-9A66E40D679B}"/>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22777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2B8D0-FFB6-7544-8437-8091FE0C7E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FD4F5-8D5B-4543-82E0-120BE02629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555D6-425E-8D4D-81FA-7DB02EA64BF4}"/>
              </a:ext>
            </a:extLst>
          </p:cNvPr>
          <p:cNvSpPr>
            <a:spLocks noGrp="1"/>
          </p:cNvSpPr>
          <p:nvPr>
            <p:ph type="dt" sz="half" idx="10"/>
          </p:nvPr>
        </p:nvSpPr>
        <p:spPr/>
        <p:txBody>
          <a:bodyPr/>
          <a:lstStyle/>
          <a:p>
            <a:fld id="{4B23F536-47A8-0A47-85DF-D2A7B2F987E7}" type="datetimeFigureOut">
              <a:rPr lang="en-US" smtClean="0"/>
              <a:t>11/21/2024</a:t>
            </a:fld>
            <a:endParaRPr lang="en-US"/>
          </a:p>
        </p:txBody>
      </p:sp>
      <p:sp>
        <p:nvSpPr>
          <p:cNvPr id="5" name="Footer Placeholder 4">
            <a:extLst>
              <a:ext uri="{FF2B5EF4-FFF2-40B4-BE49-F238E27FC236}">
                <a16:creationId xmlns:a16="http://schemas.microsoft.com/office/drawing/2014/main" id="{214E9F7B-1C2E-6245-9D88-FFB0F220B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9B0AA-DDC2-3C44-A674-972EFDA35514}"/>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95710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MAIN_POINT">
    <p:bg>
      <p:bgPr>
        <a:solidFill>
          <a:schemeClr val="accent3"/>
        </a:solidFill>
        <a:effectLst/>
      </p:bgPr>
    </p:bg>
    <p:spTree>
      <p:nvGrpSpPr>
        <p:cNvPr id="1" name=""/>
        <p:cNvGrpSpPr/>
        <p:nvPr/>
      </p:nvGrpSpPr>
      <p:grpSpPr>
        <a:xfrm>
          <a:off x="0" y="0"/>
          <a:ext cx="0" cy="0"/>
          <a:chOff x="0" y="0"/>
          <a:chExt cx="0" cy="0"/>
        </a:xfrm>
      </p:grpSpPr>
      <p:sp>
        <p:nvSpPr>
          <p:cNvPr id="65" name="Title Text"/>
          <p:cNvSpPr txBox="1">
            <a:spLocks noGrp="1"/>
          </p:cNvSpPr>
          <p:nvPr>
            <p:ph type="title"/>
          </p:nvPr>
        </p:nvSpPr>
        <p:spPr>
          <a:xfrm>
            <a:off x="653666" y="1383600"/>
            <a:ext cx="7578401" cy="4090801"/>
          </a:xfrm>
          <a:prstGeom prst="rect">
            <a:avLst/>
          </a:prstGeom>
        </p:spPr>
        <p:txBody>
          <a:bodyPr anchor="ctr"/>
          <a:lstStyle>
            <a:lvl1pPr algn="l">
              <a:defRPr sz="6328">
                <a:solidFill>
                  <a:srgbClr val="FFFFFF"/>
                </a:solidFill>
              </a:defRPr>
            </a:lvl1pPr>
          </a:lstStyle>
          <a:p>
            <a:r>
              <a:t>Title Text</a:t>
            </a:r>
          </a:p>
        </p:txBody>
      </p:sp>
      <p:sp>
        <p:nvSpPr>
          <p:cNvPr id="6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74466598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29" name="Title Text"/>
          <p:cNvSpPr txBox="1">
            <a:spLocks noGrp="1"/>
          </p:cNvSpPr>
          <p:nvPr>
            <p:ph type="title"/>
          </p:nvPr>
        </p:nvSpPr>
        <p:spPr>
          <a:xfrm>
            <a:off x="415600" y="1302275"/>
            <a:ext cx="11360801" cy="572701"/>
          </a:xfrm>
          <a:prstGeom prst="rect">
            <a:avLst/>
          </a:prstGeom>
        </p:spPr>
        <p:txBody>
          <a:bodyPr anchor="t"/>
          <a:lstStyle>
            <a:lvl1pPr algn="l">
              <a:defRPr sz="3937"/>
            </a:lvl1pPr>
          </a:lstStyle>
          <a:p>
            <a:r>
              <a:t>Title Text</a:t>
            </a:r>
          </a:p>
        </p:txBody>
      </p:sp>
      <p:sp>
        <p:nvSpPr>
          <p:cNvPr id="30" name="Body Level One…"/>
          <p:cNvSpPr txBox="1">
            <a:spLocks noGrp="1"/>
          </p:cNvSpPr>
          <p:nvPr>
            <p:ph type="body" idx="1"/>
          </p:nvPr>
        </p:nvSpPr>
        <p:spPr>
          <a:xfrm>
            <a:off x="415600" y="2009725"/>
            <a:ext cx="11360801" cy="3416401"/>
          </a:xfrm>
          <a:prstGeom prst="rect">
            <a:avLst/>
          </a:prstGeom>
        </p:spPr>
        <p:txBody>
          <a:bodyPr/>
          <a:lstStyle>
            <a:lvl1pPr marL="535762" indent="-455398" algn="l">
              <a:lnSpc>
                <a:spcPct val="115000"/>
              </a:lnSpc>
              <a:buClr>
                <a:srgbClr val="666666"/>
              </a:buClr>
              <a:buSzPts val="3400"/>
              <a:buFont typeface="Helvetica"/>
              <a:buChar char="●"/>
              <a:defRPr sz="2391"/>
            </a:lvl1pPr>
            <a:lvl2pPr marL="961820" indent="-542140" algn="l">
              <a:lnSpc>
                <a:spcPct val="115000"/>
              </a:lnSpc>
              <a:buClr>
                <a:srgbClr val="666666"/>
              </a:buClr>
              <a:buSzPts val="3400"/>
              <a:buFont typeface="Helvetica"/>
              <a:buChar char="○"/>
              <a:defRPr sz="2391"/>
            </a:lvl2pPr>
            <a:lvl3pPr marL="1283278" indent="-542140" algn="l">
              <a:lnSpc>
                <a:spcPct val="115000"/>
              </a:lnSpc>
              <a:buClr>
                <a:srgbClr val="666666"/>
              </a:buClr>
              <a:buSzPts val="3400"/>
              <a:buFont typeface="Helvetica"/>
              <a:buChar char="■"/>
              <a:defRPr sz="2391"/>
            </a:lvl3pPr>
            <a:lvl4pPr marL="1604735" indent="-542140" algn="l">
              <a:lnSpc>
                <a:spcPct val="115000"/>
              </a:lnSpc>
              <a:buClr>
                <a:srgbClr val="666666"/>
              </a:buClr>
              <a:buSzPts val="3400"/>
              <a:buFont typeface="Helvetica"/>
              <a:buChar char="●"/>
              <a:defRPr sz="2391"/>
            </a:lvl4pPr>
            <a:lvl5pPr marL="1926192" indent="-542140" algn="l">
              <a:lnSpc>
                <a:spcPct val="115000"/>
              </a:lnSpc>
              <a:buClr>
                <a:srgbClr val="666666"/>
              </a:buClr>
              <a:buSzPts val="3400"/>
              <a:buFont typeface="Helvetica"/>
              <a:buChar char="○"/>
              <a:defRPr sz="2391"/>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9702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Chart, pie chart&#10;&#10;Description automatically generated">
            <a:extLst>
              <a:ext uri="{FF2B5EF4-FFF2-40B4-BE49-F238E27FC236}">
                <a16:creationId xmlns:a16="http://schemas.microsoft.com/office/drawing/2014/main" id="{3681FCC7-CB81-4223-8A33-7E0F0B8248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1120" y="543003"/>
            <a:ext cx="9509760" cy="5093202"/>
          </a:xfrm>
          <a:prstGeom prst="rect">
            <a:avLst/>
          </a:prstGeom>
        </p:spPr>
      </p:pic>
      <p:sp>
        <p:nvSpPr>
          <p:cNvPr id="2" name="Title 1">
            <a:extLst>
              <a:ext uri="{FF2B5EF4-FFF2-40B4-BE49-F238E27FC236}">
                <a16:creationId xmlns:a16="http://schemas.microsoft.com/office/drawing/2014/main" id="{500C9FD0-8E07-4432-9E0C-505DF27093CB}"/>
              </a:ext>
            </a:extLst>
          </p:cNvPr>
          <p:cNvSpPr>
            <a:spLocks noGrp="1"/>
          </p:cNvSpPr>
          <p:nvPr>
            <p:ph type="ctrTitle" hasCustomPrompt="1"/>
          </p:nvPr>
        </p:nvSpPr>
        <p:spPr>
          <a:xfrm>
            <a:off x="1838741" y="2627434"/>
            <a:ext cx="5029199" cy="924340"/>
          </a:xfrm>
          <a:prstGeom prst="rect">
            <a:avLst/>
          </a:prstGeom>
        </p:spPr>
        <p:txBody>
          <a:bodyPr anchor="b">
            <a:normAutofit/>
          </a:bodyPr>
          <a:lstStyle>
            <a:lvl1pPr algn="l">
              <a:lnSpc>
                <a:spcPct val="100000"/>
              </a:lnSpc>
              <a:defRPr sz="3750" b="1">
                <a:solidFill>
                  <a:schemeClr val="bg1"/>
                </a:solidFill>
                <a:latin typeface="Source Sans Pro" panose="020B0503030403020204" pitchFamily="34" charset="0"/>
              </a:defRPr>
            </a:lvl1pPr>
          </a:lstStyle>
          <a:p>
            <a:r>
              <a:rPr lang="en-US" dirty="0"/>
              <a:t>Title</a:t>
            </a:r>
            <a:endParaRPr lang="en-GB" dirty="0"/>
          </a:p>
        </p:txBody>
      </p:sp>
      <p:pic>
        <p:nvPicPr>
          <p:cNvPr id="8" name="Picture 7" descr="A picture containing icon&#10;&#10;Description automatically generated">
            <a:extLst>
              <a:ext uri="{FF2B5EF4-FFF2-40B4-BE49-F238E27FC236}">
                <a16:creationId xmlns:a16="http://schemas.microsoft.com/office/drawing/2014/main" id="{241C056B-5245-4612-BFB7-8179FBAC2A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72693" y="6162953"/>
            <a:ext cx="2711644" cy="433863"/>
          </a:xfrm>
          <a:prstGeom prst="rect">
            <a:avLst/>
          </a:prstGeom>
        </p:spPr>
      </p:pic>
      <p:pic>
        <p:nvPicPr>
          <p:cNvPr id="9" name="Picture 8" descr="Logo, company name&#10;&#10;Description automatically generated">
            <a:extLst>
              <a:ext uri="{FF2B5EF4-FFF2-40B4-BE49-F238E27FC236}">
                <a16:creationId xmlns:a16="http://schemas.microsoft.com/office/drawing/2014/main" id="{FC2F733F-68C3-4018-A8B8-6174C8BC723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3010" b="23027"/>
          <a:stretch/>
        </p:blipFill>
        <p:spPr>
          <a:xfrm>
            <a:off x="377184" y="6107815"/>
            <a:ext cx="2345697" cy="544139"/>
          </a:xfrm>
          <a:prstGeom prst="rect">
            <a:avLst/>
          </a:prstGeom>
        </p:spPr>
      </p:pic>
    </p:spTree>
    <p:extLst>
      <p:ext uri="{BB962C8B-B14F-4D97-AF65-F5344CB8AC3E}">
        <p14:creationId xmlns:p14="http://schemas.microsoft.com/office/powerpoint/2010/main" val="78412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06C9-56E9-42DE-A325-F6723E393828}"/>
              </a:ext>
            </a:extLst>
          </p:cNvPr>
          <p:cNvSpPr>
            <a:spLocks noGrp="1"/>
          </p:cNvSpPr>
          <p:nvPr>
            <p:ph type="title" hasCustomPrompt="1"/>
          </p:nvPr>
        </p:nvSpPr>
        <p:spPr>
          <a:xfrm>
            <a:off x="831850" y="1550714"/>
            <a:ext cx="10515600" cy="2852737"/>
          </a:xfrm>
        </p:spPr>
        <p:txBody>
          <a:bodyPr anchor="b">
            <a:normAutofit/>
          </a:bodyPr>
          <a:lstStyle>
            <a:lvl1pPr>
              <a:defRPr sz="5000"/>
            </a:lvl1pPr>
          </a:lstStyle>
          <a:p>
            <a:r>
              <a:rPr lang="en-US" dirty="0"/>
              <a:t>Title</a:t>
            </a:r>
            <a:endParaRPr lang="en-GB" dirty="0"/>
          </a:p>
        </p:txBody>
      </p:sp>
      <p:sp>
        <p:nvSpPr>
          <p:cNvPr id="3" name="Text Placeholder 2">
            <a:extLst>
              <a:ext uri="{FF2B5EF4-FFF2-40B4-BE49-F238E27FC236}">
                <a16:creationId xmlns:a16="http://schemas.microsoft.com/office/drawing/2014/main" id="{8B54ECF2-D3EC-4B03-BE53-98516978A2EA}"/>
              </a:ext>
            </a:extLst>
          </p:cNvPr>
          <p:cNvSpPr>
            <a:spLocks noGrp="1"/>
          </p:cNvSpPr>
          <p:nvPr>
            <p:ph type="body" idx="1" hasCustomPrompt="1"/>
          </p:nvPr>
        </p:nvSpPr>
        <p:spPr>
          <a:xfrm>
            <a:off x="831850" y="4589463"/>
            <a:ext cx="10515600" cy="1500187"/>
          </a:xfrm>
        </p:spPr>
        <p:txBody>
          <a:bodyPr>
            <a:normAutofit/>
          </a:bodyPr>
          <a:lstStyle>
            <a:lvl1pPr marL="0" indent="0">
              <a:buNone/>
              <a:defRPr sz="2000">
                <a:solidFill>
                  <a:srgbClr val="532C8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a:t>
            </a:r>
          </a:p>
        </p:txBody>
      </p:sp>
    </p:spTree>
    <p:extLst>
      <p:ext uri="{BB962C8B-B14F-4D97-AF65-F5344CB8AC3E}">
        <p14:creationId xmlns:p14="http://schemas.microsoft.com/office/powerpoint/2010/main" val="1938591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8C85-84E8-45E2-8C21-D4AAC136B69F}"/>
              </a:ext>
            </a:extLst>
          </p:cNvPr>
          <p:cNvSpPr>
            <a:spLocks noGrp="1"/>
          </p:cNvSpPr>
          <p:nvPr>
            <p:ph type="title"/>
          </p:nvPr>
        </p:nvSpPr>
        <p:spPr>
          <a:xfrm>
            <a:off x="839788" y="514210"/>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294ED9-C24F-4B63-9551-E352CEF157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AF6953-CEBD-41D2-8D78-F233272A05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EDA6ADE-B4A6-4459-9C1A-AB4892D10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0F529-1F83-4DBB-8569-D2A7873B6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4512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47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843DD-D1E7-4FED-B5D7-172EF0385DC2}"/>
              </a:ext>
            </a:extLst>
          </p:cNvPr>
          <p:cNvSpPr>
            <a:spLocks noGrp="1"/>
          </p:cNvSpPr>
          <p:nvPr>
            <p:ph type="title"/>
          </p:nvPr>
        </p:nvSpPr>
        <p:spPr>
          <a:xfrm>
            <a:off x="839788" y="367744"/>
            <a:ext cx="3932237" cy="1600200"/>
          </a:xfrm>
        </p:spPr>
        <p:txBody>
          <a:bodyPr anchor="b">
            <a:normAutofit/>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6D45445-7A86-4CAC-89B0-26F36A6CF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D9E243-B651-4E35-820C-502D8AF7422F}"/>
              </a:ext>
            </a:extLst>
          </p:cNvPr>
          <p:cNvSpPr>
            <a:spLocks noGrp="1"/>
          </p:cNvSpPr>
          <p:nvPr>
            <p:ph type="body" sz="half" idx="2"/>
          </p:nvPr>
        </p:nvSpPr>
        <p:spPr>
          <a:xfrm>
            <a:off x="839788" y="2136912"/>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6210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4A8C-5667-4925-9075-75668D9AB2A0}"/>
              </a:ext>
            </a:extLst>
          </p:cNvPr>
          <p:cNvSpPr>
            <a:spLocks noGrp="1"/>
          </p:cNvSpPr>
          <p:nvPr>
            <p:ph type="title"/>
          </p:nvPr>
        </p:nvSpPr>
        <p:spPr>
          <a:xfrm>
            <a:off x="839788" y="357810"/>
            <a:ext cx="3932237" cy="1600200"/>
          </a:xfrm>
        </p:spPr>
        <p:txBody>
          <a:bodyPr anchor="b">
            <a:normAutofit/>
          </a:bodyPr>
          <a:lstStyle>
            <a:lvl1pPr>
              <a:defRPr sz="3600"/>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0D268353-92AD-4FEE-814B-0970F230AD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E93D6F-6FA4-45C7-AC27-1BA817582EF3}"/>
              </a:ext>
            </a:extLst>
          </p:cNvPr>
          <p:cNvSpPr>
            <a:spLocks noGrp="1"/>
          </p:cNvSpPr>
          <p:nvPr>
            <p:ph type="body" sz="half" idx="2"/>
          </p:nvPr>
        </p:nvSpPr>
        <p:spPr>
          <a:xfrm>
            <a:off x="839788" y="2007705"/>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40223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9FD0-8E07-4432-9E0C-505DF27093CB}"/>
              </a:ext>
            </a:extLst>
          </p:cNvPr>
          <p:cNvSpPr>
            <a:spLocks noGrp="1"/>
          </p:cNvSpPr>
          <p:nvPr>
            <p:ph type="ctrTitle" hasCustomPrompt="1"/>
          </p:nvPr>
        </p:nvSpPr>
        <p:spPr>
          <a:xfrm>
            <a:off x="1838740" y="2627434"/>
            <a:ext cx="5029199" cy="924340"/>
          </a:xfrm>
          <a:prstGeom prst="rect">
            <a:avLst/>
          </a:prstGeom>
        </p:spPr>
        <p:txBody>
          <a:bodyPr anchor="b">
            <a:normAutofit/>
          </a:bodyPr>
          <a:lstStyle>
            <a:lvl1pPr algn="l">
              <a:lnSpc>
                <a:spcPct val="100000"/>
              </a:lnSpc>
              <a:defRPr sz="5000" b="1">
                <a:solidFill>
                  <a:schemeClr val="bg1"/>
                </a:solidFill>
                <a:latin typeface="Source Sans Pro" panose="020B0503030403020204" pitchFamily="34" charset="0"/>
              </a:defRPr>
            </a:lvl1pPr>
          </a:lstStyle>
          <a:p>
            <a:r>
              <a:rPr lang="en-US" dirty="0"/>
              <a:t>Title</a:t>
            </a:r>
            <a:endParaRPr lang="en-GB" dirty="0"/>
          </a:p>
        </p:txBody>
      </p:sp>
    </p:spTree>
    <p:extLst>
      <p:ext uri="{BB962C8B-B14F-4D97-AF65-F5344CB8AC3E}">
        <p14:creationId xmlns:p14="http://schemas.microsoft.com/office/powerpoint/2010/main" val="3972036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text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66029A0-56CC-40ED-835C-A9D82A2CA2F5}"/>
              </a:ext>
            </a:extLst>
          </p:cNvPr>
          <p:cNvSpPr>
            <a:spLocks noGrp="1"/>
          </p:cNvSpPr>
          <p:nvPr>
            <p:ph type="title"/>
          </p:nvPr>
        </p:nvSpPr>
        <p:spPr>
          <a:xfrm>
            <a:off x="838200" y="722938"/>
            <a:ext cx="8107017" cy="887205"/>
          </a:xfrm>
          <a:prstGeom prst="rect">
            <a:avLst/>
          </a:prstGeom>
        </p:spPr>
        <p:txBody>
          <a:bodyPr vert="horz" lIns="91440" tIns="45720" rIns="91440" bIns="45720" rtlCol="0" anchor="ctr">
            <a:normAutofit/>
          </a:bodyPr>
          <a:lstStyle/>
          <a:p>
            <a:r>
              <a:rPr lang="en-US" dirty="0"/>
              <a:t>Title</a:t>
            </a:r>
            <a:endParaRPr lang="en-GB" dirty="0"/>
          </a:p>
        </p:txBody>
      </p:sp>
      <p:sp>
        <p:nvSpPr>
          <p:cNvPr id="9" name="Text Placeholder 8">
            <a:extLst>
              <a:ext uri="{FF2B5EF4-FFF2-40B4-BE49-F238E27FC236}">
                <a16:creationId xmlns:a16="http://schemas.microsoft.com/office/drawing/2014/main" id="{B6F7CECC-E381-4E14-A721-7B1D369111D6}"/>
              </a:ext>
            </a:extLst>
          </p:cNvPr>
          <p:cNvSpPr>
            <a:spLocks noGrp="1"/>
          </p:cNvSpPr>
          <p:nvPr>
            <p:ph type="body" sz="quarter" idx="10" hasCustomPrompt="1"/>
          </p:nvPr>
        </p:nvSpPr>
        <p:spPr>
          <a:xfrm>
            <a:off x="838200" y="1858341"/>
            <a:ext cx="8186738" cy="2822575"/>
          </a:xfrm>
        </p:spPr>
        <p:txBody>
          <a:bodyPr/>
          <a:lstStyle>
            <a:lvl1pPr>
              <a:defRPr/>
            </a:lvl1pPr>
          </a:lstStyle>
          <a:p>
            <a:pPr lvl="0"/>
            <a:r>
              <a:rPr lang="en-US" dirty="0"/>
              <a:t>Click to add text</a:t>
            </a:r>
          </a:p>
        </p:txBody>
      </p:sp>
    </p:spTree>
    <p:extLst>
      <p:ext uri="{BB962C8B-B14F-4D97-AF65-F5344CB8AC3E}">
        <p14:creationId xmlns:p14="http://schemas.microsoft.com/office/powerpoint/2010/main" val="3621678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D8690B-CEEB-43D3-BA27-4D25D6C47EF0}"/>
              </a:ext>
            </a:extLst>
          </p:cNvPr>
          <p:cNvSpPr>
            <a:spLocks noGrp="1"/>
          </p:cNvSpPr>
          <p:nvPr>
            <p:ph type="title"/>
          </p:nvPr>
        </p:nvSpPr>
        <p:spPr>
          <a:xfrm>
            <a:off x="838200" y="722938"/>
            <a:ext cx="8107017" cy="887205"/>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a:extLst>
              <a:ext uri="{FF2B5EF4-FFF2-40B4-BE49-F238E27FC236}">
                <a16:creationId xmlns:a16="http://schemas.microsoft.com/office/drawing/2014/main" id="{D56C0EFC-53A2-402A-B269-8F2A8A2394B7}"/>
              </a:ext>
            </a:extLst>
          </p:cNvPr>
          <p:cNvSpPr>
            <a:spLocks noGrp="1"/>
          </p:cNvSpPr>
          <p:nvPr>
            <p:ph type="body" idx="1"/>
          </p:nvPr>
        </p:nvSpPr>
        <p:spPr>
          <a:xfrm>
            <a:off x="838200" y="1746113"/>
            <a:ext cx="8107017" cy="2815949"/>
          </a:xfrm>
          <a:prstGeom prst="rect">
            <a:avLst/>
          </a:prstGeom>
        </p:spPr>
        <p:txBody>
          <a:bodyPr vert="horz" lIns="91440" tIns="45720" rIns="91440" bIns="45720" rtlCol="0">
            <a:normAutofit/>
          </a:bodyPr>
          <a:lstStyle/>
          <a:p>
            <a:pPr lvl="0"/>
            <a:r>
              <a:rPr lang="en-US" dirty="0"/>
              <a:t>Body text</a:t>
            </a:r>
            <a:endParaRPr lang="en-GB" dirty="0"/>
          </a:p>
        </p:txBody>
      </p:sp>
    </p:spTree>
    <p:extLst>
      <p:ext uri="{BB962C8B-B14F-4D97-AF65-F5344CB8AC3E}">
        <p14:creationId xmlns:p14="http://schemas.microsoft.com/office/powerpoint/2010/main" val="2669607412"/>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3" r:id="rId3"/>
    <p:sldLayoutId id="2147483665" r:id="rId4"/>
    <p:sldLayoutId id="2147483667" r:id="rId5"/>
    <p:sldLayoutId id="2147483668" r:id="rId6"/>
    <p:sldLayoutId id="2147483669" r:id="rId7"/>
    <p:sldLayoutId id="2147483701" r:id="rId8"/>
    <p:sldLayoutId id="2147483698" r:id="rId9"/>
    <p:sldLayoutId id="2147483717" r:id="rId10"/>
  </p:sldLayoutIdLst>
  <p:txStyles>
    <p:titleStyle>
      <a:lvl1pPr algn="l" defTabSz="914400" rtl="0" eaLnBrk="1" latinLnBrk="0" hangingPunct="1">
        <a:lnSpc>
          <a:spcPct val="90000"/>
        </a:lnSpc>
        <a:spcBef>
          <a:spcPct val="0"/>
        </a:spcBef>
        <a:buNone/>
        <a:defRPr sz="3600" b="1" kern="1200">
          <a:solidFill>
            <a:srgbClr val="E62D88"/>
          </a:solidFill>
          <a:latin typeface="Source Sans Pro" panose="020B05030304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32C86"/>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CA12AE-8C04-BA49-9115-5E3CBBECD1F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D4AEF1-193D-0947-A10A-47546B9458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ECC91-6A55-AF4A-97E9-EBCD27E4735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23F536-47A8-0A47-85DF-D2A7B2F987E7}" type="datetimeFigureOut">
              <a:rPr lang="en-US" smtClean="0"/>
              <a:t>11/21/2024</a:t>
            </a:fld>
            <a:endParaRPr lang="en-US"/>
          </a:p>
        </p:txBody>
      </p:sp>
      <p:sp>
        <p:nvSpPr>
          <p:cNvPr id="5" name="Footer Placeholder 4">
            <a:extLst>
              <a:ext uri="{FF2B5EF4-FFF2-40B4-BE49-F238E27FC236}">
                <a16:creationId xmlns:a16="http://schemas.microsoft.com/office/drawing/2014/main" id="{7DF48ECF-B8BB-6C4B-9DF5-98ACD82FC86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382777-44EE-C441-83C1-9805F2023B9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44309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ransition>
    <p:fade/>
  </p:transition>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3.jp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urple and orange triangle&#10;&#10;Description automatically generated">
            <a:extLst>
              <a:ext uri="{FF2B5EF4-FFF2-40B4-BE49-F238E27FC236}">
                <a16:creationId xmlns:a16="http://schemas.microsoft.com/office/drawing/2014/main" id="{8E5D7751-C26A-73AD-E58E-52245A45AE4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AED8EA0-2BA8-0546-C779-0B7C77FD5060}"/>
              </a:ext>
            </a:extLst>
          </p:cNvPr>
          <p:cNvSpPr>
            <a:spLocks noGrp="1"/>
          </p:cNvSpPr>
          <p:nvPr>
            <p:ph type="ctrTitle"/>
          </p:nvPr>
        </p:nvSpPr>
        <p:spPr>
          <a:xfrm>
            <a:off x="867746" y="1778707"/>
            <a:ext cx="8430011" cy="1321905"/>
          </a:xfrm>
        </p:spPr>
        <p:txBody>
          <a:bodyPr>
            <a:normAutofit fontScale="90000"/>
          </a:bodyPr>
          <a:lstStyle/>
          <a:p>
            <a:pPr algn="l"/>
            <a:r>
              <a:rPr lang="en-GB" sz="6700" dirty="0" err="1">
                <a:latin typeface="Source Sans Pro"/>
                <a:ea typeface="Source Sans Pro"/>
              </a:rPr>
              <a:t>DreamBox</a:t>
            </a:r>
            <a:r>
              <a:rPr lang="en-GB" sz="6700" b="1" dirty="0">
                <a:latin typeface="Source Sans Pro"/>
                <a:ea typeface="Source Sans Pro"/>
              </a:rPr>
              <a:t> Reading Plus</a:t>
            </a:r>
            <a:br>
              <a:rPr lang="en-GB" sz="4900" dirty="0">
                <a:effectLst/>
                <a:latin typeface="Source Sans Pro SemiBold" panose="020B0603030403020204" pitchFamily="34" charset="0"/>
                <a:ea typeface="Source Sans Pro SemiBold" panose="020B0603030403020204" pitchFamily="34" charset="0"/>
              </a:rPr>
            </a:br>
            <a:endParaRPr lang="en-GB" sz="1600" dirty="0"/>
          </a:p>
        </p:txBody>
      </p:sp>
      <p:sp>
        <p:nvSpPr>
          <p:cNvPr id="7" name="Title 1">
            <a:extLst>
              <a:ext uri="{FF2B5EF4-FFF2-40B4-BE49-F238E27FC236}">
                <a16:creationId xmlns:a16="http://schemas.microsoft.com/office/drawing/2014/main" id="{C3EA3ECA-7318-8541-B350-5036CFC11BFA}"/>
              </a:ext>
            </a:extLst>
          </p:cNvPr>
          <p:cNvSpPr txBox="1">
            <a:spLocks/>
          </p:cNvSpPr>
          <p:nvPr/>
        </p:nvSpPr>
        <p:spPr>
          <a:xfrm>
            <a:off x="944216" y="3082484"/>
            <a:ext cx="7275631" cy="1705188"/>
          </a:xfrm>
          <a:prstGeom prst="rect">
            <a:avLst/>
          </a:prstGeom>
        </p:spPr>
        <p:txBody>
          <a:bodyPr anchor="b">
            <a:normAutofit fontScale="90000" lnSpcReduction="10000"/>
          </a:bodyPr>
          <a:lstStyle>
            <a:lvl1pPr algn="l" defTabSz="914400" rtl="0" eaLnBrk="1" latinLnBrk="0" hangingPunct="1">
              <a:lnSpc>
                <a:spcPct val="100000"/>
              </a:lnSpc>
              <a:spcBef>
                <a:spcPct val="0"/>
              </a:spcBef>
              <a:buNone/>
              <a:defRPr sz="5000" b="1" kern="1200">
                <a:solidFill>
                  <a:schemeClr val="bg1"/>
                </a:solidFill>
                <a:latin typeface="Source Sans Pro" panose="020B0503030403020204" pitchFamily="34" charset="0"/>
                <a:ea typeface="+mj-ea"/>
                <a:cs typeface="+mj-cs"/>
              </a:defRPr>
            </a:lvl1pPr>
          </a:lstStyle>
          <a:p>
            <a:r>
              <a:rPr lang="en-US" sz="3200" dirty="0">
                <a:solidFill>
                  <a:srgbClr val="E62D88"/>
                </a:solidFill>
                <a:ea typeface="Source Sans Pro" panose="020B0503030403020204" pitchFamily="34" charset="0"/>
              </a:rPr>
              <a:t>I</a:t>
            </a:r>
            <a:r>
              <a:rPr lang="en-US" sz="3200" b="1" dirty="0">
                <a:solidFill>
                  <a:srgbClr val="E62D88"/>
                </a:solidFill>
                <a:latin typeface="Source Sans Pro" panose="020B0503030403020204" pitchFamily="34" charset="0"/>
                <a:ea typeface="Source Sans Pro" panose="020B0503030403020204" pitchFamily="34" charset="0"/>
              </a:rPr>
              <a:t>mproving children’s life chances through education</a:t>
            </a:r>
          </a:p>
          <a:p>
            <a:endParaRPr lang="en-US" sz="3200" b="1" dirty="0">
              <a:solidFill>
                <a:srgbClr val="E62D88"/>
              </a:solidFill>
              <a:latin typeface="Source Sans Pro" panose="020B0503030403020204" pitchFamily="34" charset="0"/>
              <a:ea typeface="Source Sans Pro" panose="020B0503030403020204" pitchFamily="34" charset="0"/>
            </a:endParaRPr>
          </a:p>
          <a:p>
            <a:r>
              <a:rPr lang="en-US" sz="3200" dirty="0">
                <a:solidFill>
                  <a:srgbClr val="E62D88"/>
                </a:solidFill>
                <a:ea typeface="Source Sans Pro" panose="020B0503030403020204" pitchFamily="34" charset="0"/>
              </a:rPr>
              <a:t>Enfield Curriculum HT meeting</a:t>
            </a:r>
            <a:endParaRPr lang="en-GB" sz="3200" b="1" dirty="0">
              <a:solidFill>
                <a:srgbClr val="E62D88"/>
              </a:solidFill>
              <a:latin typeface="Source Sans Pro" panose="020B0503030403020204" pitchFamily="34" charset="0"/>
              <a:ea typeface="Source Sans Pro" panose="020B0503030403020204" pitchFamily="34" charset="0"/>
            </a:endParaRPr>
          </a:p>
        </p:txBody>
      </p:sp>
      <p:pic>
        <p:nvPicPr>
          <p:cNvPr id="8" name="Picture 7" descr="A black and white sign with white text&#10;&#10;Description automatically generated">
            <a:extLst>
              <a:ext uri="{FF2B5EF4-FFF2-40B4-BE49-F238E27FC236}">
                <a16:creationId xmlns:a16="http://schemas.microsoft.com/office/drawing/2014/main" id="{D2DC3469-3C2A-C6D2-3039-E900BD838FB9}"/>
              </a:ext>
            </a:extLst>
          </p:cNvPr>
          <p:cNvPicPr>
            <a:picLocks noChangeAspect="1"/>
          </p:cNvPicPr>
          <p:nvPr/>
        </p:nvPicPr>
        <p:blipFill>
          <a:blip r:embed="rId3"/>
          <a:stretch>
            <a:fillRect/>
          </a:stretch>
        </p:blipFill>
        <p:spPr>
          <a:xfrm>
            <a:off x="974033" y="5855606"/>
            <a:ext cx="3120887" cy="656634"/>
          </a:xfrm>
          <a:prstGeom prst="rect">
            <a:avLst/>
          </a:prstGeom>
        </p:spPr>
      </p:pic>
      <p:pic>
        <p:nvPicPr>
          <p:cNvPr id="9" name="Graphic 8">
            <a:extLst>
              <a:ext uri="{FF2B5EF4-FFF2-40B4-BE49-F238E27FC236}">
                <a16:creationId xmlns:a16="http://schemas.microsoft.com/office/drawing/2014/main" id="{48E230C9-4BD3-435A-C3DF-ED81B52CF2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9991" y="613214"/>
            <a:ext cx="2209800" cy="690562"/>
          </a:xfrm>
          <a:prstGeom prst="rect">
            <a:avLst/>
          </a:prstGeom>
        </p:spPr>
      </p:pic>
      <p:sp>
        <p:nvSpPr>
          <p:cNvPr id="2" name="TextBox 1">
            <a:extLst>
              <a:ext uri="{FF2B5EF4-FFF2-40B4-BE49-F238E27FC236}">
                <a16:creationId xmlns:a16="http://schemas.microsoft.com/office/drawing/2014/main" id="{F654CF18-639E-0DF9-1194-4AF2E5BEBE1D}"/>
              </a:ext>
            </a:extLst>
          </p:cNvPr>
          <p:cNvSpPr txBox="1"/>
          <p:nvPr/>
        </p:nvSpPr>
        <p:spPr>
          <a:xfrm>
            <a:off x="974033" y="5136973"/>
            <a:ext cx="6350498" cy="369332"/>
          </a:xfrm>
          <a:prstGeom prst="rect">
            <a:avLst/>
          </a:prstGeom>
          <a:noFill/>
        </p:spPr>
        <p:txBody>
          <a:bodyPr wrap="square" rtlCol="0">
            <a:spAutoFit/>
          </a:bodyPr>
          <a:lstStyle/>
          <a:p>
            <a:r>
              <a:rPr lang="en-GB" b="1" dirty="0">
                <a:solidFill>
                  <a:srgbClr val="E62D88"/>
                </a:solidFill>
              </a:rPr>
              <a:t>Ellis Sutherland – Reading Development Consultant</a:t>
            </a:r>
          </a:p>
        </p:txBody>
      </p:sp>
    </p:spTree>
    <p:extLst>
      <p:ext uri="{BB962C8B-B14F-4D97-AF65-F5344CB8AC3E}">
        <p14:creationId xmlns:p14="http://schemas.microsoft.com/office/powerpoint/2010/main" val="4257017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rainbow colors&#10;&#10;Description automatically generated">
            <a:extLst>
              <a:ext uri="{FF2B5EF4-FFF2-40B4-BE49-F238E27FC236}">
                <a16:creationId xmlns:a16="http://schemas.microsoft.com/office/drawing/2014/main" id="{66A26495-0CE5-45D4-3473-54F1F466D6C1}"/>
              </a:ext>
            </a:extLst>
          </p:cNvPr>
          <p:cNvPicPr>
            <a:picLocks noChangeAspect="1"/>
          </p:cNvPicPr>
          <p:nvPr/>
        </p:nvPicPr>
        <p:blipFill>
          <a:blip r:embed="rId3"/>
          <a:stretch>
            <a:fillRect/>
          </a:stretch>
        </p:blipFill>
        <p:spPr>
          <a:xfrm>
            <a:off x="0" y="-12562"/>
            <a:ext cx="12192000" cy="6858000"/>
          </a:xfrm>
          <a:prstGeom prst="rect">
            <a:avLst/>
          </a:prstGeom>
        </p:spPr>
      </p:pic>
      <p:sp>
        <p:nvSpPr>
          <p:cNvPr id="6" name="Title 1">
            <a:extLst>
              <a:ext uri="{FF2B5EF4-FFF2-40B4-BE49-F238E27FC236}">
                <a16:creationId xmlns:a16="http://schemas.microsoft.com/office/drawing/2014/main" id="{C06471EE-F5F4-078E-43F8-1A57541772E2}"/>
              </a:ext>
            </a:extLst>
          </p:cNvPr>
          <p:cNvSpPr txBox="1">
            <a:spLocks/>
          </p:cNvSpPr>
          <p:nvPr/>
        </p:nvSpPr>
        <p:spPr>
          <a:xfrm>
            <a:off x="1415169" y="861825"/>
            <a:ext cx="8513895" cy="1371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E62D88"/>
                </a:solidFill>
                <a:latin typeface="Source Sans Pro" panose="020B0503030403020204" pitchFamily="34" charset="0"/>
                <a:ea typeface="+mj-ea"/>
                <a:cs typeface="+mj-cs"/>
              </a:defRPr>
            </a:lvl1pPr>
          </a:lstStyle>
          <a:p>
            <a:br>
              <a:rPr lang="en-GB" sz="5000" dirty="0">
                <a:solidFill>
                  <a:srgbClr val="532B85"/>
                </a:solidFill>
                <a:latin typeface="Open Sans Semibold" panose="020B0706030804020204" pitchFamily="34" charset="0"/>
                <a:ea typeface="Open Sans Semibold" panose="020B0706030804020204" pitchFamily="34" charset="0"/>
                <a:cs typeface="Open Sans Semibold" panose="020B0706030804020204" pitchFamily="34" charset="0"/>
              </a:rPr>
            </a:br>
            <a:endParaRPr lang="en-GB" sz="5000" dirty="0">
              <a:solidFill>
                <a:srgbClr val="532B85"/>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Title 1">
            <a:extLst>
              <a:ext uri="{FF2B5EF4-FFF2-40B4-BE49-F238E27FC236}">
                <a16:creationId xmlns:a16="http://schemas.microsoft.com/office/drawing/2014/main" id="{B7C3BD16-0797-28AA-62DE-52073F730CD9}"/>
              </a:ext>
            </a:extLst>
          </p:cNvPr>
          <p:cNvSpPr>
            <a:spLocks noGrp="1"/>
          </p:cNvSpPr>
          <p:nvPr>
            <p:ph type="title"/>
          </p:nvPr>
        </p:nvSpPr>
        <p:spPr>
          <a:xfrm>
            <a:off x="679042" y="655191"/>
            <a:ext cx="6773810" cy="691827"/>
          </a:xfrm>
        </p:spPr>
        <p:txBody>
          <a:bodyPr>
            <a:normAutofit fontScale="90000"/>
          </a:bodyPr>
          <a:lstStyle/>
          <a:p>
            <a:pPr>
              <a:lnSpc>
                <a:spcPct val="100000"/>
              </a:lnSpc>
            </a:pPr>
            <a:r>
              <a:rPr lang="en-GB" sz="2400" b="1" dirty="0">
                <a:solidFill>
                  <a:srgbClr val="E63289"/>
                </a:solidFill>
              </a:rPr>
              <a:t>Reading Plus efficacy study with Derby Research School</a:t>
            </a:r>
            <a:br>
              <a:rPr lang="en-GB" sz="2400" dirty="0">
                <a:solidFill>
                  <a:srgbClr val="E63289"/>
                </a:solidFill>
              </a:rPr>
            </a:br>
            <a:r>
              <a:rPr lang="en-GB" sz="1600" b="0" dirty="0">
                <a:solidFill>
                  <a:srgbClr val="E63289"/>
                </a:solidFill>
              </a:rPr>
              <a:t>September 2021 – July 2022</a:t>
            </a:r>
            <a:endParaRPr lang="en-US" sz="1600" b="0" dirty="0">
              <a:solidFill>
                <a:srgbClr val="E63289"/>
              </a:solidFill>
            </a:endParaRPr>
          </a:p>
        </p:txBody>
      </p:sp>
      <p:sp>
        <p:nvSpPr>
          <p:cNvPr id="9" name="TextBox 8">
            <a:extLst>
              <a:ext uri="{FF2B5EF4-FFF2-40B4-BE49-F238E27FC236}">
                <a16:creationId xmlns:a16="http://schemas.microsoft.com/office/drawing/2014/main" id="{10DEE3D6-9E8A-48BA-44B4-BB1A59372E02}"/>
              </a:ext>
            </a:extLst>
          </p:cNvPr>
          <p:cNvSpPr txBox="1"/>
          <p:nvPr/>
        </p:nvSpPr>
        <p:spPr>
          <a:xfrm>
            <a:off x="679041" y="1233823"/>
            <a:ext cx="9035229" cy="5062924"/>
          </a:xfrm>
          <a:prstGeom prst="rect">
            <a:avLst/>
          </a:prstGeom>
          <a:noFill/>
        </p:spPr>
        <p:txBody>
          <a:bodyPr wrap="square" rtlCol="0">
            <a:spAutoFit/>
          </a:bodyPr>
          <a:lstStyle/>
          <a:p>
            <a:endParaRPr lang="en-GB" sz="1600" dirty="0">
              <a:solidFill>
                <a:srgbClr val="532C86"/>
              </a:solidFill>
            </a:endParaRPr>
          </a:p>
          <a:p>
            <a:r>
              <a:rPr lang="en-GB" sz="1600" b="1" dirty="0">
                <a:solidFill>
                  <a:srgbClr val="532C86"/>
                </a:solidFill>
              </a:rPr>
              <a:t>Summary of findings:</a:t>
            </a:r>
          </a:p>
          <a:p>
            <a:r>
              <a:rPr lang="en-GB" sz="1600" dirty="0">
                <a:solidFill>
                  <a:srgbClr val="E62D88"/>
                </a:solidFill>
              </a:rPr>
              <a:t>Over the academic year, Control school pupils achieved:</a:t>
            </a:r>
          </a:p>
          <a:p>
            <a:pPr marL="214313" indent="-214313">
              <a:buFont typeface="Arial" panose="020B0604020202020204" pitchFamily="34" charset="0"/>
              <a:buChar char="•"/>
            </a:pPr>
            <a:r>
              <a:rPr lang="en-GB" sz="1500" dirty="0"/>
              <a:t>A 29% increase in test results from their first to the last test. </a:t>
            </a:r>
          </a:p>
          <a:p>
            <a:endParaRPr lang="en-GB" sz="1600" dirty="0">
              <a:solidFill>
                <a:srgbClr val="E62D88"/>
              </a:solidFill>
            </a:endParaRPr>
          </a:p>
          <a:p>
            <a:r>
              <a:rPr lang="en-GB" sz="1600" dirty="0">
                <a:solidFill>
                  <a:srgbClr val="E62D88"/>
                </a:solidFill>
              </a:rPr>
              <a:t>Reading Plus pupils achieved:</a:t>
            </a:r>
          </a:p>
          <a:p>
            <a:pPr marL="214313" indent="-214313">
              <a:buFont typeface="Arial" panose="020B0604020202020204" pitchFamily="34" charset="0"/>
              <a:buChar char="•"/>
            </a:pPr>
            <a:r>
              <a:rPr lang="en-GB" sz="1500" dirty="0"/>
              <a:t>A 50% increase in their test results from their first to last reading paper.</a:t>
            </a:r>
          </a:p>
          <a:p>
            <a:pPr marL="214313" indent="-214313">
              <a:buFont typeface="Arial" panose="020B0604020202020204" pitchFamily="34" charset="0"/>
              <a:buChar char="•"/>
            </a:pPr>
            <a:r>
              <a:rPr lang="en-GB" sz="1500" dirty="0"/>
              <a:t>A rise of six marks on their scaled scores.</a:t>
            </a:r>
          </a:p>
          <a:p>
            <a:endParaRPr lang="en-GB" sz="1600" dirty="0"/>
          </a:p>
          <a:p>
            <a:pPr defTabSz="1300460"/>
            <a:r>
              <a:rPr lang="en-GB" sz="1600" dirty="0">
                <a:solidFill>
                  <a:srgbClr val="E62D88"/>
                </a:solidFill>
              </a:rPr>
              <a:t>PP children:</a:t>
            </a:r>
            <a:endParaRPr lang="en-GB" sz="1600" dirty="0">
              <a:solidFill>
                <a:prstClr val="black"/>
              </a:solidFill>
            </a:endParaRPr>
          </a:p>
          <a:p>
            <a:pPr marL="304796" indent="-304796" defTabSz="1300460">
              <a:buFont typeface="Arial" panose="020B0604020202020204" pitchFamily="34" charset="0"/>
              <a:buChar char="•"/>
            </a:pPr>
            <a:r>
              <a:rPr lang="en-GB" sz="1500" dirty="0">
                <a:solidFill>
                  <a:prstClr val="black"/>
                </a:solidFill>
              </a:rPr>
              <a:t>Pupil premium children using Reading Plus made 97% more progress than pupil premium children in the control schools.</a:t>
            </a:r>
          </a:p>
          <a:p>
            <a:pPr marL="304796" indent="-304796" defTabSz="1300460">
              <a:buFont typeface="Arial" panose="020B0604020202020204" pitchFamily="34" charset="0"/>
              <a:buChar char="•"/>
            </a:pPr>
            <a:endParaRPr lang="en-GB" sz="1600" dirty="0">
              <a:solidFill>
                <a:prstClr val="black"/>
              </a:solidFill>
            </a:endParaRPr>
          </a:p>
          <a:p>
            <a:pPr defTabSz="1300460"/>
            <a:r>
              <a:rPr lang="en-GB" sz="1600" dirty="0">
                <a:solidFill>
                  <a:srgbClr val="E62D88"/>
                </a:solidFill>
              </a:rPr>
              <a:t>EAL children: </a:t>
            </a:r>
            <a:endParaRPr lang="en-GB" sz="1600" dirty="0"/>
          </a:p>
          <a:p>
            <a:pPr marL="285750" indent="-285750" defTabSz="1300460">
              <a:buFont typeface="Arial" panose="020B0604020202020204" pitchFamily="34" charset="0"/>
              <a:buChar char="•"/>
            </a:pPr>
            <a:r>
              <a:rPr lang="en-GB" sz="1500" dirty="0"/>
              <a:t>EAL children using Reading Plus made 50% more progress than EAL children in the control schools.</a:t>
            </a:r>
          </a:p>
          <a:p>
            <a:endParaRPr lang="en-GB" sz="1600" dirty="0"/>
          </a:p>
          <a:p>
            <a:r>
              <a:rPr lang="en-GB" sz="1600" dirty="0">
                <a:solidFill>
                  <a:srgbClr val="E62D88"/>
                </a:solidFill>
              </a:rPr>
              <a:t>SEN children:</a:t>
            </a:r>
          </a:p>
          <a:p>
            <a:pPr marL="285750" indent="-285750">
              <a:buFont typeface="Arial" panose="020B0604020202020204" pitchFamily="34" charset="0"/>
              <a:buChar char="•"/>
            </a:pPr>
            <a:r>
              <a:rPr lang="en-GB" sz="1500" dirty="0"/>
              <a:t>Pupils identified as SEN who used Reading Plus made the most significant improvement throughout the study and achieved 119% more progress than SEN pupils in the control schools. </a:t>
            </a:r>
          </a:p>
          <a:p>
            <a:endParaRPr lang="en-GB" sz="1350" dirty="0">
              <a:latin typeface="g_d1_f2"/>
            </a:endParaRPr>
          </a:p>
          <a:p>
            <a:pPr marL="214313" indent="-214313">
              <a:buFont typeface="Arial" panose="020B0604020202020204" pitchFamily="34" charset="0"/>
              <a:buChar char="•"/>
            </a:pPr>
            <a:endParaRPr lang="en-US" sz="1350" dirty="0"/>
          </a:p>
        </p:txBody>
      </p:sp>
    </p:spTree>
    <p:extLst>
      <p:ext uri="{BB962C8B-B14F-4D97-AF65-F5344CB8AC3E}">
        <p14:creationId xmlns:p14="http://schemas.microsoft.com/office/powerpoint/2010/main" val="284300037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12DA6C-C402-48EF-8575-A31853B52E49}"/>
              </a:ext>
            </a:extLst>
          </p:cNvPr>
          <p:cNvSpPr>
            <a:spLocks noGrp="1"/>
          </p:cNvSpPr>
          <p:nvPr>
            <p:ph type="body" sz="quarter" idx="10"/>
          </p:nvPr>
        </p:nvSpPr>
        <p:spPr/>
        <p:txBody>
          <a:bodyPr/>
          <a:lstStyle/>
          <a:p>
            <a:r>
              <a:rPr lang="en-GB" dirty="0"/>
              <a:t> </a:t>
            </a:r>
          </a:p>
        </p:txBody>
      </p:sp>
      <p:pic>
        <p:nvPicPr>
          <p:cNvPr id="12" name="Picture 11" descr="A white background with rainbow colored borders&#10;&#10;Description automatically generated">
            <a:extLst>
              <a:ext uri="{FF2B5EF4-FFF2-40B4-BE49-F238E27FC236}">
                <a16:creationId xmlns:a16="http://schemas.microsoft.com/office/drawing/2014/main" id="{63D1851E-9060-D9BD-6F3C-ED63621A1D36}"/>
              </a:ext>
            </a:extLst>
          </p:cNvPr>
          <p:cNvPicPr>
            <a:picLocks noChangeAspect="1"/>
          </p:cNvPicPr>
          <p:nvPr/>
        </p:nvPicPr>
        <p:blipFill>
          <a:blip r:embed="rId2"/>
          <a:stretch>
            <a:fillRect/>
          </a:stretch>
        </p:blipFill>
        <p:spPr>
          <a:xfrm>
            <a:off x="0" y="3048"/>
            <a:ext cx="12197426" cy="6854952"/>
          </a:xfrm>
          <a:prstGeom prst="rect">
            <a:avLst/>
          </a:prstGeom>
        </p:spPr>
      </p:pic>
      <p:pic>
        <p:nvPicPr>
          <p:cNvPr id="13" name="Picture 12" descr="A close-up of a diagram&#10;&#10;Description automatically generated">
            <a:extLst>
              <a:ext uri="{FF2B5EF4-FFF2-40B4-BE49-F238E27FC236}">
                <a16:creationId xmlns:a16="http://schemas.microsoft.com/office/drawing/2014/main" id="{35590A0E-466B-067A-F31E-44DA673E18B4}"/>
              </a:ext>
            </a:extLst>
          </p:cNvPr>
          <p:cNvPicPr>
            <a:picLocks noChangeAspect="1"/>
          </p:cNvPicPr>
          <p:nvPr/>
        </p:nvPicPr>
        <p:blipFill>
          <a:blip r:embed="rId3"/>
          <a:stretch>
            <a:fillRect/>
          </a:stretch>
        </p:blipFill>
        <p:spPr>
          <a:xfrm>
            <a:off x="0" y="1920214"/>
            <a:ext cx="12192000" cy="3238195"/>
          </a:xfrm>
          <a:prstGeom prst="rect">
            <a:avLst/>
          </a:prstGeom>
        </p:spPr>
      </p:pic>
      <p:sp>
        <p:nvSpPr>
          <p:cNvPr id="14" name="Title 1">
            <a:extLst>
              <a:ext uri="{FF2B5EF4-FFF2-40B4-BE49-F238E27FC236}">
                <a16:creationId xmlns:a16="http://schemas.microsoft.com/office/drawing/2014/main" id="{21292BBB-A661-9909-D684-1B34F6D45E47}"/>
              </a:ext>
            </a:extLst>
          </p:cNvPr>
          <p:cNvSpPr>
            <a:spLocks noGrp="1"/>
          </p:cNvSpPr>
          <p:nvPr>
            <p:ph type="title"/>
          </p:nvPr>
        </p:nvSpPr>
        <p:spPr>
          <a:xfrm>
            <a:off x="591811" y="700840"/>
            <a:ext cx="8107017" cy="1618843"/>
          </a:xfrm>
        </p:spPr>
        <p:txBody>
          <a:bodyPr>
            <a:normAutofit fontScale="90000"/>
          </a:bodyPr>
          <a:lstStyle/>
          <a:p>
            <a:r>
              <a:rPr lang="en-US" sz="4000" b="1" dirty="0">
                <a:solidFill>
                  <a:srgbClr val="E62D88"/>
                </a:solidFill>
                <a:latin typeface="Source Sans Pro" panose="020B0503030403020204" pitchFamily="34" charset="0"/>
              </a:rPr>
              <a:t>The Five Pillars of Reading</a:t>
            </a:r>
            <a:br>
              <a:rPr lang="en-GB" sz="1600" b="1" dirty="0">
                <a:solidFill>
                  <a:srgbClr val="E62D88"/>
                </a:solidFill>
              </a:rPr>
            </a:br>
            <a:br>
              <a:rPr lang="en-US" sz="2400" dirty="0">
                <a:solidFill>
                  <a:srgbClr val="7030A0"/>
                </a:solidFill>
                <a:latin typeface="Source Sans Pro" panose="020B0503030403020204" pitchFamily="34" charset="0"/>
              </a:rPr>
            </a:br>
            <a:br>
              <a:rPr lang="en-GB" sz="2400" b="0" dirty="0">
                <a:latin typeface="Arial" panose="020B0604020202020204" pitchFamily="34" charset="0"/>
                <a:cs typeface="Arial" panose="020B0604020202020204" pitchFamily="34" charset="0"/>
              </a:rPr>
            </a:br>
            <a:endParaRPr lang="en-US" sz="2400" dirty="0"/>
          </a:p>
        </p:txBody>
      </p:sp>
    </p:spTree>
    <p:extLst>
      <p:ext uri="{BB962C8B-B14F-4D97-AF65-F5344CB8AC3E}">
        <p14:creationId xmlns:p14="http://schemas.microsoft.com/office/powerpoint/2010/main" val="41669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rainbow colored borders&#10;&#10;Description automatically generated">
            <a:extLst>
              <a:ext uri="{FF2B5EF4-FFF2-40B4-BE49-F238E27FC236}">
                <a16:creationId xmlns:a16="http://schemas.microsoft.com/office/drawing/2014/main" id="{5431778F-AEE4-92E2-0F5B-DBE5385A55A6}"/>
              </a:ext>
            </a:extLst>
          </p:cNvPr>
          <p:cNvPicPr>
            <a:picLocks noChangeAspect="1"/>
          </p:cNvPicPr>
          <p:nvPr/>
        </p:nvPicPr>
        <p:blipFill>
          <a:blip r:embed="rId5"/>
          <a:stretch>
            <a:fillRect/>
          </a:stretch>
        </p:blipFill>
        <p:spPr>
          <a:xfrm>
            <a:off x="-5426" y="0"/>
            <a:ext cx="12197426" cy="6854952"/>
          </a:xfrm>
          <a:prstGeom prst="rect">
            <a:avLst/>
          </a:prstGeom>
        </p:spPr>
      </p:pic>
      <p:sp>
        <p:nvSpPr>
          <p:cNvPr id="231" name="Google Shape;94;p19"/>
          <p:cNvSpPr txBox="1"/>
          <p:nvPr/>
        </p:nvSpPr>
        <p:spPr>
          <a:xfrm>
            <a:off x="1835700" y="275360"/>
            <a:ext cx="8520601" cy="727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5" tIns="91425" rIns="91425" bIns="91425">
            <a:normAutofit fontScale="70000" lnSpcReduction="20000"/>
          </a:bodyPr>
          <a:lstStyle>
            <a:lvl1pPr algn="ctr">
              <a:defRPr sz="4500" b="1">
                <a:solidFill>
                  <a:srgbClr val="4C6CB9"/>
                </a:solidFill>
                <a:latin typeface="+mn-lt"/>
                <a:ea typeface="+mn-ea"/>
                <a:cs typeface="+mn-cs"/>
                <a:sym typeface="Helvetica"/>
              </a:defRPr>
            </a:lvl1pPr>
          </a:lstStyle>
          <a:p>
            <a:pPr defTabSz="642915"/>
            <a:r>
              <a:rPr lang="en-GB" sz="3164" b="0" dirty="0">
                <a:latin typeface="Arial" panose="020B0604020202020204" pitchFamily="34" charset="0"/>
                <a:cs typeface="Arial" panose="020B0604020202020204" pitchFamily="34" charset="0"/>
              </a:rPr>
              <a:t>If you’re not a proficient reader this is w</a:t>
            </a:r>
            <a:r>
              <a:rPr sz="3164" b="0" dirty="0">
                <a:latin typeface="Arial" panose="020B0604020202020204" pitchFamily="34" charset="0"/>
                <a:cs typeface="Arial" panose="020B0604020202020204" pitchFamily="34" charset="0"/>
              </a:rPr>
              <a:t>hat </a:t>
            </a:r>
            <a:r>
              <a:rPr lang="en-GB" sz="3164" b="0" dirty="0">
                <a:latin typeface="Arial" panose="020B0604020202020204" pitchFamily="34" charset="0"/>
                <a:cs typeface="Arial" panose="020B0604020202020204" pitchFamily="34" charset="0"/>
              </a:rPr>
              <a:t>r</a:t>
            </a:r>
            <a:r>
              <a:rPr sz="3164" b="0" dirty="0" err="1">
                <a:latin typeface="Arial" panose="020B0604020202020204" pitchFamily="34" charset="0"/>
                <a:cs typeface="Arial" panose="020B0604020202020204" pitchFamily="34" charset="0"/>
              </a:rPr>
              <a:t>eading</a:t>
            </a:r>
            <a:r>
              <a:rPr sz="3164" b="0" dirty="0">
                <a:latin typeface="Arial" panose="020B0604020202020204" pitchFamily="34" charset="0"/>
                <a:cs typeface="Arial" panose="020B0604020202020204" pitchFamily="34" charset="0"/>
              </a:rPr>
              <a:t> </a:t>
            </a:r>
            <a:r>
              <a:rPr lang="en-GB" sz="3164" b="0" dirty="0">
                <a:latin typeface="Arial" panose="020B0604020202020204" pitchFamily="34" charset="0"/>
                <a:cs typeface="Arial" panose="020B0604020202020204" pitchFamily="34" charset="0"/>
              </a:rPr>
              <a:t>f</a:t>
            </a:r>
            <a:r>
              <a:rPr sz="3164" b="0" dirty="0">
                <a:latin typeface="Arial" panose="020B0604020202020204" pitchFamily="34" charset="0"/>
                <a:cs typeface="Arial" panose="020B0604020202020204" pitchFamily="34" charset="0"/>
              </a:rPr>
              <a:t>eels </a:t>
            </a:r>
            <a:r>
              <a:rPr lang="en-GB" sz="3164" b="0" dirty="0">
                <a:latin typeface="Arial" panose="020B0604020202020204" pitchFamily="34" charset="0"/>
                <a:cs typeface="Arial" panose="020B0604020202020204" pitchFamily="34" charset="0"/>
              </a:rPr>
              <a:t>l</a:t>
            </a:r>
            <a:r>
              <a:rPr sz="3164" b="0" dirty="0" err="1">
                <a:latin typeface="Arial" panose="020B0604020202020204" pitchFamily="34" charset="0"/>
                <a:cs typeface="Arial" panose="020B0604020202020204" pitchFamily="34" charset="0"/>
              </a:rPr>
              <a:t>ike</a:t>
            </a:r>
            <a:endParaRPr sz="3164" b="0" dirty="0">
              <a:latin typeface="Arial" panose="020B0604020202020204" pitchFamily="34" charset="0"/>
              <a:cs typeface="Arial" panose="020B0604020202020204" pitchFamily="34" charset="0"/>
            </a:endParaRPr>
          </a:p>
        </p:txBody>
      </p:sp>
      <p:pic>
        <p:nvPicPr>
          <p:cNvPr id="2" name="Carla-Video-For-Sales-Presentation-2018.mp4">
            <a:hlinkClick r:id="" action="ppaction://media"/>
            <a:extLst>
              <a:ext uri="{FF2B5EF4-FFF2-40B4-BE49-F238E27FC236}">
                <a16:creationId xmlns:a16="http://schemas.microsoft.com/office/drawing/2014/main" id="{37DAA1B1-5056-5B44-8689-3F048FEF9507}"/>
              </a:ext>
            </a:extLst>
          </p:cNvPr>
          <p:cNvPicPr>
            <a:picLocks noChangeAspect="1"/>
          </p:cNvPicPr>
          <p:nvPr>
            <a:videoFile r:link="rId1"/>
            <p:extLst>
              <p:ext uri="{DAA4B4D4-6D71-4841-9C94-3DE7FCFB9230}">
                <p14:media xmlns:p14="http://schemas.microsoft.com/office/powerpoint/2010/main" r:embed="rId2">
                  <p14:trim st="10393"/>
                </p14:media>
              </p:ext>
            </p:extLst>
          </p:nvPr>
        </p:nvPicPr>
        <p:blipFill>
          <a:blip r:embed="rId6"/>
          <a:stretch>
            <a:fillRect/>
          </a:stretch>
        </p:blipFill>
        <p:spPr>
          <a:xfrm>
            <a:off x="1524000" y="1003168"/>
            <a:ext cx="9144000" cy="4765334"/>
          </a:xfrm>
          <a:prstGeom prst="rect">
            <a:avLst/>
          </a:prstGeom>
        </p:spPr>
      </p:pic>
    </p:spTree>
    <p:extLst>
      <p:ext uri="{BB962C8B-B14F-4D97-AF65-F5344CB8AC3E}">
        <p14:creationId xmlns:p14="http://schemas.microsoft.com/office/powerpoint/2010/main" val="300403714"/>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rainbow colored borders&#10;&#10;Description automatically generated">
            <a:extLst>
              <a:ext uri="{FF2B5EF4-FFF2-40B4-BE49-F238E27FC236}">
                <a16:creationId xmlns:a16="http://schemas.microsoft.com/office/drawing/2014/main" id="{69D463CE-4540-B86F-4CE7-BF1B6C827C38}"/>
              </a:ext>
            </a:extLst>
          </p:cNvPr>
          <p:cNvPicPr>
            <a:picLocks noChangeAspect="1"/>
          </p:cNvPicPr>
          <p:nvPr/>
        </p:nvPicPr>
        <p:blipFill>
          <a:blip r:embed="rId2"/>
          <a:stretch>
            <a:fillRect/>
          </a:stretch>
        </p:blipFill>
        <p:spPr>
          <a:xfrm>
            <a:off x="-5426" y="0"/>
            <a:ext cx="12197426" cy="6854952"/>
          </a:xfrm>
          <a:prstGeom prst="rect">
            <a:avLst/>
          </a:prstGeom>
        </p:spPr>
      </p:pic>
      <p:pic>
        <p:nvPicPr>
          <p:cNvPr id="8" name="Picture 7" descr="A graph with blue dots&#10;&#10;Description automatically generated">
            <a:extLst>
              <a:ext uri="{FF2B5EF4-FFF2-40B4-BE49-F238E27FC236}">
                <a16:creationId xmlns:a16="http://schemas.microsoft.com/office/drawing/2014/main" id="{0B714B22-2653-4316-0913-CC11C40AC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25" y="1356205"/>
            <a:ext cx="11281524" cy="4305782"/>
          </a:xfrm>
          <a:prstGeom prst="rect">
            <a:avLst/>
          </a:prstGeom>
        </p:spPr>
      </p:pic>
      <p:sp>
        <p:nvSpPr>
          <p:cNvPr id="9" name="Title 1">
            <a:extLst>
              <a:ext uri="{FF2B5EF4-FFF2-40B4-BE49-F238E27FC236}">
                <a16:creationId xmlns:a16="http://schemas.microsoft.com/office/drawing/2014/main" id="{CDB97522-7F8A-BF97-8AFD-981ADF827735}"/>
              </a:ext>
            </a:extLst>
          </p:cNvPr>
          <p:cNvSpPr>
            <a:spLocks noGrp="1"/>
          </p:cNvSpPr>
          <p:nvPr>
            <p:ph type="title"/>
          </p:nvPr>
        </p:nvSpPr>
        <p:spPr>
          <a:xfrm>
            <a:off x="480282" y="546784"/>
            <a:ext cx="8107017" cy="1618843"/>
          </a:xfrm>
        </p:spPr>
        <p:txBody>
          <a:bodyPr>
            <a:normAutofit fontScale="90000"/>
          </a:bodyPr>
          <a:lstStyle/>
          <a:p>
            <a:r>
              <a:rPr lang="en-US" sz="4000" b="1" dirty="0">
                <a:solidFill>
                  <a:srgbClr val="E62D88"/>
                </a:solidFill>
                <a:latin typeface="Source Sans Pro" panose="020B0503030403020204" pitchFamily="34" charset="0"/>
              </a:rPr>
              <a:t>Screening Report</a:t>
            </a:r>
            <a:br>
              <a:rPr lang="en-GB" sz="1600" b="1" dirty="0">
                <a:solidFill>
                  <a:srgbClr val="E62D88"/>
                </a:solidFill>
              </a:rPr>
            </a:br>
            <a:br>
              <a:rPr lang="en-US" sz="2400" dirty="0">
                <a:solidFill>
                  <a:srgbClr val="7030A0"/>
                </a:solidFill>
                <a:latin typeface="Source Sans Pro" panose="020B0503030403020204" pitchFamily="34" charset="0"/>
              </a:rPr>
            </a:br>
            <a:br>
              <a:rPr lang="en-GB" sz="2400" b="0" dirty="0">
                <a:latin typeface="Arial" panose="020B0604020202020204" pitchFamily="34" charset="0"/>
                <a:cs typeface="Arial" panose="020B0604020202020204" pitchFamily="34" charset="0"/>
              </a:rPr>
            </a:br>
            <a:endParaRPr lang="en-US" sz="2400" dirty="0"/>
          </a:p>
        </p:txBody>
      </p:sp>
    </p:spTree>
    <p:extLst>
      <p:ext uri="{BB962C8B-B14F-4D97-AF65-F5344CB8AC3E}">
        <p14:creationId xmlns:p14="http://schemas.microsoft.com/office/powerpoint/2010/main" val="4263239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and orange triangle&#10;&#10;Description automatically generated">
            <a:extLst>
              <a:ext uri="{FF2B5EF4-FFF2-40B4-BE49-F238E27FC236}">
                <a16:creationId xmlns:a16="http://schemas.microsoft.com/office/drawing/2014/main" id="{D5AD9D7B-12EE-EF95-D01C-9F186B482FC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E3DC95-29C0-EC86-151B-425E08BE20AA}"/>
              </a:ext>
            </a:extLst>
          </p:cNvPr>
          <p:cNvSpPr>
            <a:spLocks noGrp="1"/>
          </p:cNvSpPr>
          <p:nvPr>
            <p:ph type="ctrTitle"/>
          </p:nvPr>
        </p:nvSpPr>
        <p:spPr>
          <a:xfrm>
            <a:off x="886015" y="613214"/>
            <a:ext cx="9126086" cy="2377440"/>
          </a:xfrm>
        </p:spPr>
        <p:txBody>
          <a:bodyPr>
            <a:normAutofit/>
          </a:bodyPr>
          <a:lstStyle/>
          <a:p>
            <a:r>
              <a:rPr lang="en-GB" sz="5400" dirty="0"/>
              <a:t>Book a </a:t>
            </a:r>
            <a:r>
              <a:rPr lang="en-GB" sz="5400" dirty="0">
                <a:solidFill>
                  <a:srgbClr val="E62D88"/>
                </a:solidFill>
              </a:rPr>
              <a:t>FREE</a:t>
            </a:r>
            <a:r>
              <a:rPr lang="en-GB" sz="5400" dirty="0"/>
              <a:t> four-week pilot </a:t>
            </a:r>
          </a:p>
        </p:txBody>
      </p:sp>
      <p:sp>
        <p:nvSpPr>
          <p:cNvPr id="3" name="TextBox 2">
            <a:extLst>
              <a:ext uri="{FF2B5EF4-FFF2-40B4-BE49-F238E27FC236}">
                <a16:creationId xmlns:a16="http://schemas.microsoft.com/office/drawing/2014/main" id="{98F7D362-5494-E39A-3193-2BCC152F7C43}"/>
              </a:ext>
            </a:extLst>
          </p:cNvPr>
          <p:cNvSpPr txBox="1"/>
          <p:nvPr/>
        </p:nvSpPr>
        <p:spPr>
          <a:xfrm>
            <a:off x="886015" y="3384064"/>
            <a:ext cx="7401459" cy="707886"/>
          </a:xfrm>
          <a:prstGeom prst="rect">
            <a:avLst/>
          </a:prstGeom>
          <a:noFill/>
        </p:spPr>
        <p:txBody>
          <a:bodyPr wrap="square" rtlCol="0">
            <a:spAutoFit/>
          </a:bodyPr>
          <a:lstStyle/>
          <a:p>
            <a:r>
              <a:rPr lang="en-GB" sz="2000" b="1" dirty="0">
                <a:solidFill>
                  <a:srgbClr val="E62D88"/>
                </a:solidFill>
                <a:latin typeface="Source Sans Pro" panose="020B0503030403020204" pitchFamily="34" charset="0"/>
              </a:rPr>
              <a:t>W</a:t>
            </a:r>
            <a:r>
              <a:rPr lang="en-GB" sz="2000" b="1" i="0" dirty="0">
                <a:solidFill>
                  <a:srgbClr val="E62D88"/>
                </a:solidFill>
                <a:effectLst/>
                <a:latin typeface="Source Sans Pro" panose="020B0503030403020204" pitchFamily="34" charset="0"/>
              </a:rPr>
              <a:t>e give you four weeks of full access to Reading Plus – so you are confident when you purchase the programme.</a:t>
            </a:r>
            <a:endParaRPr lang="en-GB" sz="2000" b="1" dirty="0">
              <a:solidFill>
                <a:srgbClr val="E62D88"/>
              </a:solidFill>
            </a:endParaRPr>
          </a:p>
        </p:txBody>
      </p:sp>
      <p:pic>
        <p:nvPicPr>
          <p:cNvPr id="5" name="Picture 4" descr="A black and white sign with white text&#10;&#10;Description automatically generated">
            <a:extLst>
              <a:ext uri="{FF2B5EF4-FFF2-40B4-BE49-F238E27FC236}">
                <a16:creationId xmlns:a16="http://schemas.microsoft.com/office/drawing/2014/main" id="{D5748EFF-2F5C-867E-27A1-5C0313C4C5F1}"/>
              </a:ext>
            </a:extLst>
          </p:cNvPr>
          <p:cNvPicPr>
            <a:picLocks noChangeAspect="1"/>
          </p:cNvPicPr>
          <p:nvPr/>
        </p:nvPicPr>
        <p:blipFill>
          <a:blip r:embed="rId3"/>
          <a:stretch>
            <a:fillRect/>
          </a:stretch>
        </p:blipFill>
        <p:spPr>
          <a:xfrm>
            <a:off x="974033" y="5855606"/>
            <a:ext cx="3120887" cy="656634"/>
          </a:xfrm>
          <a:prstGeom prst="rect">
            <a:avLst/>
          </a:prstGeom>
        </p:spPr>
      </p:pic>
      <p:pic>
        <p:nvPicPr>
          <p:cNvPr id="6" name="Graphic 5">
            <a:extLst>
              <a:ext uri="{FF2B5EF4-FFF2-40B4-BE49-F238E27FC236}">
                <a16:creationId xmlns:a16="http://schemas.microsoft.com/office/drawing/2014/main" id="{181ADC95-200B-800B-C2F0-F3BA4D4F21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9991" y="613214"/>
            <a:ext cx="2209800" cy="690562"/>
          </a:xfrm>
          <a:prstGeom prst="rect">
            <a:avLst/>
          </a:prstGeom>
        </p:spPr>
      </p:pic>
      <p:sp>
        <p:nvSpPr>
          <p:cNvPr id="8" name="TextBox 7">
            <a:extLst>
              <a:ext uri="{FF2B5EF4-FFF2-40B4-BE49-F238E27FC236}">
                <a16:creationId xmlns:a16="http://schemas.microsoft.com/office/drawing/2014/main" id="{DC4A68A7-06A7-2A6E-A671-67231831BFBB}"/>
              </a:ext>
            </a:extLst>
          </p:cNvPr>
          <p:cNvSpPr txBox="1"/>
          <p:nvPr/>
        </p:nvSpPr>
        <p:spPr>
          <a:xfrm>
            <a:off x="974033" y="4554995"/>
            <a:ext cx="6084182" cy="369332"/>
          </a:xfrm>
          <a:prstGeom prst="rect">
            <a:avLst/>
          </a:prstGeom>
          <a:noFill/>
        </p:spPr>
        <p:txBody>
          <a:bodyPr wrap="square">
            <a:spAutoFit/>
          </a:bodyPr>
          <a:lstStyle/>
          <a:p>
            <a:r>
              <a:rPr lang="en-GB" b="1" dirty="0">
                <a:solidFill>
                  <a:srgbClr val="E62D88"/>
                </a:solidFill>
              </a:rPr>
              <a:t>Ellis Sutherland – Reading </a:t>
            </a:r>
            <a:r>
              <a:rPr lang="en-GB" b="1">
                <a:solidFill>
                  <a:srgbClr val="E62D88"/>
                </a:solidFill>
              </a:rPr>
              <a:t>Development Consultant</a:t>
            </a:r>
            <a:endParaRPr lang="en-GB" b="1" dirty="0">
              <a:solidFill>
                <a:srgbClr val="E62D88"/>
              </a:solidFill>
            </a:endParaRPr>
          </a:p>
        </p:txBody>
      </p:sp>
      <p:pic>
        <p:nvPicPr>
          <p:cNvPr id="9" name="Picture 8">
            <a:extLst>
              <a:ext uri="{FF2B5EF4-FFF2-40B4-BE49-F238E27FC236}">
                <a16:creationId xmlns:a16="http://schemas.microsoft.com/office/drawing/2014/main" id="{A36A3087-A4FE-EDBA-C763-2ADF4929A3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9947" y="3143716"/>
            <a:ext cx="3356518" cy="3191889"/>
          </a:xfrm>
          <a:prstGeom prst="rect">
            <a:avLst/>
          </a:prstGeom>
        </p:spPr>
      </p:pic>
    </p:spTree>
    <p:extLst>
      <p:ext uri="{BB962C8B-B14F-4D97-AF65-F5344CB8AC3E}">
        <p14:creationId xmlns:p14="http://schemas.microsoft.com/office/powerpoint/2010/main" val="3822190384"/>
      </p:ext>
    </p:extLst>
  </p:cSld>
  <p:clrMapOvr>
    <a:masterClrMapping/>
  </p:clrMapOvr>
</p:sld>
</file>

<file path=ppt/theme/theme1.xml><?xml version="1.0" encoding="utf-8"?>
<a:theme xmlns:a="http://schemas.openxmlformats.org/drawingml/2006/main" name="RSUK PP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7A6298ED604F4BB698F65D1BB18A90" ma:contentTypeVersion="15" ma:contentTypeDescription="Create a new document." ma:contentTypeScope="" ma:versionID="910de441a34bfae5247f6fd965359e75">
  <xsd:schema xmlns:xsd="http://www.w3.org/2001/XMLSchema" xmlns:xs="http://www.w3.org/2001/XMLSchema" xmlns:p="http://schemas.microsoft.com/office/2006/metadata/properties" xmlns:ns2="aa430798-5a53-4f78-a70c-782f06d4b0b5" xmlns:ns3="1d11c2a6-ab5a-4868-b26a-b87c3133bad3" targetNamespace="http://schemas.microsoft.com/office/2006/metadata/properties" ma:root="true" ma:fieldsID="1b755327d12817821f6d3a35d45a5105" ns2:_="" ns3:_="">
    <xsd:import namespace="aa430798-5a53-4f78-a70c-782f06d4b0b5"/>
    <xsd:import namespace="1d11c2a6-ab5a-4868-b26a-b87c3133ba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430798-5a53-4f78-a70c-782f06d4b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7e9bbfb-a8e6-46eb-af7e-63cc1449cda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1c2a6-ab5a-4868-b26a-b87c3133bad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ccba20a-de36-434c-a2ba-4bf17ac575fb}" ma:internalName="TaxCatchAll" ma:showField="CatchAllData" ma:web="1d11c2a6-ab5a-4868-b26a-b87c3133bad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d11c2a6-ab5a-4868-b26a-b87c3133bad3" xsi:nil="true"/>
    <lcf76f155ced4ddcb4097134ff3c332f xmlns="aa430798-5a53-4f78-a70c-782f06d4b0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9FE807-CF90-48CF-A852-8527C44599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430798-5a53-4f78-a70c-782f06d4b0b5"/>
    <ds:schemaRef ds:uri="1d11c2a6-ab5a-4868-b26a-b87c3133ba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18C031-C979-4C36-97C8-DD1929FD3FDB}">
  <ds:schemaRefs>
    <ds:schemaRef ds:uri="http://schemas.microsoft.com/sharepoint/v3/contenttype/forms"/>
  </ds:schemaRefs>
</ds:datastoreItem>
</file>

<file path=customXml/itemProps3.xml><?xml version="1.0" encoding="utf-8"?>
<ds:datastoreItem xmlns:ds="http://schemas.openxmlformats.org/officeDocument/2006/customXml" ds:itemID="{72257C23-542D-408A-A7B7-F19FD8AA579E}">
  <ds:schemaRefs>
    <ds:schemaRef ds:uri="http://www.w3.org/XML/1998/namespace"/>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aa430798-5a53-4f78-a70c-782f06d4b0b5"/>
    <ds:schemaRef ds:uri="1d11c2a6-ab5a-4868-b26a-b87c3133bad3"/>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1728</TotalTime>
  <Words>398</Words>
  <Application>Microsoft Office PowerPoint</Application>
  <PresentationFormat>Widescreen</PresentationFormat>
  <Paragraphs>39</Paragraphs>
  <Slides>6</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vt:i4>
      </vt:variant>
    </vt:vector>
  </HeadingPairs>
  <TitlesOfParts>
    <vt:vector size="16" baseType="lpstr">
      <vt:lpstr>Aptos</vt:lpstr>
      <vt:lpstr>Arial</vt:lpstr>
      <vt:lpstr>Calibri</vt:lpstr>
      <vt:lpstr>g_d1_f2</vt:lpstr>
      <vt:lpstr>Helvetica</vt:lpstr>
      <vt:lpstr>Open Sans Semibold</vt:lpstr>
      <vt:lpstr>Source Sans Pro</vt:lpstr>
      <vt:lpstr>Source Sans Pro SemiBold</vt:lpstr>
      <vt:lpstr>RSUK PP layout</vt:lpstr>
      <vt:lpstr>Office Theme</vt:lpstr>
      <vt:lpstr>DreamBox Reading Plus </vt:lpstr>
      <vt:lpstr>Reading Plus efficacy study with Derby Research School September 2021 – July 2022</vt:lpstr>
      <vt:lpstr>The Five Pillars of Reading   </vt:lpstr>
      <vt:lpstr>PowerPoint Presentation</vt:lpstr>
      <vt:lpstr>Screening Report   </vt:lpstr>
      <vt:lpstr>Book a FREE four-week pilot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rsuk21@outlook.com</dc:creator>
  <cp:lastModifiedBy>Beatrix Simpson</cp:lastModifiedBy>
  <cp:revision>51</cp:revision>
  <dcterms:created xsi:type="dcterms:W3CDTF">2021-06-25T10:53:40Z</dcterms:created>
  <dcterms:modified xsi:type="dcterms:W3CDTF">2024-11-21T15:25:58Z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0x010100837A6298ED604F4BB698F65D1BB18A90</vt:lpwstr>
  </property>
  <property fmtid="{D5CDD505-2E9C-101B-9397-08002B2CF9AE}" pid="3" name="MediaServiceImageTags">
    <vt:lpwstr/>
  </property>
  <property fmtid="{D5CDD505-2E9C-101B-9397-08002B2CF9AE}" pid="4" name="MSIP_Label_d02b1413-7813-406b-b6f6-6ae50587ee27_Enabled">
    <vt:lpwstr>true</vt:lpwstr>
  </property>
  <property fmtid="{D5CDD505-2E9C-101B-9397-08002B2CF9AE}" pid="5" name="MSIP_Label_d02b1413-7813-406b-b6f6-6ae50587ee27_SetDate">
    <vt:lpwstr>2024-11-21T15:25:57Z</vt:lpwstr>
  </property>
  <property fmtid="{D5CDD505-2E9C-101B-9397-08002B2CF9AE}" pid="6" name="MSIP_Label_d02b1413-7813-406b-b6f6-6ae50587ee27_Method">
    <vt:lpwstr>Privileged</vt:lpwstr>
  </property>
  <property fmtid="{D5CDD505-2E9C-101B-9397-08002B2CF9AE}" pid="7" name="MSIP_Label_d02b1413-7813-406b-b6f6-6ae50587ee27_Name">
    <vt:lpwstr>d02b1413-7813-406b-b6f6-6ae50587ee27</vt:lpwstr>
  </property>
  <property fmtid="{D5CDD505-2E9C-101B-9397-08002B2CF9AE}" pid="8" name="MSIP_Label_d02b1413-7813-406b-b6f6-6ae50587ee27_SiteId">
    <vt:lpwstr>cc18b91d-1bb2-4d9b-ac76-7a4447488d49</vt:lpwstr>
  </property>
  <property fmtid="{D5CDD505-2E9C-101B-9397-08002B2CF9AE}" pid="9" name="MSIP_Label_d02b1413-7813-406b-b6f6-6ae50587ee27_ActionId">
    <vt:lpwstr>963823e5-c10e-4b14-bea8-eec8591c08fb</vt:lpwstr>
  </property>
  <property fmtid="{D5CDD505-2E9C-101B-9397-08002B2CF9AE}" pid="10" name="MSIP_Label_d02b1413-7813-406b-b6f6-6ae50587ee27_ContentBits">
    <vt:lpwstr>0</vt:lpwstr>
  </property>
</Properties>
</file>