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256" r:id="rId3"/>
    <p:sldId id="697" r:id="rId4"/>
    <p:sldId id="529" r:id="rId5"/>
    <p:sldId id="327" r:id="rId6"/>
    <p:sldId id="884" r:id="rId7"/>
    <p:sldId id="885" r:id="rId8"/>
    <p:sldId id="887" r:id="rId9"/>
    <p:sldId id="819" r:id="rId10"/>
    <p:sldId id="883" r:id="rId11"/>
    <p:sldId id="881" r:id="rId12"/>
    <p:sldId id="882" r:id="rId13"/>
    <p:sldId id="818" r:id="rId14"/>
    <p:sldId id="880" r:id="rId15"/>
    <p:sldId id="88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85949" autoAdjust="0"/>
  </p:normalViewPr>
  <p:slideViewPr>
    <p:cSldViewPr snapToGrid="0">
      <p:cViewPr varScale="1">
        <p:scale>
          <a:sx n="67" d="100"/>
          <a:sy n="67" d="100"/>
        </p:scale>
        <p:origin x="12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4FBE3-AF5A-4C96-A9E7-28359683C1F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A7E52-1E15-4E3B-8436-B639507D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0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Word gap = children having vocab below age related expectations)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D7C42-A93B-4ADA-95EC-477192CEA8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SALT is going to come back to this idea of being ‘word wise’ shortly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D7C42-A93B-4ADA-95EC-477192CEA8A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97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35491-46A2-480D-8C89-8186043B62E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0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Reading  - exposure to words.  20 mins day = 1,800,000 words a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D7C42-A93B-4ADA-95EC-477192CEA8A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8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0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EF42-FB2C-4D83-A1A1-3D523891BEF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0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EF42-FB2C-4D83-A1A1-3D523891BEF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68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High frequency in written text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Low frequency in speech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Students need help with them and they tend to be taught less </a:t>
            </a:r>
            <a:r>
              <a:rPr lang="en-US" altLang="en-US" dirty="0" err="1"/>
              <a:t>explictly</a:t>
            </a:r>
            <a:endParaRPr lang="en-US" altLang="en-US" dirty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EF42-FB2C-4D83-A1A1-3D523891BEF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87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1E0F82-11C9-4692-8DAA-B05E897C161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46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 about the words rehearsed, seamless</a:t>
            </a:r>
          </a:p>
          <a:p>
            <a:r>
              <a:rPr lang="en-GB" dirty="0"/>
              <a:t>Mysterious, atmosphere</a:t>
            </a:r>
          </a:p>
          <a:p>
            <a:r>
              <a:rPr lang="en-GB" dirty="0"/>
              <a:t>Evidence</a:t>
            </a:r>
          </a:p>
          <a:p>
            <a:r>
              <a:rPr lang="en-GB" dirty="0"/>
              <a:t>- Could all of your Y6 students access this text?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47BE4-1D06-4C39-BB2B-555917DC36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80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2018-19 study showed a correlation between reading age and eventual performance in GCSEs.  This found literacy levels were an even stronger predictor in Maths GCSE than in History or English literature – ‘justify’, ‘remaining’, ‘profit’, ‘loss’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D7C42-A93B-4ADA-95EC-477192CEA8A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8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Need to know 95% to comprehend text </a:t>
            </a:r>
          </a:p>
          <a:p>
            <a:r>
              <a:rPr lang="en-US" dirty="0"/>
              <a:t>Less than 90% - probably in trouble</a:t>
            </a:r>
          </a:p>
          <a:p>
            <a:r>
              <a:rPr lang="en-US" dirty="0"/>
              <a:t>Matthew effect – greater our vocabulary the more vocabulary we will acquire</a:t>
            </a:r>
          </a:p>
        </p:txBody>
      </p:sp>
    </p:spTree>
    <p:extLst>
      <p:ext uri="{BB962C8B-B14F-4D97-AF65-F5344CB8AC3E}">
        <p14:creationId xmlns:p14="http://schemas.microsoft.com/office/powerpoint/2010/main" val="157776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A1F3-BEF4-4A3A-B1B7-4D786B956F9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2118-CBE3-4892-A1E6-95BCBAC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A1F3-BEF4-4A3A-B1B7-4D786B956F9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2118-CBE3-4892-A1E6-95BCBAC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2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A1F3-BEF4-4A3A-B1B7-4D786B956F9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2118-CBE3-4892-A1E6-95BCBAC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4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5891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225" y="5638800"/>
            <a:ext cx="2133600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00376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524000"/>
            <a:ext cx="4000500" cy="4191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9461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225" y="5638800"/>
            <a:ext cx="2133600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859204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8261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60758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225" y="5638800"/>
            <a:ext cx="2133600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364533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342900" y="1420282"/>
            <a:ext cx="3886200" cy="980018"/>
          </a:xfrm>
          <a:prstGeom prst="rect">
            <a:avLst/>
          </a:prstGeom>
        </p:spPr>
        <p:txBody>
          <a:bodyPr anchor="ctr"/>
          <a:lstStyle>
            <a:lvl1pPr algn="ctr" defTabSz="457200">
              <a:defRPr sz="22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228600" algn="ctr" defTabSz="4572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457200" algn="ctr" defTabSz="4572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685800" algn="ctr" defTabSz="4572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914400" algn="ctr" defTabSz="4572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63059" y="4262755"/>
            <a:ext cx="180341" cy="1930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768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A1F3-BEF4-4A3A-B1B7-4D786B956F9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2118-CBE3-4892-A1E6-95BCBAC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8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228600" y="183091"/>
            <a:ext cx="4114800" cy="762001"/>
          </a:xfrm>
          <a:prstGeom prst="rect">
            <a:avLst/>
          </a:prstGeom>
        </p:spPr>
        <p:txBody>
          <a:bodyPr anchor="ctr"/>
          <a:lstStyle>
            <a:lvl1pPr algn="ctr" defTabSz="457200">
              <a:defRPr sz="22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8600" y="1066800"/>
            <a:ext cx="4114800" cy="3017310"/>
          </a:xfrm>
          <a:prstGeom prst="rect">
            <a:avLst/>
          </a:prstGeom>
        </p:spPr>
        <p:txBody>
          <a:bodyPr/>
          <a:lstStyle>
            <a:lvl1pPr marL="171450" indent="-171450" defTabSz="457200">
              <a:spcBef>
                <a:spcPts val="300"/>
              </a:spcBef>
              <a:buFont typeface="Arial"/>
              <a:defRPr sz="1600">
                <a:latin typeface="+mj-lt"/>
                <a:ea typeface="+mj-ea"/>
                <a:cs typeface="+mj-cs"/>
                <a:sym typeface="Calibri"/>
              </a:defRPr>
            </a:lvl1pPr>
            <a:lvl2pPr marL="391885" indent="-163285" defTabSz="457200">
              <a:spcBef>
                <a:spcPts val="300"/>
              </a:spcBef>
              <a:buFont typeface="Arial"/>
              <a:defRPr sz="1600">
                <a:latin typeface="+mj-lt"/>
                <a:ea typeface="+mj-ea"/>
                <a:cs typeface="+mj-cs"/>
                <a:sym typeface="Calibri"/>
              </a:defRPr>
            </a:lvl2pPr>
            <a:lvl3pPr marL="609600" indent="-152400" defTabSz="457200">
              <a:spcBef>
                <a:spcPts val="300"/>
              </a:spcBef>
              <a:buFont typeface="Arial"/>
              <a:defRPr sz="1600">
                <a:latin typeface="+mj-lt"/>
                <a:ea typeface="+mj-ea"/>
                <a:cs typeface="+mj-cs"/>
                <a:sym typeface="Calibri"/>
              </a:defRPr>
            </a:lvl3pPr>
            <a:lvl4pPr marL="868680" indent="-182880" defTabSz="457200">
              <a:spcBef>
                <a:spcPts val="300"/>
              </a:spcBef>
              <a:buFont typeface="Arial"/>
              <a:defRPr sz="1600">
                <a:latin typeface="+mj-lt"/>
                <a:ea typeface="+mj-ea"/>
                <a:cs typeface="+mj-cs"/>
                <a:sym typeface="Calibri"/>
              </a:defRPr>
            </a:lvl4pPr>
            <a:lvl5pPr marL="1097280" indent="-182880" defTabSz="457200">
              <a:spcBef>
                <a:spcPts val="300"/>
              </a:spcBef>
              <a:buFont typeface="Arial"/>
              <a:defRPr sz="16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63059" y="4262755"/>
            <a:ext cx="180341" cy="1930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85723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361157" y="2937934"/>
            <a:ext cx="3886201" cy="908051"/>
          </a:xfrm>
          <a:prstGeom prst="rect">
            <a:avLst/>
          </a:prstGeom>
        </p:spPr>
        <p:txBody>
          <a:bodyPr/>
          <a:lstStyle>
            <a:lvl1pPr defTabSz="457200">
              <a:defRPr sz="2000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1157" y="1937809"/>
            <a:ext cx="3886201" cy="1000126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200"/>
              </a:spcBef>
              <a:buSzTx/>
              <a:buNone/>
              <a:defRPr sz="1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228600" defTabSz="457200">
              <a:spcBef>
                <a:spcPts val="200"/>
              </a:spcBef>
              <a:buSzTx/>
              <a:buNone/>
              <a:defRPr sz="1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457200" defTabSz="457200">
              <a:spcBef>
                <a:spcPts val="200"/>
              </a:spcBef>
              <a:buSzTx/>
              <a:buNone/>
              <a:defRPr sz="1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685800" defTabSz="457200">
              <a:spcBef>
                <a:spcPts val="200"/>
              </a:spcBef>
              <a:buSzTx/>
              <a:buNone/>
              <a:defRPr sz="1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914400" defTabSz="457200">
              <a:spcBef>
                <a:spcPts val="200"/>
              </a:spcBef>
              <a:buSzTx/>
              <a:buNone/>
              <a:defRPr sz="1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63059" y="4262755"/>
            <a:ext cx="180341" cy="1930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72241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228600" y="183091"/>
            <a:ext cx="4114800" cy="762001"/>
          </a:xfrm>
          <a:prstGeom prst="rect">
            <a:avLst/>
          </a:prstGeom>
        </p:spPr>
        <p:txBody>
          <a:bodyPr anchor="ctr"/>
          <a:lstStyle>
            <a:lvl1pPr algn="ctr" defTabSz="457200">
              <a:defRPr sz="22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8600" y="1066800"/>
            <a:ext cx="2019300" cy="3017310"/>
          </a:xfrm>
          <a:prstGeom prst="rect">
            <a:avLst/>
          </a:prstGeom>
        </p:spPr>
        <p:txBody>
          <a:bodyPr/>
          <a:lstStyle>
            <a:lvl1pPr marL="171450" indent="-171450" defTabSz="457200">
              <a:spcBef>
                <a:spcPts val="300"/>
              </a:spcBef>
              <a:buFont typeface="Arial"/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marL="395287" indent="-166687" defTabSz="457200">
              <a:spcBef>
                <a:spcPts val="300"/>
              </a:spcBef>
              <a:buFont typeface="Arial"/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marL="617219" indent="-160019" defTabSz="457200">
              <a:spcBef>
                <a:spcPts val="300"/>
              </a:spcBef>
              <a:buFont typeface="Arial"/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marL="863600" indent="-177800" defTabSz="457200">
              <a:spcBef>
                <a:spcPts val="300"/>
              </a:spcBef>
              <a:buFont typeface="Arial"/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marL="1092200" indent="-177800" defTabSz="457200">
              <a:spcBef>
                <a:spcPts val="300"/>
              </a:spcBef>
              <a:buFont typeface="Arial"/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63059" y="4262755"/>
            <a:ext cx="180341" cy="1930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83847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228600" y="183091"/>
            <a:ext cx="4114800" cy="762001"/>
          </a:xfrm>
          <a:prstGeom prst="rect">
            <a:avLst/>
          </a:prstGeom>
        </p:spPr>
        <p:txBody>
          <a:bodyPr anchor="ctr"/>
          <a:lstStyle>
            <a:lvl1pPr algn="ctr" defTabSz="457200">
              <a:defRPr sz="22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8600" y="1023409"/>
            <a:ext cx="2020094" cy="426509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200"/>
              </a:spcBef>
              <a:buSzTx/>
              <a:buNone/>
              <a:defRPr sz="1200" b="1">
                <a:latin typeface="+mj-lt"/>
                <a:ea typeface="+mj-ea"/>
                <a:cs typeface="+mj-cs"/>
                <a:sym typeface="Calibri"/>
              </a:defRPr>
            </a:lvl1pPr>
            <a:lvl2pPr marL="0" indent="228600" defTabSz="457200">
              <a:spcBef>
                <a:spcPts val="200"/>
              </a:spcBef>
              <a:buSzTx/>
              <a:buNone/>
              <a:defRPr sz="1200" b="1">
                <a:latin typeface="+mj-lt"/>
                <a:ea typeface="+mj-ea"/>
                <a:cs typeface="+mj-cs"/>
                <a:sym typeface="Calibri"/>
              </a:defRPr>
            </a:lvl2pPr>
            <a:lvl3pPr marL="0" indent="457200" defTabSz="457200">
              <a:spcBef>
                <a:spcPts val="200"/>
              </a:spcBef>
              <a:buSzTx/>
              <a:buNone/>
              <a:defRPr sz="1200" b="1">
                <a:latin typeface="+mj-lt"/>
                <a:ea typeface="+mj-ea"/>
                <a:cs typeface="+mj-cs"/>
                <a:sym typeface="Calibri"/>
              </a:defRPr>
            </a:lvl3pPr>
            <a:lvl4pPr marL="0" indent="685800" defTabSz="457200">
              <a:spcBef>
                <a:spcPts val="200"/>
              </a:spcBef>
              <a:buSzTx/>
              <a:buNone/>
              <a:defRPr sz="1200" b="1">
                <a:latin typeface="+mj-lt"/>
                <a:ea typeface="+mj-ea"/>
                <a:cs typeface="+mj-cs"/>
                <a:sym typeface="Calibri"/>
              </a:defRPr>
            </a:lvl4pPr>
            <a:lvl5pPr marL="0" indent="914400" defTabSz="457200">
              <a:spcBef>
                <a:spcPts val="200"/>
              </a:spcBef>
              <a:buSzTx/>
              <a:buNone/>
              <a:defRPr sz="12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2322513" y="1023409"/>
            <a:ext cx="2020889" cy="426508"/>
          </a:xfrm>
          <a:prstGeom prst="rect">
            <a:avLst/>
          </a:prstGeom>
        </p:spPr>
        <p:txBody>
          <a:bodyPr anchor="b"/>
          <a:lstStyle/>
          <a:p>
            <a:pPr marL="0" indent="0" defTabSz="457200">
              <a:spcBef>
                <a:spcPts val="200"/>
              </a:spcBef>
              <a:buSzTx/>
              <a:buNone/>
              <a:defRPr sz="12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63059" y="4262755"/>
            <a:ext cx="180341" cy="1930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09174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228600" y="183091"/>
            <a:ext cx="4114800" cy="762001"/>
          </a:xfrm>
          <a:prstGeom prst="rect">
            <a:avLst/>
          </a:prstGeom>
        </p:spPr>
        <p:txBody>
          <a:bodyPr anchor="ctr"/>
          <a:lstStyle>
            <a:lvl1pPr algn="ctr" defTabSz="457200">
              <a:defRPr sz="22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63059" y="4262755"/>
            <a:ext cx="180341" cy="1930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5948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>
            <a:spLocks noGrp="1"/>
          </p:cNvSpPr>
          <p:nvPr>
            <p:ph type="title"/>
          </p:nvPr>
        </p:nvSpPr>
        <p:spPr>
          <a:xfrm>
            <a:off x="228600" y="182033"/>
            <a:ext cx="1504158" cy="774701"/>
          </a:xfrm>
          <a:prstGeom prst="rect">
            <a:avLst/>
          </a:prstGeom>
        </p:spPr>
        <p:txBody>
          <a:bodyPr anchor="b"/>
          <a:lstStyle>
            <a:lvl1pPr defTabSz="4572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87525" y="182033"/>
            <a:ext cx="2555875" cy="3902076"/>
          </a:xfrm>
          <a:prstGeom prst="rect">
            <a:avLst/>
          </a:prstGeom>
        </p:spPr>
        <p:txBody>
          <a:bodyPr/>
          <a:lstStyle>
            <a:lvl1pPr marL="171450" indent="-171450" defTabSz="457200">
              <a:spcBef>
                <a:spcPts val="300"/>
              </a:spcBef>
              <a:buFont typeface="Arial"/>
              <a:defRPr sz="1600">
                <a:latin typeface="+mj-lt"/>
                <a:ea typeface="+mj-ea"/>
                <a:cs typeface="+mj-cs"/>
                <a:sym typeface="Calibri"/>
              </a:defRPr>
            </a:lvl1pPr>
            <a:lvl2pPr marL="391885" indent="-163285" defTabSz="457200">
              <a:spcBef>
                <a:spcPts val="300"/>
              </a:spcBef>
              <a:buFont typeface="Arial"/>
              <a:defRPr sz="1600">
                <a:latin typeface="+mj-lt"/>
                <a:ea typeface="+mj-ea"/>
                <a:cs typeface="+mj-cs"/>
                <a:sym typeface="Calibri"/>
              </a:defRPr>
            </a:lvl2pPr>
            <a:lvl3pPr marL="609600" indent="-152400" defTabSz="457200">
              <a:spcBef>
                <a:spcPts val="300"/>
              </a:spcBef>
              <a:buFont typeface="Arial"/>
              <a:defRPr sz="1600">
                <a:latin typeface="+mj-lt"/>
                <a:ea typeface="+mj-ea"/>
                <a:cs typeface="+mj-cs"/>
                <a:sym typeface="Calibri"/>
              </a:defRPr>
            </a:lvl3pPr>
            <a:lvl4pPr marL="868680" indent="-182880" defTabSz="457200">
              <a:spcBef>
                <a:spcPts val="300"/>
              </a:spcBef>
              <a:buFont typeface="Arial"/>
              <a:defRPr sz="1600">
                <a:latin typeface="+mj-lt"/>
                <a:ea typeface="+mj-ea"/>
                <a:cs typeface="+mj-cs"/>
                <a:sym typeface="Calibri"/>
              </a:defRPr>
            </a:lvl4pPr>
            <a:lvl5pPr marL="1097280" indent="-182880" defTabSz="457200">
              <a:spcBef>
                <a:spcPts val="300"/>
              </a:spcBef>
              <a:buFont typeface="Arial"/>
              <a:defRPr sz="16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28599" y="956734"/>
            <a:ext cx="1504159" cy="3127376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100"/>
              </a:spcBef>
              <a:buSzTx/>
              <a:buNone/>
              <a:defRPr sz="7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63059" y="4262755"/>
            <a:ext cx="180341" cy="1930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016869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96144" y="3200400"/>
            <a:ext cx="2743201" cy="377825"/>
          </a:xfrm>
          <a:prstGeom prst="rect">
            <a:avLst/>
          </a:prstGeom>
        </p:spPr>
        <p:txBody>
          <a:bodyPr anchor="b"/>
          <a:lstStyle>
            <a:lvl1pPr defTabSz="4572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96144" y="408517"/>
            <a:ext cx="2743201" cy="2743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6144" y="3578225"/>
            <a:ext cx="2743201" cy="536575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100"/>
              </a:spcBef>
              <a:buSzTx/>
              <a:buNone/>
              <a:defRPr sz="700">
                <a:latin typeface="+mj-lt"/>
                <a:ea typeface="+mj-ea"/>
                <a:cs typeface="+mj-cs"/>
                <a:sym typeface="Calibri"/>
              </a:defRPr>
            </a:lvl1pPr>
            <a:lvl2pPr marL="0" indent="228600" defTabSz="457200">
              <a:spcBef>
                <a:spcPts val="100"/>
              </a:spcBef>
              <a:buSzTx/>
              <a:buNone/>
              <a:defRPr sz="700">
                <a:latin typeface="+mj-lt"/>
                <a:ea typeface="+mj-ea"/>
                <a:cs typeface="+mj-cs"/>
                <a:sym typeface="Calibri"/>
              </a:defRPr>
            </a:lvl2pPr>
            <a:lvl3pPr marL="0" indent="457200" defTabSz="457200">
              <a:spcBef>
                <a:spcPts val="100"/>
              </a:spcBef>
              <a:buSzTx/>
              <a:buNone/>
              <a:defRPr sz="700">
                <a:latin typeface="+mj-lt"/>
                <a:ea typeface="+mj-ea"/>
                <a:cs typeface="+mj-cs"/>
                <a:sym typeface="Calibri"/>
              </a:defRPr>
            </a:lvl3pPr>
            <a:lvl4pPr marL="0" indent="685800" defTabSz="457200">
              <a:spcBef>
                <a:spcPts val="100"/>
              </a:spcBef>
              <a:buSzTx/>
              <a:buNone/>
              <a:defRPr sz="700">
                <a:latin typeface="+mj-lt"/>
                <a:ea typeface="+mj-ea"/>
                <a:cs typeface="+mj-cs"/>
                <a:sym typeface="Calibri"/>
              </a:defRPr>
            </a:lvl4pPr>
            <a:lvl5pPr marL="0" indent="914400" defTabSz="457200">
              <a:spcBef>
                <a:spcPts val="100"/>
              </a:spcBef>
              <a:buSzTx/>
              <a:buNone/>
              <a:defRPr sz="7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63059" y="4262755"/>
            <a:ext cx="180341" cy="19304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9236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A1F3-BEF4-4A3A-B1B7-4D786B956F9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2118-CBE3-4892-A1E6-95BCBAC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A1F3-BEF4-4A3A-B1B7-4D786B956F9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2118-CBE3-4892-A1E6-95BCBAC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A1F3-BEF4-4A3A-B1B7-4D786B956F9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2118-CBE3-4892-A1E6-95BCBAC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0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A1F3-BEF4-4A3A-B1B7-4D786B956F9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2118-CBE3-4892-A1E6-95BCBAC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6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A1F3-BEF4-4A3A-B1B7-4D786B956F9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2118-CBE3-4892-A1E6-95BCBAC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9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A1F3-BEF4-4A3A-B1B7-4D786B956F9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2118-CBE3-4892-A1E6-95BCBAC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A1F3-BEF4-4A3A-B1B7-4D786B956F9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2118-CBE3-4892-A1E6-95BCBAC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7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F4A1F3-BEF4-4A3A-B1B7-4D786B956F9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4D2118-CBE3-4892-A1E6-95BCBAC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07225" y="5638800"/>
            <a:ext cx="2133600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8153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8153400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81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CD092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CD092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CD092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CD092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CD0921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CD0921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CD0921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CD0921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CD092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://www.enfield.gov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ECASS@enfield.gov.uk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mazon.co.uk/Bringing-Words-Life-Second-Instruction/dp/146250824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39"/>
          <p:cNvSpPr txBox="1"/>
          <p:nvPr/>
        </p:nvSpPr>
        <p:spPr>
          <a:xfrm>
            <a:off x="588755" y="2482587"/>
            <a:ext cx="7966490" cy="189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>
                <a:solidFill>
                  <a:srgbClr val="8F8F8F">
                    <a:lumOff val="44000"/>
                  </a:srgbClr>
                </a:solidFill>
              </a:defRPr>
            </a:pPr>
            <a:r>
              <a:rPr kumimoji="0" lang="en-GB" sz="3900" b="1" i="0" u="none" strike="noStrike" kern="0" cap="none" spc="0" normalizeH="0" baseline="0" noProof="0" dirty="0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Promoting Vocabulary Development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>
                <a:solidFill>
                  <a:srgbClr val="8F8F8F">
                    <a:lumOff val="44000"/>
                  </a:srgbClr>
                </a:solidFill>
              </a:defRPr>
            </a:pPr>
            <a:r>
              <a:rPr lang="en-GB" sz="3900" b="1" kern="0" dirty="0">
                <a:solidFill>
                  <a:srgbClr val="8F8F8F">
                    <a:lumOff val="44000"/>
                  </a:srgbClr>
                </a:solidFill>
                <a:latin typeface="Arial"/>
                <a:cs typeface="Arial"/>
                <a:sym typeface="Arial"/>
              </a:rPr>
              <a:t>Tiered Vocabulary</a:t>
            </a:r>
            <a:endParaRPr kumimoji="0" sz="3900" b="1" i="0" u="none" strike="noStrike" kern="0" cap="none" spc="0" normalizeH="0" baseline="0" noProof="0" dirty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81" name="Enfield Council logo white.ai" descr="Enfield Council logo white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60" y="5648220"/>
            <a:ext cx="1905347" cy="939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397" y="440939"/>
            <a:ext cx="3892253" cy="1162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68" y="5690218"/>
            <a:ext cx="297130" cy="26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28" y="6074990"/>
            <a:ext cx="266381" cy="19041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@enfieldcass"/>
          <p:cNvSpPr txBox="1"/>
          <p:nvPr/>
        </p:nvSpPr>
        <p:spPr>
          <a:xfrm>
            <a:off x="705003" y="5676307"/>
            <a:ext cx="117415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@enfieldcass</a:t>
            </a:r>
          </a:p>
        </p:txBody>
      </p:sp>
      <p:sp>
        <p:nvSpPr>
          <p:cNvPr id="186" name="ECASS@enfield.gov.uk"/>
          <p:cNvSpPr txBox="1"/>
          <p:nvPr/>
        </p:nvSpPr>
        <p:spPr>
          <a:xfrm>
            <a:off x="768673" y="6025784"/>
            <a:ext cx="199028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uFill>
                  <a:solidFill>
                    <a:srgbClr val="009999"/>
                  </a:solidFill>
                </a:uFill>
                <a:hlinkClick r:id="" action="ppaction://noaction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ECASS@enfield.gov.uk</a:t>
            </a:r>
          </a:p>
        </p:txBody>
      </p:sp>
      <p:sp>
        <p:nvSpPr>
          <p:cNvPr id="187" name="www.enfield.gov.uk"/>
          <p:cNvSpPr txBox="1"/>
          <p:nvPr/>
        </p:nvSpPr>
        <p:spPr>
          <a:xfrm>
            <a:off x="404694" y="6349860"/>
            <a:ext cx="163602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uFill>
                  <a:solidFill>
                    <a:srgbClr val="009999"/>
                  </a:solidFill>
                </a:uFill>
                <a:hlinkClick r:id="" action="ppaction://noaction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www.enfield.gov.uk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0204" y="5725869"/>
            <a:ext cx="1153736" cy="784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E5AE04-A1BC-4AB5-BE78-FEBA3EBBC84F}"/>
              </a:ext>
            </a:extLst>
          </p:cNvPr>
          <p:cNvSpPr txBox="1"/>
          <p:nvPr/>
        </p:nvSpPr>
        <p:spPr>
          <a:xfrm>
            <a:off x="234950" y="138576"/>
            <a:ext cx="8680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Jonny 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Harrington was a kind master who treated his servants fairly. He was also a successful wool </a:t>
            </a:r>
            <a:r>
              <a:rPr lang="en-GB" sz="20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merchant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his business </a:t>
            </a:r>
            <a:r>
              <a:rPr lang="en-GB" sz="20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that he travel often. In his absence, his servants would </a:t>
            </a:r>
            <a:r>
              <a:rPr lang="en-GB" sz="20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to the fields and cattle and </a:t>
            </a:r>
            <a:r>
              <a:rPr lang="en-GB" sz="20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the upkeep of his mansion. They </a:t>
            </a:r>
            <a:r>
              <a:rPr lang="en-GB" sz="20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their duties happily, for they felt</a:t>
            </a:r>
            <a:r>
              <a:rPr lang="en-GB" sz="20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fortunate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to have such a </a:t>
            </a:r>
            <a:r>
              <a:rPr lang="en-GB" sz="20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benevolent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 trusting master.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58A938-5278-416B-87FC-E2FAD325A3D3}"/>
              </a:ext>
            </a:extLst>
          </p:cNvPr>
          <p:cNvSpPr txBox="1"/>
          <p:nvPr/>
        </p:nvSpPr>
        <p:spPr>
          <a:xfrm>
            <a:off x="3498504" y="2522384"/>
            <a:ext cx="32385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Merchant – shop keeper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Required – have 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Tend – look after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Maintain – keep going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Performed – did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Fortunate – lucky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Benevolent – kind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17C0890-0D78-4ED1-9649-E987C544EB9C}"/>
              </a:ext>
            </a:extLst>
          </p:cNvPr>
          <p:cNvSpPr/>
          <p:nvPr/>
        </p:nvSpPr>
        <p:spPr>
          <a:xfrm>
            <a:off x="209204" y="2852272"/>
            <a:ext cx="3130550" cy="1219200"/>
          </a:xfrm>
          <a:prstGeom prst="homePlat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Provide a synonym!</a:t>
            </a:r>
          </a:p>
        </p:txBody>
      </p:sp>
      <p:pic>
        <p:nvPicPr>
          <p:cNvPr id="3074" name="Picture 2" descr="Transparent Stick Figure Teacher , Free Transparent Clipart - ClipartKey">
            <a:extLst>
              <a:ext uri="{FF2B5EF4-FFF2-40B4-BE49-F238E27FC236}">
                <a16:creationId xmlns:a16="http://schemas.microsoft.com/office/drawing/2014/main" id="{4E1A0352-C161-4860-94E1-FB791C1F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79" y="2598018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A39CCE-677D-46A6-AB44-88CAFB2827FE}"/>
              </a:ext>
            </a:extLst>
          </p:cNvPr>
          <p:cNvGrpSpPr/>
          <p:nvPr/>
        </p:nvGrpSpPr>
        <p:grpSpPr>
          <a:xfrm>
            <a:off x="234950" y="2117725"/>
            <a:ext cx="8909050" cy="2622550"/>
            <a:chOff x="111125" y="3567042"/>
            <a:chExt cx="8909050" cy="2622550"/>
          </a:xfrm>
        </p:grpSpPr>
        <p:sp>
          <p:nvSpPr>
            <p:cNvPr id="3" name="Flowchart: Process 2">
              <a:extLst>
                <a:ext uri="{FF2B5EF4-FFF2-40B4-BE49-F238E27FC236}">
                  <a16:creationId xmlns:a16="http://schemas.microsoft.com/office/drawing/2014/main" id="{8B63FF1E-9C13-4781-8F2B-1675CB57C97A}"/>
                </a:ext>
              </a:extLst>
            </p:cNvPr>
            <p:cNvSpPr/>
            <p:nvPr/>
          </p:nvSpPr>
          <p:spPr>
            <a:xfrm>
              <a:off x="111125" y="3567042"/>
              <a:ext cx="8909050" cy="2622550"/>
            </a:xfrm>
            <a:prstGeom prst="flowChartProcess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40C0EB4-9AE7-41AB-B36F-C269EC62C614}"/>
                </a:ext>
              </a:extLst>
            </p:cNvPr>
            <p:cNvSpPr/>
            <p:nvPr/>
          </p:nvSpPr>
          <p:spPr>
            <a:xfrm>
              <a:off x="558800" y="3818319"/>
              <a:ext cx="2057400" cy="1883415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200" b="1" dirty="0"/>
                <a:t>95%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D4CFD5-7BC4-47A6-B45C-BC7557494BCB}"/>
                </a:ext>
              </a:extLst>
            </p:cNvPr>
            <p:cNvSpPr/>
            <p:nvPr/>
          </p:nvSpPr>
          <p:spPr>
            <a:xfrm>
              <a:off x="3508375" y="3818319"/>
              <a:ext cx="2057400" cy="1883415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200" b="1" dirty="0"/>
                <a:t>90%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6F974BE-9D89-46A1-BC8C-D06E4A714FB5}"/>
                </a:ext>
              </a:extLst>
            </p:cNvPr>
            <p:cNvSpPr/>
            <p:nvPr/>
          </p:nvSpPr>
          <p:spPr>
            <a:xfrm>
              <a:off x="6530975" y="3742684"/>
              <a:ext cx="2057400" cy="18834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Matthew Effect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6764827-CA5F-7296-7C62-4CC62E006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13" y="5561418"/>
            <a:ext cx="9153813" cy="129658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0EC0734-62B0-A86E-6F66-C4A2C89FB037}"/>
              </a:ext>
            </a:extLst>
          </p:cNvPr>
          <p:cNvSpPr/>
          <p:nvPr/>
        </p:nvSpPr>
        <p:spPr>
          <a:xfrm>
            <a:off x="8418838" y="4937641"/>
            <a:ext cx="496562" cy="47233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9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41E3658-E17E-18F9-EC9B-D706655DCD4A}"/>
              </a:ext>
            </a:extLst>
          </p:cNvPr>
          <p:cNvSpPr/>
          <p:nvPr/>
        </p:nvSpPr>
        <p:spPr>
          <a:xfrm>
            <a:off x="8534111" y="4914328"/>
            <a:ext cx="496562" cy="47233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863F7-478A-4315-9210-3B66EC666C03}"/>
              </a:ext>
            </a:extLst>
          </p:cNvPr>
          <p:cNvSpPr txBox="1"/>
          <p:nvPr/>
        </p:nvSpPr>
        <p:spPr>
          <a:xfrm>
            <a:off x="221961" y="-39624"/>
            <a:ext cx="8312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will not have time to continually teach Tier 2 words in lessons.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Expose students to challenging texts = they automatically encounter more Tier 2 vocabulary.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Students can then concentrate on the ‘golden triangle’ of recognition, pronunciation and definition…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24151-7ED1-4F74-B183-DF09B00564B3}"/>
              </a:ext>
            </a:extLst>
          </p:cNvPr>
          <p:cNvSpPr txBox="1"/>
          <p:nvPr/>
        </p:nvSpPr>
        <p:spPr>
          <a:xfrm>
            <a:off x="4378036" y="2220123"/>
            <a:ext cx="457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how is the word spelt? Use phonics to decode vocabulary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how is the word said? Making pupils say it aloud and use it in a sentence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what does the word mean? It might sound obvious, but if you know the meaning of a word, you’re much more likely to remember it.</a:t>
            </a:r>
          </a:p>
        </p:txBody>
      </p:sp>
      <p:pic>
        <p:nvPicPr>
          <p:cNvPr id="1028" name="Picture 4" descr="Screen Shot 2014-11-16 at 18.36.04">
            <a:extLst>
              <a:ext uri="{FF2B5EF4-FFF2-40B4-BE49-F238E27FC236}">
                <a16:creationId xmlns:a16="http://schemas.microsoft.com/office/drawing/2014/main" id="{50900BA7-28E6-438E-9A2B-C756A358E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86" y="2397645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ll Clock Stock Illustrations – 38,215 Wall Clock Stock Illustrations,  Vectors &amp; Clipart - Dreamstime">
            <a:extLst>
              <a:ext uri="{FF2B5EF4-FFF2-40B4-BE49-F238E27FC236}">
                <a16:creationId xmlns:a16="http://schemas.microsoft.com/office/drawing/2014/main" id="{00623205-4957-4EE8-860B-E534D56D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26" y="146196"/>
            <a:ext cx="811213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D8BA45-D0D2-BC33-E60F-EC28686B6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13" y="5561418"/>
            <a:ext cx="9153813" cy="129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3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8A88B-CDDE-4FB1-83F7-6ECA10BABE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Call-out: Quad Arrow 2">
            <a:extLst>
              <a:ext uri="{FF2B5EF4-FFF2-40B4-BE49-F238E27FC236}">
                <a16:creationId xmlns:a16="http://schemas.microsoft.com/office/drawing/2014/main" id="{DAEC2D78-78E5-4F67-BE6E-BA3DF0671FF7}"/>
              </a:ext>
            </a:extLst>
          </p:cNvPr>
          <p:cNvSpPr/>
          <p:nvPr/>
        </p:nvSpPr>
        <p:spPr>
          <a:xfrm>
            <a:off x="2317937" y="675075"/>
            <a:ext cx="4464423" cy="4067735"/>
          </a:xfrm>
          <a:prstGeom prst="quadArrowCallou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4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Being Word Wise</a:t>
            </a:r>
            <a:endParaRPr lang="en-GB" sz="4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A4C4D-4D8F-4634-977A-C3ED33F5CA7F}"/>
              </a:ext>
            </a:extLst>
          </p:cNvPr>
          <p:cNvSpPr txBox="1"/>
          <p:nvPr/>
        </p:nvSpPr>
        <p:spPr>
          <a:xfrm>
            <a:off x="0" y="1868513"/>
            <a:ext cx="2400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altLang="en-US" sz="2000" dirty="0">
                <a:solidFill>
                  <a:srgbClr val="FFC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Strengthen general knowledge about the word (</a:t>
            </a:r>
            <a:r>
              <a:rPr lang="en-GB" altLang="en-US" sz="2000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semantic awareness</a:t>
            </a:r>
            <a:r>
              <a:rPr lang="en-GB" altLang="en-US" sz="2000" dirty="0">
                <a:solidFill>
                  <a:srgbClr val="FFC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en-GB" altLang="en-US" sz="2000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GB" altLang="en-US" sz="2000" dirty="0">
                <a:solidFill>
                  <a:srgbClr val="FFC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Think of meaning’ 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9717A-B2FB-4216-9AFF-A217315DA546}"/>
              </a:ext>
            </a:extLst>
          </p:cNvPr>
          <p:cNvSpPr txBox="1"/>
          <p:nvPr/>
        </p:nvSpPr>
        <p:spPr>
          <a:xfrm>
            <a:off x="6916271" y="1691459"/>
            <a:ext cx="24003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altLang="en-US" sz="2000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Heighten knowledge about the structure of words (</a:t>
            </a:r>
            <a:r>
              <a:rPr lang="en-GB" alt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phonological awareness</a:t>
            </a:r>
            <a:r>
              <a:rPr lang="en-GB" altLang="en-US" sz="2000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en-GB" alt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GB" altLang="en-US" sz="2000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Think of sound’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37957-0686-4AD5-8665-D71EF2959261}"/>
              </a:ext>
            </a:extLst>
          </p:cNvPr>
          <p:cNvSpPr txBox="1"/>
          <p:nvPr/>
        </p:nvSpPr>
        <p:spPr>
          <a:xfrm>
            <a:off x="2250702" y="102047"/>
            <a:ext cx="4716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Frequent repetition</a:t>
            </a:r>
            <a:r>
              <a:rPr lang="en-GB" altLang="en-US" sz="20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especially across different curricular activities</a:t>
            </a:r>
            <a:endParaRPr lang="en-GB" altLang="en-US" sz="2000" b="1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6A29E-8355-43CD-80DF-9A4D7AA310EE}"/>
              </a:ext>
            </a:extLst>
          </p:cNvPr>
          <p:cNvSpPr txBox="1"/>
          <p:nvPr/>
        </p:nvSpPr>
        <p:spPr>
          <a:xfrm>
            <a:off x="2250702" y="4812598"/>
            <a:ext cx="4716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Syntactic awareness: </a:t>
            </a: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using the word in a sentence appropriately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7B40DA-8FC9-043A-43F5-E84D3C75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13" y="5561418"/>
            <a:ext cx="9153813" cy="129658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85EE406-7BBD-B2E7-EC1F-F81C1FEE3EA2}"/>
              </a:ext>
            </a:extLst>
          </p:cNvPr>
          <p:cNvSpPr/>
          <p:nvPr/>
        </p:nvSpPr>
        <p:spPr>
          <a:xfrm>
            <a:off x="8518854" y="129105"/>
            <a:ext cx="496562" cy="472339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6247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47E0C9-7BBD-4397-BA50-DD871995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F366B-A5B7-446A-A35F-2806D019496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90683-978F-444C-985D-778E98E13BD5}"/>
              </a:ext>
            </a:extLst>
          </p:cNvPr>
          <p:cNvSpPr txBox="1"/>
          <p:nvPr/>
        </p:nvSpPr>
        <p:spPr>
          <a:xfrm>
            <a:off x="209550" y="630247"/>
            <a:ext cx="83947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>
                <a:latin typeface="Arial" panose="020B0604020202020204" pitchFamily="34" charset="0"/>
                <a:cs typeface="Arial" panose="020B0604020202020204" pitchFamily="34" charset="0"/>
              </a:rPr>
              <a:t>Strategies to support Tier 2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Reading for 20 minutes a day – exposure to text</a:t>
            </a:r>
            <a:endParaRPr lang="en-GB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assume knowledge of Tier 2 words – map them in to a whole school strategy</a:t>
            </a:r>
          </a:p>
          <a:p>
            <a:endParaRPr lang="en-GB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Word of the Week (Tier 2) – use Tutor time?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word investigations to support the whole school strategy of teaching Tier 2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0BAACA-7D26-4E70-969E-7E0DE6277564}"/>
              </a:ext>
            </a:extLst>
          </p:cNvPr>
          <p:cNvSpPr/>
          <p:nvPr/>
        </p:nvSpPr>
        <p:spPr>
          <a:xfrm>
            <a:off x="8604250" y="6362700"/>
            <a:ext cx="450850" cy="406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7BF60-7E57-4A3E-6377-05C38A279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13" y="5561418"/>
            <a:ext cx="9153813" cy="12965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E0DE9B2-EC5C-B3EA-B074-DFFE6C21CB59}"/>
              </a:ext>
            </a:extLst>
          </p:cNvPr>
          <p:cNvSpPr/>
          <p:nvPr/>
        </p:nvSpPr>
        <p:spPr>
          <a:xfrm>
            <a:off x="8518854" y="129105"/>
            <a:ext cx="496562" cy="472339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74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9914CC-520F-707B-3528-A3E702946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3" y="847505"/>
            <a:ext cx="7656992" cy="3899658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BCB0381-CE60-66E1-76DB-A02093AD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0D7F366B-A5B7-446A-A35F-2806D019496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7E3A2A-5DC2-434B-077B-58EEB6C31A24}"/>
              </a:ext>
            </a:extLst>
          </p:cNvPr>
          <p:cNvSpPr/>
          <p:nvPr/>
        </p:nvSpPr>
        <p:spPr>
          <a:xfrm>
            <a:off x="8604250" y="6362700"/>
            <a:ext cx="450850" cy="406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C6BA1-57EE-33CE-37D0-581486DCB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13" y="5561418"/>
            <a:ext cx="9153813" cy="1296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5A1794-537C-FECD-B2F2-1CBDFFA2D112}"/>
              </a:ext>
            </a:extLst>
          </p:cNvPr>
          <p:cNvSpPr txBox="1"/>
          <p:nvPr/>
        </p:nvSpPr>
        <p:spPr>
          <a:xfrm>
            <a:off x="786937" y="220934"/>
            <a:ext cx="6267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OFSTED reference to Tiered Vocabulary</a:t>
            </a:r>
          </a:p>
        </p:txBody>
      </p: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35FAB2AE-11F1-588D-C068-7C03B0FB3929}"/>
              </a:ext>
            </a:extLst>
          </p:cNvPr>
          <p:cNvSpPr/>
          <p:nvPr/>
        </p:nvSpPr>
        <p:spPr>
          <a:xfrm>
            <a:off x="7106169" y="2669872"/>
            <a:ext cx="1657004" cy="1623753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F9DB6-3EA6-35ED-B1C4-0319A27DD650}"/>
              </a:ext>
            </a:extLst>
          </p:cNvPr>
          <p:cNvSpPr txBox="1"/>
          <p:nvPr/>
        </p:nvSpPr>
        <p:spPr>
          <a:xfrm>
            <a:off x="605847" y="4949298"/>
            <a:ext cx="8223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Bringing Words to Life, Second Edition: Robust Vocabulary Instruction: Amazon.co.uk: Beck, Isabel L., McKeown, Margaret G., </a:t>
            </a:r>
            <a:r>
              <a:rPr lang="en-GB" sz="1400" dirty="0" err="1">
                <a:hlinkClick r:id="rId4"/>
              </a:rPr>
              <a:t>Kucan</a:t>
            </a:r>
            <a:r>
              <a:rPr lang="en-GB" sz="1400" dirty="0">
                <a:hlinkClick r:id="rId4"/>
              </a:rPr>
              <a:t>, Linda: 9781462508242: Books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585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9153813" cy="1259647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eaLnBrk="1" hangingPunct="1"/>
            <a:r>
              <a:rPr lang="en-GB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Statistics from 2020 ‘Bridging the Word Gap at Transition’ (Oxford University Press)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013115DF-E4F6-4A2B-932B-F1D1D74D5A91}"/>
              </a:ext>
            </a:extLst>
          </p:cNvPr>
          <p:cNvSpPr/>
          <p:nvPr/>
        </p:nvSpPr>
        <p:spPr>
          <a:xfrm>
            <a:off x="1305677" y="3790691"/>
            <a:ext cx="915651" cy="646331"/>
          </a:xfrm>
          <a:prstGeom prst="stripedRightArrow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A3BAC-4DE4-46CD-95E9-6614FF7D5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6" y="3819416"/>
            <a:ext cx="781618" cy="708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01E86B-F38F-4376-9C5F-32DAC37934D4}"/>
              </a:ext>
            </a:extLst>
          </p:cNvPr>
          <p:cNvSpPr txBox="1"/>
          <p:nvPr/>
        </p:nvSpPr>
        <p:spPr>
          <a:xfrm>
            <a:off x="2666735" y="3598293"/>
            <a:ext cx="6328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word gap also affects pupils’ wider life chances, with over 80 per cent of teachers reporting that they believe it results in lower self-esteem. 82 per cent of secondary school teachers reported that pupils with limited vocabulary would be less likely to stay in education.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0B15AC-0881-435B-A0D0-D09A7C204C38}"/>
              </a:ext>
            </a:extLst>
          </p:cNvPr>
          <p:cNvSpPr txBox="1"/>
          <p:nvPr/>
        </p:nvSpPr>
        <p:spPr>
          <a:xfrm>
            <a:off x="2687125" y="1488057"/>
            <a:ext cx="6328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Almost half (49 per cent) of Year 1 pupils in the average UK primary school have a limited vocabulary (word gap) to the extent that it affects their learning.</a:t>
            </a:r>
            <a:b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word gap is just as much of a challenge for UK secondary schools where, on average, 43 per cent of a school’s Year 7 students are felt to have a limited vocabulary to the extent that it affects their learning.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ABA8F7-45A6-4EB6-BA2E-8754D192B936}"/>
              </a:ext>
            </a:extLst>
          </p:cNvPr>
          <p:cNvSpPr txBox="1"/>
          <p:nvPr/>
        </p:nvSpPr>
        <p:spPr>
          <a:xfrm>
            <a:off x="2666734" y="4914313"/>
            <a:ext cx="632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75% of schools believe supporting students with vocabulary is a high priority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19859-A1FF-2EAE-50B2-1950AB2D4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13" y="5561418"/>
            <a:ext cx="9153813" cy="129658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5730028-70CF-71AF-75B6-F7E0B68FF025}"/>
              </a:ext>
            </a:extLst>
          </p:cNvPr>
          <p:cNvSpPr/>
          <p:nvPr/>
        </p:nvSpPr>
        <p:spPr>
          <a:xfrm>
            <a:off x="8518854" y="129105"/>
            <a:ext cx="496562" cy="47233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DFE0B46D-95A1-2ACA-0812-05689F71087D}"/>
              </a:ext>
            </a:extLst>
          </p:cNvPr>
          <p:cNvSpPr/>
          <p:nvPr/>
        </p:nvSpPr>
        <p:spPr>
          <a:xfrm>
            <a:off x="1326069" y="1516038"/>
            <a:ext cx="915651" cy="646331"/>
          </a:xfrm>
          <a:prstGeom prst="stripedRightArrow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C1DE8-7EDF-3A4F-2087-42D826AE0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" y="1577720"/>
            <a:ext cx="781618" cy="708476"/>
          </a:xfrm>
          <a:prstGeom prst="rect">
            <a:avLst/>
          </a:prstGeom>
        </p:spPr>
      </p:pic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ECA5E446-8A59-26A2-8604-E86905D3ED7E}"/>
              </a:ext>
            </a:extLst>
          </p:cNvPr>
          <p:cNvSpPr/>
          <p:nvPr/>
        </p:nvSpPr>
        <p:spPr>
          <a:xfrm>
            <a:off x="1305678" y="2673391"/>
            <a:ext cx="915651" cy="646331"/>
          </a:xfrm>
          <a:prstGeom prst="stripedRightArrow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208D16-5ED2-F4DC-167D-86B5959D6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3" y="2735073"/>
            <a:ext cx="781618" cy="708476"/>
          </a:xfrm>
          <a:prstGeom prst="rect">
            <a:avLst/>
          </a:prstGeom>
        </p:spPr>
      </p:pic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F7BF95DF-F665-6FC8-314E-22E5DD8C3641}"/>
              </a:ext>
            </a:extLst>
          </p:cNvPr>
          <p:cNvSpPr/>
          <p:nvPr/>
        </p:nvSpPr>
        <p:spPr>
          <a:xfrm>
            <a:off x="1283377" y="4779030"/>
            <a:ext cx="915651" cy="646331"/>
          </a:xfrm>
          <a:prstGeom prst="stripedRightArrow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7C81EC-69E3-F11C-D937-A7B171791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6" y="4746331"/>
            <a:ext cx="781618" cy="7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2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39369" y="-61052"/>
            <a:ext cx="7772400" cy="993904"/>
          </a:xfrm>
        </p:spPr>
        <p:txBody>
          <a:bodyPr>
            <a:normAutofit/>
          </a:bodyPr>
          <a:lstStyle/>
          <a:p>
            <a:r>
              <a:rPr lang="en-GB" sz="4200" b="1" dirty="0">
                <a:latin typeface="Arial" panose="020B0604020202020204" pitchFamily="34" charset="0"/>
                <a:cs typeface="Arial" panose="020B0604020202020204" pitchFamily="34" charset="0"/>
              </a:rPr>
              <a:t>Types of words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80739-5331-4C25-8696-8CC7F638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4D71E1-CBB6-9944-9FBC-4C69C169FCA3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7A206-3D5A-439F-8175-19BEEAF94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10" y="1069377"/>
            <a:ext cx="7664565" cy="4046015"/>
          </a:xfrm>
          <a:prstGeom prst="rect">
            <a:avLst/>
          </a:prstGeom>
        </p:spPr>
      </p:pic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77DF2EB4-A222-4EEE-9EDC-76A649F77875}"/>
              </a:ext>
            </a:extLst>
          </p:cNvPr>
          <p:cNvSpPr/>
          <p:nvPr/>
        </p:nvSpPr>
        <p:spPr>
          <a:xfrm>
            <a:off x="94212" y="876658"/>
            <a:ext cx="2457450" cy="4443487"/>
          </a:xfrm>
          <a:prstGeom prst="rightArrowCallout">
            <a:avLst>
              <a:gd name="adj1" fmla="val 25000"/>
              <a:gd name="adj2" fmla="val 25000"/>
              <a:gd name="adj3" fmla="val 41193"/>
              <a:gd name="adj4" fmla="val 58807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planning, make sure we are using words from different tiers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pyramid is a way of categorising words and supporting our planning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4FEFE-B152-BD86-73BB-EA4D06A5E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13" y="5561418"/>
            <a:ext cx="9153813" cy="129658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5195E92-50B5-5308-C6DA-7EF6A5C3D477}"/>
              </a:ext>
            </a:extLst>
          </p:cNvPr>
          <p:cNvSpPr/>
          <p:nvPr/>
        </p:nvSpPr>
        <p:spPr>
          <a:xfrm>
            <a:off x="8518854" y="129105"/>
            <a:ext cx="496562" cy="47233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3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10" name="Slide Number Placeholder 1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5580A-8E07-4ACC-98C6-CD0AC15430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79457-F923-4B42-ACFA-959FC7BF7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73" y="697184"/>
            <a:ext cx="8660303" cy="45716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F01B21-D685-4140-9C64-805A8BD14E6A}"/>
              </a:ext>
            </a:extLst>
          </p:cNvPr>
          <p:cNvSpPr/>
          <p:nvPr/>
        </p:nvSpPr>
        <p:spPr>
          <a:xfrm>
            <a:off x="88899" y="3735202"/>
            <a:ext cx="8985250" cy="14287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5E449B-2B00-25D3-CC6A-3EE9BE33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8" y="-184983"/>
            <a:ext cx="7886700" cy="1325563"/>
          </a:xfrm>
        </p:spPr>
        <p:txBody>
          <a:bodyPr>
            <a:normAutofit/>
          </a:bodyPr>
          <a:lstStyle/>
          <a:p>
            <a:r>
              <a:rPr lang="en-GB" sz="4200" b="1" dirty="0">
                <a:latin typeface="Arial" panose="020B0604020202020204" pitchFamily="34" charset="0"/>
                <a:cs typeface="Arial" panose="020B0604020202020204" pitchFamily="34" charset="0"/>
              </a:rPr>
              <a:t>Tier 1 words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FB807-7373-3D7E-1F2E-D1C570795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13" y="5561418"/>
            <a:ext cx="9153813" cy="129658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AC9C13E-AD96-9195-75B4-C1289536BC67}"/>
              </a:ext>
            </a:extLst>
          </p:cNvPr>
          <p:cNvSpPr/>
          <p:nvPr/>
        </p:nvSpPr>
        <p:spPr>
          <a:xfrm>
            <a:off x="8518854" y="129105"/>
            <a:ext cx="496562" cy="47233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10" name="Slide Number Placeholder 1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5580A-8E07-4ACC-98C6-CD0AC15430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79457-F923-4B42-ACFA-959FC7BF7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72" y="858148"/>
            <a:ext cx="8651010" cy="45667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6674B7-5125-45E9-A4FA-4D7679CD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52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200" b="1" dirty="0">
                <a:latin typeface="Arial" panose="020B0604020202020204" pitchFamily="34" charset="0"/>
                <a:cs typeface="Arial" panose="020B0604020202020204" pitchFamily="34" charset="0"/>
              </a:rPr>
              <a:t>Tier 3 Words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F01B21-D685-4140-9C64-805A8BD14E6A}"/>
              </a:ext>
            </a:extLst>
          </p:cNvPr>
          <p:cNvSpPr/>
          <p:nvPr/>
        </p:nvSpPr>
        <p:spPr>
          <a:xfrm>
            <a:off x="74468" y="935774"/>
            <a:ext cx="8985250" cy="14287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DCB41F-9042-5259-5339-23D17BCA2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13" y="5561418"/>
            <a:ext cx="9153813" cy="129658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4AB8E38-6B0C-AB2C-F7B2-93DEE1AEB83B}"/>
              </a:ext>
            </a:extLst>
          </p:cNvPr>
          <p:cNvSpPr/>
          <p:nvPr/>
        </p:nvSpPr>
        <p:spPr>
          <a:xfrm>
            <a:off x="8518854" y="129105"/>
            <a:ext cx="496562" cy="47233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257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10" name="Slide Number Placeholder 1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Gotham Light" pitchFamily="50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5580A-8E07-4ACC-98C6-CD0AC15430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79457-F923-4B42-ACFA-959FC7BF7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77" y="855216"/>
            <a:ext cx="8652972" cy="45677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6674B7-5125-45E9-A4FA-4D7679CD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77" y="0"/>
            <a:ext cx="9144000" cy="8552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200" b="1" dirty="0">
                <a:latin typeface="Arial" panose="020B0604020202020204" pitchFamily="34" charset="0"/>
                <a:cs typeface="Arial" panose="020B0604020202020204" pitchFamily="34" charset="0"/>
              </a:rPr>
              <a:t>Tier 2 Words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F01B21-D685-4140-9C64-805A8BD14E6A}"/>
              </a:ext>
            </a:extLst>
          </p:cNvPr>
          <p:cNvSpPr/>
          <p:nvPr/>
        </p:nvSpPr>
        <p:spPr>
          <a:xfrm>
            <a:off x="74468" y="2405410"/>
            <a:ext cx="8985250" cy="14287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CAC9EE-7056-BCB2-7D51-D0EE2B065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13" y="5561418"/>
            <a:ext cx="9153813" cy="129658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0DD6072-EE32-54C6-8047-C84E2A9F266D}"/>
              </a:ext>
            </a:extLst>
          </p:cNvPr>
          <p:cNvSpPr/>
          <p:nvPr/>
        </p:nvSpPr>
        <p:spPr>
          <a:xfrm>
            <a:off x="8518854" y="129105"/>
            <a:ext cx="496562" cy="47233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093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531" y="557632"/>
            <a:ext cx="8229600" cy="392112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altLang="en-US" sz="42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Tier 2 and 3 words</a:t>
            </a:r>
          </a:p>
        </p:txBody>
      </p:sp>
      <p:pic>
        <p:nvPicPr>
          <p:cNvPr id="6146" name="Picture 2" descr="Confused Stock Illustrations – 51,645 Confused Stock Illustrations, Vectors  &amp; Clipart - Dreamstime">
            <a:extLst>
              <a:ext uri="{FF2B5EF4-FFF2-40B4-BE49-F238E27FC236}">
                <a16:creationId xmlns:a16="http://schemas.microsoft.com/office/drawing/2014/main" id="{58BAA0AC-DFE3-4F8B-B34F-DB6DEA5F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04" y="82851"/>
            <a:ext cx="1488464" cy="18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F2D6C6-35B5-4171-BA20-479FAAF9DD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903"/>
          <a:stretch/>
        </p:blipFill>
        <p:spPr>
          <a:xfrm>
            <a:off x="270626" y="1637388"/>
            <a:ext cx="4155138" cy="3711576"/>
          </a:xfrm>
          <a:prstGeom prst="rect">
            <a:avLst/>
          </a:prstGeom>
        </p:spPr>
      </p:pic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7884" y="2084380"/>
            <a:ext cx="3710247" cy="3179618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eaLnBrk="1" hangingPunct="1">
              <a:lnSpc>
                <a:spcPct val="105000"/>
              </a:lnSpc>
              <a:spcAft>
                <a:spcPts val="0"/>
              </a:spcAft>
            </a:pPr>
            <a:r>
              <a:rPr lang="en-GB" altLang="en-US" sz="2400" dirty="0">
                <a:ea typeface="ＭＳ Ｐゴシック" panose="020B0600070205080204" pitchFamily="34" charset="-128"/>
              </a:rPr>
              <a:t>Tier 3 words are often taught using tier 2 vocabulary.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For example, to explain the word ‘propaganda’…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Propaganda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used to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persuade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people to change their mind about a topic</a:t>
            </a:r>
            <a:endParaRPr lang="en-GB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5000"/>
              </a:lnSpc>
              <a:spcAft>
                <a:spcPts val="0"/>
              </a:spcAft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417C5-6824-5922-3673-786CBD11F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13" y="5561418"/>
            <a:ext cx="9153813" cy="129658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6EF9BEA-FC60-AD01-6C17-CC46A3FA9F87}"/>
              </a:ext>
            </a:extLst>
          </p:cNvPr>
          <p:cNvSpPr/>
          <p:nvPr/>
        </p:nvSpPr>
        <p:spPr>
          <a:xfrm>
            <a:off x="8518854" y="129105"/>
            <a:ext cx="496562" cy="47233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881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B522F-865D-40FB-9EAD-77D89512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D72BD-4E8B-0C46-81A4-72B29A9074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0956A-669C-4BA5-8A17-2E21EA056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198409"/>
            <a:ext cx="8636000" cy="180767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840D50-1D9E-4612-8155-0AEA8B1D0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2182760"/>
            <a:ext cx="7226300" cy="44768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08469C4-7748-432B-B7D7-93268ED32110}"/>
              </a:ext>
            </a:extLst>
          </p:cNvPr>
          <p:cNvSpPr/>
          <p:nvPr/>
        </p:nvSpPr>
        <p:spPr>
          <a:xfrm>
            <a:off x="4187825" y="3459942"/>
            <a:ext cx="4730750" cy="2470150"/>
          </a:xfrm>
          <a:prstGeom prst="cloudCallout">
            <a:avLst>
              <a:gd name="adj1" fmla="val -44323"/>
              <a:gd name="adj2" fmla="val 80238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might a child be unable to access these Year 6 SATs questions?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6613E5-2D2D-4C82-8EDE-1FDB2BC79AA7}"/>
              </a:ext>
            </a:extLst>
          </p:cNvPr>
          <p:cNvCxnSpPr/>
          <p:nvPr/>
        </p:nvCxnSpPr>
        <p:spPr>
          <a:xfrm>
            <a:off x="3468414" y="1002687"/>
            <a:ext cx="9207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97E2C3-5718-4C3A-B162-3F830E6AFDC9}"/>
              </a:ext>
            </a:extLst>
          </p:cNvPr>
          <p:cNvCxnSpPr/>
          <p:nvPr/>
        </p:nvCxnSpPr>
        <p:spPr>
          <a:xfrm>
            <a:off x="2365879" y="1470398"/>
            <a:ext cx="9207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BE9BB2-F7F3-44DC-B02B-1716E2D105BE}"/>
              </a:ext>
            </a:extLst>
          </p:cNvPr>
          <p:cNvCxnSpPr>
            <a:cxnSpLocks/>
          </p:cNvCxnSpPr>
          <p:nvPr/>
        </p:nvCxnSpPr>
        <p:spPr>
          <a:xfrm>
            <a:off x="2625485" y="3073225"/>
            <a:ext cx="17636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96BF687-46D3-4B71-9ABE-DC3FC0CDC452}"/>
              </a:ext>
            </a:extLst>
          </p:cNvPr>
          <p:cNvSpPr/>
          <p:nvPr/>
        </p:nvSpPr>
        <p:spPr>
          <a:xfrm>
            <a:off x="8604250" y="6362700"/>
            <a:ext cx="450850" cy="406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4CFBF-6DEA-472B-80E3-0D09CF93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F366B-A5B7-446A-A35F-2806D019496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6B7E2-D631-4E17-8BE8-A16285CD0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89" y="136524"/>
            <a:ext cx="6651567" cy="48982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66A743-2786-38A3-7057-8D0A305AA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13" y="5561418"/>
            <a:ext cx="9153813" cy="12965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4E7177A-CCFD-8051-FC6B-54ED82CACA76}"/>
              </a:ext>
            </a:extLst>
          </p:cNvPr>
          <p:cNvSpPr/>
          <p:nvPr/>
        </p:nvSpPr>
        <p:spPr>
          <a:xfrm>
            <a:off x="8518854" y="129105"/>
            <a:ext cx="496562" cy="47233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2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Enfield Template">
  <a:themeElements>
    <a:clrScheme name="Enfield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Enfield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Enfield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5145</TotalTime>
  <Words>810</Words>
  <Application>Microsoft Office PowerPoint</Application>
  <PresentationFormat>On-screen Show (4:3)</PresentationFormat>
  <Paragraphs>98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Open Sans</vt:lpstr>
      <vt:lpstr>Times Roman</vt:lpstr>
      <vt:lpstr>Office Theme</vt:lpstr>
      <vt:lpstr>Enfield Template</vt:lpstr>
      <vt:lpstr>PowerPoint Presentation</vt:lpstr>
      <vt:lpstr>Statistics from 2020 ‘Bridging the Word Gap at Transition’ (Oxford University Press)</vt:lpstr>
      <vt:lpstr>Types of words</vt:lpstr>
      <vt:lpstr>Tier 1 words</vt:lpstr>
      <vt:lpstr>Tier 3 Words</vt:lpstr>
      <vt:lpstr>Tier 2 Words</vt:lpstr>
      <vt:lpstr>Tier 2 and 3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Borough of Enfield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Bundey</dc:creator>
  <cp:lastModifiedBy>Beatrix Simpson</cp:lastModifiedBy>
  <cp:revision>12</cp:revision>
  <dcterms:created xsi:type="dcterms:W3CDTF">2024-07-17T05:41:54Z</dcterms:created>
  <dcterms:modified xsi:type="dcterms:W3CDTF">2024-11-21T15:26:47Z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4c3615-41c5-4b89-b528-23679be2a629_Enabled">
    <vt:lpwstr>true</vt:lpwstr>
  </property>
  <property fmtid="{D5CDD505-2E9C-101B-9397-08002B2CF9AE}" pid="3" name="MSIP_Label_654c3615-41c5-4b89-b528-23679be2a629_SetDate">
    <vt:lpwstr>2024-07-17T06:47:51Z</vt:lpwstr>
  </property>
  <property fmtid="{D5CDD505-2E9C-101B-9397-08002B2CF9AE}" pid="4" name="MSIP_Label_654c3615-41c5-4b89-b528-23679be2a629_Method">
    <vt:lpwstr>Privileged</vt:lpwstr>
  </property>
  <property fmtid="{D5CDD505-2E9C-101B-9397-08002B2CF9AE}" pid="5" name="MSIP_Label_654c3615-41c5-4b89-b528-23679be2a629_Name">
    <vt:lpwstr>654c3615-41c5-4b89-b528-23679be2a629</vt:lpwstr>
  </property>
  <property fmtid="{D5CDD505-2E9C-101B-9397-08002B2CF9AE}" pid="6" name="MSIP_Label_654c3615-41c5-4b89-b528-23679be2a629_SiteId">
    <vt:lpwstr>cc18b91d-1bb2-4d9b-ac76-7a4447488d49</vt:lpwstr>
  </property>
  <property fmtid="{D5CDD505-2E9C-101B-9397-08002B2CF9AE}" pid="7" name="MSIP_Label_654c3615-41c5-4b89-b528-23679be2a629_ActionId">
    <vt:lpwstr>81277d32-7e99-4157-b4c7-f21e3c6a6870</vt:lpwstr>
  </property>
  <property fmtid="{D5CDD505-2E9C-101B-9397-08002B2CF9AE}" pid="8" name="MSIP_Label_654c3615-41c5-4b89-b528-23679be2a629_ContentBits">
    <vt:lpwstr>0</vt:lpwstr>
  </property>
</Properties>
</file>