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4"/>
  </p:sldMasterIdLst>
  <p:notesMasterIdLst>
    <p:notesMasterId r:id="rId14"/>
  </p:notesMasterIdLst>
  <p:handoutMasterIdLst>
    <p:handoutMasterId r:id="rId15"/>
  </p:handoutMasterIdLst>
  <p:sldIdLst>
    <p:sldId id="286" r:id="rId5"/>
    <p:sldId id="292" r:id="rId6"/>
    <p:sldId id="285" r:id="rId7"/>
    <p:sldId id="294" r:id="rId8"/>
    <p:sldId id="297" r:id="rId9"/>
    <p:sldId id="296" r:id="rId10"/>
    <p:sldId id="298" r:id="rId11"/>
    <p:sldId id="299" r:id="rId12"/>
    <p:sldId id="295" r:id="rId13"/>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6"/>
  </p:normalViewPr>
  <p:slideViewPr>
    <p:cSldViewPr>
      <p:cViewPr varScale="1">
        <p:scale>
          <a:sx n="78" d="100"/>
          <a:sy n="78" d="100"/>
        </p:scale>
        <p:origin x="108" y="61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117" d="100"/>
          <a:sy n="117" d="100"/>
        </p:scale>
        <p:origin x="548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3C05D3-1398-82FA-F191-1C43CC96F16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ＭＳ Ｐゴシック" charset="0"/>
                <a:cs typeface="+mn-cs"/>
              </a:defRPr>
            </a:lvl1pPr>
          </a:lstStyle>
          <a:p>
            <a:pPr>
              <a:defRPr/>
            </a:pPr>
            <a:endParaRPr lang="en-US"/>
          </a:p>
        </p:txBody>
      </p:sp>
      <p:sp>
        <p:nvSpPr>
          <p:cNvPr id="3" name="Date Placeholder 2">
            <a:extLst>
              <a:ext uri="{FF2B5EF4-FFF2-40B4-BE49-F238E27FC236}">
                <a16:creationId xmlns:a16="http://schemas.microsoft.com/office/drawing/2014/main" id="{FAA7522F-E197-6677-E81E-05950F6E788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pitchFamily="2" charset="0"/>
              </a:defRPr>
            </a:lvl1pPr>
          </a:lstStyle>
          <a:p>
            <a:pPr>
              <a:defRPr/>
            </a:pPr>
            <a:fld id="{332111FA-FE94-0648-B733-C5ECDF9C05AB}" type="datetimeFigureOut">
              <a:rPr lang="en-US" altLang="en-US"/>
              <a:pPr>
                <a:defRPr/>
              </a:pPr>
              <a:t>11/26/2024</a:t>
            </a:fld>
            <a:endParaRPr lang="en-US" altLang="en-US"/>
          </a:p>
        </p:txBody>
      </p:sp>
      <p:sp>
        <p:nvSpPr>
          <p:cNvPr id="4" name="Footer Placeholder 3">
            <a:extLst>
              <a:ext uri="{FF2B5EF4-FFF2-40B4-BE49-F238E27FC236}">
                <a16:creationId xmlns:a16="http://schemas.microsoft.com/office/drawing/2014/main" id="{B6520790-E393-A44B-6B72-7CC9A609F6F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charset="0"/>
                <a:ea typeface="ＭＳ Ｐゴシック" charset="0"/>
                <a:cs typeface="+mn-cs"/>
              </a:defRPr>
            </a:lvl1pPr>
          </a:lstStyle>
          <a:p>
            <a:pPr>
              <a:defRPr/>
            </a:pPr>
            <a:endParaRPr lang="en-US"/>
          </a:p>
        </p:txBody>
      </p:sp>
      <p:sp>
        <p:nvSpPr>
          <p:cNvPr id="5" name="Slide Number Placeholder 4">
            <a:extLst>
              <a:ext uri="{FF2B5EF4-FFF2-40B4-BE49-F238E27FC236}">
                <a16:creationId xmlns:a16="http://schemas.microsoft.com/office/drawing/2014/main" id="{CA460636-A59A-2126-871A-C408C35C391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D5C9183E-8369-304E-A5A3-0D1F496A4D8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8A20B3-3EA0-CD6D-CC69-450C5245B99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ＭＳ Ｐゴシック" charset="0"/>
                <a:cs typeface="+mn-cs"/>
              </a:defRPr>
            </a:lvl1pPr>
          </a:lstStyle>
          <a:p>
            <a:pPr>
              <a:defRPr/>
            </a:pPr>
            <a:endParaRPr lang="en-US"/>
          </a:p>
        </p:txBody>
      </p:sp>
      <p:sp>
        <p:nvSpPr>
          <p:cNvPr id="3" name="Date Placeholder 2">
            <a:extLst>
              <a:ext uri="{FF2B5EF4-FFF2-40B4-BE49-F238E27FC236}">
                <a16:creationId xmlns:a16="http://schemas.microsoft.com/office/drawing/2014/main" id="{BE4441F0-57E8-75C4-9465-FA9240A003CC}"/>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pitchFamily="2" charset="0"/>
              </a:defRPr>
            </a:lvl1pPr>
          </a:lstStyle>
          <a:p>
            <a:pPr>
              <a:defRPr/>
            </a:pPr>
            <a:fld id="{D0C286CB-A102-D746-AAFC-D0D0C16CD281}" type="datetimeFigureOut">
              <a:rPr lang="en-US" altLang="en-US"/>
              <a:pPr>
                <a:defRPr/>
              </a:pPr>
              <a:t>11/26/2024</a:t>
            </a:fld>
            <a:endParaRPr lang="en-US" altLang="en-US"/>
          </a:p>
        </p:txBody>
      </p:sp>
      <p:sp>
        <p:nvSpPr>
          <p:cNvPr id="4" name="Slide Image Placeholder 3">
            <a:extLst>
              <a:ext uri="{FF2B5EF4-FFF2-40B4-BE49-F238E27FC236}">
                <a16:creationId xmlns:a16="http://schemas.microsoft.com/office/drawing/2014/main" id="{1EEE5982-B2B0-4AAE-ACC7-9348B6B97187}"/>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0AA4542-C281-1251-C888-B53877A1D04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2D4848F7-7868-DE3D-F84F-AE399CB9FA6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charset="0"/>
                <a:ea typeface="ＭＳ Ｐゴシック"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65430593-5E63-9F80-E558-CADCF62DB86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07FF2874-7737-794D-834D-0A82162649F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7FF2874-7737-794D-834D-0A82162649F1}" type="slidenum">
              <a:rPr lang="en-US" altLang="en-US" smtClean="0"/>
              <a:pPr>
                <a:defRPr/>
              </a:pPr>
              <a:t>4</a:t>
            </a:fld>
            <a:endParaRPr lang="en-US" altLang="en-US"/>
          </a:p>
        </p:txBody>
      </p:sp>
    </p:spTree>
    <p:extLst>
      <p:ext uri="{BB962C8B-B14F-4D97-AF65-F5344CB8AC3E}">
        <p14:creationId xmlns:p14="http://schemas.microsoft.com/office/powerpoint/2010/main" val="4084087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7FF2874-7737-794D-834D-0A82162649F1}" type="slidenum">
              <a:rPr lang="en-US" altLang="en-US" smtClean="0"/>
              <a:pPr>
                <a:defRPr/>
              </a:pPr>
              <a:t>6</a:t>
            </a:fld>
            <a:endParaRPr lang="en-US" altLang="en-US"/>
          </a:p>
        </p:txBody>
      </p:sp>
    </p:spTree>
    <p:extLst>
      <p:ext uri="{BB962C8B-B14F-4D97-AF65-F5344CB8AC3E}">
        <p14:creationId xmlns:p14="http://schemas.microsoft.com/office/powerpoint/2010/main" val="275948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dirty="0">
                <a:latin typeface="Calibri" panose="020F0502020204030204" pitchFamily="34" charset="0"/>
                <a:ea typeface="Times New Roman" panose="02020603050405020304" pitchFamily="18" charset="0"/>
                <a:cs typeface="Calibri" panose="020F0502020204030204" pitchFamily="34" charset="0"/>
              </a:rPr>
              <a:t>Target </a:t>
            </a:r>
          </a:p>
          <a:p>
            <a:pPr marL="0" indent="0">
              <a:buNone/>
            </a:pPr>
            <a:r>
              <a:rPr lang="en-GB" sz="1800" dirty="0">
                <a:latin typeface="Calibri" panose="020F0502020204030204" pitchFamily="34" charset="0"/>
                <a:ea typeface="Times New Roman" panose="02020603050405020304" pitchFamily="18" charset="0"/>
                <a:cs typeface="Calibri" panose="020F0502020204030204" pitchFamily="34" charset="0"/>
              </a:rPr>
              <a:t>Within two years ensure that Enfield’s has better total school </a:t>
            </a:r>
            <a:r>
              <a:rPr lang="en-GB" sz="1800" dirty="0">
                <a:effectLst/>
                <a:latin typeface="Calibri" panose="020F0502020204030204" pitchFamily="34" charset="0"/>
                <a:ea typeface="Times New Roman" panose="02020603050405020304" pitchFamily="18" charset="0"/>
                <a:cs typeface="Calibri" panose="020F0502020204030204" pitchFamily="34" charset="0"/>
              </a:rPr>
              <a:t>attendance and lower absence than the Outer London averages</a:t>
            </a:r>
          </a:p>
          <a:p>
            <a:pPr marL="0" indent="0">
              <a:buNone/>
            </a:pPr>
            <a:endParaRPr lang="en-GB" sz="18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GB" sz="1800" dirty="0">
                <a:effectLst/>
                <a:latin typeface="Calibri" panose="020F0502020204030204" pitchFamily="34" charset="0"/>
                <a:ea typeface="Times New Roman" panose="02020603050405020304" pitchFamily="18" charset="0"/>
                <a:cs typeface="Calibri" panose="020F0502020204030204" pitchFamily="34" charset="0"/>
              </a:rPr>
              <a:t>The new guidance has provided an opportunity to implement a new approach </a:t>
            </a:r>
          </a:p>
          <a:p>
            <a:pPr marL="0" indent="0">
              <a:buNone/>
            </a:pPr>
            <a:endParaRPr lang="en-US" altLang="en-US" sz="1800" dirty="0">
              <a:latin typeface="Calibri" panose="020F0502020204030204" pitchFamily="34" charset="0"/>
              <a:cs typeface="Calibri" panose="020F0502020204030204" pitchFamily="34" charset="0"/>
            </a:endParaRPr>
          </a:p>
          <a:p>
            <a:pPr marL="0" indent="0">
              <a:buNone/>
            </a:pPr>
            <a:r>
              <a:rPr lang="en-US" altLang="en-US" sz="1800" dirty="0">
                <a:latin typeface="Calibri" panose="020F0502020204030204" pitchFamily="34" charset="0"/>
                <a:cs typeface="Calibri" panose="020F0502020204030204" pitchFamily="34" charset="0"/>
              </a:rPr>
              <a:t>This will ensure that:</a:t>
            </a:r>
          </a:p>
          <a:p>
            <a:pPr lvl="1">
              <a:buFont typeface="Arial" panose="020B0604020202020204" pitchFamily="34" charset="0"/>
              <a:buChar char="•"/>
            </a:pPr>
            <a:r>
              <a:rPr lang="en-US" altLang="en-US" sz="1600" dirty="0">
                <a:latin typeface="Calibri" panose="020F0502020204030204" pitchFamily="34" charset="0"/>
                <a:cs typeface="Calibri" panose="020F0502020204030204" pitchFamily="34" charset="0"/>
              </a:rPr>
              <a:t>Attendance is not one person’s responsibility in a school</a:t>
            </a:r>
          </a:p>
          <a:p>
            <a:pPr lvl="1">
              <a:buFont typeface="Arial" panose="020B0604020202020204" pitchFamily="34" charset="0"/>
              <a:buChar char="•"/>
            </a:pPr>
            <a:r>
              <a:rPr lang="en-US" altLang="en-US" sz="1600" dirty="0">
                <a:latin typeface="Calibri" panose="020F0502020204030204" pitchFamily="34" charset="0"/>
                <a:cs typeface="Calibri" panose="020F0502020204030204" pitchFamily="34" charset="0"/>
              </a:rPr>
              <a:t>All schools and the LA share important data</a:t>
            </a:r>
          </a:p>
          <a:p>
            <a:pPr lvl="1">
              <a:buFont typeface="Arial" panose="020B0604020202020204" pitchFamily="34" charset="0"/>
              <a:buChar char="•"/>
            </a:pPr>
            <a:r>
              <a:rPr lang="en-US" altLang="en-US" sz="1600" dirty="0">
                <a:latin typeface="Calibri" panose="020F0502020204030204" pitchFamily="34" charset="0"/>
                <a:cs typeface="Calibri" panose="020F0502020204030204" pitchFamily="34" charset="0"/>
              </a:rPr>
              <a:t>We adopt a multi-disciplinary approach when supporting families </a:t>
            </a:r>
          </a:p>
          <a:p>
            <a:pPr lvl="1">
              <a:buFont typeface="Arial" panose="020B0604020202020204" pitchFamily="34" charset="0"/>
              <a:buChar char="•"/>
            </a:pPr>
            <a:r>
              <a:rPr lang="en-US" altLang="en-US" sz="1600" dirty="0">
                <a:latin typeface="Calibri" panose="020F0502020204030204" pitchFamily="34" charset="0"/>
                <a:cs typeface="Calibri" panose="020F0502020204030204" pitchFamily="34" charset="0"/>
              </a:rPr>
              <a:t>We have Quicker responses and interventions </a:t>
            </a:r>
          </a:p>
          <a:p>
            <a:pPr lvl="1">
              <a:buFont typeface="Arial" panose="020B0604020202020204" pitchFamily="34" charset="0"/>
              <a:buChar char="•"/>
            </a:pPr>
            <a:endParaRPr lang="en-US" altLang="en-US" sz="1600">
              <a:latin typeface="Calibri" panose="020F0502020204030204" pitchFamily="34" charset="0"/>
              <a:cs typeface="Calibri" panose="020F0502020204030204" pitchFamily="34" charset="0"/>
            </a:endParaRPr>
          </a:p>
          <a:p>
            <a:pPr lvl="1">
              <a:buFont typeface="Arial" panose="020B0604020202020204" pitchFamily="34" charset="0"/>
              <a:buChar char="•"/>
            </a:pPr>
            <a:endParaRPr lang="en-US" altLang="en-US" sz="1600" dirty="0">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07FF2874-7737-794D-834D-0A82162649F1}" type="slidenum">
              <a:rPr lang="en-US" altLang="en-US" smtClean="0"/>
              <a:pPr>
                <a:defRPr/>
              </a:pPr>
              <a:t>9</a:t>
            </a:fld>
            <a:endParaRPr lang="en-US" altLang="en-US"/>
          </a:p>
        </p:txBody>
      </p:sp>
    </p:spTree>
    <p:extLst>
      <p:ext uri="{BB962C8B-B14F-4D97-AF65-F5344CB8AC3E}">
        <p14:creationId xmlns:p14="http://schemas.microsoft.com/office/powerpoint/2010/main" val="1678848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501450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93179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405765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228600"/>
            <a:ext cx="5962650" cy="40576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44537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01278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descr="A pink dragon with a shadow&#10;&#10;Description automatically generated with medium confidence">
            <a:extLst>
              <a:ext uri="{FF2B5EF4-FFF2-40B4-BE49-F238E27FC236}">
                <a16:creationId xmlns:a16="http://schemas.microsoft.com/office/drawing/2014/main" id="{F40D03E8-DAFB-D5E3-183E-185F6FCC0F47}"/>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395536" y="1752675"/>
            <a:ext cx="4464496" cy="1021556"/>
          </a:xfrm>
        </p:spPr>
        <p:txBody>
          <a:bodyPr/>
          <a:lstStyle>
            <a:lvl1pPr algn="l">
              <a:defRPr sz="3000" b="1" cap="all">
                <a:solidFill>
                  <a:srgbClr val="FF0000"/>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395536" y="627534"/>
            <a:ext cx="4464496" cy="1125140"/>
          </a:xfrm>
        </p:spPr>
        <p:txBody>
          <a:bodyPr anchor="b"/>
          <a:lstStyle>
            <a:lvl1pPr marL="0" indent="0">
              <a:buNone/>
              <a:defRPr sz="1500">
                <a:solidFill>
                  <a:srgbClr val="FF0000"/>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dirty="0"/>
              <a:t>Click to edit Master text styles</a:t>
            </a:r>
          </a:p>
        </p:txBody>
      </p:sp>
    </p:spTree>
    <p:extLst>
      <p:ext uri="{BB962C8B-B14F-4D97-AF65-F5344CB8AC3E}">
        <p14:creationId xmlns:p14="http://schemas.microsoft.com/office/powerpoint/2010/main" val="56129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251520" y="1143000"/>
            <a:ext cx="4176464" cy="37719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62736" y="1143000"/>
            <a:ext cx="4229744" cy="37719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592557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6861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768081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4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340314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0" name="Picture 9" descr="A pink dragon with a shadow&#10;&#10;Description automatically generated with medium confidence">
            <a:extLst>
              <a:ext uri="{FF2B5EF4-FFF2-40B4-BE49-F238E27FC236}">
                <a16:creationId xmlns:a16="http://schemas.microsoft.com/office/drawing/2014/main" id="{54C5AA3C-A063-22DE-411A-D14BE12BA092}"/>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Picture Placeholder 2"/>
          <p:cNvSpPr>
            <a:spLocks noGrp="1"/>
          </p:cNvSpPr>
          <p:nvPr>
            <p:ph type="pic" idx="1"/>
          </p:nvPr>
        </p:nvSpPr>
        <p:spPr>
          <a:xfrm>
            <a:off x="4283968" y="0"/>
            <a:ext cx="4860032" cy="51435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8" name="Title 1">
            <a:extLst>
              <a:ext uri="{FF2B5EF4-FFF2-40B4-BE49-F238E27FC236}">
                <a16:creationId xmlns:a16="http://schemas.microsoft.com/office/drawing/2014/main" id="{EDF10290-B5AE-017F-086F-109E0234ED7B}"/>
              </a:ext>
            </a:extLst>
          </p:cNvPr>
          <p:cNvSpPr>
            <a:spLocks noGrp="1"/>
          </p:cNvSpPr>
          <p:nvPr>
            <p:ph type="title"/>
          </p:nvPr>
        </p:nvSpPr>
        <p:spPr>
          <a:xfrm>
            <a:off x="395536" y="1752675"/>
            <a:ext cx="3672408" cy="1021556"/>
          </a:xfrm>
        </p:spPr>
        <p:txBody>
          <a:bodyPr/>
          <a:lstStyle>
            <a:lvl1pPr algn="l">
              <a:defRPr sz="3000" b="1" cap="all">
                <a:solidFill>
                  <a:srgbClr val="FF0000"/>
                </a:solidFill>
              </a:defRPr>
            </a:lvl1pPr>
          </a:lstStyle>
          <a:p>
            <a:r>
              <a:rPr lang="en-GB" dirty="0"/>
              <a:t>Click to edit Master title style</a:t>
            </a:r>
            <a:endParaRPr lang="en-US" dirty="0"/>
          </a:p>
        </p:txBody>
      </p:sp>
      <p:sp>
        <p:nvSpPr>
          <p:cNvPr id="9" name="Text Placeholder 2">
            <a:extLst>
              <a:ext uri="{FF2B5EF4-FFF2-40B4-BE49-F238E27FC236}">
                <a16:creationId xmlns:a16="http://schemas.microsoft.com/office/drawing/2014/main" id="{83858759-A6F9-4D99-A443-ADFC9905968E}"/>
              </a:ext>
            </a:extLst>
          </p:cNvPr>
          <p:cNvSpPr>
            <a:spLocks noGrp="1"/>
          </p:cNvSpPr>
          <p:nvPr>
            <p:ph type="body" idx="10"/>
          </p:nvPr>
        </p:nvSpPr>
        <p:spPr>
          <a:xfrm>
            <a:off x="395536" y="627534"/>
            <a:ext cx="3672408" cy="1125140"/>
          </a:xfrm>
        </p:spPr>
        <p:txBody>
          <a:bodyPr anchor="b"/>
          <a:lstStyle>
            <a:lvl1pPr marL="0" indent="0">
              <a:buNone/>
              <a:defRPr sz="1500">
                <a:solidFill>
                  <a:srgbClr val="FF0000"/>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dirty="0"/>
              <a:t>Click to edit Master text styles</a:t>
            </a:r>
          </a:p>
        </p:txBody>
      </p:sp>
    </p:spTree>
    <p:extLst>
      <p:ext uri="{BB962C8B-B14F-4D97-AF65-F5344CB8AC3E}">
        <p14:creationId xmlns:p14="http://schemas.microsoft.com/office/powerpoint/2010/main" val="137900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nk dragon with a white background&#10;&#10;Description automatically generated">
            <a:extLst>
              <a:ext uri="{FF2B5EF4-FFF2-40B4-BE49-F238E27FC236}">
                <a16:creationId xmlns:a16="http://schemas.microsoft.com/office/drawing/2014/main" id="{B09FBC18-138F-B164-B606-31D8FDC053AE}"/>
              </a:ext>
            </a:extLst>
          </p:cNvPr>
          <p:cNvPicPr>
            <a:picLocks noChangeAspect="1"/>
          </p:cNvPicPr>
          <p:nvPr userDrawn="1"/>
        </p:nvPicPr>
        <p:blipFill>
          <a:blip r:embed="rId13"/>
          <a:stretch>
            <a:fillRect/>
          </a:stretch>
        </p:blipFill>
        <p:spPr>
          <a:xfrm>
            <a:off x="0" y="0"/>
            <a:ext cx="9144000" cy="5143500"/>
          </a:xfrm>
          <a:prstGeom prst="rect">
            <a:avLst/>
          </a:prstGeom>
        </p:spPr>
      </p:pic>
      <p:sp>
        <p:nvSpPr>
          <p:cNvPr id="1027" name="Rectangle 2">
            <a:extLst>
              <a:ext uri="{FF2B5EF4-FFF2-40B4-BE49-F238E27FC236}">
                <a16:creationId xmlns:a16="http://schemas.microsoft.com/office/drawing/2014/main" id="{D555CFA0-99F4-23EA-D20F-C0B2FE916EE7}"/>
              </a:ext>
            </a:extLst>
          </p:cNvPr>
          <p:cNvSpPr>
            <a:spLocks noGrp="1" noChangeArrowheads="1"/>
          </p:cNvSpPr>
          <p:nvPr>
            <p:ph type="title"/>
          </p:nvPr>
        </p:nvSpPr>
        <p:spPr bwMode="auto">
          <a:xfrm>
            <a:off x="251520" y="228600"/>
            <a:ext cx="864096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8" name="Rectangle 3">
            <a:extLst>
              <a:ext uri="{FF2B5EF4-FFF2-40B4-BE49-F238E27FC236}">
                <a16:creationId xmlns:a16="http://schemas.microsoft.com/office/drawing/2014/main" id="{E9C2CFC3-5CA2-3B81-7A52-CE79A80EB393}"/>
              </a:ext>
            </a:extLst>
          </p:cNvPr>
          <p:cNvSpPr>
            <a:spLocks noGrp="1" noChangeArrowheads="1"/>
          </p:cNvSpPr>
          <p:nvPr>
            <p:ph type="body" idx="1"/>
          </p:nvPr>
        </p:nvSpPr>
        <p:spPr bwMode="auto">
          <a:xfrm>
            <a:off x="251520" y="1143000"/>
            <a:ext cx="864096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12" r:id="rId3"/>
    <p:sldLayoutId id="2147483705" r:id="rId4"/>
    <p:sldLayoutId id="2147483706" r:id="rId5"/>
    <p:sldLayoutId id="2147483707" r:id="rId6"/>
    <p:sldLayoutId id="2147483708" r:id="rId7"/>
    <p:sldLayoutId id="2147483709" r:id="rId8"/>
    <p:sldLayoutId id="2147483713" r:id="rId9"/>
    <p:sldLayoutId id="2147483710" r:id="rId10"/>
    <p:sldLayoutId id="2147483711" r:id="rId11"/>
  </p:sldLayoutIdLst>
  <p:hf hdr="0" ftr="0" dt="0"/>
  <p:txStyles>
    <p:titleStyle>
      <a:lvl1pPr algn="l" rtl="0" eaLnBrk="0" fontAlgn="base" hangingPunct="0">
        <a:spcBef>
          <a:spcPct val="0"/>
        </a:spcBef>
        <a:spcAft>
          <a:spcPct val="0"/>
        </a:spcAft>
        <a:defRPr sz="2400" b="1">
          <a:solidFill>
            <a:srgbClr val="E40520"/>
          </a:solidFill>
          <a:latin typeface="+mj-lt"/>
          <a:ea typeface="+mj-ea"/>
          <a:cs typeface="ＭＳ Ｐゴシック" charset="0"/>
        </a:defRPr>
      </a:lvl1pPr>
      <a:lvl2pPr algn="l" rtl="0" eaLnBrk="0" fontAlgn="base" hangingPunct="0">
        <a:spcBef>
          <a:spcPct val="0"/>
        </a:spcBef>
        <a:spcAft>
          <a:spcPct val="0"/>
        </a:spcAft>
        <a:defRPr sz="2400" b="1">
          <a:solidFill>
            <a:srgbClr val="CD092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rgbClr val="CD092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rgbClr val="CD092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rgbClr val="CD0921"/>
          </a:solidFill>
          <a:latin typeface="Arial" charset="0"/>
          <a:ea typeface="ＭＳ Ｐゴシック" charset="0"/>
          <a:cs typeface="ＭＳ Ｐゴシック" charset="0"/>
        </a:defRPr>
      </a:lvl5pPr>
      <a:lvl6pPr marL="342900" algn="l" rtl="0" fontAlgn="base">
        <a:spcBef>
          <a:spcPct val="0"/>
        </a:spcBef>
        <a:spcAft>
          <a:spcPct val="0"/>
        </a:spcAft>
        <a:defRPr sz="2400" b="1">
          <a:solidFill>
            <a:srgbClr val="CD0921"/>
          </a:solidFill>
          <a:latin typeface="Arial" charset="0"/>
          <a:ea typeface="ＭＳ Ｐゴシック" charset="0"/>
        </a:defRPr>
      </a:lvl6pPr>
      <a:lvl7pPr marL="685800" algn="l" rtl="0" fontAlgn="base">
        <a:spcBef>
          <a:spcPct val="0"/>
        </a:spcBef>
        <a:spcAft>
          <a:spcPct val="0"/>
        </a:spcAft>
        <a:defRPr sz="2400" b="1">
          <a:solidFill>
            <a:srgbClr val="CD0921"/>
          </a:solidFill>
          <a:latin typeface="Arial" charset="0"/>
          <a:ea typeface="ＭＳ Ｐゴシック" charset="0"/>
        </a:defRPr>
      </a:lvl7pPr>
      <a:lvl8pPr marL="1028700" algn="l" rtl="0" fontAlgn="base">
        <a:spcBef>
          <a:spcPct val="0"/>
        </a:spcBef>
        <a:spcAft>
          <a:spcPct val="0"/>
        </a:spcAft>
        <a:defRPr sz="2400" b="1">
          <a:solidFill>
            <a:srgbClr val="CD0921"/>
          </a:solidFill>
          <a:latin typeface="Arial" charset="0"/>
          <a:ea typeface="ＭＳ Ｐゴシック" charset="0"/>
        </a:defRPr>
      </a:lvl8pPr>
      <a:lvl9pPr marL="1371600" algn="l" rtl="0" fontAlgn="base">
        <a:spcBef>
          <a:spcPct val="0"/>
        </a:spcBef>
        <a:spcAft>
          <a:spcPct val="0"/>
        </a:spcAft>
        <a:defRPr sz="2400" b="1">
          <a:solidFill>
            <a:srgbClr val="CD0921"/>
          </a:solidFill>
          <a:latin typeface="Arial" charset="0"/>
          <a:ea typeface="ＭＳ Ｐゴシック" charset="0"/>
        </a:defRPr>
      </a:lvl9pPr>
    </p:titleStyle>
    <p:bodyStyle>
      <a:lvl1pPr marL="257175" indent="-257175" algn="l" rtl="0" eaLnBrk="0" fontAlgn="base" hangingPunct="0">
        <a:spcBef>
          <a:spcPct val="20000"/>
        </a:spcBef>
        <a:spcAft>
          <a:spcPct val="0"/>
        </a:spcAft>
        <a:buClr>
          <a:srgbClr val="E40520"/>
        </a:buClr>
        <a:buChar char="•"/>
        <a:defRPr sz="2200">
          <a:solidFill>
            <a:schemeClr val="tx1"/>
          </a:solidFill>
          <a:latin typeface="+mn-lt"/>
          <a:ea typeface="+mn-ea"/>
          <a:cs typeface="ＭＳ Ｐゴシック" charset="0"/>
        </a:defRPr>
      </a:lvl1pPr>
      <a:lvl2pPr marL="557213" indent="-214313" algn="l" rtl="0" eaLnBrk="0" fontAlgn="base" hangingPunct="0">
        <a:spcBef>
          <a:spcPct val="20000"/>
        </a:spcBef>
        <a:spcAft>
          <a:spcPct val="0"/>
        </a:spcAft>
        <a:buClr>
          <a:srgbClr val="E40520"/>
        </a:buClr>
        <a:buChar char="–"/>
        <a:defRPr sz="2000">
          <a:solidFill>
            <a:schemeClr val="tx1"/>
          </a:solidFill>
          <a:latin typeface="+mn-lt"/>
          <a:ea typeface="+mn-ea"/>
        </a:defRPr>
      </a:lvl2pPr>
      <a:lvl3pPr marL="857250" indent="-171450" algn="l" rtl="0" eaLnBrk="0" fontAlgn="base" hangingPunct="0">
        <a:spcBef>
          <a:spcPct val="20000"/>
        </a:spcBef>
        <a:spcAft>
          <a:spcPct val="0"/>
        </a:spcAft>
        <a:buClr>
          <a:srgbClr val="E40520"/>
        </a:buClr>
        <a:buChar char="•"/>
        <a:defRPr sz="1800">
          <a:solidFill>
            <a:schemeClr val="tx1"/>
          </a:solidFill>
          <a:latin typeface="+mn-lt"/>
          <a:ea typeface="+mn-ea"/>
        </a:defRPr>
      </a:lvl3pPr>
      <a:lvl4pPr marL="1200150" indent="-171450" algn="l" rtl="0" eaLnBrk="0" fontAlgn="base" hangingPunct="0">
        <a:spcBef>
          <a:spcPct val="20000"/>
        </a:spcBef>
        <a:spcAft>
          <a:spcPct val="0"/>
        </a:spcAft>
        <a:buClr>
          <a:srgbClr val="E40520"/>
        </a:buClr>
        <a:buChar char="–"/>
        <a:defRPr sz="1600">
          <a:solidFill>
            <a:schemeClr val="tx1"/>
          </a:solidFill>
          <a:latin typeface="+mn-lt"/>
          <a:ea typeface="+mn-ea"/>
        </a:defRPr>
      </a:lvl4pPr>
      <a:lvl5pPr marL="1543050" indent="-171450" algn="l" rtl="0" eaLnBrk="0" fontAlgn="base" hangingPunct="0">
        <a:spcBef>
          <a:spcPct val="20000"/>
        </a:spcBef>
        <a:spcAft>
          <a:spcPct val="0"/>
        </a:spcAft>
        <a:buClr>
          <a:srgbClr val="E40520"/>
        </a:buClr>
        <a:buChar char="»"/>
        <a:defRPr sz="1400">
          <a:solidFill>
            <a:schemeClr val="tx1"/>
          </a:solidFill>
          <a:latin typeface="+mn-lt"/>
          <a:ea typeface="+mn-ea"/>
        </a:defRPr>
      </a:lvl5pPr>
      <a:lvl6pPr marL="1885950" indent="-171450" algn="l" rtl="0" fontAlgn="base">
        <a:spcBef>
          <a:spcPct val="20000"/>
        </a:spcBef>
        <a:spcAft>
          <a:spcPct val="0"/>
        </a:spcAft>
        <a:buChar char="»"/>
        <a:defRPr>
          <a:solidFill>
            <a:schemeClr val="tx1"/>
          </a:solidFill>
          <a:latin typeface="+mn-lt"/>
          <a:ea typeface="+mn-ea"/>
        </a:defRPr>
      </a:lvl6pPr>
      <a:lvl7pPr marL="2228850" indent="-171450" algn="l" rtl="0" fontAlgn="base">
        <a:spcBef>
          <a:spcPct val="20000"/>
        </a:spcBef>
        <a:spcAft>
          <a:spcPct val="0"/>
        </a:spcAft>
        <a:buChar char="»"/>
        <a:defRPr>
          <a:solidFill>
            <a:schemeClr val="tx1"/>
          </a:solidFill>
          <a:latin typeface="+mn-lt"/>
          <a:ea typeface="+mn-ea"/>
        </a:defRPr>
      </a:lvl7pPr>
      <a:lvl8pPr marL="2571750" indent="-171450" algn="l" rtl="0" fontAlgn="base">
        <a:spcBef>
          <a:spcPct val="20000"/>
        </a:spcBef>
        <a:spcAft>
          <a:spcPct val="0"/>
        </a:spcAft>
        <a:buChar char="»"/>
        <a:defRPr>
          <a:solidFill>
            <a:schemeClr val="tx1"/>
          </a:solidFill>
          <a:latin typeface="+mn-lt"/>
          <a:ea typeface="+mn-ea"/>
        </a:defRPr>
      </a:lvl8pPr>
      <a:lvl9pPr marL="2914650" indent="-17145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flag with a lion and a dragon&#10;&#10;Description automatically generated">
            <a:extLst>
              <a:ext uri="{FF2B5EF4-FFF2-40B4-BE49-F238E27FC236}">
                <a16:creationId xmlns:a16="http://schemas.microsoft.com/office/drawing/2014/main" id="{A11016D3-B575-F288-322D-2F8CC4DF5F0A}"/>
              </a:ext>
            </a:extLst>
          </p:cNvPr>
          <p:cNvPicPr>
            <a:picLocks noChangeAspect="1"/>
          </p:cNvPicPr>
          <p:nvPr/>
        </p:nvPicPr>
        <p:blipFill>
          <a:blip r:embed="rId2"/>
          <a:stretch>
            <a:fillRect/>
          </a:stretch>
        </p:blipFill>
        <p:spPr>
          <a:xfrm>
            <a:off x="0" y="0"/>
            <a:ext cx="9144000" cy="5143500"/>
          </a:xfrm>
          <a:prstGeom prst="rect">
            <a:avLst/>
          </a:prstGeom>
        </p:spPr>
      </p:pic>
      <p:sp>
        <p:nvSpPr>
          <p:cNvPr id="6146" name="Rectangle 36">
            <a:extLst>
              <a:ext uri="{FF2B5EF4-FFF2-40B4-BE49-F238E27FC236}">
                <a16:creationId xmlns:a16="http://schemas.microsoft.com/office/drawing/2014/main" id="{EA8A2CFA-D4B4-9656-FF5A-D8EBB799CD05}"/>
              </a:ext>
            </a:extLst>
          </p:cNvPr>
          <p:cNvSpPr>
            <a:spLocks noChangeArrowheads="1"/>
          </p:cNvSpPr>
          <p:nvPr/>
        </p:nvSpPr>
        <p:spPr bwMode="auto">
          <a:xfrm>
            <a:off x="7370763" y="43703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GB" altLang="en-US" sz="1800">
              <a:latin typeface="Times" charset="0"/>
            </a:endParaRPr>
          </a:p>
        </p:txBody>
      </p:sp>
      <p:sp>
        <p:nvSpPr>
          <p:cNvPr id="6147" name="Rectangle 38">
            <a:extLst>
              <a:ext uri="{FF2B5EF4-FFF2-40B4-BE49-F238E27FC236}">
                <a16:creationId xmlns:a16="http://schemas.microsoft.com/office/drawing/2014/main" id="{A0B2EC4B-92A5-6A5C-23C4-B30951C5AAEB}"/>
              </a:ext>
            </a:extLst>
          </p:cNvPr>
          <p:cNvSpPr>
            <a:spLocks noGrp="1" noChangeArrowheads="1"/>
          </p:cNvSpPr>
          <p:nvPr/>
        </p:nvSpPr>
        <p:spPr bwMode="auto">
          <a:xfrm>
            <a:off x="683568" y="1327944"/>
            <a:ext cx="7776864"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4200" b="1" dirty="0">
                <a:solidFill>
                  <a:schemeClr val="bg1"/>
                </a:solidFill>
              </a:rPr>
              <a:t>Enfield School Attendance</a:t>
            </a:r>
            <a:endParaRPr lang="en-US" altLang="en-US" sz="3300" dirty="0">
              <a:solidFill>
                <a:schemeClr val="bg1"/>
              </a:solidFill>
            </a:endParaRPr>
          </a:p>
        </p:txBody>
      </p:sp>
      <p:sp>
        <p:nvSpPr>
          <p:cNvPr id="6148" name="Rectangle 39">
            <a:extLst>
              <a:ext uri="{FF2B5EF4-FFF2-40B4-BE49-F238E27FC236}">
                <a16:creationId xmlns:a16="http://schemas.microsoft.com/office/drawing/2014/main" id="{A75970F8-9A93-8AF1-6A55-BF64B7572F4B}"/>
              </a:ext>
            </a:extLst>
          </p:cNvPr>
          <p:cNvSpPr>
            <a:spLocks noGrp="1" noChangeArrowheads="1"/>
          </p:cNvSpPr>
          <p:nvPr/>
        </p:nvSpPr>
        <p:spPr bwMode="auto">
          <a:xfrm>
            <a:off x="2183718" y="2529645"/>
            <a:ext cx="4776564" cy="1050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2400" dirty="0">
                <a:solidFill>
                  <a:schemeClr val="bg1"/>
                </a:solidFill>
              </a:rPr>
              <a:t>Ian Hewison - Head of Service</a:t>
            </a:r>
          </a:p>
          <a:p>
            <a:pPr algn="ctr">
              <a:spcBef>
                <a:spcPct val="0"/>
              </a:spcBef>
              <a:buClrTx/>
              <a:buFontTx/>
              <a:buNone/>
            </a:pPr>
            <a:r>
              <a:rPr lang="en-US" altLang="en-US" sz="2000" i="1" dirty="0">
                <a:solidFill>
                  <a:schemeClr val="bg1"/>
                </a:solidFill>
              </a:rPr>
              <a:t>26</a:t>
            </a:r>
            <a:r>
              <a:rPr lang="en-US" altLang="en-US" sz="2000" i="1" baseline="30000" dirty="0">
                <a:solidFill>
                  <a:schemeClr val="bg1"/>
                </a:solidFill>
              </a:rPr>
              <a:t>th</a:t>
            </a:r>
            <a:r>
              <a:rPr lang="en-US" altLang="en-US" sz="2000" i="1" dirty="0">
                <a:solidFill>
                  <a:schemeClr val="bg1"/>
                </a:solidFill>
              </a:rPr>
              <a:t> </a:t>
            </a:r>
          </a:p>
          <a:p>
            <a:pPr algn="ctr">
              <a:spcBef>
                <a:spcPct val="0"/>
              </a:spcBef>
              <a:buClrTx/>
              <a:buFontTx/>
              <a:buNone/>
            </a:pPr>
            <a:r>
              <a:rPr lang="en-US" altLang="en-US" sz="2000" i="1" dirty="0">
                <a:solidFill>
                  <a:schemeClr val="bg1"/>
                </a:solidFill>
              </a:rPr>
              <a:t>November 2024</a:t>
            </a:r>
          </a:p>
        </p:txBody>
      </p:sp>
      <p:sp>
        <p:nvSpPr>
          <p:cNvPr id="6149" name="Rectangle 41">
            <a:extLst>
              <a:ext uri="{FF2B5EF4-FFF2-40B4-BE49-F238E27FC236}">
                <a16:creationId xmlns:a16="http://schemas.microsoft.com/office/drawing/2014/main" id="{696D7D26-453F-AAF5-1CB9-2386E18456FE}"/>
              </a:ext>
            </a:extLst>
          </p:cNvPr>
          <p:cNvSpPr>
            <a:spLocks noChangeArrowheads="1"/>
          </p:cNvSpPr>
          <p:nvPr/>
        </p:nvSpPr>
        <p:spPr bwMode="auto">
          <a:xfrm>
            <a:off x="161925" y="4638675"/>
            <a:ext cx="1874838" cy="311150"/>
          </a:xfrm>
          <a:prstGeom prst="rect">
            <a:avLst/>
          </a:prstGeom>
          <a:noFill/>
          <a:ln>
            <a:noFill/>
          </a:ln>
        </p:spPr>
        <p:txBody>
          <a:bodyPr wrap="none">
            <a:spAutoFit/>
          </a:bodyPr>
          <a:lstStyle>
            <a:lvl1pPr>
              <a:spcBef>
                <a:spcPct val="20000"/>
              </a:spcBef>
              <a:buClr>
                <a:srgbClr val="D52B1E"/>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defRPr/>
            </a:pPr>
            <a:r>
              <a:rPr lang="en-US" altLang="en-US" sz="1425" b="1" dirty="0" err="1">
                <a:solidFill>
                  <a:srgbClr val="D52B1E"/>
                </a:solidFill>
              </a:rPr>
              <a:t>www.enfield.gov.uk</a:t>
            </a:r>
            <a:endParaRPr lang="en-US" altLang="en-US" sz="1425" b="1" dirty="0">
              <a:solidFill>
                <a:srgbClr val="D52B1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B2CFE-451E-D625-97AE-960A2088B3AB}"/>
              </a:ext>
            </a:extLst>
          </p:cNvPr>
          <p:cNvSpPr>
            <a:spLocks noGrp="1"/>
          </p:cNvSpPr>
          <p:nvPr>
            <p:ph type="title"/>
          </p:nvPr>
        </p:nvSpPr>
        <p:spPr>
          <a:xfrm>
            <a:off x="251520" y="228600"/>
            <a:ext cx="8640960" cy="614958"/>
          </a:xfrm>
        </p:spPr>
        <p:txBody>
          <a:bodyPr/>
          <a:lstStyle/>
          <a:p>
            <a:r>
              <a:rPr lang="en-GB" sz="2800" b="0" dirty="0">
                <a:latin typeface="Orbikular"/>
              </a:rPr>
              <a:t>A national concern</a:t>
            </a:r>
            <a:endParaRPr lang="en-GB" sz="2800" dirty="0"/>
          </a:p>
        </p:txBody>
      </p:sp>
      <p:sp>
        <p:nvSpPr>
          <p:cNvPr id="3" name="Content Placeholder 2">
            <a:extLst>
              <a:ext uri="{FF2B5EF4-FFF2-40B4-BE49-F238E27FC236}">
                <a16:creationId xmlns:a16="http://schemas.microsoft.com/office/drawing/2014/main" id="{BF082AA5-051A-7809-42C4-18BC9FB443CA}"/>
              </a:ext>
            </a:extLst>
          </p:cNvPr>
          <p:cNvSpPr>
            <a:spLocks noGrp="1"/>
          </p:cNvSpPr>
          <p:nvPr>
            <p:ph idx="1"/>
          </p:nvPr>
        </p:nvSpPr>
        <p:spPr>
          <a:xfrm>
            <a:off x="251520" y="915566"/>
            <a:ext cx="8640960" cy="3771900"/>
          </a:xfrm>
        </p:spPr>
        <p:txBody>
          <a:bodyPr/>
          <a:lstStyle/>
          <a:p>
            <a:pPr marL="0" indent="0">
              <a:buNone/>
            </a:pPr>
            <a:r>
              <a:rPr lang="en-GB" sz="2000" b="0" i="0" u="none" strike="noStrike" dirty="0">
                <a:effectLst/>
                <a:latin typeface="Calibri" panose="020F0502020204030204" pitchFamily="34" charset="0"/>
                <a:cs typeface="Calibri" panose="020F0502020204030204" pitchFamily="34" charset="0"/>
              </a:rPr>
              <a:t>Education Secretary</a:t>
            </a:r>
            <a:r>
              <a:rPr lang="en-GB" sz="2000" b="0" i="0" dirty="0">
                <a:effectLst/>
                <a:latin typeface="Calibri" panose="020F0502020204030204" pitchFamily="34" charset="0"/>
                <a:cs typeface="Calibri" panose="020F0502020204030204" pitchFamily="34" charset="0"/>
              </a:rPr>
              <a:t> Bridget Phillipson states that children missing school is an “absence epidemic”</a:t>
            </a:r>
          </a:p>
          <a:p>
            <a:pPr marL="0" indent="0">
              <a:buNone/>
            </a:pPr>
            <a:endParaRPr lang="en-GB" sz="2000" b="0" i="0" dirty="0">
              <a:effectLst/>
              <a:latin typeface="Calibri" panose="020F0502020204030204" pitchFamily="34" charset="0"/>
              <a:cs typeface="Calibri" panose="020F0502020204030204" pitchFamily="34" charset="0"/>
            </a:endParaRPr>
          </a:p>
          <a:p>
            <a:pPr marL="0" indent="0">
              <a:buNone/>
            </a:pPr>
            <a:r>
              <a:rPr lang="en-GB" sz="2000" b="0" i="0" dirty="0">
                <a:effectLst/>
                <a:latin typeface="Calibri" panose="020F0502020204030204" pitchFamily="34" charset="0"/>
                <a:cs typeface="Calibri" panose="020F0502020204030204" pitchFamily="34" charset="0"/>
              </a:rPr>
              <a:t>Around 1.42 million young </a:t>
            </a:r>
            <a:r>
              <a:rPr lang="en-GB" sz="2000" dirty="0">
                <a:latin typeface="Calibri" panose="020F0502020204030204" pitchFamily="34" charset="0"/>
                <a:cs typeface="Calibri" panose="020F0502020204030204" pitchFamily="34" charset="0"/>
              </a:rPr>
              <a:t>people – 19.2% – </a:t>
            </a:r>
            <a:r>
              <a:rPr lang="en-GB" sz="2000" b="0" i="0" dirty="0">
                <a:effectLst/>
                <a:latin typeface="Calibri" panose="020F0502020204030204" pitchFamily="34" charset="0"/>
                <a:cs typeface="Calibri" panose="020F0502020204030204" pitchFamily="34" charset="0"/>
              </a:rPr>
              <a:t>were “persistently absent” (below 90% attendance) in autumn and spring 2023/24. Pre covid it was 10.5%</a:t>
            </a:r>
          </a:p>
          <a:p>
            <a:pPr marL="0" indent="0">
              <a:buNone/>
            </a:pPr>
            <a:endParaRPr lang="en-GB" sz="2000" dirty="0">
              <a:latin typeface="Calibri" panose="020F0502020204030204" pitchFamily="34" charset="0"/>
              <a:cs typeface="Calibri" panose="020F0502020204030204" pitchFamily="34" charset="0"/>
            </a:endParaRPr>
          </a:p>
          <a:p>
            <a:pPr marL="0" indent="0">
              <a:buNone/>
            </a:pPr>
            <a:r>
              <a:rPr lang="en-GB" sz="2000" b="0" i="0" dirty="0">
                <a:effectLst/>
                <a:latin typeface="Calibri" panose="020F0502020204030204" pitchFamily="34" charset="0"/>
                <a:cs typeface="Calibri" panose="020F0502020204030204" pitchFamily="34" charset="0"/>
              </a:rPr>
              <a:t>Severe absence (below 50%) is as 2.1% up from 1.9% previous year</a:t>
            </a:r>
          </a:p>
          <a:p>
            <a:pPr marL="0" indent="0">
              <a:buNone/>
            </a:pPr>
            <a:endParaRPr lang="en-GB" sz="2000" b="0" i="0" dirty="0">
              <a:solidFill>
                <a:srgbClr val="000000"/>
              </a:solidFill>
              <a:effectLst/>
              <a:latin typeface="Calibri" panose="020F0502020204030204" pitchFamily="34" charset="0"/>
              <a:cs typeface="Calibri" panose="020F0502020204030204" pitchFamily="34" charset="0"/>
            </a:endParaRPr>
          </a:p>
          <a:p>
            <a:pPr marL="0" indent="0">
              <a:buNone/>
            </a:pPr>
            <a:r>
              <a:rPr lang="en-GB" sz="2000" dirty="0">
                <a:effectLst/>
                <a:latin typeface="Calibri" panose="020F0502020204030204" pitchFamily="34" charset="0"/>
                <a:ea typeface="Times New Roman" panose="02020603050405020304" pitchFamily="18" charset="0"/>
                <a:cs typeface="Calibri" panose="020F0502020204030204" pitchFamily="34" charset="0"/>
              </a:rPr>
              <a:t>New </a:t>
            </a:r>
            <a:r>
              <a:rPr lang="en-GB" sz="2000" dirty="0">
                <a:latin typeface="Calibri" panose="020F0502020204030204" pitchFamily="34" charset="0"/>
                <a:ea typeface="Times New Roman" panose="02020603050405020304" pitchFamily="18" charset="0"/>
                <a:cs typeface="Calibri" panose="020F0502020204030204" pitchFamily="34" charset="0"/>
              </a:rPr>
              <a:t>legislation </a:t>
            </a:r>
            <a:r>
              <a:rPr lang="en-GB" sz="2000" dirty="0">
                <a:effectLst/>
                <a:latin typeface="Calibri" panose="020F0502020204030204" pitchFamily="34" charset="0"/>
                <a:ea typeface="Times New Roman" panose="02020603050405020304" pitchFamily="18" charset="0"/>
                <a:cs typeface="Calibri" panose="020F0502020204030204" pitchFamily="34" charset="0"/>
              </a:rPr>
              <a:t>“</a:t>
            </a:r>
            <a:r>
              <a:rPr lang="en-GB" sz="20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Working Together to Improve School Attendance</a:t>
            </a:r>
            <a:r>
              <a:rPr lang="en-GB" sz="2000" dirty="0">
                <a:effectLst/>
                <a:latin typeface="Calibri" panose="020F0502020204030204" pitchFamily="34" charset="0"/>
                <a:ea typeface="Times New Roman" panose="02020603050405020304" pitchFamily="18" charset="0"/>
                <a:cs typeface="Calibri" panose="020F0502020204030204" pitchFamily="34" charset="0"/>
              </a:rPr>
              <a:t>” became law on 19</a:t>
            </a:r>
            <a:r>
              <a:rPr lang="en-GB" sz="2000" baseline="30000" dirty="0">
                <a:effectLst/>
                <a:latin typeface="Calibri" panose="020F0502020204030204" pitchFamily="34" charset="0"/>
                <a:ea typeface="Times New Roman" panose="02020603050405020304" pitchFamily="18" charset="0"/>
                <a:cs typeface="Calibri" panose="020F0502020204030204" pitchFamily="34" charset="0"/>
              </a:rPr>
              <a:t>th</a:t>
            </a:r>
            <a:r>
              <a:rPr lang="en-GB" sz="2000" dirty="0">
                <a:effectLst/>
                <a:latin typeface="Calibri" panose="020F0502020204030204" pitchFamily="34" charset="0"/>
                <a:ea typeface="Times New Roman" panose="02020603050405020304" pitchFamily="18" charset="0"/>
                <a:cs typeface="Calibri" panose="020F0502020204030204" pitchFamily="34" charset="0"/>
              </a:rPr>
              <a:t> August 24 </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725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2">
            <a:extLst>
              <a:ext uri="{FF2B5EF4-FFF2-40B4-BE49-F238E27FC236}">
                <a16:creationId xmlns:a16="http://schemas.microsoft.com/office/drawing/2014/main" id="{2F76B8F3-AF37-753E-0A85-1D25FD5F7E06}"/>
              </a:ext>
            </a:extLst>
          </p:cNvPr>
          <p:cNvSpPr>
            <a:spLocks noGrp="1" noChangeArrowheads="1"/>
          </p:cNvSpPr>
          <p:nvPr>
            <p:ph type="title"/>
          </p:nvPr>
        </p:nvSpPr>
        <p:spPr>
          <a:xfrm>
            <a:off x="251520" y="219513"/>
            <a:ext cx="8229600" cy="421555"/>
          </a:xfrm>
        </p:spPr>
        <p:txBody>
          <a:bodyPr wrap="square" anchor="t">
            <a:normAutofit fontScale="90000"/>
          </a:bodyPr>
          <a:lstStyle/>
          <a:p>
            <a:r>
              <a:rPr lang="en-US" altLang="en-US" sz="3100" dirty="0">
                <a:solidFill>
                  <a:srgbClr val="C00000"/>
                </a:solidFill>
                <a:latin typeface="Calibri" panose="020F0502020204030204" pitchFamily="34" charset="0"/>
                <a:cs typeface="Calibri" panose="020F0502020204030204" pitchFamily="34" charset="0"/>
              </a:rPr>
              <a:t>Current DfE data – Term 1&amp;2 2023/24 </a:t>
            </a:r>
            <a:r>
              <a:rPr lang="en-US" altLang="en-US" dirty="0">
                <a:solidFill>
                  <a:srgbClr val="C00000"/>
                </a:solidFill>
              </a:rPr>
              <a:t>	             </a:t>
            </a:r>
            <a:r>
              <a:rPr lang="en-US" altLang="en-US" sz="1050" i="1" dirty="0">
                <a:solidFill>
                  <a:schemeClr val="tx1"/>
                </a:solidFill>
              </a:rPr>
              <a:t>17</a:t>
            </a:r>
            <a:r>
              <a:rPr lang="en-US" altLang="en-US" sz="1050" i="1" baseline="30000" dirty="0">
                <a:solidFill>
                  <a:schemeClr val="tx1"/>
                </a:solidFill>
              </a:rPr>
              <a:t>th</a:t>
            </a:r>
            <a:r>
              <a:rPr lang="en-US" altLang="en-US" sz="1050" i="1" dirty="0">
                <a:solidFill>
                  <a:schemeClr val="tx1"/>
                </a:solidFill>
              </a:rPr>
              <a:t> Oct 24</a:t>
            </a:r>
          </a:p>
        </p:txBody>
      </p:sp>
      <p:graphicFrame>
        <p:nvGraphicFramePr>
          <p:cNvPr id="2" name="Content Placeholder 1">
            <a:extLst>
              <a:ext uri="{FF2B5EF4-FFF2-40B4-BE49-F238E27FC236}">
                <a16:creationId xmlns:a16="http://schemas.microsoft.com/office/drawing/2014/main" id="{9E860D90-8A43-E8E0-0220-115CEDDA9BB2}"/>
              </a:ext>
            </a:extLst>
          </p:cNvPr>
          <p:cNvGraphicFramePr>
            <a:graphicFrameLocks noGrp="1"/>
          </p:cNvGraphicFramePr>
          <p:nvPr>
            <p:ph sz="half" idx="2"/>
            <p:extLst>
              <p:ext uri="{D42A27DB-BD31-4B8C-83A1-F6EECF244321}">
                <p14:modId xmlns:p14="http://schemas.microsoft.com/office/powerpoint/2010/main" val="1266151657"/>
              </p:ext>
            </p:extLst>
          </p:nvPr>
        </p:nvGraphicFramePr>
        <p:xfrm>
          <a:off x="251520" y="987574"/>
          <a:ext cx="7643191" cy="3725635"/>
        </p:xfrm>
        <a:graphic>
          <a:graphicData uri="http://schemas.openxmlformats.org/drawingml/2006/table">
            <a:tbl>
              <a:tblPr firstRow="1" firstCol="1" bandRow="1"/>
              <a:tblGrid>
                <a:gridCol w="1738536">
                  <a:extLst>
                    <a:ext uri="{9D8B030D-6E8A-4147-A177-3AD203B41FA5}">
                      <a16:colId xmlns:a16="http://schemas.microsoft.com/office/drawing/2014/main" val="3574450342"/>
                    </a:ext>
                  </a:extLst>
                </a:gridCol>
                <a:gridCol w="2304256">
                  <a:extLst>
                    <a:ext uri="{9D8B030D-6E8A-4147-A177-3AD203B41FA5}">
                      <a16:colId xmlns:a16="http://schemas.microsoft.com/office/drawing/2014/main" val="2370525741"/>
                    </a:ext>
                  </a:extLst>
                </a:gridCol>
                <a:gridCol w="1296144">
                  <a:extLst>
                    <a:ext uri="{9D8B030D-6E8A-4147-A177-3AD203B41FA5}">
                      <a16:colId xmlns:a16="http://schemas.microsoft.com/office/drawing/2014/main" val="349325458"/>
                    </a:ext>
                  </a:extLst>
                </a:gridCol>
                <a:gridCol w="2304255">
                  <a:extLst>
                    <a:ext uri="{9D8B030D-6E8A-4147-A177-3AD203B41FA5}">
                      <a16:colId xmlns:a16="http://schemas.microsoft.com/office/drawing/2014/main" val="960133890"/>
                    </a:ext>
                  </a:extLst>
                </a:gridCol>
              </a:tblGrid>
              <a:tr h="205575">
                <a:tc>
                  <a:txBody>
                    <a:bodyPr/>
                    <a:lstStyle/>
                    <a:p>
                      <a:pPr algn="l" fontAlgn="b"/>
                      <a:r>
                        <a:rPr lang="en-GB" sz="1400" b="1" i="0" u="none" strike="noStrike" dirty="0">
                          <a:effectLst/>
                          <a:latin typeface="Calibri" panose="020F0502020204030204" pitchFamily="34" charset="0"/>
                          <a:ea typeface="Calibri" panose="020F0502020204030204" pitchFamily="34" charset="0"/>
                        </a:rPr>
                        <a:t> </a:t>
                      </a:r>
                      <a:r>
                        <a:rPr lang="en-GB" sz="1400" b="1" i="0" u="none" strike="noStrike" dirty="0" err="1">
                          <a:effectLst/>
                          <a:latin typeface="Calibri" panose="020F0502020204030204" pitchFamily="34" charset="0"/>
                          <a:ea typeface="Calibri" panose="020F0502020204030204" pitchFamily="34" charset="0"/>
                        </a:rPr>
                        <a:t>geographic_level</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a:t>
                      </a:r>
                      <a:r>
                        <a:rPr lang="en-GB" sz="1400" b="1" i="0" u="none" strike="noStrike" dirty="0" err="1">
                          <a:effectLst/>
                          <a:latin typeface="Calibri" panose="020F0502020204030204" pitchFamily="34" charset="0"/>
                          <a:ea typeface="Calibri" panose="020F0502020204030204" pitchFamily="34" charset="0"/>
                        </a:rPr>
                        <a:t>school_type</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Attendance</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Persistent Absence (&gt;90%)</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4609357"/>
                  </a:ext>
                </a:extLst>
              </a:tr>
              <a:tr h="205575">
                <a:tc>
                  <a:txBody>
                    <a:bodyPr/>
                    <a:lstStyle/>
                    <a:p>
                      <a:pPr algn="l" fontAlgn="b"/>
                      <a:r>
                        <a:rPr lang="en-GB" sz="1400" b="1" i="0" u="none" strike="noStrike" dirty="0">
                          <a:effectLst/>
                          <a:latin typeface="Calibri" panose="020F0502020204030204" pitchFamily="34" charset="0"/>
                          <a:ea typeface="Calibri" panose="020F0502020204030204" pitchFamily="34" charset="0"/>
                        </a:rPr>
                        <a:t> National</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Total</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solidFill>
                            <a:srgbClr val="70AD47"/>
                          </a:solidFill>
                          <a:effectLst/>
                          <a:latin typeface="Calibri" panose="020F0502020204030204" pitchFamily="34" charset="0"/>
                          <a:ea typeface="Calibri" panose="020F0502020204030204" pitchFamily="34" charset="0"/>
                        </a:rPr>
                        <a:t> 93.07</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solidFill>
                            <a:srgbClr val="70AD47"/>
                          </a:solidFill>
                          <a:effectLst/>
                          <a:latin typeface="Calibri" panose="020F0502020204030204" pitchFamily="34" charset="0"/>
                          <a:ea typeface="Calibri" panose="020F0502020204030204" pitchFamily="34" charset="0"/>
                        </a:rPr>
                        <a:t> 19.23</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781558"/>
                  </a:ext>
                </a:extLst>
              </a:tr>
              <a:tr h="205575">
                <a:tc>
                  <a:txBody>
                    <a:bodyPr/>
                    <a:lstStyle/>
                    <a:p>
                      <a:pPr algn="l" fontAlgn="b"/>
                      <a:r>
                        <a:rPr lang="en-GB" sz="1400" b="1" i="0" u="none" strike="noStrike" dirty="0">
                          <a:effectLst/>
                          <a:latin typeface="Calibri" panose="020F0502020204030204" pitchFamily="34" charset="0"/>
                          <a:ea typeface="Calibri" panose="020F0502020204030204" pitchFamily="34" charset="0"/>
                        </a:rPr>
                        <a:t> National</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State-funded primary</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solidFill>
                            <a:srgbClr val="70AD47"/>
                          </a:solidFill>
                          <a:effectLst/>
                          <a:latin typeface="Calibri" panose="020F0502020204030204" pitchFamily="34" charset="0"/>
                          <a:ea typeface="Calibri" panose="020F0502020204030204" pitchFamily="34" charset="0"/>
                        </a:rPr>
                        <a:t> 94.6</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a:t>
                      </a:r>
                      <a:r>
                        <a:rPr lang="en-GB" sz="1400" b="1" i="0" u="none" strike="noStrike" dirty="0">
                          <a:solidFill>
                            <a:srgbClr val="FF0000"/>
                          </a:solidFill>
                          <a:effectLst/>
                          <a:latin typeface="Calibri" panose="020F0502020204030204" pitchFamily="34" charset="0"/>
                          <a:ea typeface="Calibri" panose="020F0502020204030204" pitchFamily="34" charset="0"/>
                        </a:rPr>
                        <a:t>14.66</a:t>
                      </a:r>
                      <a:endParaRPr lang="en-GB" sz="1400" b="0" i="0" u="none" strike="noStrike" dirty="0">
                        <a:solidFill>
                          <a:srgbClr val="FF0000"/>
                        </a:solidFill>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1774517"/>
                  </a:ext>
                </a:extLst>
              </a:tr>
              <a:tr h="205575">
                <a:tc>
                  <a:txBody>
                    <a:bodyPr/>
                    <a:lstStyle/>
                    <a:p>
                      <a:pPr algn="l" fontAlgn="b"/>
                      <a:r>
                        <a:rPr lang="en-GB" sz="1400" b="1" i="0" u="none" strike="noStrike" dirty="0">
                          <a:effectLst/>
                          <a:latin typeface="Calibri" panose="020F0502020204030204" pitchFamily="34" charset="0"/>
                          <a:ea typeface="Calibri" panose="020F0502020204030204" pitchFamily="34" charset="0"/>
                        </a:rPr>
                        <a:t> National</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State-funded secondary</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solidFill>
                            <a:srgbClr val="70AD47"/>
                          </a:solidFill>
                          <a:effectLst/>
                          <a:latin typeface="Calibri" panose="020F0502020204030204" pitchFamily="34" charset="0"/>
                          <a:ea typeface="Calibri" panose="020F0502020204030204" pitchFamily="34" charset="0"/>
                        </a:rPr>
                        <a:t> 91.5</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solidFill>
                            <a:srgbClr val="70AD47"/>
                          </a:solidFill>
                          <a:effectLst/>
                          <a:latin typeface="Calibri" panose="020F0502020204030204" pitchFamily="34" charset="0"/>
                          <a:ea typeface="Calibri" panose="020F0502020204030204" pitchFamily="34" charset="0"/>
                        </a:rPr>
                        <a:t> 23.85</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5333980"/>
                  </a:ext>
                </a:extLst>
              </a:tr>
              <a:tr h="205575">
                <a:tc>
                  <a:txBody>
                    <a:bodyPr/>
                    <a:lstStyle/>
                    <a:p>
                      <a:pPr algn="l" fontAlgn="b"/>
                      <a:r>
                        <a:rPr lang="en-GB" sz="1400" b="1" i="0" u="none" strike="noStrike" dirty="0">
                          <a:effectLst/>
                          <a:latin typeface="Calibri" panose="020F0502020204030204" pitchFamily="34" charset="0"/>
                          <a:ea typeface="Calibri" panose="020F0502020204030204" pitchFamily="34" charset="0"/>
                        </a:rPr>
                        <a:t> National</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Special</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a:t>
                      </a:r>
                      <a:r>
                        <a:rPr lang="en-GB" sz="1400" b="1" i="0" u="none" strike="noStrike" dirty="0">
                          <a:solidFill>
                            <a:srgbClr val="FF0000"/>
                          </a:solidFill>
                          <a:effectLst/>
                          <a:latin typeface="Calibri" panose="020F0502020204030204" pitchFamily="34" charset="0"/>
                          <a:ea typeface="Calibri" panose="020F0502020204030204" pitchFamily="34" charset="0"/>
                        </a:rPr>
                        <a:t>87.05</a:t>
                      </a:r>
                      <a:endParaRPr lang="en-GB" sz="1400" b="0" i="0" u="none" strike="noStrike" dirty="0">
                        <a:solidFill>
                          <a:srgbClr val="FF0000"/>
                        </a:solidFill>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a:t>
                      </a:r>
                      <a:r>
                        <a:rPr lang="en-GB" sz="1400" b="1" i="0" u="none" strike="noStrike" dirty="0">
                          <a:solidFill>
                            <a:srgbClr val="FF0000"/>
                          </a:solidFill>
                          <a:effectLst/>
                          <a:latin typeface="Calibri" panose="020F0502020204030204" pitchFamily="34" charset="0"/>
                          <a:ea typeface="Calibri" panose="020F0502020204030204" pitchFamily="34" charset="0"/>
                        </a:rPr>
                        <a:t>36.77</a:t>
                      </a:r>
                      <a:endParaRPr lang="en-GB" sz="1400" b="0" i="0" u="none" strike="noStrike" dirty="0">
                        <a:solidFill>
                          <a:srgbClr val="FF0000"/>
                        </a:solidFill>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1738051"/>
                  </a:ext>
                </a:extLst>
              </a:tr>
              <a:tr h="205575">
                <a:tc>
                  <a:txBody>
                    <a:bodyPr/>
                    <a:lstStyle/>
                    <a:p>
                      <a:pPr algn="l" fontAlgn="b"/>
                      <a:r>
                        <a:rPr lang="en-GB" sz="1400" b="1" i="0" u="none" strike="noStrike">
                          <a:solidFill>
                            <a:srgbClr val="000000"/>
                          </a:solidFill>
                          <a:effectLst/>
                          <a:latin typeface="Calibri" panose="020F0502020204030204" pitchFamily="34" charset="0"/>
                          <a:ea typeface="Calibri" panose="020F0502020204030204" pitchFamily="34" charset="0"/>
                        </a:rPr>
                        <a:t> </a:t>
                      </a:r>
                      <a:endParaRPr lang="en-GB" sz="1400" b="0" i="0" u="none" strike="noStrike">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1" i="0" u="none" strike="noStrike" dirty="0">
                          <a:solidFill>
                            <a:srgbClr val="000000"/>
                          </a:solidFill>
                          <a:effectLst/>
                          <a:latin typeface="Calibri" panose="020F0502020204030204" pitchFamily="34" charset="0"/>
                          <a:ea typeface="Calibri" panose="020F0502020204030204" pitchFamily="34" charset="0"/>
                        </a:rPr>
                        <a:t> </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74413090"/>
                  </a:ext>
                </a:extLst>
              </a:tr>
              <a:tr h="205575">
                <a:tc>
                  <a:txBody>
                    <a:bodyPr/>
                    <a:lstStyle/>
                    <a:p>
                      <a:pPr algn="l" fontAlgn="b"/>
                      <a:r>
                        <a:rPr lang="en-GB" sz="1400" b="1" i="0" u="none" strike="noStrike" dirty="0">
                          <a:effectLst/>
                          <a:latin typeface="Calibri" panose="020F0502020204030204" pitchFamily="34" charset="0"/>
                          <a:ea typeface="Calibri" panose="020F0502020204030204" pitchFamily="34" charset="0"/>
                        </a:rPr>
                        <a:t> </a:t>
                      </a:r>
                      <a:r>
                        <a:rPr lang="en-GB" sz="1400" b="1" i="0" u="none" strike="noStrike" dirty="0" err="1">
                          <a:effectLst/>
                          <a:latin typeface="Calibri" panose="020F0502020204030204" pitchFamily="34" charset="0"/>
                          <a:ea typeface="Calibri" panose="020F0502020204030204" pitchFamily="34" charset="0"/>
                        </a:rPr>
                        <a:t>geographic_level</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a:t>
                      </a:r>
                      <a:r>
                        <a:rPr lang="en-GB" sz="1400" b="1" i="0" u="none" strike="noStrike" dirty="0" err="1">
                          <a:effectLst/>
                          <a:latin typeface="Calibri" panose="020F0502020204030204" pitchFamily="34" charset="0"/>
                          <a:ea typeface="Calibri" panose="020F0502020204030204" pitchFamily="34" charset="0"/>
                        </a:rPr>
                        <a:t>school_type</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a:t>
                      </a:r>
                      <a:r>
                        <a:rPr lang="en-GB" sz="1400" b="1" i="0" u="none" strike="noStrike" dirty="0" err="1">
                          <a:effectLst/>
                          <a:latin typeface="Calibri" panose="020F0502020204030204" pitchFamily="34" charset="0"/>
                          <a:ea typeface="Calibri" panose="020F0502020204030204" pitchFamily="34" charset="0"/>
                        </a:rPr>
                        <a:t>Att</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PA</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3340267"/>
                  </a:ext>
                </a:extLst>
              </a:tr>
              <a:tr h="205575">
                <a:tc>
                  <a:txBody>
                    <a:bodyPr/>
                    <a:lstStyle/>
                    <a:p>
                      <a:pPr algn="l" fontAlgn="b"/>
                      <a:r>
                        <a:rPr lang="en-GB" sz="1400" b="1" i="0" u="none" strike="noStrike" dirty="0">
                          <a:effectLst/>
                          <a:latin typeface="Calibri" panose="020F0502020204030204" pitchFamily="34" charset="0"/>
                          <a:ea typeface="Calibri" panose="020F0502020204030204" pitchFamily="34" charset="0"/>
                        </a:rPr>
                        <a:t> London</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Total</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solidFill>
                            <a:srgbClr val="FF0000"/>
                          </a:solidFill>
                          <a:effectLst/>
                          <a:latin typeface="Calibri" panose="020F0502020204030204" pitchFamily="34" charset="0"/>
                          <a:ea typeface="Calibri" panose="020F0502020204030204" pitchFamily="34" charset="0"/>
                        </a:rPr>
                        <a:t> 93.87</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solidFill>
                            <a:srgbClr val="FF0000"/>
                          </a:solidFill>
                          <a:effectLst/>
                          <a:latin typeface="Calibri" panose="020F0502020204030204" pitchFamily="34" charset="0"/>
                          <a:ea typeface="Calibri" panose="020F0502020204030204" pitchFamily="34" charset="0"/>
                        </a:rPr>
                        <a:t> 17.23</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2343891"/>
                  </a:ext>
                </a:extLst>
              </a:tr>
              <a:tr h="205575">
                <a:tc>
                  <a:txBody>
                    <a:bodyPr/>
                    <a:lstStyle/>
                    <a:p>
                      <a:pPr algn="l" fontAlgn="b"/>
                      <a:r>
                        <a:rPr lang="en-GB" sz="1400" b="1" i="0" u="none" strike="noStrike" dirty="0">
                          <a:effectLst/>
                          <a:latin typeface="Calibri" panose="020F0502020204030204" pitchFamily="34" charset="0"/>
                          <a:ea typeface="Calibri" panose="020F0502020204030204" pitchFamily="34" charset="0"/>
                        </a:rPr>
                        <a:t> London</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State-funded primary</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solidFill>
                            <a:srgbClr val="FF0000"/>
                          </a:solidFill>
                          <a:effectLst/>
                          <a:latin typeface="Calibri" panose="020F0502020204030204" pitchFamily="34" charset="0"/>
                          <a:ea typeface="Calibri" panose="020F0502020204030204" pitchFamily="34" charset="0"/>
                        </a:rPr>
                        <a:t> 94.75</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solidFill>
                            <a:srgbClr val="FF0000"/>
                          </a:solidFill>
                          <a:effectLst/>
                          <a:latin typeface="Calibri" panose="020F0502020204030204" pitchFamily="34" charset="0"/>
                          <a:ea typeface="Calibri" panose="020F0502020204030204" pitchFamily="34" charset="0"/>
                        </a:rPr>
                        <a:t> 14.55</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1748267"/>
                  </a:ext>
                </a:extLst>
              </a:tr>
              <a:tr h="205575">
                <a:tc>
                  <a:txBody>
                    <a:bodyPr/>
                    <a:lstStyle/>
                    <a:p>
                      <a:pPr algn="l" fontAlgn="b"/>
                      <a:r>
                        <a:rPr lang="en-GB" sz="1400" b="1" i="0" u="none" strike="noStrike" dirty="0">
                          <a:effectLst/>
                          <a:latin typeface="Calibri" panose="020F0502020204030204" pitchFamily="34" charset="0"/>
                          <a:ea typeface="Calibri" panose="020F0502020204030204" pitchFamily="34" charset="0"/>
                        </a:rPr>
                        <a:t> London</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State-funded secondary</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solidFill>
                            <a:srgbClr val="000000"/>
                          </a:solidFill>
                          <a:effectLst/>
                          <a:latin typeface="Calibri" panose="020F0502020204030204" pitchFamily="34" charset="0"/>
                          <a:ea typeface="Calibri" panose="020F0502020204030204" pitchFamily="34" charset="0"/>
                        </a:rPr>
                        <a:t> 93.08</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1400" b="1" i="0" u="none" strike="noStrike" dirty="0">
                          <a:solidFill>
                            <a:srgbClr val="FF0000"/>
                          </a:solidFill>
                          <a:effectLst/>
                          <a:latin typeface="Calibri" panose="020F0502020204030204" pitchFamily="34" charset="0"/>
                          <a:ea typeface="Calibri" panose="020F0502020204030204" pitchFamily="34" charset="0"/>
                        </a:rPr>
                        <a:t> 19.62</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4014451"/>
                  </a:ext>
                </a:extLst>
              </a:tr>
              <a:tr h="205575">
                <a:tc>
                  <a:txBody>
                    <a:bodyPr/>
                    <a:lstStyle/>
                    <a:p>
                      <a:pPr algn="l" fontAlgn="b"/>
                      <a:r>
                        <a:rPr lang="en-GB" sz="1400" b="1" i="0" u="none" strike="noStrike" dirty="0">
                          <a:effectLst/>
                          <a:latin typeface="Calibri" panose="020F0502020204030204" pitchFamily="34" charset="0"/>
                          <a:ea typeface="Calibri" panose="020F0502020204030204" pitchFamily="34" charset="0"/>
                        </a:rPr>
                        <a:t> London</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Special</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solidFill>
                            <a:srgbClr val="FF0000"/>
                          </a:solidFill>
                          <a:effectLst/>
                          <a:latin typeface="Calibri" panose="020F0502020204030204" pitchFamily="34" charset="0"/>
                          <a:ea typeface="Calibri" panose="020F0502020204030204" pitchFamily="34" charset="0"/>
                        </a:rPr>
                        <a:t> 87.39</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solidFill>
                            <a:srgbClr val="FF0000"/>
                          </a:solidFill>
                          <a:effectLst/>
                          <a:latin typeface="Calibri" panose="020F0502020204030204" pitchFamily="34" charset="0"/>
                          <a:ea typeface="Calibri" panose="020F0502020204030204" pitchFamily="34" charset="0"/>
                        </a:rPr>
                        <a:t> 38.06</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5882519"/>
                  </a:ext>
                </a:extLst>
              </a:tr>
              <a:tr h="205575">
                <a:tc>
                  <a:txBody>
                    <a:bodyPr/>
                    <a:lstStyle/>
                    <a:p>
                      <a:pPr algn="l" fontAlgn="b"/>
                      <a:r>
                        <a:rPr lang="en-GB" sz="1400" b="1" i="0" u="none" strike="noStrike" dirty="0">
                          <a:solidFill>
                            <a:srgbClr val="000000"/>
                          </a:solidFill>
                          <a:effectLst/>
                          <a:latin typeface="Calibri" panose="020F0502020204030204" pitchFamily="34" charset="0"/>
                          <a:ea typeface="Calibri" panose="020F0502020204030204" pitchFamily="34" charset="0"/>
                        </a:rPr>
                        <a:t> </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1" i="0" u="none" strike="noStrike" dirty="0">
                          <a:solidFill>
                            <a:srgbClr val="000000"/>
                          </a:solidFill>
                          <a:effectLst/>
                          <a:latin typeface="Calibri" panose="020F0502020204030204" pitchFamily="34" charset="0"/>
                          <a:ea typeface="Calibri" panose="020F0502020204030204" pitchFamily="34" charset="0"/>
                        </a:rPr>
                        <a:t> </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30524206"/>
                  </a:ext>
                </a:extLst>
              </a:tr>
              <a:tr h="205575">
                <a:tc>
                  <a:txBody>
                    <a:bodyPr/>
                    <a:lstStyle/>
                    <a:p>
                      <a:pPr algn="l" fontAlgn="b"/>
                      <a:r>
                        <a:rPr lang="en-GB" sz="1400" b="1" i="0" u="none" strike="noStrike" dirty="0">
                          <a:effectLst/>
                          <a:latin typeface="Calibri" panose="020F0502020204030204" pitchFamily="34" charset="0"/>
                          <a:ea typeface="Calibri" panose="020F0502020204030204" pitchFamily="34" charset="0"/>
                        </a:rPr>
                        <a:t> </a:t>
                      </a:r>
                      <a:r>
                        <a:rPr lang="en-GB" sz="1400" b="1" i="0" u="none" strike="noStrike" dirty="0" err="1">
                          <a:effectLst/>
                          <a:latin typeface="Calibri" panose="020F0502020204030204" pitchFamily="34" charset="0"/>
                          <a:ea typeface="Calibri" panose="020F0502020204030204" pitchFamily="34" charset="0"/>
                        </a:rPr>
                        <a:t>geographic_level</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a:t>
                      </a:r>
                      <a:r>
                        <a:rPr lang="en-GB" sz="1400" b="1" i="0" u="none" strike="noStrike" dirty="0" err="1">
                          <a:effectLst/>
                          <a:latin typeface="Calibri" panose="020F0502020204030204" pitchFamily="34" charset="0"/>
                          <a:ea typeface="Calibri" panose="020F0502020204030204" pitchFamily="34" charset="0"/>
                        </a:rPr>
                        <a:t>school_type</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a:t>
                      </a:r>
                      <a:r>
                        <a:rPr lang="en-GB" sz="1400" b="1" i="0" u="none" strike="noStrike" dirty="0" err="1">
                          <a:effectLst/>
                          <a:latin typeface="Calibri" panose="020F0502020204030204" pitchFamily="34" charset="0"/>
                          <a:ea typeface="Calibri" panose="020F0502020204030204" pitchFamily="34" charset="0"/>
                        </a:rPr>
                        <a:t>Att</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PA</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9533602"/>
                  </a:ext>
                </a:extLst>
              </a:tr>
              <a:tr h="205575">
                <a:tc>
                  <a:txBody>
                    <a:bodyPr/>
                    <a:lstStyle/>
                    <a:p>
                      <a:pPr algn="l" fontAlgn="b"/>
                      <a:r>
                        <a:rPr lang="en-GB" sz="1400" b="1" i="0" u="none" strike="noStrike" dirty="0">
                          <a:effectLst/>
                          <a:latin typeface="Calibri" panose="020F0502020204030204" pitchFamily="34" charset="0"/>
                          <a:ea typeface="Calibri" panose="020F0502020204030204" pitchFamily="34" charset="0"/>
                        </a:rPr>
                        <a:t> Enfield</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Total</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93.72</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18.07</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533589"/>
                  </a:ext>
                </a:extLst>
              </a:tr>
              <a:tr h="205575">
                <a:tc>
                  <a:txBody>
                    <a:bodyPr/>
                    <a:lstStyle/>
                    <a:p>
                      <a:pPr algn="l" fontAlgn="b"/>
                      <a:r>
                        <a:rPr lang="en-GB" sz="1400" b="1" i="0" u="none" strike="noStrike" dirty="0">
                          <a:effectLst/>
                          <a:latin typeface="Calibri" panose="020F0502020204030204" pitchFamily="34" charset="0"/>
                          <a:ea typeface="Calibri" panose="020F0502020204030204" pitchFamily="34" charset="0"/>
                        </a:rPr>
                        <a:t> Enfield</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State-funded primary</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94.6</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14.97</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4141653"/>
                  </a:ext>
                </a:extLst>
              </a:tr>
              <a:tr h="205575">
                <a:tc>
                  <a:txBody>
                    <a:bodyPr/>
                    <a:lstStyle/>
                    <a:p>
                      <a:pPr algn="l" fontAlgn="b"/>
                      <a:r>
                        <a:rPr lang="en-GB" sz="1400" b="1" i="0" u="none" strike="noStrike" dirty="0">
                          <a:effectLst/>
                          <a:latin typeface="Calibri" panose="020F0502020204030204" pitchFamily="34" charset="0"/>
                          <a:ea typeface="Calibri" panose="020F0502020204030204" pitchFamily="34" charset="0"/>
                        </a:rPr>
                        <a:t> Enfield</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State-funded secondary</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93.05</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20.61</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560572"/>
                  </a:ext>
                </a:extLst>
              </a:tr>
              <a:tr h="205575">
                <a:tc>
                  <a:txBody>
                    <a:bodyPr/>
                    <a:lstStyle/>
                    <a:p>
                      <a:pPr algn="l" fontAlgn="b"/>
                      <a:r>
                        <a:rPr lang="en-GB" sz="1400" b="1" i="0" u="none" strike="noStrike" dirty="0">
                          <a:effectLst/>
                          <a:latin typeface="Calibri" panose="020F0502020204030204" pitchFamily="34" charset="0"/>
                          <a:ea typeface="Calibri" panose="020F0502020204030204" pitchFamily="34" charset="0"/>
                        </a:rPr>
                        <a:t> Enfield</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Special</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86.07</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dirty="0">
                          <a:effectLst/>
                          <a:latin typeface="Calibri" panose="020F0502020204030204" pitchFamily="34" charset="0"/>
                          <a:ea typeface="Calibri" panose="020F0502020204030204" pitchFamily="34" charset="0"/>
                        </a:rPr>
                        <a:t> 41.5</a:t>
                      </a:r>
                      <a:endParaRPr lang="en-GB" sz="1400" b="0" i="0" u="none" strike="noStrike" dirty="0">
                        <a:effectLst/>
                        <a:latin typeface="Arial" panose="020B0604020202020204" pitchFamily="34" charset="0"/>
                      </a:endParaRPr>
                    </a:p>
                  </a:txBody>
                  <a:tcPr marL="5795" marR="5795" marT="5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153078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6E4507A-BD6D-DA93-9D33-74E7627649F7}"/>
              </a:ext>
            </a:extLst>
          </p:cNvPr>
          <p:cNvGrpSpPr/>
          <p:nvPr/>
        </p:nvGrpSpPr>
        <p:grpSpPr>
          <a:xfrm>
            <a:off x="2051719" y="843558"/>
            <a:ext cx="2030015" cy="1218009"/>
            <a:chOff x="916483" y="1984"/>
            <a:chExt cx="2030015" cy="1218009"/>
          </a:xfrm>
          <a:scene3d>
            <a:camera prst="orthographicFront"/>
            <a:lightRig rig="chilly" dir="t"/>
          </a:scene3d>
        </p:grpSpPr>
        <p:sp>
          <p:nvSpPr>
            <p:cNvPr id="8" name="Rectangle 7">
              <a:extLst>
                <a:ext uri="{FF2B5EF4-FFF2-40B4-BE49-F238E27FC236}">
                  <a16:creationId xmlns:a16="http://schemas.microsoft.com/office/drawing/2014/main" id="{1C60C69A-AB2F-AAA6-9A32-1B80713BA739}"/>
                </a:ext>
              </a:extLst>
            </p:cNvPr>
            <p:cNvSpPr/>
            <p:nvPr/>
          </p:nvSpPr>
          <p:spPr>
            <a:xfrm>
              <a:off x="916483" y="1984"/>
              <a:ext cx="2030015" cy="1218009"/>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sz="2800"/>
            </a:p>
          </p:txBody>
        </p:sp>
        <p:sp>
          <p:nvSpPr>
            <p:cNvPr id="9" name="TextBox 8">
              <a:extLst>
                <a:ext uri="{FF2B5EF4-FFF2-40B4-BE49-F238E27FC236}">
                  <a16:creationId xmlns:a16="http://schemas.microsoft.com/office/drawing/2014/main" id="{1DB3DD56-34AD-90A2-5A24-F504B31ABE54}"/>
                </a:ext>
              </a:extLst>
            </p:cNvPr>
            <p:cNvSpPr txBox="1"/>
            <p:nvPr/>
          </p:nvSpPr>
          <p:spPr>
            <a:xfrm>
              <a:off x="916483" y="1984"/>
              <a:ext cx="2030015" cy="12180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b="1" kern="1200" dirty="0">
                  <a:solidFill>
                    <a:schemeClr val="tx1"/>
                  </a:solidFill>
                </a:rPr>
                <a:t>Set ambitious target</a:t>
              </a:r>
            </a:p>
          </p:txBody>
        </p:sp>
      </p:grpSp>
      <p:grpSp>
        <p:nvGrpSpPr>
          <p:cNvPr id="10" name="Group 9">
            <a:extLst>
              <a:ext uri="{FF2B5EF4-FFF2-40B4-BE49-F238E27FC236}">
                <a16:creationId xmlns:a16="http://schemas.microsoft.com/office/drawing/2014/main" id="{C5C6B6F0-801B-450D-1F03-704A1169E14D}"/>
              </a:ext>
            </a:extLst>
          </p:cNvPr>
          <p:cNvGrpSpPr/>
          <p:nvPr/>
        </p:nvGrpSpPr>
        <p:grpSpPr>
          <a:xfrm>
            <a:off x="4716016" y="843558"/>
            <a:ext cx="2030015" cy="1218009"/>
            <a:chOff x="3149500" y="1984"/>
            <a:chExt cx="2030015" cy="1218009"/>
          </a:xfrm>
          <a:scene3d>
            <a:camera prst="orthographicFront"/>
            <a:lightRig rig="chilly" dir="t"/>
          </a:scene3d>
        </p:grpSpPr>
        <p:sp>
          <p:nvSpPr>
            <p:cNvPr id="11" name="Rectangle 10">
              <a:extLst>
                <a:ext uri="{FF2B5EF4-FFF2-40B4-BE49-F238E27FC236}">
                  <a16:creationId xmlns:a16="http://schemas.microsoft.com/office/drawing/2014/main" id="{B2E4732F-7B2C-0A66-CF1A-905798C829BB}"/>
                </a:ext>
              </a:extLst>
            </p:cNvPr>
            <p:cNvSpPr/>
            <p:nvPr/>
          </p:nvSpPr>
          <p:spPr>
            <a:xfrm>
              <a:off x="3149500" y="1984"/>
              <a:ext cx="2030015" cy="1218009"/>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2" name="TextBox 11">
              <a:extLst>
                <a:ext uri="{FF2B5EF4-FFF2-40B4-BE49-F238E27FC236}">
                  <a16:creationId xmlns:a16="http://schemas.microsoft.com/office/drawing/2014/main" id="{C43F2F32-4FF4-2103-44E3-D3AB6813692D}"/>
                </a:ext>
              </a:extLst>
            </p:cNvPr>
            <p:cNvSpPr txBox="1"/>
            <p:nvPr/>
          </p:nvSpPr>
          <p:spPr>
            <a:xfrm>
              <a:off x="3149500" y="1984"/>
              <a:ext cx="2030015" cy="12180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rPr>
                <a:t>New </a:t>
              </a:r>
              <a:r>
                <a:rPr lang="en-GB" sz="2000" b="1" kern="1200" dirty="0">
                  <a:solidFill>
                    <a:schemeClr val="tx1"/>
                  </a:solidFill>
                </a:rPr>
                <a:t>Guidance</a:t>
              </a:r>
              <a:r>
                <a:rPr lang="en-GB" sz="2200" b="1" kern="1200" dirty="0">
                  <a:solidFill>
                    <a:schemeClr val="tx1"/>
                  </a:solidFill>
                </a:rPr>
                <a:t> </a:t>
              </a:r>
              <a:r>
                <a:rPr lang="en-GB" sz="2200" b="1" dirty="0">
                  <a:solidFill>
                    <a:schemeClr val="tx1"/>
                  </a:solidFill>
                </a:rPr>
                <a:t>=</a:t>
              </a:r>
              <a:r>
                <a:rPr lang="en-GB" sz="2200" b="1" kern="1200" dirty="0">
                  <a:solidFill>
                    <a:schemeClr val="tx1"/>
                  </a:solidFill>
                </a:rPr>
                <a:t> New approach</a:t>
              </a:r>
            </a:p>
          </p:txBody>
        </p:sp>
      </p:grpSp>
      <p:grpSp>
        <p:nvGrpSpPr>
          <p:cNvPr id="13" name="Group 12">
            <a:extLst>
              <a:ext uri="{FF2B5EF4-FFF2-40B4-BE49-F238E27FC236}">
                <a16:creationId xmlns:a16="http://schemas.microsoft.com/office/drawing/2014/main" id="{4EB3653C-EE4A-B837-9DA1-1B959434D4AD}"/>
              </a:ext>
            </a:extLst>
          </p:cNvPr>
          <p:cNvGrpSpPr/>
          <p:nvPr/>
        </p:nvGrpSpPr>
        <p:grpSpPr>
          <a:xfrm>
            <a:off x="2056785" y="2277591"/>
            <a:ext cx="2030015" cy="1218009"/>
            <a:chOff x="916483" y="1422995"/>
            <a:chExt cx="2030015" cy="1218009"/>
          </a:xfrm>
          <a:scene3d>
            <a:camera prst="orthographicFront"/>
            <a:lightRig rig="chilly" dir="t"/>
          </a:scene3d>
        </p:grpSpPr>
        <p:sp>
          <p:nvSpPr>
            <p:cNvPr id="14" name="Rectangle 13">
              <a:extLst>
                <a:ext uri="{FF2B5EF4-FFF2-40B4-BE49-F238E27FC236}">
                  <a16:creationId xmlns:a16="http://schemas.microsoft.com/office/drawing/2014/main" id="{6904C996-5DB5-0525-EFB4-A022B5A2AAF2}"/>
                </a:ext>
              </a:extLst>
            </p:cNvPr>
            <p:cNvSpPr/>
            <p:nvPr/>
          </p:nvSpPr>
          <p:spPr>
            <a:xfrm>
              <a:off x="916483" y="1422995"/>
              <a:ext cx="2030015" cy="1218009"/>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5" name="TextBox 14">
              <a:extLst>
                <a:ext uri="{FF2B5EF4-FFF2-40B4-BE49-F238E27FC236}">
                  <a16:creationId xmlns:a16="http://schemas.microsoft.com/office/drawing/2014/main" id="{71D4E970-7175-E17B-5493-81C30D084CE7}"/>
                </a:ext>
              </a:extLst>
            </p:cNvPr>
            <p:cNvSpPr txBox="1"/>
            <p:nvPr/>
          </p:nvSpPr>
          <p:spPr>
            <a:xfrm>
              <a:off x="916483" y="1422995"/>
              <a:ext cx="2030015" cy="12180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rPr>
                <a:t>Collaboration is key</a:t>
              </a:r>
            </a:p>
          </p:txBody>
        </p:sp>
      </p:grpSp>
      <p:grpSp>
        <p:nvGrpSpPr>
          <p:cNvPr id="16" name="Group 15">
            <a:extLst>
              <a:ext uri="{FF2B5EF4-FFF2-40B4-BE49-F238E27FC236}">
                <a16:creationId xmlns:a16="http://schemas.microsoft.com/office/drawing/2014/main" id="{C521722D-7F55-8A28-47DE-E5828D95F659}"/>
              </a:ext>
            </a:extLst>
          </p:cNvPr>
          <p:cNvGrpSpPr/>
          <p:nvPr/>
        </p:nvGrpSpPr>
        <p:grpSpPr>
          <a:xfrm>
            <a:off x="4735738" y="2277590"/>
            <a:ext cx="2030015" cy="1218009"/>
            <a:chOff x="3149500" y="1422995"/>
            <a:chExt cx="2030015" cy="1218009"/>
          </a:xfrm>
          <a:scene3d>
            <a:camera prst="orthographicFront"/>
            <a:lightRig rig="chilly" dir="t"/>
          </a:scene3d>
        </p:grpSpPr>
        <p:sp>
          <p:nvSpPr>
            <p:cNvPr id="17" name="Rectangle 16">
              <a:extLst>
                <a:ext uri="{FF2B5EF4-FFF2-40B4-BE49-F238E27FC236}">
                  <a16:creationId xmlns:a16="http://schemas.microsoft.com/office/drawing/2014/main" id="{FE936036-C037-A027-9AA1-E12A32BD17B2}"/>
                </a:ext>
              </a:extLst>
            </p:cNvPr>
            <p:cNvSpPr/>
            <p:nvPr/>
          </p:nvSpPr>
          <p:spPr>
            <a:xfrm>
              <a:off x="3149500" y="1422995"/>
              <a:ext cx="2030015" cy="1218009"/>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8" name="TextBox 17">
              <a:extLst>
                <a:ext uri="{FF2B5EF4-FFF2-40B4-BE49-F238E27FC236}">
                  <a16:creationId xmlns:a16="http://schemas.microsoft.com/office/drawing/2014/main" id="{FEFC365A-8D71-14FE-2E8E-FC81C7F28ABA}"/>
                </a:ext>
              </a:extLst>
            </p:cNvPr>
            <p:cNvSpPr txBox="1"/>
            <p:nvPr/>
          </p:nvSpPr>
          <p:spPr>
            <a:xfrm>
              <a:off x="3149500" y="1422995"/>
              <a:ext cx="2030015" cy="12180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rPr>
                <a:t>Data sharing is vital</a:t>
              </a:r>
            </a:p>
          </p:txBody>
        </p:sp>
      </p:grpSp>
      <p:sp>
        <p:nvSpPr>
          <p:cNvPr id="25" name="Title 1">
            <a:extLst>
              <a:ext uri="{FF2B5EF4-FFF2-40B4-BE49-F238E27FC236}">
                <a16:creationId xmlns:a16="http://schemas.microsoft.com/office/drawing/2014/main" id="{D4C10FAA-F51B-8BE3-7E1D-396018EE2268}"/>
              </a:ext>
            </a:extLst>
          </p:cNvPr>
          <p:cNvSpPr>
            <a:spLocks noGrp="1"/>
          </p:cNvSpPr>
          <p:nvPr>
            <p:ph type="title"/>
          </p:nvPr>
        </p:nvSpPr>
        <p:spPr>
          <a:xfrm>
            <a:off x="323528" y="119633"/>
            <a:ext cx="8229600" cy="507901"/>
          </a:xfrm>
        </p:spPr>
        <p:txBody>
          <a:bodyPr/>
          <a:lstStyle/>
          <a:p>
            <a:r>
              <a:rPr lang="en-GB" dirty="0"/>
              <a:t>Enfield's response</a:t>
            </a:r>
          </a:p>
        </p:txBody>
      </p:sp>
    </p:spTree>
    <p:extLst>
      <p:ext uri="{BB962C8B-B14F-4D97-AF65-F5344CB8AC3E}">
        <p14:creationId xmlns:p14="http://schemas.microsoft.com/office/powerpoint/2010/main" val="534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D5D30-6A87-A41D-CC61-C5C11AEDEBA7}"/>
              </a:ext>
            </a:extLst>
          </p:cNvPr>
          <p:cNvSpPr>
            <a:spLocks noGrp="1"/>
          </p:cNvSpPr>
          <p:nvPr>
            <p:ph type="title"/>
          </p:nvPr>
        </p:nvSpPr>
        <p:spPr/>
        <p:txBody>
          <a:bodyPr/>
          <a:lstStyle/>
          <a:p>
            <a:r>
              <a:rPr lang="en-GB" dirty="0"/>
              <a:t>Studybugs – a game changer</a:t>
            </a:r>
          </a:p>
        </p:txBody>
      </p:sp>
      <p:sp>
        <p:nvSpPr>
          <p:cNvPr id="4" name="Content Placeholder 3">
            <a:extLst>
              <a:ext uri="{FF2B5EF4-FFF2-40B4-BE49-F238E27FC236}">
                <a16:creationId xmlns:a16="http://schemas.microsoft.com/office/drawing/2014/main" id="{E0EA2EA0-9141-4B43-9DD8-C05CE42099FA}"/>
              </a:ext>
            </a:extLst>
          </p:cNvPr>
          <p:cNvSpPr>
            <a:spLocks noGrp="1"/>
          </p:cNvSpPr>
          <p:nvPr>
            <p:ph sz="half" idx="2"/>
          </p:nvPr>
        </p:nvSpPr>
        <p:spPr>
          <a:xfrm>
            <a:off x="492490" y="843558"/>
            <a:ext cx="7900245" cy="3456384"/>
          </a:xfrm>
        </p:spPr>
        <p:txBody>
          <a:bodyPr/>
          <a:lstStyle/>
          <a:p>
            <a:endParaRPr lang="en-GB" sz="2200" dirty="0"/>
          </a:p>
          <a:p>
            <a:pPr marL="0" indent="0">
              <a:buNone/>
            </a:pPr>
            <a:r>
              <a:rPr lang="en-GB" sz="2200" dirty="0"/>
              <a:t>Information is </a:t>
            </a:r>
            <a:r>
              <a:rPr lang="en-GB" sz="2200"/>
              <a:t>now accessible </a:t>
            </a:r>
            <a:endParaRPr lang="en-GB" sz="2200" dirty="0"/>
          </a:p>
          <a:p>
            <a:pPr marL="0" indent="0">
              <a:buNone/>
            </a:pPr>
            <a:endParaRPr lang="en-GB" sz="2200" dirty="0"/>
          </a:p>
          <a:p>
            <a:pPr marL="0" indent="0">
              <a:buNone/>
            </a:pPr>
            <a:r>
              <a:rPr lang="en-GB" sz="2200" dirty="0"/>
              <a:t>Quicker to identify where resources are needed </a:t>
            </a:r>
          </a:p>
          <a:p>
            <a:pPr marL="0" indent="0">
              <a:buNone/>
            </a:pPr>
            <a:endParaRPr lang="en-GB" sz="2200" dirty="0"/>
          </a:p>
          <a:p>
            <a:pPr marL="0" indent="0">
              <a:buNone/>
            </a:pPr>
            <a:r>
              <a:rPr lang="en-GB" sz="2200" dirty="0"/>
              <a:t>Better safeguarding and prevention</a:t>
            </a:r>
          </a:p>
          <a:p>
            <a:endParaRPr lang="en-GB" sz="2200" dirty="0"/>
          </a:p>
          <a:p>
            <a:endParaRPr lang="en-GB" sz="2200" dirty="0"/>
          </a:p>
          <a:p>
            <a:pPr marL="0" indent="0">
              <a:buNone/>
            </a:pPr>
            <a:r>
              <a:rPr lang="en-GB" sz="2200" dirty="0"/>
              <a:t>Limitations</a:t>
            </a:r>
          </a:p>
          <a:p>
            <a:endParaRPr lang="en-GB" sz="2200" dirty="0"/>
          </a:p>
        </p:txBody>
      </p:sp>
    </p:spTree>
    <p:extLst>
      <p:ext uri="{BB962C8B-B14F-4D97-AF65-F5344CB8AC3E}">
        <p14:creationId xmlns:p14="http://schemas.microsoft.com/office/powerpoint/2010/main" val="255268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6E4507A-BD6D-DA93-9D33-74E7627649F7}"/>
              </a:ext>
            </a:extLst>
          </p:cNvPr>
          <p:cNvGrpSpPr/>
          <p:nvPr/>
        </p:nvGrpSpPr>
        <p:grpSpPr>
          <a:xfrm>
            <a:off x="2051719" y="843558"/>
            <a:ext cx="2030015" cy="1218009"/>
            <a:chOff x="916483" y="1984"/>
            <a:chExt cx="2030015" cy="1218009"/>
          </a:xfrm>
          <a:scene3d>
            <a:camera prst="orthographicFront"/>
            <a:lightRig rig="chilly" dir="t"/>
          </a:scene3d>
        </p:grpSpPr>
        <p:sp>
          <p:nvSpPr>
            <p:cNvPr id="8" name="Rectangle 7">
              <a:extLst>
                <a:ext uri="{FF2B5EF4-FFF2-40B4-BE49-F238E27FC236}">
                  <a16:creationId xmlns:a16="http://schemas.microsoft.com/office/drawing/2014/main" id="{1C60C69A-AB2F-AAA6-9A32-1B80713BA739}"/>
                </a:ext>
              </a:extLst>
            </p:cNvPr>
            <p:cNvSpPr/>
            <p:nvPr/>
          </p:nvSpPr>
          <p:spPr>
            <a:xfrm>
              <a:off x="916483" y="1984"/>
              <a:ext cx="2030015" cy="1218009"/>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sz="2800"/>
            </a:p>
          </p:txBody>
        </p:sp>
        <p:sp>
          <p:nvSpPr>
            <p:cNvPr id="9" name="TextBox 8">
              <a:extLst>
                <a:ext uri="{FF2B5EF4-FFF2-40B4-BE49-F238E27FC236}">
                  <a16:creationId xmlns:a16="http://schemas.microsoft.com/office/drawing/2014/main" id="{1DB3DD56-34AD-90A2-5A24-F504B31ABE54}"/>
                </a:ext>
              </a:extLst>
            </p:cNvPr>
            <p:cNvSpPr txBox="1"/>
            <p:nvPr/>
          </p:nvSpPr>
          <p:spPr>
            <a:xfrm>
              <a:off x="916483" y="1984"/>
              <a:ext cx="2030015" cy="12180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b="1" kern="1200" dirty="0">
                  <a:solidFill>
                    <a:schemeClr val="tx1"/>
                  </a:solidFill>
                </a:rPr>
                <a:t>Set ambitious target</a:t>
              </a:r>
            </a:p>
          </p:txBody>
        </p:sp>
      </p:grpSp>
      <p:grpSp>
        <p:nvGrpSpPr>
          <p:cNvPr id="10" name="Group 9">
            <a:extLst>
              <a:ext uri="{FF2B5EF4-FFF2-40B4-BE49-F238E27FC236}">
                <a16:creationId xmlns:a16="http://schemas.microsoft.com/office/drawing/2014/main" id="{C5C6B6F0-801B-450D-1F03-704A1169E14D}"/>
              </a:ext>
            </a:extLst>
          </p:cNvPr>
          <p:cNvGrpSpPr/>
          <p:nvPr/>
        </p:nvGrpSpPr>
        <p:grpSpPr>
          <a:xfrm>
            <a:off x="4716016" y="843558"/>
            <a:ext cx="2030015" cy="1218009"/>
            <a:chOff x="3149500" y="1984"/>
            <a:chExt cx="2030015" cy="1218009"/>
          </a:xfrm>
          <a:scene3d>
            <a:camera prst="orthographicFront"/>
            <a:lightRig rig="chilly" dir="t"/>
          </a:scene3d>
        </p:grpSpPr>
        <p:sp>
          <p:nvSpPr>
            <p:cNvPr id="11" name="Rectangle 10">
              <a:extLst>
                <a:ext uri="{FF2B5EF4-FFF2-40B4-BE49-F238E27FC236}">
                  <a16:creationId xmlns:a16="http://schemas.microsoft.com/office/drawing/2014/main" id="{B2E4732F-7B2C-0A66-CF1A-905798C829BB}"/>
                </a:ext>
              </a:extLst>
            </p:cNvPr>
            <p:cNvSpPr/>
            <p:nvPr/>
          </p:nvSpPr>
          <p:spPr>
            <a:xfrm>
              <a:off x="3149500" y="1984"/>
              <a:ext cx="2030015" cy="1218009"/>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2" name="TextBox 11">
              <a:extLst>
                <a:ext uri="{FF2B5EF4-FFF2-40B4-BE49-F238E27FC236}">
                  <a16:creationId xmlns:a16="http://schemas.microsoft.com/office/drawing/2014/main" id="{C43F2F32-4FF4-2103-44E3-D3AB6813692D}"/>
                </a:ext>
              </a:extLst>
            </p:cNvPr>
            <p:cNvSpPr txBox="1"/>
            <p:nvPr/>
          </p:nvSpPr>
          <p:spPr>
            <a:xfrm>
              <a:off x="3149500" y="1984"/>
              <a:ext cx="2030015" cy="12180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rPr>
                <a:t>New </a:t>
              </a:r>
              <a:r>
                <a:rPr lang="en-GB" sz="2000" b="1" kern="1200" dirty="0">
                  <a:solidFill>
                    <a:schemeClr val="tx1"/>
                  </a:solidFill>
                </a:rPr>
                <a:t>Guidance</a:t>
              </a:r>
              <a:r>
                <a:rPr lang="en-GB" sz="2200" b="1" kern="1200" dirty="0">
                  <a:solidFill>
                    <a:schemeClr val="tx1"/>
                  </a:solidFill>
                </a:rPr>
                <a:t> </a:t>
              </a:r>
              <a:r>
                <a:rPr lang="en-GB" sz="2200" b="1" dirty="0">
                  <a:solidFill>
                    <a:schemeClr val="tx1"/>
                  </a:solidFill>
                </a:rPr>
                <a:t>=</a:t>
              </a:r>
              <a:r>
                <a:rPr lang="en-GB" sz="2200" b="1" kern="1200" dirty="0">
                  <a:solidFill>
                    <a:schemeClr val="tx1"/>
                  </a:solidFill>
                </a:rPr>
                <a:t> New approach</a:t>
              </a:r>
            </a:p>
          </p:txBody>
        </p:sp>
      </p:grpSp>
      <p:grpSp>
        <p:nvGrpSpPr>
          <p:cNvPr id="13" name="Group 12">
            <a:extLst>
              <a:ext uri="{FF2B5EF4-FFF2-40B4-BE49-F238E27FC236}">
                <a16:creationId xmlns:a16="http://schemas.microsoft.com/office/drawing/2014/main" id="{4EB3653C-EE4A-B837-9DA1-1B959434D4AD}"/>
              </a:ext>
            </a:extLst>
          </p:cNvPr>
          <p:cNvGrpSpPr/>
          <p:nvPr/>
        </p:nvGrpSpPr>
        <p:grpSpPr>
          <a:xfrm>
            <a:off x="2056785" y="2277591"/>
            <a:ext cx="2030015" cy="1218009"/>
            <a:chOff x="916483" y="1422995"/>
            <a:chExt cx="2030015" cy="1218009"/>
          </a:xfrm>
          <a:scene3d>
            <a:camera prst="orthographicFront"/>
            <a:lightRig rig="chilly" dir="t"/>
          </a:scene3d>
        </p:grpSpPr>
        <p:sp>
          <p:nvSpPr>
            <p:cNvPr id="14" name="Rectangle 13">
              <a:extLst>
                <a:ext uri="{FF2B5EF4-FFF2-40B4-BE49-F238E27FC236}">
                  <a16:creationId xmlns:a16="http://schemas.microsoft.com/office/drawing/2014/main" id="{6904C996-5DB5-0525-EFB4-A022B5A2AAF2}"/>
                </a:ext>
              </a:extLst>
            </p:cNvPr>
            <p:cNvSpPr/>
            <p:nvPr/>
          </p:nvSpPr>
          <p:spPr>
            <a:xfrm>
              <a:off x="916483" y="1422995"/>
              <a:ext cx="2030015" cy="1218009"/>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5" name="TextBox 14">
              <a:extLst>
                <a:ext uri="{FF2B5EF4-FFF2-40B4-BE49-F238E27FC236}">
                  <a16:creationId xmlns:a16="http://schemas.microsoft.com/office/drawing/2014/main" id="{71D4E970-7175-E17B-5493-81C30D084CE7}"/>
                </a:ext>
              </a:extLst>
            </p:cNvPr>
            <p:cNvSpPr txBox="1"/>
            <p:nvPr/>
          </p:nvSpPr>
          <p:spPr>
            <a:xfrm>
              <a:off x="916483" y="1422995"/>
              <a:ext cx="2030015" cy="12180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rPr>
                <a:t>Collaboration is key</a:t>
              </a:r>
            </a:p>
          </p:txBody>
        </p:sp>
      </p:grpSp>
      <p:grpSp>
        <p:nvGrpSpPr>
          <p:cNvPr id="16" name="Group 15">
            <a:extLst>
              <a:ext uri="{FF2B5EF4-FFF2-40B4-BE49-F238E27FC236}">
                <a16:creationId xmlns:a16="http://schemas.microsoft.com/office/drawing/2014/main" id="{C521722D-7F55-8A28-47DE-E5828D95F659}"/>
              </a:ext>
            </a:extLst>
          </p:cNvPr>
          <p:cNvGrpSpPr/>
          <p:nvPr/>
        </p:nvGrpSpPr>
        <p:grpSpPr>
          <a:xfrm>
            <a:off x="4735738" y="2277590"/>
            <a:ext cx="2030015" cy="1218009"/>
            <a:chOff x="3149500" y="1422995"/>
            <a:chExt cx="2030015" cy="1218009"/>
          </a:xfrm>
          <a:scene3d>
            <a:camera prst="orthographicFront"/>
            <a:lightRig rig="chilly" dir="t"/>
          </a:scene3d>
        </p:grpSpPr>
        <p:sp>
          <p:nvSpPr>
            <p:cNvPr id="17" name="Rectangle 16">
              <a:extLst>
                <a:ext uri="{FF2B5EF4-FFF2-40B4-BE49-F238E27FC236}">
                  <a16:creationId xmlns:a16="http://schemas.microsoft.com/office/drawing/2014/main" id="{FE936036-C037-A027-9AA1-E12A32BD17B2}"/>
                </a:ext>
              </a:extLst>
            </p:cNvPr>
            <p:cNvSpPr/>
            <p:nvPr/>
          </p:nvSpPr>
          <p:spPr>
            <a:xfrm>
              <a:off x="3149500" y="1422995"/>
              <a:ext cx="2030015" cy="1218009"/>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8" name="TextBox 17">
              <a:extLst>
                <a:ext uri="{FF2B5EF4-FFF2-40B4-BE49-F238E27FC236}">
                  <a16:creationId xmlns:a16="http://schemas.microsoft.com/office/drawing/2014/main" id="{FEFC365A-8D71-14FE-2E8E-FC81C7F28ABA}"/>
                </a:ext>
              </a:extLst>
            </p:cNvPr>
            <p:cNvSpPr txBox="1"/>
            <p:nvPr/>
          </p:nvSpPr>
          <p:spPr>
            <a:xfrm>
              <a:off x="3149500" y="1422995"/>
              <a:ext cx="2030015" cy="12180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rPr>
                <a:t>Data sharing is vital</a:t>
              </a:r>
            </a:p>
          </p:txBody>
        </p:sp>
      </p:grpSp>
      <p:grpSp>
        <p:nvGrpSpPr>
          <p:cNvPr id="19" name="Group 18">
            <a:extLst>
              <a:ext uri="{FF2B5EF4-FFF2-40B4-BE49-F238E27FC236}">
                <a16:creationId xmlns:a16="http://schemas.microsoft.com/office/drawing/2014/main" id="{3875CD86-7CEF-AEB5-DFDB-F24E5B3A0474}"/>
              </a:ext>
            </a:extLst>
          </p:cNvPr>
          <p:cNvGrpSpPr/>
          <p:nvPr/>
        </p:nvGrpSpPr>
        <p:grpSpPr>
          <a:xfrm>
            <a:off x="2082584" y="3711624"/>
            <a:ext cx="2030015" cy="1218009"/>
            <a:chOff x="916483" y="2844006"/>
            <a:chExt cx="2030015" cy="1218009"/>
          </a:xfrm>
          <a:scene3d>
            <a:camera prst="orthographicFront"/>
            <a:lightRig rig="chilly" dir="t"/>
          </a:scene3d>
        </p:grpSpPr>
        <p:sp>
          <p:nvSpPr>
            <p:cNvPr id="20" name="Rectangle 19">
              <a:extLst>
                <a:ext uri="{FF2B5EF4-FFF2-40B4-BE49-F238E27FC236}">
                  <a16:creationId xmlns:a16="http://schemas.microsoft.com/office/drawing/2014/main" id="{8143B74A-C582-8936-9F0B-DBE57F24FA42}"/>
                </a:ext>
              </a:extLst>
            </p:cNvPr>
            <p:cNvSpPr/>
            <p:nvPr/>
          </p:nvSpPr>
          <p:spPr>
            <a:xfrm>
              <a:off x="916483" y="2844006"/>
              <a:ext cx="2030015" cy="1218009"/>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1" name="TextBox 20">
              <a:extLst>
                <a:ext uri="{FF2B5EF4-FFF2-40B4-BE49-F238E27FC236}">
                  <a16:creationId xmlns:a16="http://schemas.microsoft.com/office/drawing/2014/main" id="{5A320245-D7CE-640F-19DC-F8B3254365D4}"/>
                </a:ext>
              </a:extLst>
            </p:cNvPr>
            <p:cNvSpPr txBox="1"/>
            <p:nvPr/>
          </p:nvSpPr>
          <p:spPr>
            <a:xfrm>
              <a:off x="916483" y="2844006"/>
              <a:ext cx="2030014" cy="114817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effectLst/>
                  <a:latin typeface="Calibri" panose="020F0502020204030204" pitchFamily="34" charset="0"/>
                  <a:ea typeface="Calibri" panose="020F0502020204030204" pitchFamily="34" charset="0"/>
                </a:rPr>
                <a:t>Multi-Disciplinary Support </a:t>
              </a:r>
              <a:endParaRPr lang="en-GB" sz="2200" kern="1200" dirty="0">
                <a:solidFill>
                  <a:schemeClr val="tx1"/>
                </a:solidFill>
              </a:endParaRPr>
            </a:p>
          </p:txBody>
        </p:sp>
      </p:grpSp>
      <p:grpSp>
        <p:nvGrpSpPr>
          <p:cNvPr id="22" name="Group 21">
            <a:extLst>
              <a:ext uri="{FF2B5EF4-FFF2-40B4-BE49-F238E27FC236}">
                <a16:creationId xmlns:a16="http://schemas.microsoft.com/office/drawing/2014/main" id="{63E6878C-1963-2944-D916-4E4C33997754}"/>
              </a:ext>
            </a:extLst>
          </p:cNvPr>
          <p:cNvGrpSpPr/>
          <p:nvPr/>
        </p:nvGrpSpPr>
        <p:grpSpPr>
          <a:xfrm>
            <a:off x="4735737" y="3711622"/>
            <a:ext cx="2030015" cy="1218009"/>
            <a:chOff x="3149500" y="2844006"/>
            <a:chExt cx="2030015" cy="1218009"/>
          </a:xfrm>
          <a:scene3d>
            <a:camera prst="orthographicFront"/>
            <a:lightRig rig="chilly" dir="t"/>
          </a:scene3d>
        </p:grpSpPr>
        <p:sp>
          <p:nvSpPr>
            <p:cNvPr id="23" name="Rectangle 22">
              <a:extLst>
                <a:ext uri="{FF2B5EF4-FFF2-40B4-BE49-F238E27FC236}">
                  <a16:creationId xmlns:a16="http://schemas.microsoft.com/office/drawing/2014/main" id="{316741B9-8B4C-4DE9-D80F-C18FE841A688}"/>
                </a:ext>
              </a:extLst>
            </p:cNvPr>
            <p:cNvSpPr/>
            <p:nvPr/>
          </p:nvSpPr>
          <p:spPr>
            <a:xfrm>
              <a:off x="3149500" y="2844006"/>
              <a:ext cx="2030015" cy="1218009"/>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4" name="TextBox 23">
              <a:extLst>
                <a:ext uri="{FF2B5EF4-FFF2-40B4-BE49-F238E27FC236}">
                  <a16:creationId xmlns:a16="http://schemas.microsoft.com/office/drawing/2014/main" id="{FAA90A44-6EFF-D951-8A63-FC0341F211D7}"/>
                </a:ext>
              </a:extLst>
            </p:cNvPr>
            <p:cNvSpPr txBox="1"/>
            <p:nvPr/>
          </p:nvSpPr>
          <p:spPr>
            <a:xfrm>
              <a:off x="3149500" y="2844006"/>
              <a:ext cx="2030015" cy="12180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800" b="1" kern="1200" dirty="0">
                  <a:solidFill>
                    <a:schemeClr val="tx1"/>
                  </a:solidFill>
                  <a:effectLst/>
                  <a:latin typeface="Calibri" panose="020F0502020204030204" pitchFamily="34" charset="0"/>
                  <a:ea typeface="Calibri" panose="020F0502020204030204" pitchFamily="34" charset="0"/>
                </a:rPr>
                <a:t>Proactive monitoring </a:t>
              </a:r>
              <a:endParaRPr lang="en-GB" sz="2800" kern="1200" dirty="0">
                <a:solidFill>
                  <a:schemeClr val="tx1"/>
                </a:solidFill>
              </a:endParaRPr>
            </a:p>
          </p:txBody>
        </p:sp>
      </p:grpSp>
      <p:sp>
        <p:nvSpPr>
          <p:cNvPr id="25" name="Title 1">
            <a:extLst>
              <a:ext uri="{FF2B5EF4-FFF2-40B4-BE49-F238E27FC236}">
                <a16:creationId xmlns:a16="http://schemas.microsoft.com/office/drawing/2014/main" id="{D4C10FAA-F51B-8BE3-7E1D-396018EE2268}"/>
              </a:ext>
            </a:extLst>
          </p:cNvPr>
          <p:cNvSpPr>
            <a:spLocks noGrp="1"/>
          </p:cNvSpPr>
          <p:nvPr>
            <p:ph type="title"/>
          </p:nvPr>
        </p:nvSpPr>
        <p:spPr>
          <a:xfrm>
            <a:off x="323528" y="119633"/>
            <a:ext cx="8229600" cy="507901"/>
          </a:xfrm>
        </p:spPr>
        <p:txBody>
          <a:bodyPr/>
          <a:lstStyle/>
          <a:p>
            <a:r>
              <a:rPr lang="en-GB" dirty="0"/>
              <a:t>Enfield's response</a:t>
            </a:r>
          </a:p>
        </p:txBody>
      </p:sp>
    </p:spTree>
    <p:extLst>
      <p:ext uri="{BB962C8B-B14F-4D97-AF65-F5344CB8AC3E}">
        <p14:creationId xmlns:p14="http://schemas.microsoft.com/office/powerpoint/2010/main" val="55256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12BA1D-3E80-0FBA-C0E7-E6D6C3B87E49}"/>
              </a:ext>
            </a:extLst>
          </p:cNvPr>
          <p:cNvSpPr>
            <a:spLocks noGrp="1"/>
          </p:cNvSpPr>
          <p:nvPr>
            <p:ph type="title"/>
          </p:nvPr>
        </p:nvSpPr>
        <p:spPr>
          <a:xfrm>
            <a:off x="302052" y="332497"/>
            <a:ext cx="7942298" cy="582910"/>
          </a:xfrm>
        </p:spPr>
        <p:txBody>
          <a:bodyPr vert="horz" lIns="91440" tIns="45720" rIns="91440" bIns="45720" rtlCol="0" anchor="t">
            <a:noAutofit/>
          </a:bodyPr>
          <a:lstStyle/>
          <a:p>
            <a:r>
              <a:rPr lang="en-US" sz="2800" b="1" dirty="0">
                <a:solidFill>
                  <a:srgbClr val="C00000"/>
                </a:solidFill>
                <a:latin typeface="Calibri" panose="020F0502020204030204" pitchFamily="34" charset="0"/>
                <a:cs typeface="Calibri" panose="020F0502020204030204" pitchFamily="34" charset="0"/>
              </a:rPr>
              <a:t>Section 1: The importance of school attendance</a:t>
            </a:r>
            <a:endParaRPr lang="en-US" sz="2800" dirty="0">
              <a:solidFill>
                <a:srgbClr val="C00000"/>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1CD85DA4-169E-2EFD-C807-785BF781B7EF}"/>
              </a:ext>
            </a:extLst>
          </p:cNvPr>
          <p:cNvSpPr/>
          <p:nvPr/>
        </p:nvSpPr>
        <p:spPr>
          <a:xfrm>
            <a:off x="279411" y="915407"/>
            <a:ext cx="8325037" cy="4032607"/>
          </a:xfrm>
          <a:prstGeom prst="rect">
            <a:avLst/>
          </a:prstGeom>
        </p:spPr>
        <p:txBody>
          <a:bodyPr vert="horz" lIns="91440" tIns="45720" rIns="91440" bIns="45720" rtlCol="0">
            <a:normAutofit fontScale="92500" lnSpcReduction="10000"/>
          </a:bodyPr>
          <a:lstStyle/>
          <a:p>
            <a:pPr indent="-228600">
              <a:lnSpc>
                <a:spcPct val="90000"/>
              </a:lnSpc>
              <a:spcBef>
                <a:spcPts val="1000"/>
              </a:spcBef>
              <a:buClr>
                <a:schemeClr val="accent1"/>
              </a:buClr>
              <a:buSzPct val="80000"/>
              <a:buFont typeface="Wingdings 3" charset="2"/>
              <a:buChar char=""/>
            </a:pPr>
            <a:endParaRPr lang="en-US" sz="1000" dirty="0">
              <a:solidFill>
                <a:schemeClr val="tx1">
                  <a:lumMod val="75000"/>
                  <a:lumOff val="25000"/>
                </a:schemeClr>
              </a:solidFill>
            </a:endParaRPr>
          </a:p>
          <a:p>
            <a:pPr>
              <a:lnSpc>
                <a:spcPct val="90000"/>
              </a:lnSpc>
              <a:spcBef>
                <a:spcPts val="1000"/>
              </a:spcBef>
              <a:buClr>
                <a:schemeClr val="accent1"/>
              </a:buClr>
              <a:buSzPct val="80000"/>
            </a:pPr>
            <a:r>
              <a:rPr lang="en-US" sz="1600" dirty="0"/>
              <a:t>Working Together … is all about Attendance, Attendance, Attendance </a:t>
            </a:r>
          </a:p>
          <a:p>
            <a:pPr>
              <a:lnSpc>
                <a:spcPct val="90000"/>
              </a:lnSpc>
              <a:spcBef>
                <a:spcPts val="1000"/>
              </a:spcBef>
              <a:buClr>
                <a:schemeClr val="accent1"/>
              </a:buClr>
              <a:buSzPct val="80000"/>
            </a:pPr>
            <a:endParaRPr lang="en-US" sz="1600" dirty="0">
              <a:solidFill>
                <a:srgbClr val="000000"/>
              </a:solidFill>
            </a:endParaRPr>
          </a:p>
          <a:p>
            <a:pPr lvl="1"/>
            <a:r>
              <a:rPr lang="en-GB" sz="1600" i="1" dirty="0">
                <a:solidFill>
                  <a:srgbClr val="0070C0"/>
                </a:solidFill>
              </a:rPr>
              <a:t>The law entitles every child of compulsory school age to an efficient, full-time education suitable to their age, aptitude, and any special educational need </a:t>
            </a:r>
          </a:p>
          <a:p>
            <a:pPr>
              <a:lnSpc>
                <a:spcPct val="90000"/>
              </a:lnSpc>
              <a:spcBef>
                <a:spcPts val="1000"/>
              </a:spcBef>
              <a:buClr>
                <a:schemeClr val="accent1"/>
              </a:buClr>
              <a:buSzPct val="80000"/>
            </a:pPr>
            <a:endParaRPr lang="en-US" sz="1600" dirty="0">
              <a:solidFill>
                <a:schemeClr val="tx1">
                  <a:lumMod val="75000"/>
                  <a:lumOff val="25000"/>
                </a:schemeClr>
              </a:solidFill>
            </a:endParaRPr>
          </a:p>
          <a:p>
            <a:pPr>
              <a:lnSpc>
                <a:spcPct val="90000"/>
              </a:lnSpc>
              <a:spcBef>
                <a:spcPts val="1000"/>
              </a:spcBef>
              <a:buClr>
                <a:schemeClr val="accent1"/>
              </a:buClr>
              <a:buSzPct val="80000"/>
            </a:pPr>
            <a:r>
              <a:rPr lang="en-US" sz="1600" dirty="0"/>
              <a:t>The DfE state improving attendance is everyone’s business … it cannot be seen in isolation </a:t>
            </a:r>
          </a:p>
          <a:p>
            <a:pPr>
              <a:lnSpc>
                <a:spcPct val="90000"/>
              </a:lnSpc>
              <a:spcBef>
                <a:spcPts val="1000"/>
              </a:spcBef>
              <a:buClr>
                <a:schemeClr val="accent1"/>
              </a:buClr>
              <a:buSzPct val="80000"/>
            </a:pPr>
            <a:r>
              <a:rPr lang="en-US" sz="1600" dirty="0"/>
              <a:t>Therefore, it cannot be the preserve of a single member of staff, or organization.  It must be a concerted effort across all teaching and non-teaching staff in school, the governing body, the local authority….  </a:t>
            </a:r>
          </a:p>
          <a:p>
            <a:pPr>
              <a:lnSpc>
                <a:spcPct val="90000"/>
              </a:lnSpc>
              <a:spcBef>
                <a:spcPts val="1000"/>
              </a:spcBef>
              <a:buClr>
                <a:schemeClr val="accent1"/>
              </a:buClr>
              <a:buSzPct val="80000"/>
            </a:pPr>
            <a:r>
              <a:rPr lang="en-US" sz="1600" dirty="0"/>
              <a:t>We all know that some pupils find it harder than others to attend school therefore schools and partners should work with pupils and parents to remove any barriers to attendance.</a:t>
            </a:r>
          </a:p>
          <a:p>
            <a:pPr>
              <a:lnSpc>
                <a:spcPct val="90000"/>
              </a:lnSpc>
              <a:spcBef>
                <a:spcPts val="1000"/>
              </a:spcBef>
              <a:buClr>
                <a:schemeClr val="accent1"/>
              </a:buClr>
              <a:buSzPct val="80000"/>
            </a:pPr>
            <a:endParaRPr lang="en-US" sz="1600" dirty="0"/>
          </a:p>
          <a:p>
            <a:r>
              <a:rPr lang="en-GB" sz="1600" dirty="0"/>
              <a:t>For the most vulnerable, regular attendance is also a protective factor.  Research has shown associations between regular absence from school and extra-familial harm, including crime.  The proportion of children that had been cautioned or sentenced for any offence that had ever been persistently absent was 81% and for serious violence offence was 85%</a:t>
            </a:r>
          </a:p>
          <a:p>
            <a:pPr>
              <a:lnSpc>
                <a:spcPct val="90000"/>
              </a:lnSpc>
              <a:spcBef>
                <a:spcPts val="1000"/>
              </a:spcBef>
              <a:buClr>
                <a:schemeClr val="accent1"/>
              </a:buClr>
              <a:buSzPct val="80000"/>
            </a:pPr>
            <a:endParaRPr lang="en-US" sz="1500" dirty="0">
              <a:solidFill>
                <a:schemeClr val="tx1">
                  <a:lumMod val="75000"/>
                  <a:lumOff val="25000"/>
                </a:schemeClr>
              </a:solidFill>
            </a:endParaRPr>
          </a:p>
        </p:txBody>
      </p:sp>
    </p:spTree>
    <p:extLst>
      <p:ext uri="{BB962C8B-B14F-4D97-AF65-F5344CB8AC3E}">
        <p14:creationId xmlns:p14="http://schemas.microsoft.com/office/powerpoint/2010/main" val="411189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762806-F23D-9519-C2A8-F1D1EE2563AF}"/>
              </a:ext>
            </a:extLst>
          </p:cNvPr>
          <p:cNvSpPr>
            <a:spLocks noGrp="1"/>
          </p:cNvSpPr>
          <p:nvPr>
            <p:ph type="title"/>
          </p:nvPr>
        </p:nvSpPr>
        <p:spPr>
          <a:xfrm>
            <a:off x="223040" y="195486"/>
            <a:ext cx="7604322" cy="734351"/>
          </a:xfrm>
        </p:spPr>
        <p:txBody>
          <a:bodyPr vert="horz" lIns="91440" tIns="45720" rIns="91440" bIns="45720" rtlCol="0" anchor="t">
            <a:normAutofit/>
          </a:bodyPr>
          <a:lstStyle/>
          <a:p>
            <a:r>
              <a:rPr lang="en-US" sz="2800" b="1" dirty="0">
                <a:solidFill>
                  <a:srgbClr val="C00000"/>
                </a:solidFill>
                <a:latin typeface="Calibri" panose="020F0502020204030204" pitchFamily="34" charset="0"/>
                <a:cs typeface="Calibri" panose="020F0502020204030204" pitchFamily="34" charset="0"/>
              </a:rPr>
              <a:t>Section 2: Expectations of schools </a:t>
            </a:r>
            <a:endParaRPr lang="en-US" sz="2800" dirty="0">
              <a:solidFill>
                <a:srgbClr val="C00000"/>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49AC72CE-3846-C5D4-BCE1-8280EFC2EEF0}"/>
              </a:ext>
            </a:extLst>
          </p:cNvPr>
          <p:cNvSpPr/>
          <p:nvPr/>
        </p:nvSpPr>
        <p:spPr>
          <a:xfrm>
            <a:off x="218835" y="855013"/>
            <a:ext cx="8354123" cy="4288487"/>
          </a:xfrm>
          <a:prstGeom prst="rect">
            <a:avLst/>
          </a:prstGeom>
        </p:spPr>
        <p:txBody>
          <a:bodyPr vert="horz" lIns="91440" tIns="45720" rIns="91440" bIns="45720" rtlCol="0">
            <a:normAutofit/>
          </a:bodyPr>
          <a:lstStyle/>
          <a:p>
            <a:pPr>
              <a:lnSpc>
                <a:spcPct val="90000"/>
              </a:lnSpc>
              <a:spcBef>
                <a:spcPts val="1000"/>
              </a:spcBef>
              <a:buClr>
                <a:schemeClr val="accent1"/>
              </a:buClr>
              <a:buSzPct val="80000"/>
            </a:pPr>
            <a:r>
              <a:rPr lang="en-US" sz="1600" dirty="0">
                <a:latin typeface="Calibri" panose="020F0502020204030204" pitchFamily="34" charset="0"/>
                <a:cs typeface="Calibri" panose="020F0502020204030204" pitchFamily="34" charset="0"/>
              </a:rPr>
              <a:t>All schools have a responsibility to proactively manage and improve attendance across their school. As set out in section 1, attendance is the essential foundation to positive outcomes for all pupils and should therefore be seen as everyone’s responsibility. </a:t>
            </a:r>
          </a:p>
          <a:p>
            <a:pPr marL="171450" indent="-171450">
              <a:lnSpc>
                <a:spcPct val="90000"/>
              </a:lnSpc>
              <a:spcBef>
                <a:spcPts val="1000"/>
              </a:spcBef>
              <a:buClr>
                <a:schemeClr val="accent1"/>
              </a:buClr>
              <a:buSzPct val="80000"/>
              <a:buFont typeface="Arial" panose="020B0604020202020204" pitchFamily="34" charset="0"/>
              <a:buChar char="•"/>
            </a:pPr>
            <a:r>
              <a:rPr lang="en-US" sz="1600" dirty="0">
                <a:latin typeface="Calibri" panose="020F0502020204030204" pitchFamily="34" charset="0"/>
                <a:cs typeface="Calibri" panose="020F0502020204030204" pitchFamily="34" charset="0"/>
              </a:rPr>
              <a:t>Develop and maintain a whole school culture that promotes the benefits of high attendance.</a:t>
            </a:r>
          </a:p>
          <a:p>
            <a:pPr marL="171450" indent="-171450">
              <a:lnSpc>
                <a:spcPct val="90000"/>
              </a:lnSpc>
              <a:spcBef>
                <a:spcPts val="1000"/>
              </a:spcBef>
              <a:buClr>
                <a:schemeClr val="accent1"/>
              </a:buClr>
              <a:buSzPct val="80000"/>
              <a:buFont typeface="Arial" panose="020B0604020202020204" pitchFamily="34" charset="0"/>
              <a:buChar char="•"/>
            </a:pPr>
            <a:r>
              <a:rPr lang="en-US" sz="1600" dirty="0">
                <a:latin typeface="Calibri" panose="020F0502020204030204" pitchFamily="34" charset="0"/>
                <a:cs typeface="Calibri" panose="020F0502020204030204" pitchFamily="34" charset="0"/>
              </a:rPr>
              <a:t>Have a clear school attendance policy which all staff, pupils and parents understand. </a:t>
            </a:r>
          </a:p>
          <a:p>
            <a:pPr marL="171450" indent="-171450">
              <a:lnSpc>
                <a:spcPct val="90000"/>
              </a:lnSpc>
              <a:spcBef>
                <a:spcPts val="1000"/>
              </a:spcBef>
              <a:buClr>
                <a:schemeClr val="accent1"/>
              </a:buClr>
              <a:buSzPct val="80000"/>
              <a:buFont typeface="Arial" panose="020B0604020202020204" pitchFamily="34" charset="0"/>
              <a:buChar char="•"/>
            </a:pPr>
            <a:r>
              <a:rPr lang="en-US" sz="1600" dirty="0">
                <a:latin typeface="Calibri" panose="020F0502020204030204" pitchFamily="34" charset="0"/>
                <a:cs typeface="Calibri" panose="020F0502020204030204" pitchFamily="34" charset="0"/>
              </a:rPr>
              <a:t>Accurately complete admission and attendance registers.  Have effective day to day processes in place to follow-up absence. </a:t>
            </a:r>
          </a:p>
          <a:p>
            <a:pPr marL="171450" indent="-171450">
              <a:lnSpc>
                <a:spcPct val="90000"/>
              </a:lnSpc>
              <a:spcBef>
                <a:spcPts val="1000"/>
              </a:spcBef>
              <a:buClr>
                <a:schemeClr val="accent1"/>
              </a:buClr>
              <a:buSzPct val="80000"/>
              <a:buFont typeface="Arial" panose="020B0604020202020204" pitchFamily="34" charset="0"/>
              <a:buChar char="•"/>
            </a:pPr>
            <a:r>
              <a:rPr lang="en-US" sz="1600" dirty="0">
                <a:latin typeface="Calibri" panose="020F0502020204030204" pitchFamily="34" charset="0"/>
                <a:cs typeface="Calibri" panose="020F0502020204030204" pitchFamily="34" charset="0"/>
              </a:rPr>
              <a:t>Regularly </a:t>
            </a:r>
            <a:r>
              <a:rPr lang="en-US" sz="1600" dirty="0" err="1">
                <a:latin typeface="Calibri" panose="020F0502020204030204" pitchFamily="34" charset="0"/>
                <a:cs typeface="Calibri" panose="020F0502020204030204" pitchFamily="34" charset="0"/>
              </a:rPr>
              <a:t>analyse</a:t>
            </a:r>
            <a:r>
              <a:rPr lang="en-US" sz="1600" dirty="0">
                <a:latin typeface="Calibri" panose="020F0502020204030204" pitchFamily="34" charset="0"/>
                <a:cs typeface="Calibri" panose="020F0502020204030204" pitchFamily="34" charset="0"/>
              </a:rPr>
              <a:t> attendance and absence data to identify pupils or cohorts that require support with their attendance and put effective strategies in place. </a:t>
            </a:r>
          </a:p>
          <a:p>
            <a:pPr marL="171450" indent="-171450">
              <a:lnSpc>
                <a:spcPct val="90000"/>
              </a:lnSpc>
              <a:spcBef>
                <a:spcPts val="1000"/>
              </a:spcBef>
              <a:buClr>
                <a:schemeClr val="accent1"/>
              </a:buClr>
              <a:buSzPct val="80000"/>
              <a:buFont typeface="Arial" panose="020B0604020202020204" pitchFamily="34" charset="0"/>
              <a:buChar char="•"/>
            </a:pPr>
            <a:r>
              <a:rPr lang="en-US" sz="1600" dirty="0">
                <a:latin typeface="Calibri" panose="020F0502020204030204" pitchFamily="34" charset="0"/>
                <a:cs typeface="Calibri" panose="020F0502020204030204" pitchFamily="34" charset="0"/>
              </a:rPr>
              <a:t>Build strong relationships with families, listen to and understand barriers to attendance and work with families to remove them. </a:t>
            </a:r>
          </a:p>
          <a:p>
            <a:pPr marL="171450" indent="-171450">
              <a:lnSpc>
                <a:spcPct val="90000"/>
              </a:lnSpc>
              <a:spcBef>
                <a:spcPts val="1000"/>
              </a:spcBef>
              <a:buClr>
                <a:schemeClr val="accent1"/>
              </a:buClr>
              <a:buSzPct val="80000"/>
              <a:buFont typeface="Arial" panose="020B0604020202020204" pitchFamily="34" charset="0"/>
              <a:buChar char="•"/>
            </a:pPr>
            <a:r>
              <a:rPr lang="en-US" sz="1600" dirty="0">
                <a:latin typeface="Calibri" panose="020F0502020204030204" pitchFamily="34" charset="0"/>
                <a:cs typeface="Calibri" panose="020F0502020204030204" pitchFamily="34" charset="0"/>
              </a:rPr>
              <a:t>Share information and work collaboratively with other schools in the area, local authorities, and other partners when absence is at risk of becoming persistent or severe. </a:t>
            </a:r>
          </a:p>
        </p:txBody>
      </p:sp>
    </p:spTree>
    <p:extLst>
      <p:ext uri="{BB962C8B-B14F-4D97-AF65-F5344CB8AC3E}">
        <p14:creationId xmlns:p14="http://schemas.microsoft.com/office/powerpoint/2010/main" val="2636016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5B76-808A-66FA-ED25-1761E2C9B643}"/>
              </a:ext>
            </a:extLst>
          </p:cNvPr>
          <p:cNvSpPr>
            <a:spLocks noGrp="1"/>
          </p:cNvSpPr>
          <p:nvPr>
            <p:ph type="title"/>
          </p:nvPr>
        </p:nvSpPr>
        <p:spPr/>
        <p:txBody>
          <a:bodyPr/>
          <a:lstStyle/>
          <a:p>
            <a:r>
              <a:rPr lang="en-GB" dirty="0"/>
              <a:t>Summary</a:t>
            </a:r>
          </a:p>
        </p:txBody>
      </p:sp>
      <p:sp>
        <p:nvSpPr>
          <p:cNvPr id="4" name="Content Placeholder 3">
            <a:extLst>
              <a:ext uri="{FF2B5EF4-FFF2-40B4-BE49-F238E27FC236}">
                <a16:creationId xmlns:a16="http://schemas.microsoft.com/office/drawing/2014/main" id="{93E54882-85DA-F396-7FAF-377CA4C0DA6B}"/>
              </a:ext>
            </a:extLst>
          </p:cNvPr>
          <p:cNvSpPr>
            <a:spLocks noGrp="1"/>
          </p:cNvSpPr>
          <p:nvPr>
            <p:ph sz="half" idx="2"/>
          </p:nvPr>
        </p:nvSpPr>
        <p:spPr>
          <a:xfrm>
            <a:off x="539552" y="771550"/>
            <a:ext cx="7488832" cy="3816424"/>
          </a:xfrm>
        </p:spPr>
        <p:txBody>
          <a:bodyPr/>
          <a:lstStyle/>
          <a:p>
            <a:pPr marL="0" indent="0">
              <a:buNone/>
            </a:pPr>
            <a:r>
              <a:rPr lang="en-GB" sz="2000" dirty="0"/>
              <a:t>Over the course of this year Enfield Attendance team will:</a:t>
            </a:r>
          </a:p>
          <a:p>
            <a:pPr marL="0" indent="0">
              <a:buNone/>
            </a:pPr>
            <a:endParaRPr lang="en-GB" sz="2000" dirty="0"/>
          </a:p>
          <a:p>
            <a:pPr marL="300038" lvl="1" indent="0">
              <a:buNone/>
            </a:pPr>
            <a:r>
              <a:rPr lang="en-GB" sz="1600" dirty="0"/>
              <a:t>Redefine how the entire borough see absences</a:t>
            </a:r>
          </a:p>
          <a:p>
            <a:pPr marL="300038" lvl="1" indent="0">
              <a:buNone/>
            </a:pPr>
            <a:endParaRPr lang="en-GB" sz="1600" dirty="0"/>
          </a:p>
          <a:p>
            <a:pPr marL="300038" lvl="1" indent="0">
              <a:buNone/>
            </a:pPr>
            <a:r>
              <a:rPr lang="en-GB" sz="1600" dirty="0"/>
              <a:t>Create mechanisms to help those in most need</a:t>
            </a:r>
          </a:p>
          <a:p>
            <a:pPr marL="300038" lvl="1" indent="0">
              <a:buNone/>
            </a:pPr>
            <a:endParaRPr lang="en-GB" sz="1600" dirty="0"/>
          </a:p>
          <a:p>
            <a:pPr marL="300038" lvl="1" indent="0">
              <a:buNone/>
            </a:pPr>
            <a:r>
              <a:rPr lang="en-GB" sz="1600" dirty="0"/>
              <a:t>Imbed a modern data driven approach</a:t>
            </a:r>
          </a:p>
          <a:p>
            <a:pPr marL="0" indent="0">
              <a:buNone/>
            </a:pPr>
            <a:endParaRPr lang="en-GB" sz="2000" dirty="0"/>
          </a:p>
          <a:p>
            <a:pPr marL="0" indent="0">
              <a:buNone/>
            </a:pPr>
            <a:r>
              <a:rPr lang="en-GB" sz="2000" dirty="0"/>
              <a:t>As well as </a:t>
            </a:r>
          </a:p>
          <a:p>
            <a:pPr marL="300038" lvl="1" indent="0">
              <a:buNone/>
            </a:pPr>
            <a:r>
              <a:rPr lang="en-GB" sz="1600" dirty="0"/>
              <a:t>Be on our way to better outer London averages –  Total 94.5%  PA15.3%</a:t>
            </a:r>
          </a:p>
          <a:p>
            <a:pPr marL="0" indent="0">
              <a:buNone/>
            </a:pPr>
            <a:endParaRPr lang="en-GB" sz="2000" dirty="0"/>
          </a:p>
          <a:p>
            <a:pPr marL="0" indent="0">
              <a:buNone/>
            </a:pPr>
            <a:r>
              <a:rPr lang="en-GB" sz="2000" dirty="0"/>
              <a:t>Thank you – Any questions</a:t>
            </a:r>
          </a:p>
        </p:txBody>
      </p:sp>
    </p:spTree>
    <p:extLst>
      <p:ext uri="{BB962C8B-B14F-4D97-AF65-F5344CB8AC3E}">
        <p14:creationId xmlns:p14="http://schemas.microsoft.com/office/powerpoint/2010/main" val="391024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7dfce432fca46ed806f1f5c277ef795 xmlns="1170c88a-cb36-4279-b504-35193c667d11">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202decae-6396-4886-b285-d039d6d668bd</TermId>
        </TermInfo>
      </Terms>
    </g7dfce432fca46ed806f1f5c277ef795>
    <TaxCatchAll xmlns="1170c88a-cb36-4279-b504-35193c667d11">
      <Value>4</Value>
      <Value>3</Value>
      <Value>2</Value>
    </TaxCatchAll>
    <kf5904b854644219851f22c357686e19 xmlns="1170c88a-cb36-4279-b504-35193c667d11">
      <Terms xmlns="http://schemas.microsoft.com/office/infopath/2007/PartnerControls">
        <TermInfo xmlns="http://schemas.microsoft.com/office/infopath/2007/PartnerControls">
          <TermName xmlns="http://schemas.microsoft.com/office/infopath/2007/PartnerControls">Downloadable Corporate Presentation</TermName>
          <TermId xmlns="http://schemas.microsoft.com/office/infopath/2007/PartnerControls">0b258ac8-f94a-4e7d-8471-f4ed77e4af08</TermId>
        </TermInfo>
      </Terms>
    </kf5904b854644219851f22c357686e19>
    <j16b32a9f5414aee8b5babee577b305c xmlns="1170c88a-cb36-4279-b504-35193c667d11">
      <Terms xmlns="http://schemas.microsoft.com/office/infopath/2007/PartnerControls">
        <TermInfo xmlns="http://schemas.microsoft.com/office/infopath/2007/PartnerControls">
          <TermName xmlns="http://schemas.microsoft.com/office/infopath/2007/PartnerControls">026_LBE_Intranet_CorporateCommunication</TermName>
          <TermId xmlns="http://schemas.microsoft.com/office/infopath/2007/PartnerControls">02a0919e-a17d-4964-920e-a5c21eccc220</TermId>
        </TermInfo>
      </Terms>
    </j16b32a9f5414aee8b5babee577b305c>
    <lcf76f155ced4ddcb4097134ff3c332f xmlns="b4f88311-ac69-43ff-a841-bef2374e200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28167F3ED55E499AF751987F9D2685" ma:contentTypeVersion="20" ma:contentTypeDescription="Create a new document." ma:contentTypeScope="" ma:versionID="f14a8ddcd4af8b53ada4d949e8a52c04">
  <xsd:schema xmlns:xsd="http://www.w3.org/2001/XMLSchema" xmlns:xs="http://www.w3.org/2001/XMLSchema" xmlns:p="http://schemas.microsoft.com/office/2006/metadata/properties" xmlns:ns2="1170c88a-cb36-4279-b504-35193c667d11" xmlns:ns3="b4f88311-ac69-43ff-a841-bef2374e2009" targetNamespace="http://schemas.microsoft.com/office/2006/metadata/properties" ma:root="true" ma:fieldsID="fec99dc00144f06c144d2eca83244b93" ns2:_="" ns3:_="">
    <xsd:import namespace="1170c88a-cb36-4279-b504-35193c667d11"/>
    <xsd:import namespace="b4f88311-ac69-43ff-a841-bef2374e2009"/>
    <xsd:element name="properties">
      <xsd:complexType>
        <xsd:sequence>
          <xsd:element name="documentManagement">
            <xsd:complexType>
              <xsd:all>
                <xsd:element ref="ns2:kf5904b854644219851f22c357686e19" minOccurs="0"/>
                <xsd:element ref="ns2:TaxCatchAll" minOccurs="0"/>
                <xsd:element ref="ns2:g7dfce432fca46ed806f1f5c277ef795" minOccurs="0"/>
                <xsd:element ref="ns2:j16b32a9f5414aee8b5babee577b305c"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70c88a-cb36-4279-b504-35193c667d11" elementFormDefault="qualified">
    <xsd:import namespace="http://schemas.microsoft.com/office/2006/documentManagement/types"/>
    <xsd:import namespace="http://schemas.microsoft.com/office/infopath/2007/PartnerControls"/>
    <xsd:element name="kf5904b854644219851f22c357686e19" ma:index="9" nillable="true" ma:taxonomy="true" ma:internalName="kf5904b854644219851f22c357686e19" ma:taxonomyFieldName="Local_x0020_Classification" ma:displayName="Local Classification" ma:default="1;#Other|d70501cb-451f-4961-9aa8-3287c1f833fb" ma:fieldId="{4f5904b8-5464-4219-851f-22c357686e19}" ma:sspId="656619fc-a7a0-4310-97c6-cc26cb349610" ma:termSetId="b51a4461-a0a1-496d-9501-2f936d368635"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b75a251f-e30c-459b-aeba-6350596c01e7}" ma:internalName="TaxCatchAll" ma:showField="CatchAllData" ma:web="1170c88a-cb36-4279-b504-35193c667d11">
      <xsd:complexType>
        <xsd:complexContent>
          <xsd:extension base="dms:MultiChoiceLookup">
            <xsd:sequence>
              <xsd:element name="Value" type="dms:Lookup" maxOccurs="unbounded" minOccurs="0" nillable="true"/>
            </xsd:sequence>
          </xsd:extension>
        </xsd:complexContent>
      </xsd:complexType>
    </xsd:element>
    <xsd:element name="g7dfce432fca46ed806f1f5c277ef795" ma:index="12" nillable="true" ma:taxonomy="true" ma:internalName="g7dfce432fca46ed806f1f5c277ef795" ma:taxonomyFieldName="LBE_x0020_Classification" ma:displayName="LBE Classification" ma:default="2;#OFFICIAL|202decae-6396-4886-b285-d039d6d668bd" ma:fieldId="{07dfce43-2fca-46ed-806f-1f5c277ef795}" ma:sspId="656619fc-a7a0-4310-97c6-cc26cb349610" ma:termSetId="e19d855e-4687-41ed-8805-e2cd93d956ab" ma:anchorId="00000000-0000-0000-0000-000000000000" ma:open="false" ma:isKeyword="false">
      <xsd:complexType>
        <xsd:sequence>
          <xsd:element ref="pc:Terms" minOccurs="0" maxOccurs="1"/>
        </xsd:sequence>
      </xsd:complexType>
    </xsd:element>
    <xsd:element name="j16b32a9f5414aee8b5babee577b305c" ma:index="14" nillable="true" ma:taxonomy="true" ma:internalName="j16b32a9f5414aee8b5babee577b305c" ma:taxonomyFieldName="LBE_x0020_Record_x0020_Type" ma:displayName="LBE Record Type" ma:default="3;#026_LBE_Intranet_CorporateCommunication|02a0919e-a17d-4964-920e-a5c21eccc220" ma:fieldId="{316b32a9-f541-4aee-8b5b-abee577b305c}" ma:sspId="656619fc-a7a0-4310-97c6-cc26cb349610" ma:termSetId="33f42140-c24a-4a20-81ef-e1918ffb408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4f88311-ac69-43ff-a841-bef2374e2009"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656619fc-a7a0-4310-97c6-cc26cb34961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C86E20-01E6-4F60-B4E7-39D9CB0BEBD6}">
  <ds:schemaRefs>
    <ds:schemaRef ds:uri="http://schemas.microsoft.com/office/2006/metadata/properties"/>
    <ds:schemaRef ds:uri="http://schemas.microsoft.com/office/infopath/2007/PartnerControls"/>
    <ds:schemaRef ds:uri="1170c88a-cb36-4279-b504-35193c667d11"/>
    <ds:schemaRef ds:uri="b4f88311-ac69-43ff-a841-bef2374e2009"/>
  </ds:schemaRefs>
</ds:datastoreItem>
</file>

<file path=customXml/itemProps2.xml><?xml version="1.0" encoding="utf-8"?>
<ds:datastoreItem xmlns:ds="http://schemas.openxmlformats.org/officeDocument/2006/customXml" ds:itemID="{5C5C4C13-6205-452F-9AAE-0E3E12D796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70c88a-cb36-4279-b504-35193c667d11"/>
    <ds:schemaRef ds:uri="b4f88311-ac69-43ff-a841-bef2374e20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12E992-6C6B-45F0-B939-B953A62D86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Cappa:Applications:Microsoft Office X:Templates:My Templates:Enfield Template.pot</Template>
  <TotalTime>446</TotalTime>
  <Words>811</Words>
  <Application>Microsoft Office PowerPoint</Application>
  <PresentationFormat>On-screen Show (16:9)</PresentationFormat>
  <Paragraphs>150</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Orbikular</vt:lpstr>
      <vt:lpstr>Times</vt:lpstr>
      <vt:lpstr>Wingdings 3</vt:lpstr>
      <vt:lpstr>Enfield Template</vt:lpstr>
      <vt:lpstr>PowerPoint Presentation</vt:lpstr>
      <vt:lpstr>A national concern</vt:lpstr>
      <vt:lpstr>Current DfE data – Term 1&amp;2 2023/24               17th Oct 24</vt:lpstr>
      <vt:lpstr>Enfield's response</vt:lpstr>
      <vt:lpstr>Studybugs – a game changer</vt:lpstr>
      <vt:lpstr>Enfield's response</vt:lpstr>
      <vt:lpstr>Section 1: The importance of school attendance</vt:lpstr>
      <vt:lpstr>Section 2: Expectations of schools </vt:lpstr>
      <vt:lpstr>Summary</vt:lpstr>
    </vt:vector>
  </TitlesOfParts>
  <Company>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A User</dc:creator>
  <cp:lastModifiedBy>Ian Hewison</cp:lastModifiedBy>
  <cp:revision>45</cp:revision>
  <cp:lastPrinted>2011-01-25T15:11:23Z</cp:lastPrinted>
  <dcterms:created xsi:type="dcterms:W3CDTF">2011-01-25T14:32:41Z</dcterms:created>
  <dcterms:modified xsi:type="dcterms:W3CDTF">2024-11-26T15:43:54Z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2b1413-7813-406b-b6f6-6ae50587ee27_Enabled">
    <vt:lpwstr>true</vt:lpwstr>
  </property>
  <property fmtid="{D5CDD505-2E9C-101B-9397-08002B2CF9AE}" pid="3" name="MSIP_Label_d02b1413-7813-406b-b6f6-6ae50587ee27_SetDate">
    <vt:lpwstr>2024-07-18T12:35:10Z</vt:lpwstr>
  </property>
  <property fmtid="{D5CDD505-2E9C-101B-9397-08002B2CF9AE}" pid="4" name="MSIP_Label_d02b1413-7813-406b-b6f6-6ae50587ee27_Method">
    <vt:lpwstr>Privileged</vt:lpwstr>
  </property>
  <property fmtid="{D5CDD505-2E9C-101B-9397-08002B2CF9AE}" pid="5" name="MSIP_Label_d02b1413-7813-406b-b6f6-6ae50587ee27_Name">
    <vt:lpwstr>d02b1413-7813-406b-b6f6-6ae50587ee27</vt:lpwstr>
  </property>
  <property fmtid="{D5CDD505-2E9C-101B-9397-08002B2CF9AE}" pid="6" name="MSIP_Label_d02b1413-7813-406b-b6f6-6ae50587ee27_SiteId">
    <vt:lpwstr>cc18b91d-1bb2-4d9b-ac76-7a4447488d49</vt:lpwstr>
  </property>
  <property fmtid="{D5CDD505-2E9C-101B-9397-08002B2CF9AE}" pid="7" name="MSIP_Label_d02b1413-7813-406b-b6f6-6ae50587ee27_ActionId">
    <vt:lpwstr>1df0f39c-1f9d-437a-9e85-9e6533a51d90</vt:lpwstr>
  </property>
  <property fmtid="{D5CDD505-2E9C-101B-9397-08002B2CF9AE}" pid="8" name="MSIP_Label_d02b1413-7813-406b-b6f6-6ae50587ee27_ContentBits">
    <vt:lpwstr>0</vt:lpwstr>
  </property>
  <property fmtid="{D5CDD505-2E9C-101B-9397-08002B2CF9AE}" pid="9" name="ContentTypeId">
    <vt:lpwstr>0x0101002528167F3ED55E499AF751987F9D2685</vt:lpwstr>
  </property>
  <property fmtid="{D5CDD505-2E9C-101B-9397-08002B2CF9AE}" pid="10" name="Local Classification">
    <vt:lpwstr>4;#Downloadable Corporate Presentation|0b258ac8-f94a-4e7d-8471-f4ed77e4af08</vt:lpwstr>
  </property>
  <property fmtid="{D5CDD505-2E9C-101B-9397-08002B2CF9AE}" pid="11" name="MediaServiceImageTags">
    <vt:lpwstr/>
  </property>
  <property fmtid="{D5CDD505-2E9C-101B-9397-08002B2CF9AE}" pid="12" name="LBE Classification">
    <vt:lpwstr>2;#OFFICIAL|202decae-6396-4886-b285-d039d6d668bd</vt:lpwstr>
  </property>
  <property fmtid="{D5CDD505-2E9C-101B-9397-08002B2CF9AE}" pid="13" name="LBE Record Type">
    <vt:lpwstr>3;#026_LBE_Intranet_CorporateCommunication|02a0919e-a17d-4964-920e-a5c21eccc220</vt:lpwstr>
  </property>
</Properties>
</file>