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2" r:id="rId2"/>
  </p:sldMasterIdLst>
  <p:notesMasterIdLst>
    <p:notesMasterId r:id="rId24"/>
  </p:notesMasterIdLst>
  <p:handoutMasterIdLst>
    <p:handoutMasterId r:id="rId25"/>
  </p:handoutMasterIdLst>
  <p:sldIdLst>
    <p:sldId id="256" r:id="rId3"/>
    <p:sldId id="796" r:id="rId4"/>
    <p:sldId id="266" r:id="rId5"/>
    <p:sldId id="4167" r:id="rId6"/>
    <p:sldId id="792" r:id="rId7"/>
    <p:sldId id="810" r:id="rId8"/>
    <p:sldId id="4170" r:id="rId9"/>
    <p:sldId id="286" r:id="rId10"/>
    <p:sldId id="287" r:id="rId11"/>
    <p:sldId id="288" r:id="rId12"/>
    <p:sldId id="285" r:id="rId13"/>
    <p:sldId id="4168" r:id="rId14"/>
    <p:sldId id="4169" r:id="rId15"/>
    <p:sldId id="4171" r:id="rId16"/>
    <p:sldId id="4172" r:id="rId17"/>
    <p:sldId id="4173" r:id="rId18"/>
    <p:sldId id="809" r:id="rId19"/>
    <p:sldId id="4174" r:id="rId20"/>
    <p:sldId id="4175" r:id="rId21"/>
    <p:sldId id="805" r:id="rId22"/>
    <p:sldId id="258"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8EEBF-A866-4F03-90C5-5739214FC99A}" v="24" dt="2024-11-26T16:09:24.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51" autoAdjust="0"/>
  </p:normalViewPr>
  <p:slideViewPr>
    <p:cSldViewPr>
      <p:cViewPr varScale="1">
        <p:scale>
          <a:sx n="62" d="100"/>
          <a:sy n="62" d="100"/>
        </p:scale>
        <p:origin x="14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ill" userId="1c8022bb-0824-4d62-915e-7aced53fbce4" providerId="ADAL" clId="{E3E8EEBF-A866-4F03-90C5-5739214FC99A}"/>
    <pc:docChg chg="undo custSel addSld delSld modSld sldOrd delMainMaster">
      <pc:chgData name="Samantha Hill" userId="1c8022bb-0824-4d62-915e-7aced53fbce4" providerId="ADAL" clId="{E3E8EEBF-A866-4F03-90C5-5739214FC99A}" dt="2024-11-26T16:49:05.977" v="2820" actId="20577"/>
      <pc:docMkLst>
        <pc:docMk/>
      </pc:docMkLst>
      <pc:sldChg chg="addSp delSp modSp mod">
        <pc:chgData name="Samantha Hill" userId="1c8022bb-0824-4d62-915e-7aced53fbce4" providerId="ADAL" clId="{E3E8EEBF-A866-4F03-90C5-5739214FC99A}" dt="2024-11-26T09:56:59.798" v="1257" actId="1076"/>
        <pc:sldMkLst>
          <pc:docMk/>
          <pc:sldMk cId="0" sldId="256"/>
        </pc:sldMkLst>
        <pc:spChg chg="add del mod">
          <ac:chgData name="Samantha Hill" userId="1c8022bb-0824-4d62-915e-7aced53fbce4" providerId="ADAL" clId="{E3E8EEBF-A866-4F03-90C5-5739214FC99A}" dt="2024-11-26T09:56:01.845" v="1247"/>
          <ac:spMkLst>
            <pc:docMk/>
            <pc:sldMk cId="0" sldId="256"/>
            <ac:spMk id="4" creationId="{14331E58-9394-D1B9-0EBC-322C84D7B4FB}"/>
          </ac:spMkLst>
        </pc:spChg>
        <pc:spChg chg="mod">
          <ac:chgData name="Samantha Hill" userId="1c8022bb-0824-4d62-915e-7aced53fbce4" providerId="ADAL" clId="{E3E8EEBF-A866-4F03-90C5-5739214FC99A}" dt="2024-11-26T09:55:52.014" v="1245" actId="20577"/>
          <ac:spMkLst>
            <pc:docMk/>
            <pc:sldMk cId="0" sldId="256"/>
            <ac:spMk id="2087" creationId="{00000000-0000-0000-0000-000000000000}"/>
          </ac:spMkLst>
        </pc:spChg>
        <pc:graphicFrameChg chg="add del mod">
          <ac:chgData name="Samantha Hill" userId="1c8022bb-0824-4d62-915e-7aced53fbce4" providerId="ADAL" clId="{E3E8EEBF-A866-4F03-90C5-5739214FC99A}" dt="2024-11-26T09:56:01.845" v="1247"/>
          <ac:graphicFrameMkLst>
            <pc:docMk/>
            <pc:sldMk cId="0" sldId="256"/>
            <ac:graphicFrameMk id="2" creationId="{D4411AE7-3FC0-0AC4-5436-6A92C405FDDB}"/>
          </ac:graphicFrameMkLst>
        </pc:graphicFrameChg>
        <pc:picChg chg="del">
          <ac:chgData name="Samantha Hill" userId="1c8022bb-0824-4d62-915e-7aced53fbce4" providerId="ADAL" clId="{E3E8EEBF-A866-4F03-90C5-5739214FC99A}" dt="2024-11-26T09:54:40.433" v="1230" actId="478"/>
          <ac:picMkLst>
            <pc:docMk/>
            <pc:sldMk cId="0" sldId="256"/>
            <ac:picMk id="3" creationId="{7040EBB2-B348-99D6-4ADF-29CF940F42E7}"/>
          </ac:picMkLst>
        </pc:picChg>
        <pc:picChg chg="add del mod">
          <ac:chgData name="Samantha Hill" userId="1c8022bb-0824-4d62-915e-7aced53fbce4" providerId="ADAL" clId="{E3E8EEBF-A866-4F03-90C5-5739214FC99A}" dt="2024-11-26T09:56:29.147" v="1254" actId="478"/>
          <ac:picMkLst>
            <pc:docMk/>
            <pc:sldMk cId="0" sldId="256"/>
            <ac:picMk id="5" creationId="{FC70488B-D192-83AF-731E-F9849C8F5A4A}"/>
          </ac:picMkLst>
        </pc:picChg>
        <pc:picChg chg="add mod">
          <ac:chgData name="Samantha Hill" userId="1c8022bb-0824-4d62-915e-7aced53fbce4" providerId="ADAL" clId="{E3E8EEBF-A866-4F03-90C5-5739214FC99A}" dt="2024-11-26T09:56:59.798" v="1257" actId="1076"/>
          <ac:picMkLst>
            <pc:docMk/>
            <pc:sldMk cId="0" sldId="256"/>
            <ac:picMk id="7" creationId="{81613317-687D-6A0F-F67B-259C6C563496}"/>
          </ac:picMkLst>
        </pc:picChg>
      </pc:sldChg>
      <pc:sldChg chg="del">
        <pc:chgData name="Samantha Hill" userId="1c8022bb-0824-4d62-915e-7aced53fbce4" providerId="ADAL" clId="{E3E8EEBF-A866-4F03-90C5-5739214FC99A}" dt="2024-11-26T10:14:52.068" v="1264" actId="47"/>
        <pc:sldMkLst>
          <pc:docMk/>
          <pc:sldMk cId="412008101" sldId="260"/>
        </pc:sldMkLst>
      </pc:sldChg>
      <pc:sldChg chg="addSp delSp modSp del mod">
        <pc:chgData name="Samantha Hill" userId="1c8022bb-0824-4d62-915e-7aced53fbce4" providerId="ADAL" clId="{E3E8EEBF-A866-4F03-90C5-5739214FC99A}" dt="2024-11-26T10:19:11.556" v="1586" actId="1076"/>
        <pc:sldMkLst>
          <pc:docMk/>
          <pc:sldMk cId="3898159293" sldId="266"/>
        </pc:sldMkLst>
        <pc:spChg chg="mod">
          <ac:chgData name="Samantha Hill" userId="1c8022bb-0824-4d62-915e-7aced53fbce4" providerId="ADAL" clId="{E3E8EEBF-A866-4F03-90C5-5739214FC99A}" dt="2024-11-26T10:19:11.556" v="1586" actId="1076"/>
          <ac:spMkLst>
            <pc:docMk/>
            <pc:sldMk cId="3898159293" sldId="266"/>
            <ac:spMk id="4" creationId="{C4921BA2-01FC-62AE-DB25-99324461D93B}"/>
          </ac:spMkLst>
        </pc:spChg>
        <pc:spChg chg="mod">
          <ac:chgData name="Samantha Hill" userId="1c8022bb-0824-4d62-915e-7aced53fbce4" providerId="ADAL" clId="{E3E8EEBF-A866-4F03-90C5-5739214FC99A}" dt="2024-11-26T10:19:07.514" v="1585" actId="1076"/>
          <ac:spMkLst>
            <pc:docMk/>
            <pc:sldMk cId="3898159293" sldId="266"/>
            <ac:spMk id="6" creationId="{5CDCBFE8-F0AD-0767-A6B3-92EED396D8FD}"/>
          </ac:spMkLst>
        </pc:spChg>
        <pc:spChg chg="del mod">
          <ac:chgData name="Samantha Hill" userId="1c8022bb-0824-4d62-915e-7aced53fbce4" providerId="ADAL" clId="{E3E8EEBF-A866-4F03-90C5-5739214FC99A}" dt="2024-11-26T10:19:03.294" v="1584" actId="478"/>
          <ac:spMkLst>
            <pc:docMk/>
            <pc:sldMk cId="3898159293" sldId="266"/>
            <ac:spMk id="9" creationId="{CDD6574D-4361-4CF0-BCA2-DE17FC8B840B}"/>
          </ac:spMkLst>
        </pc:spChg>
        <pc:spChg chg="del">
          <ac:chgData name="Samantha Hill" userId="1c8022bb-0824-4d62-915e-7aced53fbce4" providerId="ADAL" clId="{E3E8EEBF-A866-4F03-90C5-5739214FC99A}" dt="2024-11-26T10:18:45.844" v="1580" actId="478"/>
          <ac:spMkLst>
            <pc:docMk/>
            <pc:sldMk cId="3898159293" sldId="266"/>
            <ac:spMk id="10" creationId="{E6860F40-6D95-CB07-DC68-942EA0F05FFC}"/>
          </ac:spMkLst>
        </pc:spChg>
        <pc:picChg chg="add del">
          <ac:chgData name="Samantha Hill" userId="1c8022bb-0824-4d62-915e-7aced53fbce4" providerId="ADAL" clId="{E3E8EEBF-A866-4F03-90C5-5739214FC99A}" dt="2024-11-26T09:59:39.840" v="1259" actId="22"/>
          <ac:picMkLst>
            <pc:docMk/>
            <pc:sldMk cId="3898159293" sldId="266"/>
            <ac:picMk id="8" creationId="{A256E639-35EC-0C1D-0598-C3F8653593CD}"/>
          </ac:picMkLst>
        </pc:picChg>
        <pc:picChg chg="add del">
          <ac:chgData name="Samantha Hill" userId="1c8022bb-0824-4d62-915e-7aced53fbce4" providerId="ADAL" clId="{E3E8EEBF-A866-4F03-90C5-5739214FC99A}" dt="2024-11-26T09:59:47.221" v="1261" actId="22"/>
          <ac:picMkLst>
            <pc:docMk/>
            <pc:sldMk cId="3898159293" sldId="266"/>
            <ac:picMk id="12" creationId="{7C33DF5C-F12E-2536-DC4A-05965F31A9DD}"/>
          </ac:picMkLst>
        </pc:picChg>
      </pc:sldChg>
      <pc:sldChg chg="del">
        <pc:chgData name="Samantha Hill" userId="1c8022bb-0824-4d62-915e-7aced53fbce4" providerId="ADAL" clId="{E3E8EEBF-A866-4F03-90C5-5739214FC99A}" dt="2024-11-26T10:14:52.068" v="1264" actId="47"/>
        <pc:sldMkLst>
          <pc:docMk/>
          <pc:sldMk cId="859914196" sldId="269"/>
        </pc:sldMkLst>
      </pc:sldChg>
      <pc:sldChg chg="del">
        <pc:chgData name="Samantha Hill" userId="1c8022bb-0824-4d62-915e-7aced53fbce4" providerId="ADAL" clId="{E3E8EEBF-A866-4F03-90C5-5739214FC99A}" dt="2024-11-26T10:14:52.068" v="1264" actId="47"/>
        <pc:sldMkLst>
          <pc:docMk/>
          <pc:sldMk cId="374292719" sldId="270"/>
        </pc:sldMkLst>
      </pc:sldChg>
      <pc:sldChg chg="del">
        <pc:chgData name="Samantha Hill" userId="1c8022bb-0824-4d62-915e-7aced53fbce4" providerId="ADAL" clId="{E3E8EEBF-A866-4F03-90C5-5739214FC99A}" dt="2024-11-26T10:14:52.068" v="1264" actId="47"/>
        <pc:sldMkLst>
          <pc:docMk/>
          <pc:sldMk cId="3629908372" sldId="271"/>
        </pc:sldMkLst>
      </pc:sldChg>
      <pc:sldChg chg="del">
        <pc:chgData name="Samantha Hill" userId="1c8022bb-0824-4d62-915e-7aced53fbce4" providerId="ADAL" clId="{E3E8EEBF-A866-4F03-90C5-5739214FC99A}" dt="2024-11-26T10:14:52.068" v="1264" actId="47"/>
        <pc:sldMkLst>
          <pc:docMk/>
          <pc:sldMk cId="4287902858" sldId="274"/>
        </pc:sldMkLst>
      </pc:sldChg>
      <pc:sldChg chg="del">
        <pc:chgData name="Samantha Hill" userId="1c8022bb-0824-4d62-915e-7aced53fbce4" providerId="ADAL" clId="{E3E8EEBF-A866-4F03-90C5-5739214FC99A}" dt="2024-11-26T10:14:52.068" v="1264" actId="47"/>
        <pc:sldMkLst>
          <pc:docMk/>
          <pc:sldMk cId="1701108005" sldId="275"/>
        </pc:sldMkLst>
      </pc:sldChg>
      <pc:sldChg chg="modSp del mod">
        <pc:chgData name="Samantha Hill" userId="1c8022bb-0824-4d62-915e-7aced53fbce4" providerId="ADAL" clId="{E3E8EEBF-A866-4F03-90C5-5739214FC99A}" dt="2024-11-26T10:14:52.068" v="1264" actId="47"/>
        <pc:sldMkLst>
          <pc:docMk/>
          <pc:sldMk cId="4163005802" sldId="786"/>
        </pc:sldMkLst>
        <pc:spChg chg="mod">
          <ac:chgData name="Samantha Hill" userId="1c8022bb-0824-4d62-915e-7aced53fbce4" providerId="ADAL" clId="{E3E8EEBF-A866-4F03-90C5-5739214FC99A}" dt="2024-11-26T09:21:46.748" v="1131" actId="20577"/>
          <ac:spMkLst>
            <pc:docMk/>
            <pc:sldMk cId="4163005802" sldId="786"/>
            <ac:spMk id="2" creationId="{74D5E4B7-5BC4-403E-5B15-288C7028B357}"/>
          </ac:spMkLst>
        </pc:spChg>
      </pc:sldChg>
      <pc:sldChg chg="modSp mod">
        <pc:chgData name="Samantha Hill" userId="1c8022bb-0824-4d62-915e-7aced53fbce4" providerId="ADAL" clId="{E3E8EEBF-A866-4F03-90C5-5739214FC99A}" dt="2024-11-26T12:39:40.748" v="2807" actId="20577"/>
        <pc:sldMkLst>
          <pc:docMk/>
          <pc:sldMk cId="2707840301" sldId="796"/>
        </pc:sldMkLst>
        <pc:spChg chg="mod">
          <ac:chgData name="Samantha Hill" userId="1c8022bb-0824-4d62-915e-7aced53fbce4" providerId="ADAL" clId="{E3E8EEBF-A866-4F03-90C5-5739214FC99A}" dt="2024-11-26T12:39:40.748" v="2807" actId="20577"/>
          <ac:spMkLst>
            <pc:docMk/>
            <pc:sldMk cId="2707840301" sldId="796"/>
            <ac:spMk id="2" creationId="{44CAF68A-E7FE-860B-CA55-F0E45D94E62F}"/>
          </ac:spMkLst>
        </pc:spChg>
        <pc:graphicFrameChg chg="mod modGraphic">
          <ac:chgData name="Samantha Hill" userId="1c8022bb-0824-4d62-915e-7aced53fbce4" providerId="ADAL" clId="{E3E8EEBF-A866-4F03-90C5-5739214FC99A}" dt="2024-11-26T12:27:58.642" v="2774" actId="20577"/>
          <ac:graphicFrameMkLst>
            <pc:docMk/>
            <pc:sldMk cId="2707840301" sldId="796"/>
            <ac:graphicFrameMk id="4" creationId="{E7BD28CC-CB21-F09E-14B1-C3DC12D29482}"/>
          </ac:graphicFrameMkLst>
        </pc:graphicFrameChg>
      </pc:sldChg>
      <pc:sldChg chg="del">
        <pc:chgData name="Samantha Hill" userId="1c8022bb-0824-4d62-915e-7aced53fbce4" providerId="ADAL" clId="{E3E8EEBF-A866-4F03-90C5-5739214FC99A}" dt="2024-11-26T09:20:57.182" v="1109" actId="47"/>
        <pc:sldMkLst>
          <pc:docMk/>
          <pc:sldMk cId="1031874911" sldId="797"/>
        </pc:sldMkLst>
      </pc:sldChg>
      <pc:sldChg chg="del">
        <pc:chgData name="Samantha Hill" userId="1c8022bb-0824-4d62-915e-7aced53fbce4" providerId="ADAL" clId="{E3E8EEBF-A866-4F03-90C5-5739214FC99A}" dt="2024-11-26T10:14:52.068" v="1264" actId="47"/>
        <pc:sldMkLst>
          <pc:docMk/>
          <pc:sldMk cId="3428298913" sldId="798"/>
        </pc:sldMkLst>
      </pc:sldChg>
      <pc:sldChg chg="del">
        <pc:chgData name="Samantha Hill" userId="1c8022bb-0824-4d62-915e-7aced53fbce4" providerId="ADAL" clId="{E3E8EEBF-A866-4F03-90C5-5739214FC99A}" dt="2024-11-26T10:14:52.068" v="1264" actId="47"/>
        <pc:sldMkLst>
          <pc:docMk/>
          <pc:sldMk cId="1995208398" sldId="799"/>
        </pc:sldMkLst>
      </pc:sldChg>
      <pc:sldChg chg="del">
        <pc:chgData name="Samantha Hill" userId="1c8022bb-0824-4d62-915e-7aced53fbce4" providerId="ADAL" clId="{E3E8EEBF-A866-4F03-90C5-5739214FC99A}" dt="2024-11-26T10:14:52.068" v="1264" actId="47"/>
        <pc:sldMkLst>
          <pc:docMk/>
          <pc:sldMk cId="1647772929" sldId="800"/>
        </pc:sldMkLst>
      </pc:sldChg>
      <pc:sldChg chg="del">
        <pc:chgData name="Samantha Hill" userId="1c8022bb-0824-4d62-915e-7aced53fbce4" providerId="ADAL" clId="{E3E8EEBF-A866-4F03-90C5-5739214FC99A}" dt="2024-11-26T09:21:21.147" v="1113" actId="47"/>
        <pc:sldMkLst>
          <pc:docMk/>
          <pc:sldMk cId="1334915148" sldId="801"/>
        </pc:sldMkLst>
      </pc:sldChg>
      <pc:sldChg chg="ord">
        <pc:chgData name="Samantha Hill" userId="1c8022bb-0824-4d62-915e-7aced53fbce4" providerId="ADAL" clId="{E3E8EEBF-A866-4F03-90C5-5739214FC99A}" dt="2024-11-26T11:23:38.802" v="2737"/>
        <pc:sldMkLst>
          <pc:docMk/>
          <pc:sldMk cId="2988399253" sldId="805"/>
        </pc:sldMkLst>
      </pc:sldChg>
      <pc:sldChg chg="del">
        <pc:chgData name="Samantha Hill" userId="1c8022bb-0824-4d62-915e-7aced53fbce4" providerId="ADAL" clId="{E3E8EEBF-A866-4F03-90C5-5739214FC99A}" dt="2024-11-26T10:14:52.068" v="1264" actId="47"/>
        <pc:sldMkLst>
          <pc:docMk/>
          <pc:sldMk cId="4254573873" sldId="2977"/>
        </pc:sldMkLst>
      </pc:sldChg>
      <pc:sldChg chg="del">
        <pc:chgData name="Samantha Hill" userId="1c8022bb-0824-4d62-915e-7aced53fbce4" providerId="ADAL" clId="{E3E8EEBF-A866-4F03-90C5-5739214FC99A}" dt="2024-11-26T10:14:52.068" v="1264" actId="47"/>
        <pc:sldMkLst>
          <pc:docMk/>
          <pc:sldMk cId="2610973729" sldId="3325"/>
        </pc:sldMkLst>
      </pc:sldChg>
      <pc:sldChg chg="del">
        <pc:chgData name="Samantha Hill" userId="1c8022bb-0824-4d62-915e-7aced53fbce4" providerId="ADAL" clId="{E3E8EEBF-A866-4F03-90C5-5739214FC99A}" dt="2024-11-26T10:14:52.068" v="1264" actId="47"/>
        <pc:sldMkLst>
          <pc:docMk/>
          <pc:sldMk cId="812262751" sldId="3346"/>
        </pc:sldMkLst>
      </pc:sldChg>
      <pc:sldChg chg="del">
        <pc:chgData name="Samantha Hill" userId="1c8022bb-0824-4d62-915e-7aced53fbce4" providerId="ADAL" clId="{E3E8EEBF-A866-4F03-90C5-5739214FC99A}" dt="2024-11-26T10:14:52.068" v="1264" actId="47"/>
        <pc:sldMkLst>
          <pc:docMk/>
          <pc:sldMk cId="1262181971" sldId="3933"/>
        </pc:sldMkLst>
      </pc:sldChg>
      <pc:sldChg chg="del">
        <pc:chgData name="Samantha Hill" userId="1c8022bb-0824-4d62-915e-7aced53fbce4" providerId="ADAL" clId="{E3E8EEBF-A866-4F03-90C5-5739214FC99A}" dt="2024-11-26T10:14:52.068" v="1264" actId="47"/>
        <pc:sldMkLst>
          <pc:docMk/>
          <pc:sldMk cId="3591804705" sldId="3934"/>
        </pc:sldMkLst>
      </pc:sldChg>
      <pc:sldChg chg="del">
        <pc:chgData name="Samantha Hill" userId="1c8022bb-0824-4d62-915e-7aced53fbce4" providerId="ADAL" clId="{E3E8EEBF-A866-4F03-90C5-5739214FC99A}" dt="2024-11-26T10:14:52.068" v="1264" actId="47"/>
        <pc:sldMkLst>
          <pc:docMk/>
          <pc:sldMk cId="3598253363" sldId="3936"/>
        </pc:sldMkLst>
      </pc:sldChg>
      <pc:sldChg chg="del">
        <pc:chgData name="Samantha Hill" userId="1c8022bb-0824-4d62-915e-7aced53fbce4" providerId="ADAL" clId="{E3E8EEBF-A866-4F03-90C5-5739214FC99A}" dt="2024-11-26T10:14:52.068" v="1264" actId="47"/>
        <pc:sldMkLst>
          <pc:docMk/>
          <pc:sldMk cId="1739292892" sldId="3939"/>
        </pc:sldMkLst>
      </pc:sldChg>
      <pc:sldChg chg="del">
        <pc:chgData name="Samantha Hill" userId="1c8022bb-0824-4d62-915e-7aced53fbce4" providerId="ADAL" clId="{E3E8EEBF-A866-4F03-90C5-5739214FC99A}" dt="2024-11-26T10:14:52.068" v="1264" actId="47"/>
        <pc:sldMkLst>
          <pc:docMk/>
          <pc:sldMk cId="16177498" sldId="3940"/>
        </pc:sldMkLst>
      </pc:sldChg>
      <pc:sldChg chg="del">
        <pc:chgData name="Samantha Hill" userId="1c8022bb-0824-4d62-915e-7aced53fbce4" providerId="ADAL" clId="{E3E8EEBF-A866-4F03-90C5-5739214FC99A}" dt="2024-11-26T10:14:52.068" v="1264" actId="47"/>
        <pc:sldMkLst>
          <pc:docMk/>
          <pc:sldMk cId="864810128" sldId="3943"/>
        </pc:sldMkLst>
      </pc:sldChg>
      <pc:sldChg chg="del">
        <pc:chgData name="Samantha Hill" userId="1c8022bb-0824-4d62-915e-7aced53fbce4" providerId="ADAL" clId="{E3E8EEBF-A866-4F03-90C5-5739214FC99A}" dt="2024-11-26T10:14:52.068" v="1264" actId="47"/>
        <pc:sldMkLst>
          <pc:docMk/>
          <pc:sldMk cId="766779713" sldId="3944"/>
        </pc:sldMkLst>
      </pc:sldChg>
      <pc:sldChg chg="del">
        <pc:chgData name="Samantha Hill" userId="1c8022bb-0824-4d62-915e-7aced53fbce4" providerId="ADAL" clId="{E3E8EEBF-A866-4F03-90C5-5739214FC99A}" dt="2024-11-26T10:14:52.068" v="1264" actId="47"/>
        <pc:sldMkLst>
          <pc:docMk/>
          <pc:sldMk cId="2090974150" sldId="3947"/>
        </pc:sldMkLst>
      </pc:sldChg>
      <pc:sldChg chg="del">
        <pc:chgData name="Samantha Hill" userId="1c8022bb-0824-4d62-915e-7aced53fbce4" providerId="ADAL" clId="{E3E8EEBF-A866-4F03-90C5-5739214FC99A}" dt="2024-11-26T10:14:52.068" v="1264" actId="47"/>
        <pc:sldMkLst>
          <pc:docMk/>
          <pc:sldMk cId="119209416" sldId="3949"/>
        </pc:sldMkLst>
      </pc:sldChg>
      <pc:sldChg chg="del">
        <pc:chgData name="Samantha Hill" userId="1c8022bb-0824-4d62-915e-7aced53fbce4" providerId="ADAL" clId="{E3E8EEBF-A866-4F03-90C5-5739214FC99A}" dt="2024-11-26T10:14:52.068" v="1264" actId="47"/>
        <pc:sldMkLst>
          <pc:docMk/>
          <pc:sldMk cId="1767063313" sldId="3955"/>
        </pc:sldMkLst>
      </pc:sldChg>
      <pc:sldChg chg="del">
        <pc:chgData name="Samantha Hill" userId="1c8022bb-0824-4d62-915e-7aced53fbce4" providerId="ADAL" clId="{E3E8EEBF-A866-4F03-90C5-5739214FC99A}" dt="2024-11-26T10:14:52.068" v="1264" actId="47"/>
        <pc:sldMkLst>
          <pc:docMk/>
          <pc:sldMk cId="979184266" sldId="3957"/>
        </pc:sldMkLst>
      </pc:sldChg>
      <pc:sldChg chg="del">
        <pc:chgData name="Samantha Hill" userId="1c8022bb-0824-4d62-915e-7aced53fbce4" providerId="ADAL" clId="{E3E8EEBF-A866-4F03-90C5-5739214FC99A}" dt="2024-11-26T10:14:52.068" v="1264" actId="47"/>
        <pc:sldMkLst>
          <pc:docMk/>
          <pc:sldMk cId="3069121882" sldId="3958"/>
        </pc:sldMkLst>
      </pc:sldChg>
      <pc:sldChg chg="del">
        <pc:chgData name="Samantha Hill" userId="1c8022bb-0824-4d62-915e-7aced53fbce4" providerId="ADAL" clId="{E3E8EEBF-A866-4F03-90C5-5739214FC99A}" dt="2024-11-26T10:14:52.068" v="1264" actId="47"/>
        <pc:sldMkLst>
          <pc:docMk/>
          <pc:sldMk cId="3989858734" sldId="3959"/>
        </pc:sldMkLst>
      </pc:sldChg>
      <pc:sldChg chg="del">
        <pc:chgData name="Samantha Hill" userId="1c8022bb-0824-4d62-915e-7aced53fbce4" providerId="ADAL" clId="{E3E8EEBF-A866-4F03-90C5-5739214FC99A}" dt="2024-11-26T10:14:52.068" v="1264" actId="47"/>
        <pc:sldMkLst>
          <pc:docMk/>
          <pc:sldMk cId="1591131827" sldId="3960"/>
        </pc:sldMkLst>
      </pc:sldChg>
      <pc:sldChg chg="del">
        <pc:chgData name="Samantha Hill" userId="1c8022bb-0824-4d62-915e-7aced53fbce4" providerId="ADAL" clId="{E3E8EEBF-A866-4F03-90C5-5739214FC99A}" dt="2024-11-26T10:14:52.068" v="1264" actId="47"/>
        <pc:sldMkLst>
          <pc:docMk/>
          <pc:sldMk cId="3737102322" sldId="4166"/>
        </pc:sldMkLst>
      </pc:sldChg>
      <pc:sldChg chg="addSp new mod">
        <pc:chgData name="Samantha Hill" userId="1c8022bb-0824-4d62-915e-7aced53fbce4" providerId="ADAL" clId="{E3E8EEBF-A866-4F03-90C5-5739214FC99A}" dt="2024-11-26T09:59:54.520" v="1263" actId="22"/>
        <pc:sldMkLst>
          <pc:docMk/>
          <pc:sldMk cId="852703988" sldId="4167"/>
        </pc:sldMkLst>
        <pc:picChg chg="add">
          <ac:chgData name="Samantha Hill" userId="1c8022bb-0824-4d62-915e-7aced53fbce4" providerId="ADAL" clId="{E3E8EEBF-A866-4F03-90C5-5739214FC99A}" dt="2024-11-26T09:59:54.520" v="1263" actId="22"/>
          <ac:picMkLst>
            <pc:docMk/>
            <pc:sldMk cId="852703988" sldId="4167"/>
            <ac:picMk id="5" creationId="{F64024DB-187E-B456-81CA-B86DB1998FAF}"/>
          </ac:picMkLst>
        </pc:picChg>
      </pc:sldChg>
      <pc:sldChg chg="delSp modSp new mod">
        <pc:chgData name="Samantha Hill" userId="1c8022bb-0824-4d62-915e-7aced53fbce4" providerId="ADAL" clId="{E3E8EEBF-A866-4F03-90C5-5739214FC99A}" dt="2024-11-26T11:42:40.894" v="2741" actId="20577"/>
        <pc:sldMkLst>
          <pc:docMk/>
          <pc:sldMk cId="2907212073" sldId="4168"/>
        </pc:sldMkLst>
        <pc:spChg chg="mod">
          <ac:chgData name="Samantha Hill" userId="1c8022bb-0824-4d62-915e-7aced53fbce4" providerId="ADAL" clId="{E3E8EEBF-A866-4F03-90C5-5739214FC99A}" dt="2024-11-26T11:42:40.894" v="2741" actId="20577"/>
          <ac:spMkLst>
            <pc:docMk/>
            <pc:sldMk cId="2907212073" sldId="4168"/>
            <ac:spMk id="2" creationId="{08789ECD-8ABB-DB2C-6C28-7D952C2AF193}"/>
          </ac:spMkLst>
        </pc:spChg>
        <pc:spChg chg="del">
          <ac:chgData name="Samantha Hill" userId="1c8022bb-0824-4d62-915e-7aced53fbce4" providerId="ADAL" clId="{E3E8EEBF-A866-4F03-90C5-5739214FC99A}" dt="2024-11-26T10:20:15.355" v="1599" actId="478"/>
          <ac:spMkLst>
            <pc:docMk/>
            <pc:sldMk cId="2907212073" sldId="4168"/>
            <ac:spMk id="3" creationId="{3B0F3EDF-E7C9-0AEC-9A0D-C93FA84829AE}"/>
          </ac:spMkLst>
        </pc:spChg>
      </pc:sldChg>
      <pc:sldChg chg="delSp modSp new mod">
        <pc:chgData name="Samantha Hill" userId="1c8022bb-0824-4d62-915e-7aced53fbce4" providerId="ADAL" clId="{E3E8EEBF-A866-4F03-90C5-5739214FC99A}" dt="2024-11-26T12:28:28.316" v="2775" actId="478"/>
        <pc:sldMkLst>
          <pc:docMk/>
          <pc:sldMk cId="2080443690" sldId="4169"/>
        </pc:sldMkLst>
        <pc:spChg chg="mod">
          <ac:chgData name="Samantha Hill" userId="1c8022bb-0824-4d62-915e-7aced53fbce4" providerId="ADAL" clId="{E3E8EEBF-A866-4F03-90C5-5739214FC99A}" dt="2024-11-26T11:42:53.809" v="2748" actId="20577"/>
          <ac:spMkLst>
            <pc:docMk/>
            <pc:sldMk cId="2080443690" sldId="4169"/>
            <ac:spMk id="2" creationId="{FB9A698D-DEB5-1B0E-BD75-5F545140CF6A}"/>
          </ac:spMkLst>
        </pc:spChg>
        <pc:spChg chg="del">
          <ac:chgData name="Samantha Hill" userId="1c8022bb-0824-4d62-915e-7aced53fbce4" providerId="ADAL" clId="{E3E8EEBF-A866-4F03-90C5-5739214FC99A}" dt="2024-11-26T12:28:28.316" v="2775" actId="478"/>
          <ac:spMkLst>
            <pc:docMk/>
            <pc:sldMk cId="2080443690" sldId="4169"/>
            <ac:spMk id="3" creationId="{8A24CD2A-69B4-6B76-8183-416273C459B8}"/>
          </ac:spMkLst>
        </pc:spChg>
      </pc:sldChg>
      <pc:sldChg chg="ord">
        <pc:chgData name="Samantha Hill" userId="1c8022bb-0824-4d62-915e-7aced53fbce4" providerId="ADAL" clId="{E3E8EEBF-A866-4F03-90C5-5739214FC99A}" dt="2024-11-26T11:09:29.798" v="1744"/>
        <pc:sldMkLst>
          <pc:docMk/>
          <pc:sldMk cId="0" sldId="4170"/>
        </pc:sldMkLst>
      </pc:sldChg>
      <pc:sldChg chg="delSp modSp new mod">
        <pc:chgData name="Samantha Hill" userId="1c8022bb-0824-4d62-915e-7aced53fbce4" providerId="ADAL" clId="{E3E8EEBF-A866-4F03-90C5-5739214FC99A}" dt="2024-11-26T11:43:09.943" v="2756" actId="478"/>
        <pc:sldMkLst>
          <pc:docMk/>
          <pc:sldMk cId="3351712935" sldId="4171"/>
        </pc:sldMkLst>
        <pc:spChg chg="mod">
          <ac:chgData name="Samantha Hill" userId="1c8022bb-0824-4d62-915e-7aced53fbce4" providerId="ADAL" clId="{E3E8EEBF-A866-4F03-90C5-5739214FC99A}" dt="2024-11-26T11:43:07.318" v="2755" actId="20577"/>
          <ac:spMkLst>
            <pc:docMk/>
            <pc:sldMk cId="3351712935" sldId="4171"/>
            <ac:spMk id="2" creationId="{27288E81-27C2-F723-1D79-0C46BA46570A}"/>
          </ac:spMkLst>
        </pc:spChg>
        <pc:spChg chg="del">
          <ac:chgData name="Samantha Hill" userId="1c8022bb-0824-4d62-915e-7aced53fbce4" providerId="ADAL" clId="{E3E8EEBF-A866-4F03-90C5-5739214FC99A}" dt="2024-11-26T11:43:09.943" v="2756" actId="478"/>
          <ac:spMkLst>
            <pc:docMk/>
            <pc:sldMk cId="3351712935" sldId="4171"/>
            <ac:spMk id="3" creationId="{3351661F-3470-41F6-3714-F5528780E633}"/>
          </ac:spMkLst>
        </pc:spChg>
      </pc:sldChg>
      <pc:sldChg chg="delSp modSp new mod">
        <pc:chgData name="Samantha Hill" userId="1c8022bb-0824-4d62-915e-7aced53fbce4" providerId="ADAL" clId="{E3E8EEBF-A866-4F03-90C5-5739214FC99A}" dt="2024-11-26T16:49:05.977" v="2820" actId="20577"/>
        <pc:sldMkLst>
          <pc:docMk/>
          <pc:sldMk cId="3059635557" sldId="4172"/>
        </pc:sldMkLst>
        <pc:spChg chg="mod">
          <ac:chgData name="Samantha Hill" userId="1c8022bb-0824-4d62-915e-7aced53fbce4" providerId="ADAL" clId="{E3E8EEBF-A866-4F03-90C5-5739214FC99A}" dt="2024-11-26T16:49:05.977" v="2820" actId="20577"/>
          <ac:spMkLst>
            <pc:docMk/>
            <pc:sldMk cId="3059635557" sldId="4172"/>
            <ac:spMk id="2" creationId="{D37ACE6E-4EC6-E620-7A6F-536817F38ACD}"/>
          </ac:spMkLst>
        </pc:spChg>
        <pc:spChg chg="del">
          <ac:chgData name="Samantha Hill" userId="1c8022bb-0824-4d62-915e-7aced53fbce4" providerId="ADAL" clId="{E3E8EEBF-A866-4F03-90C5-5739214FC99A}" dt="2024-11-26T11:43:26.193" v="2764" actId="478"/>
          <ac:spMkLst>
            <pc:docMk/>
            <pc:sldMk cId="3059635557" sldId="4172"/>
            <ac:spMk id="3" creationId="{3D936BB0-8B62-DE4A-A6C6-194C5ED6621E}"/>
          </ac:spMkLst>
        </pc:spChg>
      </pc:sldChg>
      <pc:sldChg chg="delSp modSp new mod">
        <pc:chgData name="Samantha Hill" userId="1c8022bb-0824-4d62-915e-7aced53fbce4" providerId="ADAL" clId="{E3E8EEBF-A866-4F03-90C5-5739214FC99A}" dt="2024-11-26T11:43:41.887" v="2771" actId="20577"/>
        <pc:sldMkLst>
          <pc:docMk/>
          <pc:sldMk cId="1813590813" sldId="4173"/>
        </pc:sldMkLst>
        <pc:spChg chg="mod">
          <ac:chgData name="Samantha Hill" userId="1c8022bb-0824-4d62-915e-7aced53fbce4" providerId="ADAL" clId="{E3E8EEBF-A866-4F03-90C5-5739214FC99A}" dt="2024-11-26T11:43:41.887" v="2771" actId="20577"/>
          <ac:spMkLst>
            <pc:docMk/>
            <pc:sldMk cId="1813590813" sldId="4173"/>
            <ac:spMk id="2" creationId="{C5C898A0-75C1-5F79-BCDE-0A61AC1562B4}"/>
          </ac:spMkLst>
        </pc:spChg>
        <pc:spChg chg="del">
          <ac:chgData name="Samantha Hill" userId="1c8022bb-0824-4d62-915e-7aced53fbce4" providerId="ADAL" clId="{E3E8EEBF-A866-4F03-90C5-5739214FC99A}" dt="2024-11-26T11:10:14.132" v="1799" actId="478"/>
          <ac:spMkLst>
            <pc:docMk/>
            <pc:sldMk cId="1813590813" sldId="4173"/>
            <ac:spMk id="3" creationId="{F4D0FE52-2FD5-1270-105D-BFCEED7F71E7}"/>
          </ac:spMkLst>
        </pc:spChg>
      </pc:sldChg>
      <pc:sldChg chg="addSp delSp modSp new mod">
        <pc:chgData name="Samantha Hill" userId="1c8022bb-0824-4d62-915e-7aced53fbce4" providerId="ADAL" clId="{E3E8EEBF-A866-4F03-90C5-5739214FC99A}" dt="2024-11-26T12:29:02.143" v="2788" actId="313"/>
        <pc:sldMkLst>
          <pc:docMk/>
          <pc:sldMk cId="2607713867" sldId="4174"/>
        </pc:sldMkLst>
        <pc:spChg chg="mod">
          <ac:chgData name="Samantha Hill" userId="1c8022bb-0824-4d62-915e-7aced53fbce4" providerId="ADAL" clId="{E3E8EEBF-A866-4F03-90C5-5739214FC99A}" dt="2024-11-26T12:28:46.827" v="2781" actId="20577"/>
          <ac:spMkLst>
            <pc:docMk/>
            <pc:sldMk cId="2607713867" sldId="4174"/>
            <ac:spMk id="2" creationId="{9CA4B52E-2AE0-6CE3-569F-0558903EFC76}"/>
          </ac:spMkLst>
        </pc:spChg>
        <pc:spChg chg="del mod">
          <ac:chgData name="Samantha Hill" userId="1c8022bb-0824-4d62-915e-7aced53fbce4" providerId="ADAL" clId="{E3E8EEBF-A866-4F03-90C5-5739214FC99A}" dt="2024-11-26T11:11:51.604" v="1859" actId="478"/>
          <ac:spMkLst>
            <pc:docMk/>
            <pc:sldMk cId="2607713867" sldId="4174"/>
            <ac:spMk id="3" creationId="{A416879E-2000-40E3-FBA4-A79FF020AC5B}"/>
          </ac:spMkLst>
        </pc:spChg>
        <pc:spChg chg="add del mod">
          <ac:chgData name="Samantha Hill" userId="1c8022bb-0824-4d62-915e-7aced53fbce4" providerId="ADAL" clId="{E3E8EEBF-A866-4F03-90C5-5739214FC99A}" dt="2024-11-26T11:11:53.327" v="1860" actId="478"/>
          <ac:spMkLst>
            <pc:docMk/>
            <pc:sldMk cId="2607713867" sldId="4174"/>
            <ac:spMk id="5" creationId="{8E36D3F0-711F-05C3-7715-5F36BCE8A937}"/>
          </ac:spMkLst>
        </pc:spChg>
        <pc:graphicFrameChg chg="add mod modGraphic">
          <ac:chgData name="Samantha Hill" userId="1c8022bb-0824-4d62-915e-7aced53fbce4" providerId="ADAL" clId="{E3E8EEBF-A866-4F03-90C5-5739214FC99A}" dt="2024-11-26T12:29:02.143" v="2788" actId="313"/>
          <ac:graphicFrameMkLst>
            <pc:docMk/>
            <pc:sldMk cId="2607713867" sldId="4174"/>
            <ac:graphicFrameMk id="4" creationId="{D9528C43-C281-3904-BDC1-A58750720599}"/>
          </ac:graphicFrameMkLst>
        </pc:graphicFrameChg>
      </pc:sldChg>
      <pc:sldChg chg="modSp add mod">
        <pc:chgData name="Samantha Hill" userId="1c8022bb-0824-4d62-915e-7aced53fbce4" providerId="ADAL" clId="{E3E8EEBF-A866-4F03-90C5-5739214FC99A}" dt="2024-11-26T12:29:06.078" v="2789" actId="313"/>
        <pc:sldMkLst>
          <pc:docMk/>
          <pc:sldMk cId="1456155220" sldId="4175"/>
        </pc:sldMkLst>
        <pc:spChg chg="mod">
          <ac:chgData name="Samantha Hill" userId="1c8022bb-0824-4d62-915e-7aced53fbce4" providerId="ADAL" clId="{E3E8EEBF-A866-4F03-90C5-5739214FC99A}" dt="2024-11-26T12:28:52.370" v="2787" actId="20577"/>
          <ac:spMkLst>
            <pc:docMk/>
            <pc:sldMk cId="1456155220" sldId="4175"/>
            <ac:spMk id="2" creationId="{9CA4B52E-2AE0-6CE3-569F-0558903EFC76}"/>
          </ac:spMkLst>
        </pc:spChg>
        <pc:graphicFrameChg chg="mod modGraphic">
          <ac:chgData name="Samantha Hill" userId="1c8022bb-0824-4d62-915e-7aced53fbce4" providerId="ADAL" clId="{E3E8EEBF-A866-4F03-90C5-5739214FC99A}" dt="2024-11-26T12:29:06.078" v="2789" actId="313"/>
          <ac:graphicFrameMkLst>
            <pc:docMk/>
            <pc:sldMk cId="1456155220" sldId="4175"/>
            <ac:graphicFrameMk id="4" creationId="{D9528C43-C281-3904-BDC1-A58750720599}"/>
          </ac:graphicFrameMkLst>
        </pc:graphicFrameChg>
      </pc:sldChg>
      <pc:sldMasterChg chg="del delSldLayout">
        <pc:chgData name="Samantha Hill" userId="1c8022bb-0824-4d62-915e-7aced53fbce4" providerId="ADAL" clId="{E3E8EEBF-A866-4F03-90C5-5739214FC99A}" dt="2024-11-26T10:14:52.068" v="1264" actId="47"/>
        <pc:sldMasterMkLst>
          <pc:docMk/>
          <pc:sldMasterMk cId="2993363237" sldId="2147483662"/>
        </pc:sldMasterMkLst>
        <pc:sldLayoutChg chg="del">
          <pc:chgData name="Samantha Hill" userId="1c8022bb-0824-4d62-915e-7aced53fbce4" providerId="ADAL" clId="{E3E8EEBF-A866-4F03-90C5-5739214FC99A}" dt="2024-11-26T10:14:52.068" v="1264" actId="47"/>
          <pc:sldLayoutMkLst>
            <pc:docMk/>
            <pc:sldMasterMk cId="2993363237" sldId="2147483662"/>
            <pc:sldLayoutMk cId="2949609827" sldId="2147483663"/>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1088526428" sldId="2147483664"/>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1752781186" sldId="2147483665"/>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1297420734" sldId="2147483666"/>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1319778046" sldId="2147483667"/>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891600728" sldId="2147483668"/>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3172003120" sldId="2147483669"/>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3286760012" sldId="2147483670"/>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2951135048" sldId="2147483671"/>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2159775057" sldId="2147483672"/>
          </pc:sldLayoutMkLst>
        </pc:sldLayoutChg>
        <pc:sldLayoutChg chg="del">
          <pc:chgData name="Samantha Hill" userId="1c8022bb-0824-4d62-915e-7aced53fbce4" providerId="ADAL" clId="{E3E8EEBF-A866-4F03-90C5-5739214FC99A}" dt="2024-11-26T10:14:52.068" v="1264" actId="47"/>
          <pc:sldLayoutMkLst>
            <pc:docMk/>
            <pc:sldMasterMk cId="2993363237" sldId="2147483662"/>
            <pc:sldLayoutMk cId="639533817" sldId="2147483673"/>
          </pc:sldLayoutMkLst>
        </pc:sldLayoutChg>
      </pc:sldMasterChg>
      <pc:sldMasterChg chg="del delSldLayout">
        <pc:chgData name="Samantha Hill" userId="1c8022bb-0824-4d62-915e-7aced53fbce4" providerId="ADAL" clId="{E3E8EEBF-A866-4F03-90C5-5739214FC99A}" dt="2024-11-26T10:14:52.068" v="1264" actId="47"/>
        <pc:sldMasterMkLst>
          <pc:docMk/>
          <pc:sldMasterMk cId="1075447408" sldId="2147483674"/>
        </pc:sldMasterMkLst>
        <pc:sldLayoutChg chg="del">
          <pc:chgData name="Samantha Hill" userId="1c8022bb-0824-4d62-915e-7aced53fbce4" providerId="ADAL" clId="{E3E8EEBF-A866-4F03-90C5-5739214FC99A}" dt="2024-11-26T10:14:52.068" v="1264" actId="47"/>
          <pc:sldLayoutMkLst>
            <pc:docMk/>
            <pc:sldMasterMk cId="1075447408" sldId="2147483674"/>
            <pc:sldLayoutMk cId="248058815" sldId="2147483675"/>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12651141" sldId="2147483676"/>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174253764" sldId="2147483677"/>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2841321439" sldId="2147483678"/>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103143283" sldId="2147483679"/>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1599514762" sldId="2147483680"/>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4220755289" sldId="2147483681"/>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1719091209" sldId="2147483682"/>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3924781493" sldId="2147483683"/>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4264728246" sldId="2147483684"/>
          </pc:sldLayoutMkLst>
        </pc:sldLayoutChg>
        <pc:sldLayoutChg chg="del">
          <pc:chgData name="Samantha Hill" userId="1c8022bb-0824-4d62-915e-7aced53fbce4" providerId="ADAL" clId="{E3E8EEBF-A866-4F03-90C5-5739214FC99A}" dt="2024-11-26T10:14:52.068" v="1264" actId="47"/>
          <pc:sldLayoutMkLst>
            <pc:docMk/>
            <pc:sldMasterMk cId="1075447408" sldId="2147483674"/>
            <pc:sldLayoutMk cId="2651114496" sldId="2147483685"/>
          </pc:sldLayoutMkLst>
        </pc:sldLayoutChg>
      </pc:sldMasterChg>
      <pc:sldMasterChg chg="del delSldLayout">
        <pc:chgData name="Samantha Hill" userId="1c8022bb-0824-4d62-915e-7aced53fbce4" providerId="ADAL" clId="{E3E8EEBF-A866-4F03-90C5-5739214FC99A}" dt="2024-11-26T10:14:52.068" v="1264" actId="47"/>
        <pc:sldMasterMkLst>
          <pc:docMk/>
          <pc:sldMasterMk cId="1597013869" sldId="2147483686"/>
        </pc:sldMasterMkLst>
        <pc:sldLayoutChg chg="del">
          <pc:chgData name="Samantha Hill" userId="1c8022bb-0824-4d62-915e-7aced53fbce4" providerId="ADAL" clId="{E3E8EEBF-A866-4F03-90C5-5739214FC99A}" dt="2024-11-26T10:14:52.068" v="1264" actId="47"/>
          <pc:sldLayoutMkLst>
            <pc:docMk/>
            <pc:sldMasterMk cId="1597013869" sldId="2147483686"/>
            <pc:sldLayoutMk cId="1719125145" sldId="2147483687"/>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1340598769" sldId="2147483688"/>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2696036961" sldId="2147483689"/>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2538181232" sldId="2147483690"/>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4186826456" sldId="2147483691"/>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922582671" sldId="2147483692"/>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1416115465" sldId="2147483693"/>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77148374" sldId="2147483694"/>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1358691095" sldId="2147483695"/>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2097353377" sldId="2147483696"/>
          </pc:sldLayoutMkLst>
        </pc:sldLayoutChg>
        <pc:sldLayoutChg chg="del">
          <pc:chgData name="Samantha Hill" userId="1c8022bb-0824-4d62-915e-7aced53fbce4" providerId="ADAL" clId="{E3E8EEBF-A866-4F03-90C5-5739214FC99A}" dt="2024-11-26T10:14:52.068" v="1264" actId="47"/>
          <pc:sldLayoutMkLst>
            <pc:docMk/>
            <pc:sldMasterMk cId="1597013869" sldId="2147483686"/>
            <pc:sldLayoutMk cId="177942818" sldId="2147483697"/>
          </pc:sldLayoutMkLst>
        </pc:sldLayoutChg>
      </pc:sldMasterChg>
      <pc:sldMasterChg chg="del delSldLayout">
        <pc:chgData name="Samantha Hill" userId="1c8022bb-0824-4d62-915e-7aced53fbce4" providerId="ADAL" clId="{E3E8EEBF-A866-4F03-90C5-5739214FC99A}" dt="2024-11-26T10:14:52.068" v="1264" actId="47"/>
        <pc:sldMasterMkLst>
          <pc:docMk/>
          <pc:sldMasterMk cId="1799451911" sldId="2147483698"/>
        </pc:sldMasterMkLst>
        <pc:sldLayoutChg chg="del">
          <pc:chgData name="Samantha Hill" userId="1c8022bb-0824-4d62-915e-7aced53fbce4" providerId="ADAL" clId="{E3E8EEBF-A866-4F03-90C5-5739214FC99A}" dt="2024-11-26T10:14:52.068" v="1264" actId="47"/>
          <pc:sldLayoutMkLst>
            <pc:docMk/>
            <pc:sldMasterMk cId="1799451911" sldId="2147483698"/>
            <pc:sldLayoutMk cId="2374627480" sldId="2147483699"/>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3270253996" sldId="2147483700"/>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3344952129" sldId="2147483701"/>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3045447436" sldId="2147483702"/>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909466877" sldId="2147483703"/>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847678366" sldId="2147483704"/>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3112810513" sldId="2147483705"/>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1449107871" sldId="2147483706"/>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3874507384" sldId="2147483707"/>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2794614038" sldId="2147483708"/>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1468461041" sldId="2147483709"/>
          </pc:sldLayoutMkLst>
        </pc:sldLayoutChg>
        <pc:sldLayoutChg chg="del">
          <pc:chgData name="Samantha Hill" userId="1c8022bb-0824-4d62-915e-7aced53fbce4" providerId="ADAL" clId="{E3E8EEBF-A866-4F03-90C5-5739214FC99A}" dt="2024-11-26T10:14:52.068" v="1264" actId="47"/>
          <pc:sldLayoutMkLst>
            <pc:docMk/>
            <pc:sldMasterMk cId="1799451911" sldId="2147483698"/>
            <pc:sldLayoutMk cId="2131620458" sldId="2147483710"/>
          </pc:sldLayoutMkLst>
        </pc:sldLayoutChg>
      </pc:sldMasterChg>
      <pc:sldMasterChg chg="del delSldLayout">
        <pc:chgData name="Samantha Hill" userId="1c8022bb-0824-4d62-915e-7aced53fbce4" providerId="ADAL" clId="{E3E8EEBF-A866-4F03-90C5-5739214FC99A}" dt="2024-11-26T10:14:52.068" v="1264" actId="47"/>
        <pc:sldMasterMkLst>
          <pc:docMk/>
          <pc:sldMasterMk cId="3456349890" sldId="2147483711"/>
        </pc:sldMasterMkLst>
        <pc:sldLayoutChg chg="del">
          <pc:chgData name="Samantha Hill" userId="1c8022bb-0824-4d62-915e-7aced53fbce4" providerId="ADAL" clId="{E3E8EEBF-A866-4F03-90C5-5739214FC99A}" dt="2024-11-26T10:14:52.068" v="1264" actId="47"/>
          <pc:sldLayoutMkLst>
            <pc:docMk/>
            <pc:sldMasterMk cId="3456349890" sldId="2147483711"/>
            <pc:sldLayoutMk cId="1942927674" sldId="2147483712"/>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797613163" sldId="2147483713"/>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1041925693" sldId="2147483714"/>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1382940828" sldId="2147483715"/>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3096608941" sldId="2147483716"/>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3894495244" sldId="2147483717"/>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1157062589" sldId="2147483718"/>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809083740" sldId="2147483719"/>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2881564551" sldId="2147483720"/>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2850854259" sldId="2147483721"/>
          </pc:sldLayoutMkLst>
        </pc:sldLayoutChg>
        <pc:sldLayoutChg chg="del">
          <pc:chgData name="Samantha Hill" userId="1c8022bb-0824-4d62-915e-7aced53fbce4" providerId="ADAL" clId="{E3E8EEBF-A866-4F03-90C5-5739214FC99A}" dt="2024-11-26T10:14:52.068" v="1264" actId="47"/>
          <pc:sldLayoutMkLst>
            <pc:docMk/>
            <pc:sldMasterMk cId="3456349890" sldId="2147483711"/>
            <pc:sldLayoutMk cId="3330574569" sldId="2147483722"/>
          </pc:sldLayoutMkLst>
        </pc:sldLayoutChg>
      </pc:sldMasterChg>
      <pc:sldMasterChg chg="del delSldLayout">
        <pc:chgData name="Samantha Hill" userId="1c8022bb-0824-4d62-915e-7aced53fbce4" providerId="ADAL" clId="{E3E8EEBF-A866-4F03-90C5-5739214FC99A}" dt="2024-11-26T10:14:52.068" v="1264" actId="47"/>
        <pc:sldMasterMkLst>
          <pc:docMk/>
          <pc:sldMasterMk cId="827493023" sldId="2147483723"/>
        </pc:sldMasterMkLst>
        <pc:sldLayoutChg chg="del">
          <pc:chgData name="Samantha Hill" userId="1c8022bb-0824-4d62-915e-7aced53fbce4" providerId="ADAL" clId="{E3E8EEBF-A866-4F03-90C5-5739214FC99A}" dt="2024-11-26T10:14:52.068" v="1264" actId="47"/>
          <pc:sldLayoutMkLst>
            <pc:docMk/>
            <pc:sldMasterMk cId="827493023" sldId="2147483723"/>
            <pc:sldLayoutMk cId="2996151387" sldId="2147483724"/>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1534420045" sldId="2147483725"/>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61597393" sldId="2147483726"/>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3090897229" sldId="2147483727"/>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3125065752" sldId="2147483728"/>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1262849710" sldId="2147483729"/>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3105641284" sldId="2147483730"/>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3992447468" sldId="2147483731"/>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1317115567" sldId="2147483732"/>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170286455" sldId="2147483733"/>
          </pc:sldLayoutMkLst>
        </pc:sldLayoutChg>
        <pc:sldLayoutChg chg="del">
          <pc:chgData name="Samantha Hill" userId="1c8022bb-0824-4d62-915e-7aced53fbce4" providerId="ADAL" clId="{E3E8EEBF-A866-4F03-90C5-5739214FC99A}" dt="2024-11-26T10:14:52.068" v="1264" actId="47"/>
          <pc:sldLayoutMkLst>
            <pc:docMk/>
            <pc:sldMasterMk cId="827493023" sldId="2147483723"/>
            <pc:sldLayoutMk cId="66019205" sldId="2147483734"/>
          </pc:sldLayoutMkLst>
        </pc:sldLayoutChg>
      </pc:sldMasterChg>
      <pc:sldMasterChg chg="del delSldLayout">
        <pc:chgData name="Samantha Hill" userId="1c8022bb-0824-4d62-915e-7aced53fbce4" providerId="ADAL" clId="{E3E8EEBF-A866-4F03-90C5-5739214FC99A}" dt="2024-11-26T10:14:52.068" v="1264" actId="47"/>
        <pc:sldMasterMkLst>
          <pc:docMk/>
          <pc:sldMasterMk cId="2748699530" sldId="2147483735"/>
        </pc:sldMasterMkLst>
        <pc:sldLayoutChg chg="del">
          <pc:chgData name="Samantha Hill" userId="1c8022bb-0824-4d62-915e-7aced53fbce4" providerId="ADAL" clId="{E3E8EEBF-A866-4F03-90C5-5739214FC99A}" dt="2024-11-26T10:14:52.068" v="1264" actId="47"/>
          <pc:sldLayoutMkLst>
            <pc:docMk/>
            <pc:sldMasterMk cId="2748699530" sldId="2147483735"/>
            <pc:sldLayoutMk cId="2574439312" sldId="2147483736"/>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2469698572" sldId="2147483737"/>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4207607933" sldId="2147483738"/>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1159547426" sldId="2147483739"/>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1290871564" sldId="2147483740"/>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1335402876" sldId="2147483741"/>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297843359" sldId="2147483742"/>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3081263475" sldId="2147483743"/>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995973820" sldId="2147483744"/>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2310249689" sldId="2147483745"/>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899156944" sldId="2147483746"/>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4262927998" sldId="2147483747"/>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4279582865" sldId="2147483748"/>
          </pc:sldLayoutMkLst>
        </pc:sldLayoutChg>
        <pc:sldLayoutChg chg="del">
          <pc:chgData name="Samantha Hill" userId="1c8022bb-0824-4d62-915e-7aced53fbce4" providerId="ADAL" clId="{E3E8EEBF-A866-4F03-90C5-5739214FC99A}" dt="2024-11-26T10:14:52.068" v="1264" actId="47"/>
          <pc:sldLayoutMkLst>
            <pc:docMk/>
            <pc:sldMasterMk cId="2748699530" sldId="2147483735"/>
            <pc:sldLayoutMk cId="3871326331" sldId="214748374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26/11/2024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26/11/2024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3434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21</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493809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718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pink dragon with a shadow&#10;&#10;Description automatically generated with medium confidence">
            <a:extLst>
              <a:ext uri="{FF2B5EF4-FFF2-40B4-BE49-F238E27FC236}">
                <a16:creationId xmlns:a16="http://schemas.microsoft.com/office/drawing/2014/main" id="{F40D03E8-DAFB-D5E3-183E-185F6FCC0F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95536" y="2336900"/>
            <a:ext cx="4464496" cy="1362075"/>
          </a:xfrm>
        </p:spPr>
        <p:txBody>
          <a:bodyPr/>
          <a:lstStyle>
            <a:lvl1pPr algn="l">
              <a:defRPr sz="3000" b="1" cap="all">
                <a:solidFill>
                  <a:srgbClr val="FF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395536" y="836712"/>
            <a:ext cx="4464496" cy="1500187"/>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51253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520" y="1524000"/>
            <a:ext cx="4176464"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2736" y="1524000"/>
            <a:ext cx="4229744"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09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8177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8830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445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58034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descr="A pink dragon with a shadow&#10;&#10;Description automatically generated with medium confidence">
            <a:extLst>
              <a:ext uri="{FF2B5EF4-FFF2-40B4-BE49-F238E27FC236}">
                <a16:creationId xmlns:a16="http://schemas.microsoft.com/office/drawing/2014/main" id="{54C5AA3C-A063-22DE-411A-D14BE12BA09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idx="1"/>
          </p:nvPr>
        </p:nvSpPr>
        <p:spPr>
          <a:xfrm>
            <a:off x="4283968" y="0"/>
            <a:ext cx="4860032"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2336900"/>
            <a:ext cx="3672408" cy="1362075"/>
          </a:xfrm>
        </p:spPr>
        <p:txBody>
          <a:bodyPr/>
          <a:lstStyle>
            <a:lvl1pPr algn="l">
              <a:defRPr sz="3000" b="1" cap="all">
                <a:solidFill>
                  <a:srgbClr val="FF0000"/>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836712"/>
            <a:ext cx="3672408" cy="1500187"/>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03192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774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88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nk dragon with a white background&#10;&#10;Description automatically generated">
            <a:extLst>
              <a:ext uri="{FF2B5EF4-FFF2-40B4-BE49-F238E27FC236}">
                <a16:creationId xmlns:a16="http://schemas.microsoft.com/office/drawing/2014/main" id="{B09FBC18-138F-B164-B606-31D8FDC053AE}"/>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251520" y="304800"/>
            <a:ext cx="86409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251520" y="1524000"/>
            <a:ext cx="86409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7506431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fontAlgn="base" hangingPunct="1">
        <a:spcBef>
          <a:spcPct val="0"/>
        </a:spcBef>
        <a:spcAft>
          <a:spcPct val="0"/>
        </a:spcAft>
        <a:defRPr sz="2400" b="1">
          <a:solidFill>
            <a:srgbClr val="E40520"/>
          </a:solidFill>
          <a:latin typeface="+mj-lt"/>
          <a:ea typeface="+mj-ea"/>
          <a:cs typeface="ＭＳ Ｐゴシック" charset="0"/>
        </a:defRPr>
      </a:lvl1pPr>
      <a:lvl2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400" b="1">
          <a:solidFill>
            <a:srgbClr val="CD0921"/>
          </a:solidFill>
          <a:latin typeface="Arial" charset="0"/>
          <a:ea typeface="ＭＳ Ｐゴシック" charset="0"/>
        </a:defRPr>
      </a:lvl6pPr>
      <a:lvl7pPr marL="685800" algn="l" rtl="0" eaLnBrk="1" fontAlgn="base" hangingPunct="1">
        <a:spcBef>
          <a:spcPct val="0"/>
        </a:spcBef>
        <a:spcAft>
          <a:spcPct val="0"/>
        </a:spcAft>
        <a:defRPr sz="2400" b="1">
          <a:solidFill>
            <a:srgbClr val="CD0921"/>
          </a:solidFill>
          <a:latin typeface="Arial" charset="0"/>
          <a:ea typeface="ＭＳ Ｐゴシック" charset="0"/>
        </a:defRPr>
      </a:lvl7pPr>
      <a:lvl8pPr marL="1028700" algn="l" rtl="0" eaLnBrk="1" fontAlgn="base" hangingPunct="1">
        <a:spcBef>
          <a:spcPct val="0"/>
        </a:spcBef>
        <a:spcAft>
          <a:spcPct val="0"/>
        </a:spcAft>
        <a:defRPr sz="2400" b="1">
          <a:solidFill>
            <a:srgbClr val="CD0921"/>
          </a:solidFill>
          <a:latin typeface="Arial" charset="0"/>
          <a:ea typeface="ＭＳ Ｐゴシック" charset="0"/>
        </a:defRPr>
      </a:lvl8pPr>
      <a:lvl9pPr marL="1371600" algn="l" rtl="0" eaLnBrk="1" fontAlgn="base" hangingPunct="1">
        <a:spcBef>
          <a:spcPct val="0"/>
        </a:spcBef>
        <a:spcAft>
          <a:spcPct val="0"/>
        </a:spcAft>
        <a:defRPr sz="2400" b="1">
          <a:solidFill>
            <a:srgbClr val="CD0921"/>
          </a:solidFill>
          <a:latin typeface="Arial" charset="0"/>
          <a:ea typeface="ＭＳ Ｐゴシック" charset="0"/>
        </a:defRPr>
      </a:lvl9pPr>
    </p:titleStyle>
    <p:bodyStyle>
      <a:lvl1pPr marL="257175" indent="-257175" algn="l" rtl="0" eaLnBrk="1" fontAlgn="base" hangingPunct="1">
        <a:spcBef>
          <a:spcPct val="20000"/>
        </a:spcBef>
        <a:spcAft>
          <a:spcPct val="0"/>
        </a:spcAft>
        <a:buClr>
          <a:srgbClr val="E40520"/>
        </a:buClr>
        <a:buChar char="•"/>
        <a:defRPr sz="2200">
          <a:solidFill>
            <a:schemeClr val="tx1"/>
          </a:solidFill>
          <a:latin typeface="+mn-lt"/>
          <a:ea typeface="+mn-ea"/>
          <a:cs typeface="ＭＳ Ｐゴシック" charset="0"/>
        </a:defRPr>
      </a:lvl1pPr>
      <a:lvl2pPr marL="557213" indent="-214313" algn="l" rtl="0" eaLnBrk="1" fontAlgn="base" hangingPunct="1">
        <a:spcBef>
          <a:spcPct val="20000"/>
        </a:spcBef>
        <a:spcAft>
          <a:spcPct val="0"/>
        </a:spcAft>
        <a:buClr>
          <a:srgbClr val="E40520"/>
        </a:buClr>
        <a:buChar char="–"/>
        <a:defRPr sz="2000">
          <a:solidFill>
            <a:schemeClr val="tx1"/>
          </a:solidFill>
          <a:latin typeface="+mn-lt"/>
          <a:ea typeface="+mn-ea"/>
        </a:defRPr>
      </a:lvl2pPr>
      <a:lvl3pPr marL="857250" indent="-171450" algn="l" rtl="0" eaLnBrk="1" fontAlgn="base" hangingPunct="1">
        <a:spcBef>
          <a:spcPct val="20000"/>
        </a:spcBef>
        <a:spcAft>
          <a:spcPct val="0"/>
        </a:spcAft>
        <a:buClr>
          <a:srgbClr val="E40520"/>
        </a:buClr>
        <a:buChar char="•"/>
        <a:defRPr sz="1800">
          <a:solidFill>
            <a:schemeClr val="tx1"/>
          </a:solidFill>
          <a:latin typeface="+mn-lt"/>
          <a:ea typeface="+mn-ea"/>
        </a:defRPr>
      </a:lvl3pPr>
      <a:lvl4pPr marL="1200150" indent="-171450" algn="l" rtl="0" eaLnBrk="1" fontAlgn="base" hangingPunct="1">
        <a:spcBef>
          <a:spcPct val="20000"/>
        </a:spcBef>
        <a:spcAft>
          <a:spcPct val="0"/>
        </a:spcAft>
        <a:buClr>
          <a:srgbClr val="E40520"/>
        </a:buClr>
        <a:buChar char="–"/>
        <a:defRPr sz="1600">
          <a:solidFill>
            <a:schemeClr val="tx1"/>
          </a:solidFill>
          <a:latin typeface="+mn-lt"/>
          <a:ea typeface="+mn-ea"/>
        </a:defRPr>
      </a:lvl4pPr>
      <a:lvl5pPr marL="1543050" indent="-171450" algn="l" rtl="0" eaLnBrk="1" fontAlgn="base" hangingPunct="1">
        <a:spcBef>
          <a:spcPct val="20000"/>
        </a:spcBef>
        <a:spcAft>
          <a:spcPct val="0"/>
        </a:spcAft>
        <a:buClr>
          <a:srgbClr val="E40520"/>
        </a:buClr>
        <a:buChar char="»"/>
        <a:defRPr sz="1400">
          <a:solidFill>
            <a:schemeClr val="tx1"/>
          </a:solidFill>
          <a:latin typeface="+mn-lt"/>
          <a:ea typeface="+mn-ea"/>
        </a:defRPr>
      </a:lvl5pPr>
      <a:lvl6pPr marL="1885950" indent="-171450" algn="l" rtl="0" eaLnBrk="1" fontAlgn="base" hangingPunct="1">
        <a:spcBef>
          <a:spcPct val="20000"/>
        </a:spcBef>
        <a:spcAft>
          <a:spcPct val="0"/>
        </a:spcAft>
        <a:buChar char="»"/>
        <a:defRPr>
          <a:solidFill>
            <a:schemeClr val="tx1"/>
          </a:solidFill>
          <a:latin typeface="+mn-lt"/>
          <a:ea typeface="+mn-ea"/>
        </a:defRPr>
      </a:lvl6pPr>
      <a:lvl7pPr marL="2228850" indent="-171450" algn="l" rtl="0" eaLnBrk="1" fontAlgn="base" hangingPunct="1">
        <a:spcBef>
          <a:spcPct val="20000"/>
        </a:spcBef>
        <a:spcAft>
          <a:spcPct val="0"/>
        </a:spcAft>
        <a:buChar char="»"/>
        <a:defRPr>
          <a:solidFill>
            <a:schemeClr val="tx1"/>
          </a:solidFill>
          <a:latin typeface="+mn-lt"/>
          <a:ea typeface="+mn-ea"/>
        </a:defRPr>
      </a:lvl7pPr>
      <a:lvl8pPr marL="2571750" indent="-171450" algn="l" rtl="0" eaLnBrk="1" fontAlgn="base" hangingPunct="1">
        <a:spcBef>
          <a:spcPct val="20000"/>
        </a:spcBef>
        <a:spcAft>
          <a:spcPct val="0"/>
        </a:spcAft>
        <a:buChar char="»"/>
        <a:defRPr>
          <a:solidFill>
            <a:schemeClr val="tx1"/>
          </a:solidFill>
          <a:latin typeface="+mn-lt"/>
          <a:ea typeface="+mn-ea"/>
        </a:defRPr>
      </a:lvl8pPr>
      <a:lvl9pPr marL="2914650" indent="-17145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eur03.safelinks.protection.outlook.com/?url=https%3A%2F%2Furl.uk.m.mimecastprotect.com%2Fs%2FimD4CyXlziLgZyjTZfpFxEWcr%3Fdomain%3Denfield.gov.uk&amp;data=05%7C02%7Csamantha.hill%40enfield.gov.uk%7C376ad077744548713f2a08dcf3f9a832%7Ccc18b91d1bb24d9bac767a4447488d49%7C0%7C0%7C638653500819837025%7CUnknown%7CTWFpbGZsb3d8eyJWIjoiMC4wLjAwMDAiLCJQIjoiV2luMzIiLCJBTiI6Ik1haWwiLCJXVCI6Mn0%3D%7C0%7C%7C%7C&amp;sdata=bJb8IJNNA55LhqDmXZmdW3rsFuDiykf45nCc7jtxhW0%3D&amp;reserved=0" TargetMode="External"/><Relationship Id="rId2" Type="http://schemas.openxmlformats.org/officeDocument/2006/relationships/hyperlink" Target="https://www.gypsy-traveller.org/wp-content/uploads/2022/05/GTRSB-Pledge-for-Schools-Report_FINAL.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bc.co.uk/news/articles/cj4d40922xv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raded.enfield.gov.uk/thehub/safeguarding-in-schools/online-safet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ur03.safelinks.protection.outlook.com/ap/t-59584e83/?url=https%3A%2F%2Fteams.microsoft.com%2Fl%2Fmeetup-join%2F19%253ameeting_Yjg0Zjg2MmMtZDcyNS00NjM0LWJkMzUtOTM5NmUyNzRhODJi%2540thread.v2%2F0%3Fcontext%3D%257b%2522Tid%2522%253a%2522cc18b91d-1bb2-4d9b-ac76-7a4447488d49%2522%252c%2522Oid%2522%253a%2522cf752574-b572-4e8e-906a-bb070e5f1e20%2522%257d&amp;data=05%7C02%7CSamantha.Hill%40enfield.gov.uk%7Ce855eab204fc43a3f7d708dcd712d4fe%7Ccc18b91d1bb24d9bac767a4447488d49%7C0%7C0%7C638621723084456883%7CUnknown%7CTWFpbGZsb3d8eyJWIjoiMC4wLjAwMDAiLCJQIjoiV2luMzIiLCJBTiI6Ik1haWwiLCJXVCI6Mn0%3D%7C0%7C%7C%7C&amp;sdata=Z%2BZFnANXKQJBklcnwf4gX%2Btj6EsDfvjgLxd%2BOtk6PW0%3D&amp;reserved=0" TargetMode="External"/><Relationship Id="rId7" Type="http://schemas.openxmlformats.org/officeDocument/2006/relationships/hyperlink" Target="mailto:seyis@enfield.gov.uk" TargetMode="External"/><Relationship Id="rId2" Type="http://schemas.openxmlformats.org/officeDocument/2006/relationships/hyperlink" Target="https://eur03.safelinks.protection.outlook.com/ap/t-59584e83/?url=https%3A%2F%2Fteams.microsoft.com%2Fl%2Fmeetup-join%2F19%253ameeting_Mjk2MWU4OTQtZTI4OC00NmQ2LTlmMWYtNDQxNzI3ZWMzZDc3%2540thread.v2%2F0%3Fcontext%3D%257b%2522Tid%2522%253a%2522cc18b91d-1bb2-4d9b-ac76-7a4447488d49%2522%252c%2522Oid%2522%253a%2522cf752574-b572-4e8e-906a-bb070e5f1e20%2522%257d&amp;data=05%7C02%7CSamantha.Hill%40enfield.gov.uk%7Ce855eab204fc43a3f7d708dcd712d4fe%7Ccc18b91d1bb24d9bac767a4447488d49%7C0%7C0%7C638621723084450926%7CUnknown%7CTWFpbGZsb3d8eyJWIjoiMC4wLjAwMDAiLCJQIjoiV2luMzIiLCJBTiI6Ik1haWwiLCJXVCI6Mn0%3D%7C0%7C%7C%7C&amp;sdata=sUQAickHuEZz3VkVFd2DHIXMwOd4btG2UkAnLxH1eRk%3D&amp;reserved=0" TargetMode="External"/><Relationship Id="rId1" Type="http://schemas.openxmlformats.org/officeDocument/2006/relationships/slideLayout" Target="../slideLayouts/slideLayout2.xml"/><Relationship Id="rId6" Type="http://schemas.openxmlformats.org/officeDocument/2006/relationships/hyperlink" Target="https://traded.enfield.gov.uk/thehub" TargetMode="External"/><Relationship Id="rId5" Type="http://schemas.openxmlformats.org/officeDocument/2006/relationships/hyperlink" Target="https://eur03.safelinks.protection.outlook.com/ap/t-59584e83/?url=https%3A%2F%2Fteams.microsoft.com%2Fl%2Fmeetup-join%2F19%253ameeting_MDVjZGNiMTItYmE4Zi00ZTZhLWIxNjAtMTdjNDFhZTFjN2M0%2540thread.v2%2F0%3Fcontext%3D%257b%2522Tid%2522%253a%2522cc18b91d-1bb2-4d9b-ac76-7a4447488d49%2522%252c%2522Oid%2522%253a%2522cf752574-b572-4e8e-906a-bb070e5f1e20%2522%257d&amp;data=05%7C02%7CSamantha.Hill%40enfield.gov.uk%7Ce855eab204fc43a3f7d708dcd712d4fe%7Ccc18b91d1bb24d9bac767a4447488d49%7C0%7C0%7C638621723084467577%7CUnknown%7CTWFpbGZsb3d8eyJWIjoiMC4wLjAwMDAiLCJQIjoiV2luMzIiLCJBTiI6Ik1haWwiLCJXVCI6Mn0%3D%7C0%7C%7C%7C&amp;sdata=ZAnv23p6w0ap8UTG9p0oSUP89Ee87E9fEpNpAcZgz20%3D&amp;reserved=0" TargetMode="External"/><Relationship Id="rId4" Type="http://schemas.openxmlformats.org/officeDocument/2006/relationships/hyperlink" Target="https://eur03.safelinks.protection.outlook.com/ap/t-59584e83/?url=https%3A%2F%2Fteams.microsoft.com%2Fl%2Fmeetup-join%2F19%253ameeting_OGVlM2E1NzMtYmI4Ny00NDIzLThkNWEtMjdmYWUxNTI1YTM5%2540thread.v2%2F0%3Fcontext%3D%257b%2522Tid%2522%253a%2522cc18b91d-1bb2-4d9b-ac76-7a4447488d49%2522%252c%2522Oid%2522%253a%2522cf752574-b572-4e8e-906a-bb070e5f1e20%2522%257d&amp;data=05%7C02%7CSamantha.Hill%40enfield.gov.uk%7Ce855eab204fc43a3f7d708dcd712d4fe%7Ccc18b91d1bb24d9bac767a4447488d49%7C0%7C0%7C638621723084462213%7CUnknown%7CTWFpbGZsb3d8eyJWIjoiMC4wLjAwMDAiLCJQIjoiV2luMzIiLCJBTiI6Ik1haWwiLCJXVCI6Mn0%3D%7C0%7C%7C%7C&amp;sdata=Yb7xtBYHB7wS%2BjJvs3FmzHjJCmOvepHjH4UbtYK2PBk%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eyis@enfield.gov.uk" TargetMode="External"/><Relationship Id="rId1" Type="http://schemas.openxmlformats.org/officeDocument/2006/relationships/slideLayout" Target="../slideLayouts/slideLayout2.xml"/><Relationship Id="rId4" Type="http://schemas.openxmlformats.org/officeDocument/2006/relationships/hyperlink" Target="https://traded.enfield.gov.uk/thehub/safeguarding-in-schools/docume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ssets.publishing.service.gov.uk/media/62d1643e8fa8f50bfbefa55c/Searching__Screening_and_Confiscation_guidance_July_202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eyis@enfield.gov.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Samantha.Hill@enfield.gov.uk" TargetMode="External"/><Relationship Id="rId5" Type="http://schemas.openxmlformats.org/officeDocument/2006/relationships/hyperlink" Target="https://www.enfield.gov.uk/safeguardingenfield" TargetMode="External"/><Relationship Id="rId4" Type="http://schemas.openxmlformats.org/officeDocument/2006/relationships/hyperlink" Target="https://traded.enfield.gov.uk/thehu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19750" y="-1168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600" b="1" dirty="0">
                <a:solidFill>
                  <a:srgbClr val="D52B1E"/>
                </a:solidFill>
                <a:latin typeface="Arial" charset="0"/>
              </a:rPr>
              <a:t>DSL Network </a:t>
            </a:r>
            <a:endParaRPr lang="en-US" sz="4400" dirty="0">
              <a:solidFill>
                <a:schemeClr val="tx2"/>
              </a:solidFill>
              <a:latin typeface="Arial" charset="0"/>
            </a:endParaRPr>
          </a:p>
        </p:txBody>
      </p:sp>
      <p:sp>
        <p:nvSpPr>
          <p:cNvPr id="2087" name="Rectangle 39"/>
          <p:cNvSpPr>
            <a:spLocks noGrp="1" noChangeArrowheads="1"/>
          </p:cNvSpPr>
          <p:nvPr/>
        </p:nvSpPr>
        <p:spPr bwMode="auto">
          <a:xfrm>
            <a:off x="1339177" y="930484"/>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b="1" dirty="0">
                <a:latin typeface="Arial" charset="0"/>
              </a:rPr>
              <a:t>26</a:t>
            </a:r>
            <a:r>
              <a:rPr lang="en-US" sz="3200" b="1" baseline="30000" dirty="0">
                <a:latin typeface="Arial" charset="0"/>
              </a:rPr>
              <a:t>th</a:t>
            </a:r>
            <a:r>
              <a:rPr lang="en-US" sz="3200" b="1" dirty="0">
                <a:latin typeface="Arial" charset="0"/>
              </a:rPr>
              <a:t> November 2024</a:t>
            </a: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613317-687D-6A0F-F67B-259C6C563496}"/>
              </a:ext>
            </a:extLst>
          </p:cNvPr>
          <p:cNvPicPr>
            <a:picLocks noChangeAspect="1"/>
          </p:cNvPicPr>
          <p:nvPr/>
        </p:nvPicPr>
        <p:blipFill>
          <a:blip r:embed="rId6"/>
          <a:stretch>
            <a:fillRect/>
          </a:stretch>
        </p:blipFill>
        <p:spPr>
          <a:xfrm>
            <a:off x="1979712" y="1525210"/>
            <a:ext cx="4867820" cy="38075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8E5B3-F3AC-FDFC-A557-9B8F885C23DA}"/>
              </a:ext>
            </a:extLst>
          </p:cNvPr>
          <p:cNvSpPr>
            <a:spLocks noGrp="1"/>
          </p:cNvSpPr>
          <p:nvPr>
            <p:ph type="title"/>
          </p:nvPr>
        </p:nvSpPr>
        <p:spPr>
          <a:xfrm>
            <a:off x="467544" y="1262038"/>
            <a:ext cx="3672408" cy="4327202"/>
          </a:xfrm>
        </p:spPr>
        <p:txBody>
          <a:bodyPr/>
          <a:lstStyle/>
          <a:p>
            <a:r>
              <a:rPr lang="en-GB" sz="2000" cap="none" dirty="0">
                <a:latin typeface="Effra Medium"/>
              </a:rPr>
              <a:t>Information that will help us to advise you</a:t>
            </a:r>
            <a:br>
              <a:rPr lang="en-GB" sz="2000" cap="none" dirty="0">
                <a:latin typeface="Effra Medium"/>
              </a:rPr>
            </a:br>
            <a:br>
              <a:rPr lang="en-GB" sz="2000" cap="none" dirty="0">
                <a:latin typeface="Effra Medium"/>
              </a:rPr>
            </a:br>
            <a:r>
              <a:rPr lang="en-GB" sz="1800" b="0" cap="none" dirty="0">
                <a:solidFill>
                  <a:schemeClr val="tx1"/>
                </a:solidFill>
                <a:latin typeface="Effra Medium"/>
              </a:rPr>
              <a:t>Child’s age</a:t>
            </a:r>
            <a:br>
              <a:rPr lang="en-GB" sz="1800" b="0" cap="none" dirty="0">
                <a:solidFill>
                  <a:schemeClr val="tx1"/>
                </a:solidFill>
                <a:latin typeface="Effra Medium"/>
              </a:rPr>
            </a:br>
            <a:br>
              <a:rPr lang="en-GB" sz="1800" b="0" cap="none" dirty="0">
                <a:solidFill>
                  <a:schemeClr val="tx1"/>
                </a:solidFill>
                <a:latin typeface="Effra Medium"/>
              </a:rPr>
            </a:br>
            <a:r>
              <a:rPr lang="en-GB" sz="1800" b="0" cap="none" dirty="0">
                <a:solidFill>
                  <a:schemeClr val="tx1"/>
                </a:solidFill>
                <a:latin typeface="Effra Medium"/>
              </a:rPr>
              <a:t>What the concern is </a:t>
            </a:r>
            <a:br>
              <a:rPr lang="en-GB" sz="1800" b="0" cap="none" dirty="0">
                <a:solidFill>
                  <a:schemeClr val="tx1"/>
                </a:solidFill>
                <a:latin typeface="Effra Medium"/>
              </a:rPr>
            </a:br>
            <a:br>
              <a:rPr lang="en-GB" sz="1800" b="0" cap="none" dirty="0">
                <a:solidFill>
                  <a:schemeClr val="tx1"/>
                </a:solidFill>
                <a:latin typeface="Effra Medium"/>
              </a:rPr>
            </a:br>
            <a:r>
              <a:rPr lang="en-GB" sz="1800" b="0" cap="none" dirty="0">
                <a:solidFill>
                  <a:schemeClr val="tx1"/>
                </a:solidFill>
                <a:latin typeface="Effra Medium"/>
              </a:rPr>
              <a:t>If you’ve had previous safeguarding concerns – particularly of the same nature</a:t>
            </a:r>
            <a:br>
              <a:rPr lang="en-GB" sz="1800" b="0" cap="none" dirty="0">
                <a:solidFill>
                  <a:schemeClr val="tx1"/>
                </a:solidFill>
                <a:latin typeface="Effra Medium"/>
              </a:rPr>
            </a:br>
            <a:br>
              <a:rPr lang="en-GB" sz="1800" b="0" cap="none" dirty="0">
                <a:solidFill>
                  <a:schemeClr val="tx1"/>
                </a:solidFill>
                <a:latin typeface="Effra Medium"/>
              </a:rPr>
            </a:br>
            <a:r>
              <a:rPr lang="en-GB" sz="1800" b="0" cap="none" dirty="0">
                <a:solidFill>
                  <a:schemeClr val="tx1"/>
                </a:solidFill>
                <a:latin typeface="Effra Medium"/>
              </a:rPr>
              <a:t>What you have already done</a:t>
            </a:r>
            <a:br>
              <a:rPr lang="en-GB" sz="1800" b="0" cap="none" dirty="0">
                <a:solidFill>
                  <a:schemeClr val="tx1"/>
                </a:solidFill>
                <a:latin typeface="Effra Medium"/>
              </a:rPr>
            </a:br>
            <a:br>
              <a:rPr lang="en-GB" sz="1800" b="0" cap="none" dirty="0">
                <a:solidFill>
                  <a:schemeClr val="tx1"/>
                </a:solidFill>
                <a:latin typeface="Effra Medium"/>
              </a:rPr>
            </a:br>
            <a:r>
              <a:rPr lang="en-GB" sz="1800" b="0" cap="none" dirty="0">
                <a:solidFill>
                  <a:schemeClr val="tx1"/>
                </a:solidFill>
                <a:latin typeface="Effra Medium"/>
              </a:rPr>
              <a:t>If you have already spoken to the parent what their views were</a:t>
            </a:r>
            <a:endParaRPr lang="en-GB" sz="2000" b="0" cap="none" dirty="0">
              <a:solidFill>
                <a:schemeClr val="tx1"/>
              </a:solidFill>
              <a:latin typeface="Effra Medium"/>
            </a:endParaRPr>
          </a:p>
        </p:txBody>
      </p:sp>
      <p:sp>
        <p:nvSpPr>
          <p:cNvPr id="4" name="Text Placeholder 3">
            <a:extLst>
              <a:ext uri="{FF2B5EF4-FFF2-40B4-BE49-F238E27FC236}">
                <a16:creationId xmlns:a16="http://schemas.microsoft.com/office/drawing/2014/main" id="{0AE4970D-098A-15A4-E49B-AC8C6DF484A9}"/>
              </a:ext>
            </a:extLst>
          </p:cNvPr>
          <p:cNvSpPr>
            <a:spLocks noGrp="1"/>
          </p:cNvSpPr>
          <p:nvPr>
            <p:ph type="body" idx="10"/>
          </p:nvPr>
        </p:nvSpPr>
        <p:spPr>
          <a:xfrm>
            <a:off x="4499992" y="1262038"/>
            <a:ext cx="4176464" cy="3895154"/>
          </a:xfrm>
        </p:spPr>
        <p:txBody>
          <a:bodyPr/>
          <a:lstStyle/>
          <a:p>
            <a:r>
              <a:rPr lang="en-GB" sz="2000" b="1" dirty="0">
                <a:latin typeface="Effra Medium"/>
              </a:rPr>
              <a:t>What the consultation line is not for…</a:t>
            </a:r>
            <a:endParaRPr lang="en-GB" sz="2000" dirty="0">
              <a:solidFill>
                <a:schemeClr val="tx1"/>
              </a:solidFill>
              <a:latin typeface="Effra Medium"/>
            </a:endParaRPr>
          </a:p>
          <a:p>
            <a:r>
              <a:rPr lang="en-GB" sz="1800" dirty="0">
                <a:solidFill>
                  <a:schemeClr val="tx1"/>
                </a:solidFill>
                <a:latin typeface="Effra Medium"/>
              </a:rPr>
              <a:t>The consultation line cannot be used for queries on open cases – you should be speaking to the allocated SW or their manager</a:t>
            </a:r>
          </a:p>
          <a:p>
            <a:endParaRPr lang="en-GB" sz="1800" dirty="0">
              <a:solidFill>
                <a:schemeClr val="tx1"/>
              </a:solidFill>
              <a:latin typeface="Effra Medium"/>
            </a:endParaRPr>
          </a:p>
          <a:p>
            <a:r>
              <a:rPr lang="en-GB" sz="1800" dirty="0">
                <a:solidFill>
                  <a:schemeClr val="tx1"/>
                </a:solidFill>
                <a:latin typeface="Effra Medium"/>
              </a:rPr>
              <a:t>It is not to discuss the outcome of a previous referral, chase an outcome or provide updates on referrals already made</a:t>
            </a:r>
          </a:p>
          <a:p>
            <a:endParaRPr lang="en-GB" sz="1800" dirty="0">
              <a:solidFill>
                <a:schemeClr val="tx1"/>
              </a:solidFill>
              <a:latin typeface="Effra Medium"/>
            </a:endParaRPr>
          </a:p>
          <a:p>
            <a:r>
              <a:rPr lang="en-GB" sz="1800" dirty="0">
                <a:solidFill>
                  <a:schemeClr val="tx1"/>
                </a:solidFill>
                <a:latin typeface="Effra Medium"/>
              </a:rPr>
              <a:t>It is not used for making referrals by phone – you will be asked to use the portal</a:t>
            </a:r>
          </a:p>
        </p:txBody>
      </p:sp>
    </p:spTree>
    <p:extLst>
      <p:ext uri="{BB962C8B-B14F-4D97-AF65-F5344CB8AC3E}">
        <p14:creationId xmlns:p14="http://schemas.microsoft.com/office/powerpoint/2010/main" val="82765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a:extLst>
              <a:ext uri="{FF2B5EF4-FFF2-40B4-BE49-F238E27FC236}">
                <a16:creationId xmlns:a16="http://schemas.microsoft.com/office/drawing/2014/main" id="{2F76B8F3-AF37-753E-0A85-1D25FD5F7E06}"/>
              </a:ext>
            </a:extLst>
          </p:cNvPr>
          <p:cNvSpPr>
            <a:spLocks noGrp="1" noChangeArrowheads="1"/>
          </p:cNvSpPr>
          <p:nvPr>
            <p:ph type="title"/>
          </p:nvPr>
        </p:nvSpPr>
        <p:spPr>
          <a:xfrm>
            <a:off x="251520" y="1085850"/>
            <a:ext cx="8640960" cy="542950"/>
          </a:xfrm>
        </p:spPr>
        <p:txBody>
          <a:bodyPr/>
          <a:lstStyle/>
          <a:p>
            <a:r>
              <a:rPr lang="en-US" altLang="en-US" dirty="0"/>
              <a:t>How to contact the children’s MASH team</a:t>
            </a:r>
          </a:p>
        </p:txBody>
      </p:sp>
      <p:sp>
        <p:nvSpPr>
          <p:cNvPr id="7170" name="Content Placeholder 3">
            <a:extLst>
              <a:ext uri="{FF2B5EF4-FFF2-40B4-BE49-F238E27FC236}">
                <a16:creationId xmlns:a16="http://schemas.microsoft.com/office/drawing/2014/main" id="{BEF5BB92-2E4B-8D67-249E-0AFAAE94777B}"/>
              </a:ext>
            </a:extLst>
          </p:cNvPr>
          <p:cNvSpPr>
            <a:spLocks noGrp="1" noChangeArrowheads="1"/>
          </p:cNvSpPr>
          <p:nvPr>
            <p:ph idx="1"/>
          </p:nvPr>
        </p:nvSpPr>
        <p:spPr>
          <a:xfrm>
            <a:off x="251520" y="1628800"/>
            <a:ext cx="8640960" cy="4143350"/>
          </a:xfrm>
        </p:spPr>
        <p:txBody>
          <a:bodyPr/>
          <a:lstStyle/>
          <a:p>
            <a:r>
              <a:rPr lang="en-US" altLang="en-US" sz="1800" b="1" dirty="0">
                <a:latin typeface="Effra Medium"/>
              </a:rPr>
              <a:t>Consultation Line -</a:t>
            </a:r>
            <a:r>
              <a:rPr lang="en-GB" altLang="en-US" sz="1800" b="1" dirty="0">
                <a:solidFill>
                  <a:srgbClr val="000000"/>
                </a:solidFill>
                <a:latin typeface="Effra Medium"/>
              </a:rPr>
              <a:t> </a:t>
            </a:r>
            <a:r>
              <a:rPr lang="en-GB" sz="1800" b="1" dirty="0">
                <a:solidFill>
                  <a:srgbClr val="000000"/>
                </a:solidFill>
                <a:latin typeface="Effra Medium"/>
              </a:rPr>
              <a:t>0203 855 6241</a:t>
            </a:r>
          </a:p>
          <a:p>
            <a:pPr marL="0" indent="0">
              <a:buNone/>
            </a:pPr>
            <a:r>
              <a:rPr lang="en-GB" altLang="en-US" sz="1800" dirty="0">
                <a:solidFill>
                  <a:srgbClr val="000000"/>
                </a:solidFill>
                <a:latin typeface="Effra Medium"/>
              </a:rPr>
              <a:t>(10am – 2pm Monday to Friday for professional use only)</a:t>
            </a:r>
          </a:p>
          <a:p>
            <a:pPr marL="0" indent="0">
              <a:buNone/>
            </a:pPr>
            <a:endParaRPr lang="en-GB" altLang="en-US" sz="1800" b="1" dirty="0">
              <a:solidFill>
                <a:srgbClr val="000000"/>
              </a:solidFill>
              <a:latin typeface="Effra"/>
            </a:endParaRPr>
          </a:p>
          <a:p>
            <a:r>
              <a:rPr lang="en-GB" sz="1800" b="1" dirty="0">
                <a:solidFill>
                  <a:srgbClr val="000000"/>
                </a:solidFill>
                <a:latin typeface="Effra Medium"/>
              </a:rPr>
              <a:t>Enfield Multi Agency Safeguarding Hub MASH) </a:t>
            </a:r>
            <a:r>
              <a:rPr lang="en-GB" sz="1800" dirty="0">
                <a:solidFill>
                  <a:srgbClr val="000000"/>
                </a:solidFill>
                <a:latin typeface="Effra Medium"/>
              </a:rPr>
              <a:t>- </a:t>
            </a:r>
            <a:r>
              <a:rPr lang="en-GB" sz="1800" b="1" dirty="0">
                <a:solidFill>
                  <a:srgbClr val="000000"/>
                </a:solidFill>
                <a:latin typeface="Effra"/>
              </a:rPr>
              <a:t>0208 379 5555</a:t>
            </a:r>
            <a:endParaRPr lang="en-GB" sz="1800" dirty="0">
              <a:solidFill>
                <a:srgbClr val="000000"/>
              </a:solidFill>
              <a:latin typeface="Effra"/>
            </a:endParaRPr>
          </a:p>
          <a:p>
            <a:pPr marL="0" indent="0">
              <a:buNone/>
            </a:pPr>
            <a:r>
              <a:rPr lang="en-GB" sz="1800" dirty="0">
                <a:solidFill>
                  <a:srgbClr val="000000"/>
                </a:solidFill>
                <a:latin typeface="Effra Medium"/>
              </a:rPr>
              <a:t>(Monday to Thursday 8.45am to 5pm and Friday 8.45am to 4.45pm)</a:t>
            </a:r>
          </a:p>
          <a:p>
            <a:pPr marL="0" indent="0">
              <a:buNone/>
            </a:pPr>
            <a:endParaRPr lang="en-GB" sz="1800" dirty="0">
              <a:solidFill>
                <a:srgbClr val="000000"/>
              </a:solidFill>
              <a:latin typeface="Effra Medium"/>
            </a:endParaRPr>
          </a:p>
          <a:p>
            <a:r>
              <a:rPr lang="en-GB" sz="1800" b="1" dirty="0">
                <a:solidFill>
                  <a:srgbClr val="000000"/>
                </a:solidFill>
                <a:latin typeface="Effra Medium"/>
              </a:rPr>
              <a:t>Outside of normal office hours contact the Emergency Duty Team </a:t>
            </a:r>
            <a:r>
              <a:rPr lang="en-GB" sz="1800" dirty="0">
                <a:solidFill>
                  <a:srgbClr val="000000"/>
                </a:solidFill>
                <a:latin typeface="Effra Medium"/>
              </a:rPr>
              <a:t>- </a:t>
            </a:r>
            <a:r>
              <a:rPr lang="en-GB" sz="1800" b="1" dirty="0">
                <a:solidFill>
                  <a:srgbClr val="000000"/>
                </a:solidFill>
                <a:latin typeface="Effra"/>
              </a:rPr>
              <a:t>0208 379 1000 </a:t>
            </a:r>
            <a:endParaRPr lang="en-GB" sz="1800" dirty="0">
              <a:solidFill>
                <a:srgbClr val="000000"/>
              </a:solidFill>
              <a:latin typeface="Effra"/>
            </a:endParaRPr>
          </a:p>
          <a:p>
            <a:pPr marL="0" indent="0">
              <a:buNone/>
            </a:pPr>
            <a:r>
              <a:rPr lang="en-GB" sz="1800" dirty="0">
                <a:solidFill>
                  <a:srgbClr val="000000"/>
                </a:solidFill>
                <a:latin typeface="Effra Medium"/>
              </a:rPr>
              <a:t>(select option 2 and you will be transferred to an advisor)</a:t>
            </a:r>
          </a:p>
          <a:p>
            <a:pPr marL="0" indent="0">
              <a:buNone/>
            </a:pPr>
            <a:r>
              <a:rPr lang="en-GB" altLang="en-US" sz="1800" dirty="0">
                <a:solidFill>
                  <a:srgbClr val="000000"/>
                </a:solidFill>
                <a:latin typeface="Effra Medium"/>
              </a:rPr>
              <a:t>This should be used for cases which cannot wait until the next working day</a:t>
            </a:r>
          </a:p>
          <a:p>
            <a:pPr marL="0" indent="0">
              <a:buNone/>
            </a:pPr>
            <a:endParaRPr lang="en-GB" altLang="en-US" sz="1800" dirty="0">
              <a:solidFill>
                <a:srgbClr val="000000"/>
              </a:solidFill>
              <a:latin typeface="Effra Medium"/>
            </a:endParaRPr>
          </a:p>
          <a:p>
            <a:r>
              <a:rPr lang="en-GB" sz="1800" b="1" dirty="0">
                <a:solidFill>
                  <a:srgbClr val="000000"/>
                </a:solidFill>
                <a:latin typeface="Effra Medium"/>
              </a:rPr>
              <a:t>You can make a referral via </a:t>
            </a:r>
            <a:r>
              <a:rPr lang="en-GB" sz="1800" b="1" dirty="0">
                <a:solidFill>
                  <a:srgbClr val="000000"/>
                </a:solidFill>
                <a:latin typeface="Effra"/>
              </a:rPr>
              <a:t>www.enfield.gov.uk/childrensportal</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CD-8ABB-DB2C-6C28-7D952C2AF193}"/>
              </a:ext>
            </a:extLst>
          </p:cNvPr>
          <p:cNvSpPr>
            <a:spLocks noGrp="1"/>
          </p:cNvSpPr>
          <p:nvPr>
            <p:ph type="title"/>
          </p:nvPr>
        </p:nvSpPr>
        <p:spPr/>
        <p:txBody>
          <a:bodyPr/>
          <a:lstStyle/>
          <a:p>
            <a:r>
              <a:rPr lang="en-GB" dirty="0"/>
              <a:t>4pm</a:t>
            </a:r>
            <a:br>
              <a:rPr lang="en-GB" dirty="0"/>
            </a:br>
            <a:r>
              <a:rPr lang="en-GB" dirty="0"/>
              <a:t>LADO Update – Bruno Capela</a:t>
            </a:r>
          </a:p>
        </p:txBody>
      </p:sp>
    </p:spTree>
    <p:extLst>
      <p:ext uri="{BB962C8B-B14F-4D97-AF65-F5344CB8AC3E}">
        <p14:creationId xmlns:p14="http://schemas.microsoft.com/office/powerpoint/2010/main" val="290721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698D-DEB5-1B0E-BD75-5F545140CF6A}"/>
              </a:ext>
            </a:extLst>
          </p:cNvPr>
          <p:cNvSpPr>
            <a:spLocks noGrp="1"/>
          </p:cNvSpPr>
          <p:nvPr>
            <p:ph type="title"/>
          </p:nvPr>
        </p:nvSpPr>
        <p:spPr/>
        <p:txBody>
          <a:bodyPr/>
          <a:lstStyle/>
          <a:p>
            <a:r>
              <a:rPr lang="en-GB" dirty="0"/>
              <a:t>4.05pm</a:t>
            </a:r>
            <a:br>
              <a:rPr lang="en-GB" dirty="0"/>
            </a:br>
            <a:r>
              <a:rPr lang="en-GB" dirty="0"/>
              <a:t>Severe Absence Protocol – Ian Hewison</a:t>
            </a:r>
          </a:p>
        </p:txBody>
      </p:sp>
    </p:spTree>
    <p:extLst>
      <p:ext uri="{BB962C8B-B14F-4D97-AF65-F5344CB8AC3E}">
        <p14:creationId xmlns:p14="http://schemas.microsoft.com/office/powerpoint/2010/main" val="208044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8E81-27C2-F723-1D79-0C46BA46570A}"/>
              </a:ext>
            </a:extLst>
          </p:cNvPr>
          <p:cNvSpPr>
            <a:spLocks noGrp="1"/>
          </p:cNvSpPr>
          <p:nvPr>
            <p:ph type="title"/>
          </p:nvPr>
        </p:nvSpPr>
        <p:spPr/>
        <p:txBody>
          <a:bodyPr/>
          <a:lstStyle/>
          <a:p>
            <a:r>
              <a:rPr lang="en-GB" dirty="0"/>
              <a:t>4.20pm</a:t>
            </a:r>
            <a:br>
              <a:rPr lang="en-GB" dirty="0"/>
            </a:br>
            <a:r>
              <a:rPr lang="en-GB" dirty="0"/>
              <a:t>Rights Respecting Schools – Helen Trivers</a:t>
            </a:r>
          </a:p>
        </p:txBody>
      </p:sp>
    </p:spTree>
    <p:extLst>
      <p:ext uri="{BB962C8B-B14F-4D97-AF65-F5344CB8AC3E}">
        <p14:creationId xmlns:p14="http://schemas.microsoft.com/office/powerpoint/2010/main" val="335171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CE6E-4EC6-E620-7A6F-536817F38ACD}"/>
              </a:ext>
            </a:extLst>
          </p:cNvPr>
          <p:cNvSpPr>
            <a:spLocks noGrp="1"/>
          </p:cNvSpPr>
          <p:nvPr>
            <p:ph type="title"/>
          </p:nvPr>
        </p:nvSpPr>
        <p:spPr/>
        <p:txBody>
          <a:bodyPr/>
          <a:lstStyle/>
          <a:p>
            <a:r>
              <a:rPr lang="en-GB" dirty="0"/>
              <a:t>4.30pm</a:t>
            </a:r>
            <a:br>
              <a:rPr lang="en-GB" dirty="0"/>
            </a:br>
            <a:r>
              <a:rPr lang="en-GB" dirty="0"/>
              <a:t>Safeguarding Partnership – </a:t>
            </a:r>
            <a:r>
              <a:rPr lang="en-GB" dirty="0" err="1"/>
              <a:t>Mellisa</a:t>
            </a:r>
            <a:r>
              <a:rPr lang="en-GB" dirty="0"/>
              <a:t> Morland</a:t>
            </a:r>
          </a:p>
        </p:txBody>
      </p:sp>
    </p:spTree>
    <p:extLst>
      <p:ext uri="{BB962C8B-B14F-4D97-AF65-F5344CB8AC3E}">
        <p14:creationId xmlns:p14="http://schemas.microsoft.com/office/powerpoint/2010/main" val="305963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98A0-75C1-5F79-BCDE-0A61AC1562B4}"/>
              </a:ext>
            </a:extLst>
          </p:cNvPr>
          <p:cNvSpPr>
            <a:spLocks noGrp="1"/>
          </p:cNvSpPr>
          <p:nvPr>
            <p:ph type="title"/>
          </p:nvPr>
        </p:nvSpPr>
        <p:spPr/>
        <p:txBody>
          <a:bodyPr/>
          <a:lstStyle/>
          <a:p>
            <a:r>
              <a:rPr lang="en-GB" dirty="0"/>
              <a:t>4.35pm</a:t>
            </a:r>
            <a:br>
              <a:rPr lang="en-GB" dirty="0"/>
            </a:br>
            <a:r>
              <a:rPr lang="en-GB" dirty="0"/>
              <a:t>GRT – Karen Maguire</a:t>
            </a:r>
          </a:p>
        </p:txBody>
      </p:sp>
    </p:spTree>
    <p:extLst>
      <p:ext uri="{BB962C8B-B14F-4D97-AF65-F5344CB8AC3E}">
        <p14:creationId xmlns:p14="http://schemas.microsoft.com/office/powerpoint/2010/main" val="181359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EA7A-1FB8-8D02-999B-02D80DDBBACB}"/>
              </a:ext>
            </a:extLst>
          </p:cNvPr>
          <p:cNvSpPr>
            <a:spLocks noGrp="1"/>
          </p:cNvSpPr>
          <p:nvPr>
            <p:ph type="title"/>
          </p:nvPr>
        </p:nvSpPr>
        <p:spPr>
          <a:xfrm>
            <a:off x="251520" y="211951"/>
            <a:ext cx="8153400" cy="1143000"/>
          </a:xfrm>
        </p:spPr>
        <p:txBody>
          <a:bodyPr/>
          <a:lstStyle/>
          <a:p>
            <a:r>
              <a:rPr lang="en-GB" dirty="0"/>
              <a:t>GRT</a:t>
            </a:r>
            <a:br>
              <a:rPr lang="en-GB" dirty="0"/>
            </a:br>
            <a:r>
              <a:rPr lang="en-GB" sz="1800" dirty="0"/>
              <a:t>Gypsy, Roma, Traveller, Showman, Boatman</a:t>
            </a:r>
          </a:p>
        </p:txBody>
      </p:sp>
      <p:sp>
        <p:nvSpPr>
          <p:cNvPr id="3" name="Content Placeholder 2">
            <a:extLst>
              <a:ext uri="{FF2B5EF4-FFF2-40B4-BE49-F238E27FC236}">
                <a16:creationId xmlns:a16="http://schemas.microsoft.com/office/drawing/2014/main" id="{BCE34BAC-867E-D8D1-5F91-F0B39A5ABA1F}"/>
              </a:ext>
            </a:extLst>
          </p:cNvPr>
          <p:cNvSpPr>
            <a:spLocks noGrp="1"/>
          </p:cNvSpPr>
          <p:nvPr>
            <p:ph idx="1"/>
          </p:nvPr>
        </p:nvSpPr>
        <p:spPr>
          <a:xfrm>
            <a:off x="251520" y="1196752"/>
            <a:ext cx="8640960" cy="4191000"/>
          </a:xfrm>
        </p:spPr>
        <p:txBody>
          <a:bodyPr/>
          <a:lstStyle/>
          <a:p>
            <a:pPr marL="0" indent="0">
              <a:buNone/>
            </a:pPr>
            <a:r>
              <a:rPr lang="en-GB" sz="1400" dirty="0"/>
              <a:t>It is estimated that </a:t>
            </a:r>
            <a:r>
              <a:rPr lang="en-GB" sz="1400" b="1" dirty="0"/>
              <a:t>almost every school in Enfield </a:t>
            </a:r>
            <a:r>
              <a:rPr lang="en-GB" sz="1400" dirty="0"/>
              <a:t>has children with a GRT heritage enrolled. For multiple reasons, not least a long history of significant persecution, many of those with a GRT background are reluctant to share this information and </a:t>
            </a:r>
            <a:r>
              <a:rPr lang="en-GB" sz="1400" b="1" dirty="0"/>
              <a:t>may not have been identified by your school. </a:t>
            </a:r>
            <a:r>
              <a:rPr lang="en-GB" sz="1400" dirty="0"/>
              <a:t>This group of children has significant and particular vulnerabilities. There are community sensitivities which are </a:t>
            </a:r>
            <a:r>
              <a:rPr lang="en-GB" sz="1400" b="1" dirty="0"/>
              <a:t>essential for schools to understand</a:t>
            </a:r>
            <a:r>
              <a:rPr lang="en-GB" sz="1400" dirty="0"/>
              <a:t> in order to be able to offer effective support and combat discrimination. </a:t>
            </a:r>
          </a:p>
          <a:p>
            <a:pPr marL="0" indent="0">
              <a:buNone/>
            </a:pPr>
            <a:r>
              <a:rPr lang="en-GB" sz="1400" b="1" dirty="0">
                <a:solidFill>
                  <a:srgbClr val="C00000"/>
                </a:solidFill>
              </a:rPr>
              <a:t>It is essential that your school protects, supports and safeguards these children.</a:t>
            </a:r>
          </a:p>
          <a:p>
            <a:pPr marL="0" indent="0">
              <a:buNone/>
            </a:pPr>
            <a:endParaRPr lang="en-GB" sz="1000" dirty="0"/>
          </a:p>
          <a:p>
            <a:pPr marL="0" indent="0">
              <a:buNone/>
            </a:pPr>
            <a:r>
              <a:rPr lang="en-GB" sz="1400" dirty="0"/>
              <a:t>Has your school signed the </a:t>
            </a:r>
            <a:r>
              <a:rPr lang="en-GB" sz="1400" b="1" dirty="0">
                <a:solidFill>
                  <a:srgbClr val="C00000"/>
                </a:solidFill>
              </a:rPr>
              <a:t>GRT Pledge</a:t>
            </a:r>
            <a:r>
              <a:rPr lang="en-GB" sz="1400" dirty="0"/>
              <a:t>? Signing up is easy and the guidance is easy to follow.</a:t>
            </a:r>
          </a:p>
          <a:p>
            <a:pPr marL="0" indent="0">
              <a:buNone/>
            </a:pPr>
            <a:r>
              <a:rPr lang="en-GB" sz="1400" dirty="0"/>
              <a:t>Find out more here: </a:t>
            </a:r>
            <a:r>
              <a:rPr lang="en-GB" sz="1400" b="1" dirty="0">
                <a:solidFill>
                  <a:srgbClr val="C00000"/>
                </a:solidFill>
                <a:hlinkClick r:id="rId2">
                  <a:extLst>
                    <a:ext uri="{A12FA001-AC4F-418D-AE19-62706E023703}">
                      <ahyp:hlinkClr xmlns:ahyp="http://schemas.microsoft.com/office/drawing/2018/hyperlinkcolor" val="tx"/>
                    </a:ext>
                  </a:extLst>
                </a:hlinkClick>
              </a:rPr>
              <a:t>GTRSB-Pledge-for-Schools-Report_FINAL.pdf</a:t>
            </a:r>
            <a:endParaRPr lang="en-GB" sz="1400" b="1" dirty="0">
              <a:solidFill>
                <a:srgbClr val="C00000"/>
              </a:solidFill>
            </a:endParaRPr>
          </a:p>
          <a:p>
            <a:pPr marL="0" indent="0">
              <a:buNone/>
            </a:pPr>
            <a:endParaRPr lang="en-GB" sz="1000" b="1" dirty="0"/>
          </a:p>
          <a:p>
            <a:pPr marL="0" indent="0">
              <a:buNone/>
            </a:pPr>
            <a:r>
              <a:rPr lang="en-GB" sz="1400" b="1" dirty="0">
                <a:solidFill>
                  <a:srgbClr val="C00000"/>
                </a:solidFill>
              </a:rPr>
              <a:t>GRT Best Practice Meeting</a:t>
            </a:r>
            <a:r>
              <a:rPr lang="en-GB" sz="1400" dirty="0"/>
              <a:t>: </a:t>
            </a:r>
            <a:r>
              <a:rPr lang="en-GB" sz="1400" b="1" dirty="0"/>
              <a:t>Wednesday 29</a:t>
            </a:r>
            <a:r>
              <a:rPr lang="en-GB" sz="1400" b="1" baseline="30000" dirty="0"/>
              <a:t>th</a:t>
            </a:r>
            <a:r>
              <a:rPr lang="en-GB" sz="1400" b="1" dirty="0"/>
              <a:t> January, </a:t>
            </a:r>
            <a:r>
              <a:rPr lang="en-GB" sz="1400" dirty="0"/>
              <a:t>details to be confirmed. We recommend that every school in Enfield is represented in this meeting.</a:t>
            </a:r>
          </a:p>
          <a:p>
            <a:pPr marL="0" indent="0">
              <a:buNone/>
            </a:pPr>
            <a:endParaRPr lang="en-GB" sz="1000" dirty="0"/>
          </a:p>
          <a:p>
            <a:pPr marL="0" indent="0">
              <a:buNone/>
            </a:pPr>
            <a:r>
              <a:rPr lang="en-GB" sz="1400" dirty="0"/>
              <a:t>Are </a:t>
            </a:r>
            <a:r>
              <a:rPr lang="en-GB" sz="1400" b="1" dirty="0">
                <a:solidFill>
                  <a:srgbClr val="C00000"/>
                </a:solidFill>
              </a:rPr>
              <a:t>these dates </a:t>
            </a:r>
            <a:r>
              <a:rPr lang="en-GB" sz="1400" dirty="0"/>
              <a:t>in your school diary?</a:t>
            </a:r>
          </a:p>
          <a:p>
            <a:endParaRPr lang="en-GB" sz="2000" dirty="0"/>
          </a:p>
        </p:txBody>
      </p:sp>
      <p:sp>
        <p:nvSpPr>
          <p:cNvPr id="7" name="TextBox 6">
            <a:extLst>
              <a:ext uri="{FF2B5EF4-FFF2-40B4-BE49-F238E27FC236}">
                <a16:creationId xmlns:a16="http://schemas.microsoft.com/office/drawing/2014/main" id="{F54004CB-AD96-F60A-05CB-0682213E600B}"/>
              </a:ext>
            </a:extLst>
          </p:cNvPr>
          <p:cNvSpPr txBox="1"/>
          <p:nvPr/>
        </p:nvSpPr>
        <p:spPr>
          <a:xfrm>
            <a:off x="115022" y="6457557"/>
            <a:ext cx="4176464" cy="281407"/>
          </a:xfrm>
          <a:prstGeom prst="rect">
            <a:avLst/>
          </a:prstGeom>
          <a:no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sng" strike="noStrike" kern="1200" cap="none" spc="0" normalizeH="0" baseline="0" noProof="0" dirty="0">
                <a:ln>
                  <a:noFill/>
                </a:ln>
                <a:solidFill>
                  <a:srgbClr val="C00000"/>
                </a:solidFill>
                <a:effectLst/>
                <a:uLnTx/>
                <a:uFillTx/>
                <a:latin typeface="Arial"/>
                <a:ea typeface="Calibri" panose="020F0502020204030204" pitchFamily="34" charset="0"/>
                <a:cs typeface="+mn-cs"/>
                <a:hlinkClick r:id="rId3">
                  <a:extLst>
                    <a:ext uri="{A12FA001-AC4F-418D-AE19-62706E023703}">
                      <ahyp:hlinkClr xmlns:ahyp="http://schemas.microsoft.com/office/drawing/2018/hyperlinkcolor" val="tx"/>
                    </a:ext>
                  </a:extLst>
                </a:hlinkClick>
              </a:rPr>
              <a:t>Gypsy, Roma and Travellers in Enfield | Enfield Council</a:t>
            </a:r>
            <a:endParaRPr kumimoji="0" lang="en-GB" sz="1200" b="0" i="0" u="none" strike="noStrike" kern="1200" cap="none" spc="0" normalizeH="0" baseline="0" noProof="0" dirty="0">
              <a:ln>
                <a:noFill/>
              </a:ln>
              <a:solidFill>
                <a:srgbClr val="C00000"/>
              </a:solidFill>
              <a:effectLst/>
              <a:uLnTx/>
              <a:uFillTx/>
              <a:latin typeface="Arial"/>
              <a:ea typeface="Calibri" panose="020F0502020204030204" pitchFamily="34" charset="0"/>
              <a:cs typeface="+mn-cs"/>
            </a:endParaRPr>
          </a:p>
        </p:txBody>
      </p:sp>
      <p:sp>
        <p:nvSpPr>
          <p:cNvPr id="9" name="TextBox 8">
            <a:extLst>
              <a:ext uri="{FF2B5EF4-FFF2-40B4-BE49-F238E27FC236}">
                <a16:creationId xmlns:a16="http://schemas.microsoft.com/office/drawing/2014/main" id="{F306DEEF-9068-C5F6-131B-862637DE5712}"/>
              </a:ext>
            </a:extLst>
          </p:cNvPr>
          <p:cNvSpPr txBox="1"/>
          <p:nvPr/>
        </p:nvSpPr>
        <p:spPr>
          <a:xfrm>
            <a:off x="4423509" y="6456674"/>
            <a:ext cx="2762944" cy="281407"/>
          </a:xfrm>
          <a:prstGeom prst="rect">
            <a:avLst/>
          </a:prstGeom>
          <a:no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Arial"/>
                <a:ea typeface="+mn-ea"/>
                <a:cs typeface="+mn-cs"/>
              </a:rPr>
              <a:t>Email: karen.maguire@enfield.gov.uk</a:t>
            </a:r>
          </a:p>
        </p:txBody>
      </p:sp>
      <p:pic>
        <p:nvPicPr>
          <p:cNvPr id="8" name="Picture 7">
            <a:extLst>
              <a:ext uri="{FF2B5EF4-FFF2-40B4-BE49-F238E27FC236}">
                <a16:creationId xmlns:a16="http://schemas.microsoft.com/office/drawing/2014/main" id="{4630E96D-473A-AC58-6796-E780E2DC7499}"/>
              </a:ext>
            </a:extLst>
          </p:cNvPr>
          <p:cNvPicPr>
            <a:picLocks noChangeAspect="1"/>
          </p:cNvPicPr>
          <p:nvPr/>
        </p:nvPicPr>
        <p:blipFill>
          <a:blip r:embed="rId4"/>
          <a:stretch>
            <a:fillRect/>
          </a:stretch>
        </p:blipFill>
        <p:spPr>
          <a:xfrm>
            <a:off x="341805" y="4437112"/>
            <a:ext cx="5418426" cy="1637437"/>
          </a:xfrm>
          <a:prstGeom prst="rect">
            <a:avLst/>
          </a:prstGeom>
          <a:ln>
            <a:solidFill>
              <a:schemeClr val="tx1"/>
            </a:solidFill>
          </a:ln>
        </p:spPr>
      </p:pic>
    </p:spTree>
    <p:extLst>
      <p:ext uri="{BB962C8B-B14F-4D97-AF65-F5344CB8AC3E}">
        <p14:creationId xmlns:p14="http://schemas.microsoft.com/office/powerpoint/2010/main" val="182902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B52E-2AE0-6CE3-569F-0558903EFC76}"/>
              </a:ext>
            </a:extLst>
          </p:cNvPr>
          <p:cNvSpPr>
            <a:spLocks noGrp="1"/>
          </p:cNvSpPr>
          <p:nvPr>
            <p:ph type="title"/>
          </p:nvPr>
        </p:nvSpPr>
        <p:spPr/>
        <p:txBody>
          <a:bodyPr/>
          <a:lstStyle/>
          <a:p>
            <a:r>
              <a:rPr lang="en-GB" dirty="0"/>
              <a:t>Keep Your Child Safe Online </a:t>
            </a:r>
            <a:br>
              <a:rPr lang="en-GB" dirty="0"/>
            </a:br>
            <a:r>
              <a:rPr lang="en-GB" sz="1500" dirty="0"/>
              <a:t>Quick Stats Quiz</a:t>
            </a:r>
          </a:p>
        </p:txBody>
      </p:sp>
      <p:graphicFrame>
        <p:nvGraphicFramePr>
          <p:cNvPr id="4" name="Table 4">
            <a:extLst>
              <a:ext uri="{FF2B5EF4-FFF2-40B4-BE49-F238E27FC236}">
                <a16:creationId xmlns:a16="http://schemas.microsoft.com/office/drawing/2014/main" id="{D9528C43-C281-3904-BDC1-A58750720599}"/>
              </a:ext>
            </a:extLst>
          </p:cNvPr>
          <p:cNvGraphicFramePr>
            <a:graphicFrameLocks noGrp="1"/>
          </p:cNvGraphicFramePr>
          <p:nvPr>
            <p:extLst>
              <p:ext uri="{D42A27DB-BD31-4B8C-83A1-F6EECF244321}">
                <p14:modId xmlns:p14="http://schemas.microsoft.com/office/powerpoint/2010/main" val="1820766614"/>
              </p:ext>
            </p:extLst>
          </p:nvPr>
        </p:nvGraphicFramePr>
        <p:xfrm>
          <a:off x="107504" y="1447800"/>
          <a:ext cx="8928992" cy="5130800"/>
        </p:xfrm>
        <a:graphic>
          <a:graphicData uri="http://schemas.openxmlformats.org/drawingml/2006/table">
            <a:tbl>
              <a:tblPr firstRow="1" bandRow="1">
                <a:tableStyleId>{5C22544A-7EE6-4342-B048-85BDC9FD1C3A}</a:tableStyleId>
              </a:tblPr>
              <a:tblGrid>
                <a:gridCol w="7514416">
                  <a:extLst>
                    <a:ext uri="{9D8B030D-6E8A-4147-A177-3AD203B41FA5}">
                      <a16:colId xmlns:a16="http://schemas.microsoft.com/office/drawing/2014/main" val="1291417739"/>
                    </a:ext>
                  </a:extLst>
                </a:gridCol>
                <a:gridCol w="1414576">
                  <a:extLst>
                    <a:ext uri="{9D8B030D-6E8A-4147-A177-3AD203B41FA5}">
                      <a16:colId xmlns:a16="http://schemas.microsoft.com/office/drawing/2014/main" val="1071909324"/>
                    </a:ext>
                  </a:extLst>
                </a:gridCol>
              </a:tblGrid>
              <a:tr h="370840">
                <a:tc>
                  <a:txBody>
                    <a:bodyPr/>
                    <a:lstStyle/>
                    <a:p>
                      <a:r>
                        <a:rPr lang="en-GB" dirty="0"/>
                        <a:t>Question</a:t>
                      </a:r>
                    </a:p>
                  </a:txBody>
                  <a:tcPr/>
                </a:tc>
                <a:tc>
                  <a:txBody>
                    <a:bodyPr/>
                    <a:lstStyle/>
                    <a:p>
                      <a:r>
                        <a:rPr lang="en-GB" dirty="0"/>
                        <a:t>Answer</a:t>
                      </a:r>
                    </a:p>
                  </a:txBody>
                  <a:tcPr/>
                </a:tc>
                <a:extLst>
                  <a:ext uri="{0D108BD9-81ED-4DB2-BD59-A6C34878D82A}">
                    <a16:rowId xmlns:a16="http://schemas.microsoft.com/office/drawing/2014/main" val="3296703035"/>
                  </a:ext>
                </a:extLst>
              </a:tr>
              <a:tr h="370840">
                <a:tc>
                  <a:txBody>
                    <a:bodyPr/>
                    <a:lstStyle/>
                    <a:p>
                      <a:r>
                        <a:rPr lang="en-GB" dirty="0"/>
                        <a:t>The majority of parents do not believe their child has viewed pornography online. What percentage of children report that they have viewed pornography by the age of 14?</a:t>
                      </a:r>
                    </a:p>
                  </a:txBody>
                  <a:tcPr/>
                </a:tc>
                <a:tc>
                  <a:txBody>
                    <a:bodyPr/>
                    <a:lstStyle/>
                    <a:p>
                      <a:endParaRPr lang="en-GB"/>
                    </a:p>
                  </a:txBody>
                  <a:tcPr/>
                </a:tc>
                <a:extLst>
                  <a:ext uri="{0D108BD9-81ED-4DB2-BD59-A6C34878D82A}">
                    <a16:rowId xmlns:a16="http://schemas.microsoft.com/office/drawing/2014/main" val="1755722386"/>
                  </a:ext>
                </a:extLst>
              </a:tr>
              <a:tr h="370840">
                <a:tc>
                  <a:txBody>
                    <a:bodyPr/>
                    <a:lstStyle/>
                    <a:p>
                      <a:r>
                        <a:rPr lang="en-GB" dirty="0"/>
                        <a:t>What percentage of children have had online sexual interaction with an adult?</a:t>
                      </a:r>
                    </a:p>
                  </a:txBody>
                  <a:tcPr/>
                </a:tc>
                <a:tc>
                  <a:txBody>
                    <a:bodyPr/>
                    <a:lstStyle/>
                    <a:p>
                      <a:endParaRPr lang="en-GB"/>
                    </a:p>
                  </a:txBody>
                  <a:tcPr/>
                </a:tc>
                <a:extLst>
                  <a:ext uri="{0D108BD9-81ED-4DB2-BD59-A6C34878D82A}">
                    <a16:rowId xmlns:a16="http://schemas.microsoft.com/office/drawing/2014/main" val="1554470373"/>
                  </a:ext>
                </a:extLst>
              </a:tr>
              <a:tr h="370840">
                <a:tc>
                  <a:txBody>
                    <a:bodyPr/>
                    <a:lstStyle/>
                    <a:p>
                      <a:r>
                        <a:rPr lang="en-GB" dirty="0"/>
                        <a:t>How many unique child sexual images are recorded in the Child Sexual Abuse Database (figure from 2019)?</a:t>
                      </a:r>
                    </a:p>
                  </a:txBody>
                  <a:tcPr/>
                </a:tc>
                <a:tc>
                  <a:txBody>
                    <a:bodyPr/>
                    <a:lstStyle/>
                    <a:p>
                      <a:endParaRPr lang="en-GB"/>
                    </a:p>
                  </a:txBody>
                  <a:tcPr/>
                </a:tc>
                <a:extLst>
                  <a:ext uri="{0D108BD9-81ED-4DB2-BD59-A6C34878D82A}">
                    <a16:rowId xmlns:a16="http://schemas.microsoft.com/office/drawing/2014/main" val="312329309"/>
                  </a:ext>
                </a:extLst>
              </a:tr>
              <a:tr h="370840">
                <a:tc>
                  <a:txBody>
                    <a:bodyPr/>
                    <a:lstStyle/>
                    <a:p>
                      <a:r>
                        <a:rPr lang="en-GB" dirty="0"/>
                        <a:t>What percentage of children have accessed hateful content online?</a:t>
                      </a:r>
                    </a:p>
                  </a:txBody>
                  <a:tcPr/>
                </a:tc>
                <a:tc>
                  <a:txBody>
                    <a:bodyPr/>
                    <a:lstStyle/>
                    <a:p>
                      <a:endParaRPr lang="en-GB" dirty="0"/>
                    </a:p>
                  </a:txBody>
                  <a:tcPr/>
                </a:tc>
                <a:extLst>
                  <a:ext uri="{0D108BD9-81ED-4DB2-BD59-A6C34878D82A}">
                    <a16:rowId xmlns:a16="http://schemas.microsoft.com/office/drawing/2014/main" val="619635160"/>
                  </a:ext>
                </a:extLst>
              </a:tr>
              <a:tr h="370840">
                <a:tc>
                  <a:txBody>
                    <a:bodyPr/>
                    <a:lstStyle/>
                    <a:p>
                      <a:r>
                        <a:rPr lang="en-GB" dirty="0"/>
                        <a:t>Online suicide and self harm sites have been indicated in what percentage of young suicides?</a:t>
                      </a:r>
                    </a:p>
                  </a:txBody>
                  <a:tcPr/>
                </a:tc>
                <a:tc>
                  <a:txBody>
                    <a:bodyPr/>
                    <a:lstStyle/>
                    <a:p>
                      <a:endParaRPr lang="en-GB"/>
                    </a:p>
                  </a:txBody>
                  <a:tcPr/>
                </a:tc>
                <a:extLst>
                  <a:ext uri="{0D108BD9-81ED-4DB2-BD59-A6C34878D82A}">
                    <a16:rowId xmlns:a16="http://schemas.microsoft.com/office/drawing/2014/main" val="4093151041"/>
                  </a:ext>
                </a:extLst>
              </a:tr>
              <a:tr h="370840">
                <a:tc>
                  <a:txBody>
                    <a:bodyPr/>
                    <a:lstStyle/>
                    <a:p>
                      <a:r>
                        <a:rPr lang="en-GB" dirty="0"/>
                        <a:t>Alexander McCartney from Co Armagh was sentenced to 20 years in jail for what?</a:t>
                      </a:r>
                    </a:p>
                  </a:txBody>
                  <a:tcPr/>
                </a:tc>
                <a:tc>
                  <a:txBody>
                    <a:bodyPr/>
                    <a:lstStyle/>
                    <a:p>
                      <a:endParaRPr lang="en-GB"/>
                    </a:p>
                  </a:txBody>
                  <a:tcPr/>
                </a:tc>
                <a:extLst>
                  <a:ext uri="{0D108BD9-81ED-4DB2-BD59-A6C34878D82A}">
                    <a16:rowId xmlns:a16="http://schemas.microsoft.com/office/drawing/2014/main" val="36308324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the number one way we can protect our young people from online harm?</a:t>
                      </a:r>
                    </a:p>
                    <a:p>
                      <a:endParaRPr lang="en-GB" dirty="0"/>
                    </a:p>
                  </a:txBody>
                  <a:tcPr/>
                </a:tc>
                <a:tc>
                  <a:txBody>
                    <a:bodyPr/>
                    <a:lstStyle/>
                    <a:p>
                      <a:endParaRPr lang="en-GB" dirty="0"/>
                    </a:p>
                  </a:txBody>
                  <a:tcPr/>
                </a:tc>
                <a:extLst>
                  <a:ext uri="{0D108BD9-81ED-4DB2-BD59-A6C34878D82A}">
                    <a16:rowId xmlns:a16="http://schemas.microsoft.com/office/drawing/2014/main" val="3345666322"/>
                  </a:ext>
                </a:extLst>
              </a:tr>
            </a:tbl>
          </a:graphicData>
        </a:graphic>
      </p:graphicFrame>
    </p:spTree>
    <p:extLst>
      <p:ext uri="{BB962C8B-B14F-4D97-AF65-F5344CB8AC3E}">
        <p14:creationId xmlns:p14="http://schemas.microsoft.com/office/powerpoint/2010/main" val="260771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B52E-2AE0-6CE3-569F-0558903EFC76}"/>
              </a:ext>
            </a:extLst>
          </p:cNvPr>
          <p:cNvSpPr>
            <a:spLocks noGrp="1"/>
          </p:cNvSpPr>
          <p:nvPr>
            <p:ph type="title"/>
          </p:nvPr>
        </p:nvSpPr>
        <p:spPr/>
        <p:txBody>
          <a:bodyPr/>
          <a:lstStyle/>
          <a:p>
            <a:r>
              <a:rPr lang="en-GB" dirty="0"/>
              <a:t>Keep Your Child Safe Online </a:t>
            </a:r>
            <a:br>
              <a:rPr lang="en-GB" dirty="0"/>
            </a:br>
            <a:r>
              <a:rPr lang="en-GB" sz="1500" dirty="0"/>
              <a:t>Quick Stats Quiz</a:t>
            </a:r>
          </a:p>
        </p:txBody>
      </p:sp>
      <p:graphicFrame>
        <p:nvGraphicFramePr>
          <p:cNvPr id="4" name="Table 4">
            <a:extLst>
              <a:ext uri="{FF2B5EF4-FFF2-40B4-BE49-F238E27FC236}">
                <a16:creationId xmlns:a16="http://schemas.microsoft.com/office/drawing/2014/main" id="{D9528C43-C281-3904-BDC1-A58750720599}"/>
              </a:ext>
            </a:extLst>
          </p:cNvPr>
          <p:cNvGraphicFramePr>
            <a:graphicFrameLocks noGrp="1"/>
          </p:cNvGraphicFramePr>
          <p:nvPr>
            <p:extLst>
              <p:ext uri="{D42A27DB-BD31-4B8C-83A1-F6EECF244321}">
                <p14:modId xmlns:p14="http://schemas.microsoft.com/office/powerpoint/2010/main" val="2264674764"/>
              </p:ext>
            </p:extLst>
          </p:nvPr>
        </p:nvGraphicFramePr>
        <p:xfrm>
          <a:off x="107504" y="1196752"/>
          <a:ext cx="8928992" cy="5420360"/>
        </p:xfrm>
        <a:graphic>
          <a:graphicData uri="http://schemas.openxmlformats.org/drawingml/2006/table">
            <a:tbl>
              <a:tblPr firstRow="1" bandRow="1">
                <a:tableStyleId>{5C22544A-7EE6-4342-B048-85BDC9FD1C3A}</a:tableStyleId>
              </a:tblPr>
              <a:tblGrid>
                <a:gridCol w="7514416">
                  <a:extLst>
                    <a:ext uri="{9D8B030D-6E8A-4147-A177-3AD203B41FA5}">
                      <a16:colId xmlns:a16="http://schemas.microsoft.com/office/drawing/2014/main" val="1291417739"/>
                    </a:ext>
                  </a:extLst>
                </a:gridCol>
                <a:gridCol w="1414576">
                  <a:extLst>
                    <a:ext uri="{9D8B030D-6E8A-4147-A177-3AD203B41FA5}">
                      <a16:colId xmlns:a16="http://schemas.microsoft.com/office/drawing/2014/main" val="1071909324"/>
                    </a:ext>
                  </a:extLst>
                </a:gridCol>
              </a:tblGrid>
              <a:tr h="370840">
                <a:tc>
                  <a:txBody>
                    <a:bodyPr/>
                    <a:lstStyle/>
                    <a:p>
                      <a:r>
                        <a:rPr lang="en-GB" dirty="0"/>
                        <a:t>Question</a:t>
                      </a:r>
                    </a:p>
                  </a:txBody>
                  <a:tcPr/>
                </a:tc>
                <a:tc>
                  <a:txBody>
                    <a:bodyPr/>
                    <a:lstStyle/>
                    <a:p>
                      <a:r>
                        <a:rPr lang="en-GB" dirty="0"/>
                        <a:t>Answer</a:t>
                      </a:r>
                    </a:p>
                  </a:txBody>
                  <a:tcPr/>
                </a:tc>
                <a:extLst>
                  <a:ext uri="{0D108BD9-81ED-4DB2-BD59-A6C34878D82A}">
                    <a16:rowId xmlns:a16="http://schemas.microsoft.com/office/drawing/2014/main" val="3296703035"/>
                  </a:ext>
                </a:extLst>
              </a:tr>
              <a:tr h="370840">
                <a:tc>
                  <a:txBody>
                    <a:bodyPr/>
                    <a:lstStyle/>
                    <a:p>
                      <a:r>
                        <a:rPr lang="en-GB" dirty="0"/>
                        <a:t>The majority of parents do not believe their child has viewed pornography online. What percentage of children report that they have viewed pornography by the age of 14?</a:t>
                      </a:r>
                    </a:p>
                  </a:txBody>
                  <a:tcPr/>
                </a:tc>
                <a:tc>
                  <a:txBody>
                    <a:bodyPr/>
                    <a:lstStyle/>
                    <a:p>
                      <a:r>
                        <a:rPr lang="en-GB" sz="1400" b="1" dirty="0">
                          <a:solidFill>
                            <a:srgbClr val="FF0000"/>
                          </a:solidFill>
                        </a:rPr>
                        <a:t>94% (10% by the age of 10)</a:t>
                      </a:r>
                    </a:p>
                  </a:txBody>
                  <a:tcPr/>
                </a:tc>
                <a:extLst>
                  <a:ext uri="{0D108BD9-81ED-4DB2-BD59-A6C34878D82A}">
                    <a16:rowId xmlns:a16="http://schemas.microsoft.com/office/drawing/2014/main" val="1755722386"/>
                  </a:ext>
                </a:extLst>
              </a:tr>
              <a:tr h="370840">
                <a:tc>
                  <a:txBody>
                    <a:bodyPr/>
                    <a:lstStyle/>
                    <a:p>
                      <a:r>
                        <a:rPr lang="en-GB" dirty="0"/>
                        <a:t>What percentage of children have had online sexual interaction with an adult?</a:t>
                      </a:r>
                    </a:p>
                  </a:txBody>
                  <a:tcPr/>
                </a:tc>
                <a:tc>
                  <a:txBody>
                    <a:bodyPr/>
                    <a:lstStyle/>
                    <a:p>
                      <a:r>
                        <a:rPr lang="en-GB" sz="1400" b="1" dirty="0">
                          <a:solidFill>
                            <a:srgbClr val="FF0000"/>
                          </a:solidFill>
                        </a:rPr>
                        <a:t>5-25%</a:t>
                      </a:r>
                    </a:p>
                  </a:txBody>
                  <a:tcPr/>
                </a:tc>
                <a:extLst>
                  <a:ext uri="{0D108BD9-81ED-4DB2-BD59-A6C34878D82A}">
                    <a16:rowId xmlns:a16="http://schemas.microsoft.com/office/drawing/2014/main" val="1554470373"/>
                  </a:ext>
                </a:extLst>
              </a:tr>
              <a:tr h="370840">
                <a:tc>
                  <a:txBody>
                    <a:bodyPr/>
                    <a:lstStyle/>
                    <a:p>
                      <a:r>
                        <a:rPr lang="en-GB" dirty="0"/>
                        <a:t>How many unique child sexual images are recorded in the Child Sexual Abuse Database (figure from 2019)?</a:t>
                      </a:r>
                    </a:p>
                  </a:txBody>
                  <a:tcPr/>
                </a:tc>
                <a:tc>
                  <a:txBody>
                    <a:bodyPr/>
                    <a:lstStyle/>
                    <a:p>
                      <a:r>
                        <a:rPr lang="en-GB" sz="1400" b="1" dirty="0">
                          <a:solidFill>
                            <a:srgbClr val="FF0000"/>
                          </a:solidFill>
                        </a:rPr>
                        <a:t>8.3 million</a:t>
                      </a:r>
                    </a:p>
                  </a:txBody>
                  <a:tcPr/>
                </a:tc>
                <a:extLst>
                  <a:ext uri="{0D108BD9-81ED-4DB2-BD59-A6C34878D82A}">
                    <a16:rowId xmlns:a16="http://schemas.microsoft.com/office/drawing/2014/main" val="312329309"/>
                  </a:ext>
                </a:extLst>
              </a:tr>
              <a:tr h="370840">
                <a:tc>
                  <a:txBody>
                    <a:bodyPr/>
                    <a:lstStyle/>
                    <a:p>
                      <a:r>
                        <a:rPr lang="en-GB" dirty="0"/>
                        <a:t>What percentage of children have accessed hateful content online?</a:t>
                      </a:r>
                    </a:p>
                  </a:txBody>
                  <a:tcPr/>
                </a:tc>
                <a:tc>
                  <a:txBody>
                    <a:bodyPr/>
                    <a:lstStyle/>
                    <a:p>
                      <a:r>
                        <a:rPr lang="en-GB" sz="1400" b="1" dirty="0">
                          <a:solidFill>
                            <a:srgbClr val="FF0000"/>
                          </a:solidFill>
                        </a:rPr>
                        <a:t>Up to 69%</a:t>
                      </a:r>
                    </a:p>
                  </a:txBody>
                  <a:tcPr/>
                </a:tc>
                <a:extLst>
                  <a:ext uri="{0D108BD9-81ED-4DB2-BD59-A6C34878D82A}">
                    <a16:rowId xmlns:a16="http://schemas.microsoft.com/office/drawing/2014/main" val="619635160"/>
                  </a:ext>
                </a:extLst>
              </a:tr>
              <a:tr h="370840">
                <a:tc>
                  <a:txBody>
                    <a:bodyPr/>
                    <a:lstStyle/>
                    <a:p>
                      <a:r>
                        <a:rPr lang="en-GB" dirty="0"/>
                        <a:t>Online suicide and self harm sites have been indicated in what percentage of young suicides?</a:t>
                      </a:r>
                    </a:p>
                  </a:txBody>
                  <a:tcPr/>
                </a:tc>
                <a:tc>
                  <a:txBody>
                    <a:bodyPr/>
                    <a:lstStyle/>
                    <a:p>
                      <a:r>
                        <a:rPr lang="en-GB" sz="1400" b="1" dirty="0">
                          <a:solidFill>
                            <a:srgbClr val="FF0000"/>
                          </a:solidFill>
                        </a:rPr>
                        <a:t>25%</a:t>
                      </a:r>
                    </a:p>
                  </a:txBody>
                  <a:tcPr/>
                </a:tc>
                <a:extLst>
                  <a:ext uri="{0D108BD9-81ED-4DB2-BD59-A6C34878D82A}">
                    <a16:rowId xmlns:a16="http://schemas.microsoft.com/office/drawing/2014/main" val="4093151041"/>
                  </a:ext>
                </a:extLst>
              </a:tr>
              <a:tr h="370840">
                <a:tc>
                  <a:txBody>
                    <a:bodyPr/>
                    <a:lstStyle/>
                    <a:p>
                      <a:r>
                        <a:rPr lang="en-GB" dirty="0"/>
                        <a:t>Alexander McCartney from Co Armagh was sentenced to 20 years in jail for what?</a:t>
                      </a:r>
                    </a:p>
                  </a:txBody>
                  <a:tcPr/>
                </a:tc>
                <a:tc>
                  <a:txBody>
                    <a:bodyPr/>
                    <a:lstStyle/>
                    <a:p>
                      <a:r>
                        <a:rPr lang="en-GB" sz="1100" b="1" dirty="0">
                          <a:solidFill>
                            <a:srgbClr val="FF0000"/>
                          </a:solidFill>
                          <a:hlinkClick r:id="rId2">
                            <a:extLst>
                              <a:ext uri="{A12FA001-AC4F-418D-AE19-62706E023703}">
                                <ahyp:hlinkClr xmlns:ahyp="http://schemas.microsoft.com/office/drawing/2018/hyperlinkcolor" val="tx"/>
                              </a:ext>
                            </a:extLst>
                          </a:hlinkClick>
                        </a:rPr>
                        <a:t>Catfishing: Alexander McCartney jailed for minimum of 20 years - BBC News</a:t>
                      </a:r>
                      <a:endParaRPr lang="en-GB" sz="1100" b="1" dirty="0">
                        <a:solidFill>
                          <a:srgbClr val="FF0000"/>
                        </a:solidFill>
                      </a:endParaRPr>
                    </a:p>
                  </a:txBody>
                  <a:tcPr/>
                </a:tc>
                <a:extLst>
                  <a:ext uri="{0D108BD9-81ED-4DB2-BD59-A6C34878D82A}">
                    <a16:rowId xmlns:a16="http://schemas.microsoft.com/office/drawing/2014/main" val="36308324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the number one way we can protect our young people from online harm?</a:t>
                      </a:r>
                    </a:p>
                    <a:p>
                      <a:endParaRPr lang="en-GB" dirty="0"/>
                    </a:p>
                  </a:txBody>
                  <a:tcPr/>
                </a:tc>
                <a:tc>
                  <a:txBody>
                    <a:bodyPr/>
                    <a:lstStyle/>
                    <a:p>
                      <a:r>
                        <a:rPr lang="en-GB" sz="1400" b="1" dirty="0">
                          <a:solidFill>
                            <a:srgbClr val="FF0000"/>
                          </a:solidFill>
                        </a:rPr>
                        <a:t>TALK</a:t>
                      </a:r>
                    </a:p>
                  </a:txBody>
                  <a:tcPr/>
                </a:tc>
                <a:extLst>
                  <a:ext uri="{0D108BD9-81ED-4DB2-BD59-A6C34878D82A}">
                    <a16:rowId xmlns:a16="http://schemas.microsoft.com/office/drawing/2014/main" val="3345666322"/>
                  </a:ext>
                </a:extLst>
              </a:tr>
            </a:tbl>
          </a:graphicData>
        </a:graphic>
      </p:graphicFrame>
    </p:spTree>
    <p:extLst>
      <p:ext uri="{BB962C8B-B14F-4D97-AF65-F5344CB8AC3E}">
        <p14:creationId xmlns:p14="http://schemas.microsoft.com/office/powerpoint/2010/main" val="145615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F68A-E7FE-860B-CA55-F0E45D94E62F}"/>
              </a:ext>
            </a:extLst>
          </p:cNvPr>
          <p:cNvSpPr>
            <a:spLocks noGrp="1"/>
          </p:cNvSpPr>
          <p:nvPr>
            <p:ph type="title"/>
          </p:nvPr>
        </p:nvSpPr>
        <p:spPr/>
        <p:txBody>
          <a:bodyPr/>
          <a:lstStyle/>
          <a:p>
            <a:r>
              <a:rPr lang="en-GB" dirty="0"/>
              <a:t>November Bingo!</a:t>
            </a:r>
            <a:br>
              <a:rPr lang="en-GB" dirty="0"/>
            </a:br>
            <a:r>
              <a:rPr lang="en-GB" sz="1500" dirty="0"/>
              <a:t>What’s your score?</a:t>
            </a:r>
          </a:p>
        </p:txBody>
      </p:sp>
      <p:graphicFrame>
        <p:nvGraphicFramePr>
          <p:cNvPr id="4" name="Table 4">
            <a:extLst>
              <a:ext uri="{FF2B5EF4-FFF2-40B4-BE49-F238E27FC236}">
                <a16:creationId xmlns:a16="http://schemas.microsoft.com/office/drawing/2014/main" id="{E7BD28CC-CB21-F09E-14B1-C3DC12D29482}"/>
              </a:ext>
            </a:extLst>
          </p:cNvPr>
          <p:cNvGraphicFramePr>
            <a:graphicFrameLocks noGrp="1"/>
          </p:cNvGraphicFramePr>
          <p:nvPr>
            <p:extLst>
              <p:ext uri="{D42A27DB-BD31-4B8C-83A1-F6EECF244321}">
                <p14:modId xmlns:p14="http://schemas.microsoft.com/office/powerpoint/2010/main" val="2568447842"/>
              </p:ext>
            </p:extLst>
          </p:nvPr>
        </p:nvGraphicFramePr>
        <p:xfrm>
          <a:off x="179512" y="1556792"/>
          <a:ext cx="8784976" cy="3688080"/>
        </p:xfrm>
        <a:graphic>
          <a:graphicData uri="http://schemas.openxmlformats.org/drawingml/2006/table">
            <a:tbl>
              <a:tblPr firstRow="1" bandRow="1">
                <a:tableStyleId>{69CF1AB2-1976-4502-BF36-3FF5EA218861}</a:tableStyleId>
              </a:tblPr>
              <a:tblGrid>
                <a:gridCol w="2196244">
                  <a:extLst>
                    <a:ext uri="{9D8B030D-6E8A-4147-A177-3AD203B41FA5}">
                      <a16:colId xmlns:a16="http://schemas.microsoft.com/office/drawing/2014/main" val="3594524578"/>
                    </a:ext>
                  </a:extLst>
                </a:gridCol>
                <a:gridCol w="2196244">
                  <a:extLst>
                    <a:ext uri="{9D8B030D-6E8A-4147-A177-3AD203B41FA5}">
                      <a16:colId xmlns:a16="http://schemas.microsoft.com/office/drawing/2014/main" val="3179088090"/>
                    </a:ext>
                  </a:extLst>
                </a:gridCol>
                <a:gridCol w="2196244">
                  <a:extLst>
                    <a:ext uri="{9D8B030D-6E8A-4147-A177-3AD203B41FA5}">
                      <a16:colId xmlns:a16="http://schemas.microsoft.com/office/drawing/2014/main" val="889557692"/>
                    </a:ext>
                  </a:extLst>
                </a:gridCol>
                <a:gridCol w="2196244">
                  <a:extLst>
                    <a:ext uri="{9D8B030D-6E8A-4147-A177-3AD203B41FA5}">
                      <a16:colId xmlns:a16="http://schemas.microsoft.com/office/drawing/2014/main" val="457357229"/>
                    </a:ext>
                  </a:extLst>
                </a:gridCol>
              </a:tblGrid>
              <a:tr h="744083">
                <a:tc>
                  <a:txBody>
                    <a:bodyPr/>
                    <a:lstStyle/>
                    <a:p>
                      <a:pPr algn="ctr"/>
                      <a:r>
                        <a:rPr lang="en-GB" sz="1400" b="0" dirty="0"/>
                        <a:t>Heard more than four people say</a:t>
                      </a:r>
                    </a:p>
                    <a:p>
                      <a:pPr algn="ctr"/>
                      <a:r>
                        <a:rPr lang="en-GB" sz="1400" b="0" dirty="0"/>
                        <a:t>“</a:t>
                      </a:r>
                      <a:r>
                        <a:rPr lang="en-GB" sz="1400" b="0" i="1" dirty="0"/>
                        <a:t>isn’t it getting dark early?”</a:t>
                      </a:r>
                    </a:p>
                  </a:txBody>
                  <a:tcPr anchor="ctr"/>
                </a:tc>
                <a:tc>
                  <a:txBody>
                    <a:bodyPr/>
                    <a:lstStyle/>
                    <a:p>
                      <a:pPr algn="ctr"/>
                      <a:r>
                        <a:rPr lang="en-GB" sz="1400" b="0" dirty="0"/>
                        <a:t>Had a child sneeze directly in your face</a:t>
                      </a:r>
                    </a:p>
                  </a:txBody>
                  <a:tcPr anchor="ctr"/>
                </a:tc>
                <a:tc>
                  <a:txBody>
                    <a:bodyPr/>
                    <a:lstStyle/>
                    <a:p>
                      <a:pPr algn="ctr"/>
                      <a:r>
                        <a:rPr lang="en-GB" sz="1400" b="0" dirty="0"/>
                        <a:t>Have more than 5 Christmas themed events already in your diary</a:t>
                      </a:r>
                    </a:p>
                  </a:txBody>
                  <a:tcPr anchor="ctr"/>
                </a:tc>
                <a:tc>
                  <a:txBody>
                    <a:bodyPr/>
                    <a:lstStyle/>
                    <a:p>
                      <a:pPr algn="ctr"/>
                      <a:r>
                        <a:rPr lang="en-GB" sz="1400" b="0" dirty="0"/>
                        <a:t>Your school has already had an issue with the heating/boiler/toilet pipes/icy pathways/Covid this winter</a:t>
                      </a:r>
                    </a:p>
                  </a:txBody>
                  <a:tcPr anchor="ctr"/>
                </a:tc>
                <a:extLst>
                  <a:ext uri="{0D108BD9-81ED-4DB2-BD59-A6C34878D82A}">
                    <a16:rowId xmlns:a16="http://schemas.microsoft.com/office/drawing/2014/main" val="2432642759"/>
                  </a:ext>
                </a:extLst>
              </a:tr>
              <a:tr h="744083">
                <a:tc>
                  <a:txBody>
                    <a:bodyPr/>
                    <a:lstStyle/>
                    <a:p>
                      <a:pPr algn="ctr"/>
                      <a:r>
                        <a:rPr lang="en-GB" sz="1400" b="0" dirty="0"/>
                        <a:t>Picked up a more serious safeguarding issue from a tiny clue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Built a relationship with a child or family who can be difficult to reach</a:t>
                      </a:r>
                    </a:p>
                    <a:p>
                      <a:pPr algn="ctr"/>
                      <a:endParaRPr lang="en-GB" sz="140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mn-lt"/>
                          <a:ea typeface="+mn-ea"/>
                          <a:cs typeface="+mn-cs"/>
                        </a:rPr>
                        <a:t>Provided a resource, referral or chat which made a genuine difference to a struggling family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Are currently a ‘trusted adult’ for at least 1 child</a:t>
                      </a:r>
                    </a:p>
                    <a:p>
                      <a:pPr algn="ctr"/>
                      <a:endParaRPr lang="en-GB" sz="1400" b="0" dirty="0"/>
                    </a:p>
                  </a:txBody>
                  <a:tcPr anchor="ctr"/>
                </a:tc>
                <a:extLst>
                  <a:ext uri="{0D108BD9-81ED-4DB2-BD59-A6C34878D82A}">
                    <a16:rowId xmlns:a16="http://schemas.microsoft.com/office/drawing/2014/main" val="340151092"/>
                  </a:ext>
                </a:extLst>
              </a:tr>
              <a:tr h="744083">
                <a:tc>
                  <a:txBody>
                    <a:bodyPr/>
                    <a:lstStyle/>
                    <a:p>
                      <a:pPr algn="ctr"/>
                      <a:r>
                        <a:rPr lang="en-GB" sz="1400" b="0" dirty="0"/>
                        <a:t>Passed the </a:t>
                      </a:r>
                      <a:r>
                        <a:rPr lang="en-GB" sz="1400" b="1" dirty="0"/>
                        <a:t>RoundUp</a:t>
                      </a:r>
                      <a:r>
                        <a:rPr lang="en-GB" sz="1400" b="0" dirty="0"/>
                        <a:t> onto the staff at your school</a:t>
                      </a:r>
                    </a:p>
                  </a:txBody>
                  <a:tcPr anchor="ctr"/>
                </a:tc>
                <a:tc>
                  <a:txBody>
                    <a:bodyPr/>
                    <a:lstStyle/>
                    <a:p>
                      <a:pPr algn="ctr"/>
                      <a:r>
                        <a:rPr lang="en-GB" sz="1400" b="0" dirty="0"/>
                        <a:t>Attended any additional safeguarding training or supervision</a:t>
                      </a:r>
                    </a:p>
                  </a:txBody>
                  <a:tcPr anchor="ctr"/>
                </a:tc>
                <a:tc>
                  <a:txBody>
                    <a:bodyPr/>
                    <a:lstStyle/>
                    <a:p>
                      <a:pPr algn="ctr"/>
                      <a:r>
                        <a:rPr lang="en-GB" sz="1400" b="0" dirty="0"/>
                        <a:t>Completed the </a:t>
                      </a:r>
                      <a:r>
                        <a:rPr lang="en-GB" sz="1400" b="1" dirty="0"/>
                        <a:t>Safeguarding Self-audit </a:t>
                      </a:r>
                      <a:r>
                        <a:rPr lang="en-GB" sz="1400" b="0" dirty="0"/>
                        <a:t>(or equivalent) and sent it in to 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Read the </a:t>
                      </a:r>
                      <a:r>
                        <a:rPr lang="en-GB" sz="1400" b="1" dirty="0"/>
                        <a:t>Keep Your Child Safe Online Guide </a:t>
                      </a:r>
                      <a:r>
                        <a:rPr lang="en-GB" sz="1400" b="0" dirty="0"/>
                        <a:t>(bonus points if it’s been shared with parents AND published on your website)</a:t>
                      </a:r>
                    </a:p>
                  </a:txBody>
                  <a:tcPr anchor="ctr"/>
                </a:tc>
                <a:extLst>
                  <a:ext uri="{0D108BD9-81ED-4DB2-BD59-A6C34878D82A}">
                    <a16:rowId xmlns:a16="http://schemas.microsoft.com/office/drawing/2014/main" val="1244353614"/>
                  </a:ext>
                </a:extLst>
              </a:tr>
            </a:tbl>
          </a:graphicData>
        </a:graphic>
      </p:graphicFrame>
    </p:spTree>
    <p:extLst>
      <p:ext uri="{BB962C8B-B14F-4D97-AF65-F5344CB8AC3E}">
        <p14:creationId xmlns:p14="http://schemas.microsoft.com/office/powerpoint/2010/main" val="270784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DB69-13B3-70FE-CA07-7FA1D2C054A3}"/>
              </a:ext>
            </a:extLst>
          </p:cNvPr>
          <p:cNvSpPr>
            <a:spLocks noGrp="1"/>
          </p:cNvSpPr>
          <p:nvPr>
            <p:ph type="title"/>
          </p:nvPr>
        </p:nvSpPr>
        <p:spPr>
          <a:xfrm>
            <a:off x="697904" y="226197"/>
            <a:ext cx="4104456" cy="1143000"/>
          </a:xfrm>
        </p:spPr>
        <p:txBody>
          <a:bodyPr/>
          <a:lstStyle/>
          <a:p>
            <a:pPr algn="ctr"/>
            <a:r>
              <a:rPr lang="en-GB" dirty="0"/>
              <a:t>Keep Your Child Safe Online </a:t>
            </a:r>
            <a:br>
              <a:rPr lang="en-GB" dirty="0"/>
            </a:br>
            <a:r>
              <a:rPr lang="en-GB" sz="1500" dirty="0"/>
              <a:t>A Guide for Parents, Carers and Guardians</a:t>
            </a:r>
          </a:p>
        </p:txBody>
      </p:sp>
      <p:pic>
        <p:nvPicPr>
          <p:cNvPr id="5" name="Picture 4">
            <a:extLst>
              <a:ext uri="{FF2B5EF4-FFF2-40B4-BE49-F238E27FC236}">
                <a16:creationId xmlns:a16="http://schemas.microsoft.com/office/drawing/2014/main" id="{77EDE629-1BFA-B640-4842-3604C70D1C50}"/>
              </a:ext>
            </a:extLst>
          </p:cNvPr>
          <p:cNvPicPr>
            <a:picLocks noChangeAspect="1"/>
          </p:cNvPicPr>
          <p:nvPr/>
        </p:nvPicPr>
        <p:blipFill>
          <a:blip r:embed="rId2"/>
          <a:stretch>
            <a:fillRect/>
          </a:stretch>
        </p:blipFill>
        <p:spPr>
          <a:xfrm>
            <a:off x="5354358" y="244888"/>
            <a:ext cx="3648987" cy="5206888"/>
          </a:xfrm>
          <a:prstGeom prst="rect">
            <a:avLst/>
          </a:prstGeom>
          <a:ln>
            <a:solidFill>
              <a:schemeClr val="tx1"/>
            </a:solidFill>
          </a:ln>
        </p:spPr>
      </p:pic>
      <p:sp>
        <p:nvSpPr>
          <p:cNvPr id="6" name="TextBox 5">
            <a:extLst>
              <a:ext uri="{FF2B5EF4-FFF2-40B4-BE49-F238E27FC236}">
                <a16:creationId xmlns:a16="http://schemas.microsoft.com/office/drawing/2014/main" id="{30C3912A-65BC-66DD-9920-97491B23D2D1}"/>
              </a:ext>
            </a:extLst>
          </p:cNvPr>
          <p:cNvSpPr txBox="1"/>
          <p:nvPr/>
        </p:nvSpPr>
        <p:spPr>
          <a:xfrm>
            <a:off x="187024" y="1988840"/>
            <a:ext cx="5105689" cy="489364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Our comprehensive, research-based guidance for schools and parents and has been sent to schools and services.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Please share with </a:t>
            </a:r>
            <a:r>
              <a:rPr kumimoji="0" lang="en-GB" sz="1800" b="1" i="0" u="sng" strike="noStrike" kern="1200" cap="none" spc="0" normalizeH="0" baseline="0" noProof="0" dirty="0">
                <a:ln>
                  <a:noFill/>
                </a:ln>
                <a:solidFill>
                  <a:srgbClr val="000000"/>
                </a:solidFill>
                <a:effectLst/>
                <a:uLnTx/>
                <a:uFillTx/>
                <a:latin typeface="Arial"/>
                <a:ea typeface="+mn-ea"/>
                <a:cs typeface="+mn-cs"/>
              </a:rPr>
              <a:t>all parents </a:t>
            </a:r>
            <a:r>
              <a:rPr kumimoji="0" lang="en-GB" sz="1800" b="1" i="0" u="none" strike="noStrike" kern="1200" cap="none" spc="0" normalizeH="0" baseline="0" noProof="0" dirty="0">
                <a:ln>
                  <a:noFill/>
                </a:ln>
                <a:solidFill>
                  <a:srgbClr val="000000"/>
                </a:solidFill>
                <a:effectLst/>
                <a:uLnTx/>
                <a:uFillTx/>
                <a:latin typeface="Arial"/>
                <a:ea typeface="+mn-ea"/>
                <a:cs typeface="+mn-cs"/>
              </a:rPr>
              <a:t>now. Please also place the Guide on your school website, and display the poster at your school.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Schools are expected to deliver training for parents and staff later in the year.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Materials are published here: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C00000"/>
                </a:solidFill>
                <a:effectLst/>
                <a:uLnTx/>
                <a:uFillTx/>
                <a:latin typeface="Arial"/>
                <a:ea typeface="+mn-ea"/>
                <a:cs typeface="+mn-cs"/>
                <a:hlinkClick r:id="rId3">
                  <a:extLst>
                    <a:ext uri="{A12FA001-AC4F-418D-AE19-62706E023703}">
                      <ahyp:hlinkClr xmlns:ahyp="http://schemas.microsoft.com/office/drawing/2018/hyperlinkcolor" val="tx"/>
                    </a:ext>
                  </a:extLst>
                </a:hlinkClick>
              </a:rPr>
              <a:t>Online Safety | Enfield Council</a:t>
            </a:r>
            <a:endParaRPr kumimoji="0" lang="en-GB" sz="1400" b="0" i="0" u="none" strike="noStrike" kern="1200" cap="none" spc="0" normalizeH="0" baseline="0" noProof="0" dirty="0">
              <a:ln>
                <a:noFill/>
              </a:ln>
              <a:solidFill>
                <a:srgbClr val="C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Training is available for schools and services 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sng" strike="noStrike" kern="1200" cap="none" spc="0" normalizeH="0" baseline="0" noProof="0" dirty="0">
                <a:ln>
                  <a:noFill/>
                </a:ln>
                <a:solidFill>
                  <a:srgbClr val="C00000"/>
                </a:solidFill>
                <a:effectLst/>
                <a:uLnTx/>
                <a:uFillTx/>
                <a:latin typeface="Arial"/>
                <a:ea typeface="+mn-ea"/>
                <a:cs typeface="+mn-cs"/>
              </a:rPr>
              <a:t>15</a:t>
            </a:r>
            <a:r>
              <a:rPr kumimoji="0" lang="en-GB" sz="1400" b="0" i="0" u="sng" strike="noStrike" kern="1200" cap="none" spc="0" normalizeH="0" baseline="30000" noProof="0" dirty="0">
                <a:ln>
                  <a:noFill/>
                </a:ln>
                <a:solidFill>
                  <a:srgbClr val="C00000"/>
                </a:solidFill>
                <a:effectLst/>
                <a:uLnTx/>
                <a:uFillTx/>
                <a:latin typeface="Arial"/>
                <a:ea typeface="+mn-ea"/>
                <a:cs typeface="+mn-cs"/>
              </a:rPr>
              <a:t>th</a:t>
            </a:r>
            <a:r>
              <a:rPr kumimoji="0" lang="en-GB" sz="1400" b="0" i="0" u="sng" strike="noStrike" kern="1200" cap="none" spc="0" normalizeH="0" baseline="0" noProof="0" dirty="0">
                <a:ln>
                  <a:noFill/>
                </a:ln>
                <a:solidFill>
                  <a:srgbClr val="C00000"/>
                </a:solidFill>
                <a:effectLst/>
                <a:uLnTx/>
                <a:uFillTx/>
                <a:latin typeface="Arial"/>
                <a:ea typeface="+mn-ea"/>
                <a:cs typeface="+mn-cs"/>
              </a:rPr>
              <a:t> January, 330-430pm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sng"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 </a:t>
            </a:r>
            <a:r>
              <a:rPr kumimoji="0" lang="en-GB" sz="1400" b="0" i="0" u="sng" strike="noStrike" kern="1200" cap="none" spc="0" normalizeH="0" baseline="0" noProof="0" dirty="0">
                <a:ln>
                  <a:noFill/>
                </a:ln>
                <a:solidFill>
                  <a:srgbClr val="000000"/>
                </a:solidFill>
                <a:effectLst/>
                <a:uLnTx/>
                <a:uFillTx/>
                <a:latin typeface="Arial"/>
                <a:ea typeface="+mn-ea"/>
                <a:cs typeface="+mn-cs"/>
              </a:rPr>
              <a:t>launch event </a:t>
            </a:r>
            <a:r>
              <a:rPr kumimoji="0" lang="en-GB" sz="1400" b="0" i="0" u="none" strike="noStrike" kern="1200" cap="none" spc="0" normalizeH="0" baseline="0" noProof="0" dirty="0">
                <a:ln>
                  <a:noFill/>
                </a:ln>
                <a:solidFill>
                  <a:srgbClr val="000000"/>
                </a:solidFill>
                <a:effectLst/>
                <a:uLnTx/>
                <a:uFillTx/>
                <a:latin typeface="Arial"/>
                <a:ea typeface="+mn-ea"/>
                <a:cs typeface="+mn-cs"/>
              </a:rPr>
              <a:t>will be held at Carterhatch Junior School on </a:t>
            </a:r>
            <a:r>
              <a:rPr kumimoji="0" lang="en-GB" sz="1400" b="0" i="0" u="sng" strike="noStrike" kern="1200" cap="none" spc="0" normalizeH="0" baseline="0" noProof="0" dirty="0">
                <a:ln>
                  <a:noFill/>
                </a:ln>
                <a:solidFill>
                  <a:srgbClr val="C00000"/>
                </a:solidFill>
                <a:effectLst/>
                <a:uLnTx/>
                <a:uFillTx/>
                <a:latin typeface="Arial"/>
                <a:ea typeface="+mn-ea"/>
                <a:cs typeface="+mn-cs"/>
              </a:rPr>
              <a:t>Monday 9</a:t>
            </a:r>
            <a:r>
              <a:rPr kumimoji="0" lang="en-GB" sz="1400" b="0" i="0" u="sng" strike="noStrike" kern="1200" cap="none" spc="0" normalizeH="0" baseline="30000" noProof="0" dirty="0">
                <a:ln>
                  <a:noFill/>
                </a:ln>
                <a:solidFill>
                  <a:srgbClr val="C00000"/>
                </a:solidFill>
                <a:effectLst/>
                <a:uLnTx/>
                <a:uFillTx/>
                <a:latin typeface="Arial"/>
                <a:ea typeface="+mn-ea"/>
                <a:cs typeface="+mn-cs"/>
              </a:rPr>
              <a:t>th</a:t>
            </a:r>
            <a:r>
              <a:rPr kumimoji="0" lang="en-GB" sz="1400" b="0" i="0" u="sng" strike="noStrike" kern="1200" cap="none" spc="0" normalizeH="0" baseline="0" noProof="0" dirty="0">
                <a:ln>
                  <a:noFill/>
                </a:ln>
                <a:solidFill>
                  <a:srgbClr val="C00000"/>
                </a:solidFill>
                <a:effectLst/>
                <a:uLnTx/>
                <a:uFillTx/>
                <a:latin typeface="Arial"/>
                <a:ea typeface="+mn-ea"/>
                <a:cs typeface="+mn-cs"/>
              </a:rPr>
              <a:t> December at 4pm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sng"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298839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71800" y="1772816"/>
            <a:ext cx="3456384" cy="1143000"/>
          </a:xfrm>
        </p:spPr>
        <p:txBody>
          <a:bodyPr/>
          <a:lstStyle/>
          <a:p>
            <a:r>
              <a:rPr lang="en-GB" dirty="0"/>
              <a:t>Any questions?</a:t>
            </a:r>
          </a:p>
        </p:txBody>
      </p:sp>
      <p:pic>
        <p:nvPicPr>
          <p:cNvPr id="2" name="Picture 1">
            <a:extLst>
              <a:ext uri="{FF2B5EF4-FFF2-40B4-BE49-F238E27FC236}">
                <a16:creationId xmlns:a16="http://schemas.microsoft.com/office/drawing/2014/main" id="{9EECF3E3-2726-0DD5-589A-33CC343EA840}"/>
              </a:ext>
            </a:extLst>
          </p:cNvPr>
          <p:cNvPicPr>
            <a:picLocks noChangeAspect="1"/>
          </p:cNvPicPr>
          <p:nvPr/>
        </p:nvPicPr>
        <p:blipFill>
          <a:blip r:embed="rId3"/>
          <a:stretch>
            <a:fillRect/>
          </a:stretch>
        </p:blipFill>
        <p:spPr>
          <a:xfrm>
            <a:off x="2411760" y="2656310"/>
            <a:ext cx="3943350" cy="25717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3E80-F87E-47D8-ABE2-7B730771AFCC}"/>
              </a:ext>
            </a:extLst>
          </p:cNvPr>
          <p:cNvSpPr>
            <a:spLocks noGrp="1"/>
          </p:cNvSpPr>
          <p:nvPr>
            <p:ph type="title"/>
          </p:nvPr>
        </p:nvSpPr>
        <p:spPr>
          <a:xfrm rot="16200000">
            <a:off x="-1725769" y="2595233"/>
            <a:ext cx="5092089" cy="1143000"/>
          </a:xfrm>
        </p:spPr>
        <p:txBody>
          <a:bodyPr/>
          <a:lstStyle/>
          <a:p>
            <a:r>
              <a:rPr lang="en-GB" sz="5000" dirty="0"/>
              <a:t>For Your Diary</a:t>
            </a:r>
            <a:endParaRPr lang="en-US" sz="5000" dirty="0"/>
          </a:p>
        </p:txBody>
      </p:sp>
      <p:sp>
        <p:nvSpPr>
          <p:cNvPr id="3" name="Content Placeholder 2">
            <a:extLst>
              <a:ext uri="{FF2B5EF4-FFF2-40B4-BE49-F238E27FC236}">
                <a16:creationId xmlns:a16="http://schemas.microsoft.com/office/drawing/2014/main" id="{B91BACE5-D22C-4115-80FA-68661F88FE68}"/>
              </a:ext>
            </a:extLst>
          </p:cNvPr>
          <p:cNvSpPr>
            <a:spLocks noGrp="1"/>
          </p:cNvSpPr>
          <p:nvPr>
            <p:ph idx="1"/>
          </p:nvPr>
        </p:nvSpPr>
        <p:spPr>
          <a:xfrm>
            <a:off x="685800" y="-626504"/>
            <a:ext cx="8153400" cy="1656184"/>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sz="800" dirty="0"/>
          </a:p>
          <a:p>
            <a:pPr marL="0" indent="0">
              <a:buNone/>
            </a:pPr>
            <a:endParaRPr lang="en-US" sz="1400" dirty="0"/>
          </a:p>
        </p:txBody>
      </p:sp>
      <p:sp>
        <p:nvSpPr>
          <p:cNvPr id="5" name="TextBox 4">
            <a:extLst>
              <a:ext uri="{FF2B5EF4-FFF2-40B4-BE49-F238E27FC236}">
                <a16:creationId xmlns:a16="http://schemas.microsoft.com/office/drawing/2014/main" id="{E0CD0627-6960-442C-8A1C-84D394F5F728}"/>
              </a:ext>
            </a:extLst>
          </p:cNvPr>
          <p:cNvSpPr txBox="1"/>
          <p:nvPr/>
        </p:nvSpPr>
        <p:spPr>
          <a:xfrm>
            <a:off x="1739395" y="2267744"/>
            <a:ext cx="5241222"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6" name="TextBox 5">
            <a:extLst>
              <a:ext uri="{FF2B5EF4-FFF2-40B4-BE49-F238E27FC236}">
                <a16:creationId xmlns:a16="http://schemas.microsoft.com/office/drawing/2014/main" id="{5CDCBFE8-F0AD-0767-A6B3-92EED396D8FD}"/>
              </a:ext>
            </a:extLst>
          </p:cNvPr>
          <p:cNvSpPr txBox="1"/>
          <p:nvPr/>
        </p:nvSpPr>
        <p:spPr>
          <a:xfrm>
            <a:off x="1391776" y="629223"/>
            <a:ext cx="3558964" cy="4893647"/>
          </a:xfrm>
          <a:prstGeom prst="rect">
            <a:avLst/>
          </a:prstGeom>
          <a:no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GB" sz="1500" b="1" i="0" u="none" strike="noStrike" kern="1200" cap="none" spc="0" normalizeH="0" baseline="0" noProof="0" dirty="0">
                <a:ln>
                  <a:noFill/>
                </a:ln>
                <a:solidFill>
                  <a:srgbClr val="C00000"/>
                </a:solidFill>
                <a:effectLst/>
                <a:uLnTx/>
                <a:uFillTx/>
                <a:latin typeface="Arial"/>
                <a:ea typeface="Calibri" panose="020F0502020204030204" pitchFamily="34" charset="0"/>
                <a:cs typeface="+mn-cs"/>
              </a:rPr>
              <a:t>Upcoming DSL meetings: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rPr>
              <a:t>Tues 4 Mar 2025 – Planning meeting, 3.30-4.30</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Microsoft Teams</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sng" strike="noStrike" kern="1200" cap="none" spc="0" normalizeH="0" baseline="0" noProof="0" dirty="0">
                <a:ln>
                  <a:noFill/>
                </a:ln>
                <a:solidFill>
                  <a:srgbClr val="5B5FC7"/>
                </a:solidFill>
                <a:effectLst/>
                <a:uLnTx/>
                <a:uFillTx/>
                <a:latin typeface="Arial"/>
                <a:ea typeface="Calibri" panose="020F0502020204030204" pitchFamily="34" charset="0"/>
                <a:cs typeface="+mn-cs"/>
                <a:hlinkClick r:id="rId2" tooltip="Meeting join link"/>
              </a:rPr>
              <a:t>Join the meeting now</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Meeting ID: </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349 824 733 006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Passcode: </a:t>
            </a:r>
            <a:r>
              <a:rPr kumimoji="0" lang="en-GB" sz="1100" b="0" i="0" u="none" strike="noStrike" kern="1200" cap="none" spc="0" normalizeH="0" baseline="0" noProof="0" dirty="0" err="1">
                <a:ln>
                  <a:noFill/>
                </a:ln>
                <a:solidFill>
                  <a:srgbClr val="242424"/>
                </a:solidFill>
                <a:effectLst/>
                <a:uLnTx/>
                <a:uFillTx/>
                <a:latin typeface="Arial"/>
                <a:ea typeface="Calibri" panose="020F0502020204030204" pitchFamily="34" charset="0"/>
                <a:cs typeface="+mn-cs"/>
              </a:rPr>
              <a:t>zkkyTA</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rPr>
              <a:t>Tues 18 Mar 2025 – Network meeting, 3.30-5.00</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Microsoft Teams</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sng" strike="noStrike" kern="1200" cap="none" spc="0" normalizeH="0" baseline="0" noProof="0" dirty="0">
                <a:ln>
                  <a:noFill/>
                </a:ln>
                <a:solidFill>
                  <a:srgbClr val="5B5FC7"/>
                </a:solidFill>
                <a:effectLst/>
                <a:uLnTx/>
                <a:uFillTx/>
                <a:latin typeface="Arial"/>
                <a:ea typeface="Calibri" panose="020F0502020204030204" pitchFamily="34" charset="0"/>
                <a:cs typeface="+mn-cs"/>
                <a:hlinkClick r:id="rId3" tooltip="Meeting join link"/>
              </a:rPr>
              <a:t>Join the meeting now</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Meeting ID: </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385 926 110 442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Passcode: </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4iz3Qg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rPr>
              <a:t>Tues 10 June 2025 – Planning meeting, 3.30-4.30</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Microsoft Teams</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sng" strike="noStrike" kern="1200" cap="none" spc="0" normalizeH="0" baseline="0" noProof="0" dirty="0">
                <a:ln>
                  <a:noFill/>
                </a:ln>
                <a:solidFill>
                  <a:srgbClr val="5B5FC7"/>
                </a:solidFill>
                <a:effectLst/>
                <a:uLnTx/>
                <a:uFillTx/>
                <a:latin typeface="Arial"/>
                <a:ea typeface="Calibri" panose="020F0502020204030204" pitchFamily="34" charset="0"/>
                <a:cs typeface="+mn-cs"/>
                <a:hlinkClick r:id="rId4" tooltip="Meeting join link"/>
              </a:rPr>
              <a:t>Join the meeting now</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Meeting ID: </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331 044 020 021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Passcode: </a:t>
            </a:r>
            <a:r>
              <a:rPr kumimoji="0" lang="en-GB" sz="1100" b="0" i="0" u="none" strike="noStrike" kern="1200" cap="none" spc="0" normalizeH="0" baseline="0" noProof="0" dirty="0" err="1">
                <a:ln>
                  <a:noFill/>
                </a:ln>
                <a:solidFill>
                  <a:srgbClr val="242424"/>
                </a:solidFill>
                <a:effectLst/>
                <a:uLnTx/>
                <a:uFillTx/>
                <a:latin typeface="Arial"/>
                <a:ea typeface="Calibri" panose="020F0502020204030204" pitchFamily="34" charset="0"/>
                <a:cs typeface="+mn-cs"/>
              </a:rPr>
              <a:t>WcVqzc</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rPr>
              <a:t>Tues 24 June 2025 – Network meeting, 3.30-5.00</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Microsoft Teams</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sng" strike="noStrike" kern="1200" cap="none" spc="0" normalizeH="0" baseline="0" noProof="0" dirty="0">
                <a:ln>
                  <a:noFill/>
                </a:ln>
                <a:solidFill>
                  <a:srgbClr val="5B5FC7"/>
                </a:solidFill>
                <a:effectLst/>
                <a:uLnTx/>
                <a:uFillTx/>
                <a:latin typeface="Arial"/>
                <a:ea typeface="Calibri" panose="020F0502020204030204" pitchFamily="34" charset="0"/>
                <a:cs typeface="+mn-cs"/>
                <a:hlinkClick r:id="rId5" tooltip="Meeting join link"/>
              </a:rPr>
              <a:t>Join the meeting now</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Meeting ID: </a:t>
            </a:r>
            <a:r>
              <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318 756 159 632 </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Passcode: </a:t>
            </a:r>
            <a:r>
              <a:rPr kumimoji="0" lang="en-GB" sz="1100" b="0" i="0" u="none" strike="noStrike" kern="1200" cap="none" spc="0" normalizeH="0" baseline="0" noProof="0" dirty="0" err="1">
                <a:ln>
                  <a:noFill/>
                </a:ln>
                <a:solidFill>
                  <a:srgbClr val="242424"/>
                </a:solidFill>
                <a:effectLst/>
                <a:uLnTx/>
                <a:uFillTx/>
                <a:latin typeface="Arial"/>
                <a:ea typeface="Calibri" panose="020F0502020204030204" pitchFamily="34" charset="0"/>
                <a:cs typeface="+mn-cs"/>
              </a:rPr>
              <a:t>GvceDH</a:t>
            </a:r>
            <a:endPar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endParaRPr>
          </a:p>
        </p:txBody>
      </p:sp>
      <p:sp>
        <p:nvSpPr>
          <p:cNvPr id="4" name="TextBox 3">
            <a:extLst>
              <a:ext uri="{FF2B5EF4-FFF2-40B4-BE49-F238E27FC236}">
                <a16:creationId xmlns:a16="http://schemas.microsoft.com/office/drawing/2014/main" id="{C4921BA2-01FC-62AE-DB25-99324461D93B}"/>
              </a:ext>
            </a:extLst>
          </p:cNvPr>
          <p:cNvSpPr txBox="1"/>
          <p:nvPr/>
        </p:nvSpPr>
        <p:spPr>
          <a:xfrm>
            <a:off x="5115488" y="1562447"/>
            <a:ext cx="3558964" cy="3208571"/>
          </a:xfrm>
          <a:prstGeom prst="rect">
            <a:avLst/>
          </a:prstGeom>
          <a:noFill/>
          <a:ln>
            <a:solidFill>
              <a:srgbClr val="C0000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srgbClr val="C00000"/>
                </a:solidFill>
                <a:effectLst/>
                <a:uLnTx/>
                <a:uFillTx/>
                <a:latin typeface="Arial"/>
                <a:ea typeface="Calibri" panose="020F0502020204030204" pitchFamily="34" charset="0"/>
                <a:cs typeface="+mn-cs"/>
              </a:rPr>
              <a:t>Other dates for your diary: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C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500" b="1"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rPr>
              <a:t>Monday 9</a:t>
            </a:r>
            <a:r>
              <a:rPr kumimoji="0" lang="en-GB" sz="1500" b="1" i="0" u="none" strike="noStrike" kern="1200" cap="none" spc="0" normalizeH="0" baseline="30000" noProof="0" dirty="0">
                <a:ln>
                  <a:noFill/>
                </a:ln>
                <a:solidFill>
                  <a:srgbClr val="000000"/>
                </a:solidFill>
                <a:effectLst/>
                <a:highlight>
                  <a:srgbClr val="FFFF00"/>
                </a:highlight>
                <a:uLnTx/>
                <a:uFillTx/>
                <a:latin typeface="Arial"/>
                <a:ea typeface="Calibri" panose="020F0502020204030204" pitchFamily="34" charset="0"/>
                <a:cs typeface="+mn-cs"/>
              </a:rPr>
              <a:t>th</a:t>
            </a:r>
            <a:r>
              <a:rPr kumimoji="0" lang="en-GB" sz="1500" b="1"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rPr>
              <a:t> December </a:t>
            </a:r>
            <a:r>
              <a:rPr kumimoji="0" lang="en-GB" sz="15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Online Safety Guidance launch event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500" b="1"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rPr>
              <a:t>Wednesday 29</a:t>
            </a:r>
            <a:r>
              <a:rPr kumimoji="0" lang="en-GB" sz="1500" b="1" i="0" u="none" strike="noStrike" kern="1200" cap="none" spc="0" normalizeH="0" baseline="30000" noProof="0" dirty="0">
                <a:ln>
                  <a:noFill/>
                </a:ln>
                <a:solidFill>
                  <a:srgbClr val="000000"/>
                </a:solidFill>
                <a:effectLst/>
                <a:highlight>
                  <a:srgbClr val="FFFF00"/>
                </a:highlight>
                <a:uLnTx/>
                <a:uFillTx/>
                <a:latin typeface="Arial"/>
                <a:ea typeface="Calibri" panose="020F0502020204030204" pitchFamily="34" charset="0"/>
                <a:cs typeface="+mn-cs"/>
              </a:rPr>
              <a:t>th</a:t>
            </a:r>
            <a:r>
              <a:rPr kumimoji="0" lang="en-GB" sz="1500" b="1"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rPr>
              <a:t> January </a:t>
            </a:r>
            <a:r>
              <a:rPr kumimoji="0" lang="en-GB" sz="15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GRT Best Practice Meeting. Details to come.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500" b="1"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1500" b="1"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rPr>
              <a:t>Safeguarding self audit </a:t>
            </a:r>
            <a:endParaRPr kumimoji="0" lang="en-GB" sz="1000" b="1" i="0" u="none" strike="noStrike" kern="1200" cap="none" spc="0" normalizeH="0" baseline="0" noProof="0" dirty="0">
              <a:ln>
                <a:noFill/>
              </a:ln>
              <a:solidFill>
                <a:srgbClr val="000000"/>
              </a:solidFill>
              <a:effectLst/>
              <a:highlight>
                <a:srgbClr val="FFFF00"/>
              </a:highlight>
              <a:uLnTx/>
              <a:uFillTx/>
              <a:latin typeface="Arial"/>
              <a:ea typeface="Calibri" panose="020F0502020204030204" pitchFamily="34" charset="0"/>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Have you returned your audit yet? Autumn term is the ideal time to complete this. Any audit format is acceptable, but our form is easy to use, comprehensive and available on </a:t>
            </a:r>
            <a:r>
              <a:rPr kumimoji="0" lang="en-GB" sz="1000" b="0" i="0" u="none" strike="noStrike" kern="0" cap="none" spc="0" normalizeH="0" baseline="0" noProof="0" dirty="0">
                <a:ln>
                  <a:noFill/>
                </a:ln>
                <a:solidFill>
                  <a:srgbClr val="000000"/>
                </a:solidFill>
                <a:effectLst/>
                <a:uLnTx/>
                <a:uFillTx/>
                <a:latin typeface="Arial"/>
                <a:ea typeface="+mn-ea"/>
                <a:cs typeface="+mn-cs"/>
                <a:hlinkClick r:id="rId6">
                  <a:extLst>
                    <a:ext uri="{A12FA001-AC4F-418D-AE19-62706E023703}">
                      <ahyp:hlinkClr xmlns:ahyp="http://schemas.microsoft.com/office/drawing/2018/hyperlinkcolor" val="tx"/>
                    </a:ext>
                  </a:extLst>
                </a:hlinkClick>
              </a:rPr>
              <a:t>The Hub | Enfield Council</a:t>
            </a:r>
            <a:r>
              <a:rPr kumimoji="0" lang="en-GB" sz="1000" b="0" i="0" u="none" strike="noStrike" kern="0" cap="none" spc="0" normalizeH="0" baseline="0" noProof="0" dirty="0">
                <a:ln>
                  <a:noFill/>
                </a:ln>
                <a:solidFill>
                  <a:srgbClr val="000000"/>
                </a:solidFill>
                <a:effectLst/>
                <a:uLnTx/>
                <a:uFillTx/>
                <a:latin typeface="Arial"/>
                <a:ea typeface="+mn-ea"/>
                <a:cs typeface="+mn-cs"/>
              </a:rPr>
              <a:t>. </a:t>
            </a:r>
            <a:r>
              <a:rPr kumimoji="0" lang="en-GB" sz="10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Send to </a:t>
            </a:r>
            <a:r>
              <a:rPr kumimoji="0" lang="en-GB" sz="10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hlinkClick r:id="rId7"/>
              </a:rPr>
              <a:t>seyis@enfield.gov.uk</a:t>
            </a:r>
            <a:endParaRPr kumimoji="0" lang="en-GB" sz="1000" b="1"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p:txBody>
      </p:sp>
    </p:spTree>
    <p:extLst>
      <p:ext uri="{BB962C8B-B14F-4D97-AF65-F5344CB8AC3E}">
        <p14:creationId xmlns:p14="http://schemas.microsoft.com/office/powerpoint/2010/main" val="389815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C830-9E70-2BB8-7182-D18D68E9ED5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B6B869-ACF1-8650-AC40-90D11AF1FA1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64024DB-187E-B456-81CA-B86DB1998FAF}"/>
              </a:ext>
            </a:extLst>
          </p:cNvPr>
          <p:cNvPicPr>
            <a:picLocks noChangeAspect="1"/>
          </p:cNvPicPr>
          <p:nvPr/>
        </p:nvPicPr>
        <p:blipFill>
          <a:blip r:embed="rId2"/>
          <a:stretch>
            <a:fillRect/>
          </a:stretch>
        </p:blipFill>
        <p:spPr>
          <a:xfrm>
            <a:off x="0" y="66009"/>
            <a:ext cx="9144000" cy="6725982"/>
          </a:xfrm>
          <a:prstGeom prst="rect">
            <a:avLst/>
          </a:prstGeom>
        </p:spPr>
      </p:pic>
    </p:spTree>
    <p:extLst>
      <p:ext uri="{BB962C8B-B14F-4D97-AF65-F5344CB8AC3E}">
        <p14:creationId xmlns:p14="http://schemas.microsoft.com/office/powerpoint/2010/main" val="85270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DE899-3CD4-D3CE-B728-6D5FA62214F4}"/>
              </a:ext>
            </a:extLst>
          </p:cNvPr>
          <p:cNvSpPr>
            <a:spLocks noGrp="1"/>
          </p:cNvSpPr>
          <p:nvPr>
            <p:ph type="title"/>
          </p:nvPr>
        </p:nvSpPr>
        <p:spPr>
          <a:xfrm>
            <a:off x="495300" y="188640"/>
            <a:ext cx="8153400" cy="1143000"/>
          </a:xfrm>
        </p:spPr>
        <p:txBody>
          <a:bodyPr/>
          <a:lstStyle/>
          <a:p>
            <a:r>
              <a:rPr lang="en-GB" dirty="0"/>
              <a:t>Annual Safeguarding </a:t>
            </a:r>
            <a:br>
              <a:rPr lang="en-GB" dirty="0"/>
            </a:br>
            <a:r>
              <a:rPr lang="en-GB" dirty="0"/>
              <a:t>Self Audit </a:t>
            </a:r>
          </a:p>
        </p:txBody>
      </p:sp>
      <p:sp>
        <p:nvSpPr>
          <p:cNvPr id="3" name="Content Placeholder 2">
            <a:extLst>
              <a:ext uri="{FF2B5EF4-FFF2-40B4-BE49-F238E27FC236}">
                <a16:creationId xmlns:a16="http://schemas.microsoft.com/office/drawing/2014/main" id="{2A3A8865-1A18-BE53-5398-7F2F1027424F}"/>
              </a:ext>
            </a:extLst>
          </p:cNvPr>
          <p:cNvSpPr>
            <a:spLocks noGrp="1"/>
          </p:cNvSpPr>
          <p:nvPr>
            <p:ph idx="1"/>
          </p:nvPr>
        </p:nvSpPr>
        <p:spPr>
          <a:xfrm>
            <a:off x="467543" y="2403563"/>
            <a:ext cx="8404701" cy="3078088"/>
          </a:xfrm>
        </p:spPr>
        <p:txBody>
          <a:bodyPr/>
          <a:lstStyle/>
          <a:p>
            <a:pPr marL="0" indent="0">
              <a:buNone/>
            </a:pPr>
            <a:r>
              <a:rPr lang="en-GB" sz="2000" dirty="0"/>
              <a:t>Our Safeguarding Self Audit Tool is a useful review of your school’s procedures and documents. Most schools complete an annual review using either this tool or an alternative document provided by their trust or partnership.</a:t>
            </a:r>
          </a:p>
          <a:p>
            <a:pPr marL="0" indent="0">
              <a:buNone/>
            </a:pPr>
            <a:endParaRPr lang="en-GB" sz="2000" dirty="0"/>
          </a:p>
          <a:p>
            <a:pPr marL="0" indent="0">
              <a:buNone/>
            </a:pPr>
            <a:r>
              <a:rPr lang="en-GB" sz="2000" b="1" dirty="0"/>
              <a:t>Enfield schools are expected to complete an annual safeguarding self-audit. This could be using our Enfield tool or any other document format. </a:t>
            </a:r>
          </a:p>
          <a:p>
            <a:pPr marL="0" indent="0">
              <a:buNone/>
            </a:pPr>
            <a:endParaRPr lang="en-GB" sz="2000" b="1" dirty="0"/>
          </a:p>
          <a:p>
            <a:pPr marL="0" indent="0">
              <a:buNone/>
            </a:pPr>
            <a:r>
              <a:rPr lang="en-GB" sz="2000" dirty="0"/>
              <a:t>When your school completes its annual audit for 2024-25, please return a PDF of the document to us at </a:t>
            </a:r>
            <a:r>
              <a:rPr lang="en-GB" sz="2000" dirty="0">
                <a:solidFill>
                  <a:srgbClr val="C00000"/>
                </a:solidFill>
                <a:hlinkClick r:id="rId2">
                  <a:extLst>
                    <a:ext uri="{A12FA001-AC4F-418D-AE19-62706E023703}">
                      <ahyp:hlinkClr xmlns:ahyp="http://schemas.microsoft.com/office/drawing/2018/hyperlinkcolor" val="tx"/>
                    </a:ext>
                  </a:extLst>
                </a:hlinkClick>
              </a:rPr>
              <a:t>seyis@enfield.gov.uk</a:t>
            </a:r>
            <a:r>
              <a:rPr lang="en-GB" sz="2000" dirty="0"/>
              <a:t>.</a:t>
            </a:r>
          </a:p>
        </p:txBody>
      </p:sp>
      <p:pic>
        <p:nvPicPr>
          <p:cNvPr id="4" name="Picture 3">
            <a:extLst>
              <a:ext uri="{FF2B5EF4-FFF2-40B4-BE49-F238E27FC236}">
                <a16:creationId xmlns:a16="http://schemas.microsoft.com/office/drawing/2014/main" id="{742DD39D-7F75-BCDA-43D6-1584827FB67E}"/>
              </a:ext>
            </a:extLst>
          </p:cNvPr>
          <p:cNvPicPr>
            <a:picLocks noChangeAspect="1"/>
          </p:cNvPicPr>
          <p:nvPr/>
        </p:nvPicPr>
        <p:blipFill>
          <a:blip r:embed="rId3"/>
          <a:stretch>
            <a:fillRect/>
          </a:stretch>
        </p:blipFill>
        <p:spPr>
          <a:xfrm>
            <a:off x="3799933" y="304800"/>
            <a:ext cx="5072312" cy="2164268"/>
          </a:xfrm>
          <a:prstGeom prst="rect">
            <a:avLst/>
          </a:prstGeom>
        </p:spPr>
      </p:pic>
      <p:sp>
        <p:nvSpPr>
          <p:cNvPr id="6" name="TextBox 5">
            <a:extLst>
              <a:ext uri="{FF2B5EF4-FFF2-40B4-BE49-F238E27FC236}">
                <a16:creationId xmlns:a16="http://schemas.microsoft.com/office/drawing/2014/main" id="{46B263A0-5E4B-077F-21FE-C9E9B07A840A}"/>
              </a:ext>
            </a:extLst>
          </p:cNvPr>
          <p:cNvSpPr txBox="1"/>
          <p:nvPr/>
        </p:nvSpPr>
        <p:spPr>
          <a:xfrm>
            <a:off x="495300" y="1467491"/>
            <a:ext cx="3456385"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hlinkClick r:id="rId4"/>
              </a:rPr>
              <a:t>Documents | Enfield Council</a:t>
            </a:r>
            <a:endParaRPr kumimoji="0" lang="en-GB" sz="20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73591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E1FF-890E-5BCF-0A5A-0D352FB78E00}"/>
              </a:ext>
            </a:extLst>
          </p:cNvPr>
          <p:cNvSpPr>
            <a:spLocks noGrp="1"/>
          </p:cNvSpPr>
          <p:nvPr>
            <p:ph type="title"/>
          </p:nvPr>
        </p:nvSpPr>
        <p:spPr>
          <a:xfrm rot="21187179">
            <a:off x="128473" y="239923"/>
            <a:ext cx="8119597" cy="838200"/>
          </a:xfrm>
        </p:spPr>
        <p:txBody>
          <a:bodyPr/>
          <a:lstStyle/>
          <a:p>
            <a:r>
              <a:rPr lang="en-GB" sz="1400" dirty="0"/>
              <a:t>A Whirlwind Guide to…</a:t>
            </a:r>
            <a:br>
              <a:rPr lang="en-GB" dirty="0"/>
            </a:br>
            <a:r>
              <a:rPr lang="en-GB" dirty="0"/>
              <a:t>Searching and screening</a:t>
            </a:r>
          </a:p>
        </p:txBody>
      </p:sp>
      <p:sp>
        <p:nvSpPr>
          <p:cNvPr id="5" name="TextBox 4">
            <a:extLst>
              <a:ext uri="{FF2B5EF4-FFF2-40B4-BE49-F238E27FC236}">
                <a16:creationId xmlns:a16="http://schemas.microsoft.com/office/drawing/2014/main" id="{C09E80A7-F2FB-F3F5-440A-804659AD4BF3}"/>
              </a:ext>
            </a:extLst>
          </p:cNvPr>
          <p:cNvSpPr txBox="1"/>
          <p:nvPr/>
        </p:nvSpPr>
        <p:spPr>
          <a:xfrm>
            <a:off x="2267744" y="1284455"/>
            <a:ext cx="2592288" cy="276999"/>
          </a:xfrm>
          <a:prstGeom prst="rect">
            <a:avLst/>
          </a:prstGeom>
          <a:no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a:ea typeface="+mn-ea"/>
                <a:cs typeface="+mn-cs"/>
                <a:hlinkClick r:id="rId2"/>
              </a:rPr>
              <a:t>Searching, Screening and Confiscation</a:t>
            </a:r>
            <a:endParaRPr kumimoji="0" lang="en-GB" sz="1200" b="0" i="0" u="none" strike="noStrike" kern="1200" cap="none" spc="0" normalizeH="0" baseline="0" noProof="0" dirty="0">
              <a:ln>
                <a:noFill/>
              </a:ln>
              <a:solidFill>
                <a:srgbClr val="000000"/>
              </a:solidFill>
              <a:effectLst/>
              <a:uLnTx/>
              <a:uFillTx/>
              <a:latin typeface="Times"/>
              <a:ea typeface="+mn-ea"/>
              <a:cs typeface="+mn-cs"/>
            </a:endParaRPr>
          </a:p>
        </p:txBody>
      </p:sp>
      <p:pic>
        <p:nvPicPr>
          <p:cNvPr id="10" name="Picture 9">
            <a:extLst>
              <a:ext uri="{FF2B5EF4-FFF2-40B4-BE49-F238E27FC236}">
                <a16:creationId xmlns:a16="http://schemas.microsoft.com/office/drawing/2014/main" id="{545F6319-D0A6-8786-70D4-E062BDA71013}"/>
              </a:ext>
            </a:extLst>
          </p:cNvPr>
          <p:cNvPicPr>
            <a:picLocks noChangeAspect="1"/>
          </p:cNvPicPr>
          <p:nvPr/>
        </p:nvPicPr>
        <p:blipFill>
          <a:blip r:embed="rId3"/>
          <a:stretch>
            <a:fillRect/>
          </a:stretch>
        </p:blipFill>
        <p:spPr>
          <a:xfrm>
            <a:off x="5270622" y="126200"/>
            <a:ext cx="3765875" cy="4280421"/>
          </a:xfrm>
          <a:prstGeom prst="rect">
            <a:avLst/>
          </a:prstGeom>
          <a:ln>
            <a:solidFill>
              <a:schemeClr val="tx1"/>
            </a:solidFill>
          </a:ln>
        </p:spPr>
      </p:pic>
      <p:sp>
        <p:nvSpPr>
          <p:cNvPr id="11" name="TextBox 10">
            <a:extLst>
              <a:ext uri="{FF2B5EF4-FFF2-40B4-BE49-F238E27FC236}">
                <a16:creationId xmlns:a16="http://schemas.microsoft.com/office/drawing/2014/main" id="{EE56838E-07C7-97BE-3813-AFF328152992}"/>
              </a:ext>
            </a:extLst>
          </p:cNvPr>
          <p:cNvSpPr txBox="1"/>
          <p:nvPr/>
        </p:nvSpPr>
        <p:spPr>
          <a:xfrm>
            <a:off x="323527" y="1700808"/>
            <a:ext cx="4860541"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If there are reasonable grounds to suspect that a pupil may have a prohibited item (see right), headteachers and the members of staff they authorise have a statutory power to search or screen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Note:</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Possessions can only be searched if a </a:t>
            </a:r>
            <a:r>
              <a:rPr kumimoji="0" lang="en-GB" sz="1200" b="0" i="0" u="none" strike="noStrike" kern="1200" cap="none" spc="0" normalizeH="0" baseline="0" noProof="0" dirty="0">
                <a:ln>
                  <a:noFill/>
                </a:ln>
                <a:solidFill>
                  <a:srgbClr val="CE1921"/>
                </a:solidFill>
                <a:effectLst/>
                <a:uLnTx/>
                <a:uFillTx/>
                <a:latin typeface="Arial"/>
                <a:ea typeface="+mn-ea"/>
                <a:cs typeface="+mn-cs"/>
              </a:rPr>
              <a:t>second member of staff </a:t>
            </a:r>
            <a:r>
              <a:rPr kumimoji="0" lang="en-GB" sz="1200" b="0" i="0" u="none" strike="noStrike" kern="1200" cap="none" spc="0" normalizeH="0" baseline="0" noProof="0" dirty="0">
                <a:ln>
                  <a:noFill/>
                </a:ln>
                <a:solidFill>
                  <a:srgbClr val="000000"/>
                </a:solidFill>
                <a:effectLst/>
                <a:uLnTx/>
                <a:uFillTx/>
                <a:latin typeface="Arial"/>
                <a:ea typeface="+mn-ea"/>
                <a:cs typeface="+mn-cs"/>
              </a:rPr>
              <a:t>and the </a:t>
            </a:r>
            <a:r>
              <a:rPr kumimoji="0" lang="en-GB" sz="1200" b="0" i="0" u="none" strike="noStrike" kern="1200" cap="none" spc="0" normalizeH="0" baseline="0" noProof="0" dirty="0">
                <a:ln>
                  <a:noFill/>
                </a:ln>
                <a:solidFill>
                  <a:srgbClr val="CE1921"/>
                </a:solidFill>
                <a:effectLst/>
                <a:uLnTx/>
                <a:uFillTx/>
                <a:latin typeface="Arial"/>
                <a:ea typeface="+mn-ea"/>
                <a:cs typeface="+mn-cs"/>
              </a:rPr>
              <a:t>pupil</a:t>
            </a:r>
            <a:r>
              <a:rPr kumimoji="0" lang="en-GB" sz="1200" b="0" i="0" u="none" strike="noStrike" kern="1200" cap="none" spc="0" normalizeH="0" baseline="0" noProof="0" dirty="0">
                <a:ln>
                  <a:noFill/>
                </a:ln>
                <a:solidFill>
                  <a:srgbClr val="000000"/>
                </a:solidFill>
                <a:effectLst/>
                <a:uLnTx/>
                <a:uFillTx/>
                <a:latin typeface="Arial"/>
                <a:ea typeface="+mn-ea"/>
                <a:cs typeface="+mn-cs"/>
              </a:rPr>
              <a:t> are both present</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srgbClr val="CE1921"/>
                </a:solidFill>
                <a:effectLst/>
                <a:uLnTx/>
                <a:uFillTx/>
                <a:latin typeface="Arial"/>
                <a:ea typeface="+mn-ea"/>
                <a:cs typeface="+mn-cs"/>
              </a:rPr>
              <a:t>No clothing should be removed </a:t>
            </a:r>
            <a:r>
              <a:rPr kumimoji="0" lang="en-GB" sz="1200" b="0" i="0" u="none" strike="noStrike" kern="1200" cap="none" spc="0" normalizeH="0" baseline="0" noProof="0" dirty="0">
                <a:ln>
                  <a:noFill/>
                </a:ln>
                <a:solidFill>
                  <a:srgbClr val="000000"/>
                </a:solidFill>
                <a:effectLst/>
                <a:uLnTx/>
                <a:uFillTx/>
                <a:latin typeface="Arial"/>
                <a:ea typeface="+mn-ea"/>
                <a:cs typeface="+mn-cs"/>
              </a:rPr>
              <a:t>except ‘outer clothing’ (coats, hats, scarves)</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 child’s </a:t>
            </a:r>
            <a:r>
              <a:rPr kumimoji="0" lang="en-GB" sz="1200" b="0" i="0" u="none" strike="noStrike" kern="1200" cap="none" spc="0" normalizeH="0" baseline="0" noProof="0" dirty="0">
                <a:ln>
                  <a:noFill/>
                </a:ln>
                <a:solidFill>
                  <a:srgbClr val="CE1921"/>
                </a:solidFill>
                <a:effectLst/>
                <a:uLnTx/>
                <a:uFillTx/>
                <a:latin typeface="Arial"/>
                <a:ea typeface="+mn-ea"/>
                <a:cs typeface="+mn-cs"/>
              </a:rPr>
              <a:t>dignity should be preserved </a:t>
            </a:r>
            <a:r>
              <a:rPr kumimoji="0" lang="en-GB" sz="1200" b="0" i="0" u="none" strike="noStrike" kern="1200" cap="none" spc="0" normalizeH="0" baseline="0" noProof="0" dirty="0">
                <a:ln>
                  <a:noFill/>
                </a:ln>
                <a:solidFill>
                  <a:srgbClr val="000000"/>
                </a:solidFill>
                <a:effectLst/>
                <a:uLnTx/>
                <a:uFillTx/>
                <a:latin typeface="Arial"/>
                <a:ea typeface="+mn-ea"/>
                <a:cs typeface="+mn-cs"/>
              </a:rPr>
              <a:t>at all times</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Schools should </a:t>
            </a:r>
            <a:r>
              <a:rPr kumimoji="0" lang="en-GB" sz="1200" b="0" i="0" u="none" strike="noStrike" kern="1200" cap="none" spc="0" normalizeH="0" baseline="0" noProof="0" dirty="0">
                <a:ln>
                  <a:noFill/>
                </a:ln>
                <a:solidFill>
                  <a:srgbClr val="CE1921"/>
                </a:solidFill>
                <a:effectLst/>
                <a:uLnTx/>
                <a:uFillTx/>
                <a:latin typeface="Arial"/>
                <a:ea typeface="+mn-ea"/>
                <a:cs typeface="+mn-cs"/>
              </a:rPr>
              <a:t>consider the age and needs </a:t>
            </a:r>
            <a:r>
              <a:rPr kumimoji="0" lang="en-GB" sz="1200" b="0" i="0" u="none" strike="noStrike" kern="1200" cap="none" spc="0" normalizeH="0" baseline="0" noProof="0" dirty="0">
                <a:ln>
                  <a:noFill/>
                </a:ln>
                <a:solidFill>
                  <a:srgbClr val="000000"/>
                </a:solidFill>
                <a:effectLst/>
                <a:uLnTx/>
                <a:uFillTx/>
                <a:latin typeface="Arial"/>
                <a:ea typeface="+mn-ea"/>
                <a:cs typeface="+mn-cs"/>
              </a:rPr>
              <a:t>of a pupil when conducting a search</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 </a:t>
            </a:r>
            <a:r>
              <a:rPr kumimoji="0" lang="en-GB" sz="1200" b="0" i="0" u="none" strike="noStrike" kern="1200" cap="none" spc="0" normalizeH="0" baseline="0" noProof="0" dirty="0">
                <a:ln>
                  <a:noFill/>
                </a:ln>
                <a:solidFill>
                  <a:srgbClr val="CE1921"/>
                </a:solidFill>
                <a:effectLst/>
                <a:uLnTx/>
                <a:uFillTx/>
                <a:latin typeface="Arial"/>
                <a:ea typeface="+mn-ea"/>
                <a:cs typeface="+mn-cs"/>
              </a:rPr>
              <a:t>behaviour policy </a:t>
            </a:r>
            <a:r>
              <a:rPr kumimoji="0" lang="en-GB" sz="1200" b="0" i="0" u="none" strike="noStrike" kern="1200" cap="none" spc="0" normalizeH="0" baseline="0" noProof="0" dirty="0">
                <a:ln>
                  <a:noFill/>
                </a:ln>
                <a:solidFill>
                  <a:srgbClr val="000000"/>
                </a:solidFill>
                <a:effectLst/>
                <a:uLnTx/>
                <a:uFillTx/>
                <a:latin typeface="Arial"/>
                <a:ea typeface="+mn-ea"/>
                <a:cs typeface="+mn-cs"/>
              </a:rPr>
              <a:t>must be clear on what can be searched for and in what circumstances</a:t>
            </a:r>
          </a:p>
          <a:p>
            <a:pPr marL="171450" marR="0" lvl="0" indent="-171450" algn="l" defTabSz="914400" rtl="0" eaLnBrk="0" fontAlgn="base" latinLnBrk="0" hangingPunct="0">
              <a:lnSpc>
                <a:spcPct val="100000"/>
              </a:lnSpc>
              <a:spcBef>
                <a:spcPct val="0"/>
              </a:spcBef>
              <a:spcAft>
                <a:spcPct val="0"/>
              </a:spcAft>
              <a:buClrTx/>
              <a:buSzTx/>
              <a:buFontTx/>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F89BAD89-0953-2E3F-311D-FC3D80B232C6}"/>
              </a:ext>
            </a:extLst>
          </p:cNvPr>
          <p:cNvSpPr txBox="1"/>
          <p:nvPr/>
        </p:nvSpPr>
        <p:spPr>
          <a:xfrm>
            <a:off x="298075" y="4563130"/>
            <a:ext cx="8738422" cy="2123658"/>
          </a:xfrm>
          <a:prstGeom prst="rect">
            <a:avLst/>
          </a:prstGeom>
          <a:solidFill>
            <a:schemeClr val="bg1">
              <a:lumMod val="95000"/>
            </a:schemeClr>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 child carrying a prohibited item may be a victim of </a:t>
            </a:r>
            <a:r>
              <a:rPr kumimoji="0" lang="en-GB" sz="1200" b="1" i="0" u="none" strike="noStrike" kern="1200" cap="none" spc="0" normalizeH="0" baseline="0" noProof="0" dirty="0">
                <a:ln>
                  <a:noFill/>
                </a:ln>
                <a:solidFill>
                  <a:srgbClr val="000000"/>
                </a:solidFill>
                <a:effectLst/>
                <a:uLnTx/>
                <a:uFillTx/>
                <a:latin typeface="Arial"/>
                <a:ea typeface="+mn-ea"/>
                <a:cs typeface="+mn-cs"/>
              </a:rPr>
              <a:t>criminal exploitation</a:t>
            </a:r>
            <a:r>
              <a:rPr kumimoji="0" lang="en-GB" sz="1200" b="0" i="0" u="none" strike="noStrike" kern="1200" cap="none" spc="0" normalizeH="0" baseline="0" noProof="0" dirty="0">
                <a:ln>
                  <a:noFill/>
                </a:ln>
                <a:solidFill>
                  <a:srgbClr val="000000"/>
                </a:solidFill>
                <a:effectLst/>
                <a:uLnTx/>
                <a:uFillTx/>
                <a:latin typeface="Arial"/>
                <a:ea typeface="+mn-ea"/>
                <a:cs typeface="+mn-cs"/>
              </a:rPr>
              <a:t>. A referral to social services is needed if this is suspected.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 member of staff conducting the search should </a:t>
            </a:r>
            <a:r>
              <a:rPr kumimoji="0" lang="en-GB" sz="1200" b="1" i="0" u="none" strike="noStrike" kern="1200" cap="none" spc="0" normalizeH="0" baseline="0" noProof="0" dirty="0">
                <a:ln>
                  <a:noFill/>
                </a:ln>
                <a:solidFill>
                  <a:srgbClr val="000000"/>
                </a:solidFill>
                <a:effectLst/>
                <a:uLnTx/>
                <a:uFillTx/>
                <a:latin typeface="Arial"/>
                <a:ea typeface="+mn-ea"/>
                <a:cs typeface="+mn-cs"/>
              </a:rPr>
              <a:t>assess the urgency and risk to others before conducting a search</a:t>
            </a:r>
            <a:r>
              <a:rPr kumimoji="0" lang="en-GB" sz="12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 All searches must be </a:t>
            </a:r>
            <a:r>
              <a:rPr kumimoji="0" lang="en-GB" sz="1200" b="1" i="0" u="none" strike="noStrike" kern="1200" cap="none" spc="0" normalizeH="0" baseline="0" noProof="0" dirty="0">
                <a:ln>
                  <a:noFill/>
                </a:ln>
                <a:solidFill>
                  <a:srgbClr val="000000"/>
                </a:solidFill>
                <a:effectLst/>
                <a:uLnTx/>
                <a:uFillTx/>
                <a:latin typeface="Arial"/>
                <a:ea typeface="+mn-ea"/>
                <a:cs typeface="+mn-cs"/>
              </a:rPr>
              <a:t>recorded</a:t>
            </a:r>
            <a:r>
              <a:rPr kumimoji="0" lang="en-GB" sz="1200" b="0" i="0" u="none" strike="noStrike" kern="1200" cap="none" spc="0" normalizeH="0" baseline="0" noProof="0" dirty="0">
                <a:ln>
                  <a:noFill/>
                </a:ln>
                <a:solidFill>
                  <a:srgbClr val="000000"/>
                </a:solidFill>
                <a:effectLst/>
                <a:uLnTx/>
                <a:uFillTx/>
                <a:latin typeface="Arial"/>
                <a:ea typeface="+mn-ea"/>
                <a:cs typeface="+mn-cs"/>
              </a:rPr>
              <a:t> and </a:t>
            </a:r>
            <a:r>
              <a:rPr kumimoji="0" lang="en-GB" sz="1200" b="1" i="0" u="none" strike="noStrike" kern="1200" cap="none" spc="0" normalizeH="0" baseline="0" noProof="0" dirty="0">
                <a:ln>
                  <a:noFill/>
                </a:ln>
                <a:solidFill>
                  <a:srgbClr val="000000"/>
                </a:solidFill>
                <a:effectLst/>
                <a:uLnTx/>
                <a:uFillTx/>
                <a:latin typeface="Arial"/>
                <a:ea typeface="+mn-ea"/>
                <a:cs typeface="+mn-cs"/>
              </a:rPr>
              <a:t>data analysed </a:t>
            </a:r>
            <a:r>
              <a:rPr kumimoji="0" lang="en-GB" sz="1200" b="0" i="0" u="none" strike="noStrike" kern="1200" cap="none" spc="0" normalizeH="0" baseline="0" noProof="0" dirty="0">
                <a:ln>
                  <a:noFill/>
                </a:ln>
                <a:solidFill>
                  <a:srgbClr val="000000"/>
                </a:solidFill>
                <a:effectLst/>
                <a:uLnTx/>
                <a:uFillTx/>
                <a:latin typeface="Arial"/>
                <a:ea typeface="+mn-ea"/>
                <a:cs typeface="+mn-cs"/>
              </a:rPr>
              <a:t>to ensure no group is unfairly targeted. Parents should be informed.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A risk assessment should be completed </a:t>
            </a:r>
            <a:r>
              <a:rPr kumimoji="0" lang="en-GB" sz="1200" b="0" i="0" u="none" strike="noStrike" kern="1200" cap="none" spc="0" normalizeH="0" baseline="0" noProof="0" dirty="0">
                <a:ln>
                  <a:noFill/>
                </a:ln>
                <a:solidFill>
                  <a:srgbClr val="000000"/>
                </a:solidFill>
                <a:effectLst/>
                <a:uLnTx/>
                <a:uFillTx/>
                <a:latin typeface="Arial"/>
                <a:ea typeface="+mn-ea"/>
                <a:cs typeface="+mn-cs"/>
              </a:rPr>
              <a:t>if the same child is routinely searched. The search should be warranted by the risks identified and the school should be sure that it has not acted unfairly.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Only the police can carry out more in depth searches. In this case, the school </a:t>
            </a:r>
            <a:r>
              <a:rPr kumimoji="0" lang="en-GB" sz="1200" b="1" i="0" u="none" strike="noStrike" kern="1200" cap="none" spc="0" normalizeH="0" baseline="0" noProof="0" dirty="0">
                <a:ln>
                  <a:noFill/>
                </a:ln>
                <a:solidFill>
                  <a:srgbClr val="000000"/>
                </a:solidFill>
                <a:effectLst/>
                <a:uLnTx/>
                <a:uFillTx/>
                <a:latin typeface="Arial"/>
                <a:ea typeface="+mn-ea"/>
                <a:cs typeface="+mn-cs"/>
              </a:rPr>
              <a:t>must advocate for the child’s wellbeing at all times.</a:t>
            </a:r>
          </a:p>
        </p:txBody>
      </p:sp>
    </p:spTree>
    <p:extLst>
      <p:ext uri="{BB962C8B-B14F-4D97-AF65-F5344CB8AC3E}">
        <p14:creationId xmlns:p14="http://schemas.microsoft.com/office/powerpoint/2010/main" val="127000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16632"/>
            <a:ext cx="8153400" cy="1143000"/>
          </a:xfrm>
        </p:spPr>
        <p:txBody>
          <a:bodyPr/>
          <a:lstStyle/>
          <a:p>
            <a:r>
              <a:rPr lang="en-GB" dirty="0"/>
              <a:t>A Quick Reference Guide</a:t>
            </a:r>
          </a:p>
        </p:txBody>
      </p:sp>
      <p:graphicFrame>
        <p:nvGraphicFramePr>
          <p:cNvPr id="2" name="Table 2">
            <a:extLst>
              <a:ext uri="{FF2B5EF4-FFF2-40B4-BE49-F238E27FC236}">
                <a16:creationId xmlns:a16="http://schemas.microsoft.com/office/drawing/2014/main" id="{85050457-FBDA-3BF2-C788-17E64DA09C63}"/>
              </a:ext>
            </a:extLst>
          </p:cNvPr>
          <p:cNvGraphicFramePr>
            <a:graphicFrameLocks noGrp="1"/>
          </p:cNvGraphicFramePr>
          <p:nvPr/>
        </p:nvGraphicFramePr>
        <p:xfrm>
          <a:off x="156297" y="1052736"/>
          <a:ext cx="8878599" cy="5570190"/>
        </p:xfrm>
        <a:graphic>
          <a:graphicData uri="http://schemas.openxmlformats.org/drawingml/2006/table">
            <a:tbl>
              <a:tblPr firstRow="1" bandRow="1">
                <a:tableStyleId>{69CF1AB2-1976-4502-BF36-3FF5EA218861}</a:tableStyleId>
              </a:tblPr>
              <a:tblGrid>
                <a:gridCol w="2686800">
                  <a:extLst>
                    <a:ext uri="{9D8B030D-6E8A-4147-A177-3AD203B41FA5}">
                      <a16:colId xmlns:a16="http://schemas.microsoft.com/office/drawing/2014/main" val="1158988105"/>
                    </a:ext>
                  </a:extLst>
                </a:gridCol>
                <a:gridCol w="6191799">
                  <a:extLst>
                    <a:ext uri="{9D8B030D-6E8A-4147-A177-3AD203B41FA5}">
                      <a16:colId xmlns:a16="http://schemas.microsoft.com/office/drawing/2014/main" val="2437420955"/>
                    </a:ext>
                  </a:extLst>
                </a:gridCol>
              </a:tblGrid>
              <a:tr h="645675">
                <a:tc>
                  <a:txBody>
                    <a:bodyPr/>
                    <a:lstStyle/>
                    <a:p>
                      <a:r>
                        <a:rPr lang="en-GB" b="0" dirty="0"/>
                        <a:t>Safeguarding RoundUp</a:t>
                      </a:r>
                    </a:p>
                  </a:txBody>
                  <a:tcPr/>
                </a:tc>
                <a:tc>
                  <a:txBody>
                    <a:bodyPr/>
                    <a:lstStyle/>
                    <a:p>
                      <a:r>
                        <a:rPr lang="en-GB" sz="1200" b="0" dirty="0"/>
                        <a:t>A weekly newsletter which gives an overview of updates, training and general information about safeguarding. Many schools share this with their entire staff body. </a:t>
                      </a:r>
                    </a:p>
                    <a:p>
                      <a:r>
                        <a:rPr lang="en-GB" sz="1200" b="0" dirty="0"/>
                        <a:t>Sign up: </a:t>
                      </a:r>
                      <a:r>
                        <a:rPr lang="en-GB" sz="1200" b="0" dirty="0">
                          <a:hlinkClick r:id="rId3"/>
                        </a:rPr>
                        <a:t>seyis@enfield.gov.uk</a:t>
                      </a:r>
                      <a:endParaRPr lang="en-GB" sz="1200" b="0" dirty="0"/>
                    </a:p>
                  </a:txBody>
                  <a:tcPr/>
                </a:tc>
                <a:extLst>
                  <a:ext uri="{0D108BD9-81ED-4DB2-BD59-A6C34878D82A}">
                    <a16:rowId xmlns:a16="http://schemas.microsoft.com/office/drawing/2014/main" val="1361430166"/>
                  </a:ext>
                </a:extLst>
              </a:tr>
              <a:tr h="741669">
                <a:tc>
                  <a:txBody>
                    <a:bodyPr/>
                    <a:lstStyle/>
                    <a:p>
                      <a:r>
                        <a:rPr lang="en-GB" dirty="0"/>
                        <a:t>DSL Network Meetings</a:t>
                      </a:r>
                    </a:p>
                  </a:txBody>
                  <a:tcPr/>
                </a:tc>
                <a:tc>
                  <a:txBody>
                    <a:bodyPr/>
                    <a:lstStyle/>
                    <a:p>
                      <a:r>
                        <a:rPr lang="en-GB" sz="1200" dirty="0"/>
                        <a:t>A half termly Teams meeting for DSLs and senior leaders, attended by most DSLs in the borough. Range of guest speakers and important updates. Dates and Teams links published in the Safeguarding RoundUp. Contact </a:t>
                      </a:r>
                      <a:r>
                        <a:rPr lang="en-GB" sz="1200" dirty="0">
                          <a:hlinkClick r:id="rId3"/>
                        </a:rPr>
                        <a:t>seyis@enfield.gov.uk</a:t>
                      </a:r>
                      <a:r>
                        <a:rPr lang="en-GB" sz="1200" dirty="0"/>
                        <a:t>.</a:t>
                      </a:r>
                    </a:p>
                  </a:txBody>
                  <a:tcPr/>
                </a:tc>
                <a:extLst>
                  <a:ext uri="{0D108BD9-81ED-4DB2-BD59-A6C34878D82A}">
                    <a16:rowId xmlns:a16="http://schemas.microsoft.com/office/drawing/2014/main" val="1105114546"/>
                  </a:ext>
                </a:extLst>
              </a:tr>
              <a:tr h="509528">
                <a:tc>
                  <a:txBody>
                    <a:bodyPr/>
                    <a:lstStyle/>
                    <a:p>
                      <a:r>
                        <a:rPr lang="en-GB" dirty="0"/>
                        <a:t>The Hub</a:t>
                      </a:r>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en-GB" sz="1200" dirty="0"/>
                        <a:t>Lots of tools, documents and information to support your work in your school, including safeguarding audits, website audits, inclusion audits, online safety tools, signposting and model policies.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1200" b="0" u="none" strike="noStrike" kern="0" cap="none" spc="0" normalizeH="0" baseline="0" noProof="0" dirty="0">
                          <a:ln>
                            <a:noFill/>
                          </a:ln>
                          <a:solidFill>
                            <a:srgbClr val="000000"/>
                          </a:solidFill>
                          <a:effectLst/>
                          <a:uLnTx/>
                          <a:uFillTx/>
                          <a:hlinkClick r:id="rId4">
                            <a:extLst>
                              <a:ext uri="{A12FA001-AC4F-418D-AE19-62706E023703}">
                                <ahyp:hlinkClr xmlns:ahyp="http://schemas.microsoft.com/office/drawing/2018/hyperlinkcolor" val="tx"/>
                              </a:ext>
                            </a:extLst>
                          </a:hlinkClick>
                        </a:rPr>
                        <a:t>Welcome to The Hub | Enfield Council</a:t>
                      </a:r>
                      <a:endParaRPr kumimoji="0" lang="en-GB" sz="1200" b="0" i="0" u="none" strike="noStrike" kern="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3215792421"/>
                  </a:ext>
                </a:extLst>
              </a:tr>
              <a:tr h="425953">
                <a:tc>
                  <a:txBody>
                    <a:bodyPr/>
                    <a:lstStyle/>
                    <a:p>
                      <a:r>
                        <a:rPr lang="en-GB" dirty="0"/>
                        <a:t>Safeguarding Enfield</a:t>
                      </a:r>
                    </a:p>
                  </a:txBody>
                  <a:tcPr/>
                </a:tc>
                <a:tc>
                  <a:txBody>
                    <a:bodyPr/>
                    <a:lstStyle/>
                    <a:p>
                      <a:r>
                        <a:rPr lang="en-GB" sz="1200" dirty="0"/>
                        <a:t>Training, information and resources. </a:t>
                      </a:r>
                      <a:r>
                        <a:rPr lang="en-GB" sz="1200" dirty="0">
                          <a:hlinkClick r:id="rId5"/>
                        </a:rPr>
                        <a:t>Safeguarding Enfield</a:t>
                      </a:r>
                      <a:endParaRPr lang="en-GB" sz="1200" dirty="0"/>
                    </a:p>
                  </a:txBody>
                  <a:tcPr/>
                </a:tc>
                <a:extLst>
                  <a:ext uri="{0D108BD9-81ED-4DB2-BD59-A6C34878D82A}">
                    <a16:rowId xmlns:a16="http://schemas.microsoft.com/office/drawing/2014/main" val="1808759685"/>
                  </a:ext>
                </a:extLst>
              </a:tr>
              <a:tr h="726175">
                <a:tc>
                  <a:txBody>
                    <a:bodyPr/>
                    <a:lstStyle/>
                    <a:p>
                      <a:r>
                        <a:rPr lang="en-GB" dirty="0"/>
                        <a:t>Safeguarding Self Audit</a:t>
                      </a:r>
                    </a:p>
                  </a:txBody>
                  <a:tcPr/>
                </a:tc>
                <a:tc>
                  <a:txBody>
                    <a:bodyPr/>
                    <a:lstStyle/>
                    <a:p>
                      <a:r>
                        <a:rPr lang="en-GB" sz="1200" dirty="0"/>
                        <a:t>Your school is expected to return a self audit annually, using either our own Safeguarding Self-Audit Tool (available from The Hub or by emailing Samantha.Hill@enfield.gov.uk) or another format. It is recommended as part of your Autumn Term calendar. Email your document as a PDF to seyis@enfield.gov.uk</a:t>
                      </a:r>
                    </a:p>
                  </a:txBody>
                  <a:tcPr/>
                </a:tc>
                <a:extLst>
                  <a:ext uri="{0D108BD9-81ED-4DB2-BD59-A6C34878D82A}">
                    <a16:rowId xmlns:a16="http://schemas.microsoft.com/office/drawing/2014/main" val="3943771100"/>
                  </a:ext>
                </a:extLst>
              </a:tr>
              <a:tr h="425953">
                <a:tc>
                  <a:txBody>
                    <a:bodyPr/>
                    <a:lstStyle/>
                    <a:p>
                      <a:r>
                        <a:rPr lang="en-GB" dirty="0"/>
                        <a:t>Ofsted/DfE/other official  safeguarding complaints</a:t>
                      </a:r>
                    </a:p>
                  </a:txBody>
                  <a:tcPr/>
                </a:tc>
                <a:tc>
                  <a:txBody>
                    <a:bodyPr/>
                    <a:lstStyle/>
                    <a:p>
                      <a:r>
                        <a:rPr lang="en-GB" sz="1200" dirty="0"/>
                        <a:t>These will be investigated either by the LADO or by SEYIS (Samantha Hill). We will contact you to explain the complaint and will request some relevant information from you, including the school’s narrative. A response is usually expected within a week.</a:t>
                      </a:r>
                    </a:p>
                  </a:txBody>
                  <a:tcPr/>
                </a:tc>
                <a:extLst>
                  <a:ext uri="{0D108BD9-81ED-4DB2-BD59-A6C34878D82A}">
                    <a16:rowId xmlns:a16="http://schemas.microsoft.com/office/drawing/2014/main" val="1444599477"/>
                  </a:ext>
                </a:extLst>
              </a:tr>
              <a:tr h="425953">
                <a:tc>
                  <a:txBody>
                    <a:bodyPr/>
                    <a:lstStyle/>
                    <a:p>
                      <a:r>
                        <a:rPr lang="en-GB" dirty="0"/>
                        <a:t>Online Safety</a:t>
                      </a:r>
                    </a:p>
                  </a:txBody>
                  <a:tcPr/>
                </a:tc>
                <a:tc>
                  <a:txBody>
                    <a:bodyPr/>
                    <a:lstStyle/>
                    <a:p>
                      <a:r>
                        <a:rPr lang="en-GB" sz="1200" dirty="0"/>
                        <a:t>New resources and guidance for Enfield schools and parents/carers, coming to you by half term. Guidance includes opt-out parenting courses for YR, 5, 7 and 9.</a:t>
                      </a:r>
                    </a:p>
                  </a:txBody>
                  <a:tcPr/>
                </a:tc>
                <a:extLst>
                  <a:ext uri="{0D108BD9-81ED-4DB2-BD59-A6C34878D82A}">
                    <a16:rowId xmlns:a16="http://schemas.microsoft.com/office/drawing/2014/main" val="216023534"/>
                  </a:ext>
                </a:extLst>
              </a:tr>
              <a:tr h="520506">
                <a:tc>
                  <a:txBody>
                    <a:bodyPr/>
                    <a:lstStyle/>
                    <a:p>
                      <a:r>
                        <a:rPr lang="en-GB" dirty="0"/>
                        <a:t>Safeguarding Reviews</a:t>
                      </a:r>
                    </a:p>
                  </a:txBody>
                  <a:tcPr/>
                </a:tc>
                <a:tc>
                  <a:txBody>
                    <a:bodyPr/>
                    <a:lstStyle/>
                    <a:p>
                      <a:r>
                        <a:rPr lang="en-GB" sz="1200" dirty="0"/>
                        <a:t>Contact </a:t>
                      </a:r>
                      <a:r>
                        <a:rPr lang="en-GB" sz="1200" dirty="0">
                          <a:hlinkClick r:id="rId6"/>
                        </a:rPr>
                        <a:t>Samantha.Hill@enfield.gov.uk</a:t>
                      </a:r>
                      <a:r>
                        <a:rPr lang="en-GB" sz="1200" dirty="0"/>
                        <a:t> if you are interested in commissioning a full Safeguarding Review. We also offer SEND and curriculum reviews.</a:t>
                      </a:r>
                    </a:p>
                  </a:txBody>
                  <a:tcPr/>
                </a:tc>
                <a:extLst>
                  <a:ext uri="{0D108BD9-81ED-4DB2-BD59-A6C34878D82A}">
                    <a16:rowId xmlns:a16="http://schemas.microsoft.com/office/drawing/2014/main" val="1719609282"/>
                  </a:ext>
                </a:extLst>
              </a:tr>
              <a:tr h="529763">
                <a:tc>
                  <a:txBody>
                    <a:bodyPr/>
                    <a:lstStyle/>
                    <a:p>
                      <a:r>
                        <a:rPr lang="en-GB" dirty="0"/>
                        <a:t>Advice and support</a:t>
                      </a:r>
                    </a:p>
                  </a:txBody>
                  <a:tcPr/>
                </a:tc>
                <a:tc>
                  <a:txBody>
                    <a:bodyPr/>
                    <a:lstStyle/>
                    <a:p>
                      <a:r>
                        <a:rPr lang="en-GB" sz="1200" dirty="0"/>
                        <a:t>Contact me any time for reasons big or small. Always happy to help or point you in the direction of someone who can: </a:t>
                      </a:r>
                      <a:r>
                        <a:rPr lang="en-GB" sz="1200" dirty="0">
                          <a:hlinkClick r:id="rId6"/>
                        </a:rPr>
                        <a:t>Samantha.Hill@enfield.gov.uk</a:t>
                      </a:r>
                      <a:endParaRPr lang="en-GB" sz="1200" dirty="0"/>
                    </a:p>
                  </a:txBody>
                  <a:tcPr/>
                </a:tc>
                <a:extLst>
                  <a:ext uri="{0D108BD9-81ED-4DB2-BD59-A6C34878D82A}">
                    <a16:rowId xmlns:a16="http://schemas.microsoft.com/office/drawing/2014/main" val="394652795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1DF9-3082-4FA4-81DB-1E38D072F65E}"/>
              </a:ext>
            </a:extLst>
          </p:cNvPr>
          <p:cNvSpPr>
            <a:spLocks noGrp="1"/>
          </p:cNvSpPr>
          <p:nvPr>
            <p:ph type="title"/>
          </p:nvPr>
        </p:nvSpPr>
        <p:spPr>
          <a:xfrm>
            <a:off x="1259632" y="4221088"/>
            <a:ext cx="6696744" cy="1021556"/>
          </a:xfrm>
        </p:spPr>
        <p:txBody>
          <a:bodyPr/>
          <a:lstStyle/>
          <a:p>
            <a:pPr algn="ctr"/>
            <a:r>
              <a:rPr lang="en-US" cap="none" dirty="0"/>
              <a:t>Michelle Boreland, MASH Team Manager </a:t>
            </a:r>
          </a:p>
        </p:txBody>
      </p:sp>
      <p:sp>
        <p:nvSpPr>
          <p:cNvPr id="3" name="Text Placeholder 2">
            <a:extLst>
              <a:ext uri="{FF2B5EF4-FFF2-40B4-BE49-F238E27FC236}">
                <a16:creationId xmlns:a16="http://schemas.microsoft.com/office/drawing/2014/main" id="{911F373E-327C-49C8-6955-05BDC1A81ECF}"/>
              </a:ext>
            </a:extLst>
          </p:cNvPr>
          <p:cNvSpPr>
            <a:spLocks noGrp="1"/>
          </p:cNvSpPr>
          <p:nvPr>
            <p:ph type="body" idx="1"/>
          </p:nvPr>
        </p:nvSpPr>
        <p:spPr>
          <a:xfrm>
            <a:off x="395536" y="1484784"/>
            <a:ext cx="8280920" cy="2448272"/>
          </a:xfrm>
        </p:spPr>
        <p:txBody>
          <a:bodyPr/>
          <a:lstStyle/>
          <a:p>
            <a:pPr algn="ctr"/>
            <a:r>
              <a:rPr lang="en-US" sz="6000" b="1" dirty="0">
                <a:latin typeface="Britannic Bold" panose="020B0903060703020204" pitchFamily="34" charset="0"/>
              </a:rPr>
              <a:t>CHILDREN’S MASH</a:t>
            </a:r>
          </a:p>
          <a:p>
            <a:pPr algn="ctr"/>
            <a:r>
              <a:rPr lang="en-US" sz="6000" b="1" dirty="0">
                <a:latin typeface="Britannic Bold" panose="020B0903060703020204" pitchFamily="34" charset="0"/>
              </a:rPr>
              <a:t>CONSULTATION LINE</a:t>
            </a:r>
          </a:p>
        </p:txBody>
      </p:sp>
    </p:spTree>
    <p:extLst>
      <p:ext uri="{BB962C8B-B14F-4D97-AF65-F5344CB8AC3E}">
        <p14:creationId xmlns:p14="http://schemas.microsoft.com/office/powerpoint/2010/main" val="386681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5197BE-819D-2D05-658E-8583C826166F}"/>
              </a:ext>
            </a:extLst>
          </p:cNvPr>
          <p:cNvSpPr>
            <a:spLocks noGrp="1"/>
          </p:cNvSpPr>
          <p:nvPr>
            <p:ph type="body" idx="10"/>
          </p:nvPr>
        </p:nvSpPr>
        <p:spPr>
          <a:xfrm>
            <a:off x="395536" y="2348880"/>
            <a:ext cx="8352928" cy="3168352"/>
          </a:xfrm>
        </p:spPr>
        <p:txBody>
          <a:bodyPr/>
          <a:lstStyle/>
          <a:p>
            <a:r>
              <a:rPr lang="en-GB" sz="2000" dirty="0">
                <a:solidFill>
                  <a:schemeClr val="tx1"/>
                </a:solidFill>
                <a:latin typeface="Effra Medium"/>
                <a:ea typeface="Tahoma" panose="020B0604030504040204" pitchFamily="34" charset="0"/>
                <a:cs typeface="Tahoma" panose="020B0604030504040204" pitchFamily="34" charset="0"/>
              </a:rPr>
              <a:t>The Consultation Line should be used when you have concerns about a child and have spoken to your Designated Safeguarding Lead and you feel you require further exploration around next steps on scenarios that you feel are above the threshold of Early Help, however, are unsure if they meet the threshold for safeguarding. </a:t>
            </a:r>
          </a:p>
          <a:p>
            <a:endParaRPr lang="en-GB" sz="2000" dirty="0">
              <a:solidFill>
                <a:schemeClr val="tx1"/>
              </a:solidFill>
              <a:latin typeface="Effra Medium"/>
              <a:ea typeface="Tahoma" panose="020B0604030504040204" pitchFamily="34" charset="0"/>
              <a:cs typeface="Tahoma" panose="020B0604030504040204" pitchFamily="34" charset="0"/>
            </a:endParaRPr>
          </a:p>
          <a:p>
            <a:r>
              <a:rPr lang="en-GB" sz="2000" dirty="0">
                <a:solidFill>
                  <a:schemeClr val="tx1"/>
                </a:solidFill>
                <a:latin typeface="Effra Medium"/>
                <a:ea typeface="Tahoma" panose="020B0604030504040204" pitchFamily="34" charset="0"/>
                <a:cs typeface="Tahoma" panose="020B0604030504040204" pitchFamily="34" charset="0"/>
              </a:rPr>
              <a:t>There is a professional expectation advice given will be followed and appropriately recorded within your own records.</a:t>
            </a:r>
          </a:p>
          <a:p>
            <a:endParaRPr lang="en-US" dirty="0"/>
          </a:p>
        </p:txBody>
      </p:sp>
      <p:sp>
        <p:nvSpPr>
          <p:cNvPr id="6" name="TextBox 5">
            <a:extLst>
              <a:ext uri="{FF2B5EF4-FFF2-40B4-BE49-F238E27FC236}">
                <a16:creationId xmlns:a16="http://schemas.microsoft.com/office/drawing/2014/main" id="{BDC77148-E767-4099-3C75-441AD789E797}"/>
              </a:ext>
            </a:extLst>
          </p:cNvPr>
          <p:cNvSpPr txBox="1"/>
          <p:nvPr/>
        </p:nvSpPr>
        <p:spPr>
          <a:xfrm>
            <a:off x="539552" y="1268761"/>
            <a:ext cx="8064896" cy="1138773"/>
          </a:xfrm>
          <a:prstGeom prst="rect">
            <a:avLst/>
          </a:prstGeom>
          <a:noFill/>
        </p:spPr>
        <p:txBody>
          <a:bodyPr wrap="square" rtlCol="0">
            <a:spAutoFit/>
          </a:bodyPr>
          <a:lstStyle/>
          <a:p>
            <a:r>
              <a:rPr lang="en-US" altLang="en-US" sz="4400" b="1" dirty="0">
                <a:solidFill>
                  <a:srgbClr val="000000"/>
                </a:solidFill>
                <a:latin typeface="Effra Medium"/>
                <a:ea typeface="ＭＳ Ｐゴシック" panose="020B0600070205080204" pitchFamily="34" charset="-128"/>
              </a:rPr>
              <a:t>Consultation Line -</a:t>
            </a:r>
            <a:r>
              <a:rPr lang="en-GB" altLang="en-US" sz="4400" b="1" dirty="0">
                <a:solidFill>
                  <a:srgbClr val="000000"/>
                </a:solidFill>
                <a:latin typeface="Effra Medium"/>
                <a:ea typeface="ＭＳ Ｐゴシック" panose="020B0600070205080204" pitchFamily="34" charset="-128"/>
              </a:rPr>
              <a:t> </a:t>
            </a:r>
            <a:r>
              <a:rPr lang="en-GB" sz="4400" b="1" dirty="0">
                <a:solidFill>
                  <a:srgbClr val="000000"/>
                </a:solidFill>
                <a:latin typeface="Effra Medium"/>
                <a:ea typeface="ＭＳ Ｐゴシック" panose="020B0600070205080204" pitchFamily="34" charset="-128"/>
              </a:rPr>
              <a:t>0203 855 6241</a:t>
            </a:r>
          </a:p>
          <a:p>
            <a:endParaRPr lang="en-GB" dirty="0">
              <a:solidFill>
                <a:srgbClr val="000000"/>
              </a:solidFill>
              <a:latin typeface="Times" charset="0"/>
              <a:ea typeface="ＭＳ Ｐゴシック" panose="020B0600070205080204" pitchFamily="34" charset="-128"/>
            </a:endParaRPr>
          </a:p>
        </p:txBody>
      </p:sp>
    </p:spTree>
    <p:extLst>
      <p:ext uri="{BB962C8B-B14F-4D97-AF65-F5344CB8AC3E}">
        <p14:creationId xmlns:p14="http://schemas.microsoft.com/office/powerpoint/2010/main" val="4040866840"/>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field Council PowerPoint template 16x9_2024_FINAL.pptx  -  Read-Only  -  Compatibility Mode" id="{6A71DF39-8AE1-4E0E-9E96-6099B9120CE7}" vid="{E8AB65A5-E85E-4879-A1A8-8A919CF356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1952</TotalTime>
  <Words>2064</Words>
  <Application>Microsoft Office PowerPoint</Application>
  <PresentationFormat>On-screen Show (4:3)</PresentationFormat>
  <Paragraphs>192</Paragraphs>
  <Slides>21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Britannic Bold</vt:lpstr>
      <vt:lpstr>Calibri</vt:lpstr>
      <vt:lpstr>Effra</vt:lpstr>
      <vt:lpstr>Effra Medium</vt:lpstr>
      <vt:lpstr>Times</vt:lpstr>
      <vt:lpstr>Enfield Template</vt:lpstr>
      <vt:lpstr>1_Enfield Template</vt:lpstr>
      <vt:lpstr>PowerPoint Presentation</vt:lpstr>
      <vt:lpstr>November Bingo! What’s your score?</vt:lpstr>
      <vt:lpstr>For Your Diary</vt:lpstr>
      <vt:lpstr>PowerPoint Presentation</vt:lpstr>
      <vt:lpstr>Annual Safeguarding  Self Audit </vt:lpstr>
      <vt:lpstr>A Whirlwind Guide to… Searching and screening</vt:lpstr>
      <vt:lpstr>A Quick Reference Guide</vt:lpstr>
      <vt:lpstr>Michelle Boreland, MASH Team Manager </vt:lpstr>
      <vt:lpstr>PowerPoint Presentation</vt:lpstr>
      <vt:lpstr>Information that will help us to advise you  Child’s age  What the concern is   If you’ve had previous safeguarding concerns – particularly of the same nature  What you have already done  If you have already spoken to the parent what their views were</vt:lpstr>
      <vt:lpstr>How to contact the children’s MASH team</vt:lpstr>
      <vt:lpstr>4pm LADO Update – Bruno Capela</vt:lpstr>
      <vt:lpstr>4.05pm Severe Absence Protocol – Ian Hewison</vt:lpstr>
      <vt:lpstr>4.20pm Rights Respecting Schools – Helen Trivers</vt:lpstr>
      <vt:lpstr>4.30pm Safeguarding Partnership – Mellisa Morland</vt:lpstr>
      <vt:lpstr>4.35pm GRT – Karen Maguire</vt:lpstr>
      <vt:lpstr>GRT Gypsy, Roma, Traveller, Showman, Boatman</vt:lpstr>
      <vt:lpstr>Keep Your Child Safe Online  Quick Stats Quiz</vt:lpstr>
      <vt:lpstr>Keep Your Child Safe Online  Quick Stats Quiz</vt:lpstr>
      <vt:lpstr>Keep Your Child Safe Online  A Guide for Parents, Carers and Guardians</vt:lpstr>
      <vt:lpstr>Any questions?</vt:lpstr>
    </vt:vector>
  </TitlesOfParts>
  <Company>London Borough of Enfield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Hill</dc:creator>
  <cp:lastModifiedBy>Samantha Hill</cp:lastModifiedBy>
  <cp:revision>2</cp:revision>
  <cp:lastPrinted>2011-01-25T15:11:23Z</cp:lastPrinted>
  <dcterms:created xsi:type="dcterms:W3CDTF">2024-09-23T12:33:51Z</dcterms:created>
  <dcterms:modified xsi:type="dcterms:W3CDTF">2024-11-26T16:50:29Z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d02b1413-7813-406b-b6f6-6ae50587ee27_Enabled">
    <vt:lpwstr>true</vt:lpwstr>
  </property>
  <property fmtid="{D5CDD505-2E9C-101B-9397-08002B2CF9AE}" pid="12" name="MSIP_Label_d02b1413-7813-406b-b6f6-6ae50587ee27_SetDate">
    <vt:lpwstr>2024-09-23T12:34:53Z</vt:lpwstr>
  </property>
  <property fmtid="{D5CDD505-2E9C-101B-9397-08002B2CF9AE}" pid="13" name="MSIP_Label_d02b1413-7813-406b-b6f6-6ae50587ee27_Method">
    <vt:lpwstr>Privileged</vt:lpwstr>
  </property>
  <property fmtid="{D5CDD505-2E9C-101B-9397-08002B2CF9AE}" pid="14" name="MSIP_Label_d02b1413-7813-406b-b6f6-6ae50587ee27_Name">
    <vt:lpwstr>d02b1413-7813-406b-b6f6-6ae50587ee27</vt:lpwstr>
  </property>
  <property fmtid="{D5CDD505-2E9C-101B-9397-08002B2CF9AE}" pid="15" name="MSIP_Label_d02b1413-7813-406b-b6f6-6ae50587ee27_SiteId">
    <vt:lpwstr>cc18b91d-1bb2-4d9b-ac76-7a4447488d49</vt:lpwstr>
  </property>
  <property fmtid="{D5CDD505-2E9C-101B-9397-08002B2CF9AE}" pid="16" name="MSIP_Label_d02b1413-7813-406b-b6f6-6ae50587ee27_ActionId">
    <vt:lpwstr>16816aa0-9cd0-46e7-9ae4-8799886a18a5</vt:lpwstr>
  </property>
  <property fmtid="{D5CDD505-2E9C-101B-9397-08002B2CF9AE}" pid="17" name="MSIP_Label_d02b1413-7813-406b-b6f6-6ae50587ee27_ContentBits">
    <vt:lpwstr>0</vt:lpwstr>
  </property>
</Properties>
</file>