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3"/>
  </p:sldMasterIdLst>
  <p:notesMasterIdLst>
    <p:notesMasterId r:id="rId35"/>
  </p:notesMasterIdLst>
  <p:handoutMasterIdLst>
    <p:handoutMasterId r:id="rId36"/>
  </p:handoutMasterIdLst>
  <p:sldIdLst>
    <p:sldId id="284" r:id="rId4"/>
    <p:sldId id="285" r:id="rId5"/>
    <p:sldId id="286" r:id="rId6"/>
    <p:sldId id="316" r:id="rId7"/>
    <p:sldId id="288" r:id="rId8"/>
    <p:sldId id="298" r:id="rId9"/>
    <p:sldId id="314" r:id="rId10"/>
    <p:sldId id="305" r:id="rId11"/>
    <p:sldId id="289" r:id="rId12"/>
    <p:sldId id="290" r:id="rId13"/>
    <p:sldId id="291" r:id="rId14"/>
    <p:sldId id="299" r:id="rId15"/>
    <p:sldId id="300" r:id="rId16"/>
    <p:sldId id="313" r:id="rId17"/>
    <p:sldId id="292" r:id="rId18"/>
    <p:sldId id="301" r:id="rId19"/>
    <p:sldId id="312" r:id="rId20"/>
    <p:sldId id="293" r:id="rId21"/>
    <p:sldId id="302" r:id="rId22"/>
    <p:sldId id="306" r:id="rId23"/>
    <p:sldId id="303" r:id="rId24"/>
    <p:sldId id="294" r:id="rId25"/>
    <p:sldId id="304" r:id="rId26"/>
    <p:sldId id="308" r:id="rId27"/>
    <p:sldId id="309" r:id="rId28"/>
    <p:sldId id="307" r:id="rId29"/>
    <p:sldId id="310" r:id="rId30"/>
    <p:sldId id="296" r:id="rId31"/>
    <p:sldId id="297" r:id="rId32"/>
    <p:sldId id="311" r:id="rId33"/>
    <p:sldId id="315" r:id="rId3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6FF"/>
    <a:srgbClr val="E5FFE5"/>
    <a:srgbClr val="99CCFF"/>
    <a:srgbClr val="FFFFCC"/>
    <a:srgbClr val="FF9999"/>
    <a:srgbClr val="99FF99"/>
    <a:srgbClr val="E4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11E3A-432B-41BB-BDDD-9E3040F4D89B}" v="1" dt="2025-02-12T08:50:52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6"/>
  </p:normalViewPr>
  <p:slideViewPr>
    <p:cSldViewPr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5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3C05D3-1398-82FA-F191-1C43CC96F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7522F-E197-6677-E81E-05950F6E7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332111FA-FE94-0648-B733-C5ECDF9C05AB}" type="datetimeFigureOut">
              <a:rPr lang="en-US" altLang="en-US"/>
              <a:pPr>
                <a:defRPr/>
              </a:pPr>
              <a:t>2/12/2025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20790-E393-A44B-6B72-7CC9A609F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0636-A59A-2126-871A-C408C35C3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D5C9183E-8369-304E-A5A3-0D1F496A4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8A20B3-3EA0-CD6D-CC69-450C5245B9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441F0-57E8-75C4-9465-FA9240A003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D0C286CB-A102-D746-AAFC-D0D0C16CD281}" type="datetimeFigureOut">
              <a:rPr lang="en-US" altLang="en-US"/>
              <a:pPr>
                <a:defRPr/>
              </a:pPr>
              <a:t>2/12/2025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EE5982-B2B0-4AAE-ACC7-9348B6B97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4542-C281-1251-C888-B53877A1D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848F7-7868-DE3D-F84F-AE399CB9FA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30593-5E63-9F80-E558-CADCF62DB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07FF2874-7737-794D-834D-0A8216264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4057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40576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dragon with a shadow&#10;&#10;Description automatically generated with medium confidence">
            <a:extLst>
              <a:ext uri="{FF2B5EF4-FFF2-40B4-BE49-F238E27FC236}">
                <a16:creationId xmlns:a16="http://schemas.microsoft.com/office/drawing/2014/main" id="{F40D03E8-DAFB-D5E3-183E-185F6FCC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52675"/>
            <a:ext cx="4464496" cy="1021556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627534"/>
            <a:ext cx="4464496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43000"/>
            <a:ext cx="4176464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736" y="1143000"/>
            <a:ext cx="4229744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4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14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dragon with a shadow&#10;&#10;Description automatically generated with medium confidence">
            <a:extLst>
              <a:ext uri="{FF2B5EF4-FFF2-40B4-BE49-F238E27FC236}">
                <a16:creationId xmlns:a16="http://schemas.microsoft.com/office/drawing/2014/main" id="{54C5AA3C-A063-22DE-411A-D14BE12BA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968" y="0"/>
            <a:ext cx="4860032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F10290-B5AE-017F-086F-109E0234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52675"/>
            <a:ext cx="3672408" cy="1021556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858759-A6F9-4D99-A443-ADFC9905968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5536" y="627534"/>
            <a:ext cx="3672408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00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dragon with a white background&#10;&#10;Description automatically generated">
            <a:extLst>
              <a:ext uri="{FF2B5EF4-FFF2-40B4-BE49-F238E27FC236}">
                <a16:creationId xmlns:a16="http://schemas.microsoft.com/office/drawing/2014/main" id="{B09FBC18-138F-B164-B606-31D8FDC053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555CFA0-99F4-23EA-D20F-C0B2FE916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28600"/>
            <a:ext cx="86409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9C2CFC3-5CA2-3B81-7A52-CE79A80EB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43000"/>
            <a:ext cx="864096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3" r:id="rId9"/>
    <p:sldLayoutId id="2147483710" r:id="rId10"/>
    <p:sldLayoutId id="214748371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40520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traded.enfield.gov.uk/thehub/safeguarding-in-schools/online-safe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j4d40922xv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6">
            <a:extLst>
              <a:ext uri="{FF2B5EF4-FFF2-40B4-BE49-F238E27FC236}">
                <a16:creationId xmlns:a16="http://schemas.microsoft.com/office/drawing/2014/main" id="{EA8A2CFA-D4B4-9656-FF5A-D8EBB799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370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latin typeface="Times" charset="0"/>
            </a:endParaRPr>
          </a:p>
        </p:txBody>
      </p:sp>
      <p:sp>
        <p:nvSpPr>
          <p:cNvPr id="6148" name="Rectangle 39">
            <a:extLst>
              <a:ext uri="{FF2B5EF4-FFF2-40B4-BE49-F238E27FC236}">
                <a16:creationId xmlns:a16="http://schemas.microsoft.com/office/drawing/2014/main" id="{A75970F8-9A93-8AF1-6A55-BF64B7572F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71700" y="2487613"/>
            <a:ext cx="480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6149" name="Rectangle 41">
            <a:extLst>
              <a:ext uri="{FF2B5EF4-FFF2-40B4-BE49-F238E27FC236}">
                <a16:creationId xmlns:a16="http://schemas.microsoft.com/office/drawing/2014/main" id="{696D7D26-453F-AAF5-1CB9-2386E184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638675"/>
            <a:ext cx="1874838" cy="311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25" b="1" dirty="0" err="1">
                <a:solidFill>
                  <a:srgbClr val="D52B1E"/>
                </a:solidFill>
              </a:rPr>
              <a:t>www.enfield.gov.uk</a:t>
            </a:r>
            <a:endParaRPr lang="en-US" altLang="en-US" sz="1425" b="1" dirty="0">
              <a:solidFill>
                <a:srgbClr val="D52B1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DA81D-1882-7C0F-4B40-0D8EAABD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5256">
            <a:off x="658691" y="418283"/>
            <a:ext cx="2310265" cy="3298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D86B2-7DD7-B282-383A-362D23AF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9429">
            <a:off x="2415583" y="1882067"/>
            <a:ext cx="2092187" cy="2961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37682-A3D0-BE44-F8C9-EC974C2616C0}"/>
              </a:ext>
            </a:extLst>
          </p:cNvPr>
          <p:cNvSpPr txBox="1"/>
          <p:nvPr/>
        </p:nvSpPr>
        <p:spPr>
          <a:xfrm>
            <a:off x="5138931" y="2842243"/>
            <a:ext cx="281744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 | Enfield Council</a:t>
            </a:r>
            <a:endParaRPr lang="en-GB" sz="15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E9F16-73F4-661B-470B-D45217FE4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887" y="3416356"/>
            <a:ext cx="1648942" cy="1648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E9B4E9-5CF2-0780-F065-168FFF896217}"/>
              </a:ext>
            </a:extLst>
          </p:cNvPr>
          <p:cNvSpPr txBox="1"/>
          <p:nvPr/>
        </p:nvSpPr>
        <p:spPr>
          <a:xfrm>
            <a:off x="4427984" y="166816"/>
            <a:ext cx="4572000" cy="2354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n-lt"/>
              </a:rPr>
              <a:t>WELCOME!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300" u="sng" dirty="0">
                <a:latin typeface="+mn-lt"/>
              </a:rPr>
              <a:t>Please write your name and school in the chat</a:t>
            </a:r>
            <a:r>
              <a:rPr lang="en-GB" sz="1300" dirty="0">
                <a:latin typeface="+mn-lt"/>
              </a:rPr>
              <a:t>.</a:t>
            </a:r>
          </a:p>
          <a:p>
            <a:endParaRPr lang="en-GB" sz="1300" dirty="0">
              <a:latin typeface="+mn-lt"/>
            </a:endParaRPr>
          </a:p>
          <a:p>
            <a:r>
              <a:rPr lang="en-GB" sz="1300" dirty="0">
                <a:latin typeface="+mn-lt"/>
              </a:rPr>
              <a:t>Please give this training your full attention, closing down any emails or documents that might distract you. </a:t>
            </a:r>
          </a:p>
          <a:p>
            <a:endParaRPr lang="en-GB" sz="1300" dirty="0">
              <a:latin typeface="+mn-lt"/>
            </a:endParaRPr>
          </a:p>
          <a:p>
            <a:r>
              <a:rPr lang="en-GB" sz="1300" dirty="0">
                <a:latin typeface="+mn-lt"/>
              </a:rPr>
              <a:t>Please also be brave and engage fully with the questions and activities.</a:t>
            </a:r>
          </a:p>
          <a:p>
            <a:endParaRPr lang="en-GB" sz="1300" dirty="0">
              <a:latin typeface="+mn-lt"/>
            </a:endParaRPr>
          </a:p>
          <a:p>
            <a:r>
              <a:rPr lang="en-GB" sz="1300" dirty="0">
                <a:latin typeface="+mn-lt"/>
              </a:rPr>
              <a:t>You will need a copy of the Guide to hand, plus a pen/pencil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0979E-9EEE-B823-2DDC-817BB9EBB66D}"/>
              </a:ext>
            </a:extLst>
          </p:cNvPr>
          <p:cNvSpPr txBox="1"/>
          <p:nvPr/>
        </p:nvSpPr>
        <p:spPr>
          <a:xfrm>
            <a:off x="4851833" y="3147456"/>
            <a:ext cx="46282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  <a:hlinkClick r:id="rId4"/>
              </a:rPr>
              <a:t>https://traded.enfield.gov.uk/thehub/safeguarding-in-schools/online-safety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C2B11-7430-9CCC-7E61-723E506AF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25444" r="2590" b="50000"/>
          <a:stretch/>
        </p:blipFill>
        <p:spPr>
          <a:xfrm>
            <a:off x="323528" y="339502"/>
            <a:ext cx="3312369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B9085FC-57AB-BA35-829E-0DE0B69DF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4941"/>
              </p:ext>
            </p:extLst>
          </p:nvPr>
        </p:nvGraphicFramePr>
        <p:xfrm>
          <a:off x="107504" y="1196752"/>
          <a:ext cx="8928992" cy="3860683"/>
        </p:xfrm>
        <a:graphic>
          <a:graphicData uri="http://schemas.openxmlformats.org/drawingml/2006/table">
            <a:tbl>
              <a:tblPr firstRow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129141773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71909324"/>
                    </a:ext>
                  </a:extLst>
                </a:gridCol>
              </a:tblGrid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03035"/>
                  </a:ext>
                </a:extLst>
              </a:tr>
              <a:tr h="46528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The majority of parents do not believe their child has viewed pornography online. What percentage of children report that they have viewed pornography by the age of 14?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94% (10% by the age of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22386"/>
                  </a:ext>
                </a:extLst>
              </a:tr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had online sexual interaction with an adult?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5-25%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70373"/>
                  </a:ext>
                </a:extLst>
              </a:tr>
              <a:tr h="45159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How many unique child sexual images are recorded in the Child Sexual Abuse Database (figure from 2019)?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8.3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9309"/>
                  </a:ext>
                </a:extLst>
              </a:tr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accessed hateful content online?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Up to 69%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5160"/>
                  </a:ext>
                </a:extLst>
              </a:tr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Online suicide and self harm sites have been indicated in what percentage of young suicides?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51041"/>
                  </a:ext>
                </a:extLst>
              </a:tr>
              <a:tr h="8347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Alexander McCartney from Co Armagh was sentenced to 20 years in jail for what?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100" b="1" dirty="0">
                          <a:solidFill>
                            <a:srgbClr val="FF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Catfishing: Alexander McCartney jailed for minimum of 20 years - BBC News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32417"/>
                  </a:ext>
                </a:extLst>
              </a:tr>
              <a:tr h="45159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What is the number one way we can protect our young people from online harm?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TALK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66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4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C2B11-7430-9CCC-7E61-723E506AF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25444" r="2590" b="50000"/>
          <a:stretch/>
        </p:blipFill>
        <p:spPr>
          <a:xfrm>
            <a:off x="323528" y="339502"/>
            <a:ext cx="3312369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105F2-FE8A-1A2E-3BFE-07126BF1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15766"/>
            <a:ext cx="1660381" cy="2355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347E4-FF21-15FC-52DA-588FFB75C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56" y="2450153"/>
            <a:ext cx="1669629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F9206-0C16-8FCA-6D78-6E8CC5D5F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922243"/>
            <a:ext cx="1801977" cy="2552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F215B-2209-33D9-3974-F20AC1AB6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880" y="1544383"/>
            <a:ext cx="1801977" cy="2579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F3D52-D31F-4E10-067C-DEB182E10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437" y="1301565"/>
            <a:ext cx="1928914" cy="2637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79C90F-48C7-B83A-CDCC-06A04B805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452" y="856185"/>
            <a:ext cx="1928914" cy="273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E66322-8344-EE4B-59EF-0E9876A6E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726" y="555929"/>
            <a:ext cx="1916635" cy="273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605D13-EB12-46B6-2CA5-50DF7CB8C2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200" y="252200"/>
            <a:ext cx="1827017" cy="2590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3D37FE-A6DE-0851-659A-05E2CFE107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757" y="7797"/>
            <a:ext cx="1827017" cy="2612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4AE8D9-546E-DC76-9A5D-D24C2916A28A}"/>
              </a:ext>
            </a:extLst>
          </p:cNvPr>
          <p:cNvSpPr txBox="1"/>
          <p:nvPr/>
        </p:nvSpPr>
        <p:spPr>
          <a:xfrm>
            <a:off x="5024936" y="4195156"/>
            <a:ext cx="4113627" cy="78483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+mn-lt"/>
              </a:rPr>
              <a:t>- Key risks and statistics</a:t>
            </a:r>
          </a:p>
          <a:p>
            <a:r>
              <a:rPr lang="en-GB" sz="1500" dirty="0">
                <a:latin typeface="+mn-lt"/>
              </a:rPr>
              <a:t>- Dictionaries</a:t>
            </a:r>
          </a:p>
          <a:p>
            <a:r>
              <a:rPr lang="en-GB" sz="1500" dirty="0">
                <a:latin typeface="+mn-lt"/>
              </a:rPr>
              <a:t>- How to teach your child about risk and repair</a:t>
            </a:r>
          </a:p>
        </p:txBody>
      </p:sp>
    </p:spTree>
    <p:extLst>
      <p:ext uri="{BB962C8B-B14F-4D97-AF65-F5344CB8AC3E}">
        <p14:creationId xmlns:p14="http://schemas.microsoft.com/office/powerpoint/2010/main" val="348013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29845-6CAE-9185-6B02-507B06DC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3334801" cy="74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6A6A7-516F-1251-1DDB-5FE5B6F35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4" y="976355"/>
            <a:ext cx="5293171" cy="65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294BB-06B2-6E04-8429-E0C8DB39D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88" y="1698361"/>
            <a:ext cx="4536504" cy="3147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C68B5-663C-A488-80F1-5FB339482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864" y="1330679"/>
            <a:ext cx="3102632" cy="735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40FB6-CB6D-7F1D-00D9-36744E1D9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864" y="2114940"/>
            <a:ext cx="3102632" cy="1259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DDF1A-291E-205B-2547-EB0A13122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863" y="3417860"/>
            <a:ext cx="3102633" cy="684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28526-682C-4495-34E6-BE791F1F8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865" y="4146593"/>
            <a:ext cx="3102631" cy="886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55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1EBD7-262F-32F2-4FB6-C81FC7C0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059582"/>
            <a:ext cx="6264696" cy="3984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29845-6CAE-9185-6B02-507B06DC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486"/>
            <a:ext cx="3334801" cy="743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CA5E1-FE7B-4E99-9AEA-531E958F5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43338"/>
            <a:ext cx="24371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29845-6CAE-9185-6B02-507B06DC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1" y="94389"/>
            <a:ext cx="3334801" cy="743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CA5E1-FE7B-4E99-9AEA-531E958F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7634"/>
            <a:ext cx="2437116" cy="64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D86B5-4292-FD74-6FF0-E471E6A0C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1" y="871483"/>
            <a:ext cx="2945986" cy="4249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04D3C-761D-690F-5F93-7BC66636F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784" y="871482"/>
            <a:ext cx="2995352" cy="4249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986F5-7469-3870-32C5-5E030A8D3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023" y="871482"/>
            <a:ext cx="2819686" cy="1916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F55AB9-262C-5658-931F-B015EF358186}"/>
              </a:ext>
            </a:extLst>
          </p:cNvPr>
          <p:cNvSpPr txBox="1"/>
          <p:nvPr/>
        </p:nvSpPr>
        <p:spPr>
          <a:xfrm>
            <a:off x="6588224" y="3219822"/>
            <a:ext cx="23978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sz="1200" dirty="0">
                <a:latin typeface="+mn-lt"/>
              </a:rPr>
              <a:t>Make sure you read and understand the key risks outlined on pages 11, 12 and 13</a:t>
            </a:r>
          </a:p>
        </p:txBody>
      </p:sp>
    </p:spTree>
    <p:extLst>
      <p:ext uri="{BB962C8B-B14F-4D97-AF65-F5344CB8AC3E}">
        <p14:creationId xmlns:p14="http://schemas.microsoft.com/office/powerpoint/2010/main" val="367113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49E8F-FE7F-4070-FA32-A76572C08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50000" r="2590" b="27900"/>
          <a:stretch/>
        </p:blipFill>
        <p:spPr>
          <a:xfrm>
            <a:off x="179512" y="195486"/>
            <a:ext cx="3312369" cy="648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D0D7B-E9A5-5091-6E22-B578994B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07056"/>
            <a:ext cx="1872208" cy="2655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B7313-66D4-49EF-F63C-19168DAA3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898" y="1707654"/>
            <a:ext cx="1988191" cy="2824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8468C-231E-15A8-3A9A-A05D90C8B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598" y="1170623"/>
            <a:ext cx="1988192" cy="2802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4C99E-CDD9-E694-7D42-FFF764FCA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206" y="532321"/>
            <a:ext cx="1924844" cy="2708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B2540-9A3E-5810-BB87-392BBF659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465" y="0"/>
            <a:ext cx="2068535" cy="2908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963B7D-52DA-A2F3-5513-48E029031B52}"/>
              </a:ext>
            </a:extLst>
          </p:cNvPr>
          <p:cNvSpPr txBox="1"/>
          <p:nvPr/>
        </p:nvSpPr>
        <p:spPr>
          <a:xfrm>
            <a:off x="5424483" y="4218764"/>
            <a:ext cx="3562194" cy="784830"/>
          </a:xfrm>
          <a:prstGeom prst="rect">
            <a:avLst/>
          </a:prstGeom>
          <a:solidFill>
            <a:srgbClr val="E5FF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Sharing your child’s online world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Balanced digital and non-digital play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How to look after yourself</a:t>
            </a:r>
          </a:p>
        </p:txBody>
      </p:sp>
    </p:spTree>
    <p:extLst>
      <p:ext uri="{BB962C8B-B14F-4D97-AF65-F5344CB8AC3E}">
        <p14:creationId xmlns:p14="http://schemas.microsoft.com/office/powerpoint/2010/main" val="224628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EA2CD-4095-31B6-2BD2-F2BFC198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3340898" cy="67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A367C-34A9-EB48-4687-C572CE75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3" y="3014228"/>
            <a:ext cx="4550563" cy="944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FC05CE-52FD-05DC-9AAF-8AB09984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379" y="339502"/>
            <a:ext cx="4318117" cy="4708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4A1A3-A4E4-2391-2951-4EFD76C90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999930"/>
            <a:ext cx="4545203" cy="657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376377-A992-3B83-BA93-67BEE303DE4E}"/>
              </a:ext>
            </a:extLst>
          </p:cNvPr>
          <p:cNvSpPr txBox="1"/>
          <p:nvPr/>
        </p:nvSpPr>
        <p:spPr>
          <a:xfrm>
            <a:off x="443687" y="4227934"/>
            <a:ext cx="386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sz="1500" dirty="0">
                <a:latin typeface="+mn-lt"/>
              </a:rPr>
              <a:t>Reflect on the questions to the right. You can find this on p18 of the guide.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AFDE4-07EA-921A-3B18-C8C9198F5758}"/>
              </a:ext>
            </a:extLst>
          </p:cNvPr>
          <p:cNvSpPr txBox="1"/>
          <p:nvPr/>
        </p:nvSpPr>
        <p:spPr>
          <a:xfrm>
            <a:off x="443687" y="1872507"/>
            <a:ext cx="3867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sz="1500" dirty="0">
                <a:latin typeface="+mn-lt"/>
              </a:rPr>
              <a:t>What does your child like to do online? How much do you know about their favourite games and apps?</a:t>
            </a:r>
          </a:p>
        </p:txBody>
      </p:sp>
    </p:spTree>
    <p:extLst>
      <p:ext uri="{BB962C8B-B14F-4D97-AF65-F5344CB8AC3E}">
        <p14:creationId xmlns:p14="http://schemas.microsoft.com/office/powerpoint/2010/main" val="4619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EA2CD-4095-31B6-2BD2-F2BFC198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3340898" cy="6706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0AFDE4-07EA-921A-3B18-C8C9198F5758}"/>
              </a:ext>
            </a:extLst>
          </p:cNvPr>
          <p:cNvSpPr txBox="1"/>
          <p:nvPr/>
        </p:nvSpPr>
        <p:spPr>
          <a:xfrm>
            <a:off x="611560" y="4244594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</a:p>
          <a:p>
            <a:r>
              <a:rPr lang="en-GB" sz="1500" dirty="0">
                <a:latin typeface="+mn-lt"/>
              </a:rPr>
              <a:t>How do you look after yourself? What ‘fills your cup’? (p19)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5A539-2402-9EF6-A347-8EE7701B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43" y="1331328"/>
            <a:ext cx="4336057" cy="2773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191A2-8DF1-EBA9-97D2-14659CA64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4" y="853118"/>
            <a:ext cx="4876800" cy="37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8DA8FC-EA6D-533A-1EA6-35A781ED8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76" y="127714"/>
            <a:ext cx="245745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53D3D-69FC-7F07-8D42-EA38948607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5"/>
          <a:stretch/>
        </p:blipFill>
        <p:spPr>
          <a:xfrm>
            <a:off x="6877867" y="2668759"/>
            <a:ext cx="2191533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415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73105-5FF6-AA39-0279-784DA3723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74555" r="2590" b="3344"/>
          <a:stretch/>
        </p:blipFill>
        <p:spPr>
          <a:xfrm>
            <a:off x="179512" y="195486"/>
            <a:ext cx="3312369" cy="648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44CB0-32F9-0537-6FF0-5F7EF965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81309"/>
            <a:ext cx="1941744" cy="2777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0E29B-B16D-9B19-A27C-20C70E48B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665" y="987574"/>
            <a:ext cx="2088232" cy="2968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A5791-CCDF-31D0-8B5D-F765A3E1C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510"/>
            <a:ext cx="2232247" cy="3164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A9D7-C2CB-F453-D2E1-03F42EF10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783" y="30375"/>
            <a:ext cx="2247217" cy="3164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F2C1FF-E370-A60C-3131-6DAF549CD3A4}"/>
              </a:ext>
            </a:extLst>
          </p:cNvPr>
          <p:cNvSpPr txBox="1"/>
          <p:nvPr/>
        </p:nvSpPr>
        <p:spPr>
          <a:xfrm>
            <a:off x="2987824" y="4163184"/>
            <a:ext cx="6101350" cy="784830"/>
          </a:xfrm>
          <a:prstGeom prst="rect">
            <a:avLst/>
          </a:prstGeom>
          <a:solidFill>
            <a:srgbClr val="CDE6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Clear guidance on age restrictions for apps and games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Step by step instructions for setting up parental controls and filters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Recommendations for house rules</a:t>
            </a:r>
          </a:p>
        </p:txBody>
      </p:sp>
    </p:spTree>
    <p:extLst>
      <p:ext uri="{BB962C8B-B14F-4D97-AF65-F5344CB8AC3E}">
        <p14:creationId xmlns:p14="http://schemas.microsoft.com/office/powerpoint/2010/main" val="112740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47C22-392D-6141-1A66-DA5D469D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340898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19F23-59B9-489E-2447-1F4677D9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10" y="5629"/>
            <a:ext cx="300819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F248C-458F-7FC0-F921-919A4774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987574"/>
            <a:ext cx="4752528" cy="3963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D5D3ED-AF32-853E-BE0B-B3EFF3EB35F1}"/>
              </a:ext>
            </a:extLst>
          </p:cNvPr>
          <p:cNvSpPr txBox="1"/>
          <p:nvPr/>
        </p:nvSpPr>
        <p:spPr>
          <a:xfrm>
            <a:off x="9217" y="4938396"/>
            <a:ext cx="2497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+mn-lt"/>
              </a:rPr>
              <a:t>Note: WhatsApp has changed its age rating to 13+</a:t>
            </a:r>
          </a:p>
        </p:txBody>
      </p:sp>
    </p:spTree>
    <p:extLst>
      <p:ext uri="{BB962C8B-B14F-4D97-AF65-F5344CB8AC3E}">
        <p14:creationId xmlns:p14="http://schemas.microsoft.com/office/powerpoint/2010/main" val="416791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59A5C-C19D-B6C6-47E2-D26854A2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4432179" cy="4452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F307A-7669-9415-9A2C-7252B6C725AD}"/>
              </a:ext>
            </a:extLst>
          </p:cNvPr>
          <p:cNvSpPr txBox="1"/>
          <p:nvPr/>
        </p:nvSpPr>
        <p:spPr>
          <a:xfrm>
            <a:off x="4982189" y="62753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r>
              <a:rPr lang="en-GB" sz="2000" dirty="0">
                <a:latin typeface="+mn-lt"/>
              </a:rPr>
              <a:t>How many icons can you identify?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47C22-392D-6141-1A66-DA5D469D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340898" cy="670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90463-3EB7-E921-E849-B2E1CEF9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70981"/>
            <a:ext cx="3263627" cy="3977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B2F6E-0D4A-F6AE-6CD5-46C1745D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40" y="361381"/>
            <a:ext cx="2943225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B178D-68FB-3884-B6C1-9970FCB2D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695" y="1430753"/>
            <a:ext cx="2245493" cy="3609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CED3C-6B94-4C5E-AF8A-A27D2808D1A1}"/>
              </a:ext>
            </a:extLst>
          </p:cNvPr>
          <p:cNvSpPr txBox="1"/>
          <p:nvPr/>
        </p:nvSpPr>
        <p:spPr>
          <a:xfrm>
            <a:off x="3704747" y="1688965"/>
            <a:ext cx="2943225" cy="30931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are your house rules at the moment?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house rules would you like to have now?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filters and parental controls have you already got in place?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do you need to do next?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75086-F962-7725-6692-25538E133AB8}"/>
              </a:ext>
            </a:extLst>
          </p:cNvPr>
          <p:cNvSpPr txBox="1"/>
          <p:nvPr/>
        </p:nvSpPr>
        <p:spPr>
          <a:xfrm>
            <a:off x="6873044" y="647815"/>
            <a:ext cx="2142794" cy="646331"/>
          </a:xfrm>
          <a:prstGeom prst="rect">
            <a:avLst/>
          </a:prstGeom>
          <a:solidFill>
            <a:srgbClr val="CDE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Step by step instructions on how to set up parental filters and controls: p24</a:t>
            </a:r>
          </a:p>
        </p:txBody>
      </p:sp>
    </p:spTree>
    <p:extLst>
      <p:ext uri="{BB962C8B-B14F-4D97-AF65-F5344CB8AC3E}">
        <p14:creationId xmlns:p14="http://schemas.microsoft.com/office/powerpoint/2010/main" val="612237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47C22-392D-6141-1A66-DA5D469D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340898" cy="670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7DB91-24F7-B69F-7723-614AD85A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284"/>
            <a:ext cx="3633772" cy="5043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8F38E-E4C2-3725-72C6-20685D936EB9}"/>
              </a:ext>
            </a:extLst>
          </p:cNvPr>
          <p:cNvSpPr txBox="1"/>
          <p:nvPr/>
        </p:nvSpPr>
        <p:spPr>
          <a:xfrm>
            <a:off x="395536" y="1563638"/>
            <a:ext cx="4608512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is the balance of digital and non-digital play in your home?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How do you spend time with your child?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How would your child like to spend time with you?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would you like to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132978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3FB-C510-F7B9-D112-72879D69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" y="0"/>
            <a:ext cx="3618972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E4FF49-BE37-6191-44A3-A5E064FA8789}"/>
              </a:ext>
            </a:extLst>
          </p:cNvPr>
          <p:cNvSpPr txBox="1"/>
          <p:nvPr/>
        </p:nvSpPr>
        <p:spPr>
          <a:xfrm>
            <a:off x="4283968" y="493636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Clear research-based recommendations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500" dirty="0">
                <a:solidFill>
                  <a:srgbClr val="000000"/>
                </a:solidFill>
                <a:latin typeface="Arial"/>
              </a:rPr>
              <a:t>Model contracts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66CCC-BB5C-8585-5BAA-AA2FCF16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7614"/>
            <a:ext cx="3967907" cy="2737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56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ABF902-AB25-6915-4E09-1651F12EA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843558"/>
            <a:ext cx="4335562" cy="3026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26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8E4B5-2168-0646-BF31-75726548F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75" y="699542"/>
            <a:ext cx="4829175" cy="4333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13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4D3EB-4E07-DD01-4950-83FD870E8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131590"/>
            <a:ext cx="471487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1847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1DD8E-75A9-89FD-F8B2-F6C76A7C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23797"/>
            <a:ext cx="4638675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DC4EE-7CFA-ED31-3848-7868C3B26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097" y="1995686"/>
            <a:ext cx="4638675" cy="2386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41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0" y="483518"/>
            <a:ext cx="2073286" cy="290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E4A1B-6D13-E205-8A88-D0BDA3CA1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193"/>
          <a:stretch/>
        </p:blipFill>
        <p:spPr>
          <a:xfrm>
            <a:off x="3275856" y="309199"/>
            <a:ext cx="3643605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44FA6-8A56-6390-2ADB-299CA162D6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6"/>
          <a:stretch/>
        </p:blipFill>
        <p:spPr>
          <a:xfrm>
            <a:off x="5809284" y="1424772"/>
            <a:ext cx="1796485" cy="29471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1410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B2EAC-D059-A5CE-62FA-812F8F9D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7959"/>
            <a:ext cx="3332967" cy="47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8D4780-AAB6-B05E-9804-688E8CD5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01965"/>
            <a:ext cx="3350589" cy="4723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8442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89CC7-4472-B705-E0B1-C2B097FB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3456384" cy="4863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0A2E5-5F75-0589-BE4A-F59D2840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70" y="1419621"/>
            <a:ext cx="2293749" cy="3255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3D282-7BD4-BC6E-B5CC-DAF10CA73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956586"/>
            <a:ext cx="2293749" cy="3230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75921-74CF-BB77-7119-3EA9846C4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259942"/>
            <a:ext cx="2376264" cy="3367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13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1CFA7D-9DA7-AC23-05CA-042FA269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" y="38052"/>
            <a:ext cx="3600400" cy="510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1DEDC-2CB6-3FA5-45C3-15ECE14EE900}"/>
              </a:ext>
            </a:extLst>
          </p:cNvPr>
          <p:cNvSpPr txBox="1"/>
          <p:nvPr/>
        </p:nvSpPr>
        <p:spPr>
          <a:xfrm>
            <a:off x="3779912" y="5147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n-lt"/>
              </a:rPr>
              <a:t>Our guidance is research-based, comprehensive and designed to genuinely help parents and safeguard our children. </a:t>
            </a:r>
          </a:p>
          <a:p>
            <a:pPr algn="ctr"/>
            <a:r>
              <a:rPr lang="en-GB" sz="2000" dirty="0">
                <a:latin typeface="+mn-lt"/>
              </a:rPr>
              <a:t>It is based on the </a:t>
            </a:r>
            <a:r>
              <a:rPr lang="en-GB" sz="2000" b="1" dirty="0">
                <a:latin typeface="+mn-lt"/>
              </a:rPr>
              <a:t>TECH</a:t>
            </a:r>
            <a:r>
              <a:rPr lang="en-GB" sz="2000" dirty="0">
                <a:latin typeface="+mn-lt"/>
              </a:rPr>
              <a:t> approach.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C41D52-DE73-0B47-3561-50EAFC74B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84554"/>
            <a:ext cx="3491317" cy="2932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139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2FB4-CF26-4A7C-8E10-3A2CC2E4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47094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My Action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C9BB8-0BF5-7DC9-24ED-4CA7DC82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88" y="12160"/>
            <a:ext cx="2362912" cy="1983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B0520-DEBA-E4B8-A527-0A90D43CE5B1}"/>
              </a:ext>
            </a:extLst>
          </p:cNvPr>
          <p:cNvSpPr txBox="1"/>
          <p:nvPr/>
        </p:nvSpPr>
        <p:spPr>
          <a:xfrm>
            <a:off x="222923" y="843558"/>
            <a:ext cx="655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r>
              <a:rPr lang="en-GB" sz="1800" dirty="0">
                <a:latin typeface="+mn-lt"/>
              </a:rPr>
              <a:t>What three things will you do differently to help  </a:t>
            </a:r>
          </a:p>
          <a:p>
            <a:r>
              <a:rPr lang="en-GB" sz="1800" b="1" u="sng" dirty="0">
                <a:latin typeface="+mn-lt"/>
              </a:rPr>
              <a:t>keep your child safe online</a:t>
            </a:r>
            <a:r>
              <a:rPr lang="en-GB" sz="1800" dirty="0">
                <a:latin typeface="+mn-lt"/>
              </a:rPr>
              <a:t>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9139687-2E36-82BD-F56F-C71669ECF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34307"/>
              </p:ext>
            </p:extLst>
          </p:nvPr>
        </p:nvGraphicFramePr>
        <p:xfrm>
          <a:off x="248842" y="2038141"/>
          <a:ext cx="8860474" cy="300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49">
                  <a:extLst>
                    <a:ext uri="{9D8B030D-6E8A-4147-A177-3AD203B41FA5}">
                      <a16:colId xmlns:a16="http://schemas.microsoft.com/office/drawing/2014/main" val="1776625636"/>
                    </a:ext>
                  </a:extLst>
                </a:gridCol>
                <a:gridCol w="3651244">
                  <a:extLst>
                    <a:ext uri="{9D8B030D-6E8A-4147-A177-3AD203B41FA5}">
                      <a16:colId xmlns:a16="http://schemas.microsoft.com/office/drawing/2014/main" val="2575451684"/>
                    </a:ext>
                  </a:extLst>
                </a:gridCol>
                <a:gridCol w="4223981">
                  <a:extLst>
                    <a:ext uri="{9D8B030D-6E8A-4147-A177-3AD203B41FA5}">
                      <a16:colId xmlns:a16="http://schemas.microsoft.com/office/drawing/2014/main" val="256887212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steps I will need to take to make this happen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89030"/>
                  </a:ext>
                </a:extLst>
              </a:tr>
              <a:tr h="88331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601474"/>
                  </a:ext>
                </a:extLst>
              </a:tr>
              <a:tr h="88331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661390"/>
                  </a:ext>
                </a:extLst>
              </a:tr>
              <a:tr h="88331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4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051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85F94-F154-68EF-AECC-E6EE97CD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2" y="1203598"/>
            <a:ext cx="6516216" cy="22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12E6-9C9D-9A2A-9FF9-7639DB35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for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74D5-DCE7-BC62-897A-DB0B9F3E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15566"/>
            <a:ext cx="4968552" cy="3771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Share the Guide with all parents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Publish the Guide on your website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Display the poster in your foyer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/>
              <a:t>Hold opt-out parent courses </a:t>
            </a:r>
            <a:r>
              <a:rPr lang="en-GB" dirty="0"/>
              <a:t>for Years R, 5, 7 and 9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Offer practical parent workshops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44B0D-2631-51F6-CA45-A6F3FEBA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02974"/>
            <a:ext cx="3452734" cy="4937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46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B4936C-2850-EBF0-6BC0-E8284E3F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" y="25384"/>
            <a:ext cx="4124325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587BE-C40D-5C3A-86C6-EC06CD0DC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670"/>
            <a:ext cx="2124739" cy="3003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C3B3F-A68B-65C0-933C-46260A80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96" y="1491630"/>
            <a:ext cx="2128905" cy="3003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8EBE84-1220-D52E-A70E-F8F5FF0AD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435" y="1057719"/>
            <a:ext cx="2121796" cy="3003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55C01-76E8-94DF-62C1-71F3FDB90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056" y="482584"/>
            <a:ext cx="2239707" cy="3147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FA1319-88DB-0F9B-432D-77630B632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586" y="1"/>
            <a:ext cx="2379414" cy="3363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224517-E744-6AD7-5B55-57BE7BE28B59}"/>
              </a:ext>
            </a:extLst>
          </p:cNvPr>
          <p:cNvSpPr txBox="1"/>
          <p:nvPr/>
        </p:nvSpPr>
        <p:spPr>
          <a:xfrm>
            <a:off x="4445682" y="4084853"/>
            <a:ext cx="4637808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The importance of </a:t>
            </a:r>
            <a:r>
              <a:rPr lang="en-GB" sz="1500" b="1" dirty="0">
                <a:latin typeface="+mn-lt"/>
              </a:rPr>
              <a:t>talk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How to welcome your child, even if they’ve done </a:t>
            </a:r>
          </a:p>
          <a:p>
            <a:r>
              <a:rPr lang="en-GB" sz="1500" dirty="0">
                <a:latin typeface="+mn-lt"/>
              </a:rPr>
              <a:t>	something unwise themselves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How to open up a conversation</a:t>
            </a:r>
          </a:p>
        </p:txBody>
      </p:sp>
    </p:spTree>
    <p:extLst>
      <p:ext uri="{BB962C8B-B14F-4D97-AF65-F5344CB8AC3E}">
        <p14:creationId xmlns:p14="http://schemas.microsoft.com/office/powerpoint/2010/main" val="326909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02EF-9CA7-CC81-0138-7A4861EF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51736" cy="93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13326-9E91-FC89-2C45-299F79A14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27" y="0"/>
            <a:ext cx="3350273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115F9-CBBB-C8A2-B53C-56519E0B7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513376"/>
            <a:ext cx="5797152" cy="1831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376D9-CAC6-6200-E763-545D50323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3723878"/>
            <a:ext cx="5797152" cy="737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099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02EF-9CA7-CC81-0138-7A4861EF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7"/>
            <a:ext cx="3502676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1A525-E1D8-21B9-A208-07BD68B0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2207"/>
            <a:ext cx="2960454" cy="1290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FB6E87-4814-9233-3433-E2B773D93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200"/>
          <a:stretch/>
        </p:blipFill>
        <p:spPr>
          <a:xfrm>
            <a:off x="4102164" y="195487"/>
            <a:ext cx="2510706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6700A-20F6-36A8-83C3-5357DD52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24" y="3075806"/>
            <a:ext cx="2542252" cy="1286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D9479A-F96B-D436-F16D-B424935AE4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800"/>
          <a:stretch/>
        </p:blipFill>
        <p:spPr>
          <a:xfrm>
            <a:off x="6491026" y="1708083"/>
            <a:ext cx="2575386" cy="3390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526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02EF-9CA7-CC81-0138-7A4861EF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51736" cy="9388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BA0764-D115-89B7-D2A4-F6E1726DD7C4}"/>
              </a:ext>
            </a:extLst>
          </p:cNvPr>
          <p:cNvSpPr txBox="1"/>
          <p:nvPr/>
        </p:nvSpPr>
        <p:spPr>
          <a:xfrm>
            <a:off x="179512" y="134761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endParaRPr lang="en-GB" sz="2000" b="1" dirty="0">
              <a:solidFill>
                <a:srgbClr val="C00000"/>
              </a:solidFill>
              <a:latin typeface="+mn-lt"/>
            </a:endParaRPr>
          </a:p>
          <a:p>
            <a:r>
              <a:rPr lang="en-GB" sz="2000" dirty="0">
                <a:latin typeface="+mn-lt"/>
              </a:rPr>
              <a:t>How would you react if your child told you about a problem they were having online? What if it was their ‘fault’ to begin with?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How does your child know that it is safe to share worrying things with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D5FF6-F63D-348F-44F7-D1493D1F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49" y="3723878"/>
            <a:ext cx="3215997" cy="1080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820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C2B11-7430-9CCC-7E61-723E506AF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25444" r="2590" b="50000"/>
          <a:stretch/>
        </p:blipFill>
        <p:spPr>
          <a:xfrm>
            <a:off x="323528" y="151061"/>
            <a:ext cx="3312369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4F9340D-C4A3-574B-FBD1-6BD6748C7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96392"/>
              </p:ext>
            </p:extLst>
          </p:nvPr>
        </p:nvGraphicFramePr>
        <p:xfrm>
          <a:off x="251520" y="1563638"/>
          <a:ext cx="8784976" cy="3362960"/>
        </p:xfrm>
        <a:graphic>
          <a:graphicData uri="http://schemas.openxmlformats.org/drawingml/2006/table">
            <a:tbl>
              <a:tblPr firstRow="1" bandRow="1"/>
              <a:tblGrid>
                <a:gridCol w="7393216">
                  <a:extLst>
                    <a:ext uri="{9D8B030D-6E8A-4147-A177-3AD203B41FA5}">
                      <a16:colId xmlns:a16="http://schemas.microsoft.com/office/drawing/2014/main" val="1291417739"/>
                    </a:ext>
                  </a:extLst>
                </a:gridCol>
                <a:gridCol w="1391760">
                  <a:extLst>
                    <a:ext uri="{9D8B030D-6E8A-4147-A177-3AD203B41FA5}">
                      <a16:colId xmlns:a16="http://schemas.microsoft.com/office/drawing/2014/main" val="107190932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030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The majority of parents do not believe their child has viewed pornography online. What percentage of children report that they have viewed pornography by the age of 14?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223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had online sexual interaction with an adult?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7037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How many unique child sexual images are recorded in the Child Sexual Abuse Database (figure from 2019)?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93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accessed hateful content online?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51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Online suicide and self harm sites have been indicated in what percentage of young suicides?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510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Alexander McCartney from Co Armagh was sentenced to 20 years in jail for what?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324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What is the number one way we can protect our young people from online harm?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663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1F443E-0799-07FE-D1FA-AEE8BE727882}"/>
              </a:ext>
            </a:extLst>
          </p:cNvPr>
          <p:cNvSpPr txBox="1"/>
          <p:nvPr/>
        </p:nvSpPr>
        <p:spPr>
          <a:xfrm>
            <a:off x="179512" y="1101973"/>
            <a:ext cx="3226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dirty="0">
                <a:latin typeface="+mn-lt"/>
              </a:rPr>
              <a:t>Quick Quiz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489807-F22E-A040-984B-CC730918A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51061"/>
            <a:ext cx="1260850" cy="1245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089344"/>
      </p:ext>
    </p:extLst>
  </p:cSld>
  <p:clrMapOvr>
    <a:masterClrMapping/>
  </p:clrMapOvr>
</p:sld>
</file>

<file path=ppt/theme/theme1.xml><?xml version="1.0" encoding="utf-8"?>
<a:theme xmlns:a="http://schemas.openxmlformats.org/drawingml/2006/main" name="Enfield Template">
  <a:themeElements>
    <a:clrScheme name="Enfiel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field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Enfiel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field Council PowerPoint template 16x9_2024_FINAL.pptx  -  Read-Only  -  Compatibility Mode" id="{6A71DF39-8AE1-4E0E-9E96-6099B9120CE7}" vid="{E8AB65A5-E85E-4879-A1A8-8A919CF35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041C197CC1D49A0FAFB342DF1BCDA" ma:contentTypeVersion="18" ma:contentTypeDescription="Create a new document." ma:contentTypeScope="" ma:versionID="fb4e7d79f47ce0e5f2fba87742c61275">
  <xsd:schema xmlns:xsd="http://www.w3.org/2001/XMLSchema" xmlns:xs="http://www.w3.org/2001/XMLSchema" xmlns:p="http://schemas.microsoft.com/office/2006/metadata/properties" xmlns:ns2="2f283c52-2861-43e6-9d6b-7f768626eb7b" xmlns:ns3="1acdde57-f6a1-45ff-829c-8fc975b420fc" targetNamespace="http://schemas.microsoft.com/office/2006/metadata/properties" ma:root="true" ma:fieldsID="f598965ec1baef0bd10315842661553d" ns2:_="" ns3:_="">
    <xsd:import namespace="2f283c52-2861-43e6-9d6b-7f768626eb7b"/>
    <xsd:import namespace="1acdde57-f6a1-45ff-829c-8fc975b420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83c52-2861-43e6-9d6b-7f768626eb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d12ea9-c60f-4e1f-a3c4-fd36cf9294e6}" ma:internalName="TaxCatchAll" ma:showField="CatchAllData" ma:web="2f283c52-2861-43e6-9d6b-7f768626eb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dde57-f6a1-45ff-829c-8fc975b42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6619fc-a7a0-4310-97c6-cc26cb3496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12E992-6C6B-45F0-B939-B953A62D8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5EB6C-86BD-442F-B3F5-0BB89EDAB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83c52-2861-43e6-9d6b-7f768626eb7b"/>
    <ds:schemaRef ds:uri="1acdde57-f6a1-45ff-829c-8fc975b42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518</TotalTime>
  <Words>801</Words>
  <Application>Microsoft Office PowerPoint</Application>
  <PresentationFormat>On-screen Show (16:9)</PresentationFormat>
  <Paragraphs>107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</vt:lpstr>
      <vt:lpstr>Enfield Template</vt:lpstr>
      <vt:lpstr>PowerPoint Presentation</vt:lpstr>
      <vt:lpstr>PowerPoint Presentation</vt:lpstr>
      <vt:lpstr>PowerPoint Presentation</vt:lpstr>
      <vt:lpstr>Expectations for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Action Plan</vt:lpstr>
      <vt:lpstr>PowerPoint Presentation</vt:lpstr>
    </vt:vector>
  </TitlesOfParts>
  <Company>London Borough of Enfield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Hill</dc:creator>
  <cp:lastModifiedBy>Samantha Hill</cp:lastModifiedBy>
  <cp:revision>4</cp:revision>
  <cp:lastPrinted>2011-01-25T15:11:23Z</cp:lastPrinted>
  <dcterms:created xsi:type="dcterms:W3CDTF">2024-11-27T10:44:49Z</dcterms:created>
  <dcterms:modified xsi:type="dcterms:W3CDTF">2025-02-12T08:51:51Z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2b1413-7813-406b-b6f6-6ae50587ee27_Enabled">
    <vt:lpwstr>true</vt:lpwstr>
  </property>
  <property fmtid="{D5CDD505-2E9C-101B-9397-08002B2CF9AE}" pid="3" name="MSIP_Label_d02b1413-7813-406b-b6f6-6ae50587ee27_SetDate">
    <vt:lpwstr>2024-07-18T12:35:10Z</vt:lpwstr>
  </property>
  <property fmtid="{D5CDD505-2E9C-101B-9397-08002B2CF9AE}" pid="4" name="MSIP_Label_d02b1413-7813-406b-b6f6-6ae50587ee27_Method">
    <vt:lpwstr>Privileged</vt:lpwstr>
  </property>
  <property fmtid="{D5CDD505-2E9C-101B-9397-08002B2CF9AE}" pid="5" name="MSIP_Label_d02b1413-7813-406b-b6f6-6ae50587ee27_Name">
    <vt:lpwstr>d02b1413-7813-406b-b6f6-6ae50587ee27</vt:lpwstr>
  </property>
  <property fmtid="{D5CDD505-2E9C-101B-9397-08002B2CF9AE}" pid="6" name="MSIP_Label_d02b1413-7813-406b-b6f6-6ae50587ee27_SiteId">
    <vt:lpwstr>cc18b91d-1bb2-4d9b-ac76-7a4447488d49</vt:lpwstr>
  </property>
  <property fmtid="{D5CDD505-2E9C-101B-9397-08002B2CF9AE}" pid="7" name="MSIP_Label_d02b1413-7813-406b-b6f6-6ae50587ee27_ActionId">
    <vt:lpwstr>1df0f39c-1f9d-437a-9e85-9e6533a51d90</vt:lpwstr>
  </property>
  <property fmtid="{D5CDD505-2E9C-101B-9397-08002B2CF9AE}" pid="8" name="MSIP_Label_d02b1413-7813-406b-b6f6-6ae50587ee27_ContentBits">
    <vt:lpwstr>0</vt:lpwstr>
  </property>
</Properties>
</file>