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2" r:id="rId2"/>
  </p:sldMasterIdLst>
  <p:notesMasterIdLst>
    <p:notesMasterId r:id="rId20"/>
  </p:notesMasterIdLst>
  <p:handoutMasterIdLst>
    <p:handoutMasterId r:id="rId21"/>
  </p:handoutMasterIdLst>
  <p:sldIdLst>
    <p:sldId id="284" r:id="rId3"/>
    <p:sldId id="266" r:id="rId4"/>
    <p:sldId id="285" r:id="rId5"/>
    <p:sldId id="372" r:id="rId6"/>
    <p:sldId id="373" r:id="rId7"/>
    <p:sldId id="391" r:id="rId8"/>
    <p:sldId id="4051" r:id="rId9"/>
    <p:sldId id="355" r:id="rId10"/>
    <p:sldId id="347" r:id="rId11"/>
    <p:sldId id="4054" r:id="rId12"/>
    <p:sldId id="378" r:id="rId13"/>
    <p:sldId id="4052" r:id="rId14"/>
    <p:sldId id="292" r:id="rId15"/>
    <p:sldId id="386" r:id="rId16"/>
    <p:sldId id="387" r:id="rId17"/>
    <p:sldId id="4055" r:id="rId18"/>
    <p:sldId id="4053"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451" autoAdjust="0"/>
  </p:normalViewPr>
  <p:slideViewPr>
    <p:cSldViewPr>
      <p:cViewPr varScale="1">
        <p:scale>
          <a:sx n="74" d="100"/>
          <a:sy n="74" d="100"/>
        </p:scale>
        <p:origin x="93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26/02/2025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26/02/2025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CPRS will be made up of the CPRs and accompanying documents </a:t>
            </a:r>
          </a:p>
          <a:p>
            <a:r>
              <a:rPr lang="en-GB" dirty="0"/>
              <a:t>All of these make up the CPRs.</a:t>
            </a:r>
          </a:p>
        </p:txBody>
      </p:sp>
      <p:sp>
        <p:nvSpPr>
          <p:cNvPr id="4" name="Slide Number Placeholder 3"/>
          <p:cNvSpPr>
            <a:spLocks noGrp="1"/>
          </p:cNvSpPr>
          <p:nvPr>
            <p:ph type="sldNum" sz="quarter" idx="5"/>
          </p:nvPr>
        </p:nvSpPr>
        <p:spPr/>
        <p:txBody>
          <a:bodyPr/>
          <a:lstStyle/>
          <a:p>
            <a:fld id="{4725E8E8-1528-48FB-B845-BEC6BE7B33E1}" type="slidenum">
              <a:rPr lang="en-GB" smtClean="0"/>
              <a:t>2</a:t>
            </a:fld>
            <a:endParaRPr lang="en-GB"/>
          </a:p>
        </p:txBody>
      </p:sp>
    </p:spTree>
    <p:extLst>
      <p:ext uri="{BB962C8B-B14F-4D97-AF65-F5344CB8AC3E}">
        <p14:creationId xmlns:p14="http://schemas.microsoft.com/office/powerpoint/2010/main" val="357739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act is not retrospective</a:t>
            </a:r>
          </a:p>
          <a:p>
            <a:r>
              <a:rPr lang="en-GB" dirty="0"/>
              <a:t>Public Procurement Regulations 2015 still apply to contracts let under this legislation.</a:t>
            </a:r>
          </a:p>
          <a:p>
            <a:r>
              <a:rPr lang="en-GB" dirty="0"/>
              <a:t>More notifications so must engage with Procurement Services for modifications/extensions/variations &amp; terminations to ensure notifications are published.</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a:t>
            </a:fld>
            <a:endParaRPr lang="en-GB"/>
          </a:p>
        </p:txBody>
      </p:sp>
    </p:spTree>
    <p:extLst>
      <p:ext uri="{BB962C8B-B14F-4D97-AF65-F5344CB8AC3E}">
        <p14:creationId xmlns:p14="http://schemas.microsoft.com/office/powerpoint/2010/main" val="315091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thing to remember is that for below threshold, if you cannot calculate the value of the contract, then you must to an above threshold procurement – so best calculate it! Also that if during the lifetime of the contract it is extended and goes over the threshold then it must be managed as an above threshold procurement going forward.</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5</a:t>
            </a:fld>
            <a:endParaRPr lang="en-GB"/>
          </a:p>
        </p:txBody>
      </p:sp>
    </p:spTree>
    <p:extLst>
      <p:ext uri="{BB962C8B-B14F-4D97-AF65-F5344CB8AC3E}">
        <p14:creationId xmlns:p14="http://schemas.microsoft.com/office/powerpoint/2010/main" val="255575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48 month rule </a:t>
            </a:r>
          </a:p>
          <a:p>
            <a:r>
              <a:rPr lang="en-GB" dirty="0"/>
              <a:t>Must have calculated the value of the contract. If unknown then must do an above threshold procurement.</a:t>
            </a:r>
          </a:p>
          <a:p>
            <a:r>
              <a:rPr lang="en-GB" dirty="0"/>
              <a:t>So if you think you want to add in more at a later date you need to consider this at the front.</a:t>
            </a:r>
          </a:p>
          <a:p>
            <a:r>
              <a:rPr lang="en-GB" dirty="0"/>
              <a:t>FOI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value of the contract will determine the rules to follow.</a:t>
            </a:r>
          </a:p>
          <a:p>
            <a:r>
              <a:rPr lang="en-GB" sz="1200" dirty="0"/>
              <a:t>Service Departments must consider the use of Lots.</a:t>
            </a:r>
          </a:p>
          <a:p>
            <a:endParaRPr lang="en-GB" sz="1200" dirty="0"/>
          </a:p>
          <a:p>
            <a:r>
              <a:rPr lang="en-GB" sz="1200" dirty="0"/>
              <a:t>PA23 requires the Council to aggregate requirements to be supplied under a single contract unless a good reason for not doing so.</a:t>
            </a:r>
          </a:p>
          <a:p>
            <a:endParaRPr lang="en-GB" sz="1200" dirty="0"/>
          </a:p>
          <a:p>
            <a:r>
              <a:rPr lang="en-GB" sz="1200" dirty="0"/>
              <a:t>It is against the rules to divide up procurements to avoid procurement legislation.</a:t>
            </a:r>
          </a:p>
          <a:p>
            <a:endParaRPr lang="en-GB" sz="1200" dirty="0"/>
          </a:p>
          <a:p>
            <a:r>
              <a:rPr lang="en-GB" sz="1200" dirty="0"/>
              <a:t>Where the value is within 10% of a threshold, then the above threshold should be followed.</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8</a:t>
            </a:fld>
            <a:endParaRPr lang="en-GB"/>
          </a:p>
        </p:txBody>
      </p:sp>
    </p:spTree>
    <p:extLst>
      <p:ext uri="{BB962C8B-B14F-4D97-AF65-F5344CB8AC3E}">
        <p14:creationId xmlns:p14="http://schemas.microsoft.com/office/powerpoint/2010/main" val="325179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PA23 mandates that conflict of interest is carried out throughout the sourcing cycle and must be evidenced in notifications.</a:t>
            </a:r>
          </a:p>
          <a:p>
            <a:r>
              <a:rPr lang="en-GB" dirty="0"/>
              <a:t>Below threshold is expected to follow principles. </a:t>
            </a:r>
          </a:p>
          <a:p>
            <a:r>
              <a:rPr lang="en-GB" dirty="0"/>
              <a:t>New form to be developed and will be on the intranet.</a:t>
            </a:r>
          </a:p>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9</a:t>
            </a:fld>
            <a:endParaRPr lang="en-GB"/>
          </a:p>
        </p:txBody>
      </p:sp>
    </p:spTree>
    <p:extLst>
      <p:ext uri="{BB962C8B-B14F-4D97-AF65-F5344CB8AC3E}">
        <p14:creationId xmlns:p14="http://schemas.microsoft.com/office/powerpoint/2010/main" val="14452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11</a:t>
            </a:fld>
            <a:endParaRPr lang="en-GB"/>
          </a:p>
        </p:txBody>
      </p:sp>
    </p:spTree>
    <p:extLst>
      <p:ext uri="{BB962C8B-B14F-4D97-AF65-F5344CB8AC3E}">
        <p14:creationId xmlns:p14="http://schemas.microsoft.com/office/powerpoint/2010/main" val="157465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section to improve contract management</a:t>
            </a:r>
          </a:p>
        </p:txBody>
      </p:sp>
      <p:sp>
        <p:nvSpPr>
          <p:cNvPr id="4" name="Slide Number Placeholder 3"/>
          <p:cNvSpPr>
            <a:spLocks noGrp="1"/>
          </p:cNvSpPr>
          <p:nvPr>
            <p:ph type="sldNum" sz="quarter" idx="10"/>
          </p:nvPr>
        </p:nvSpPr>
        <p:spPr/>
        <p:txBody>
          <a:bodyPr/>
          <a:lstStyle/>
          <a:p>
            <a:fld id="{4725E8E8-1528-48FB-B845-BEC6BE7B33E1}" type="slidenum">
              <a:rPr lang="en-GB" smtClean="0"/>
              <a:t>13</a:t>
            </a:fld>
            <a:endParaRPr lang="en-GB"/>
          </a:p>
        </p:txBody>
      </p:sp>
    </p:spTree>
    <p:extLst>
      <p:ext uri="{BB962C8B-B14F-4D97-AF65-F5344CB8AC3E}">
        <p14:creationId xmlns:p14="http://schemas.microsoft.com/office/powerpoint/2010/main" val="358176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70593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3090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95536" y="2336900"/>
            <a:ext cx="4464496" cy="1362075"/>
          </a:xfrm>
        </p:spPr>
        <p:txBody>
          <a:bodyPr/>
          <a:lstStyle>
            <a:lvl1pPr algn="l">
              <a:defRPr sz="3000" b="1" cap="all">
                <a:solidFill>
                  <a:srgbClr val="FF00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395536" y="836712"/>
            <a:ext cx="4464496" cy="1500187"/>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84367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1520" y="1524000"/>
            <a:ext cx="417646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2736" y="1524000"/>
            <a:ext cx="422974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3509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540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5983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61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199718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idx="1"/>
          </p:nvPr>
        </p:nvSpPr>
        <p:spPr>
          <a:xfrm>
            <a:off x="4283968" y="0"/>
            <a:ext cx="4860032"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2336900"/>
            <a:ext cx="3672408" cy="1362075"/>
          </a:xfrm>
        </p:spPr>
        <p:txBody>
          <a:bodyPr/>
          <a:lstStyle>
            <a:lvl1pPr algn="l">
              <a:defRPr sz="300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836712"/>
            <a:ext cx="3672408" cy="1500187"/>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344320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1080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0115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nk dragon with a white background&#10;&#10;Description automatically generated">
            <a:extLst>
              <a:ext uri="{FF2B5EF4-FFF2-40B4-BE49-F238E27FC236}">
                <a16:creationId xmlns:a16="http://schemas.microsoft.com/office/drawing/2014/main" id="{B09FBC18-138F-B164-B606-31D8FDC053AE}"/>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304800"/>
            <a:ext cx="86409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524000"/>
            <a:ext cx="86409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Tree>
    <p:extLst>
      <p:ext uri="{BB962C8B-B14F-4D97-AF65-F5344CB8AC3E}">
        <p14:creationId xmlns:p14="http://schemas.microsoft.com/office/powerpoint/2010/main" val="19763559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400" b="1">
          <a:solidFill>
            <a:srgbClr val="CD0921"/>
          </a:solidFill>
          <a:latin typeface="Arial" charset="0"/>
          <a:ea typeface="ＭＳ Ｐゴシック" charset="0"/>
        </a:defRPr>
      </a:lvl6pPr>
      <a:lvl7pPr marL="685800" algn="l" rtl="0" eaLnBrk="1" fontAlgn="base" hangingPunct="1">
        <a:spcBef>
          <a:spcPct val="0"/>
        </a:spcBef>
        <a:spcAft>
          <a:spcPct val="0"/>
        </a:spcAft>
        <a:defRPr sz="2400" b="1">
          <a:solidFill>
            <a:srgbClr val="CD0921"/>
          </a:solidFill>
          <a:latin typeface="Arial" charset="0"/>
          <a:ea typeface="ＭＳ Ｐゴシック" charset="0"/>
        </a:defRPr>
      </a:lvl7pPr>
      <a:lvl8pPr marL="1028700" algn="l" rtl="0" eaLnBrk="1" fontAlgn="base" hangingPunct="1">
        <a:spcBef>
          <a:spcPct val="0"/>
        </a:spcBef>
        <a:spcAft>
          <a:spcPct val="0"/>
        </a:spcAft>
        <a:defRPr sz="2400" b="1">
          <a:solidFill>
            <a:srgbClr val="CD0921"/>
          </a:solidFill>
          <a:latin typeface="Arial" charset="0"/>
          <a:ea typeface="ＭＳ Ｐゴシック" charset="0"/>
        </a:defRPr>
      </a:lvl8pPr>
      <a:lvl9pPr marL="1371600"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50" indent="-171450"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50" indent="-171450"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50" indent="-171450"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enfield365.sharepoint.com/:w:/r/sites/intranethr/_layouts/15/Doc.aspx?sourcedoc=%7BF75A7049-A8E9-49FF-8643-C5850413233C%7D&amp;file=Employee%20Code%20of%20Conduct.doc&amp;action=default&amp;mobileredirect=true"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vcommercialcollege.co.uk/" TargetMode="External"/><Relationship Id="rId7" Type="http://schemas.openxmlformats.org/officeDocument/2006/relationships/image" Target="../media/image5.emf"/><Relationship Id="rId2" Type="http://schemas.openxmlformats.org/officeDocument/2006/relationships/hyperlink" Target="https://www.gov.uk/guidance/the-official-transforming-public-procurement-knowledge-drops#kd1-knowledge-drop-for-contracting-authorities-part-1" TargetMode="External"/><Relationship Id="rId1" Type="http://schemas.openxmlformats.org/officeDocument/2006/relationships/slideLayout" Target="../slideLayouts/slideLayout13.xml"/><Relationship Id="rId6" Type="http://schemas.openxmlformats.org/officeDocument/2006/relationships/oleObject" Target="../embeddings/oleObject1.bin"/><Relationship Id="rId5" Type="http://schemas.openxmlformats.org/officeDocument/2006/relationships/hyperlink" Target="https://gethelpbuyingforschools.campaign.gov.uk/" TargetMode="External"/><Relationship Id="rId4" Type="http://schemas.openxmlformats.org/officeDocument/2006/relationships/hyperlink" Target="https://assets.publishing.service.gov.uk/media/6569fc94946226049cc567eb/20231127-factsheet-schoo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85725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52276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657350" y="2259013"/>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4200" b="1" dirty="0">
                <a:solidFill>
                  <a:schemeClr val="bg1"/>
                </a:solidFill>
              </a:rPr>
              <a:t>Procurement Act 2023 &amp; CPRs</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171700" y="3344863"/>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dirty="0">
                <a:solidFill>
                  <a:schemeClr val="bg1"/>
                </a:solidFill>
              </a:rPr>
              <a:t>27</a:t>
            </a:r>
            <a:r>
              <a:rPr lang="en-US" altLang="en-US" sz="2400" baseline="30000" dirty="0">
                <a:solidFill>
                  <a:schemeClr val="bg1"/>
                </a:solidFill>
              </a:rPr>
              <a:t>th</a:t>
            </a:r>
            <a:r>
              <a:rPr lang="en-US" altLang="en-US" sz="2400" dirty="0">
                <a:solidFill>
                  <a:schemeClr val="bg1"/>
                </a:solidFill>
              </a:rPr>
              <a:t> February 2025</a:t>
            </a:r>
          </a:p>
          <a:p>
            <a:pPr algn="ctr">
              <a:spcBef>
                <a:spcPct val="0"/>
              </a:spcBef>
              <a:buClrTx/>
              <a:buFontTx/>
              <a:buNone/>
            </a:pPr>
            <a:r>
              <a:rPr lang="en-US" altLang="en-US" sz="2400" dirty="0">
                <a:solidFill>
                  <a:schemeClr val="bg1"/>
                </a:solidFill>
              </a:rPr>
              <a:t>Claire Reilly</a:t>
            </a: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549592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530F-A2C1-7246-ACBA-0D9A6ABF0660}"/>
              </a:ext>
            </a:extLst>
          </p:cNvPr>
          <p:cNvSpPr>
            <a:spLocks noGrp="1"/>
          </p:cNvSpPr>
          <p:nvPr>
            <p:ph type="title"/>
          </p:nvPr>
        </p:nvSpPr>
        <p:spPr/>
        <p:txBody>
          <a:bodyPr/>
          <a:lstStyle/>
          <a:p>
            <a:r>
              <a:rPr lang="en-GB" dirty="0"/>
              <a:t>Procurement Act 2023 – Direct Award in Special cases</a:t>
            </a:r>
          </a:p>
        </p:txBody>
      </p:sp>
      <p:sp>
        <p:nvSpPr>
          <p:cNvPr id="3" name="Content Placeholder 2">
            <a:extLst>
              <a:ext uri="{FF2B5EF4-FFF2-40B4-BE49-F238E27FC236}">
                <a16:creationId xmlns:a16="http://schemas.microsoft.com/office/drawing/2014/main" id="{6B0F65D3-1DE8-8BB4-6C2B-883459DA3B52}"/>
              </a:ext>
            </a:extLst>
          </p:cNvPr>
          <p:cNvSpPr>
            <a:spLocks noGrp="1"/>
          </p:cNvSpPr>
          <p:nvPr>
            <p:ph idx="1"/>
          </p:nvPr>
        </p:nvSpPr>
        <p:spPr/>
        <p:txBody>
          <a:bodyPr/>
          <a:lstStyle/>
          <a:p>
            <a:r>
              <a:rPr lang="en-GB" dirty="0"/>
              <a:t>Updated rules on Direct Award in Special Cases (was exceptions)</a:t>
            </a:r>
          </a:p>
          <a:p>
            <a:r>
              <a:rPr lang="en-GB" dirty="0"/>
              <a:t>Direct award permissible in certain circumstances</a:t>
            </a:r>
          </a:p>
          <a:p>
            <a:pPr lvl="1"/>
            <a:r>
              <a:rPr lang="en-GB" dirty="0"/>
              <a:t>Single supplier</a:t>
            </a:r>
          </a:p>
          <a:p>
            <a:pPr lvl="1"/>
            <a:r>
              <a:rPr lang="en-GB" dirty="0"/>
              <a:t>Additional or repeat goods, services or works</a:t>
            </a:r>
          </a:p>
          <a:p>
            <a:pPr lvl="1"/>
            <a:r>
              <a:rPr lang="en-GB" sz="2000" dirty="0"/>
              <a:t>Direct Award to Protect Life</a:t>
            </a:r>
          </a:p>
          <a:p>
            <a:pPr lvl="1"/>
            <a:r>
              <a:rPr lang="en-GB" sz="2000" dirty="0"/>
              <a:t>Switching to Direct Award criteria (after failed tender)</a:t>
            </a:r>
          </a:p>
          <a:p>
            <a:pPr lvl="1"/>
            <a:r>
              <a:rPr lang="en-GB" sz="2000" dirty="0"/>
              <a:t>Urgency</a:t>
            </a:r>
          </a:p>
          <a:p>
            <a:pPr marL="342900" lvl="1" indent="0">
              <a:buNone/>
            </a:pPr>
            <a:endParaRPr lang="en-GB" dirty="0"/>
          </a:p>
          <a:p>
            <a:r>
              <a:rPr lang="en-GB" dirty="0"/>
              <a:t>Notifications and standstill apply to above threshold.</a:t>
            </a:r>
          </a:p>
          <a:p>
            <a:r>
              <a:rPr lang="en-GB" dirty="0"/>
              <a:t>Same applies to Waivers – as direct awards</a:t>
            </a:r>
          </a:p>
          <a:p>
            <a:endParaRPr lang="en-GB" dirty="0"/>
          </a:p>
        </p:txBody>
      </p:sp>
    </p:spTree>
    <p:extLst>
      <p:ext uri="{BB962C8B-B14F-4D97-AF65-F5344CB8AC3E}">
        <p14:creationId xmlns:p14="http://schemas.microsoft.com/office/powerpoint/2010/main" val="191845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81C5-37AE-D481-2E95-7962FF6CBE06}"/>
              </a:ext>
            </a:extLst>
          </p:cNvPr>
          <p:cNvSpPr>
            <a:spLocks noGrp="1"/>
          </p:cNvSpPr>
          <p:nvPr>
            <p:ph type="title"/>
          </p:nvPr>
        </p:nvSpPr>
        <p:spPr/>
        <p:txBody>
          <a:bodyPr/>
          <a:lstStyle/>
          <a:p>
            <a:r>
              <a:rPr lang="en-GB" dirty="0"/>
              <a:t>Application and Waiver of the Rules </a:t>
            </a:r>
          </a:p>
        </p:txBody>
      </p:sp>
      <p:sp>
        <p:nvSpPr>
          <p:cNvPr id="3" name="Content Placeholder 2">
            <a:extLst>
              <a:ext uri="{FF2B5EF4-FFF2-40B4-BE49-F238E27FC236}">
                <a16:creationId xmlns:a16="http://schemas.microsoft.com/office/drawing/2014/main" id="{DA9C3959-2C4C-9ABD-172F-4C877EBC47E5}"/>
              </a:ext>
            </a:extLst>
          </p:cNvPr>
          <p:cNvSpPr>
            <a:spLocks noGrp="1"/>
          </p:cNvSpPr>
          <p:nvPr>
            <p:ph idx="1"/>
          </p:nvPr>
        </p:nvSpPr>
        <p:spPr/>
        <p:txBody>
          <a:bodyPr/>
          <a:lstStyle/>
          <a:p>
            <a:r>
              <a:rPr lang="en-GB" sz="2400" dirty="0"/>
              <a:t>Must only be used in exceptional circumstances</a:t>
            </a:r>
          </a:p>
          <a:p>
            <a:r>
              <a:rPr lang="en-GB" sz="2400" dirty="0"/>
              <a:t>Can only be for 1 year. Should give time for a longer-term strategy for the contract.</a:t>
            </a:r>
          </a:p>
          <a:p>
            <a:r>
              <a:rPr lang="en-GB" sz="2400" dirty="0"/>
              <a:t>Should still have:</a:t>
            </a:r>
          </a:p>
          <a:p>
            <a:pPr lvl="1"/>
            <a:r>
              <a:rPr lang="en-GB" sz="2200" dirty="0"/>
              <a:t>Authority to procure &amp; budget approval</a:t>
            </a:r>
          </a:p>
          <a:p>
            <a:pPr lvl="1"/>
            <a:r>
              <a:rPr lang="en-GB" sz="2200" dirty="0"/>
              <a:t>Specification</a:t>
            </a:r>
          </a:p>
          <a:p>
            <a:pPr lvl="1"/>
            <a:r>
              <a:rPr lang="en-GB" sz="2200" dirty="0"/>
              <a:t>Contract</a:t>
            </a:r>
          </a:p>
          <a:p>
            <a:r>
              <a:rPr lang="en-GB" sz="2400" b="1" dirty="0"/>
              <a:t>Notifications and standstill are needed </a:t>
            </a:r>
            <a:r>
              <a:rPr lang="en-GB" sz="2400" dirty="0"/>
              <a:t>which may attract challenge, so risk must be considered if above threshold.</a:t>
            </a:r>
          </a:p>
        </p:txBody>
      </p:sp>
      <p:sp>
        <p:nvSpPr>
          <p:cNvPr id="5" name="Explosion: 8 Points 4">
            <a:extLst>
              <a:ext uri="{FF2B5EF4-FFF2-40B4-BE49-F238E27FC236}">
                <a16:creationId xmlns:a16="http://schemas.microsoft.com/office/drawing/2014/main" id="{89EE3A0D-0D3E-2CCA-A4CB-1898E49807C7}"/>
              </a:ext>
            </a:extLst>
          </p:cNvPr>
          <p:cNvSpPr/>
          <p:nvPr/>
        </p:nvSpPr>
        <p:spPr bwMode="auto">
          <a:xfrm>
            <a:off x="7380312" y="304800"/>
            <a:ext cx="1224136" cy="1143000"/>
          </a:xfrm>
          <a:prstGeom prst="irregularSeal1">
            <a:avLst/>
          </a:prstGeom>
          <a:solidFill>
            <a:srgbClr val="CF1C2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900" b="1">
              <a:solidFill>
                <a:schemeClr val="bg1"/>
              </a:solidFill>
              <a:latin typeface="+mn-lt"/>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GB" sz="1050" b="1">
                <a:solidFill>
                  <a:schemeClr val="bg1"/>
                </a:solidFill>
                <a:latin typeface="+mn-lt"/>
                <a:ea typeface="ＭＳ Ｐゴシック" charset="0"/>
              </a:rPr>
              <a:t>Change</a:t>
            </a:r>
            <a:endParaRPr kumimoji="0" lang="en-GB" sz="1050" b="1" i="0" u="none" strike="noStrike" cap="none" normalizeH="0" baseline="0">
              <a:ln>
                <a:noFill/>
              </a:ln>
              <a:solidFill>
                <a:schemeClr val="bg1"/>
              </a:solidFill>
              <a:effectLst/>
              <a:latin typeface="+mn-lt"/>
              <a:ea typeface="ＭＳ Ｐゴシック" charset="0"/>
            </a:endParaRPr>
          </a:p>
        </p:txBody>
      </p:sp>
    </p:spTree>
    <p:extLst>
      <p:ext uri="{BB962C8B-B14F-4D97-AF65-F5344CB8AC3E}">
        <p14:creationId xmlns:p14="http://schemas.microsoft.com/office/powerpoint/2010/main" val="81982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p:txBody>
          <a:bodyPr/>
          <a:lstStyle/>
          <a:p>
            <a:r>
              <a:rPr lang="en-US" altLang="en-US" dirty="0"/>
              <a:t>Procurement Act 2023 – Contract Modification</a:t>
            </a:r>
          </a:p>
        </p:txBody>
      </p:sp>
      <p:sp>
        <p:nvSpPr>
          <p:cNvPr id="7170" name="Content Placeholder 3">
            <a:extLst>
              <a:ext uri="{FF2B5EF4-FFF2-40B4-BE49-F238E27FC236}">
                <a16:creationId xmlns:a16="http://schemas.microsoft.com/office/drawing/2014/main" id="{BEF5BB92-2E4B-8D67-249E-0AFAAE94777B}"/>
              </a:ext>
            </a:extLst>
          </p:cNvPr>
          <p:cNvSpPr>
            <a:spLocks noGrp="1" noChangeArrowheads="1"/>
          </p:cNvSpPr>
          <p:nvPr>
            <p:ph idx="1"/>
          </p:nvPr>
        </p:nvSpPr>
        <p:spPr/>
        <p:txBody>
          <a:bodyPr/>
          <a:lstStyle/>
          <a:p>
            <a:r>
              <a:rPr lang="en-GB" dirty="0"/>
              <a:t>Updated rules on Contract Modifications:</a:t>
            </a:r>
          </a:p>
          <a:p>
            <a:pPr lvl="1"/>
            <a:r>
              <a:rPr lang="en-GB" dirty="0"/>
              <a:t>Rules on what is permissible for above threshold, notifications needed.</a:t>
            </a:r>
          </a:p>
          <a:p>
            <a:pPr lvl="2"/>
            <a:r>
              <a:rPr lang="en-GB" dirty="0"/>
              <a:t>See schedule 8 of the regulations</a:t>
            </a:r>
          </a:p>
          <a:p>
            <a:pPr lvl="1"/>
            <a:r>
              <a:rPr lang="en-GB" dirty="0"/>
              <a:t>Rules on what is permissible for below threshold</a:t>
            </a:r>
          </a:p>
          <a:p>
            <a:pPr lvl="2"/>
            <a:r>
              <a:rPr lang="en-GB" dirty="0"/>
              <a:t>10% goods and services, 15% works</a:t>
            </a:r>
          </a:p>
          <a:p>
            <a:pPr lvl="2"/>
            <a:r>
              <a:rPr lang="en-GB" dirty="0"/>
              <a:t>Not substantial</a:t>
            </a:r>
          </a:p>
          <a:p>
            <a:r>
              <a:rPr lang="en-GB" dirty="0"/>
              <a:t>Novations above threshold will need notifications</a:t>
            </a:r>
          </a:p>
          <a:p>
            <a:r>
              <a:rPr lang="en-GB" dirty="0"/>
              <a:t>Terminations (at natural end or early) for above threshold will need notifications</a:t>
            </a:r>
          </a:p>
          <a:p>
            <a:r>
              <a:rPr lang="en-GB" sz="2000" dirty="0"/>
              <a:t>Where a </a:t>
            </a:r>
            <a:r>
              <a:rPr lang="en-GB" sz="2000" b="1" dirty="0"/>
              <a:t>Below Threshold contract </a:t>
            </a:r>
            <a:r>
              <a:rPr lang="en-GB" sz="2000" dirty="0"/>
              <a:t>is modified and goes over the public contract threshold, then it becomes a ‘convertible contract’ and must be managed as an above threshold contract.</a:t>
            </a:r>
          </a:p>
          <a:p>
            <a:endParaRPr lang="en-US" altLang="en-US" dirty="0"/>
          </a:p>
        </p:txBody>
      </p:sp>
    </p:spTree>
    <p:extLst>
      <p:ext uri="{BB962C8B-B14F-4D97-AF65-F5344CB8AC3E}">
        <p14:creationId xmlns:p14="http://schemas.microsoft.com/office/powerpoint/2010/main" val="197609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F58F-56F0-44D7-AE71-E8CCC842AC37}"/>
              </a:ext>
            </a:extLst>
          </p:cNvPr>
          <p:cNvSpPr>
            <a:spLocks noGrp="1"/>
          </p:cNvSpPr>
          <p:nvPr>
            <p:ph type="title"/>
          </p:nvPr>
        </p:nvSpPr>
        <p:spPr/>
        <p:txBody>
          <a:bodyPr/>
          <a:lstStyle/>
          <a:p>
            <a:r>
              <a:rPr lang="en-GB" dirty="0"/>
              <a:t>Contract Management – Rule 30</a:t>
            </a:r>
          </a:p>
        </p:txBody>
      </p:sp>
      <p:sp>
        <p:nvSpPr>
          <p:cNvPr id="3" name="Content Placeholder 2">
            <a:extLst>
              <a:ext uri="{FF2B5EF4-FFF2-40B4-BE49-F238E27FC236}">
                <a16:creationId xmlns:a16="http://schemas.microsoft.com/office/drawing/2014/main" id="{CBDD1A08-2866-407A-8D5D-0BC8F8F93741}"/>
              </a:ext>
            </a:extLst>
          </p:cNvPr>
          <p:cNvSpPr>
            <a:spLocks noGrp="1"/>
          </p:cNvSpPr>
          <p:nvPr>
            <p:ph idx="1"/>
          </p:nvPr>
        </p:nvSpPr>
        <p:spPr>
          <a:xfrm>
            <a:off x="251520" y="1124744"/>
            <a:ext cx="8640960" cy="5328592"/>
          </a:xfrm>
        </p:spPr>
        <p:txBody>
          <a:bodyPr>
            <a:normAutofit/>
          </a:bodyPr>
          <a:lstStyle/>
          <a:p>
            <a:pPr lvl="0"/>
            <a:r>
              <a:rPr lang="en-GB" sz="2600" dirty="0"/>
              <a:t>Contract management is now part of the Procurement Act.</a:t>
            </a:r>
          </a:p>
          <a:p>
            <a:pPr lvl="0"/>
            <a:r>
              <a:rPr lang="en-GB" sz="2600" dirty="0"/>
              <a:t>Public Contracts over £5m must have minimum of 3 KPIs and all KPIs published. </a:t>
            </a:r>
          </a:p>
          <a:p>
            <a:pPr lvl="1"/>
            <a:r>
              <a:rPr lang="en-GB" sz="2400" dirty="0"/>
              <a:t>Performance Notification must be published annually.</a:t>
            </a:r>
          </a:p>
          <a:p>
            <a:pPr lvl="1"/>
            <a:r>
              <a:rPr lang="en-GB" sz="2400" dirty="0"/>
              <a:t>Recommend that performance report is approved by </a:t>
            </a:r>
            <a:r>
              <a:rPr lang="en-GB" sz="2400"/>
              <a:t>Head Teacher.</a:t>
            </a:r>
            <a:endParaRPr lang="en-GB" sz="2400" dirty="0"/>
          </a:p>
          <a:p>
            <a:r>
              <a:rPr lang="en-GB" sz="2600" dirty="0"/>
              <a:t>To ensure VFM through the lifetime of a contract the service must:</a:t>
            </a:r>
          </a:p>
          <a:p>
            <a:pPr lvl="1"/>
            <a:r>
              <a:rPr lang="en-GB" sz="2400" dirty="0"/>
              <a:t>carry out effective Contract Management.</a:t>
            </a:r>
          </a:p>
          <a:p>
            <a:pPr lvl="1"/>
            <a:r>
              <a:rPr lang="en-GB" sz="2400" dirty="0"/>
              <a:t>Ensure signed copies of Contract centrally filed.</a:t>
            </a:r>
          </a:p>
          <a:p>
            <a:pPr marL="0" lvl="0" indent="0">
              <a:buNone/>
            </a:pPr>
            <a:endParaRPr lang="en-GB" sz="2400" dirty="0"/>
          </a:p>
        </p:txBody>
      </p:sp>
      <p:sp>
        <p:nvSpPr>
          <p:cNvPr id="5" name="Explosion: 8 Points 4">
            <a:extLst>
              <a:ext uri="{FF2B5EF4-FFF2-40B4-BE49-F238E27FC236}">
                <a16:creationId xmlns:a16="http://schemas.microsoft.com/office/drawing/2014/main" id="{3797A491-C2AC-5D45-E1C4-1E6446E43B48}"/>
              </a:ext>
            </a:extLst>
          </p:cNvPr>
          <p:cNvSpPr/>
          <p:nvPr/>
        </p:nvSpPr>
        <p:spPr bwMode="auto">
          <a:xfrm>
            <a:off x="7596336" y="273472"/>
            <a:ext cx="1224136" cy="1143000"/>
          </a:xfrm>
          <a:prstGeom prst="irregularSeal1">
            <a:avLst/>
          </a:prstGeom>
          <a:solidFill>
            <a:srgbClr val="CF1C2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900" b="1">
              <a:solidFill>
                <a:schemeClr val="bg1"/>
              </a:solidFill>
              <a:latin typeface="+mn-lt"/>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GB" sz="1050" b="1">
                <a:solidFill>
                  <a:schemeClr val="bg1"/>
                </a:solidFill>
                <a:latin typeface="+mn-lt"/>
                <a:ea typeface="ＭＳ Ｐゴシック" charset="0"/>
              </a:rPr>
              <a:t>Change</a:t>
            </a:r>
            <a:endParaRPr kumimoji="0" lang="en-GB" sz="1050" b="1" i="0" u="none" strike="noStrike" cap="none" normalizeH="0" baseline="0">
              <a:ln>
                <a:noFill/>
              </a:ln>
              <a:solidFill>
                <a:schemeClr val="bg1"/>
              </a:solidFill>
              <a:effectLst/>
              <a:latin typeface="+mn-lt"/>
              <a:ea typeface="ＭＳ Ｐゴシック" charset="0"/>
            </a:endParaRPr>
          </a:p>
        </p:txBody>
      </p:sp>
    </p:spTree>
    <p:extLst>
      <p:ext uri="{BB962C8B-B14F-4D97-AF65-F5344CB8AC3E}">
        <p14:creationId xmlns:p14="http://schemas.microsoft.com/office/powerpoint/2010/main" val="91829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96B2-07E3-E71A-9544-B909F20459A1}"/>
              </a:ext>
            </a:extLst>
          </p:cNvPr>
          <p:cNvSpPr>
            <a:spLocks noGrp="1"/>
          </p:cNvSpPr>
          <p:nvPr>
            <p:ph type="title"/>
          </p:nvPr>
        </p:nvSpPr>
        <p:spPr/>
        <p:txBody>
          <a:bodyPr/>
          <a:lstStyle/>
          <a:p>
            <a:r>
              <a:rPr lang="en-GB" dirty="0"/>
              <a:t>Record Keeping – Rule 32</a:t>
            </a:r>
          </a:p>
        </p:txBody>
      </p:sp>
      <p:sp>
        <p:nvSpPr>
          <p:cNvPr id="3" name="Content Placeholder 2">
            <a:extLst>
              <a:ext uri="{FF2B5EF4-FFF2-40B4-BE49-F238E27FC236}">
                <a16:creationId xmlns:a16="http://schemas.microsoft.com/office/drawing/2014/main" id="{26DDA8B3-16D8-D395-9610-433344BC5087}"/>
              </a:ext>
            </a:extLst>
          </p:cNvPr>
          <p:cNvSpPr>
            <a:spLocks noGrp="1"/>
          </p:cNvSpPr>
          <p:nvPr>
            <p:ph idx="1"/>
          </p:nvPr>
        </p:nvSpPr>
        <p:spPr/>
        <p:txBody>
          <a:bodyPr/>
          <a:lstStyle/>
          <a:p>
            <a:r>
              <a:rPr lang="en-GB" sz="2800" dirty="0"/>
              <a:t>Ensure that all contracts are issued, signed and centrally stored.</a:t>
            </a:r>
          </a:p>
          <a:p>
            <a:pPr lvl="1"/>
            <a:r>
              <a:rPr lang="en-GB" sz="2600" dirty="0"/>
              <a:t>Meets audit and retention policy</a:t>
            </a:r>
          </a:p>
          <a:p>
            <a:pPr lvl="1"/>
            <a:r>
              <a:rPr lang="en-GB" sz="2600" dirty="0"/>
              <a:t>Not having a contract can cost money!</a:t>
            </a:r>
          </a:p>
          <a:p>
            <a:r>
              <a:rPr lang="en-GB" sz="2800" dirty="0"/>
              <a:t>All supporting documentation (authority reports, modifications &amp; variation letters).</a:t>
            </a:r>
          </a:p>
          <a:p>
            <a:pPr lvl="1"/>
            <a:r>
              <a:rPr lang="en-GB" sz="2600" dirty="0"/>
              <a:t>Meets audit and retention policy</a:t>
            </a:r>
          </a:p>
          <a:p>
            <a:pPr marL="0" indent="0">
              <a:buNone/>
            </a:pPr>
            <a:endParaRPr lang="en-GB" dirty="0"/>
          </a:p>
        </p:txBody>
      </p:sp>
    </p:spTree>
    <p:extLst>
      <p:ext uri="{BB962C8B-B14F-4D97-AF65-F5344CB8AC3E}">
        <p14:creationId xmlns:p14="http://schemas.microsoft.com/office/powerpoint/2010/main" val="32456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22D5-8AE5-5A56-8F89-523D4CB076F1}"/>
              </a:ext>
            </a:extLst>
          </p:cNvPr>
          <p:cNvSpPr>
            <a:spLocks noGrp="1"/>
          </p:cNvSpPr>
          <p:nvPr>
            <p:ph type="title"/>
          </p:nvPr>
        </p:nvSpPr>
        <p:spPr/>
        <p:txBody>
          <a:bodyPr/>
          <a:lstStyle/>
          <a:p>
            <a:r>
              <a:rPr lang="en-GB" dirty="0"/>
              <a:t>Prevention of Corruption – Rule 33</a:t>
            </a:r>
          </a:p>
        </p:txBody>
      </p:sp>
      <p:sp>
        <p:nvSpPr>
          <p:cNvPr id="3" name="Content Placeholder 2">
            <a:extLst>
              <a:ext uri="{FF2B5EF4-FFF2-40B4-BE49-F238E27FC236}">
                <a16:creationId xmlns:a16="http://schemas.microsoft.com/office/drawing/2014/main" id="{F0B57615-95F9-1FE0-3A4C-EE503AE61536}"/>
              </a:ext>
            </a:extLst>
          </p:cNvPr>
          <p:cNvSpPr>
            <a:spLocks noGrp="1"/>
          </p:cNvSpPr>
          <p:nvPr>
            <p:ph idx="1"/>
          </p:nvPr>
        </p:nvSpPr>
        <p:spPr/>
        <p:txBody>
          <a:bodyPr/>
          <a:lstStyle/>
          <a:p>
            <a:r>
              <a:rPr lang="en-GB" sz="2800" dirty="0"/>
              <a:t>PA23 asks to act with integrity and follow the </a:t>
            </a:r>
            <a:r>
              <a:rPr lang="en-GB" sz="2000" u="sng" dirty="0">
                <a:solidFill>
                  <a:srgbClr val="0070C0"/>
                </a:solidFill>
                <a:effectLst/>
                <a:latin typeface="Arial" panose="020B0604020202020204" pitchFamily="34" charset="0"/>
                <a:ea typeface="Calibri" panose="020F0502020204030204" pitchFamily="34" charset="0"/>
                <a:hlinkClick r:id="rId2"/>
              </a:rPr>
              <a:t>Councils Code of Conduct</a:t>
            </a:r>
            <a:r>
              <a:rPr lang="en-GB" sz="2000" dirty="0">
                <a:solidFill>
                  <a:srgbClr val="0070C0"/>
                </a:solidFill>
                <a:effectLst/>
                <a:latin typeface="Arial" panose="020B0604020202020204" pitchFamily="34" charset="0"/>
                <a:ea typeface="Calibri" panose="020F0502020204030204" pitchFamily="34" charset="0"/>
              </a:rPr>
              <a:t>.</a:t>
            </a:r>
            <a:endParaRPr lang="en-GB" sz="2000" dirty="0"/>
          </a:p>
          <a:p>
            <a:r>
              <a:rPr lang="en-GB" sz="2800" dirty="0"/>
              <a:t>All contracting activity must be open and transparent.</a:t>
            </a:r>
          </a:p>
          <a:p>
            <a:r>
              <a:rPr lang="en-GB" sz="2800" dirty="0"/>
              <a:t>Ensure that suppliers are not influencing the procurement process, or they may need to be excluded.</a:t>
            </a:r>
          </a:p>
          <a:p>
            <a:r>
              <a:rPr lang="en-GB" sz="2800" dirty="0"/>
              <a:t>That conflict-of-interest assessments are carried out throughout the sourcing cycle.</a:t>
            </a:r>
          </a:p>
        </p:txBody>
      </p:sp>
    </p:spTree>
    <p:extLst>
      <p:ext uri="{BB962C8B-B14F-4D97-AF65-F5344CB8AC3E}">
        <p14:creationId xmlns:p14="http://schemas.microsoft.com/office/powerpoint/2010/main" val="87299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8F51-3BCE-F5DA-DB7F-E8117ADE5688}"/>
              </a:ext>
            </a:extLst>
          </p:cNvPr>
          <p:cNvSpPr>
            <a:spLocks noGrp="1"/>
          </p:cNvSpPr>
          <p:nvPr>
            <p:ph type="title"/>
          </p:nvPr>
        </p:nvSpPr>
        <p:spPr/>
        <p:txBody>
          <a:bodyPr/>
          <a:lstStyle/>
          <a:p>
            <a:r>
              <a:rPr lang="en-GB" dirty="0"/>
              <a:t>Procurement Act 2023</a:t>
            </a:r>
          </a:p>
        </p:txBody>
      </p:sp>
      <p:sp>
        <p:nvSpPr>
          <p:cNvPr id="3" name="Content Placeholder 2">
            <a:extLst>
              <a:ext uri="{FF2B5EF4-FFF2-40B4-BE49-F238E27FC236}">
                <a16:creationId xmlns:a16="http://schemas.microsoft.com/office/drawing/2014/main" id="{B3D0D3DE-A50D-12D9-DABB-D62D99453207}"/>
              </a:ext>
            </a:extLst>
          </p:cNvPr>
          <p:cNvSpPr>
            <a:spLocks noGrp="1"/>
          </p:cNvSpPr>
          <p:nvPr>
            <p:ph idx="1"/>
          </p:nvPr>
        </p:nvSpPr>
        <p:spPr/>
        <p:txBody>
          <a:bodyPr/>
          <a:lstStyle/>
          <a:p>
            <a:r>
              <a:rPr lang="en-GB" dirty="0"/>
              <a:t>If using consultants, ensure they are familiar with new requirements on PA23.</a:t>
            </a:r>
          </a:p>
          <a:p>
            <a:r>
              <a:rPr lang="en-GB" dirty="0"/>
              <a:t>Find out how they are doing notifications. Do they have access to the Central Digital Platform for notifications?</a:t>
            </a:r>
          </a:p>
          <a:p>
            <a:endParaRPr lang="en-GB" dirty="0"/>
          </a:p>
          <a:p>
            <a:r>
              <a:rPr lang="en-GB" dirty="0"/>
              <a:t>If using Frameworks, ensure they are compliant and open to schools to use.</a:t>
            </a:r>
          </a:p>
          <a:p>
            <a:r>
              <a:rPr lang="en-GB" dirty="0"/>
              <a:t>Will need a contract register and record which legislation relates to that contract.</a:t>
            </a:r>
          </a:p>
          <a:p>
            <a:endParaRPr lang="en-GB" dirty="0"/>
          </a:p>
          <a:p>
            <a:endParaRPr lang="en-GB" dirty="0"/>
          </a:p>
        </p:txBody>
      </p:sp>
    </p:spTree>
    <p:extLst>
      <p:ext uri="{BB962C8B-B14F-4D97-AF65-F5344CB8AC3E}">
        <p14:creationId xmlns:p14="http://schemas.microsoft.com/office/powerpoint/2010/main" val="168039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p:txBody>
          <a:bodyPr/>
          <a:lstStyle/>
          <a:p>
            <a:r>
              <a:rPr lang="en-US" altLang="en-US" dirty="0"/>
              <a:t>Procurement Act 2023</a:t>
            </a:r>
          </a:p>
        </p:txBody>
      </p:sp>
      <p:sp>
        <p:nvSpPr>
          <p:cNvPr id="7170" name="Content Placeholder 3">
            <a:extLst>
              <a:ext uri="{FF2B5EF4-FFF2-40B4-BE49-F238E27FC236}">
                <a16:creationId xmlns:a16="http://schemas.microsoft.com/office/drawing/2014/main" id="{BEF5BB92-2E4B-8D67-249E-0AFAAE94777B}"/>
              </a:ext>
            </a:extLst>
          </p:cNvPr>
          <p:cNvSpPr>
            <a:spLocks noGrp="1" noChangeArrowheads="1"/>
          </p:cNvSpPr>
          <p:nvPr>
            <p:ph idx="1"/>
          </p:nvPr>
        </p:nvSpPr>
        <p:spPr/>
        <p:txBody>
          <a:bodyPr/>
          <a:lstStyle/>
          <a:p>
            <a:r>
              <a:rPr lang="en-GB" dirty="0"/>
              <a:t>Need to ensure compliant to new Act for all procurement started after 24th February 2025 and comply with notifications.</a:t>
            </a:r>
          </a:p>
          <a:p>
            <a:pPr marL="0" indent="0">
              <a:buNone/>
            </a:pPr>
            <a:endParaRPr lang="en-GB" dirty="0">
              <a:hlinkClick r:id="rId2"/>
            </a:endParaRPr>
          </a:p>
          <a:p>
            <a:r>
              <a:rPr lang="en-GB" dirty="0">
                <a:hlinkClick r:id="rId2"/>
              </a:rPr>
              <a:t>Knowledge Drops </a:t>
            </a:r>
            <a:r>
              <a:rPr lang="en-GB" dirty="0"/>
              <a:t>overviews on YouTube</a:t>
            </a:r>
          </a:p>
          <a:p>
            <a:r>
              <a:rPr lang="en-GB" dirty="0"/>
              <a:t>e-training on </a:t>
            </a:r>
            <a:r>
              <a:rPr lang="en-GB" dirty="0">
                <a:hlinkClick r:id="rId3"/>
              </a:rPr>
              <a:t>Government Commercial college</a:t>
            </a:r>
            <a:r>
              <a:rPr lang="en-GB" dirty="0"/>
              <a:t>.</a:t>
            </a:r>
          </a:p>
          <a:p>
            <a:r>
              <a:rPr lang="en-GB" dirty="0">
                <a:hlinkClick r:id="rId4"/>
              </a:rPr>
              <a:t>Procurement Act 2023 Knowledge Drop for contracting authorities – schools</a:t>
            </a:r>
            <a:endParaRPr lang="en-GB" dirty="0"/>
          </a:p>
          <a:p>
            <a:endParaRPr lang="en-GB" dirty="0"/>
          </a:p>
          <a:p>
            <a:r>
              <a:rPr lang="en-GB" dirty="0">
                <a:hlinkClick r:id="rId5"/>
              </a:rPr>
              <a:t>Get help buying for schools - a free procurement service for schools and multi-academy trusts - Get help buying for schools</a:t>
            </a:r>
            <a:endParaRPr lang="en-GB" dirty="0"/>
          </a:p>
          <a:p>
            <a:endParaRPr lang="en-GB" dirty="0"/>
          </a:p>
          <a:p>
            <a:endParaRPr lang="en-US" altLang="en-US" dirty="0"/>
          </a:p>
        </p:txBody>
      </p:sp>
      <p:graphicFrame>
        <p:nvGraphicFramePr>
          <p:cNvPr id="4" name="Object 3">
            <a:extLst>
              <a:ext uri="{FF2B5EF4-FFF2-40B4-BE49-F238E27FC236}">
                <a16:creationId xmlns:a16="http://schemas.microsoft.com/office/drawing/2014/main" id="{CE1E9908-B13C-7940-D168-242ECF4559AE}"/>
              </a:ext>
            </a:extLst>
          </p:cNvPr>
          <p:cNvGraphicFramePr>
            <a:graphicFrameLocks noChangeAspect="1"/>
          </p:cNvGraphicFramePr>
          <p:nvPr>
            <p:extLst>
              <p:ext uri="{D42A27DB-BD31-4B8C-83A1-F6EECF244321}">
                <p14:modId xmlns:p14="http://schemas.microsoft.com/office/powerpoint/2010/main" val="534922358"/>
              </p:ext>
            </p:extLst>
          </p:nvPr>
        </p:nvGraphicFramePr>
        <p:xfrm>
          <a:off x="899592" y="566124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400" imgH="806273" progId="Acrobat.Document.DC">
                  <p:embed/>
                </p:oleObj>
              </mc:Choice>
              <mc:Fallback>
                <p:oleObj name="Acrobat Document" showAsIcon="1" r:id="rId6" imgW="914400" imgH="806273" progId="Acrobat.Document.DC">
                  <p:embed/>
                  <p:pic>
                    <p:nvPicPr>
                      <p:cNvPr id="0" name=""/>
                      <p:cNvPicPr/>
                      <p:nvPr/>
                    </p:nvPicPr>
                    <p:blipFill>
                      <a:blip r:embed="rId7"/>
                      <a:stretch>
                        <a:fillRect/>
                      </a:stretch>
                    </p:blipFill>
                    <p:spPr>
                      <a:xfrm>
                        <a:off x="899592" y="566124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1458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0149-7830-142F-2F2B-8ECEA1285BE4}"/>
              </a:ext>
            </a:extLst>
          </p:cNvPr>
          <p:cNvSpPr>
            <a:spLocks noGrp="1"/>
          </p:cNvSpPr>
          <p:nvPr>
            <p:ph type="title"/>
          </p:nvPr>
        </p:nvSpPr>
        <p:spPr/>
        <p:txBody>
          <a:bodyPr/>
          <a:lstStyle/>
          <a:p>
            <a:r>
              <a:rPr lang="en-GB" dirty="0"/>
              <a:t>New CPRs</a:t>
            </a:r>
          </a:p>
        </p:txBody>
      </p:sp>
      <p:sp>
        <p:nvSpPr>
          <p:cNvPr id="3" name="Content Placeholder 2">
            <a:extLst>
              <a:ext uri="{FF2B5EF4-FFF2-40B4-BE49-F238E27FC236}">
                <a16:creationId xmlns:a16="http://schemas.microsoft.com/office/drawing/2014/main" id="{38611259-2ECD-6623-3C4A-0D3750E54E76}"/>
              </a:ext>
            </a:extLst>
          </p:cNvPr>
          <p:cNvSpPr>
            <a:spLocks noGrp="1"/>
          </p:cNvSpPr>
          <p:nvPr>
            <p:ph idx="1"/>
          </p:nvPr>
        </p:nvSpPr>
        <p:spPr/>
        <p:txBody>
          <a:bodyPr/>
          <a:lstStyle/>
          <a:p>
            <a:r>
              <a:rPr lang="en-GB" dirty="0"/>
              <a:t>The new CPRs will go live 28</a:t>
            </a:r>
            <a:r>
              <a:rPr lang="en-GB" baseline="30000" dirty="0"/>
              <a:t>th</a:t>
            </a:r>
            <a:r>
              <a:rPr lang="en-GB" dirty="0"/>
              <a:t> February 2025. They ensure that the Council is compliant to UK procurement legislation.</a:t>
            </a:r>
          </a:p>
          <a:p>
            <a:r>
              <a:rPr lang="en-GB" dirty="0"/>
              <a:t>The CPRs will be made up of several different documents</a:t>
            </a:r>
          </a:p>
          <a:p>
            <a:pPr marL="0" indent="0">
              <a:buNone/>
            </a:pPr>
            <a:endParaRPr lang="en-GB" dirty="0"/>
          </a:p>
        </p:txBody>
      </p:sp>
      <p:graphicFrame>
        <p:nvGraphicFramePr>
          <p:cNvPr id="4" name="Table 4">
            <a:extLst>
              <a:ext uri="{FF2B5EF4-FFF2-40B4-BE49-F238E27FC236}">
                <a16:creationId xmlns:a16="http://schemas.microsoft.com/office/drawing/2014/main" id="{10E70FD4-3A53-7DC0-7A6F-FE8A3802308F}"/>
              </a:ext>
            </a:extLst>
          </p:cNvPr>
          <p:cNvGraphicFramePr>
            <a:graphicFrameLocks noGrp="1"/>
          </p:cNvGraphicFramePr>
          <p:nvPr>
            <p:extLst>
              <p:ext uri="{D42A27DB-BD31-4B8C-83A1-F6EECF244321}">
                <p14:modId xmlns:p14="http://schemas.microsoft.com/office/powerpoint/2010/main" val="652772192"/>
              </p:ext>
            </p:extLst>
          </p:nvPr>
        </p:nvGraphicFramePr>
        <p:xfrm>
          <a:off x="755576" y="3212976"/>
          <a:ext cx="7560840" cy="3002810"/>
        </p:xfrm>
        <a:graphic>
          <a:graphicData uri="http://schemas.openxmlformats.org/drawingml/2006/table">
            <a:tbl>
              <a:tblPr firstRow="1" bandRow="1">
                <a:tableStyleId>{17292A2E-F333-43FB-9621-5CBBE7FDCDCB}</a:tableStyleId>
              </a:tblPr>
              <a:tblGrid>
                <a:gridCol w="2906238">
                  <a:extLst>
                    <a:ext uri="{9D8B030D-6E8A-4147-A177-3AD203B41FA5}">
                      <a16:colId xmlns:a16="http://schemas.microsoft.com/office/drawing/2014/main" val="2870218327"/>
                    </a:ext>
                  </a:extLst>
                </a:gridCol>
                <a:gridCol w="4654602">
                  <a:extLst>
                    <a:ext uri="{9D8B030D-6E8A-4147-A177-3AD203B41FA5}">
                      <a16:colId xmlns:a16="http://schemas.microsoft.com/office/drawing/2014/main" val="4025591722"/>
                    </a:ext>
                  </a:extLst>
                </a:gridCol>
              </a:tblGrid>
              <a:tr h="129734">
                <a:tc>
                  <a:txBody>
                    <a:bodyPr/>
                    <a:lstStyle/>
                    <a:p>
                      <a:r>
                        <a:rPr lang="en-GB" sz="2000" dirty="0"/>
                        <a:t>Documents</a:t>
                      </a:r>
                    </a:p>
                  </a:txBody>
                  <a:tcPr>
                    <a:solidFill>
                      <a:srgbClr val="CE1921"/>
                    </a:solidFill>
                  </a:tcPr>
                </a:tc>
                <a:tc>
                  <a:txBody>
                    <a:bodyPr/>
                    <a:lstStyle/>
                    <a:p>
                      <a:r>
                        <a:rPr lang="en-GB" sz="2000" dirty="0"/>
                        <a:t>Purpose</a:t>
                      </a:r>
                    </a:p>
                  </a:txBody>
                  <a:tcPr>
                    <a:solidFill>
                      <a:srgbClr val="CE1921"/>
                    </a:solidFill>
                  </a:tcPr>
                </a:tc>
                <a:extLst>
                  <a:ext uri="{0D108BD9-81ED-4DB2-BD59-A6C34878D82A}">
                    <a16:rowId xmlns:a16="http://schemas.microsoft.com/office/drawing/2014/main" val="3076738535"/>
                  </a:ext>
                </a:extLst>
              </a:tr>
              <a:tr h="521314">
                <a:tc>
                  <a:txBody>
                    <a:bodyPr/>
                    <a:lstStyle/>
                    <a:p>
                      <a:r>
                        <a:rPr lang="en-GB" sz="2000" dirty="0"/>
                        <a:t>CPRs</a:t>
                      </a:r>
                    </a:p>
                  </a:txBody>
                  <a:tcPr/>
                </a:tc>
                <a:tc>
                  <a:txBody>
                    <a:bodyPr/>
                    <a:lstStyle/>
                    <a:p>
                      <a:r>
                        <a:rPr lang="en-GB" sz="2000" dirty="0"/>
                        <a:t>Rules for procurement</a:t>
                      </a:r>
                    </a:p>
                  </a:txBody>
                  <a:tcPr/>
                </a:tc>
                <a:extLst>
                  <a:ext uri="{0D108BD9-81ED-4DB2-BD59-A6C34878D82A}">
                    <a16:rowId xmlns:a16="http://schemas.microsoft.com/office/drawing/2014/main" val="1870466535"/>
                  </a:ext>
                </a:extLst>
              </a:tr>
              <a:tr h="521314">
                <a:tc>
                  <a:txBody>
                    <a:bodyPr/>
                    <a:lstStyle/>
                    <a:p>
                      <a:r>
                        <a:rPr lang="en-GB" sz="2000" dirty="0"/>
                        <a:t>Procurement Code</a:t>
                      </a:r>
                    </a:p>
                  </a:txBody>
                  <a:tcPr/>
                </a:tc>
                <a:tc>
                  <a:txBody>
                    <a:bodyPr/>
                    <a:lstStyle/>
                    <a:p>
                      <a:r>
                        <a:rPr lang="en-GB" sz="2000" dirty="0"/>
                        <a:t>Operational rules for procurement</a:t>
                      </a:r>
                    </a:p>
                  </a:txBody>
                  <a:tcPr/>
                </a:tc>
                <a:extLst>
                  <a:ext uri="{0D108BD9-81ED-4DB2-BD59-A6C34878D82A}">
                    <a16:rowId xmlns:a16="http://schemas.microsoft.com/office/drawing/2014/main" val="952863368"/>
                  </a:ext>
                </a:extLst>
              </a:tr>
              <a:tr h="521314">
                <a:tc>
                  <a:txBody>
                    <a:bodyPr/>
                    <a:lstStyle/>
                    <a:p>
                      <a:r>
                        <a:rPr lang="en-GB" sz="2000" dirty="0"/>
                        <a:t>PSR Code</a:t>
                      </a:r>
                    </a:p>
                  </a:txBody>
                  <a:tcPr/>
                </a:tc>
                <a:tc>
                  <a:txBody>
                    <a:bodyPr/>
                    <a:lstStyle/>
                    <a:p>
                      <a:r>
                        <a:rPr lang="en-GB" sz="2000" dirty="0"/>
                        <a:t>Rules for Health Services Contracts</a:t>
                      </a:r>
                    </a:p>
                  </a:txBody>
                  <a:tcPr/>
                </a:tc>
                <a:extLst>
                  <a:ext uri="{0D108BD9-81ED-4DB2-BD59-A6C34878D82A}">
                    <a16:rowId xmlns:a16="http://schemas.microsoft.com/office/drawing/2014/main" val="2791605756"/>
                  </a:ext>
                </a:extLst>
              </a:tr>
              <a:tr h="521314">
                <a:tc>
                  <a:txBody>
                    <a:bodyPr/>
                    <a:lstStyle/>
                    <a:p>
                      <a:r>
                        <a:rPr lang="en-GB" sz="2000" dirty="0"/>
                        <a:t>Light Touch Code</a:t>
                      </a:r>
                    </a:p>
                  </a:txBody>
                  <a:tcPr/>
                </a:tc>
                <a:tc>
                  <a:txBody>
                    <a:bodyPr/>
                    <a:lstStyle/>
                    <a:p>
                      <a:r>
                        <a:rPr lang="en-GB" sz="2000" dirty="0"/>
                        <a:t>Rules for Light Touch Contracts</a:t>
                      </a:r>
                    </a:p>
                  </a:txBody>
                  <a:tcPr/>
                </a:tc>
                <a:extLst>
                  <a:ext uri="{0D108BD9-81ED-4DB2-BD59-A6C34878D82A}">
                    <a16:rowId xmlns:a16="http://schemas.microsoft.com/office/drawing/2014/main" val="3143315955"/>
                  </a:ext>
                </a:extLst>
              </a:tr>
              <a:tr h="521314">
                <a:tc>
                  <a:txBody>
                    <a:bodyPr/>
                    <a:lstStyle/>
                    <a:p>
                      <a:r>
                        <a:rPr lang="en-GB" sz="2000" dirty="0"/>
                        <a:t>Schools Code</a:t>
                      </a:r>
                    </a:p>
                  </a:txBody>
                  <a:tcPr/>
                </a:tc>
                <a:tc>
                  <a:txBody>
                    <a:bodyPr/>
                    <a:lstStyle/>
                    <a:p>
                      <a:r>
                        <a:rPr lang="en-GB" sz="2000" dirty="0"/>
                        <a:t>Rules for schools to follow</a:t>
                      </a:r>
                    </a:p>
                  </a:txBody>
                  <a:tcPr/>
                </a:tc>
                <a:extLst>
                  <a:ext uri="{0D108BD9-81ED-4DB2-BD59-A6C34878D82A}">
                    <a16:rowId xmlns:a16="http://schemas.microsoft.com/office/drawing/2014/main" val="4259863318"/>
                  </a:ext>
                </a:extLst>
              </a:tr>
            </a:tbl>
          </a:graphicData>
        </a:graphic>
      </p:graphicFrame>
    </p:spTree>
    <p:extLst>
      <p:ext uri="{BB962C8B-B14F-4D97-AF65-F5344CB8AC3E}">
        <p14:creationId xmlns:p14="http://schemas.microsoft.com/office/powerpoint/2010/main" val="129839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p:txBody>
          <a:bodyPr/>
          <a:lstStyle/>
          <a:p>
            <a:r>
              <a:rPr lang="en-US" altLang="en-US" dirty="0"/>
              <a:t>Procurement Act 2023</a:t>
            </a:r>
          </a:p>
        </p:txBody>
      </p:sp>
      <p:sp>
        <p:nvSpPr>
          <p:cNvPr id="7170" name="Content Placeholder 3">
            <a:extLst>
              <a:ext uri="{FF2B5EF4-FFF2-40B4-BE49-F238E27FC236}">
                <a16:creationId xmlns:a16="http://schemas.microsoft.com/office/drawing/2014/main" id="{BEF5BB92-2E4B-8D67-249E-0AFAAE94777B}"/>
              </a:ext>
            </a:extLst>
          </p:cNvPr>
          <p:cNvSpPr>
            <a:spLocks noGrp="1" noChangeArrowheads="1"/>
          </p:cNvSpPr>
          <p:nvPr>
            <p:ph idx="1"/>
          </p:nvPr>
        </p:nvSpPr>
        <p:spPr/>
        <p:txBody>
          <a:bodyPr/>
          <a:lstStyle/>
          <a:p>
            <a:r>
              <a:rPr lang="en-GB" sz="2000" dirty="0"/>
              <a:t>New Procurement Act will come into effect 24</a:t>
            </a:r>
            <a:r>
              <a:rPr lang="en-GB" sz="2000" baseline="30000" dirty="0"/>
              <a:t>th</a:t>
            </a:r>
            <a:r>
              <a:rPr lang="en-GB" sz="2000" dirty="0"/>
              <a:t> February 2025. Legislation takes precedent over CPRs.</a:t>
            </a:r>
          </a:p>
          <a:p>
            <a:r>
              <a:rPr lang="en-GB" sz="2000" dirty="0"/>
              <a:t>Key changes:</a:t>
            </a:r>
          </a:p>
          <a:p>
            <a:pPr lvl="1"/>
            <a:r>
              <a:rPr lang="en-GB" sz="2000" dirty="0"/>
              <a:t>Reduced number of routes to market for above threshold.</a:t>
            </a:r>
          </a:p>
          <a:p>
            <a:pPr lvl="2"/>
            <a:r>
              <a:rPr lang="en-GB" dirty="0"/>
              <a:t>Open</a:t>
            </a:r>
          </a:p>
          <a:p>
            <a:pPr lvl="2"/>
            <a:r>
              <a:rPr lang="en-GB" dirty="0"/>
              <a:t>Competitive Flexible</a:t>
            </a:r>
          </a:p>
          <a:p>
            <a:pPr lvl="1"/>
            <a:r>
              <a:rPr lang="en-GB" sz="2000" dirty="0"/>
              <a:t>Three types of contract:</a:t>
            </a:r>
          </a:p>
          <a:p>
            <a:pPr lvl="2"/>
            <a:r>
              <a:rPr lang="en-GB" dirty="0"/>
              <a:t>Regulated (below threshold)</a:t>
            </a:r>
          </a:p>
          <a:p>
            <a:pPr lvl="2"/>
            <a:r>
              <a:rPr lang="en-GB" dirty="0"/>
              <a:t>Public Contract (above threshold)</a:t>
            </a:r>
          </a:p>
          <a:p>
            <a:pPr lvl="2"/>
            <a:r>
              <a:rPr lang="en-GB" dirty="0"/>
              <a:t>Convertible Contract</a:t>
            </a:r>
          </a:p>
          <a:p>
            <a:pPr lvl="1"/>
            <a:r>
              <a:rPr lang="en-GB" sz="2000" dirty="0"/>
              <a:t>Contract Modifications that take a below threshold contract over threshold make the contract a ‘convertible contract’ and must follow above threshold rules going forward</a:t>
            </a:r>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68E7-91E3-1741-5BCA-2581569AE7CA}"/>
              </a:ext>
            </a:extLst>
          </p:cNvPr>
          <p:cNvSpPr>
            <a:spLocks noGrp="1"/>
          </p:cNvSpPr>
          <p:nvPr>
            <p:ph type="title"/>
          </p:nvPr>
        </p:nvSpPr>
        <p:spPr/>
        <p:txBody>
          <a:bodyPr/>
          <a:lstStyle/>
          <a:p>
            <a:r>
              <a:rPr lang="en-GB" dirty="0"/>
              <a:t>Main Differences</a:t>
            </a:r>
          </a:p>
        </p:txBody>
      </p:sp>
      <p:sp>
        <p:nvSpPr>
          <p:cNvPr id="3" name="Content Placeholder 2">
            <a:extLst>
              <a:ext uri="{FF2B5EF4-FFF2-40B4-BE49-F238E27FC236}">
                <a16:creationId xmlns:a16="http://schemas.microsoft.com/office/drawing/2014/main" id="{BE0D55BA-F026-5B4B-902C-9579720CCD3D}"/>
              </a:ext>
            </a:extLst>
          </p:cNvPr>
          <p:cNvSpPr>
            <a:spLocks noGrp="1"/>
          </p:cNvSpPr>
          <p:nvPr>
            <p:ph idx="1"/>
          </p:nvPr>
        </p:nvSpPr>
        <p:spPr/>
        <p:txBody>
          <a:bodyPr/>
          <a:lstStyle/>
          <a:p>
            <a:r>
              <a:rPr lang="en-GB" dirty="0"/>
              <a:t>The Procurement Act 2023 is not retrospective, so the Public Contract Regulations 2015 &amp; Concessions Contracts Regulations 2016 still apply to current contracts.</a:t>
            </a:r>
          </a:p>
          <a:p>
            <a:endParaRPr lang="en-GB" dirty="0"/>
          </a:p>
          <a:p>
            <a:r>
              <a:rPr lang="en-GB" dirty="0"/>
              <a:t>Two procedures/contracts</a:t>
            </a:r>
          </a:p>
          <a:p>
            <a:pPr lvl="1"/>
            <a:r>
              <a:rPr lang="en-GB" dirty="0"/>
              <a:t>Public Contract (above threshold)</a:t>
            </a:r>
          </a:p>
          <a:p>
            <a:pPr lvl="1"/>
            <a:r>
              <a:rPr lang="en-GB" dirty="0"/>
              <a:t>Regulated Below Threshold Contract (below threshold)</a:t>
            </a:r>
          </a:p>
          <a:p>
            <a:endParaRPr lang="en-GB" dirty="0"/>
          </a:p>
          <a:p>
            <a:r>
              <a:rPr lang="en-GB" dirty="0"/>
              <a:t>Contract Management is now part of new legislation</a:t>
            </a:r>
          </a:p>
          <a:p>
            <a:endParaRPr lang="en-GB" dirty="0"/>
          </a:p>
          <a:p>
            <a:r>
              <a:rPr lang="en-GB" dirty="0"/>
              <a:t>17 transparency notices (instead of 3) – one notification platform (find a tender service)</a:t>
            </a:r>
          </a:p>
          <a:p>
            <a:r>
              <a:rPr lang="en-GB" dirty="0"/>
              <a:t>Change in vocabulary</a:t>
            </a:r>
          </a:p>
        </p:txBody>
      </p:sp>
    </p:spTree>
    <p:extLst>
      <p:ext uri="{BB962C8B-B14F-4D97-AF65-F5344CB8AC3E}">
        <p14:creationId xmlns:p14="http://schemas.microsoft.com/office/powerpoint/2010/main" val="259854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F952-CBCF-5DF1-DB90-43E86C6CAF33}"/>
              </a:ext>
            </a:extLst>
          </p:cNvPr>
          <p:cNvSpPr>
            <a:spLocks noGrp="1"/>
          </p:cNvSpPr>
          <p:nvPr>
            <p:ph type="title"/>
          </p:nvPr>
        </p:nvSpPr>
        <p:spPr/>
        <p:txBody>
          <a:bodyPr/>
          <a:lstStyle/>
          <a:p>
            <a:r>
              <a:rPr lang="en-GB" dirty="0"/>
              <a:t>Main Differences</a:t>
            </a:r>
          </a:p>
        </p:txBody>
      </p:sp>
      <p:sp>
        <p:nvSpPr>
          <p:cNvPr id="3" name="Content Placeholder 2">
            <a:extLst>
              <a:ext uri="{FF2B5EF4-FFF2-40B4-BE49-F238E27FC236}">
                <a16:creationId xmlns:a16="http://schemas.microsoft.com/office/drawing/2014/main" id="{EAAE2789-DF00-74ED-CE08-B2F305A25BBB}"/>
              </a:ext>
            </a:extLst>
          </p:cNvPr>
          <p:cNvSpPr>
            <a:spLocks noGrp="1"/>
          </p:cNvSpPr>
          <p:nvPr>
            <p:ph idx="1"/>
          </p:nvPr>
        </p:nvSpPr>
        <p:spPr/>
        <p:txBody>
          <a:bodyPr/>
          <a:lstStyle/>
          <a:p>
            <a:r>
              <a:rPr lang="en-GB" dirty="0"/>
              <a:t>Legislation applies to both above and below threshold. For below threshold the contract value must be known, if not then </a:t>
            </a:r>
            <a:r>
              <a:rPr lang="en-GB" b="1" dirty="0"/>
              <a:t>must carry out an above threshold procurement</a:t>
            </a:r>
            <a:r>
              <a:rPr lang="en-GB" dirty="0"/>
              <a:t>. </a:t>
            </a:r>
          </a:p>
          <a:p>
            <a:endParaRPr lang="en-GB" dirty="0"/>
          </a:p>
          <a:p>
            <a:r>
              <a:rPr lang="en-GB" dirty="0"/>
              <a:t>Social care contracts are not exempt from legislation. </a:t>
            </a:r>
            <a:r>
              <a:rPr lang="en-GB" b="1" dirty="0"/>
              <a:t>Direct award is permissible for ‘user choice’ contracts</a:t>
            </a:r>
            <a:r>
              <a:rPr lang="en-GB" dirty="0"/>
              <a:t>. Social care contract that are not covered by ‘User Choice’ may be covered by PA23.</a:t>
            </a:r>
          </a:p>
          <a:p>
            <a:endParaRPr lang="en-GB" dirty="0"/>
          </a:p>
          <a:p>
            <a:r>
              <a:rPr lang="en-GB" dirty="0"/>
              <a:t>Changes in what is permissible for contract modification.</a:t>
            </a:r>
          </a:p>
          <a:p>
            <a:pPr marL="0" indent="0">
              <a:buNone/>
            </a:pPr>
            <a:endParaRPr lang="en-GB" dirty="0"/>
          </a:p>
          <a:p>
            <a:endParaRPr lang="en-GB" dirty="0"/>
          </a:p>
        </p:txBody>
      </p:sp>
    </p:spTree>
    <p:extLst>
      <p:ext uri="{BB962C8B-B14F-4D97-AF65-F5344CB8AC3E}">
        <p14:creationId xmlns:p14="http://schemas.microsoft.com/office/powerpoint/2010/main" val="172818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D9E5-7724-180A-EDD6-6CA5455898B4}"/>
              </a:ext>
            </a:extLst>
          </p:cNvPr>
          <p:cNvSpPr>
            <a:spLocks noGrp="1"/>
          </p:cNvSpPr>
          <p:nvPr>
            <p:ph type="title"/>
          </p:nvPr>
        </p:nvSpPr>
        <p:spPr/>
        <p:txBody>
          <a:bodyPr/>
          <a:lstStyle/>
          <a:p>
            <a:r>
              <a:rPr lang="en-GB" dirty="0"/>
              <a:t>New Systems</a:t>
            </a:r>
          </a:p>
        </p:txBody>
      </p:sp>
      <p:sp>
        <p:nvSpPr>
          <p:cNvPr id="3" name="Content Placeholder 2">
            <a:extLst>
              <a:ext uri="{FF2B5EF4-FFF2-40B4-BE49-F238E27FC236}">
                <a16:creationId xmlns:a16="http://schemas.microsoft.com/office/drawing/2014/main" id="{38892B67-B9EE-0A70-55F1-9FF70773A63A}"/>
              </a:ext>
            </a:extLst>
          </p:cNvPr>
          <p:cNvSpPr>
            <a:spLocks noGrp="1"/>
          </p:cNvSpPr>
          <p:nvPr>
            <p:ph idx="1"/>
          </p:nvPr>
        </p:nvSpPr>
        <p:spPr/>
        <p:txBody>
          <a:bodyPr/>
          <a:lstStyle/>
          <a:p>
            <a:r>
              <a:rPr lang="en-GB" dirty="0"/>
              <a:t>Central Digital Platform (Find a Tender Service)</a:t>
            </a:r>
          </a:p>
          <a:p>
            <a:r>
              <a:rPr lang="en-GB" dirty="0"/>
              <a:t>Schools will need to register on the CDP if they are going to do an above threshold process.</a:t>
            </a:r>
          </a:p>
          <a:p>
            <a:r>
              <a:rPr lang="en-GB" dirty="0"/>
              <a:t>Will need a unique identifier (PPON)</a:t>
            </a:r>
          </a:p>
          <a:p>
            <a:r>
              <a:rPr lang="en-GB" dirty="0"/>
              <a:t>All procurements projects above threshold will have a </a:t>
            </a:r>
            <a:r>
              <a:rPr lang="en-GB" dirty="0" err="1"/>
              <a:t>uniquew</a:t>
            </a:r>
            <a:r>
              <a:rPr lang="en-GB" dirty="0"/>
              <a:t> identifier.</a:t>
            </a:r>
          </a:p>
          <a:p>
            <a:pPr marL="0" indent="0">
              <a:buNone/>
            </a:pPr>
            <a:r>
              <a:rPr lang="en-GB" dirty="0"/>
              <a:t>For above threshold:</a:t>
            </a:r>
          </a:p>
          <a:p>
            <a:pPr lvl="1"/>
            <a:r>
              <a:rPr lang="en-GB" dirty="0"/>
              <a:t>Supplier must sign up to new platform and will get a unique identifier.</a:t>
            </a:r>
          </a:p>
          <a:p>
            <a:pPr lvl="1"/>
            <a:r>
              <a:rPr lang="en-GB" dirty="0"/>
              <a:t>Will not be able to receive opportunities if not registered.</a:t>
            </a:r>
          </a:p>
          <a:p>
            <a:pPr lvl="1"/>
            <a:r>
              <a:rPr lang="en-GB" dirty="0"/>
              <a:t>Each procurement project will have a unique identifier.</a:t>
            </a:r>
          </a:p>
          <a:p>
            <a:pPr marL="342900" lvl="1" indent="0">
              <a:buNone/>
            </a:pPr>
            <a:endParaRPr lang="en-GB" dirty="0"/>
          </a:p>
        </p:txBody>
      </p:sp>
    </p:spTree>
    <p:extLst>
      <p:ext uri="{BB962C8B-B14F-4D97-AF65-F5344CB8AC3E}">
        <p14:creationId xmlns:p14="http://schemas.microsoft.com/office/powerpoint/2010/main" val="298693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2">
            <a:extLst>
              <a:ext uri="{FF2B5EF4-FFF2-40B4-BE49-F238E27FC236}">
                <a16:creationId xmlns:a16="http://schemas.microsoft.com/office/drawing/2014/main" id="{2F76B8F3-AF37-753E-0A85-1D25FD5F7E06}"/>
              </a:ext>
            </a:extLst>
          </p:cNvPr>
          <p:cNvSpPr>
            <a:spLocks noGrp="1" noChangeArrowheads="1"/>
          </p:cNvSpPr>
          <p:nvPr>
            <p:ph type="title"/>
          </p:nvPr>
        </p:nvSpPr>
        <p:spPr/>
        <p:txBody>
          <a:bodyPr/>
          <a:lstStyle/>
          <a:p>
            <a:r>
              <a:rPr lang="en-US" altLang="en-US" dirty="0"/>
              <a:t>Procurement Act 2023 – Schools exemptions</a:t>
            </a:r>
          </a:p>
        </p:txBody>
      </p:sp>
      <p:sp>
        <p:nvSpPr>
          <p:cNvPr id="7170" name="Content Placeholder 3">
            <a:extLst>
              <a:ext uri="{FF2B5EF4-FFF2-40B4-BE49-F238E27FC236}">
                <a16:creationId xmlns:a16="http://schemas.microsoft.com/office/drawing/2014/main" id="{BEF5BB92-2E4B-8D67-249E-0AFAAE94777B}"/>
              </a:ext>
            </a:extLst>
          </p:cNvPr>
          <p:cNvSpPr>
            <a:spLocks noGrp="1" noChangeArrowheads="1"/>
          </p:cNvSpPr>
          <p:nvPr>
            <p:ph idx="1"/>
          </p:nvPr>
        </p:nvSpPr>
        <p:spPr/>
        <p:txBody>
          <a:bodyPr/>
          <a:lstStyle/>
          <a:p>
            <a:r>
              <a:rPr lang="en-GB" sz="2000" dirty="0"/>
              <a:t>17 notifications throughout the process</a:t>
            </a:r>
          </a:p>
          <a:p>
            <a:r>
              <a:rPr lang="en-GB" sz="2000" dirty="0"/>
              <a:t>Schools exempt from:</a:t>
            </a:r>
          </a:p>
          <a:p>
            <a:pPr lvl="1"/>
            <a:r>
              <a:rPr lang="en-GB" sz="2000" dirty="0"/>
              <a:t>Publishing details of contract payments over £30,000</a:t>
            </a:r>
          </a:p>
          <a:p>
            <a:pPr lvl="1"/>
            <a:r>
              <a:rPr lang="en-GB" sz="2000" dirty="0"/>
              <a:t>Publishing 30-day payment compliance notices</a:t>
            </a:r>
          </a:p>
          <a:p>
            <a:pPr lvl="1"/>
            <a:r>
              <a:rPr lang="en-GB" sz="2000" dirty="0"/>
              <a:t>Below Threshold Tender Notice</a:t>
            </a:r>
          </a:p>
          <a:p>
            <a:pPr lvl="1"/>
            <a:r>
              <a:rPr lang="en-GB" sz="2000" dirty="0"/>
              <a:t>Below Threshold Award notice</a:t>
            </a:r>
          </a:p>
          <a:p>
            <a:pPr lvl="1"/>
            <a:endParaRPr lang="en-GB" sz="2000" dirty="0"/>
          </a:p>
          <a:p>
            <a:pPr lvl="1"/>
            <a:r>
              <a:rPr lang="en-GB" sz="2000" dirty="0"/>
              <a:t>Do not have to use Council e-tendering portal but must do electronic tendering over threshold and must be free to use to </a:t>
            </a:r>
            <a:r>
              <a:rPr lang="en-GB" dirty="0"/>
              <a:t>suppliers</a:t>
            </a:r>
            <a:r>
              <a:rPr lang="en-GB" sz="2000" dirty="0"/>
              <a:t>.</a:t>
            </a:r>
          </a:p>
          <a:p>
            <a:pPr lvl="1"/>
            <a:r>
              <a:rPr lang="en-GB" dirty="0"/>
              <a:t>Schools need to consider how they are to publish notifications on the central digital platform Find a Tender Service.</a:t>
            </a:r>
          </a:p>
          <a:p>
            <a:pPr lvl="1"/>
            <a:r>
              <a:rPr lang="en-GB" dirty="0"/>
              <a:t>Will need to publish a pipeline notification if paying more than £100 million in contracts in a year. </a:t>
            </a:r>
            <a:endParaRPr lang="en-GB" sz="2000" dirty="0"/>
          </a:p>
          <a:p>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D842-AB01-4121-8849-11198B57EF57}"/>
              </a:ext>
            </a:extLst>
          </p:cNvPr>
          <p:cNvSpPr>
            <a:spLocks noGrp="1"/>
          </p:cNvSpPr>
          <p:nvPr>
            <p:ph type="title"/>
          </p:nvPr>
        </p:nvSpPr>
        <p:spPr/>
        <p:txBody>
          <a:bodyPr/>
          <a:lstStyle/>
          <a:p>
            <a:r>
              <a:rPr lang="en-GB" dirty="0"/>
              <a:t>Procurement Act 2023 - Estimating the Value of the contract</a:t>
            </a:r>
          </a:p>
        </p:txBody>
      </p:sp>
      <p:sp>
        <p:nvSpPr>
          <p:cNvPr id="3" name="Content Placeholder 2">
            <a:extLst>
              <a:ext uri="{FF2B5EF4-FFF2-40B4-BE49-F238E27FC236}">
                <a16:creationId xmlns:a16="http://schemas.microsoft.com/office/drawing/2014/main" id="{9BC16A13-B8DF-434C-A584-1E7D9DA7D4E4}"/>
              </a:ext>
            </a:extLst>
          </p:cNvPr>
          <p:cNvSpPr>
            <a:spLocks noGrp="1"/>
          </p:cNvSpPr>
          <p:nvPr>
            <p:ph idx="1"/>
          </p:nvPr>
        </p:nvSpPr>
        <p:spPr/>
        <p:txBody>
          <a:bodyPr>
            <a:normAutofit/>
          </a:bodyPr>
          <a:lstStyle/>
          <a:p>
            <a:r>
              <a:rPr lang="en-GB" sz="2400" dirty="0"/>
              <a:t>Must estimate the value of the contract as the </a:t>
            </a:r>
            <a:r>
              <a:rPr lang="en-GB" sz="2400" b="1" dirty="0"/>
              <a:t>maximum</a:t>
            </a:r>
            <a:r>
              <a:rPr lang="en-GB" sz="2400" dirty="0"/>
              <a:t> amount expected to be paid, including money already paid, </a:t>
            </a:r>
            <a:r>
              <a:rPr lang="en-GB" sz="2400" b="1" dirty="0"/>
              <a:t>including VAT. Aggregation applies.</a:t>
            </a:r>
          </a:p>
          <a:p>
            <a:pPr marL="0" indent="0">
              <a:buNone/>
            </a:pPr>
            <a:endParaRPr lang="en-GB" sz="2400" dirty="0"/>
          </a:p>
          <a:p>
            <a:r>
              <a:rPr lang="en-GB" sz="2400" dirty="0"/>
              <a:t>Where the School is unable to estimate the total value of the contact then an </a:t>
            </a:r>
            <a:r>
              <a:rPr lang="en-GB" sz="2400" b="1" dirty="0"/>
              <a:t>above threshold procurement </a:t>
            </a:r>
            <a:r>
              <a:rPr lang="en-GB" sz="2400" dirty="0"/>
              <a:t>must be carried out. This includes ‘rolling contracts’.</a:t>
            </a:r>
          </a:p>
          <a:p>
            <a:r>
              <a:rPr lang="en-GB" sz="2400" dirty="0"/>
              <a:t>Must not deliberately divide up contracts to evade procurement route.</a:t>
            </a:r>
          </a:p>
          <a:p>
            <a:r>
              <a:rPr lang="en-GB" sz="2400" dirty="0"/>
              <a:t>Must aggregate where possible.</a:t>
            </a:r>
          </a:p>
          <a:p>
            <a:r>
              <a:rPr lang="en-GB" sz="2400" dirty="0"/>
              <a:t>Must consider Lots.</a:t>
            </a:r>
          </a:p>
          <a:p>
            <a:pPr marL="0" indent="0">
              <a:buNone/>
            </a:pPr>
            <a:endParaRPr lang="en-GB" sz="2400" dirty="0"/>
          </a:p>
        </p:txBody>
      </p:sp>
      <p:sp>
        <p:nvSpPr>
          <p:cNvPr id="6" name="Explosion: 8 Points 5">
            <a:extLst>
              <a:ext uri="{FF2B5EF4-FFF2-40B4-BE49-F238E27FC236}">
                <a16:creationId xmlns:a16="http://schemas.microsoft.com/office/drawing/2014/main" id="{B04354F2-E465-3FE7-5EE7-B6D4AFC69377}"/>
              </a:ext>
            </a:extLst>
          </p:cNvPr>
          <p:cNvSpPr/>
          <p:nvPr/>
        </p:nvSpPr>
        <p:spPr bwMode="auto">
          <a:xfrm>
            <a:off x="7649368" y="548680"/>
            <a:ext cx="1224136" cy="1143000"/>
          </a:xfrm>
          <a:prstGeom prst="irregularSeal1">
            <a:avLst/>
          </a:prstGeom>
          <a:solidFill>
            <a:srgbClr val="CF1C2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900" b="1" dirty="0">
              <a:solidFill>
                <a:schemeClr val="bg1"/>
              </a:solidFill>
              <a:latin typeface="+mn-lt"/>
              <a:ea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GB" sz="1050" b="1" dirty="0">
                <a:solidFill>
                  <a:schemeClr val="bg1"/>
                </a:solidFill>
                <a:latin typeface="+mn-lt"/>
                <a:ea typeface="ＭＳ Ｐゴシック" charset="0"/>
              </a:rPr>
              <a:t>Change</a:t>
            </a:r>
            <a:endParaRPr kumimoji="0" lang="en-GB" sz="1050" b="1" i="0" u="none" strike="noStrike" cap="none" normalizeH="0" baseline="0" dirty="0">
              <a:ln>
                <a:noFill/>
              </a:ln>
              <a:solidFill>
                <a:schemeClr val="bg1"/>
              </a:solidFill>
              <a:effectLst/>
              <a:latin typeface="+mn-lt"/>
              <a:ea typeface="ＭＳ Ｐゴシック" charset="0"/>
            </a:endParaRPr>
          </a:p>
        </p:txBody>
      </p:sp>
    </p:spTree>
    <p:extLst>
      <p:ext uri="{BB962C8B-B14F-4D97-AF65-F5344CB8AC3E}">
        <p14:creationId xmlns:p14="http://schemas.microsoft.com/office/powerpoint/2010/main" val="8287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19CF-E3B5-550A-F336-6ED6DD23F9DD}"/>
              </a:ext>
            </a:extLst>
          </p:cNvPr>
          <p:cNvSpPr>
            <a:spLocks noGrp="1"/>
          </p:cNvSpPr>
          <p:nvPr>
            <p:ph type="title"/>
          </p:nvPr>
        </p:nvSpPr>
        <p:spPr/>
        <p:txBody>
          <a:bodyPr/>
          <a:lstStyle/>
          <a:p>
            <a:r>
              <a:rPr lang="en-GB" dirty="0"/>
              <a:t>Conflict of Interest – Rule 18</a:t>
            </a:r>
          </a:p>
        </p:txBody>
      </p:sp>
      <p:sp>
        <p:nvSpPr>
          <p:cNvPr id="3" name="Content Placeholder 2">
            <a:extLst>
              <a:ext uri="{FF2B5EF4-FFF2-40B4-BE49-F238E27FC236}">
                <a16:creationId xmlns:a16="http://schemas.microsoft.com/office/drawing/2014/main" id="{9B2FCDE8-92FC-0EB3-5B25-1E5D793647C9}"/>
              </a:ext>
            </a:extLst>
          </p:cNvPr>
          <p:cNvSpPr>
            <a:spLocks noGrp="1"/>
          </p:cNvSpPr>
          <p:nvPr>
            <p:ph idx="1"/>
          </p:nvPr>
        </p:nvSpPr>
        <p:spPr>
          <a:xfrm>
            <a:off x="251520" y="1124744"/>
            <a:ext cx="8640960" cy="5029200"/>
          </a:xfrm>
        </p:spPr>
        <p:txBody>
          <a:bodyPr/>
          <a:lstStyle/>
          <a:p>
            <a:r>
              <a:rPr lang="en-GB" sz="2400" dirty="0"/>
              <a:t>PA23 requires that conflicts of interest are identified and mitigated involving any supplier by carrying out a conflict-of-interest assessment. </a:t>
            </a:r>
          </a:p>
          <a:p>
            <a:r>
              <a:rPr lang="en-GB" dirty="0"/>
              <a:t>This must be done throughout the lifecycle of the contract.</a:t>
            </a:r>
          </a:p>
          <a:p>
            <a:pPr lvl="1"/>
            <a:r>
              <a:rPr lang="en-GB" dirty="0"/>
              <a:t>Pre-procurement</a:t>
            </a:r>
          </a:p>
          <a:p>
            <a:pPr lvl="1"/>
            <a:r>
              <a:rPr lang="en-GB" dirty="0"/>
              <a:t>Procurement</a:t>
            </a:r>
          </a:p>
          <a:p>
            <a:pPr lvl="1"/>
            <a:r>
              <a:rPr lang="en-GB" dirty="0"/>
              <a:t>Modification/variation</a:t>
            </a:r>
          </a:p>
          <a:p>
            <a:pPr lvl="1"/>
            <a:r>
              <a:rPr lang="en-GB" dirty="0"/>
              <a:t>Termination</a:t>
            </a:r>
          </a:p>
          <a:p>
            <a:r>
              <a:rPr lang="en-GB" dirty="0"/>
              <a:t>These can be:</a:t>
            </a:r>
          </a:p>
          <a:p>
            <a:pPr lvl="1"/>
            <a:r>
              <a:rPr lang="en-GB" dirty="0"/>
              <a:t>Perceived</a:t>
            </a:r>
          </a:p>
          <a:p>
            <a:pPr lvl="1"/>
            <a:r>
              <a:rPr lang="en-GB" dirty="0"/>
              <a:t>Potential</a:t>
            </a:r>
          </a:p>
          <a:p>
            <a:pPr lvl="1"/>
            <a:r>
              <a:rPr lang="en-GB" dirty="0"/>
              <a:t>Actual</a:t>
            </a:r>
          </a:p>
          <a:p>
            <a:r>
              <a:rPr lang="en-GB" dirty="0"/>
              <a:t>Is needed for Notification.</a:t>
            </a:r>
          </a:p>
        </p:txBody>
      </p:sp>
      <p:sp>
        <p:nvSpPr>
          <p:cNvPr id="4" name="Explosion: 8 Points 3">
            <a:extLst>
              <a:ext uri="{FF2B5EF4-FFF2-40B4-BE49-F238E27FC236}">
                <a16:creationId xmlns:a16="http://schemas.microsoft.com/office/drawing/2014/main" id="{DA8B3832-75C9-FB9E-162F-6FEAC16F3D17}"/>
              </a:ext>
            </a:extLst>
          </p:cNvPr>
          <p:cNvSpPr/>
          <p:nvPr/>
        </p:nvSpPr>
        <p:spPr bwMode="auto">
          <a:xfrm>
            <a:off x="7596336" y="143272"/>
            <a:ext cx="1224136" cy="1143000"/>
          </a:xfrm>
          <a:prstGeom prst="irregularSeal1">
            <a:avLst/>
          </a:prstGeom>
          <a:solidFill>
            <a:srgbClr val="CF1C2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mn-lt"/>
                <a:ea typeface="ＭＳ Ｐゴシック" charset="0"/>
              </a:rPr>
              <a:t>New</a:t>
            </a:r>
          </a:p>
        </p:txBody>
      </p:sp>
    </p:spTree>
    <p:extLst>
      <p:ext uri="{BB962C8B-B14F-4D97-AF65-F5344CB8AC3E}">
        <p14:creationId xmlns:p14="http://schemas.microsoft.com/office/powerpoint/2010/main" val="3690066343"/>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pptx  -  Read-Only  -  Compatibility Mode" id="{6A71DF39-8AE1-4E0E-9E96-6099B9120CE7}" vid="{E8AB65A5-E85E-4879-A1A8-8A919CF356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7454</TotalTime>
  <Words>1495</Words>
  <Application>Microsoft Office PowerPoint</Application>
  <PresentationFormat>On-screen Show (4:3)</PresentationFormat>
  <Paragraphs>184</Paragraphs>
  <Slides>17</Slides>
  <Notes>7</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Times</vt:lpstr>
      <vt:lpstr>Enfield Template</vt:lpstr>
      <vt:lpstr>1_Enfield Template</vt:lpstr>
      <vt:lpstr>Acrobat Document</vt:lpstr>
      <vt:lpstr>PowerPoint Presentation</vt:lpstr>
      <vt:lpstr>New CPRs</vt:lpstr>
      <vt:lpstr>Procurement Act 2023</vt:lpstr>
      <vt:lpstr>Main Differences</vt:lpstr>
      <vt:lpstr>Main Differences</vt:lpstr>
      <vt:lpstr>New Systems</vt:lpstr>
      <vt:lpstr>Procurement Act 2023 – Schools exemptions</vt:lpstr>
      <vt:lpstr>Procurement Act 2023 - Estimating the Value of the contract</vt:lpstr>
      <vt:lpstr>Conflict of Interest – Rule 18</vt:lpstr>
      <vt:lpstr>Procurement Act 2023 – Direct Award in Special cases</vt:lpstr>
      <vt:lpstr>Application and Waiver of the Rules </vt:lpstr>
      <vt:lpstr>Procurement Act 2023 – Contract Modification</vt:lpstr>
      <vt:lpstr>Contract Management – Rule 30</vt:lpstr>
      <vt:lpstr>Record Keeping – Rule 32</vt:lpstr>
      <vt:lpstr>Prevention of Corruption – Rule 33</vt:lpstr>
      <vt:lpstr>Procurement Act 2023</vt:lpstr>
      <vt:lpstr>Procurement Act 2023</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Reilly</dc:creator>
  <cp:lastModifiedBy>Claire Reilly</cp:lastModifiedBy>
  <cp:revision>20</cp:revision>
  <cp:lastPrinted>2011-01-25T15:11:23Z</cp:lastPrinted>
  <dcterms:created xsi:type="dcterms:W3CDTF">2023-09-25T09:42:39Z</dcterms:created>
  <dcterms:modified xsi:type="dcterms:W3CDTF">2025-02-26T13:07:55Z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d02b1413-7813-406b-b6f6-6ae50587ee27_Enabled">
    <vt:lpwstr>true</vt:lpwstr>
  </property>
  <property fmtid="{D5CDD505-2E9C-101B-9397-08002B2CF9AE}" pid="12" name="MSIP_Label_d02b1413-7813-406b-b6f6-6ae50587ee27_SetDate">
    <vt:lpwstr>2023-09-25T09:48:14Z</vt:lpwstr>
  </property>
  <property fmtid="{D5CDD505-2E9C-101B-9397-08002B2CF9AE}" pid="13" name="MSIP_Label_d02b1413-7813-406b-b6f6-6ae50587ee27_Method">
    <vt:lpwstr>Privileged</vt:lpwstr>
  </property>
  <property fmtid="{D5CDD505-2E9C-101B-9397-08002B2CF9AE}" pid="14" name="MSIP_Label_d02b1413-7813-406b-b6f6-6ae50587ee27_Name">
    <vt:lpwstr>d02b1413-7813-406b-b6f6-6ae50587ee27</vt:lpwstr>
  </property>
  <property fmtid="{D5CDD505-2E9C-101B-9397-08002B2CF9AE}" pid="15" name="MSIP_Label_d02b1413-7813-406b-b6f6-6ae50587ee27_SiteId">
    <vt:lpwstr>cc18b91d-1bb2-4d9b-ac76-7a4447488d49</vt:lpwstr>
  </property>
  <property fmtid="{D5CDD505-2E9C-101B-9397-08002B2CF9AE}" pid="16" name="MSIP_Label_d02b1413-7813-406b-b6f6-6ae50587ee27_ActionId">
    <vt:lpwstr>591e3496-3ea9-4600-a22f-fed3820ae626</vt:lpwstr>
  </property>
  <property fmtid="{D5CDD505-2E9C-101B-9397-08002B2CF9AE}" pid="17" name="MSIP_Label_d02b1413-7813-406b-b6f6-6ae50587ee27_ContentBits">
    <vt:lpwstr>0</vt:lpwstr>
  </property>
</Properties>
</file>