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4"/>
  </p:sldMasterIdLst>
  <p:notesMasterIdLst>
    <p:notesMasterId r:id="rId9"/>
  </p:notesMasterIdLst>
  <p:handoutMasterIdLst>
    <p:handoutMasterId r:id="rId10"/>
  </p:handoutMasterIdLst>
  <p:sldIdLst>
    <p:sldId id="269" r:id="rId5"/>
    <p:sldId id="271" r:id="rId6"/>
    <p:sldId id="1448943001" r:id="rId7"/>
    <p:sldId id="270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2B1E"/>
    <a:srgbClr val="CE1921"/>
    <a:srgbClr val="CF1C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451" autoAdjust="0"/>
  </p:normalViewPr>
  <p:slideViewPr>
    <p:cSldViewPr>
      <p:cViewPr varScale="1">
        <p:scale>
          <a:sx n="114" d="100"/>
          <a:sy n="114" d="100"/>
        </p:scale>
        <p:origin x="156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5B6BA-74C3-4E64-B0FB-3DC3DB0F2F16}" type="datetimeFigureOut">
              <a:rPr lang="en-GB" smtClean="0"/>
              <a:t>19/06/2025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F36CAF-CCAE-4AF9-A2AC-EB1FEE28B8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87944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BCB94-A30F-4C07-8FD5-5D3608F048A3}" type="datetimeFigureOut">
              <a:rPr lang="en-GB" smtClean="0"/>
              <a:t>19/06/2025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25E8E8-1528-48FB-B845-BEC6BE7B33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25183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25E8E8-1528-48FB-B845-BEC6BE7B33E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46641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25E8E8-1528-48FB-B845-BEC6BE7B33E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8003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oogle Shape;11;p2" descr="A close up of text on a white background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2"/>
          <p:cNvSpPr txBox="1">
            <a:spLocks noGrp="1"/>
          </p:cNvSpPr>
          <p:nvPr>
            <p:ph type="body" idx="1"/>
          </p:nvPr>
        </p:nvSpPr>
        <p:spPr>
          <a:xfrm>
            <a:off x="611188" y="4797425"/>
            <a:ext cx="547298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833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2_Title Slide">
  <p:cSld name="12_Title Slide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Google Shape;44;p11" descr="A picture containing umbrella, tabl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45;p11"/>
          <p:cNvSpPr txBox="1">
            <a:spLocks noGrp="1"/>
          </p:cNvSpPr>
          <p:nvPr>
            <p:ph type="body" idx="1"/>
          </p:nvPr>
        </p:nvSpPr>
        <p:spPr>
          <a:xfrm>
            <a:off x="2627685" y="476672"/>
            <a:ext cx="3888630" cy="504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2"/>
          </p:nvPr>
        </p:nvSpPr>
        <p:spPr>
          <a:xfrm>
            <a:off x="468312" y="1675382"/>
            <a:ext cx="8207375" cy="4681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39714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3_Title Slide">
  <p:cSld name="13_Title Slide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Google Shape;48;p12" descr="A close up of a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1437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02077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Slide">
  <p:cSld name="3_Title Slide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39616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Title Slide">
  <p:cSld name="5_Title Slide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39326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691D51C-A629-4EC6-922F-BDFBC059B0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7D5758-D3E5-411E-9B6B-098E13BD542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72000" y="476672"/>
            <a:ext cx="3744416" cy="4320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061413D-7706-4666-A45D-504822E79D6E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15106" y="1710854"/>
            <a:ext cx="8713788" cy="41767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340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Title Slide">
  <p:cSld name="8_Title Slid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oogle Shape;14;p3" descr="A close up of a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468312" y="1675382"/>
            <a:ext cx="8207375" cy="4201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36264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1_Title Slide">
  <p:cSld name="11_Title Slid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oogle Shape;17;p4" descr="A close up of a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627685" y="548680"/>
            <a:ext cx="3888630" cy="504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2"/>
          </p:nvPr>
        </p:nvSpPr>
        <p:spPr>
          <a:xfrm>
            <a:off x="468312" y="1772816"/>
            <a:ext cx="8207375" cy="4681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95366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Title Slide">
  <p:cSld name="7_Title Slide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p5" descr="A close up of text on a white background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96081" y="1917701"/>
            <a:ext cx="8351837" cy="3816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26943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Title Slide">
  <p:cSld name="4_Title Slid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Google Shape;24;p6" descr="A close up of a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6"/>
          <p:cNvSpPr txBox="1">
            <a:spLocks noGrp="1"/>
          </p:cNvSpPr>
          <p:nvPr>
            <p:ph type="body" idx="1"/>
          </p:nvPr>
        </p:nvSpPr>
        <p:spPr>
          <a:xfrm>
            <a:off x="4572000" y="476672"/>
            <a:ext cx="3744416" cy="432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body" idx="2"/>
          </p:nvPr>
        </p:nvSpPr>
        <p:spPr>
          <a:xfrm>
            <a:off x="215106" y="1710854"/>
            <a:ext cx="8713788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11912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Slide">
  <p:cSld name="2_Title Slide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28;p7" descr="A close up of a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>
            <a:off x="251520" y="6093296"/>
            <a:ext cx="5328840" cy="432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2"/>
          </p:nvPr>
        </p:nvSpPr>
        <p:spPr>
          <a:xfrm>
            <a:off x="323056" y="1412875"/>
            <a:ext cx="8497888" cy="4032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88766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6_Title Slide">
  <p:cSld name="6_Title Slide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Google Shape;32;p8" descr="A close up of a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8"/>
          <p:cNvSpPr txBox="1">
            <a:spLocks noGrp="1"/>
          </p:cNvSpPr>
          <p:nvPr>
            <p:ph type="body" idx="1"/>
          </p:nvPr>
        </p:nvSpPr>
        <p:spPr>
          <a:xfrm>
            <a:off x="3491880" y="620688"/>
            <a:ext cx="4032398" cy="5046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body" idx="2"/>
          </p:nvPr>
        </p:nvSpPr>
        <p:spPr>
          <a:xfrm>
            <a:off x="323528" y="1484784"/>
            <a:ext cx="7848600" cy="4392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37852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Title Slide">
  <p:cSld name="9_Title Slide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Google Shape;36;p9" descr="A close up of a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37;p9"/>
          <p:cNvSpPr txBox="1">
            <a:spLocks noGrp="1"/>
          </p:cNvSpPr>
          <p:nvPr>
            <p:ph type="body" idx="1"/>
          </p:nvPr>
        </p:nvSpPr>
        <p:spPr>
          <a:xfrm>
            <a:off x="2627685" y="5805264"/>
            <a:ext cx="3888630" cy="504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2"/>
          </p:nvPr>
        </p:nvSpPr>
        <p:spPr>
          <a:xfrm>
            <a:off x="468312" y="476250"/>
            <a:ext cx="8207375" cy="4681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2104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0_Title Slide">
  <p:cSld name="10_Title Slide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Google Shape;40;p10" descr="A close up of a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10"/>
          <p:cNvSpPr txBox="1">
            <a:spLocks noGrp="1"/>
          </p:cNvSpPr>
          <p:nvPr>
            <p:ph type="body" idx="1"/>
          </p:nvPr>
        </p:nvSpPr>
        <p:spPr>
          <a:xfrm>
            <a:off x="2627685" y="5805264"/>
            <a:ext cx="3888630" cy="504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body" idx="2"/>
          </p:nvPr>
        </p:nvSpPr>
        <p:spPr>
          <a:xfrm>
            <a:off x="468312" y="476250"/>
            <a:ext cx="8207375" cy="4681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4805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41089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s://traded.enfield.gov.uk/thehub/professional-learning-portal/store?f=302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haf@enfield.gov.uk" TargetMode="External"/><Relationship Id="rId2" Type="http://schemas.openxmlformats.org/officeDocument/2006/relationships/hyperlink" Target="mailto:Professional.learning@enfield.gov.uk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7B1325-C67B-4355-BDC7-2BB9770A1736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243190" y="1412776"/>
            <a:ext cx="8713788" cy="4762822"/>
          </a:xfrm>
        </p:spPr>
        <p:txBody>
          <a:bodyPr/>
          <a:lstStyle/>
          <a:p>
            <a:pPr marL="50800" indent="0">
              <a:buNone/>
            </a:pPr>
            <a:r>
              <a:rPr lang="en-GB" sz="2400" u="sng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Designated Safeguarding Leads Training - £80</a:t>
            </a:r>
            <a:endParaRPr lang="en-GB" sz="24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0800" indent="0">
              <a:buNone/>
            </a:pPr>
            <a:endParaRPr lang="en-GB" sz="20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0800" indent="0">
              <a:buNone/>
            </a:pPr>
            <a:endParaRPr lang="en-GB" sz="24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0800" indent="0">
              <a:buNone/>
            </a:pPr>
            <a:endParaRPr lang="en-GB" sz="24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0800" indent="0">
              <a:buNone/>
            </a:pPr>
            <a:endParaRPr lang="en-GB" sz="24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0800" indent="0">
              <a:buNone/>
            </a:pPr>
            <a:endParaRPr lang="en-GB" sz="24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0800" indent="0">
              <a:buNone/>
            </a:pPr>
            <a:endParaRPr lang="en-GB" sz="24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0800" indent="0">
              <a:buNone/>
            </a:pPr>
            <a:endParaRPr lang="en-GB" sz="24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0800" indent="0">
              <a:buNone/>
            </a:pPr>
            <a:endParaRPr lang="en-GB" sz="24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0800" indent="0">
              <a:buNone/>
            </a:pPr>
            <a:endParaRPr lang="en-GB" sz="24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0800" indent="0">
              <a:buNone/>
            </a:pPr>
            <a:r>
              <a:rPr lang="en-GB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book – </a:t>
            </a:r>
            <a:r>
              <a:rPr lang="en-GB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click here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0800" indent="0">
              <a:buNone/>
            </a:pPr>
            <a:endParaRPr lang="en-GB" sz="28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99CF23-2BAD-4E04-B13C-83CB326989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0" y="332656"/>
            <a:ext cx="4320480" cy="431800"/>
          </a:xfrm>
        </p:spPr>
        <p:txBody>
          <a:bodyPr/>
          <a:lstStyle/>
          <a:p>
            <a:r>
              <a:rPr lang="en-GB" dirty="0">
                <a:latin typeface="Century Gothic" panose="020B0502020202020204" pitchFamily="34" charset="0"/>
              </a:rPr>
              <a:t>Professional Learning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B65F9B-D6AD-48F9-87B3-98397D08D9A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2362" t="16456" r="11413" b="14060"/>
          <a:stretch/>
        </p:blipFill>
        <p:spPr>
          <a:xfrm>
            <a:off x="1479380" y="1916832"/>
            <a:ext cx="6185239" cy="389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914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2FB552-0658-40F6-964B-4624A091441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83968" y="332656"/>
            <a:ext cx="4464496" cy="432048"/>
          </a:xfrm>
        </p:spPr>
        <p:txBody>
          <a:bodyPr>
            <a:noAutofit/>
          </a:bodyPr>
          <a:lstStyle/>
          <a:p>
            <a:r>
              <a:rPr lang="en-GB" sz="2500" dirty="0">
                <a:latin typeface="Calibri" panose="020F0502020204030204" pitchFamily="34" charset="0"/>
                <a:cs typeface="Calibri" panose="020F0502020204030204" pitchFamily="34" charset="0"/>
              </a:rPr>
              <a:t>Holiday Activities and Food Programme (HAF)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4C9CDC-1B8E-48FF-A563-2B990BC0CF0B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 fontScale="85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HAF is running over the Summer holidays </a:t>
            </a:r>
          </a:p>
          <a:p>
            <a:pPr marL="0" indent="0">
              <a:buNone/>
            </a:pPr>
            <a:endParaRPr lang="en-GB" alt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450"/>
              </a:spcAft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DfE funded programme for children Reception to year 11 in receipt of benefits related free school meals </a:t>
            </a:r>
          </a:p>
          <a:p>
            <a:pPr marL="0" indent="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450"/>
              </a:spcAft>
              <a:buNone/>
              <a:defRPr/>
            </a:pPr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450"/>
              </a:spcAft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Each programme provides hot food and a varied programme of physical and enriching activities </a:t>
            </a:r>
          </a:p>
          <a:p>
            <a:pPr marL="342900" indent="-34290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450"/>
              </a:spcAft>
              <a:buFont typeface="Arial" panose="020B0604020202020204" pitchFamily="34" charset="0"/>
              <a:buChar char="•"/>
              <a:defRPr/>
            </a:pPr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450"/>
              </a:spcAft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Attending holiday programmes keeps children safe, fed, active, engaged and in a routine for when they return to school after the holidays</a:t>
            </a:r>
          </a:p>
          <a:p>
            <a:pPr marL="342900" indent="-34290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450"/>
              </a:spcAft>
              <a:buFont typeface="Arial" panose="020B0604020202020204" pitchFamily="34" charset="0"/>
              <a:buChar char="•"/>
              <a:defRPr/>
            </a:pPr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Vouchers will be issued to all eligible children on 26</a:t>
            </a:r>
            <a:r>
              <a:rPr lang="en-GB" altLang="en-US" sz="26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GB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June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alt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Please help to promote this programme to all of your eligible children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0464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2FB552-0658-40F6-964B-4624A091441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83968" y="260648"/>
            <a:ext cx="4464496" cy="432048"/>
          </a:xfrm>
        </p:spPr>
        <p:txBody>
          <a:bodyPr>
            <a:noAutofit/>
          </a:bodyPr>
          <a:lstStyle/>
          <a:p>
            <a:r>
              <a:rPr lang="en-GB" sz="2500" dirty="0">
                <a:latin typeface="Calibri" panose="020F0502020204030204" pitchFamily="34" charset="0"/>
                <a:cs typeface="Calibri" panose="020F0502020204030204" pitchFamily="34" charset="0"/>
              </a:rPr>
              <a:t>Holiday Activities and Food Programme (HAF)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4C9CDC-1B8E-48FF-A563-2B990BC0CF0B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30212" y="1340644"/>
            <a:ext cx="8713788" cy="4176712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Many schools host so please help us to promote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id="{7993B7B7-967B-446F-BA77-5CE8EE06B2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971" y="1997881"/>
            <a:ext cx="3851421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200" dirty="0">
                <a:cs typeface="Calibri" panose="020F0502020204030204" pitchFamily="34" charset="0"/>
              </a:rPr>
              <a:t>Ark John Keats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200" dirty="0">
                <a:cs typeface="Calibri" panose="020F0502020204030204" pitchFamily="34" charset="0"/>
              </a:rPr>
              <a:t>Aylward Academy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200" dirty="0">
                <a:cs typeface="Calibri" panose="020F0502020204030204" pitchFamily="34" charset="0"/>
              </a:rPr>
              <a:t>Bush Hill Park Primary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>
                <a:cs typeface="Calibri" panose="020F0502020204030204" pitchFamily="34" charset="0"/>
              </a:rPr>
              <a:t>Chase Side Primary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200" dirty="0">
                <a:cs typeface="Calibri" panose="020F0502020204030204" pitchFamily="34" charset="0"/>
              </a:rPr>
              <a:t>Churchfield Primary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>
                <a:cs typeface="Calibri" panose="020F0502020204030204" pitchFamily="34" charset="0"/>
              </a:rPr>
              <a:t>De Bohun Primary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200" dirty="0">
                <a:cs typeface="Calibri" panose="020F0502020204030204" pitchFamily="34" charset="0"/>
              </a:rPr>
              <a:t>Eldon Primary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200" dirty="0">
                <a:cs typeface="Calibri" panose="020F0502020204030204" pitchFamily="34" charset="0"/>
              </a:rPr>
              <a:t>Enfield Grammar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200" dirty="0">
                <a:cs typeface="Calibri" panose="020F0502020204030204" pitchFamily="34" charset="0"/>
              </a:rPr>
              <a:t>Eversley Primary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200" dirty="0">
                <a:cs typeface="Calibri" panose="020F0502020204030204" pitchFamily="34" charset="0"/>
              </a:rPr>
              <a:t>Fern House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200" dirty="0">
                <a:cs typeface="Calibri" panose="020F0502020204030204" pitchFamily="34" charset="0"/>
              </a:rPr>
              <a:t>Firs Farm Primary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200" dirty="0">
                <a:cs typeface="Calibri" panose="020F0502020204030204" pitchFamily="34" charset="0"/>
              </a:rPr>
              <a:t>Fleecefield Primary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>
                <a:latin typeface="Calibri" panose="020F0502020204030204" pitchFamily="34" charset="0"/>
                <a:cs typeface="Calibri" panose="020F0502020204030204" pitchFamily="34" charset="0"/>
              </a:rPr>
              <a:t>Galliard Primary</a:t>
            </a:r>
          </a:p>
          <a:p>
            <a:pPr marL="0" indent="0"/>
            <a:endParaRPr lang="en-GB" altLang="en-US" sz="2200" dirty="0"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AC6667-1E4A-4EAF-91FF-2CADC8B9F3CF}"/>
              </a:ext>
            </a:extLst>
          </p:cNvPr>
          <p:cNvSpPr txBox="1"/>
          <p:nvPr/>
        </p:nvSpPr>
        <p:spPr>
          <a:xfrm>
            <a:off x="4571189" y="1963128"/>
            <a:ext cx="4320406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>
                <a:latin typeface="Calibri" panose="020F0502020204030204" pitchFamily="34" charset="0"/>
                <a:cs typeface="Calibri" panose="020F0502020204030204" pitchFamily="34" charset="0"/>
              </a:rPr>
              <a:t>Garfield Primary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>
                <a:latin typeface="Calibri" panose="020F0502020204030204" pitchFamily="34" charset="0"/>
                <a:cs typeface="Calibri" panose="020F0502020204030204" pitchFamily="34" charset="0"/>
              </a:rPr>
              <a:t>Grange Park Primary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>
                <a:latin typeface="Calibri" panose="020F0502020204030204" pitchFamily="34" charset="0"/>
                <a:cs typeface="Calibri" panose="020F0502020204030204" pitchFamily="34" charset="0"/>
              </a:rPr>
              <a:t>Houndsfield Primary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>
                <a:latin typeface="Calibri" panose="020F0502020204030204" pitchFamily="34" charset="0"/>
                <a:cs typeface="Calibri" panose="020F0502020204030204" pitchFamily="34" charset="0"/>
              </a:rPr>
              <a:t>Latymer All Saints Primary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>
                <a:latin typeface="Calibri" panose="020F0502020204030204" pitchFamily="34" charset="0"/>
                <a:cs typeface="Calibri" panose="020F0502020204030204" pitchFamily="34" charset="0"/>
              </a:rPr>
              <a:t>Oasis Academy Enfield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>
                <a:latin typeface="Calibri" panose="020F0502020204030204" pitchFamily="34" charset="0"/>
                <a:cs typeface="Calibri" panose="020F0502020204030204" pitchFamily="34" charset="0"/>
              </a:rPr>
              <a:t>Oasis Academy Hadley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>
                <a:latin typeface="Calibri" panose="020F0502020204030204" pitchFamily="34" charset="0"/>
                <a:cs typeface="Calibri" panose="020F0502020204030204" pitchFamily="34" charset="0"/>
              </a:rPr>
              <a:t>Orchardside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>
                <a:latin typeface="Calibri" panose="020F0502020204030204" pitchFamily="34" charset="0"/>
                <a:cs typeface="Calibri" panose="020F0502020204030204" pitchFamily="34" charset="0"/>
              </a:rPr>
              <a:t>Prince of Wales Primary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>
                <a:latin typeface="Calibri" panose="020F0502020204030204" pitchFamily="34" charset="0"/>
                <a:cs typeface="Calibri" panose="020F0502020204030204" pitchFamily="34" charset="0"/>
              </a:rPr>
              <a:t>Raynham Primary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>
                <a:latin typeface="Calibri" panose="020F0502020204030204" pitchFamily="34" charset="0"/>
                <a:cs typeface="Calibri" panose="020F0502020204030204" pitchFamily="34" charset="0"/>
              </a:rPr>
              <a:t>St Michaels Primary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Suffolks Primary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West Grove Primary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Woodpecker Academy</a:t>
            </a:r>
          </a:p>
          <a:p>
            <a:endParaRPr lang="en-GB" altLang="en-US" sz="24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2628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1D37E0-FAC3-4DBB-B840-131A6D2B5B9A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marL="50800" indent="0">
              <a:buNone/>
            </a:pPr>
            <a:r>
              <a:rPr lang="en-GB" dirty="0">
                <a:hlinkClick r:id="rId2"/>
              </a:rPr>
              <a:t>Professional.learning@enfield.gov.uk</a:t>
            </a:r>
            <a:endParaRPr lang="en-GB" dirty="0"/>
          </a:p>
          <a:p>
            <a:pPr marL="50800" indent="0">
              <a:buNone/>
            </a:pPr>
            <a:r>
              <a:rPr lang="en-GB" dirty="0">
                <a:hlinkClick r:id="rId3"/>
              </a:rPr>
              <a:t>haf@enfield.gov.uk</a:t>
            </a:r>
            <a:r>
              <a:rPr lang="en-GB" dirty="0"/>
              <a:t>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E7EC3F-2F35-4AD5-9929-13E9D6C58C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0" y="332656"/>
            <a:ext cx="4176464" cy="431800"/>
          </a:xfrm>
        </p:spPr>
        <p:txBody>
          <a:bodyPr/>
          <a:lstStyle/>
          <a:p>
            <a:r>
              <a:rPr lang="en-GB" dirty="0">
                <a:latin typeface="Century Gothic" panose="020B0502020202020204" pitchFamily="34" charset="0"/>
              </a:rPr>
              <a:t>Contact details</a:t>
            </a:r>
          </a:p>
        </p:txBody>
      </p:sp>
    </p:spTree>
    <p:extLst>
      <p:ext uri="{BB962C8B-B14F-4D97-AF65-F5344CB8AC3E}">
        <p14:creationId xmlns:p14="http://schemas.microsoft.com/office/powerpoint/2010/main" val="374292719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D8CC136889124E96D7275FEC77D701" ma:contentTypeVersion="13" ma:contentTypeDescription="Create a new document." ma:contentTypeScope="" ma:versionID="8a90a301b833c2f33050339e1843930a">
  <xsd:schema xmlns:xsd="http://www.w3.org/2001/XMLSchema" xmlns:xs="http://www.w3.org/2001/XMLSchema" xmlns:p="http://schemas.microsoft.com/office/2006/metadata/properties" xmlns:ns3="742a61dd-990f-41be-b1b3-317f3e2d5711" xmlns:ns4="028a6c6c-e3b2-4b83-9b56-c4c762a610cd" targetNamespace="http://schemas.microsoft.com/office/2006/metadata/properties" ma:root="true" ma:fieldsID="f214a826dc1b37ca67e5d5bb94e2bc20" ns3:_="" ns4:_="">
    <xsd:import namespace="742a61dd-990f-41be-b1b3-317f3e2d5711"/>
    <xsd:import namespace="028a6c6c-e3b2-4b83-9b56-c4c762a610c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2a61dd-990f-41be-b1b3-317f3e2d57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8a6c6c-e3b2-4b83-9b56-c4c762a610c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99DDD27-0B12-4C07-9CF0-2D9CA45B98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42a61dd-990f-41be-b1b3-317f3e2d5711"/>
    <ds:schemaRef ds:uri="028a6c6c-e3b2-4b83-9b56-c4c762a610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C7BF645-E2BB-4197-BE3C-DAE389B2C8C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B35A037-0F11-4DA6-BB38-0642D06178B6}">
  <ds:schemaRefs>
    <ds:schemaRef ds:uri="028a6c6c-e3b2-4b83-9b56-c4c762a610cd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742a61dd-990f-41be-b1b3-317f3e2d5711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648</TotalTime>
  <Words>211</Words>
  <Application>Microsoft Office PowerPoint</Application>
  <PresentationFormat>On-screen Show (4:3)</PresentationFormat>
  <Paragraphs>58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Times</vt:lpstr>
      <vt:lpstr>Custom Design</vt:lpstr>
      <vt:lpstr>PowerPoint Presentation</vt:lpstr>
      <vt:lpstr>PowerPoint Presentation</vt:lpstr>
      <vt:lpstr>PowerPoint Presentation</vt:lpstr>
      <vt:lpstr>PowerPoint Presentation</vt:lpstr>
    </vt:vector>
  </TitlesOfParts>
  <Company>뿿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Vaughan</dc:creator>
  <cp:lastModifiedBy>Sharon Davies</cp:lastModifiedBy>
  <cp:revision>40</cp:revision>
  <cp:lastPrinted>2011-01-25T15:11:23Z</cp:lastPrinted>
  <dcterms:created xsi:type="dcterms:W3CDTF">2020-11-18T09:46:07Z</dcterms:created>
  <dcterms:modified xsi:type="dcterms:W3CDTF">2025-06-19T12:54:07Z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M_SecurityClassification">
    <vt:lpwstr>UNCLASSIFIED</vt:lpwstr>
  </property>
  <property fmtid="{D5CDD505-2E9C-101B-9397-08002B2CF9AE}" pid="3" name="PM_Qualifier">
    <vt:lpwstr/>
  </property>
  <property fmtid="{D5CDD505-2E9C-101B-9397-08002B2CF9AE}" pid="4" name="PM_DisplayValueSecClassificationWithQualifier">
    <vt:lpwstr>UNCLASSIFIED</vt:lpwstr>
  </property>
  <property fmtid="{D5CDD505-2E9C-101B-9397-08002B2CF9AE}" pid="5" name="PM_InsertionValue">
    <vt:lpwstr>Classification: UNCLASSIFIED</vt:lpwstr>
  </property>
  <property fmtid="{D5CDD505-2E9C-101B-9397-08002B2CF9AE}" pid="6" name="PM_Originator_Hash_SHA1">
    <vt:lpwstr>CD5BE0D6C20E853F0684852AC34AF174B2D753ED</vt:lpwstr>
  </property>
  <property fmtid="{D5CDD505-2E9C-101B-9397-08002B2CF9AE}" pid="7" name="PM_Hash_Version">
    <vt:lpwstr>2012.2</vt:lpwstr>
  </property>
  <property fmtid="{D5CDD505-2E9C-101B-9397-08002B2CF9AE}" pid="8" name="PM_Hash_Salt">
    <vt:lpwstr>2117AE6AF45399BFE0F273B2BCA542F0</vt:lpwstr>
  </property>
  <property fmtid="{D5CDD505-2E9C-101B-9397-08002B2CF9AE}" pid="9" name="PM_Hash_SHA1">
    <vt:lpwstr>2D58336EAE1515FB91C562A2023C9E172553E4A3</vt:lpwstr>
  </property>
  <property fmtid="{D5CDD505-2E9C-101B-9397-08002B2CF9AE}" pid="10" name="PM_LastInsertion">
    <vt:lpwstr>UNCLASSIFIED</vt:lpwstr>
  </property>
  <property fmtid="{D5CDD505-2E9C-101B-9397-08002B2CF9AE}" pid="11" name="ContentTypeId">
    <vt:lpwstr>0x01010051D8CC136889124E96D7275FEC77D701</vt:lpwstr>
  </property>
</Properties>
</file>