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3"/>
  </p:sldMasterIdLst>
  <p:notesMasterIdLst>
    <p:notesMasterId r:id="rId23"/>
  </p:notesMasterIdLst>
  <p:handoutMasterIdLst>
    <p:handoutMasterId r:id="rId24"/>
  </p:handoutMasterIdLst>
  <p:sldIdLst>
    <p:sldId id="288" r:id="rId4"/>
    <p:sldId id="298" r:id="rId5"/>
    <p:sldId id="300" r:id="rId6"/>
    <p:sldId id="301" r:id="rId7"/>
    <p:sldId id="295" r:id="rId8"/>
    <p:sldId id="303" r:id="rId9"/>
    <p:sldId id="302" r:id="rId10"/>
    <p:sldId id="297" r:id="rId11"/>
    <p:sldId id="766" r:id="rId12"/>
    <p:sldId id="767" r:id="rId13"/>
    <p:sldId id="768" r:id="rId14"/>
    <p:sldId id="762" r:id="rId15"/>
    <p:sldId id="769" r:id="rId16"/>
    <p:sldId id="770" r:id="rId17"/>
    <p:sldId id="773" r:id="rId18"/>
    <p:sldId id="774" r:id="rId19"/>
    <p:sldId id="775" r:id="rId20"/>
    <p:sldId id="776" r:id="rId21"/>
    <p:sldId id="772" r:id="rId22"/>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8E679-B481-48FC-B589-978EC1877936}" v="2" dt="2025-06-24T13:26:26.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726"/>
  </p:normalViewPr>
  <p:slideViewPr>
    <p:cSldViewPr>
      <p:cViewPr varScale="1">
        <p:scale>
          <a:sx n="105" d="100"/>
          <a:sy n="105" d="100"/>
        </p:scale>
        <p:origin x="68"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7" d="100"/>
          <a:sy n="117" d="100"/>
        </p:scale>
        <p:origin x="54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Manning" userId="d53ab8ca-c682-4eaa-86be-5f7e93f41734" providerId="ADAL" clId="{4768E679-B481-48FC-B589-978EC1877936}"/>
    <pc:docChg chg="custSel modSld">
      <pc:chgData name="Jane Manning" userId="d53ab8ca-c682-4eaa-86be-5f7e93f41734" providerId="ADAL" clId="{4768E679-B481-48FC-B589-978EC1877936}" dt="2025-06-24T13:26:39.969" v="148" actId="20577"/>
      <pc:docMkLst>
        <pc:docMk/>
      </pc:docMkLst>
      <pc:sldChg chg="modSp mod">
        <pc:chgData name="Jane Manning" userId="d53ab8ca-c682-4eaa-86be-5f7e93f41734" providerId="ADAL" clId="{4768E679-B481-48FC-B589-978EC1877936}" dt="2025-06-24T13:24:52.875" v="79" actId="20577"/>
        <pc:sldMkLst>
          <pc:docMk/>
          <pc:sldMk cId="364149091" sldId="762"/>
        </pc:sldMkLst>
        <pc:spChg chg="mod">
          <ac:chgData name="Jane Manning" userId="d53ab8ca-c682-4eaa-86be-5f7e93f41734" providerId="ADAL" clId="{4768E679-B481-48FC-B589-978EC1877936}" dt="2025-06-24T13:23:40.602" v="18" actId="20577"/>
          <ac:spMkLst>
            <pc:docMk/>
            <pc:sldMk cId="364149091" sldId="762"/>
            <ac:spMk id="2" creationId="{3A79E1C3-8456-B0C0-9081-FD26F0EC277A}"/>
          </ac:spMkLst>
        </pc:spChg>
        <pc:spChg chg="mod">
          <ac:chgData name="Jane Manning" userId="d53ab8ca-c682-4eaa-86be-5f7e93f41734" providerId="ADAL" clId="{4768E679-B481-48FC-B589-978EC1877936}" dt="2025-06-24T13:24:52.875" v="79" actId="20577"/>
          <ac:spMkLst>
            <pc:docMk/>
            <pc:sldMk cId="364149091" sldId="762"/>
            <ac:spMk id="3" creationId="{642CF253-9F28-0957-70A8-3F6D15CE4495}"/>
          </ac:spMkLst>
        </pc:spChg>
      </pc:sldChg>
      <pc:sldChg chg="modSp mod">
        <pc:chgData name="Jane Manning" userId="d53ab8ca-c682-4eaa-86be-5f7e93f41734" providerId="ADAL" clId="{4768E679-B481-48FC-B589-978EC1877936}" dt="2025-06-24T13:26:39.969" v="148" actId="20577"/>
        <pc:sldMkLst>
          <pc:docMk/>
          <pc:sldMk cId="3952460872" sldId="772"/>
        </pc:sldMkLst>
        <pc:spChg chg="mod">
          <ac:chgData name="Jane Manning" userId="d53ab8ca-c682-4eaa-86be-5f7e93f41734" providerId="ADAL" clId="{4768E679-B481-48FC-B589-978EC1877936}" dt="2025-06-24T13:26:39.969" v="148" actId="20577"/>
          <ac:spMkLst>
            <pc:docMk/>
            <pc:sldMk cId="3952460872" sldId="772"/>
            <ac:spMk id="3" creationId="{30344814-B7B8-1472-A346-ADCA77D572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3C05D3-1398-82FA-F191-1C43CC96F1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FAA7522F-E197-6677-E81E-05950F6E788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332111FA-FE94-0648-B733-C5ECDF9C05AB}" type="datetimeFigureOut">
              <a:rPr lang="en-US" altLang="en-US"/>
              <a:pPr>
                <a:defRPr/>
              </a:pPr>
              <a:t>6/24/2025</a:t>
            </a:fld>
            <a:endParaRPr lang="en-US" altLang="en-US"/>
          </a:p>
        </p:txBody>
      </p:sp>
      <p:sp>
        <p:nvSpPr>
          <p:cNvPr id="4" name="Footer Placeholder 3">
            <a:extLst>
              <a:ext uri="{FF2B5EF4-FFF2-40B4-BE49-F238E27FC236}">
                <a16:creationId xmlns:a16="http://schemas.microsoft.com/office/drawing/2014/main" id="{B6520790-E393-A44B-6B72-7CC9A609F6F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CA460636-A59A-2126-871A-C408C35C391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D5C9183E-8369-304E-A5A3-0D1F496A4D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8A20B3-3EA0-CD6D-CC69-450C5245B9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BE4441F0-57E8-75C4-9465-FA9240A003C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D0C286CB-A102-D746-AAFC-D0D0C16CD281}" type="datetimeFigureOut">
              <a:rPr lang="en-US" altLang="en-US"/>
              <a:pPr>
                <a:defRPr/>
              </a:pPr>
              <a:t>6/24/2025</a:t>
            </a:fld>
            <a:endParaRPr lang="en-US" altLang="en-US"/>
          </a:p>
        </p:txBody>
      </p:sp>
      <p:sp>
        <p:nvSpPr>
          <p:cNvPr id="4" name="Slide Image Placeholder 3">
            <a:extLst>
              <a:ext uri="{FF2B5EF4-FFF2-40B4-BE49-F238E27FC236}">
                <a16:creationId xmlns:a16="http://schemas.microsoft.com/office/drawing/2014/main" id="{1EEE5982-B2B0-4AAE-ACC7-9348B6B9718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0AA4542-C281-1251-C888-B53877A1D04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2D4848F7-7868-DE3D-F84F-AE399CB9FA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65430593-5E63-9F80-E558-CADCF62DB8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07FF2874-7737-794D-834D-0A82162649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50145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317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40576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28600"/>
            <a:ext cx="5962650" cy="40576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453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0127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pink dragon with a shadow&#10;&#10;Description automatically generated with medium confidence">
            <a:extLst>
              <a:ext uri="{FF2B5EF4-FFF2-40B4-BE49-F238E27FC236}">
                <a16:creationId xmlns:a16="http://schemas.microsoft.com/office/drawing/2014/main" id="{F40D03E8-DAFB-D5E3-183E-185F6FCC0F4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395536" y="1752675"/>
            <a:ext cx="4464496" cy="1021556"/>
          </a:xfrm>
        </p:spPr>
        <p:txBody>
          <a:bodyPr/>
          <a:lstStyle>
            <a:lvl1pPr algn="l">
              <a:defRPr sz="3000" b="1" cap="all">
                <a:solidFill>
                  <a:srgbClr val="FF0000"/>
                </a:solidFill>
              </a:defRPr>
            </a:lvl1pPr>
          </a:lstStyle>
          <a:p>
            <a:r>
              <a:rPr lang="en-GB"/>
              <a:t>Click to edit Master title style</a:t>
            </a:r>
            <a:endParaRPr lang="en-US" dirty="0"/>
          </a:p>
        </p:txBody>
      </p:sp>
      <p:sp>
        <p:nvSpPr>
          <p:cNvPr id="3" name="Text Placeholder 2"/>
          <p:cNvSpPr>
            <a:spLocks noGrp="1"/>
          </p:cNvSpPr>
          <p:nvPr>
            <p:ph type="body" idx="1"/>
          </p:nvPr>
        </p:nvSpPr>
        <p:spPr>
          <a:xfrm>
            <a:off x="395536" y="627534"/>
            <a:ext cx="4464496"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5612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1520" y="1143000"/>
            <a:ext cx="417646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62736" y="1143000"/>
            <a:ext cx="422974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9255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6861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76808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4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34031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descr="A pink dragon with a shadow&#10;&#10;Description automatically generated with medium confidence">
            <a:extLst>
              <a:ext uri="{FF2B5EF4-FFF2-40B4-BE49-F238E27FC236}">
                <a16:creationId xmlns:a16="http://schemas.microsoft.com/office/drawing/2014/main" id="{54C5AA3C-A063-22DE-411A-D14BE12BA09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Picture Placeholder 2"/>
          <p:cNvSpPr>
            <a:spLocks noGrp="1"/>
          </p:cNvSpPr>
          <p:nvPr>
            <p:ph type="pic" idx="1"/>
          </p:nvPr>
        </p:nvSpPr>
        <p:spPr>
          <a:xfrm>
            <a:off x="4283968" y="0"/>
            <a:ext cx="4860032"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1752675"/>
            <a:ext cx="3672408" cy="1021556"/>
          </a:xfrm>
        </p:spPr>
        <p:txBody>
          <a:bodyPr/>
          <a:lstStyle>
            <a:lvl1pPr algn="l">
              <a:defRPr sz="3000" b="1" cap="all">
                <a:solidFill>
                  <a:srgbClr val="FF0000"/>
                </a:solidFill>
              </a:defRPr>
            </a:lvl1pPr>
          </a:lstStyle>
          <a:p>
            <a:r>
              <a:rPr lang="en-GB"/>
              <a:t>Click to edit Master title style</a:t>
            </a:r>
            <a:endParaRPr lang="en-US" dirty="0"/>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627534"/>
            <a:ext cx="3672408"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137900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nk dragon with a white background&#10;&#10;Description automatically generated">
            <a:extLst>
              <a:ext uri="{FF2B5EF4-FFF2-40B4-BE49-F238E27FC236}">
                <a16:creationId xmlns:a16="http://schemas.microsoft.com/office/drawing/2014/main" id="{B09FBC18-138F-B164-B606-31D8FDC053AE}"/>
              </a:ext>
            </a:extLst>
          </p:cNvPr>
          <p:cNvPicPr>
            <a:picLocks noChangeAspect="1"/>
          </p:cNvPicPr>
          <p:nvPr userDrawn="1"/>
        </p:nvPicPr>
        <p:blipFill>
          <a:blip r:embed="rId13"/>
          <a:stretch>
            <a:fillRect/>
          </a:stretch>
        </p:blipFill>
        <p:spPr>
          <a:xfrm>
            <a:off x="0" y="0"/>
            <a:ext cx="9144000" cy="5143500"/>
          </a:xfrm>
          <a:prstGeom prst="rect">
            <a:avLst/>
          </a:prstGeom>
        </p:spPr>
      </p:pic>
      <p:sp>
        <p:nvSpPr>
          <p:cNvPr id="1027" name="Rectangle 2">
            <a:extLst>
              <a:ext uri="{FF2B5EF4-FFF2-40B4-BE49-F238E27FC236}">
                <a16:creationId xmlns:a16="http://schemas.microsoft.com/office/drawing/2014/main" id="{D555CFA0-99F4-23EA-D20F-C0B2FE916EE7}"/>
              </a:ext>
            </a:extLst>
          </p:cNvPr>
          <p:cNvSpPr>
            <a:spLocks noGrp="1" noChangeArrowheads="1"/>
          </p:cNvSpPr>
          <p:nvPr>
            <p:ph type="title"/>
          </p:nvPr>
        </p:nvSpPr>
        <p:spPr bwMode="auto">
          <a:xfrm>
            <a:off x="251520" y="228600"/>
            <a:ext cx="864096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dirty="0"/>
          </a:p>
        </p:txBody>
      </p:sp>
      <p:sp>
        <p:nvSpPr>
          <p:cNvPr id="1028" name="Rectangle 3">
            <a:extLst>
              <a:ext uri="{FF2B5EF4-FFF2-40B4-BE49-F238E27FC236}">
                <a16:creationId xmlns:a16="http://schemas.microsoft.com/office/drawing/2014/main" id="{E9C2CFC3-5CA2-3B81-7A52-CE79A80EB393}"/>
              </a:ext>
            </a:extLst>
          </p:cNvPr>
          <p:cNvSpPr>
            <a:spLocks noGrp="1" noChangeArrowheads="1"/>
          </p:cNvSpPr>
          <p:nvPr>
            <p:ph type="body" idx="1"/>
          </p:nvPr>
        </p:nvSpPr>
        <p:spPr bwMode="auto">
          <a:xfrm>
            <a:off x="251520" y="1143000"/>
            <a:ext cx="864096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12" r:id="rId3"/>
    <p:sldLayoutId id="2147483705" r:id="rId4"/>
    <p:sldLayoutId id="2147483706" r:id="rId5"/>
    <p:sldLayoutId id="2147483707" r:id="rId6"/>
    <p:sldLayoutId id="2147483708" r:id="rId7"/>
    <p:sldLayoutId id="2147483709" r:id="rId8"/>
    <p:sldLayoutId id="2147483713" r:id="rId9"/>
    <p:sldLayoutId id="2147483710" r:id="rId10"/>
    <p:sldLayoutId id="2147483711" r:id="rId11"/>
  </p:sldLayoutIdLst>
  <p:hf hdr="0" ftr="0" dt="0"/>
  <p:txStyles>
    <p:titleStyle>
      <a:lvl1pPr algn="l" rtl="0" eaLnBrk="1" fontAlgn="base" hangingPunct="1">
        <a:spcBef>
          <a:spcPct val="0"/>
        </a:spcBef>
        <a:spcAft>
          <a:spcPct val="0"/>
        </a:spcAft>
        <a:defRPr sz="2400" b="1">
          <a:solidFill>
            <a:srgbClr val="E40520"/>
          </a:solidFill>
          <a:latin typeface="+mj-lt"/>
          <a:ea typeface="+mj-ea"/>
          <a:cs typeface="ＭＳ Ｐゴシック" charset="0"/>
        </a:defRPr>
      </a:lvl1pPr>
      <a:lvl2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400" b="1">
          <a:solidFill>
            <a:srgbClr val="CD0921"/>
          </a:solidFill>
          <a:latin typeface="Arial" charset="0"/>
          <a:ea typeface="ＭＳ Ｐゴシック" charset="0"/>
        </a:defRPr>
      </a:lvl6pPr>
      <a:lvl7pPr marL="685800" algn="l" rtl="0" eaLnBrk="1" fontAlgn="base" hangingPunct="1">
        <a:spcBef>
          <a:spcPct val="0"/>
        </a:spcBef>
        <a:spcAft>
          <a:spcPct val="0"/>
        </a:spcAft>
        <a:defRPr sz="2400" b="1">
          <a:solidFill>
            <a:srgbClr val="CD0921"/>
          </a:solidFill>
          <a:latin typeface="Arial" charset="0"/>
          <a:ea typeface="ＭＳ Ｐゴシック" charset="0"/>
        </a:defRPr>
      </a:lvl7pPr>
      <a:lvl8pPr marL="1028700" algn="l" rtl="0" eaLnBrk="1" fontAlgn="base" hangingPunct="1">
        <a:spcBef>
          <a:spcPct val="0"/>
        </a:spcBef>
        <a:spcAft>
          <a:spcPct val="0"/>
        </a:spcAft>
        <a:defRPr sz="2400" b="1">
          <a:solidFill>
            <a:srgbClr val="CD0921"/>
          </a:solidFill>
          <a:latin typeface="Arial" charset="0"/>
          <a:ea typeface="ＭＳ Ｐゴシック" charset="0"/>
        </a:defRPr>
      </a:lvl8pPr>
      <a:lvl9pPr marL="1371600" algn="l" rtl="0" eaLnBrk="1" fontAlgn="base" hangingPunct="1">
        <a:spcBef>
          <a:spcPct val="0"/>
        </a:spcBef>
        <a:spcAft>
          <a:spcPct val="0"/>
        </a:spcAft>
        <a:defRPr sz="2400" b="1">
          <a:solidFill>
            <a:srgbClr val="CD0921"/>
          </a:solidFill>
          <a:latin typeface="Arial" charset="0"/>
          <a:ea typeface="ＭＳ Ｐゴシック" charset="0"/>
        </a:defRPr>
      </a:lvl9pPr>
    </p:titleStyle>
    <p:bodyStyle>
      <a:lvl1pPr marL="257175" indent="-257175" algn="l" rtl="0" eaLnBrk="1" fontAlgn="base" hangingPunct="1">
        <a:spcBef>
          <a:spcPct val="20000"/>
        </a:spcBef>
        <a:spcAft>
          <a:spcPct val="0"/>
        </a:spcAft>
        <a:buClr>
          <a:srgbClr val="E40520"/>
        </a:buClr>
        <a:buChar char="•"/>
        <a:defRPr sz="2200">
          <a:solidFill>
            <a:schemeClr val="tx1"/>
          </a:solidFill>
          <a:latin typeface="+mn-lt"/>
          <a:ea typeface="+mn-ea"/>
          <a:cs typeface="ＭＳ Ｐゴシック" charset="0"/>
        </a:defRPr>
      </a:lvl1pPr>
      <a:lvl2pPr marL="557213" indent="-214313" algn="l" rtl="0" eaLnBrk="1" fontAlgn="base" hangingPunct="1">
        <a:spcBef>
          <a:spcPct val="20000"/>
        </a:spcBef>
        <a:spcAft>
          <a:spcPct val="0"/>
        </a:spcAft>
        <a:buClr>
          <a:srgbClr val="E40520"/>
        </a:buClr>
        <a:buChar char="–"/>
        <a:defRPr sz="2000">
          <a:solidFill>
            <a:schemeClr val="tx1"/>
          </a:solidFill>
          <a:latin typeface="+mn-lt"/>
          <a:ea typeface="+mn-ea"/>
        </a:defRPr>
      </a:lvl2pPr>
      <a:lvl3pPr marL="857250" indent="-171450" algn="l" rtl="0" eaLnBrk="1" fontAlgn="base" hangingPunct="1">
        <a:spcBef>
          <a:spcPct val="20000"/>
        </a:spcBef>
        <a:spcAft>
          <a:spcPct val="0"/>
        </a:spcAft>
        <a:buClr>
          <a:srgbClr val="E40520"/>
        </a:buClr>
        <a:buChar char="•"/>
        <a:defRPr sz="1800">
          <a:solidFill>
            <a:schemeClr val="tx1"/>
          </a:solidFill>
          <a:latin typeface="+mn-lt"/>
          <a:ea typeface="+mn-ea"/>
        </a:defRPr>
      </a:lvl3pPr>
      <a:lvl4pPr marL="1200150" indent="-171450" algn="l" rtl="0" eaLnBrk="1" fontAlgn="base" hangingPunct="1">
        <a:spcBef>
          <a:spcPct val="20000"/>
        </a:spcBef>
        <a:spcAft>
          <a:spcPct val="0"/>
        </a:spcAft>
        <a:buClr>
          <a:srgbClr val="E40520"/>
        </a:buClr>
        <a:buChar char="–"/>
        <a:defRPr sz="1600">
          <a:solidFill>
            <a:schemeClr val="tx1"/>
          </a:solidFill>
          <a:latin typeface="+mn-lt"/>
          <a:ea typeface="+mn-ea"/>
        </a:defRPr>
      </a:lvl4pPr>
      <a:lvl5pPr marL="1543050" indent="-171450" algn="l" rtl="0" eaLnBrk="1" fontAlgn="base" hangingPunct="1">
        <a:spcBef>
          <a:spcPct val="20000"/>
        </a:spcBef>
        <a:spcAft>
          <a:spcPct val="0"/>
        </a:spcAft>
        <a:buClr>
          <a:srgbClr val="E40520"/>
        </a:buClr>
        <a:buChar char="»"/>
        <a:defRPr sz="1400">
          <a:solidFill>
            <a:schemeClr val="tx1"/>
          </a:solidFill>
          <a:latin typeface="+mn-lt"/>
          <a:ea typeface="+mn-ea"/>
        </a:defRPr>
      </a:lvl5pPr>
      <a:lvl6pPr marL="1885950" indent="-171450" algn="l" rtl="0" eaLnBrk="1" fontAlgn="base" hangingPunct="1">
        <a:spcBef>
          <a:spcPct val="20000"/>
        </a:spcBef>
        <a:spcAft>
          <a:spcPct val="0"/>
        </a:spcAft>
        <a:buChar char="»"/>
        <a:defRPr>
          <a:solidFill>
            <a:schemeClr val="tx1"/>
          </a:solidFill>
          <a:latin typeface="+mn-lt"/>
          <a:ea typeface="+mn-ea"/>
        </a:defRPr>
      </a:lvl6pPr>
      <a:lvl7pPr marL="2228850" indent="-171450" algn="l" rtl="0" eaLnBrk="1" fontAlgn="base" hangingPunct="1">
        <a:spcBef>
          <a:spcPct val="20000"/>
        </a:spcBef>
        <a:spcAft>
          <a:spcPct val="0"/>
        </a:spcAft>
        <a:buChar char="»"/>
        <a:defRPr>
          <a:solidFill>
            <a:schemeClr val="tx1"/>
          </a:solidFill>
          <a:latin typeface="+mn-lt"/>
          <a:ea typeface="+mn-ea"/>
        </a:defRPr>
      </a:lvl7pPr>
      <a:lvl8pPr marL="2571750" indent="-171450" algn="l" rtl="0" eaLnBrk="1" fontAlgn="base" hangingPunct="1">
        <a:spcBef>
          <a:spcPct val="20000"/>
        </a:spcBef>
        <a:spcAft>
          <a:spcPct val="0"/>
        </a:spcAft>
        <a:buChar char="»"/>
        <a:defRPr>
          <a:solidFill>
            <a:schemeClr val="tx1"/>
          </a:solidFill>
          <a:latin typeface="+mn-lt"/>
          <a:ea typeface="+mn-ea"/>
        </a:defRPr>
      </a:lvl8pPr>
      <a:lvl9pPr marL="2914650" indent="-17145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jane.manning@enfield.gov.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mailto:malaika.Williams@enfield.gov.uk" TargetMode="External"/><Relationship Id="rId2" Type="http://schemas.openxmlformats.org/officeDocument/2006/relationships/hyperlink" Target="mailto:virtualschool@enfield.gov.uk" TargetMode="External"/><Relationship Id="rId1" Type="http://schemas.openxmlformats.org/officeDocument/2006/relationships/slideLayout" Target="../slideLayouts/slideLayout2.xml"/><Relationship Id="rId4" Type="http://schemas.openxmlformats.org/officeDocument/2006/relationships/hyperlink" Target="mailto:jane.manning@enfield.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flag with a lion and a dragon&#10;&#10;Description automatically generated">
            <a:extLst>
              <a:ext uri="{FF2B5EF4-FFF2-40B4-BE49-F238E27FC236}">
                <a16:creationId xmlns:a16="http://schemas.microsoft.com/office/drawing/2014/main" id="{A11016D3-B575-F288-322D-2F8CC4DF5F0A}"/>
              </a:ext>
            </a:extLst>
          </p:cNvPr>
          <p:cNvPicPr>
            <a:picLocks noChangeAspect="1"/>
          </p:cNvPicPr>
          <p:nvPr/>
        </p:nvPicPr>
        <p:blipFill>
          <a:blip r:embed="rId2"/>
          <a:stretch>
            <a:fillRect/>
          </a:stretch>
        </p:blipFill>
        <p:spPr>
          <a:xfrm>
            <a:off x="0" y="0"/>
            <a:ext cx="9144000" cy="51435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43703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1657350" y="1401763"/>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4200" b="1" dirty="0">
                <a:solidFill>
                  <a:schemeClr val="bg1"/>
                </a:solidFill>
              </a:rPr>
              <a:t>Kinship Care</a:t>
            </a:r>
            <a:endParaRPr lang="en-US" altLang="en-US" sz="3300"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171700" y="2487613"/>
            <a:ext cx="480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2400" dirty="0">
                <a:solidFill>
                  <a:schemeClr val="bg1"/>
                </a:solidFill>
              </a:rPr>
              <a:t>Jane Manning</a:t>
            </a:r>
          </a:p>
          <a:p>
            <a:pPr algn="ctr">
              <a:spcBef>
                <a:spcPct val="0"/>
              </a:spcBef>
              <a:buClrTx/>
              <a:buFontTx/>
              <a:buNone/>
            </a:pPr>
            <a:r>
              <a:rPr lang="en-US" altLang="en-US" sz="2400" dirty="0">
                <a:solidFill>
                  <a:schemeClr val="bg1"/>
                </a:solidFill>
              </a:rPr>
              <a:t>Children Previously in Care and Kinship Education Officer</a:t>
            </a: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463867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dirty="0" err="1">
                <a:solidFill>
                  <a:srgbClr val="D52B1E"/>
                </a:solidFill>
              </a:rPr>
              <a:t>www.enfield.gov.uk</a:t>
            </a:r>
            <a:endParaRPr lang="en-US" altLang="en-US" sz="1425" b="1" dirty="0">
              <a:solidFill>
                <a:srgbClr val="D52B1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4DC8-F929-6C68-72C3-A151D80041E8}"/>
              </a:ext>
            </a:extLst>
          </p:cNvPr>
          <p:cNvSpPr>
            <a:spLocks noGrp="1"/>
          </p:cNvSpPr>
          <p:nvPr>
            <p:ph type="title"/>
          </p:nvPr>
        </p:nvSpPr>
        <p:spPr/>
        <p:txBody>
          <a:bodyPr/>
          <a:lstStyle/>
          <a:p>
            <a:r>
              <a:rPr lang="en-GB" dirty="0"/>
              <a:t>Educational Needs </a:t>
            </a:r>
          </a:p>
        </p:txBody>
      </p:sp>
      <p:sp>
        <p:nvSpPr>
          <p:cNvPr id="3" name="Content Placeholder 2">
            <a:extLst>
              <a:ext uri="{FF2B5EF4-FFF2-40B4-BE49-F238E27FC236}">
                <a16:creationId xmlns:a16="http://schemas.microsoft.com/office/drawing/2014/main" id="{4DC4F6D1-F606-640E-6D5E-3CE0F761257E}"/>
              </a:ext>
            </a:extLst>
          </p:cNvPr>
          <p:cNvSpPr>
            <a:spLocks noGrp="1"/>
          </p:cNvSpPr>
          <p:nvPr>
            <p:ph idx="1"/>
          </p:nvPr>
        </p:nvSpPr>
        <p:spPr/>
        <p:txBody>
          <a:bodyPr/>
          <a:lstStyle/>
          <a:p>
            <a:r>
              <a:rPr lang="en-GB" dirty="0"/>
              <a:t>Children who grow up in kinship care have better outcomes than children who grow up in other types of non-parental care. However, their outcomes fall behind those children with no social worker involvement.</a:t>
            </a:r>
          </a:p>
          <a:p>
            <a:r>
              <a:rPr lang="en-GB" dirty="0"/>
              <a:t>47% of kinship carers surveyed by Kinship said their child had a special educational need or disability.</a:t>
            </a:r>
          </a:p>
          <a:p>
            <a:r>
              <a:rPr lang="en-GB" dirty="0"/>
              <a:t>Kinship children are 5 times more likely to be attending a special school, than all pupils in England and Wales.</a:t>
            </a:r>
          </a:p>
          <a:p>
            <a:r>
              <a:rPr lang="en-GB" dirty="0"/>
              <a:t>10% of those surveyed said their child has a diagnosis of ASD.</a:t>
            </a:r>
          </a:p>
          <a:p>
            <a:r>
              <a:rPr lang="en-GB" dirty="0"/>
              <a:t>1 in 3 children in kinship care have SEMH needs.</a:t>
            </a:r>
          </a:p>
          <a:p>
            <a:endParaRPr lang="en-GB" dirty="0"/>
          </a:p>
        </p:txBody>
      </p:sp>
    </p:spTree>
    <p:extLst>
      <p:ext uri="{BB962C8B-B14F-4D97-AF65-F5344CB8AC3E}">
        <p14:creationId xmlns:p14="http://schemas.microsoft.com/office/powerpoint/2010/main" val="16254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6E0D-026E-4CA7-BFA9-AC1AD6A99F6A}"/>
              </a:ext>
            </a:extLst>
          </p:cNvPr>
          <p:cNvSpPr>
            <a:spLocks noGrp="1"/>
          </p:cNvSpPr>
          <p:nvPr>
            <p:ph type="title"/>
          </p:nvPr>
        </p:nvSpPr>
        <p:spPr/>
        <p:txBody>
          <a:bodyPr/>
          <a:lstStyle/>
          <a:p>
            <a:r>
              <a:rPr lang="en-GB" dirty="0"/>
              <a:t>Educational Needs</a:t>
            </a:r>
          </a:p>
        </p:txBody>
      </p:sp>
      <p:sp>
        <p:nvSpPr>
          <p:cNvPr id="3" name="Content Placeholder 2">
            <a:extLst>
              <a:ext uri="{FF2B5EF4-FFF2-40B4-BE49-F238E27FC236}">
                <a16:creationId xmlns:a16="http://schemas.microsoft.com/office/drawing/2014/main" id="{058BAD21-CC8B-B118-0E1E-13D3EDEBDEDF}"/>
              </a:ext>
            </a:extLst>
          </p:cNvPr>
          <p:cNvSpPr>
            <a:spLocks noGrp="1"/>
          </p:cNvSpPr>
          <p:nvPr>
            <p:ph idx="1"/>
          </p:nvPr>
        </p:nvSpPr>
        <p:spPr/>
        <p:txBody>
          <a:bodyPr/>
          <a:lstStyle/>
          <a:p>
            <a:r>
              <a:rPr lang="en-GB" dirty="0"/>
              <a:t>Kinship children in England were over three times more likely to have an EHC plan than all pupils, but far less likely than other social care groups. </a:t>
            </a:r>
          </a:p>
          <a:p>
            <a:r>
              <a:rPr lang="en-GB" dirty="0"/>
              <a:t>There are discrepancies between the amount of support received, dependent on the type of kinship care, with those in kinship foster care receiving the most support, and those in informal arrangements the least. This is due to the differing entitlements dependent on legal orders. There is currently pressure on the Government to equalise support.</a:t>
            </a:r>
          </a:p>
        </p:txBody>
      </p:sp>
    </p:spTree>
    <p:extLst>
      <p:ext uri="{BB962C8B-B14F-4D97-AF65-F5344CB8AC3E}">
        <p14:creationId xmlns:p14="http://schemas.microsoft.com/office/powerpoint/2010/main" val="3043316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E1C3-8456-B0C0-9081-FD26F0EC277A}"/>
              </a:ext>
            </a:extLst>
          </p:cNvPr>
          <p:cNvSpPr>
            <a:spLocks noGrp="1"/>
          </p:cNvSpPr>
          <p:nvPr>
            <p:ph type="title"/>
          </p:nvPr>
        </p:nvSpPr>
        <p:spPr>
          <a:xfrm>
            <a:off x="685800" y="228600"/>
            <a:ext cx="8153400" cy="628650"/>
          </a:xfrm>
        </p:spPr>
        <p:txBody>
          <a:bodyPr/>
          <a:lstStyle/>
          <a:p>
            <a:r>
              <a:rPr lang="en-GB" dirty="0"/>
              <a:t>What support is available for those children who were previously in care?</a:t>
            </a:r>
          </a:p>
        </p:txBody>
      </p:sp>
      <p:sp>
        <p:nvSpPr>
          <p:cNvPr id="3" name="Content Placeholder 2">
            <a:extLst>
              <a:ext uri="{FF2B5EF4-FFF2-40B4-BE49-F238E27FC236}">
                <a16:creationId xmlns:a16="http://schemas.microsoft.com/office/drawing/2014/main" id="{642CF253-9F28-0957-70A8-3F6D15CE4495}"/>
              </a:ext>
            </a:extLst>
          </p:cNvPr>
          <p:cNvSpPr>
            <a:spLocks noGrp="1"/>
          </p:cNvSpPr>
          <p:nvPr>
            <p:ph idx="1"/>
          </p:nvPr>
        </p:nvSpPr>
        <p:spPr/>
        <p:txBody>
          <a:bodyPr/>
          <a:lstStyle/>
          <a:p>
            <a:r>
              <a:rPr lang="en-GB" dirty="0"/>
              <a:t>Priority Admission:</a:t>
            </a:r>
          </a:p>
          <a:p>
            <a:r>
              <a:rPr lang="en-GB" dirty="0"/>
              <a:t>Along with CIC, children previously in care are given the highest priority in school admissions. This means that even if a school is over-subscribed, or a year group is “full”, they will still be awarded a place.</a:t>
            </a:r>
          </a:p>
          <a:p>
            <a:r>
              <a:rPr lang="en-GB" dirty="0"/>
              <a:t>This applies to all children previously in care – whether adopted in England or elsewhere from “state care.”</a:t>
            </a:r>
          </a:p>
          <a:p>
            <a:r>
              <a:rPr lang="en-GB" dirty="0"/>
              <a:t>It does NOT apply to children who were never LAC.</a:t>
            </a:r>
          </a:p>
        </p:txBody>
      </p:sp>
    </p:spTree>
    <p:extLst>
      <p:ext uri="{BB962C8B-B14F-4D97-AF65-F5344CB8AC3E}">
        <p14:creationId xmlns:p14="http://schemas.microsoft.com/office/powerpoint/2010/main" val="364149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45FA-C68A-0635-737D-B45C851F4A6C}"/>
              </a:ext>
            </a:extLst>
          </p:cNvPr>
          <p:cNvSpPr>
            <a:spLocks noGrp="1"/>
          </p:cNvSpPr>
          <p:nvPr>
            <p:ph type="title"/>
          </p:nvPr>
        </p:nvSpPr>
        <p:spPr/>
        <p:txBody>
          <a:bodyPr/>
          <a:lstStyle/>
          <a:p>
            <a:r>
              <a:rPr lang="en-GB" dirty="0"/>
              <a:t>Pupil Premium Plus and Children Previously in Care</a:t>
            </a:r>
          </a:p>
        </p:txBody>
      </p:sp>
      <p:sp>
        <p:nvSpPr>
          <p:cNvPr id="3" name="Content Placeholder 2">
            <a:extLst>
              <a:ext uri="{FF2B5EF4-FFF2-40B4-BE49-F238E27FC236}">
                <a16:creationId xmlns:a16="http://schemas.microsoft.com/office/drawing/2014/main" id="{0C1E1EC4-D4EB-C135-C559-DFEF84D6F4F4}"/>
              </a:ext>
            </a:extLst>
          </p:cNvPr>
          <p:cNvSpPr>
            <a:spLocks noGrp="1"/>
          </p:cNvSpPr>
          <p:nvPr>
            <p:ph idx="1"/>
          </p:nvPr>
        </p:nvSpPr>
        <p:spPr/>
        <p:txBody>
          <a:bodyPr/>
          <a:lstStyle/>
          <a:p>
            <a:r>
              <a:rPr lang="en-GB" dirty="0"/>
              <a:t>Not a personal budget</a:t>
            </a:r>
          </a:p>
          <a:p>
            <a:r>
              <a:rPr lang="en-GB" dirty="0"/>
              <a:t>From September 2025, this will be £2630.</a:t>
            </a:r>
          </a:p>
          <a:p>
            <a:r>
              <a:rPr lang="en-GB" dirty="0"/>
              <a:t>The funding should be used to help meet the needs of the cohort of children who were previously looked after, but also for the first time: “to support other pupils with identified needs, such as those who have or have had a social worker, or who act as a carer.”</a:t>
            </a:r>
          </a:p>
          <a:p>
            <a:r>
              <a:rPr lang="en-GB" dirty="0"/>
              <a:t>This can also include children in kinship arrangements who weren’t previously in care.</a:t>
            </a:r>
          </a:p>
          <a:p>
            <a:r>
              <a:rPr lang="en-GB" dirty="0"/>
              <a:t>Vulnerable groups – those on </a:t>
            </a:r>
            <a:r>
              <a:rPr lang="en-GB" dirty="0" err="1"/>
              <a:t>CiN</a:t>
            </a:r>
            <a:r>
              <a:rPr lang="en-GB" dirty="0"/>
              <a:t> / CP Plans / Children in Care – similar needs.</a:t>
            </a:r>
          </a:p>
          <a:p>
            <a:endParaRPr lang="en-GB" dirty="0"/>
          </a:p>
        </p:txBody>
      </p:sp>
    </p:spTree>
    <p:extLst>
      <p:ext uri="{BB962C8B-B14F-4D97-AF65-F5344CB8AC3E}">
        <p14:creationId xmlns:p14="http://schemas.microsoft.com/office/powerpoint/2010/main" val="349744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F20F-5BE3-8E9F-8EFD-67EC5C0BA1BC}"/>
              </a:ext>
            </a:extLst>
          </p:cNvPr>
          <p:cNvSpPr>
            <a:spLocks noGrp="1"/>
          </p:cNvSpPr>
          <p:nvPr>
            <p:ph type="title"/>
          </p:nvPr>
        </p:nvSpPr>
        <p:spPr/>
        <p:txBody>
          <a:bodyPr/>
          <a:lstStyle/>
          <a:p>
            <a:r>
              <a:rPr lang="en-GB" dirty="0"/>
              <a:t>Communication</a:t>
            </a:r>
          </a:p>
        </p:txBody>
      </p:sp>
      <p:sp>
        <p:nvSpPr>
          <p:cNvPr id="3" name="Content Placeholder 2">
            <a:extLst>
              <a:ext uri="{FF2B5EF4-FFF2-40B4-BE49-F238E27FC236}">
                <a16:creationId xmlns:a16="http://schemas.microsoft.com/office/drawing/2014/main" id="{B6F99B36-B001-180F-02B7-E4D34AAC6A82}"/>
              </a:ext>
            </a:extLst>
          </p:cNvPr>
          <p:cNvSpPr>
            <a:spLocks noGrp="1"/>
          </p:cNvSpPr>
          <p:nvPr>
            <p:ph idx="1"/>
          </p:nvPr>
        </p:nvSpPr>
        <p:spPr/>
        <p:txBody>
          <a:bodyPr/>
          <a:lstStyle/>
          <a:p>
            <a:r>
              <a:rPr lang="en-GB" dirty="0"/>
              <a:t>Essential that DSL’s are aware of who these children are. Close communication is essential with:</a:t>
            </a:r>
          </a:p>
          <a:p>
            <a:r>
              <a:rPr lang="en-GB" dirty="0"/>
              <a:t>Parents and carers (identify the children – VS has a model letter, but also put information regarding additional support in new starter packs and make regular requests in newsletters etc)</a:t>
            </a:r>
          </a:p>
          <a:p>
            <a:r>
              <a:rPr lang="en-GB" dirty="0"/>
              <a:t>Designated teacher for children in care / previously in care</a:t>
            </a:r>
          </a:p>
          <a:p>
            <a:r>
              <a:rPr lang="en-GB" dirty="0"/>
              <a:t>Class or form teachers</a:t>
            </a:r>
          </a:p>
          <a:p>
            <a:r>
              <a:rPr lang="en-GB" dirty="0"/>
              <a:t>Subject teachers – certain topics can be triggering – </a:t>
            </a:r>
            <a:r>
              <a:rPr lang="en-GB" dirty="0" err="1"/>
              <a:t>eg</a:t>
            </a:r>
            <a:r>
              <a:rPr lang="en-GB" dirty="0"/>
              <a:t> sex education, family trees</a:t>
            </a:r>
          </a:p>
        </p:txBody>
      </p:sp>
    </p:spTree>
    <p:extLst>
      <p:ext uri="{BB962C8B-B14F-4D97-AF65-F5344CB8AC3E}">
        <p14:creationId xmlns:p14="http://schemas.microsoft.com/office/powerpoint/2010/main" val="186620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85A5-8FA0-C29F-A532-8C3898CCA4A6}"/>
              </a:ext>
            </a:extLst>
          </p:cNvPr>
          <p:cNvSpPr>
            <a:spLocks noGrp="1"/>
          </p:cNvSpPr>
          <p:nvPr>
            <p:ph type="title"/>
          </p:nvPr>
        </p:nvSpPr>
        <p:spPr/>
        <p:txBody>
          <a:bodyPr/>
          <a:lstStyle/>
          <a:p>
            <a:r>
              <a:rPr lang="en-GB" dirty="0"/>
              <a:t>Support offered by the Virtual School</a:t>
            </a:r>
          </a:p>
        </p:txBody>
      </p:sp>
      <p:sp>
        <p:nvSpPr>
          <p:cNvPr id="3" name="Content Placeholder 2">
            <a:extLst>
              <a:ext uri="{FF2B5EF4-FFF2-40B4-BE49-F238E27FC236}">
                <a16:creationId xmlns:a16="http://schemas.microsoft.com/office/drawing/2014/main" id="{0A6C53BD-8D43-DFF6-290D-E04AC0A64973}"/>
              </a:ext>
            </a:extLst>
          </p:cNvPr>
          <p:cNvSpPr>
            <a:spLocks noGrp="1"/>
          </p:cNvSpPr>
          <p:nvPr>
            <p:ph idx="1"/>
          </p:nvPr>
        </p:nvSpPr>
        <p:spPr/>
        <p:txBody>
          <a:bodyPr/>
          <a:lstStyle/>
          <a:p>
            <a:r>
              <a:rPr lang="en-GB" dirty="0"/>
              <a:t>For </a:t>
            </a:r>
            <a:r>
              <a:rPr lang="en-GB" b="1" dirty="0"/>
              <a:t>all </a:t>
            </a:r>
            <a:r>
              <a:rPr lang="en-GB" dirty="0"/>
              <a:t>kinship carers, we hold termly education coffee mornings whereby they can meet other carers in their position and discuss educational issues such as transitions, SEN, homework etc.</a:t>
            </a:r>
          </a:p>
          <a:p>
            <a:r>
              <a:rPr lang="en-GB" dirty="0"/>
              <a:t>The Virtual School website contains information and advice.</a:t>
            </a:r>
          </a:p>
          <a:p>
            <a:r>
              <a:rPr lang="en-GB" dirty="0"/>
              <a:t>If a child is at risk of suspension or exclusion please contact </a:t>
            </a:r>
            <a:r>
              <a:rPr lang="en-GB" dirty="0" err="1">
                <a:hlinkClick r:id="rId2"/>
              </a:rPr>
              <a:t>jane.manning@</a:t>
            </a:r>
            <a:r>
              <a:rPr lang="en-GB" err="1">
                <a:hlinkClick r:id="rId2"/>
              </a:rPr>
              <a:t>enfield</a:t>
            </a:r>
            <a:r>
              <a:rPr lang="en-GB">
                <a:hlinkClick r:id="rId2"/>
              </a:rPr>
              <a:t>.gov.uk</a:t>
            </a:r>
            <a:r>
              <a:rPr lang="en-GB"/>
              <a:t> </a:t>
            </a:r>
            <a:endParaRPr lang="en-GB" dirty="0"/>
          </a:p>
        </p:txBody>
      </p:sp>
    </p:spTree>
    <p:extLst>
      <p:ext uri="{BB962C8B-B14F-4D97-AF65-F5344CB8AC3E}">
        <p14:creationId xmlns:p14="http://schemas.microsoft.com/office/powerpoint/2010/main" val="234378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4E9F12-DCD5-3FB9-1CA4-3AFBC8E922D6}"/>
              </a:ext>
            </a:extLst>
          </p:cNvPr>
          <p:cNvPicPr>
            <a:picLocks noChangeAspect="1"/>
          </p:cNvPicPr>
          <p:nvPr/>
        </p:nvPicPr>
        <p:blipFill>
          <a:blip r:embed="rId2"/>
          <a:srcRect t="27443" b="14349"/>
          <a:stretch>
            <a:fillRect/>
          </a:stretch>
        </p:blipFill>
        <p:spPr>
          <a:xfrm>
            <a:off x="4283968" y="10"/>
            <a:ext cx="4860032" cy="5143490"/>
          </a:xfrm>
          <a:prstGeom prst="rect">
            <a:avLst/>
          </a:prstGeom>
          <a:noFill/>
        </p:spPr>
      </p:pic>
      <p:sp>
        <p:nvSpPr>
          <p:cNvPr id="2" name="Title 1">
            <a:extLst>
              <a:ext uri="{FF2B5EF4-FFF2-40B4-BE49-F238E27FC236}">
                <a16:creationId xmlns:a16="http://schemas.microsoft.com/office/drawing/2014/main" id="{07E53ED9-21ED-0328-9BC2-371E38A5667F}"/>
              </a:ext>
            </a:extLst>
          </p:cNvPr>
          <p:cNvSpPr>
            <a:spLocks noGrp="1"/>
          </p:cNvSpPr>
          <p:nvPr>
            <p:ph type="title"/>
          </p:nvPr>
        </p:nvSpPr>
        <p:spPr>
          <a:xfrm>
            <a:off x="395536" y="1752675"/>
            <a:ext cx="3672408" cy="1021556"/>
          </a:xfrm>
        </p:spPr>
        <p:txBody>
          <a:bodyPr wrap="square" anchor="t">
            <a:normAutofit/>
          </a:bodyPr>
          <a:lstStyle/>
          <a:p>
            <a:r>
              <a:rPr lang="en-GB" dirty="0"/>
              <a:t>Enfield Virtual School</a:t>
            </a:r>
          </a:p>
        </p:txBody>
      </p:sp>
      <p:sp>
        <p:nvSpPr>
          <p:cNvPr id="3" name="Content Placeholder 2">
            <a:extLst>
              <a:ext uri="{FF2B5EF4-FFF2-40B4-BE49-F238E27FC236}">
                <a16:creationId xmlns:a16="http://schemas.microsoft.com/office/drawing/2014/main" id="{C6489B64-95C4-FBD6-0857-AA3FEAB970C6}"/>
              </a:ext>
            </a:extLst>
          </p:cNvPr>
          <p:cNvSpPr>
            <a:spLocks noGrp="1"/>
          </p:cNvSpPr>
          <p:nvPr>
            <p:ph type="body" idx="10"/>
          </p:nvPr>
        </p:nvSpPr>
        <p:spPr>
          <a:xfrm>
            <a:off x="395536" y="627534"/>
            <a:ext cx="3672408" cy="1125140"/>
          </a:xfrm>
        </p:spPr>
        <p:txBody>
          <a:bodyPr wrap="square" anchor="b">
            <a:normAutofit/>
          </a:bodyPr>
          <a:lstStyle/>
          <a:p>
            <a:r>
              <a:rPr lang="en-GB" dirty="0"/>
              <a:t>What do we offer?</a:t>
            </a:r>
          </a:p>
          <a:p>
            <a:endParaRPr lang="en-GB" dirty="0"/>
          </a:p>
        </p:txBody>
      </p:sp>
    </p:spTree>
    <p:extLst>
      <p:ext uri="{BB962C8B-B14F-4D97-AF65-F5344CB8AC3E}">
        <p14:creationId xmlns:p14="http://schemas.microsoft.com/office/powerpoint/2010/main" val="739947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5A2E-C837-B006-1BBA-F90A28447E63}"/>
              </a:ext>
            </a:extLst>
          </p:cNvPr>
          <p:cNvSpPr>
            <a:spLocks noGrp="1"/>
          </p:cNvSpPr>
          <p:nvPr>
            <p:ph type="title"/>
          </p:nvPr>
        </p:nvSpPr>
        <p:spPr/>
        <p:txBody>
          <a:bodyPr/>
          <a:lstStyle/>
          <a:p>
            <a:r>
              <a:rPr lang="en-GB" dirty="0"/>
              <a:t>Enfield Virtual School Website. </a:t>
            </a:r>
            <a:r>
              <a:rPr lang="en-GB" sz="1800" b="0" dirty="0">
                <a:solidFill>
                  <a:schemeClr val="bg2"/>
                </a:solidFill>
              </a:rPr>
              <a:t>Take a look at the advice and guidance available to schools and professionals as well as parents and carers.</a:t>
            </a:r>
            <a:endParaRPr lang="en-GB" dirty="0"/>
          </a:p>
        </p:txBody>
      </p:sp>
      <p:pic>
        <p:nvPicPr>
          <p:cNvPr id="5" name="Content Placeholder 4" descr="A qr code on a white background&#10;&#10;AI-generated content may be incorrect.">
            <a:extLst>
              <a:ext uri="{FF2B5EF4-FFF2-40B4-BE49-F238E27FC236}">
                <a16:creationId xmlns:a16="http://schemas.microsoft.com/office/drawing/2014/main" id="{8EEC484A-4F1C-E1D1-0ACC-89B4D13E6948}"/>
              </a:ext>
            </a:extLst>
          </p:cNvPr>
          <p:cNvPicPr>
            <a:picLocks noGrp="1" noChangeAspect="1"/>
          </p:cNvPicPr>
          <p:nvPr>
            <p:ph idx="1"/>
          </p:nvPr>
        </p:nvPicPr>
        <p:blipFill>
          <a:blip r:embed="rId2"/>
          <a:stretch>
            <a:fillRect/>
          </a:stretch>
        </p:blipFill>
        <p:spPr>
          <a:xfrm>
            <a:off x="2686050" y="1143000"/>
            <a:ext cx="3771900" cy="3771900"/>
          </a:xfrm>
        </p:spPr>
      </p:pic>
    </p:spTree>
    <p:extLst>
      <p:ext uri="{BB962C8B-B14F-4D97-AF65-F5344CB8AC3E}">
        <p14:creationId xmlns:p14="http://schemas.microsoft.com/office/powerpoint/2010/main" val="119566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55B2-496E-F803-DCE6-BAF60B97108C}"/>
              </a:ext>
            </a:extLst>
          </p:cNvPr>
          <p:cNvSpPr>
            <a:spLocks noGrp="1"/>
          </p:cNvSpPr>
          <p:nvPr>
            <p:ph type="title"/>
          </p:nvPr>
        </p:nvSpPr>
        <p:spPr/>
        <p:txBody>
          <a:bodyPr/>
          <a:lstStyle/>
          <a:p>
            <a:r>
              <a:rPr lang="en-GB" dirty="0"/>
              <a:t>Resources available</a:t>
            </a:r>
          </a:p>
        </p:txBody>
      </p:sp>
      <p:pic>
        <p:nvPicPr>
          <p:cNvPr id="5" name="Content Placeholder 4">
            <a:extLst>
              <a:ext uri="{FF2B5EF4-FFF2-40B4-BE49-F238E27FC236}">
                <a16:creationId xmlns:a16="http://schemas.microsoft.com/office/drawing/2014/main" id="{A064D1C2-4AEC-923B-1485-111F2FE8971D}"/>
              </a:ext>
            </a:extLst>
          </p:cNvPr>
          <p:cNvPicPr>
            <a:picLocks noGrp="1" noChangeAspect="1"/>
          </p:cNvPicPr>
          <p:nvPr>
            <p:ph idx="1"/>
          </p:nvPr>
        </p:nvPicPr>
        <p:blipFill>
          <a:blip r:embed="rId2"/>
          <a:stretch>
            <a:fillRect/>
          </a:stretch>
        </p:blipFill>
        <p:spPr>
          <a:xfrm>
            <a:off x="611560" y="1143000"/>
            <a:ext cx="1872208" cy="3771900"/>
          </a:xfrm>
        </p:spPr>
      </p:pic>
      <p:pic>
        <p:nvPicPr>
          <p:cNvPr id="7" name="Picture 6">
            <a:extLst>
              <a:ext uri="{FF2B5EF4-FFF2-40B4-BE49-F238E27FC236}">
                <a16:creationId xmlns:a16="http://schemas.microsoft.com/office/drawing/2014/main" id="{280672B8-BE87-3FD9-7C0E-ABD9A3A53E20}"/>
              </a:ext>
            </a:extLst>
          </p:cNvPr>
          <p:cNvPicPr>
            <a:picLocks noChangeAspect="1"/>
          </p:cNvPicPr>
          <p:nvPr/>
        </p:nvPicPr>
        <p:blipFill>
          <a:blip r:embed="rId3"/>
          <a:stretch>
            <a:fillRect/>
          </a:stretch>
        </p:blipFill>
        <p:spPr>
          <a:xfrm>
            <a:off x="3066230" y="1143000"/>
            <a:ext cx="2081834" cy="3771900"/>
          </a:xfrm>
          <a:prstGeom prst="rect">
            <a:avLst/>
          </a:prstGeom>
        </p:spPr>
      </p:pic>
      <p:pic>
        <p:nvPicPr>
          <p:cNvPr id="9" name="Picture 8">
            <a:extLst>
              <a:ext uri="{FF2B5EF4-FFF2-40B4-BE49-F238E27FC236}">
                <a16:creationId xmlns:a16="http://schemas.microsoft.com/office/drawing/2014/main" id="{4070FA80-9A7A-154D-9689-0C779AF3C624}"/>
              </a:ext>
            </a:extLst>
          </p:cNvPr>
          <p:cNvPicPr>
            <a:picLocks noChangeAspect="1"/>
          </p:cNvPicPr>
          <p:nvPr/>
        </p:nvPicPr>
        <p:blipFill>
          <a:blip r:embed="rId4"/>
          <a:stretch>
            <a:fillRect/>
          </a:stretch>
        </p:blipFill>
        <p:spPr>
          <a:xfrm>
            <a:off x="5580112" y="1143000"/>
            <a:ext cx="1944216" cy="3771900"/>
          </a:xfrm>
          <a:prstGeom prst="rect">
            <a:avLst/>
          </a:prstGeom>
        </p:spPr>
      </p:pic>
    </p:spTree>
    <p:extLst>
      <p:ext uri="{BB962C8B-B14F-4D97-AF65-F5344CB8AC3E}">
        <p14:creationId xmlns:p14="http://schemas.microsoft.com/office/powerpoint/2010/main" val="109775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4906-CB04-4E1F-786C-67DDA11C6144}"/>
              </a:ext>
            </a:extLst>
          </p:cNvPr>
          <p:cNvSpPr>
            <a:spLocks noGrp="1"/>
          </p:cNvSpPr>
          <p:nvPr>
            <p:ph type="title"/>
          </p:nvPr>
        </p:nvSpPr>
        <p:spPr/>
        <p:txBody>
          <a:bodyPr/>
          <a:lstStyle/>
          <a:p>
            <a:r>
              <a:rPr lang="en-GB" dirty="0"/>
              <a:t>Who To Contact at the Virtual School</a:t>
            </a:r>
          </a:p>
        </p:txBody>
      </p:sp>
      <p:sp>
        <p:nvSpPr>
          <p:cNvPr id="3" name="Content Placeholder 2">
            <a:extLst>
              <a:ext uri="{FF2B5EF4-FFF2-40B4-BE49-F238E27FC236}">
                <a16:creationId xmlns:a16="http://schemas.microsoft.com/office/drawing/2014/main" id="{30344814-B7B8-1472-A346-ADCA77D572D1}"/>
              </a:ext>
            </a:extLst>
          </p:cNvPr>
          <p:cNvSpPr>
            <a:spLocks noGrp="1"/>
          </p:cNvSpPr>
          <p:nvPr>
            <p:ph idx="1"/>
          </p:nvPr>
        </p:nvSpPr>
        <p:spPr/>
        <p:txBody>
          <a:bodyPr/>
          <a:lstStyle/>
          <a:p>
            <a:r>
              <a:rPr lang="en-GB" dirty="0"/>
              <a:t>For queries regarding children in care: </a:t>
            </a:r>
            <a:r>
              <a:rPr lang="en-GB" dirty="0">
                <a:hlinkClick r:id="rId2"/>
              </a:rPr>
              <a:t>virtualschool@enfield.gov.uk</a:t>
            </a:r>
            <a:r>
              <a:rPr lang="en-GB" dirty="0"/>
              <a:t> </a:t>
            </a:r>
          </a:p>
          <a:p>
            <a:endParaRPr lang="en-GB" dirty="0"/>
          </a:p>
          <a:p>
            <a:r>
              <a:rPr lang="en-GB" dirty="0"/>
              <a:t>For advice and guidance regarding children with a social worker (CP &amp; CIN): </a:t>
            </a:r>
            <a:r>
              <a:rPr lang="en-GB">
                <a:hlinkClick r:id="rId3"/>
              </a:rPr>
              <a:t>malaika.Williams@enfield.gov.uk</a:t>
            </a:r>
            <a:endParaRPr lang="en-GB"/>
          </a:p>
          <a:p>
            <a:endParaRPr lang="en-GB"/>
          </a:p>
          <a:p>
            <a:r>
              <a:rPr lang="en-GB" dirty="0"/>
              <a:t>For advice and guidance regarding children who were previously in care, children who are adopted, live in kinship care, or under a Special Guardianship Order or Child Arrangement Order, please contact: </a:t>
            </a:r>
            <a:r>
              <a:rPr lang="en-GB" dirty="0">
                <a:hlinkClick r:id="rId4"/>
              </a:rPr>
              <a:t>jane.manning@enfield.gov.uk</a:t>
            </a:r>
            <a:r>
              <a:rPr lang="en-GB" dirty="0"/>
              <a:t> </a:t>
            </a:r>
          </a:p>
        </p:txBody>
      </p:sp>
    </p:spTree>
    <p:extLst>
      <p:ext uri="{BB962C8B-B14F-4D97-AF65-F5344CB8AC3E}">
        <p14:creationId xmlns:p14="http://schemas.microsoft.com/office/powerpoint/2010/main" val="395246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6D63-9A70-E03F-80CC-ECE51F9F3FD2}"/>
              </a:ext>
            </a:extLst>
          </p:cNvPr>
          <p:cNvSpPr>
            <a:spLocks noGrp="1"/>
          </p:cNvSpPr>
          <p:nvPr>
            <p:ph type="title"/>
          </p:nvPr>
        </p:nvSpPr>
        <p:spPr/>
        <p:txBody>
          <a:bodyPr/>
          <a:lstStyle/>
          <a:p>
            <a:r>
              <a:rPr lang="en-GB" dirty="0"/>
              <a:t> Kinship Care</a:t>
            </a:r>
          </a:p>
        </p:txBody>
      </p:sp>
      <p:sp>
        <p:nvSpPr>
          <p:cNvPr id="3" name="Content Placeholder 2">
            <a:extLst>
              <a:ext uri="{FF2B5EF4-FFF2-40B4-BE49-F238E27FC236}">
                <a16:creationId xmlns:a16="http://schemas.microsoft.com/office/drawing/2014/main" id="{8A011D08-DCA2-D617-86CE-9E882A45AB5F}"/>
              </a:ext>
            </a:extLst>
          </p:cNvPr>
          <p:cNvSpPr>
            <a:spLocks noGrp="1"/>
          </p:cNvSpPr>
          <p:nvPr>
            <p:ph idx="1"/>
          </p:nvPr>
        </p:nvSpPr>
        <p:spPr/>
        <p:txBody>
          <a:bodyPr/>
          <a:lstStyle/>
          <a:p>
            <a:r>
              <a:rPr lang="en-GB" b="1" i="0" dirty="0">
                <a:solidFill>
                  <a:srgbClr val="767676"/>
                </a:solidFill>
                <a:effectLst/>
                <a:latin typeface="Arial" panose="020B0604020202020204" pitchFamily="34" charset="0"/>
              </a:rPr>
              <a:t>Kinship care</a:t>
            </a:r>
            <a:r>
              <a:rPr lang="en-GB" b="0" i="0" dirty="0">
                <a:solidFill>
                  <a:srgbClr val="474747"/>
                </a:solidFill>
                <a:effectLst/>
                <a:latin typeface="Arial" panose="020B0604020202020204" pitchFamily="34" charset="0"/>
              </a:rPr>
              <a:t> is any situation in which a child is being raised in the care of a friend or family member who is not their parent. Grandparents are the most prevalent carers, but also elder siblings, aunts, uncles, step- parents or siblings, as well as family friends.</a:t>
            </a:r>
          </a:p>
          <a:p>
            <a:r>
              <a:rPr lang="en-GB" dirty="0">
                <a:solidFill>
                  <a:srgbClr val="474747"/>
                </a:solidFill>
                <a:latin typeface="Arial" panose="020B0604020202020204" pitchFamily="34" charset="0"/>
              </a:rPr>
              <a:t>Nationally, there are 130,000 children in kinship care in England – 3 times as many as in mainstream foster care – yet many people have never heard of kinship care.</a:t>
            </a:r>
          </a:p>
          <a:p>
            <a:endParaRPr lang="en-GB" dirty="0">
              <a:solidFill>
                <a:srgbClr val="474747"/>
              </a:solidFill>
              <a:latin typeface="Arial" panose="020B0604020202020204" pitchFamily="34" charset="0"/>
            </a:endParaRPr>
          </a:p>
          <a:p>
            <a:endParaRPr lang="en-GB" b="0" i="0" dirty="0">
              <a:solidFill>
                <a:srgbClr val="474747"/>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328668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F20B5B-6670-A6B1-FFC2-453D46507130}"/>
              </a:ext>
            </a:extLst>
          </p:cNvPr>
          <p:cNvPicPr>
            <a:picLocks noChangeAspect="1"/>
          </p:cNvPicPr>
          <p:nvPr/>
        </p:nvPicPr>
        <p:blipFill>
          <a:blip r:embed="rId2"/>
          <a:stretch>
            <a:fillRect/>
          </a:stretch>
        </p:blipFill>
        <p:spPr>
          <a:xfrm>
            <a:off x="1435093" y="0"/>
            <a:ext cx="6273814" cy="5143500"/>
          </a:xfrm>
          <a:prstGeom prst="rect">
            <a:avLst/>
          </a:prstGeom>
        </p:spPr>
      </p:pic>
    </p:spTree>
    <p:extLst>
      <p:ext uri="{BB962C8B-B14F-4D97-AF65-F5344CB8AC3E}">
        <p14:creationId xmlns:p14="http://schemas.microsoft.com/office/powerpoint/2010/main" val="182411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E4C7-5DA3-4066-D63C-190EB1E89CB5}"/>
              </a:ext>
            </a:extLst>
          </p:cNvPr>
          <p:cNvSpPr>
            <a:spLocks noGrp="1"/>
          </p:cNvSpPr>
          <p:nvPr>
            <p:ph type="title"/>
          </p:nvPr>
        </p:nvSpPr>
        <p:spPr/>
        <p:txBody>
          <a:bodyPr/>
          <a:lstStyle/>
          <a:p>
            <a:r>
              <a:rPr lang="en-GB" dirty="0"/>
              <a:t>Who are they?</a:t>
            </a:r>
          </a:p>
        </p:txBody>
      </p:sp>
      <p:sp>
        <p:nvSpPr>
          <p:cNvPr id="5" name="TextBox 4">
            <a:extLst>
              <a:ext uri="{FF2B5EF4-FFF2-40B4-BE49-F238E27FC236}">
                <a16:creationId xmlns:a16="http://schemas.microsoft.com/office/drawing/2014/main" id="{F7D85B4A-3AB4-F86F-F217-DCF365025498}"/>
              </a:ext>
            </a:extLst>
          </p:cNvPr>
          <p:cNvSpPr txBox="1"/>
          <p:nvPr/>
        </p:nvSpPr>
        <p:spPr>
          <a:xfrm>
            <a:off x="395536" y="987574"/>
            <a:ext cx="8280920" cy="2862322"/>
          </a:xfrm>
          <a:prstGeom prst="rect">
            <a:avLst/>
          </a:prstGeom>
          <a:noFill/>
        </p:spPr>
        <p:txBody>
          <a:bodyPr wrap="square" rtlCol="0">
            <a:spAutoFit/>
          </a:bodyPr>
          <a:lstStyle/>
          <a:p>
            <a:r>
              <a:rPr lang="en-GB" sz="1800" dirty="0">
                <a:latin typeface="Arial" panose="020B0604020202020204" pitchFamily="34" charset="0"/>
                <a:cs typeface="Arial" panose="020B0604020202020204" pitchFamily="34" charset="0"/>
              </a:rPr>
              <a:t>Kinship</a:t>
            </a:r>
            <a:r>
              <a:rPr lang="en-GB" sz="1800" dirty="0"/>
              <a:t> </a:t>
            </a:r>
            <a:r>
              <a:rPr lang="en-GB" sz="1800" dirty="0">
                <a:latin typeface="Arial" panose="020B0604020202020204" pitchFamily="34" charset="0"/>
                <a:cs typeface="Arial" panose="020B0604020202020204" pitchFamily="34" charset="0"/>
              </a:rPr>
              <a:t>families are very varied and there are different legal arrangements, which can make it very confusing. Some children – if they have ever been in care – are entitled to Priority School Admission and Pupil Premium Plus. Others, who may have identical needs, will not be entitled to this additional support.</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It is important to remember, that these are children who will almost certainly have suffered early childhood trauma and disrupted attachments. Many will have suffered abuse or neglect and been removed from their parents – yet schools may not even know who they are.</a:t>
            </a:r>
          </a:p>
        </p:txBody>
      </p:sp>
    </p:spTree>
    <p:extLst>
      <p:ext uri="{BB962C8B-B14F-4D97-AF65-F5344CB8AC3E}">
        <p14:creationId xmlns:p14="http://schemas.microsoft.com/office/powerpoint/2010/main" val="1196792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969D-8C73-D021-C130-CB9079259A0A}"/>
              </a:ext>
            </a:extLst>
          </p:cNvPr>
          <p:cNvSpPr>
            <a:spLocks noGrp="1"/>
          </p:cNvSpPr>
          <p:nvPr>
            <p:ph type="title"/>
          </p:nvPr>
        </p:nvSpPr>
        <p:spPr/>
        <p:txBody>
          <a:bodyPr/>
          <a:lstStyle/>
          <a:p>
            <a:r>
              <a:rPr lang="en-GB" dirty="0"/>
              <a:t>Enfield Stats</a:t>
            </a:r>
          </a:p>
        </p:txBody>
      </p:sp>
      <p:sp>
        <p:nvSpPr>
          <p:cNvPr id="3" name="Content Placeholder 2">
            <a:extLst>
              <a:ext uri="{FF2B5EF4-FFF2-40B4-BE49-F238E27FC236}">
                <a16:creationId xmlns:a16="http://schemas.microsoft.com/office/drawing/2014/main" id="{DDA859B1-CFBB-6C66-177A-8376FD526090}"/>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rPr>
              <a:t>For 2024-25 there were 43 Special Guardianship Orders (SGO’s) of children in care, and this equates to 27 households being granted SGO’s, as there were a number of sibling groups who made up the total number of SGO’s made.</a:t>
            </a:r>
            <a:endParaRPr lang="en-GB" sz="1800" dirty="0">
              <a:effectLst/>
              <a:latin typeface="Calibri" panose="020F0502020204030204" pitchFamily="34" charset="0"/>
              <a:ea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There were 7 children who were </a:t>
            </a:r>
            <a:r>
              <a:rPr lang="en-US" sz="1800">
                <a:effectLst/>
                <a:latin typeface="Calibri" panose="020F0502020204030204" pitchFamily="34" charset="0"/>
                <a:ea typeface="Calibri" panose="020F0502020204030204" pitchFamily="34" charset="0"/>
              </a:rPr>
              <a:t>not in care </a:t>
            </a:r>
            <a:r>
              <a:rPr lang="en-US" sz="1800" dirty="0">
                <a:effectLst/>
                <a:latin typeface="Calibri" panose="020F0502020204030204" pitchFamily="34" charset="0"/>
                <a:ea typeface="Calibri" panose="020F0502020204030204" pitchFamily="34" charset="0"/>
              </a:rPr>
              <a:t>made subject to SGO's, and this equates to 3 households.</a:t>
            </a:r>
            <a:endParaRPr lang="en-GB" sz="1800" dirty="0">
              <a:effectLst/>
              <a:latin typeface="Calibri" panose="020F0502020204030204" pitchFamily="34" charset="0"/>
              <a:ea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There were 3 adoption orders made in 2024 – 25. </a:t>
            </a:r>
          </a:p>
          <a:p>
            <a:r>
              <a:rPr lang="en-US" sz="1800" dirty="0">
                <a:latin typeface="Calibri" panose="020F0502020204030204" pitchFamily="34" charset="0"/>
                <a:ea typeface="Calibri" panose="020F0502020204030204" pitchFamily="34" charset="0"/>
              </a:rPr>
              <a:t>TOTAL – 53 children / young people in Enfield in one year.</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7850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44E4-115B-C98B-F187-B0C8D68BD76B}"/>
              </a:ext>
            </a:extLst>
          </p:cNvPr>
          <p:cNvSpPr>
            <a:spLocks noGrp="1"/>
          </p:cNvSpPr>
          <p:nvPr>
            <p:ph type="title"/>
          </p:nvPr>
        </p:nvSpPr>
        <p:spPr/>
        <p:txBody>
          <a:bodyPr/>
          <a:lstStyle/>
          <a:p>
            <a:r>
              <a:rPr lang="en-GB" dirty="0"/>
              <a:t>Edmonton and Winchmore Hill</a:t>
            </a:r>
          </a:p>
        </p:txBody>
      </p:sp>
      <p:pic>
        <p:nvPicPr>
          <p:cNvPr id="8" name="Content Placeholder 7">
            <a:extLst>
              <a:ext uri="{FF2B5EF4-FFF2-40B4-BE49-F238E27FC236}">
                <a16:creationId xmlns:a16="http://schemas.microsoft.com/office/drawing/2014/main" id="{490D0803-DA4A-CFC4-DCC1-76CD1740B5CA}"/>
              </a:ext>
            </a:extLst>
          </p:cNvPr>
          <p:cNvPicPr>
            <a:picLocks noGrp="1" noChangeAspect="1"/>
          </p:cNvPicPr>
          <p:nvPr>
            <p:ph sz="half" idx="1"/>
          </p:nvPr>
        </p:nvPicPr>
        <p:blipFill>
          <a:blip r:embed="rId2"/>
          <a:stretch>
            <a:fillRect/>
          </a:stretch>
        </p:blipFill>
        <p:spPr>
          <a:xfrm>
            <a:off x="685800" y="1280986"/>
            <a:ext cx="4000500" cy="2867278"/>
          </a:xfrm>
        </p:spPr>
      </p:pic>
      <p:pic>
        <p:nvPicPr>
          <p:cNvPr id="6" name="Content Placeholder 5">
            <a:extLst>
              <a:ext uri="{FF2B5EF4-FFF2-40B4-BE49-F238E27FC236}">
                <a16:creationId xmlns:a16="http://schemas.microsoft.com/office/drawing/2014/main" id="{8BDC38CC-9CBF-E2BD-D569-6F4BDD9008DA}"/>
              </a:ext>
            </a:extLst>
          </p:cNvPr>
          <p:cNvPicPr>
            <a:picLocks noGrp="1" noChangeAspect="1"/>
          </p:cNvPicPr>
          <p:nvPr>
            <p:ph sz="half" idx="2"/>
          </p:nvPr>
        </p:nvPicPr>
        <p:blipFill>
          <a:blip r:embed="rId3"/>
          <a:stretch>
            <a:fillRect/>
          </a:stretch>
        </p:blipFill>
        <p:spPr>
          <a:xfrm>
            <a:off x="4838700" y="1280987"/>
            <a:ext cx="4000500" cy="1506788"/>
          </a:xfrm>
        </p:spPr>
      </p:pic>
      <p:pic>
        <p:nvPicPr>
          <p:cNvPr id="10" name="Picture 9">
            <a:extLst>
              <a:ext uri="{FF2B5EF4-FFF2-40B4-BE49-F238E27FC236}">
                <a16:creationId xmlns:a16="http://schemas.microsoft.com/office/drawing/2014/main" id="{CA1A6D54-0419-4F6B-613D-EFE7E554CC0F}"/>
              </a:ext>
            </a:extLst>
          </p:cNvPr>
          <p:cNvPicPr>
            <a:picLocks noChangeAspect="1"/>
          </p:cNvPicPr>
          <p:nvPr/>
        </p:nvPicPr>
        <p:blipFill>
          <a:blip r:embed="rId4"/>
          <a:stretch>
            <a:fillRect/>
          </a:stretch>
        </p:blipFill>
        <p:spPr>
          <a:xfrm>
            <a:off x="4838700" y="2787774"/>
            <a:ext cx="4000500" cy="1584175"/>
          </a:xfrm>
          <a:prstGeom prst="rect">
            <a:avLst/>
          </a:prstGeom>
        </p:spPr>
      </p:pic>
      <p:sp>
        <p:nvSpPr>
          <p:cNvPr id="11" name="TextBox 10">
            <a:extLst>
              <a:ext uri="{FF2B5EF4-FFF2-40B4-BE49-F238E27FC236}">
                <a16:creationId xmlns:a16="http://schemas.microsoft.com/office/drawing/2014/main" id="{DA438C74-DDB8-D5F1-3614-85E9643D20EB}"/>
              </a:ext>
            </a:extLst>
          </p:cNvPr>
          <p:cNvSpPr txBox="1"/>
          <p:nvPr/>
        </p:nvSpPr>
        <p:spPr>
          <a:xfrm>
            <a:off x="685800" y="4371949"/>
            <a:ext cx="3526160"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Figures from KINSHIP</a:t>
            </a:r>
          </a:p>
        </p:txBody>
      </p:sp>
    </p:spTree>
    <p:extLst>
      <p:ext uri="{BB962C8B-B14F-4D97-AF65-F5344CB8AC3E}">
        <p14:creationId xmlns:p14="http://schemas.microsoft.com/office/powerpoint/2010/main" val="154884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984F-21D4-747E-D941-BA7B62A02670}"/>
              </a:ext>
            </a:extLst>
          </p:cNvPr>
          <p:cNvSpPr>
            <a:spLocks noGrp="1"/>
          </p:cNvSpPr>
          <p:nvPr>
            <p:ph type="title"/>
          </p:nvPr>
        </p:nvSpPr>
        <p:spPr/>
        <p:txBody>
          <a:bodyPr/>
          <a:lstStyle/>
          <a:p>
            <a:r>
              <a:rPr lang="en-GB" dirty="0"/>
              <a:t>Enfield North</a:t>
            </a:r>
          </a:p>
        </p:txBody>
      </p:sp>
      <p:pic>
        <p:nvPicPr>
          <p:cNvPr id="6" name="Content Placeholder 5">
            <a:extLst>
              <a:ext uri="{FF2B5EF4-FFF2-40B4-BE49-F238E27FC236}">
                <a16:creationId xmlns:a16="http://schemas.microsoft.com/office/drawing/2014/main" id="{B11274AC-EA54-5053-CE29-03673981CAC1}"/>
              </a:ext>
            </a:extLst>
          </p:cNvPr>
          <p:cNvPicPr>
            <a:picLocks noGrp="1" noChangeAspect="1"/>
          </p:cNvPicPr>
          <p:nvPr>
            <p:ph sz="half" idx="1"/>
          </p:nvPr>
        </p:nvPicPr>
        <p:blipFill>
          <a:blip r:embed="rId2"/>
          <a:stretch>
            <a:fillRect/>
          </a:stretch>
        </p:blipFill>
        <p:spPr>
          <a:xfrm>
            <a:off x="685800" y="1461659"/>
            <a:ext cx="4000500" cy="2505931"/>
          </a:xfrm>
        </p:spPr>
      </p:pic>
      <p:pic>
        <p:nvPicPr>
          <p:cNvPr id="8" name="Content Placeholder 7">
            <a:extLst>
              <a:ext uri="{FF2B5EF4-FFF2-40B4-BE49-F238E27FC236}">
                <a16:creationId xmlns:a16="http://schemas.microsoft.com/office/drawing/2014/main" id="{98924BE9-1EAD-44F8-225E-AAA7B5290D42}"/>
              </a:ext>
            </a:extLst>
          </p:cNvPr>
          <p:cNvPicPr>
            <a:picLocks noGrp="1" noChangeAspect="1"/>
          </p:cNvPicPr>
          <p:nvPr>
            <p:ph sz="half" idx="2"/>
          </p:nvPr>
        </p:nvPicPr>
        <p:blipFill>
          <a:blip r:embed="rId3"/>
          <a:stretch>
            <a:fillRect/>
          </a:stretch>
        </p:blipFill>
        <p:spPr>
          <a:xfrm>
            <a:off x="4838700" y="1085851"/>
            <a:ext cx="4000500" cy="1485900"/>
          </a:xfrm>
        </p:spPr>
      </p:pic>
      <p:pic>
        <p:nvPicPr>
          <p:cNvPr id="10" name="Picture 9">
            <a:extLst>
              <a:ext uri="{FF2B5EF4-FFF2-40B4-BE49-F238E27FC236}">
                <a16:creationId xmlns:a16="http://schemas.microsoft.com/office/drawing/2014/main" id="{8E2E6681-D1D9-DFBB-DDC7-14E0B3249F49}"/>
              </a:ext>
            </a:extLst>
          </p:cNvPr>
          <p:cNvPicPr>
            <a:picLocks noChangeAspect="1"/>
          </p:cNvPicPr>
          <p:nvPr/>
        </p:nvPicPr>
        <p:blipFill>
          <a:blip r:embed="rId4"/>
          <a:stretch>
            <a:fillRect/>
          </a:stretch>
        </p:blipFill>
        <p:spPr>
          <a:xfrm>
            <a:off x="4838700" y="2571749"/>
            <a:ext cx="4000500" cy="1584177"/>
          </a:xfrm>
          <a:prstGeom prst="rect">
            <a:avLst/>
          </a:prstGeom>
        </p:spPr>
      </p:pic>
      <p:sp>
        <p:nvSpPr>
          <p:cNvPr id="11" name="TextBox 10">
            <a:extLst>
              <a:ext uri="{FF2B5EF4-FFF2-40B4-BE49-F238E27FC236}">
                <a16:creationId xmlns:a16="http://schemas.microsoft.com/office/drawing/2014/main" id="{F5A9F7AE-A3E9-35F9-7A64-37E535BB427F}"/>
              </a:ext>
            </a:extLst>
          </p:cNvPr>
          <p:cNvSpPr txBox="1"/>
          <p:nvPr/>
        </p:nvSpPr>
        <p:spPr>
          <a:xfrm>
            <a:off x="685800" y="4155926"/>
            <a:ext cx="172596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Figures from KINSHIP</a:t>
            </a:r>
          </a:p>
        </p:txBody>
      </p:sp>
    </p:spTree>
    <p:extLst>
      <p:ext uri="{BB962C8B-B14F-4D97-AF65-F5344CB8AC3E}">
        <p14:creationId xmlns:p14="http://schemas.microsoft.com/office/powerpoint/2010/main" val="3385060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5E7B-1F6E-30C6-3DFA-E5BDA2D9B1BD}"/>
              </a:ext>
            </a:extLst>
          </p:cNvPr>
          <p:cNvSpPr>
            <a:spLocks noGrp="1"/>
          </p:cNvSpPr>
          <p:nvPr>
            <p:ph type="title"/>
          </p:nvPr>
        </p:nvSpPr>
        <p:spPr>
          <a:xfrm>
            <a:off x="1657350" y="228600"/>
            <a:ext cx="6115050" cy="668964"/>
          </a:xfrm>
        </p:spPr>
        <p:txBody>
          <a:bodyPr/>
          <a:lstStyle/>
          <a:p>
            <a:r>
              <a:rPr lang="en-GB" dirty="0"/>
              <a:t>Census Information</a:t>
            </a:r>
          </a:p>
        </p:txBody>
      </p:sp>
      <p:sp>
        <p:nvSpPr>
          <p:cNvPr id="6" name="TextBox 5">
            <a:extLst>
              <a:ext uri="{FF2B5EF4-FFF2-40B4-BE49-F238E27FC236}">
                <a16:creationId xmlns:a16="http://schemas.microsoft.com/office/drawing/2014/main" id="{EECB06DE-2EC8-87B4-9780-1B4993329AC5}"/>
              </a:ext>
            </a:extLst>
          </p:cNvPr>
          <p:cNvSpPr txBox="1"/>
          <p:nvPr/>
        </p:nvSpPr>
        <p:spPr>
          <a:xfrm>
            <a:off x="1925706" y="3597864"/>
            <a:ext cx="5562618" cy="369332"/>
          </a:xfrm>
          <a:prstGeom prst="rect">
            <a:avLst/>
          </a:prstGeom>
          <a:noFill/>
        </p:spPr>
        <p:txBody>
          <a:bodyPr wrap="square" rtlCol="0">
            <a:spAutoFit/>
          </a:bodyPr>
          <a:lstStyle/>
          <a:p>
            <a:pPr defTabSz="685800"/>
            <a:r>
              <a:rPr lang="en-GB" sz="1800" dirty="0">
                <a:solidFill>
                  <a:srgbClr val="000000"/>
                </a:solidFill>
                <a:latin typeface="Arial"/>
                <a:ea typeface="+mn-ea"/>
              </a:rPr>
              <a:t>Is this a true reflection?</a:t>
            </a:r>
          </a:p>
        </p:txBody>
      </p:sp>
      <p:pic>
        <p:nvPicPr>
          <p:cNvPr id="4" name="Picture 3">
            <a:extLst>
              <a:ext uri="{FF2B5EF4-FFF2-40B4-BE49-F238E27FC236}">
                <a16:creationId xmlns:a16="http://schemas.microsoft.com/office/drawing/2014/main" id="{92C4986E-2AEB-E906-A3DD-3AA261FA6D1E}"/>
              </a:ext>
            </a:extLst>
          </p:cNvPr>
          <p:cNvPicPr>
            <a:picLocks noChangeAspect="1"/>
          </p:cNvPicPr>
          <p:nvPr/>
        </p:nvPicPr>
        <p:blipFill>
          <a:blip r:embed="rId2"/>
          <a:stretch>
            <a:fillRect/>
          </a:stretch>
        </p:blipFill>
        <p:spPr>
          <a:xfrm>
            <a:off x="1843087" y="1681162"/>
            <a:ext cx="5457825" cy="1781175"/>
          </a:xfrm>
          <a:prstGeom prst="rect">
            <a:avLst/>
          </a:prstGeom>
        </p:spPr>
      </p:pic>
    </p:spTree>
    <p:extLst>
      <p:ext uri="{BB962C8B-B14F-4D97-AF65-F5344CB8AC3E}">
        <p14:creationId xmlns:p14="http://schemas.microsoft.com/office/powerpoint/2010/main" val="100945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14DABB-B07D-7BA5-1AF1-2F12C23D75C9}"/>
              </a:ext>
            </a:extLst>
          </p:cNvPr>
          <p:cNvSpPr>
            <a:spLocks noGrp="1"/>
          </p:cNvSpPr>
          <p:nvPr>
            <p:ph type="title"/>
          </p:nvPr>
        </p:nvSpPr>
        <p:spPr>
          <a:xfrm>
            <a:off x="251520" y="228600"/>
            <a:ext cx="8640960" cy="857250"/>
          </a:xfrm>
        </p:spPr>
        <p:txBody>
          <a:bodyPr/>
          <a:lstStyle/>
          <a:p>
            <a:r>
              <a:rPr lang="en-US" dirty="0"/>
              <a:t>Disadvantaged group</a:t>
            </a:r>
          </a:p>
        </p:txBody>
      </p:sp>
      <p:sp>
        <p:nvSpPr>
          <p:cNvPr id="8" name="Content Placeholder 2">
            <a:extLst>
              <a:ext uri="{FF2B5EF4-FFF2-40B4-BE49-F238E27FC236}">
                <a16:creationId xmlns:a16="http://schemas.microsoft.com/office/drawing/2014/main" id="{5C879EBC-B5E6-D2C4-504B-A49F10F9F22F}"/>
              </a:ext>
            </a:extLst>
          </p:cNvPr>
          <p:cNvSpPr>
            <a:spLocks noGrp="1"/>
          </p:cNvSpPr>
          <p:nvPr>
            <p:ph idx="1"/>
          </p:nvPr>
        </p:nvSpPr>
        <p:spPr>
          <a:xfrm>
            <a:off x="251520" y="1143000"/>
            <a:ext cx="8640960" cy="3771900"/>
          </a:xfrm>
        </p:spPr>
        <p:txBody>
          <a:bodyPr/>
          <a:lstStyle/>
          <a:p>
            <a:r>
              <a:rPr lang="en-US" dirty="0"/>
              <a:t>There is currently a big focus on kinship care by the DfE and social care. This is because they are a vulnerable group, who have gone under the radar for a long time.</a:t>
            </a:r>
          </a:p>
          <a:p>
            <a:r>
              <a:rPr lang="en-US" dirty="0"/>
              <a:t>8% of kinship carers use a foodbank</a:t>
            </a:r>
          </a:p>
          <a:p>
            <a:r>
              <a:rPr lang="en-US" dirty="0"/>
              <a:t>17% have been unable to take on an additional sibling and so siblings are separated</a:t>
            </a:r>
          </a:p>
          <a:p>
            <a:r>
              <a:rPr lang="en-US" dirty="0"/>
              <a:t>75% of kinship carers have at least one measure of deprivation.</a:t>
            </a:r>
          </a:p>
        </p:txBody>
      </p:sp>
    </p:spTree>
    <p:extLst>
      <p:ext uri="{BB962C8B-B14F-4D97-AF65-F5344CB8AC3E}">
        <p14:creationId xmlns:p14="http://schemas.microsoft.com/office/powerpoint/2010/main" val="2154549415"/>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field Council PowerPoint template 16x9_2024_FINAL.pptx  -  Read-Only  -  Compatibility Mode" id="{6A71DF39-8AE1-4E0E-9E96-6099B9120CE7}" vid="{E8AB65A5-E85E-4879-A1A8-8A919CF356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3041C197CC1D49A0FAFB342DF1BCDA" ma:contentTypeVersion="18" ma:contentTypeDescription="Create a new document." ma:contentTypeScope="" ma:versionID="fb4e7d79f47ce0e5f2fba87742c61275">
  <xsd:schema xmlns:xsd="http://www.w3.org/2001/XMLSchema" xmlns:xs="http://www.w3.org/2001/XMLSchema" xmlns:p="http://schemas.microsoft.com/office/2006/metadata/properties" xmlns:ns2="2f283c52-2861-43e6-9d6b-7f768626eb7b" xmlns:ns3="1acdde57-f6a1-45ff-829c-8fc975b420fc" targetNamespace="http://schemas.microsoft.com/office/2006/metadata/properties" ma:root="true" ma:fieldsID="f598965ec1baef0bd10315842661553d" ns2:_="" ns3:_="">
    <xsd:import namespace="2f283c52-2861-43e6-9d6b-7f768626eb7b"/>
    <xsd:import namespace="1acdde57-f6a1-45ff-829c-8fc975b420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83c52-2861-43e6-9d6b-7f768626eb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d12ea9-c60f-4e1f-a3c4-fd36cf9294e6}" ma:internalName="TaxCatchAll" ma:showField="CatchAllData" ma:web="2f283c52-2861-43e6-9d6b-7f768626eb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cdde57-f6a1-45ff-829c-8fc975b420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6619fc-a7a0-4310-97c6-cc26cb34961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12E992-6C6B-45F0-B939-B953A62D8673}">
  <ds:schemaRefs>
    <ds:schemaRef ds:uri="http://schemas.microsoft.com/sharepoint/v3/contenttype/forms"/>
  </ds:schemaRefs>
</ds:datastoreItem>
</file>

<file path=customXml/itemProps2.xml><?xml version="1.0" encoding="utf-8"?>
<ds:datastoreItem xmlns:ds="http://schemas.openxmlformats.org/officeDocument/2006/customXml" ds:itemID="{8665EB6C-86BD-442F-B3F5-0BB89EDAB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83c52-2861-43e6-9d6b-7f768626eb7b"/>
    <ds:schemaRef ds:uri="1acdde57-f6a1-45ff-829c-8fc975b42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190</TotalTime>
  <Words>1073</Words>
  <Application>Microsoft Office PowerPoint</Application>
  <PresentationFormat>On-screen Show (16:9)</PresentationFormat>
  <Paragraphs>70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vt:lpstr>
      <vt:lpstr>Enfield Template</vt:lpstr>
      <vt:lpstr>PowerPoint Presentation</vt:lpstr>
      <vt:lpstr> Kinship Care</vt:lpstr>
      <vt:lpstr>PowerPoint Presentation</vt:lpstr>
      <vt:lpstr>Who are they?</vt:lpstr>
      <vt:lpstr>Enfield Stats</vt:lpstr>
      <vt:lpstr>Edmonton and Winchmore Hill</vt:lpstr>
      <vt:lpstr>Enfield North</vt:lpstr>
      <vt:lpstr>Census Information</vt:lpstr>
      <vt:lpstr>Disadvantaged group</vt:lpstr>
      <vt:lpstr>Educational Needs </vt:lpstr>
      <vt:lpstr>Educational Needs</vt:lpstr>
      <vt:lpstr>What support is available for those children who were previously in care?</vt:lpstr>
      <vt:lpstr>Pupil Premium Plus and Children Previously in Care</vt:lpstr>
      <vt:lpstr>Communication</vt:lpstr>
      <vt:lpstr>Support offered by the Virtual School</vt:lpstr>
      <vt:lpstr>Enfield Virtual School</vt:lpstr>
      <vt:lpstr>Enfield Virtual School Website. Take a look at the advice and guidance available to schools and professionals as well as parents and carers.</vt:lpstr>
      <vt:lpstr>Resources available</vt:lpstr>
      <vt:lpstr>Who To Contact at the Virtual School</vt:lpstr>
    </vt:vector>
  </TitlesOfParts>
  <Company>London Borough of Enfield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Manning</dc:creator>
  <cp:lastModifiedBy>Jane Manning</cp:lastModifiedBy>
  <cp:revision>1</cp:revision>
  <cp:lastPrinted>2011-01-25T15:11:23Z</cp:lastPrinted>
  <dcterms:created xsi:type="dcterms:W3CDTF">2025-06-23T13:28:26Z</dcterms:created>
  <dcterms:modified xsi:type="dcterms:W3CDTF">2025-06-24T13:26:48Z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2b1413-7813-406b-b6f6-6ae50587ee27_Enabled">
    <vt:lpwstr>true</vt:lpwstr>
  </property>
  <property fmtid="{D5CDD505-2E9C-101B-9397-08002B2CF9AE}" pid="3" name="MSIP_Label_d02b1413-7813-406b-b6f6-6ae50587ee27_SetDate">
    <vt:lpwstr>2024-07-18T12:35:10Z</vt:lpwstr>
  </property>
  <property fmtid="{D5CDD505-2E9C-101B-9397-08002B2CF9AE}" pid="4" name="MSIP_Label_d02b1413-7813-406b-b6f6-6ae50587ee27_Method">
    <vt:lpwstr>Privileged</vt:lpwstr>
  </property>
  <property fmtid="{D5CDD505-2E9C-101B-9397-08002B2CF9AE}" pid="5" name="MSIP_Label_d02b1413-7813-406b-b6f6-6ae50587ee27_Name">
    <vt:lpwstr>d02b1413-7813-406b-b6f6-6ae50587ee27</vt:lpwstr>
  </property>
  <property fmtid="{D5CDD505-2E9C-101B-9397-08002B2CF9AE}" pid="6" name="MSIP_Label_d02b1413-7813-406b-b6f6-6ae50587ee27_SiteId">
    <vt:lpwstr>cc18b91d-1bb2-4d9b-ac76-7a4447488d49</vt:lpwstr>
  </property>
  <property fmtid="{D5CDD505-2E9C-101B-9397-08002B2CF9AE}" pid="7" name="MSIP_Label_d02b1413-7813-406b-b6f6-6ae50587ee27_ActionId">
    <vt:lpwstr>1df0f39c-1f9d-437a-9e85-9e6533a51d90</vt:lpwstr>
  </property>
  <property fmtid="{D5CDD505-2E9C-101B-9397-08002B2CF9AE}" pid="8" name="MSIP_Label_d02b1413-7813-406b-b6f6-6ae50587ee27_ContentBits">
    <vt:lpwstr>0</vt:lpwstr>
  </property>
</Properties>
</file>