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87_D8CFA553.xml" ContentType="application/vnd.ms-powerpoint.comments+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1"/>
  </p:notesMasterIdLst>
  <p:sldIdLst>
    <p:sldId id="256" r:id="rId6"/>
    <p:sldId id="259" r:id="rId7"/>
    <p:sldId id="373" r:id="rId8"/>
    <p:sldId id="287" r:id="rId9"/>
    <p:sldId id="332" r:id="rId10"/>
    <p:sldId id="315" r:id="rId11"/>
    <p:sldId id="386" r:id="rId12"/>
    <p:sldId id="381" r:id="rId13"/>
    <p:sldId id="321" r:id="rId14"/>
    <p:sldId id="392" r:id="rId15"/>
    <p:sldId id="263" r:id="rId16"/>
    <p:sldId id="337" r:id="rId17"/>
    <p:sldId id="274" r:id="rId18"/>
    <p:sldId id="391" r:id="rId19"/>
    <p:sldId id="26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FE5216-758D-6A7E-15DE-B71F8D4FD2D0}" name="Wallace, Rachel" initials="WR" userId="Wallace, Rachel" providerId="None"/>
  <p188:author id="{0265B316-F5F9-747B-823A-08402C220486}" name="Dunn, Lili" initials="DL" userId="S::lili.dunn@nspcc.org.uk::d49bb65f-0bbe-4b76-995b-69028fe34050" providerId="AD"/>
  <p188:author id="{5AAF422A-AFAB-2143-BDFF-D5F755F0A207}" name="Mcfawn, Sally" initials="MS" userId="S::sally.mcfawn@nspcc.org.uk::b2deaec1-8c97-4480-8481-532e4f645355" providerId="AD"/>
  <p188:author id="{9007876D-CC61-238D-94B3-8D0FAE73220B}" name="Pettitt, Aliyah" initials="PA" userId="S::aliyah.pettitt@nspcc.org.uk::a5c4d7e4-dcf3-4080-ac19-a4ecc50608ae" providerId="AD"/>
  <p188:author id="{A4291979-432E-91DE-C386-51644137701D}" name="Gallagher, Margaret" initials="GM" userId="S::margaret.gallagher@nspcc.org.uk::e49be904-f219-4f4e-80fe-b28106333045" providerId="AD"/>
  <p188:author id="{51394D80-CDD3-8FD2-9646-B13218BD53C4}" name="Smith, Ellen" initials="SE" userId="S::ellen.smith@nspcc.org.uk::edc28bd8-fd11-45f9-afdb-ed753deba052" providerId="AD"/>
  <p188:author id="{E1F72A87-A021-3C04-292A-ECAAFA399DC1}" name="Duggan, Rebecca" initials="DR" userId="S::rebecca.duggan@nspcc.org.uk::ac7af41e-3ce6-44dd-9dd2-cf7b08bf4d18" providerId="AD"/>
  <p188:author id="{6EC4CA8C-570E-E323-8889-C7772CED99CC}" name="Malseed, Carla" initials="MC" userId="S::carla.malseed@nspcc.org.uk::467f8a83-3a78-4ca0-ba85-fce7d208b44f" providerId="AD"/>
  <p188:author id="{C052F38C-7BE7-72DF-C32C-2B9AE0E1E035}" name="Stephens, Kristina" initials="SK" userId="S::kristina.stephens@nspcc.org.uk::ff5822b9-c2a0-407e-91d1-e6b66ca10be1" providerId="AD"/>
  <p188:author id="{A2CC3C95-8CED-84BF-C332-295B5E06D53B}" name="Holland, Amy" initials="HA" userId="S::amy.holland@nspcc.org.uk::242c307d-575b-4edf-aae6-90e9b2fae6fa" providerId="AD"/>
  <p188:author id="{A3455896-7486-CA4C-703D-2016B2389408}" name="Wallace, Rachel" initials="WR" userId="S::rachel.wallace@nspcc.org.uk::f02477d4-8149-4b8b-8c38-1aaa11f9f393" providerId="AD"/>
  <p188:author id="{8784C9CC-E4A0-C06E-990E-2F46A02040DD}" name="Archer, Olivia" initials="AO" userId="Archer, Olivia" providerId="None"/>
  <p188:author id="{D57852DC-4EF6-3602-F688-D5A40BDC7870}" name="Motherwell, Emma" initials="ME" userId="S::emma.motherwell@nspcc.org.uk::25921c56-3200-4af8-be9a-63432f78df65" providerId="AD"/>
  <p188:author id="{591A4CF7-9B29-ECE5-0E00-5A76EB1EB762}" name="DUNN, Lili" initials="DL" userId="DUNN, Lili" providerId="None"/>
  <p188:author id="{FEA693FA-F103-01F0-33A6-CFF38CA74551}" name="Reilly, Natasha" initials="RN" userId="S::natasha.reilly@nspcc.org.uk::001f332c-aa6e-44c1-913b-f76d858599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8926"/>
    <a:srgbClr val="D8EEEE"/>
    <a:srgbClr val="E1FADC"/>
    <a:srgbClr val="000000"/>
    <a:srgbClr val="B1DDDE"/>
    <a:srgbClr val="E26F18"/>
    <a:srgbClr val="F5E6FE"/>
    <a:srgbClr val="006FAD"/>
    <a:srgbClr val="F05DA2"/>
    <a:srgbClr val="E335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207" autoAdjust="0"/>
  </p:normalViewPr>
  <p:slideViewPr>
    <p:cSldViewPr snapToGrid="0">
      <p:cViewPr varScale="1">
        <p:scale>
          <a:sx n="44" d="100"/>
          <a:sy n="44" d="100"/>
        </p:scale>
        <p:origin x="1500" y="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e, Abigail" userId="3c608c99-f788-48a3-9530-6c5384f8904a" providerId="ADAL" clId="{4B5C6CCF-39CA-4ADF-A05F-1BB815977D81}"/>
    <pc:docChg chg="delSld">
      <pc:chgData name="Cole, Abigail" userId="3c608c99-f788-48a3-9530-6c5384f8904a" providerId="ADAL" clId="{4B5C6CCF-39CA-4ADF-A05F-1BB815977D81}" dt="2025-11-18T16:55:24.914" v="2" actId="2696"/>
      <pc:docMkLst>
        <pc:docMk/>
      </pc:docMkLst>
      <pc:sldChg chg="del">
        <pc:chgData name="Cole, Abigail" userId="3c608c99-f788-48a3-9530-6c5384f8904a" providerId="ADAL" clId="{4B5C6CCF-39CA-4ADF-A05F-1BB815977D81}" dt="2025-11-18T16:55:14.479" v="0" actId="2696"/>
        <pc:sldMkLst>
          <pc:docMk/>
          <pc:sldMk cId="3304060289" sldId="257"/>
        </pc:sldMkLst>
      </pc:sldChg>
      <pc:sldChg chg="del">
        <pc:chgData name="Cole, Abigail" userId="3c608c99-f788-48a3-9530-6c5384f8904a" providerId="ADAL" clId="{4B5C6CCF-39CA-4ADF-A05F-1BB815977D81}" dt="2025-11-18T16:55:24.914" v="2" actId="2696"/>
        <pc:sldMkLst>
          <pc:docMk/>
          <pc:sldMk cId="648942079" sldId="343"/>
        </pc:sldMkLst>
      </pc:sldChg>
      <pc:sldChg chg="del">
        <pc:chgData name="Cole, Abigail" userId="3c608c99-f788-48a3-9530-6c5384f8904a" providerId="ADAL" clId="{4B5C6CCF-39CA-4ADF-A05F-1BB815977D81}" dt="2025-11-18T16:55:20.079" v="1" actId="2696"/>
        <pc:sldMkLst>
          <pc:docMk/>
          <pc:sldMk cId="3369173011" sldId="375"/>
        </pc:sldMkLst>
      </pc:sldChg>
    </pc:docChg>
  </pc:docChgLst>
</pc:chgInfo>
</file>

<file path=ppt/comments/modernComment_187_D8CFA553.xml><?xml version="1.0" encoding="utf-8"?>
<p188:cmLst xmlns:a="http://schemas.openxmlformats.org/drawingml/2006/main" xmlns:r="http://schemas.openxmlformats.org/officeDocument/2006/relationships" xmlns:p188="http://schemas.microsoft.com/office/powerpoint/2018/8/main">
  <p188:cm id="{B19C7FB7-9822-4D8C-BBFE-0B19ECCD6576}" authorId="{BCFE5216-758D-6A7E-15DE-B71F8D4FD2D0}" status="resolved" created="2025-03-20T15:01:24.843" complete="100000">
    <pc:sldMkLst xmlns:pc="http://schemas.microsoft.com/office/powerpoint/2013/main/command">
      <pc:docMk/>
      <pc:sldMk cId="3637486931" sldId="391"/>
    </pc:sldMkLst>
    <p188:txBody>
      <a:bodyPr/>
      <a:lstStyle/>
      <a:p>
        <a:r>
          <a:rPr lang="en-GB"/>
          <a:t>Add Talk Relationships and Common Sense Media icons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A72281-F706-3F4F-8335-61860145B0EC}"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C64F24-5661-AB42-B48B-56D4863E1FD5}" type="slidenum">
              <a:rPr lang="en-US" smtClean="0"/>
              <a:t>‹#›</a:t>
            </a:fld>
            <a:endParaRPr lang="en-US"/>
          </a:p>
        </p:txBody>
      </p:sp>
    </p:spTree>
    <p:extLst>
      <p:ext uri="{BB962C8B-B14F-4D97-AF65-F5344CB8AC3E}">
        <p14:creationId xmlns:p14="http://schemas.microsoft.com/office/powerpoint/2010/main" val="289561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hop.nspcc.org.uk/collections/pantosauru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Thank you for having me – My name is Abi, the NSPCC Schools Coordinator for N. London.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3C64F24-5661-AB42-B48B-56D4863E1FD5}" type="slidenum">
              <a:rPr lang="en-US" smtClean="0"/>
              <a:t>1</a:t>
            </a:fld>
            <a:endParaRPr lang="en-US"/>
          </a:p>
        </p:txBody>
      </p:sp>
    </p:spTree>
    <p:extLst>
      <p:ext uri="{BB962C8B-B14F-4D97-AF65-F5344CB8AC3E}">
        <p14:creationId xmlns:p14="http://schemas.microsoft.com/office/powerpoint/2010/main" val="3773256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28FFC-4437-5AB0-30E1-2252CCC26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BEDA3-774B-DFD2-D153-049B54CE69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EFEF08-DEB1-E3DA-6D06-C0CAAED71EC5}"/>
              </a:ext>
            </a:extLst>
          </p:cNvPr>
          <p:cNvSpPr>
            <a:spLocks noGrp="1"/>
          </p:cNvSpPr>
          <p:nvPr>
            <p:ph type="body" idx="1"/>
          </p:nvPr>
        </p:nvSpPr>
        <p:spPr/>
        <p:txBody>
          <a:bodyPr/>
          <a:lstStyle/>
          <a:p>
            <a:r>
              <a:rPr lang="en-GB" dirty="0"/>
              <a:t>Additional resources</a:t>
            </a:r>
          </a:p>
        </p:txBody>
      </p:sp>
      <p:sp>
        <p:nvSpPr>
          <p:cNvPr id="4" name="Slide Number Placeholder 3">
            <a:extLst>
              <a:ext uri="{FF2B5EF4-FFF2-40B4-BE49-F238E27FC236}">
                <a16:creationId xmlns:a16="http://schemas.microsoft.com/office/drawing/2014/main" id="{F51F7C8D-60C2-DD41-DB0A-3C252B35D0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4F24-5661-AB42-B48B-56D4863E1F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164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The Talk PANTS story book, </a:t>
            </a:r>
            <a:r>
              <a:rPr lang="en-GB" dirty="0" err="1">
                <a:ea typeface="Calibri"/>
                <a:cs typeface="Calibri"/>
              </a:rPr>
              <a:t>Pantosaurus</a:t>
            </a:r>
            <a:r>
              <a:rPr lang="en-GB" dirty="0">
                <a:ea typeface="Calibri"/>
                <a:cs typeface="Calibri"/>
              </a:rPr>
              <a:t> and the Power of PANTS, which is available at NSPCC shop, Amazon and elsewhere</a:t>
            </a:r>
          </a:p>
          <a:p>
            <a:endParaRPr lang="en-GB" dirty="0">
              <a:ea typeface="Calibri"/>
              <a:cs typeface="Calibri"/>
            </a:endParaRPr>
          </a:p>
          <a:p>
            <a:r>
              <a:rPr lang="en-GB" dirty="0">
                <a:ea typeface="Calibri"/>
                <a:cs typeface="Calibri"/>
              </a:rPr>
              <a:t>NSPCC shop also includes </a:t>
            </a:r>
            <a:r>
              <a:rPr lang="en-GB" dirty="0" err="1">
                <a:ea typeface="Calibri"/>
                <a:cs typeface="Calibri"/>
              </a:rPr>
              <a:t>Pantosaurus</a:t>
            </a:r>
            <a:r>
              <a:rPr lang="en-GB" dirty="0">
                <a:ea typeface="Calibri"/>
                <a:cs typeface="Calibri"/>
              </a:rPr>
              <a:t> plush toy, downloadable song, and more Talk PANTS activities </a:t>
            </a:r>
            <a:r>
              <a:rPr lang="en-GB" dirty="0" err="1">
                <a:hlinkClick r:id="rId3"/>
              </a:rPr>
              <a:t>Pantosaurus</a:t>
            </a:r>
            <a:r>
              <a:rPr lang="en-GB" dirty="0">
                <a:hlinkClick r:id="rId3"/>
              </a:rPr>
              <a:t> Gifts | NSPCC Shop</a:t>
            </a:r>
            <a:endParaRPr lang="en-GB" dirty="0"/>
          </a:p>
          <a:p>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Free display pack can be downloaded from the NSPCC Learning webpage (nspcc.org.uk/pants-teaching), and there’s also an option to download A4 posters there.</a:t>
            </a:r>
          </a:p>
          <a:p>
            <a:endParaRPr lang="en-GB" dirty="0">
              <a:cs typeface="Calibri"/>
            </a:endParaRPr>
          </a:p>
          <a:p>
            <a:r>
              <a:rPr lang="en-GB" dirty="0">
                <a:cs typeface="Calibri"/>
              </a:rPr>
              <a:t>These are great companions for professionals and parents to use alongside the teaching resources. </a:t>
            </a:r>
          </a:p>
        </p:txBody>
      </p:sp>
      <p:sp>
        <p:nvSpPr>
          <p:cNvPr id="4" name="Slide Number Placeholder 3"/>
          <p:cNvSpPr>
            <a:spLocks noGrp="1"/>
          </p:cNvSpPr>
          <p:nvPr>
            <p:ph type="sldNum" sz="quarter" idx="5"/>
          </p:nvPr>
        </p:nvSpPr>
        <p:spPr/>
        <p:txBody>
          <a:bodyPr/>
          <a:lstStyle/>
          <a:p>
            <a:fld id="{A3C64F24-5661-AB42-B48B-56D4863E1FD5}" type="slidenum">
              <a:rPr lang="en-US" smtClean="0"/>
              <a:t>11</a:t>
            </a:fld>
            <a:endParaRPr lang="en-US"/>
          </a:p>
        </p:txBody>
      </p:sp>
    </p:spTree>
    <p:extLst>
      <p:ext uri="{BB962C8B-B14F-4D97-AF65-F5344CB8AC3E}">
        <p14:creationId xmlns:p14="http://schemas.microsoft.com/office/powerpoint/2010/main" val="3178710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well as the professional resources that we have taken you through, we also have a Talk PANTS resources for parents and carers. These are accessible tools that can help parents/carers to Talk PANTs at home.</a:t>
            </a:r>
            <a:endParaRPr lang="en-US" dirty="0"/>
          </a:p>
          <a:p>
            <a:endParaRPr lang="en-GB" dirty="0"/>
          </a:p>
          <a:p>
            <a:r>
              <a:rPr lang="en-GB" dirty="0"/>
              <a:t>Tools such as: [read slide]</a:t>
            </a:r>
            <a:endParaRPr lang="en-US" dirty="0">
              <a:cs typeface="Calibri"/>
            </a:endParaRPr>
          </a:p>
          <a:p>
            <a:endParaRPr lang="en-GB" dirty="0">
              <a:cs typeface="Calibri"/>
            </a:endParaRPr>
          </a:p>
          <a:p>
            <a:endParaRPr lang="en-GB" dirty="0">
              <a:cs typeface="Calibri"/>
            </a:endParaRPr>
          </a:p>
          <a:p>
            <a:r>
              <a:rPr lang="en-GB" dirty="0">
                <a:cs typeface="Calibri"/>
              </a:rPr>
              <a:t>DO NOT READ BELOW</a:t>
            </a:r>
          </a:p>
          <a:p>
            <a:endParaRPr lang="en-GB" dirty="0">
              <a:cs typeface="Calibri"/>
            </a:endParaRPr>
          </a:p>
          <a:p>
            <a:endParaRPr lang="en-GB" dirty="0">
              <a:cs typeface="Calibri"/>
            </a:endParaRPr>
          </a:p>
          <a:p>
            <a:r>
              <a:rPr lang="en-GB" dirty="0">
                <a:cs typeface="Calibri"/>
              </a:rPr>
              <a:t>We also have guides for children that have autism and learning disabilities also, we would really recommend checking out the page (QR code above) and exploring the different support and accessibility function</a:t>
            </a:r>
            <a:endParaRPr lang="en-US" dirty="0">
              <a:cs typeface="Calibri"/>
            </a:endParaRPr>
          </a:p>
          <a:p>
            <a:endParaRPr lang="en-GB" dirty="0">
              <a:ea typeface="Calibri"/>
              <a:cs typeface="Calibri"/>
            </a:endParaRPr>
          </a:p>
          <a:p>
            <a:r>
              <a:rPr lang="en-GB" dirty="0">
                <a:ea typeface="Calibri"/>
                <a:cs typeface="Calibri"/>
              </a:rPr>
              <a:t>Webpage has all the PANTS guides and the adapted Makaton, BSL, translated guides etc – it can be accessed through from the main parent webpage or direct at www.nspcc.org.uk/pantsguides</a:t>
            </a:r>
          </a:p>
          <a:p>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A3C64F24-5661-AB42-B48B-56D4863E1FD5}" type="slidenum">
              <a:rPr lang="en-US" smtClean="0"/>
              <a:t>12</a:t>
            </a:fld>
            <a:endParaRPr lang="en-US"/>
          </a:p>
        </p:txBody>
      </p:sp>
    </p:spTree>
    <p:extLst>
      <p:ext uri="{BB962C8B-B14F-4D97-AF65-F5344CB8AC3E}">
        <p14:creationId xmlns:p14="http://schemas.microsoft.com/office/powerpoint/2010/main" val="1154494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Parents/ carers can access the resources by search NSPCC PANTS on the website. The resources for schools are found on the NSPCC Learning webpage by searching NSPCC Learning PANTS. </a:t>
            </a:r>
          </a:p>
          <a:p>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Calibri"/>
              </a:rPr>
              <a:t>Post link to resources in the chat, if presenting virtually, https://learning.nspcc.org.uk/research-resources/schools/pants-teaching </a:t>
            </a:r>
          </a:p>
        </p:txBody>
      </p:sp>
      <p:sp>
        <p:nvSpPr>
          <p:cNvPr id="4" name="Slide Number Placeholder 3"/>
          <p:cNvSpPr>
            <a:spLocks noGrp="1"/>
          </p:cNvSpPr>
          <p:nvPr>
            <p:ph type="sldNum" sz="quarter" idx="5"/>
          </p:nvPr>
        </p:nvSpPr>
        <p:spPr/>
        <p:txBody>
          <a:bodyPr/>
          <a:lstStyle/>
          <a:p>
            <a:fld id="{A3C64F24-5661-AB42-B48B-56D4863E1FD5}" type="slidenum">
              <a:rPr lang="en-US" smtClean="0"/>
              <a:t>13</a:t>
            </a:fld>
            <a:endParaRPr lang="en-US"/>
          </a:p>
        </p:txBody>
      </p:sp>
    </p:spTree>
    <p:extLst>
      <p:ext uri="{BB962C8B-B14F-4D97-AF65-F5344CB8AC3E}">
        <p14:creationId xmlns:p14="http://schemas.microsoft.com/office/powerpoint/2010/main" val="1185239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75577-4624-1DD9-A06F-A2558FB611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B52973-6C11-2534-6EC5-0337FD3DE4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9C0C9C-A690-DE81-5CB4-EF8A603371BF}"/>
              </a:ext>
            </a:extLst>
          </p:cNvPr>
          <p:cNvSpPr>
            <a:spLocks noGrp="1"/>
          </p:cNvSpPr>
          <p:nvPr>
            <p:ph type="body" idx="1"/>
          </p:nvPr>
        </p:nvSpPr>
        <p:spPr/>
        <p:txBody>
          <a:bodyPr/>
          <a:lstStyle/>
          <a:p>
            <a:r>
              <a:rPr lang="en-GB" dirty="0">
                <a:ea typeface="Calibri"/>
                <a:cs typeface="Calibri"/>
              </a:rPr>
              <a:t>Other NSPCC resources which complement and can sit alongside Talk PANTS:</a:t>
            </a:r>
          </a:p>
          <a:p>
            <a:endParaRPr lang="en-GB" dirty="0">
              <a:ea typeface="Calibri"/>
              <a:cs typeface="Calibri"/>
            </a:endParaRPr>
          </a:p>
          <a:p>
            <a:r>
              <a:rPr lang="en-GB" dirty="0">
                <a:ea typeface="Calibri"/>
                <a:cs typeface="Calibri"/>
              </a:rPr>
              <a:t>SOSS: programme available for all primary-aged children to teach them about the different types of abuse and empower them to speak out to a safe adult if they need to. New supplementary lesson plans for when workshops are not able to be used in your area!</a:t>
            </a:r>
          </a:p>
          <a:p>
            <a:endParaRPr lang="en-GB" dirty="0">
              <a:cs typeface="Calibri"/>
            </a:endParaRPr>
          </a:p>
          <a:p>
            <a:r>
              <a:rPr lang="en-GB" dirty="0">
                <a:cs typeface="Calibri"/>
              </a:rPr>
              <a:t>Talk Relationships: </a:t>
            </a:r>
            <a:r>
              <a:rPr lang="en-GB" b="0" i="0" dirty="0">
                <a:solidFill>
                  <a:srgbClr val="000000"/>
                </a:solidFill>
                <a:effectLst/>
                <a:latin typeface="NSPCC-Regular" panose="020F0503030202060203" pitchFamily="34" charset="0"/>
              </a:rPr>
              <a:t>supports all UK secondary schools to confidently deliver inclusive sex and relationships education through lesson plans, training and a Whole School Approach framework. </a:t>
            </a:r>
            <a:endParaRPr lang="en-GB" dirty="0">
              <a:cs typeface="Calibri"/>
            </a:endParaRPr>
          </a:p>
          <a:p>
            <a:r>
              <a:rPr lang="en-GB" dirty="0"/>
              <a:t>Common Sense Media’s Digital Citizenship: educational resources engage learners to think critically and take ownership of their digital lives. </a:t>
            </a:r>
            <a:endParaRPr lang="en-GB" dirty="0">
              <a:cs typeface="Calibri"/>
            </a:endParaRPr>
          </a:p>
        </p:txBody>
      </p:sp>
      <p:sp>
        <p:nvSpPr>
          <p:cNvPr id="4" name="Slide Number Placeholder 3">
            <a:extLst>
              <a:ext uri="{FF2B5EF4-FFF2-40B4-BE49-F238E27FC236}">
                <a16:creationId xmlns:a16="http://schemas.microsoft.com/office/drawing/2014/main" id="{66B20B6F-5459-9FC7-E197-CFFA3A13C4AD}"/>
              </a:ext>
            </a:extLst>
          </p:cNvPr>
          <p:cNvSpPr>
            <a:spLocks noGrp="1"/>
          </p:cNvSpPr>
          <p:nvPr>
            <p:ph type="sldNum" sz="quarter" idx="5"/>
          </p:nvPr>
        </p:nvSpPr>
        <p:spPr/>
        <p:txBody>
          <a:bodyPr/>
          <a:lstStyle/>
          <a:p>
            <a:fld id="{A3C64F24-5661-AB42-B48B-56D4863E1FD5}" type="slidenum">
              <a:rPr lang="en-US" smtClean="0"/>
              <a:t>14</a:t>
            </a:fld>
            <a:endParaRPr lang="en-US"/>
          </a:p>
        </p:txBody>
      </p:sp>
    </p:spTree>
    <p:extLst>
      <p:ext uri="{BB962C8B-B14F-4D97-AF65-F5344CB8AC3E}">
        <p14:creationId xmlns:p14="http://schemas.microsoft.com/office/powerpoint/2010/main" val="2977372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Abigail.Cole@NSPCC.org.uk</a:t>
            </a:r>
          </a:p>
          <a:p>
            <a:endParaRPr lang="en-GB" dirty="0">
              <a:cs typeface="Calibri"/>
            </a:endParaRPr>
          </a:p>
          <a:p>
            <a:endParaRPr lang="en-GB" dirty="0">
              <a:cs typeface="Calibri"/>
            </a:endParaRPr>
          </a:p>
          <a:p>
            <a:endParaRPr lang="en-GB" dirty="0"/>
          </a:p>
          <a:p>
            <a:endParaRPr lang="en-GB" dirty="0"/>
          </a:p>
          <a:p>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A3C64F24-5661-AB42-B48B-56D4863E1FD5}" type="slidenum">
              <a:rPr lang="en-US" smtClean="0"/>
              <a:t>15</a:t>
            </a:fld>
            <a:endParaRPr lang="en-US"/>
          </a:p>
        </p:txBody>
      </p:sp>
    </p:spTree>
    <p:extLst>
      <p:ext uri="{BB962C8B-B14F-4D97-AF65-F5344CB8AC3E}">
        <p14:creationId xmlns:p14="http://schemas.microsoft.com/office/powerpoint/2010/main" val="3810466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NSPCC Light"/>
              </a:rPr>
              <a:t>This will be a short insight session to go through our updated Talk PANTS offer, what’s new and wider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NSPCC Light"/>
              </a:rPr>
              <a:t>A reminder that NSPCC Helpline is also available if </a:t>
            </a:r>
            <a:r>
              <a:rPr lang="en-GB" sz="1200" b="0" i="0" kern="1200" dirty="0">
                <a:solidFill>
                  <a:schemeClr val="tx1"/>
                </a:solidFill>
                <a:effectLst/>
                <a:latin typeface="+mn-lt"/>
                <a:ea typeface="+mn-ea"/>
                <a:cs typeface="+mn-cs"/>
              </a:rPr>
              <a:t>you have a concern about a child.</a:t>
            </a:r>
            <a:endParaRPr lang="en-GB" b="0" dirty="0">
              <a:latin typeface="NSPCC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NSPCC Light"/>
              </a:rPr>
              <a:t>If you have any questions at any point please do jump in!</a:t>
            </a:r>
            <a:endParaRPr lang="en-GB" b="0" dirty="0">
              <a:latin typeface="NSPCC Light" panose="020F0303030202060203"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A3C64F24-5661-AB42-B48B-56D4863E1FD5}" type="slidenum">
              <a:rPr lang="en-US" smtClean="0"/>
              <a:t>2</a:t>
            </a:fld>
            <a:endParaRPr lang="en-US"/>
          </a:p>
        </p:txBody>
      </p:sp>
    </p:spTree>
    <p:extLst>
      <p:ext uri="{BB962C8B-B14F-4D97-AF65-F5344CB8AC3E}">
        <p14:creationId xmlns:p14="http://schemas.microsoft.com/office/powerpoint/2010/main" val="2353928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5646A-C687-6472-A068-BB78E94EC6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ADC92-9F24-11F5-4EA1-E42673833E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C0448B-E53E-104D-8B51-060CD26B8B6C}"/>
              </a:ext>
            </a:extLst>
          </p:cNvPr>
          <p:cNvSpPr>
            <a:spLocks noGrp="1"/>
          </p:cNvSpPr>
          <p:nvPr>
            <p:ph type="body" idx="1"/>
          </p:nvPr>
        </p:nvSpPr>
        <p:spPr/>
        <p:txBody>
          <a:bodyPr/>
          <a:lstStyle/>
          <a:p>
            <a:r>
              <a:rPr lang="en-US" dirty="0">
                <a:cs typeface="Calibri"/>
              </a:rPr>
              <a:t>As many of you may know.. </a:t>
            </a:r>
          </a:p>
        </p:txBody>
      </p:sp>
      <p:sp>
        <p:nvSpPr>
          <p:cNvPr id="4" name="Slide Number Placeholder 3">
            <a:extLst>
              <a:ext uri="{FF2B5EF4-FFF2-40B4-BE49-F238E27FC236}">
                <a16:creationId xmlns:a16="http://schemas.microsoft.com/office/drawing/2014/main" id="{0DF89A14-FE3A-51E0-1451-01D734D1F27C}"/>
              </a:ext>
            </a:extLst>
          </p:cNvPr>
          <p:cNvSpPr>
            <a:spLocks noGrp="1"/>
          </p:cNvSpPr>
          <p:nvPr>
            <p:ph type="sldNum" sz="quarter" idx="5"/>
          </p:nvPr>
        </p:nvSpPr>
        <p:spPr/>
        <p:txBody>
          <a:bodyPr/>
          <a:lstStyle/>
          <a:p>
            <a:fld id="{A3C64F24-5661-AB42-B48B-56D4863E1FD5}" type="slidenum">
              <a:rPr lang="en-US" smtClean="0"/>
              <a:t>3</a:t>
            </a:fld>
            <a:endParaRPr lang="en-US"/>
          </a:p>
        </p:txBody>
      </p:sp>
    </p:spTree>
    <p:extLst>
      <p:ext uri="{BB962C8B-B14F-4D97-AF65-F5344CB8AC3E}">
        <p14:creationId xmlns:p14="http://schemas.microsoft.com/office/powerpoint/2010/main" val="3484080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We Talk PANTS by using our 5 rules that spell out PANTS – we want children to both be familiar with the rules AND to understand what they mean (for stakeholders who used the old PANTS teaching resources pre September 23, it may help to explain that the new teaching resources are more detailed with the aim of increasing dosage, impact and understanding).</a:t>
            </a:r>
          </a:p>
          <a:p>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Calibri"/>
              </a:rPr>
              <a:t>NOTE TO PRESENTERS - </a:t>
            </a:r>
            <a:r>
              <a:rPr lang="en-GB" b="1" i="0" dirty="0">
                <a:cs typeface="Calibri"/>
              </a:rPr>
              <a:t>You may choose to state the rules below or read them in full, as appropriate for your audience and timings.. </a:t>
            </a:r>
          </a:p>
          <a:p>
            <a:endParaRPr lang="en-GB" dirty="0"/>
          </a:p>
          <a:p>
            <a:r>
              <a:rPr lang="en-GB" b="1" dirty="0"/>
              <a:t>P</a:t>
            </a:r>
            <a:r>
              <a:rPr lang="en-GB" dirty="0"/>
              <a:t>- </a:t>
            </a:r>
            <a:r>
              <a:rPr lang="en-GB" b="1" dirty="0"/>
              <a:t>underwear or swimwear </a:t>
            </a:r>
            <a:r>
              <a:rPr lang="en-GB" dirty="0"/>
              <a:t>covers up your private parts and that private means private. </a:t>
            </a:r>
            <a:endParaRPr lang="en-US" dirty="0"/>
          </a:p>
          <a:p>
            <a:pPr marL="184785" indent="-184785">
              <a:buFont typeface="Arial,Sans-Serif"/>
              <a:buChar char="•"/>
            </a:pPr>
            <a:r>
              <a:rPr lang="en-GB" dirty="0"/>
              <a:t>Be clear with your child that parts of their body covered by underwear or swimwear (so including </a:t>
            </a:r>
            <a:r>
              <a:rPr lang="en-GB" b="1" dirty="0"/>
              <a:t>top half for girls</a:t>
            </a:r>
            <a:r>
              <a:rPr lang="en-GB" dirty="0"/>
              <a:t>) are private.</a:t>
            </a:r>
            <a:endParaRPr lang="en-US" dirty="0"/>
          </a:p>
          <a:p>
            <a:pPr marL="184785" indent="-184785">
              <a:buFont typeface="Arial,Sans-Serif"/>
              <a:buChar char="•"/>
            </a:pPr>
            <a:r>
              <a:rPr lang="en-GB" dirty="0"/>
              <a:t>Explain to your child that no one should ask to see or touch their private parts or ask them to look or touch anyone else’s.</a:t>
            </a:r>
            <a:endParaRPr lang="en-US" dirty="0"/>
          </a:p>
          <a:p>
            <a:pPr marL="184785" indent="-184785">
              <a:spcBef>
                <a:spcPct val="30000"/>
              </a:spcBef>
              <a:spcAft>
                <a:spcPct val="0"/>
              </a:spcAft>
              <a:buFont typeface="Arial,Sans-Serif"/>
              <a:buChar char="•"/>
            </a:pPr>
            <a:r>
              <a:rPr lang="en-GB" b="1" dirty="0"/>
              <a:t>Sometimes doctors, nurses or family members might have to</a:t>
            </a:r>
            <a:r>
              <a:rPr lang="en-GB" dirty="0"/>
              <a:t>. Explain that this is OK, but that those people should always explain why, and ask your child if it’s OK first. Example of GP/ child interaction –child saying ‘no’ to GP asking to examine under child’s underwear. GP pleased to get advice from young patient about PANTS rule. Important professionals are aware of campaign -may be involved in more “PANTS-related” conversations</a:t>
            </a:r>
            <a:endParaRPr lang="en-GB" dirty="0">
              <a:ea typeface="Calibri"/>
              <a:cs typeface="Calibri"/>
            </a:endParaRPr>
          </a:p>
          <a:p>
            <a:pPr marL="174625" indent="-174625">
              <a:buFont typeface="Arial,Sans-Serif"/>
              <a:buChar char="•"/>
            </a:pPr>
            <a:r>
              <a:rPr lang="en-GB" dirty="0"/>
              <a:t>Within this message it’s a good idea to seek permission from their children for all sorts of things </a:t>
            </a:r>
            <a:r>
              <a:rPr lang="en-GB" dirty="0" err="1"/>
              <a:t>eg</a:t>
            </a:r>
            <a:r>
              <a:rPr lang="en-GB" dirty="0"/>
              <a:t>: to look at a cut or sore. This starts encouraging children to be confident in giving or not giving consent, and that this is their right</a:t>
            </a:r>
            <a:endParaRPr lang="en-GB" dirty="0">
              <a:ea typeface="Calibri"/>
              <a:cs typeface="Calibri"/>
            </a:endParaRPr>
          </a:p>
          <a:p>
            <a:endParaRPr lang="en-GB" dirty="0"/>
          </a:p>
          <a:p>
            <a:r>
              <a:rPr lang="en-GB" b="1" dirty="0"/>
              <a:t>A</a:t>
            </a:r>
            <a:r>
              <a:rPr lang="en-GB" dirty="0"/>
              <a:t>-Let your child know their body belongs to them, and no one else. </a:t>
            </a:r>
            <a:endParaRPr lang="en-US" dirty="0"/>
          </a:p>
          <a:p>
            <a:pPr marL="171450" indent="-171450">
              <a:buFont typeface="Arial,Sans-Serif"/>
              <a:buChar char="•"/>
            </a:pPr>
            <a:r>
              <a:rPr lang="en-GB" dirty="0"/>
              <a:t>No one has the right to make them do anything that makes them feel uncomfortable. </a:t>
            </a:r>
            <a:endParaRPr lang="en-US" dirty="0"/>
          </a:p>
          <a:p>
            <a:pPr marL="184785" indent="-184785">
              <a:buFont typeface="Arial,Sans-Serif"/>
              <a:buChar char="•"/>
            </a:pPr>
            <a:r>
              <a:rPr lang="en-GB" dirty="0"/>
              <a:t>If someone asks to see or tries to touch them underneath their underwear they must say no – and tell an adult they trust. This might be a family member, a teacher, support worker or doctor.</a:t>
            </a:r>
            <a:endParaRPr lang="en-US" dirty="0"/>
          </a:p>
          <a:p>
            <a:pPr marL="184785" indent="-184785">
              <a:buFont typeface="Arial,Sans-Serif"/>
              <a:buChar char="•"/>
            </a:pPr>
            <a:r>
              <a:rPr lang="en-GB" dirty="0"/>
              <a:t>We are emphasising </a:t>
            </a:r>
            <a:r>
              <a:rPr lang="en-GB" b="1" dirty="0"/>
              <a:t>children’s rights </a:t>
            </a:r>
            <a:r>
              <a:rPr lang="en-GB" dirty="0"/>
              <a:t>here also with this message.</a:t>
            </a:r>
            <a:endParaRPr lang="en-US" dirty="0"/>
          </a:p>
          <a:p>
            <a:pPr marL="174625" indent="-174625">
              <a:buFont typeface="Arial,Sans-Serif"/>
              <a:buChar char="•"/>
            </a:pPr>
            <a:r>
              <a:rPr lang="en-GB" dirty="0"/>
              <a:t>We want to encourage parents to reinforce to their children that they can talk to them about anything that worries or upsets them, as well as any other trusted adult.</a:t>
            </a:r>
            <a:endParaRPr lang="en-US" dirty="0"/>
          </a:p>
          <a:p>
            <a:endParaRPr lang="en-GB" dirty="0"/>
          </a:p>
          <a:p>
            <a:r>
              <a:rPr lang="en-GB" b="1" dirty="0"/>
              <a:t>N</a:t>
            </a:r>
            <a:r>
              <a:rPr lang="en-GB" dirty="0"/>
              <a:t>- Make sure your child understands that they have the right to say “No” to </a:t>
            </a:r>
            <a:r>
              <a:rPr lang="en-GB" b="1" dirty="0"/>
              <a:t>unwanted touch </a:t>
            </a:r>
            <a:r>
              <a:rPr lang="en-GB" dirty="0"/>
              <a:t>– even to a family member or someone they know or love. </a:t>
            </a:r>
            <a:endParaRPr lang="en-US" dirty="0"/>
          </a:p>
          <a:p>
            <a:pPr marL="184785" indent="-184785">
              <a:buFont typeface="Arial,Sans-Serif"/>
              <a:buChar char="•"/>
            </a:pPr>
            <a:r>
              <a:rPr lang="en-GB" dirty="0"/>
              <a:t>They’re in control of their body and no-one should ever make them do things that make them feel uncomfortable.</a:t>
            </a:r>
            <a:endParaRPr lang="en-US" dirty="0"/>
          </a:p>
          <a:p>
            <a:pPr marL="174625" indent="-174625">
              <a:buFont typeface="Arial,Sans-Serif"/>
              <a:buChar char="•"/>
            </a:pPr>
            <a:r>
              <a:rPr lang="en-GB" dirty="0"/>
              <a:t>These messages are trying to move away from old ways of parenting, where children simply did as they were told by an adult without question, even if they felt uncomfortable.</a:t>
            </a:r>
            <a:endParaRPr lang="en-US" dirty="0"/>
          </a:p>
          <a:p>
            <a:endParaRPr lang="en-GB" dirty="0"/>
          </a:p>
          <a:p>
            <a:r>
              <a:rPr lang="en-GB" b="1" dirty="0"/>
              <a:t>T</a:t>
            </a:r>
            <a:r>
              <a:rPr lang="en-GB" dirty="0"/>
              <a:t>- Your child needs to feel able to speak up about secrets and other things that worry them and confident that saying something won’t get them into trouble.</a:t>
            </a:r>
            <a:endParaRPr lang="en-US" dirty="0"/>
          </a:p>
          <a:p>
            <a:pPr marL="184785" indent="-184785">
              <a:buFont typeface="Arial,Sans-Serif"/>
              <a:buChar char="•"/>
            </a:pPr>
            <a:r>
              <a:rPr lang="en-GB" dirty="0"/>
              <a:t>Explain the differences between </a:t>
            </a:r>
            <a:r>
              <a:rPr lang="en-GB" b="1" dirty="0"/>
              <a:t>‘good’ and ‘bad’ secrets</a:t>
            </a:r>
            <a:r>
              <a:rPr lang="en-GB" dirty="0"/>
              <a:t>. Bad secrets make you feel sad, worried or frightened, whereas good secrets can be things like surprise parties or presents for other people which make you feel excited.</a:t>
            </a:r>
            <a:endParaRPr lang="en-US" dirty="0"/>
          </a:p>
          <a:p>
            <a:pPr marL="184785" indent="-184785">
              <a:buFont typeface="Arial,Sans-Serif"/>
              <a:buChar char="•"/>
            </a:pPr>
            <a:r>
              <a:rPr lang="en-GB" dirty="0"/>
              <a:t>Any secret should always be shared in the end.</a:t>
            </a:r>
            <a:endParaRPr lang="en-US" dirty="0"/>
          </a:p>
          <a:p>
            <a:pPr marL="184785" indent="-184785">
              <a:buFont typeface="Arial,Sans-Serif"/>
              <a:buChar char="•"/>
            </a:pPr>
            <a:r>
              <a:rPr lang="en-GB" dirty="0"/>
              <a:t>Some families never use ‘secrets’ as a phrase and that is good but we must recognise that often children discuss having secrets and make sure they know the difference in good and bad secrets if they do use this term.</a:t>
            </a:r>
            <a:endParaRPr lang="en-US" dirty="0"/>
          </a:p>
          <a:p>
            <a:endParaRPr lang="en-GB" dirty="0"/>
          </a:p>
          <a:p>
            <a:pPr>
              <a:spcBef>
                <a:spcPct val="30000"/>
              </a:spcBef>
              <a:spcAft>
                <a:spcPct val="0"/>
              </a:spcAft>
            </a:pPr>
            <a:r>
              <a:rPr lang="en-GB" b="1" dirty="0"/>
              <a:t>S</a:t>
            </a:r>
            <a:r>
              <a:rPr lang="en-GB" dirty="0"/>
              <a:t>-So if they ever feel sad, anxious or frightened they should talk to an adult they trust, so they can help. </a:t>
            </a:r>
            <a:endParaRPr lang="en-US" dirty="0"/>
          </a:p>
          <a:p>
            <a:pPr marL="171450" indent="-171450">
              <a:buFont typeface="Arial,Sans-Serif"/>
              <a:buChar char="•"/>
            </a:pPr>
            <a:r>
              <a:rPr lang="en-GB" dirty="0"/>
              <a:t>Reassure them that whatever the problem, it’s not their fault and they will never get into trouble for speaking out.</a:t>
            </a:r>
            <a:endParaRPr lang="en-US" dirty="0"/>
          </a:p>
          <a:p>
            <a:pPr marL="184785" indent="-184785">
              <a:buFont typeface="Arial,Sans-Serif"/>
              <a:buChar char="•"/>
            </a:pPr>
            <a:r>
              <a:rPr lang="en-GB" dirty="0"/>
              <a:t>And it doesn’t have to be a family member. It can be a teacher or a friend’s parent for example. </a:t>
            </a:r>
            <a:endParaRPr lang="en-GB" dirty="0">
              <a:cs typeface="Calibri"/>
            </a:endParaRPr>
          </a:p>
          <a:p>
            <a:pPr marL="184785" indent="-184785">
              <a:buFont typeface="Arial,Sans-Serif"/>
              <a:buChar char="•"/>
            </a:pPr>
            <a:r>
              <a:rPr lang="en-GB" dirty="0"/>
              <a:t>They can also call </a:t>
            </a:r>
            <a:r>
              <a:rPr lang="en-GB" b="1" dirty="0"/>
              <a:t>Childline on 0800 1111 </a:t>
            </a:r>
            <a:r>
              <a:rPr lang="en-GB" dirty="0"/>
              <a:t>and a friendly person will help. Childline also has a  website which includes peer support via message boards (moderated by NSPCC) and offers 1 to 1 live counsellor chat </a:t>
            </a:r>
            <a:endParaRPr lang="en-US" dirty="0"/>
          </a:p>
        </p:txBody>
      </p:sp>
      <p:sp>
        <p:nvSpPr>
          <p:cNvPr id="4" name="Slide Number Placeholder 3"/>
          <p:cNvSpPr>
            <a:spLocks noGrp="1"/>
          </p:cNvSpPr>
          <p:nvPr>
            <p:ph type="sldNum" sz="quarter" idx="5"/>
          </p:nvPr>
        </p:nvSpPr>
        <p:spPr/>
        <p:txBody>
          <a:bodyPr/>
          <a:lstStyle/>
          <a:p>
            <a:fld id="{A3C64F24-5661-AB42-B48B-56D4863E1FD5}" type="slidenum">
              <a:rPr lang="en-US" smtClean="0"/>
              <a:t>4</a:t>
            </a:fld>
            <a:endParaRPr lang="en-US"/>
          </a:p>
        </p:txBody>
      </p:sp>
    </p:spTree>
    <p:extLst>
      <p:ext uri="{BB962C8B-B14F-4D97-AF65-F5344CB8AC3E}">
        <p14:creationId xmlns:p14="http://schemas.microsoft.com/office/powerpoint/2010/main" val="3838954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Now we're going to look at the Talk PANTS resources, we will go over the updates and what is available to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4F24-5661-AB42-B48B-56D4863E1F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421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Before starting your teaching of the material, it is recommended that you read the teaching guidance. It is a comprehensive 16-page document </a:t>
            </a:r>
            <a:r>
              <a:rPr lang="en-US" dirty="0"/>
              <a:t>covering everything you need to know on how to help teach children about Talk PANTS safely and confidently.</a:t>
            </a:r>
            <a:r>
              <a:rPr lang="en-US" dirty="0">
                <a:cs typeface="Calibri"/>
              </a:rPr>
              <a:t> There is also a template letter for parents/ carers to outline the resources and support working with your parents/ carers to continue these important conversations at home. Implementing a whole school approach.</a:t>
            </a:r>
          </a:p>
          <a:p>
            <a:endParaRPr lang="en-US" dirty="0">
              <a:cs typeface="Calibri"/>
            </a:endParaRPr>
          </a:p>
          <a:p>
            <a:r>
              <a:rPr lang="en-US" dirty="0">
                <a:cs typeface="Calibri"/>
              </a:rPr>
              <a:t>This includes new trauma informed approaches, including protective interrupting to interrupt public disclosures. An example is saying something like “Can I pause you there? I need to give you my full attention, so I’ll come and talk to you at the end of the lesson”. Trauma informed approaches are critical at the NSPCC to support children who have experienced abuse in the past. </a:t>
            </a:r>
          </a:p>
        </p:txBody>
      </p:sp>
      <p:sp>
        <p:nvSpPr>
          <p:cNvPr id="4" name="Slide Number Placeholder 3"/>
          <p:cNvSpPr>
            <a:spLocks noGrp="1"/>
          </p:cNvSpPr>
          <p:nvPr>
            <p:ph type="sldNum" sz="quarter" idx="5"/>
          </p:nvPr>
        </p:nvSpPr>
        <p:spPr/>
        <p:txBody>
          <a:bodyPr/>
          <a:lstStyle/>
          <a:p>
            <a:fld id="{A3C64F24-5661-AB42-B48B-56D4863E1FD5}" type="slidenum">
              <a:rPr lang="en-US" smtClean="0"/>
              <a:t>6</a:t>
            </a:fld>
            <a:endParaRPr lang="en-US"/>
          </a:p>
        </p:txBody>
      </p:sp>
    </p:spTree>
    <p:extLst>
      <p:ext uri="{BB962C8B-B14F-4D97-AF65-F5344CB8AC3E}">
        <p14:creationId xmlns:p14="http://schemas.microsoft.com/office/powerpoint/2010/main" val="3932650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E66EA-9FF2-7E80-FB77-EFD6D52281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5F779F-C657-2CF4-D41A-84EE85C43B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8123BB-3012-944F-4D51-87881E3E54B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Talk PANTS is designed to embed learning for children as they progress through their primary education (ages 3 – 11). Evidence shows that continued / repeated learning about CSA prevention across time helps to keep children safe.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171450" indent="-171450">
              <a:buFontTx/>
              <a:buChar char="-"/>
            </a:pPr>
            <a:r>
              <a:rPr lang="en-GB" dirty="0"/>
              <a:t>The resources for 3 – 5 year olds include opportunities for introducing the PANTS rules through both direct, teacher-led activities and more spontaneous, indirect activities. This can include a variety of books e.g. the </a:t>
            </a:r>
            <a:r>
              <a:rPr lang="en-GB" dirty="0" err="1"/>
              <a:t>Pantosaurus</a:t>
            </a:r>
            <a:r>
              <a:rPr lang="en-GB" dirty="0"/>
              <a:t> story book and the </a:t>
            </a:r>
            <a:r>
              <a:rPr lang="en-GB" dirty="0" err="1"/>
              <a:t>Pantosaurus</a:t>
            </a:r>
            <a:r>
              <a:rPr lang="en-GB" dirty="0"/>
              <a:t> song.</a:t>
            </a:r>
          </a:p>
          <a:p>
            <a:pPr marL="171450" indent="-171450">
              <a:buFontTx/>
              <a:buChar char="-"/>
            </a:pPr>
            <a:r>
              <a:rPr lang="en-GB" dirty="0"/>
              <a:t>There are then 2 lesson plans for children aged 5 – 7, which help them recognise their rights over their own body and who can keep them safe. </a:t>
            </a:r>
          </a:p>
          <a:p>
            <a:pPr marL="171450" indent="-171450">
              <a:buFontTx/>
              <a:buChar char="-"/>
            </a:pPr>
            <a:r>
              <a:rPr lang="en-GB" dirty="0"/>
              <a:t>There is one lesson plan for children aged 7 – 9 and a final lesson for children aged 9 – 11, which help them to develop a deeper understand of the PANTS rule, by exploring appropriate and inappropriate touch. This also gives schools an opportunity to address peer-on-peer abuse, where relevant. </a:t>
            </a:r>
          </a:p>
          <a:p>
            <a:pPr marL="171450" indent="-171450">
              <a:buFontTx/>
              <a:buChar char="-"/>
            </a:pPr>
            <a:r>
              <a:rPr lang="en-GB" dirty="0"/>
              <a:t>There is also a specific lesson designed for children aged 4 – 11 with SEND, additional needs and/ or autism. This is designed to be flexible to best meet the specific needs of the pupils in your setting and is open to be further adapted. SEND guidance can be used separately and/or alongside other teaching guidance. </a:t>
            </a:r>
          </a:p>
          <a:p>
            <a:pPr marL="0" indent="0">
              <a:buFontTx/>
              <a:buNone/>
            </a:pPr>
            <a:endParaRPr lang="en-GB" dirty="0">
              <a:cs typeface="Calibri"/>
            </a:endParaRPr>
          </a:p>
        </p:txBody>
      </p:sp>
      <p:sp>
        <p:nvSpPr>
          <p:cNvPr id="4" name="Slide Number Placeholder 3">
            <a:extLst>
              <a:ext uri="{FF2B5EF4-FFF2-40B4-BE49-F238E27FC236}">
                <a16:creationId xmlns:a16="http://schemas.microsoft.com/office/drawing/2014/main" id="{944BDD53-5F45-4676-1271-08D255806EBE}"/>
              </a:ext>
            </a:extLst>
          </p:cNvPr>
          <p:cNvSpPr>
            <a:spLocks noGrp="1"/>
          </p:cNvSpPr>
          <p:nvPr>
            <p:ph type="sldNum" sz="quarter" idx="5"/>
          </p:nvPr>
        </p:nvSpPr>
        <p:spPr/>
        <p:txBody>
          <a:bodyPr/>
          <a:lstStyle/>
          <a:p>
            <a:fld id="{A3C64F24-5661-AB42-B48B-56D4863E1FD5}" type="slidenum">
              <a:rPr lang="en-US" smtClean="0"/>
              <a:t>7</a:t>
            </a:fld>
            <a:endParaRPr lang="en-US"/>
          </a:p>
        </p:txBody>
      </p:sp>
    </p:spTree>
    <p:extLst>
      <p:ext uri="{BB962C8B-B14F-4D97-AF65-F5344CB8AC3E}">
        <p14:creationId xmlns:p14="http://schemas.microsoft.com/office/powerpoint/2010/main" val="2596736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lesson plan - In the 7 – 9 year olds lesson plan ‘Building Confidence’, there are a number of activities including: </a:t>
            </a:r>
          </a:p>
          <a:p>
            <a:pPr marL="171450" indent="-171450">
              <a:buFontTx/>
              <a:buChar char="-"/>
            </a:pPr>
            <a:r>
              <a:rPr lang="en-GB" dirty="0"/>
              <a:t>A types of touch matching activity which you can see on the screen. In this activity children explore different types of touch such as friendly/loving, care, accidental, personal space, hurtful, inappropriate</a:t>
            </a:r>
          </a:p>
          <a:p>
            <a:pPr marL="171450" indent="-171450">
              <a:buFontTx/>
              <a:buChar char="-"/>
            </a:pPr>
            <a:r>
              <a:rPr lang="en-GB" dirty="0"/>
              <a:t>Pupils then explore the characters feelings associated with safe and unsafe touch and what could they do/say to respond in these examples.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4F24-5661-AB42-B48B-56D4863E1F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350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Learning Outcomes:</a:t>
            </a:r>
          </a:p>
          <a:p>
            <a:pPr marL="171450" indent="-171450">
              <a:buFont typeface="Arial"/>
              <a:buChar char="•"/>
            </a:pPr>
            <a:r>
              <a:rPr lang="en-US" dirty="0">
                <a:ea typeface="Calibri"/>
                <a:cs typeface="Calibri"/>
              </a:rPr>
              <a:t>Remember and rehearse the PANTS rules</a:t>
            </a:r>
          </a:p>
          <a:p>
            <a:pPr marL="171450" indent="-171450">
              <a:buFont typeface="Arial"/>
              <a:buChar char="•"/>
            </a:pPr>
            <a:r>
              <a:rPr lang="en-US" dirty="0">
                <a:ea typeface="Calibri"/>
                <a:cs typeface="Calibri"/>
              </a:rPr>
              <a:t>Name parts of the body which are private and know that their body belongs to them</a:t>
            </a:r>
          </a:p>
          <a:p>
            <a:pPr marL="171450" indent="-171450">
              <a:buFont typeface="Arial"/>
              <a:buChar char="•"/>
            </a:pPr>
            <a:r>
              <a:rPr lang="en-US" dirty="0">
                <a:ea typeface="Calibri"/>
                <a:cs typeface="Calibri"/>
              </a:rPr>
              <a:t>Identify different touch and when touch feels unsafe and/or uncomfortable</a:t>
            </a:r>
          </a:p>
          <a:p>
            <a:pPr marL="171450" indent="-171450">
              <a:buFont typeface="Arial"/>
              <a:buChar char="•"/>
            </a:pPr>
            <a:r>
              <a:rPr lang="en-US" dirty="0">
                <a:ea typeface="Calibri"/>
                <a:cs typeface="Calibri"/>
              </a:rPr>
              <a:t>Rehearse strategies for seeking help and telling trusted adults </a:t>
            </a:r>
          </a:p>
          <a:p>
            <a:endParaRPr lang="en-GB" dirty="0"/>
          </a:p>
          <a:p>
            <a:r>
              <a:rPr lang="en-GB" dirty="0"/>
              <a:t>Teachers/practitioners may need to adapt the SEND/ASN/ALN teaching resources and might want to spread over a longer period of time and/or use alongside the age-related teaching resources.  This lesson plan is broken into parts with a section for each of the 5 PANTS rules, so it could be used alongside </a:t>
            </a:r>
            <a:r>
              <a:rPr lang="en-GB" b="1" dirty="0"/>
              <a:t>the Makaton resources which are also broken up into individual PANTS rules. </a:t>
            </a:r>
            <a:r>
              <a:rPr lang="en-GB" b="0" dirty="0"/>
              <a:t>(Makaton resources available at nspcc.org.uk/</a:t>
            </a:r>
            <a:r>
              <a:rPr lang="en-GB" b="0" dirty="0" err="1"/>
              <a:t>pantsguides</a:t>
            </a:r>
            <a:r>
              <a:rPr lang="en-GB" b="0" dirty="0"/>
              <a:t>)</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4F24-5661-AB42-B48B-56D4863E1F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928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5006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DC8545-1ED7-45DE-95C1-CC4C91C335C6}" type="datetimeFigureOut">
              <a:rPr lang="en-GB" smtClean="0"/>
              <a:t>18/11/2025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34369AD-14FC-4F7E-97A4-30989EBF6680}" type="slidenum">
              <a:rPr lang="en-GB" smtClean="0"/>
              <a:t>‹#›</a:t>
            </a:fld>
            <a:endParaRPr lang="en-GB"/>
          </a:p>
        </p:txBody>
      </p:sp>
    </p:spTree>
    <p:extLst>
      <p:ext uri="{BB962C8B-B14F-4D97-AF65-F5344CB8AC3E}">
        <p14:creationId xmlns:p14="http://schemas.microsoft.com/office/powerpoint/2010/main" val="3471425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DC8545-1ED7-45DE-95C1-CC4C91C335C6}" type="datetimeFigureOut">
              <a:rPr lang="en-GB" smtClean="0"/>
              <a:t>18/11/2025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34369AD-14FC-4F7E-97A4-30989EBF6680}" type="slidenum">
              <a:rPr lang="en-GB" smtClean="0"/>
              <a:t>‹#›</a:t>
            </a:fld>
            <a:endParaRPr lang="en-GB"/>
          </a:p>
        </p:txBody>
      </p:sp>
    </p:spTree>
    <p:extLst>
      <p:ext uri="{BB962C8B-B14F-4D97-AF65-F5344CB8AC3E}">
        <p14:creationId xmlns:p14="http://schemas.microsoft.com/office/powerpoint/2010/main" val="3402009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DC8545-1ED7-45DE-95C1-CC4C91C335C6}" type="datetimeFigureOut">
              <a:rPr lang="en-GB" smtClean="0"/>
              <a:t>18/11/2025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34369AD-14FC-4F7E-97A4-30989EBF6680}" type="slidenum">
              <a:rPr lang="en-GB" smtClean="0"/>
              <a:t>‹#›</a:t>
            </a:fld>
            <a:endParaRPr lang="en-GB"/>
          </a:p>
        </p:txBody>
      </p:sp>
    </p:spTree>
    <p:extLst>
      <p:ext uri="{BB962C8B-B14F-4D97-AF65-F5344CB8AC3E}">
        <p14:creationId xmlns:p14="http://schemas.microsoft.com/office/powerpoint/2010/main" val="1788841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DC8545-1ED7-45DE-95C1-CC4C91C335C6}" type="datetimeFigureOut">
              <a:rPr lang="en-GB" smtClean="0"/>
              <a:t>18/11/2025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4369AD-14FC-4F7E-97A4-30989EBF6680}" type="slidenum">
              <a:rPr lang="en-GB" smtClean="0"/>
              <a:t>‹#›</a:t>
            </a:fld>
            <a:endParaRPr lang="en-GB"/>
          </a:p>
        </p:txBody>
      </p:sp>
    </p:spTree>
    <p:extLst>
      <p:ext uri="{BB962C8B-B14F-4D97-AF65-F5344CB8AC3E}">
        <p14:creationId xmlns:p14="http://schemas.microsoft.com/office/powerpoint/2010/main" val="2522945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DC8545-1ED7-45DE-95C1-CC4C91C335C6}" type="datetimeFigureOut">
              <a:rPr lang="en-GB" smtClean="0"/>
              <a:t>18/11/2025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4369AD-14FC-4F7E-97A4-30989EBF6680}" type="slidenum">
              <a:rPr lang="en-GB" smtClean="0"/>
              <a:t>‹#›</a:t>
            </a:fld>
            <a:endParaRPr lang="en-GB"/>
          </a:p>
        </p:txBody>
      </p:sp>
    </p:spTree>
    <p:extLst>
      <p:ext uri="{BB962C8B-B14F-4D97-AF65-F5344CB8AC3E}">
        <p14:creationId xmlns:p14="http://schemas.microsoft.com/office/powerpoint/2010/main" val="749710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DC8545-1ED7-45DE-95C1-CC4C91C335C6}" type="datetimeFigureOut">
              <a:rPr lang="en-GB" smtClean="0"/>
              <a:t>18/11/2025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4369AD-14FC-4F7E-97A4-30989EBF6680}" type="slidenum">
              <a:rPr lang="en-GB" smtClean="0"/>
              <a:t>‹#›</a:t>
            </a:fld>
            <a:endParaRPr lang="en-GB"/>
          </a:p>
        </p:txBody>
      </p:sp>
    </p:spTree>
    <p:extLst>
      <p:ext uri="{BB962C8B-B14F-4D97-AF65-F5344CB8AC3E}">
        <p14:creationId xmlns:p14="http://schemas.microsoft.com/office/powerpoint/2010/main" val="1331262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DC8545-1ED7-45DE-95C1-CC4C91C335C6}" type="datetimeFigureOut">
              <a:rPr lang="en-GB" smtClean="0"/>
              <a:t>18/11/2025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4369AD-14FC-4F7E-97A4-30989EBF6680}" type="slidenum">
              <a:rPr lang="en-GB" smtClean="0"/>
              <a:t>‹#›</a:t>
            </a:fld>
            <a:endParaRPr lang="en-GB"/>
          </a:p>
        </p:txBody>
      </p:sp>
    </p:spTree>
    <p:extLst>
      <p:ext uri="{BB962C8B-B14F-4D97-AF65-F5344CB8AC3E}">
        <p14:creationId xmlns:p14="http://schemas.microsoft.com/office/powerpoint/2010/main" val="2743778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ext and Bullet Points">
    <p:bg>
      <p:bgPr>
        <a:solidFill>
          <a:srgbClr val="EBEBEB">
            <a:alpha val="50000"/>
          </a:srgbClr>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02189" y="222249"/>
            <a:ext cx="11458011" cy="685800"/>
          </a:xfrm>
          <a:prstGeom prst="rect">
            <a:avLst/>
          </a:prstGeom>
        </p:spPr>
        <p:txBody>
          <a:bodyPr>
            <a:noAutofit/>
          </a:bodyPr>
          <a:lstStyle>
            <a:lvl1pPr algn="l">
              <a:lnSpc>
                <a:spcPts val="4800"/>
              </a:lnSpc>
              <a:defRPr sz="4300" b="1" i="0" spc="0" baseline="0">
                <a:solidFill>
                  <a:srgbClr val="018926"/>
                </a:solidFill>
                <a:latin typeface="NSPCC Headline" panose="02000000000000000000" pitchFamily="2" charset="77"/>
                <a:cs typeface="Verdana"/>
              </a:defRPr>
            </a:lvl1pPr>
          </a:lstStyle>
          <a:p>
            <a:r>
              <a:rPr lang="en-US"/>
              <a:t>Click to edit Master title style</a:t>
            </a:r>
          </a:p>
        </p:txBody>
      </p:sp>
      <p:grpSp>
        <p:nvGrpSpPr>
          <p:cNvPr id="3" name="Group 2">
            <a:extLst>
              <a:ext uri="{FF2B5EF4-FFF2-40B4-BE49-F238E27FC236}">
                <a16:creationId xmlns:a16="http://schemas.microsoft.com/office/drawing/2014/main" id="{9625CDAC-4547-F8EB-7B77-FD238EE424CE}"/>
              </a:ext>
              <a:ext uri="{C183D7F6-B498-43B3-948B-1728B52AA6E4}">
                <adec:decorative xmlns:adec="http://schemas.microsoft.com/office/drawing/2017/decorative" val="1"/>
              </a:ext>
            </a:extLst>
          </p:cNvPr>
          <p:cNvGrpSpPr/>
          <p:nvPr userDrawn="1"/>
        </p:nvGrpSpPr>
        <p:grpSpPr>
          <a:xfrm>
            <a:off x="366022" y="1010052"/>
            <a:ext cx="11483703" cy="62933"/>
            <a:chOff x="372942" y="1744377"/>
            <a:chExt cx="11483703" cy="62933"/>
          </a:xfrm>
        </p:grpSpPr>
        <p:pic>
          <p:nvPicPr>
            <p:cNvPr id="4" name="Picture 3">
              <a:extLst>
                <a:ext uri="{FF2B5EF4-FFF2-40B4-BE49-F238E27FC236}">
                  <a16:creationId xmlns:a16="http://schemas.microsoft.com/office/drawing/2014/main" id="{557526CF-7D2C-45E3-F7F8-DB3920B233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2942" y="1744377"/>
              <a:ext cx="4274214" cy="62933"/>
            </a:xfrm>
            <a:prstGeom prst="rect">
              <a:avLst/>
            </a:prstGeom>
          </p:spPr>
        </p:pic>
        <p:pic>
          <p:nvPicPr>
            <p:cNvPr id="12" name="Picture 11">
              <a:extLst>
                <a:ext uri="{FF2B5EF4-FFF2-40B4-BE49-F238E27FC236}">
                  <a16:creationId xmlns:a16="http://schemas.microsoft.com/office/drawing/2014/main" id="{45F4DCB8-CFD9-7897-9B42-67A6E2542C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63314" y="1744377"/>
              <a:ext cx="4274214" cy="62933"/>
            </a:xfrm>
            <a:prstGeom prst="rect">
              <a:avLst/>
            </a:prstGeom>
          </p:spPr>
        </p:pic>
        <p:pic>
          <p:nvPicPr>
            <p:cNvPr id="14" name="Picture 13">
              <a:extLst>
                <a:ext uri="{FF2B5EF4-FFF2-40B4-BE49-F238E27FC236}">
                  <a16:creationId xmlns:a16="http://schemas.microsoft.com/office/drawing/2014/main" id="{CB74CE12-C466-5972-EBF2-2761208E0E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r="35736" b="-2"/>
            <a:stretch/>
          </p:blipFill>
          <p:spPr>
            <a:xfrm>
              <a:off x="9109846" y="1744377"/>
              <a:ext cx="2746799" cy="62933"/>
            </a:xfrm>
            <a:prstGeom prst="rect">
              <a:avLst/>
            </a:prstGeom>
          </p:spPr>
        </p:pic>
      </p:grpSp>
      <p:sp>
        <p:nvSpPr>
          <p:cNvPr id="13" name="Content Placeholder 2">
            <a:extLst>
              <a:ext uri="{FF2B5EF4-FFF2-40B4-BE49-F238E27FC236}">
                <a16:creationId xmlns:a16="http://schemas.microsoft.com/office/drawing/2014/main" id="{0D040AE6-3D29-104E-8895-F814CFDF881B}"/>
              </a:ext>
            </a:extLst>
          </p:cNvPr>
          <p:cNvSpPr>
            <a:spLocks noGrp="1"/>
          </p:cNvSpPr>
          <p:nvPr>
            <p:ph idx="12" hasCustomPrompt="1"/>
          </p:nvPr>
        </p:nvSpPr>
        <p:spPr>
          <a:xfrm>
            <a:off x="335364" y="1891200"/>
            <a:ext cx="11521281" cy="4392000"/>
          </a:xfrm>
          <a:prstGeom prst="rect">
            <a:avLst/>
          </a:prstGeom>
        </p:spPr>
        <p:txBody>
          <a:bodyPr/>
          <a:lstStyle>
            <a:lvl1pPr marL="0" indent="0">
              <a:buFontTx/>
              <a:buNone/>
              <a:defRPr sz="2400" b="0" i="0" baseline="0">
                <a:latin typeface="NSPCC" panose="02000000000000000000" pitchFamily="2" charset="77"/>
                <a:cs typeface="Verdana"/>
              </a:defRPr>
            </a:lvl1pPr>
            <a:lvl2pPr marL="810660" marR="0" indent="-457186" algn="l" defTabSz="1219163" rtl="0" eaLnBrk="0" fontAlgn="base" latinLnBrk="0" hangingPunct="0">
              <a:lnSpc>
                <a:spcPts val="3067"/>
              </a:lnSpc>
              <a:spcBef>
                <a:spcPct val="20000"/>
              </a:spcBef>
              <a:spcAft>
                <a:spcPct val="0"/>
              </a:spcAft>
              <a:buClrTx/>
              <a:buSzTx/>
              <a:buFont typeface="Lucida Grande"/>
              <a:buChar char="–"/>
              <a:tabLst/>
              <a:defRPr sz="2400" b="0" i="0">
                <a:latin typeface="Verdana"/>
                <a:cs typeface="Verdana"/>
              </a:defRPr>
            </a:lvl2pPr>
            <a:lvl3pPr>
              <a:defRPr/>
            </a:lvl3pPr>
            <a:lvl4pPr>
              <a:defRPr/>
            </a:lvl4pPr>
            <a:lvl5pPr>
              <a:defRPr/>
            </a:lvl5pPr>
          </a:lstStyle>
          <a:p>
            <a:pPr lvl="0"/>
            <a:r>
              <a:rPr lang="en-US"/>
              <a:t>Click to edit Master text styles. </a:t>
            </a:r>
            <a:r>
              <a:rPr lang="en-US" err="1"/>
              <a:t>Harum</a:t>
            </a:r>
            <a:r>
              <a:rPr lang="en-US"/>
              <a:t> </a:t>
            </a:r>
            <a:r>
              <a:rPr lang="en-US" err="1"/>
              <a:t>quae</a:t>
            </a:r>
            <a:r>
              <a:rPr lang="en-US"/>
              <a:t> </a:t>
            </a:r>
            <a:r>
              <a:rPr lang="en-US" err="1"/>
              <a:t>dendi</a:t>
            </a:r>
            <a:r>
              <a:rPr lang="en-US"/>
              <a:t> </a:t>
            </a:r>
            <a:r>
              <a:rPr lang="en-US" err="1"/>
              <a:t>tem</a:t>
            </a:r>
            <a:r>
              <a:rPr lang="en-US"/>
              <a:t> </a:t>
            </a:r>
            <a:r>
              <a:rPr lang="en-US" err="1"/>
              <a:t>luption</a:t>
            </a:r>
            <a:r>
              <a:rPr lang="en-US"/>
              <a:t> </a:t>
            </a:r>
            <a:r>
              <a:rPr lang="en-US" err="1"/>
              <a:t>reptatatum</a:t>
            </a:r>
            <a:r>
              <a:rPr lang="en-US"/>
              <a:t> </a:t>
            </a:r>
            <a:r>
              <a:rPr lang="en-US" err="1"/>
              <a:t>remod</a:t>
            </a:r>
            <a:r>
              <a:rPr lang="en-US"/>
              <a:t> </a:t>
            </a:r>
            <a:r>
              <a:rPr lang="en-US" err="1"/>
              <a:t>undis</a:t>
            </a:r>
            <a:r>
              <a:rPr lang="en-US"/>
              <a:t> </a:t>
            </a:r>
            <a:r>
              <a:rPr lang="en-US" err="1"/>
              <a:t>magimet</a:t>
            </a:r>
            <a:r>
              <a:rPr lang="en-US"/>
              <a:t> </a:t>
            </a:r>
            <a:r>
              <a:rPr lang="en-US" err="1"/>
              <a:t>plaut</a:t>
            </a:r>
            <a:r>
              <a:rPr lang="en-US"/>
              <a:t> </a:t>
            </a:r>
            <a:r>
              <a:rPr lang="en-US" err="1"/>
              <a:t>voluptasit</a:t>
            </a:r>
            <a:r>
              <a:rPr lang="en-US"/>
              <a:t> lorem ipsum dolore </a:t>
            </a:r>
            <a:r>
              <a:rPr lang="en-US" err="1"/>
              <a:t>conesquent</a:t>
            </a:r>
            <a:r>
              <a:rPr lang="en-US"/>
              <a:t> </a:t>
            </a:r>
            <a:r>
              <a:rPr lang="en-US" err="1"/>
              <a:t>faccum</a:t>
            </a:r>
            <a:r>
              <a:rPr lang="en-US"/>
              <a:t> ne </a:t>
            </a:r>
            <a:r>
              <a:rPr lang="en-US" err="1"/>
              <a:t>asinctatis</a:t>
            </a:r>
            <a:r>
              <a:rPr lang="en-US"/>
              <a:t> nus.</a:t>
            </a:r>
          </a:p>
          <a:p>
            <a:pPr lvl="0"/>
            <a:endParaRPr lang="en-US"/>
          </a:p>
          <a:p>
            <a:pPr lvl="1"/>
            <a:r>
              <a:rPr lang="en-US"/>
              <a:t>Click to edit bullet styles</a:t>
            </a:r>
          </a:p>
          <a:p>
            <a:pPr lvl="1"/>
            <a:r>
              <a:rPr lang="en-US"/>
              <a:t>Click to edit bullet styles</a:t>
            </a:r>
          </a:p>
          <a:p>
            <a:pPr lvl="1"/>
            <a:r>
              <a:rPr lang="en-US"/>
              <a:t>Click to edit bullet styles</a:t>
            </a:r>
          </a:p>
        </p:txBody>
      </p:sp>
      <p:sp>
        <p:nvSpPr>
          <p:cNvPr id="10" name="Footer Placeholder 2"/>
          <p:cNvSpPr>
            <a:spLocks noGrp="1"/>
          </p:cNvSpPr>
          <p:nvPr>
            <p:ph type="ftr" sz="quarter" idx="4294967295"/>
          </p:nvPr>
        </p:nvSpPr>
        <p:spPr bwMode="auto">
          <a:xfrm>
            <a:off x="335364" y="6364292"/>
            <a:ext cx="10368625" cy="365125"/>
          </a:xfrm>
          <a:prstGeom prst="rect">
            <a:avLst/>
          </a:prstGeom>
          <a:noFill/>
          <a:ln>
            <a:noFill/>
            <a:miter lim="800000"/>
            <a:headEnd/>
            <a:tailEnd/>
          </a:ln>
        </p:spPr>
        <p:txBody>
          <a:bodyPr wrap="square" numCol="1" anchor="b" anchorCtr="0" compatLnSpc="1">
            <a:prstTxWarp prst="textNoShape">
              <a:avLst/>
            </a:prstTxWarp>
          </a:bodyPr>
          <a:lstStyle>
            <a:lvl1pPr>
              <a:defRPr sz="1333" b="0" i="0">
                <a:ln>
                  <a:noFill/>
                </a:ln>
                <a:latin typeface="Verdana"/>
                <a:cs typeface="Verdana"/>
              </a:defRPr>
            </a:lvl1pPr>
          </a:lstStyle>
          <a:p>
            <a:endParaRPr lang="en-US"/>
          </a:p>
        </p:txBody>
      </p:sp>
      <p:sp>
        <p:nvSpPr>
          <p:cNvPr id="5" name="Slide Number Placeholder 5"/>
          <p:cNvSpPr>
            <a:spLocks noGrp="1"/>
          </p:cNvSpPr>
          <p:nvPr>
            <p:ph type="sldNum" sz="quarter" idx="11"/>
          </p:nvPr>
        </p:nvSpPr>
        <p:spPr>
          <a:xfrm>
            <a:off x="8737604" y="6364292"/>
            <a:ext cx="3119041" cy="365125"/>
          </a:xfrm>
          <a:prstGeom prst="rect">
            <a:avLst/>
          </a:prstGeom>
        </p:spPr>
        <p:txBody>
          <a:bodyPr/>
          <a:lstStyle>
            <a:lvl1pPr>
              <a:defRPr sz="1333" b="0" i="0">
                <a:latin typeface="Verdana"/>
                <a:cs typeface="Verdana"/>
              </a:defRPr>
            </a:lvl1pPr>
          </a:lstStyle>
          <a:p>
            <a:pPr>
              <a:defRPr/>
            </a:pPr>
            <a:fld id="{A862DA52-9B4A-4FC2-BFEF-9755C46DAB94}" type="slidenum">
              <a:rPr lang="en-US" smtClean="0"/>
              <a:pPr>
                <a:defRPr/>
              </a:pPr>
              <a:t>‹#›</a:t>
            </a:fld>
            <a:endParaRPr lang="en-US"/>
          </a:p>
        </p:txBody>
      </p:sp>
    </p:spTree>
    <p:extLst>
      <p:ext uri="{BB962C8B-B14F-4D97-AF65-F5344CB8AC3E}">
        <p14:creationId xmlns:p14="http://schemas.microsoft.com/office/powerpoint/2010/main" val="2825263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6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812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044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C8E61-48EB-DFCF-AD66-98AD190F99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DFDCBA9-A7FA-62F7-4DF7-0EC8F19DD3E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4E2520-2FC8-C027-59F4-C4457F51CC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572965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DC8545-1ED7-45DE-95C1-CC4C91C335C6}" type="datetimeFigureOut">
              <a:rPr lang="en-GB" smtClean="0"/>
              <a:t>18/11/2025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4369AD-14FC-4F7E-97A4-30989EBF6680}" type="slidenum">
              <a:rPr lang="en-GB" smtClean="0"/>
              <a:t>‹#›</a:t>
            </a:fld>
            <a:endParaRPr lang="en-GB"/>
          </a:p>
        </p:txBody>
      </p:sp>
    </p:spTree>
    <p:extLst>
      <p:ext uri="{BB962C8B-B14F-4D97-AF65-F5344CB8AC3E}">
        <p14:creationId xmlns:p14="http://schemas.microsoft.com/office/powerpoint/2010/main" val="653467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DC8545-1ED7-45DE-95C1-CC4C91C335C6}" type="datetimeFigureOut">
              <a:rPr lang="en-GB" smtClean="0"/>
              <a:t>18/11/2025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4369AD-14FC-4F7E-97A4-30989EBF6680}" type="slidenum">
              <a:rPr lang="en-GB" smtClean="0"/>
              <a:t>‹#›</a:t>
            </a:fld>
            <a:endParaRPr lang="en-GB"/>
          </a:p>
        </p:txBody>
      </p:sp>
    </p:spTree>
    <p:extLst>
      <p:ext uri="{BB962C8B-B14F-4D97-AF65-F5344CB8AC3E}">
        <p14:creationId xmlns:p14="http://schemas.microsoft.com/office/powerpoint/2010/main" val="2314517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DC8545-1ED7-45DE-95C1-CC4C91C335C6}" type="datetimeFigureOut">
              <a:rPr lang="en-GB" smtClean="0"/>
              <a:t>18/11/2025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4369AD-14FC-4F7E-97A4-30989EBF6680}" type="slidenum">
              <a:rPr lang="en-GB" smtClean="0"/>
              <a:t>‹#›</a:t>
            </a:fld>
            <a:endParaRPr lang="en-GB"/>
          </a:p>
        </p:txBody>
      </p:sp>
    </p:spTree>
    <p:extLst>
      <p:ext uri="{BB962C8B-B14F-4D97-AF65-F5344CB8AC3E}">
        <p14:creationId xmlns:p14="http://schemas.microsoft.com/office/powerpoint/2010/main" val="1067137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DC8545-1ED7-45DE-95C1-CC4C91C335C6}" type="datetimeFigureOut">
              <a:rPr lang="en-GB" smtClean="0"/>
              <a:t>18/11/2025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4369AD-14FC-4F7E-97A4-30989EBF6680}" type="slidenum">
              <a:rPr lang="en-GB" smtClean="0"/>
              <a:t>‹#›</a:t>
            </a:fld>
            <a:endParaRPr lang="en-GB"/>
          </a:p>
        </p:txBody>
      </p:sp>
    </p:spTree>
    <p:extLst>
      <p:ext uri="{BB962C8B-B14F-4D97-AF65-F5344CB8AC3E}">
        <p14:creationId xmlns:p14="http://schemas.microsoft.com/office/powerpoint/2010/main" val="30600981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ooter Placeholder 2">
            <a:extLst>
              <a:ext uri="{FF2B5EF4-FFF2-40B4-BE49-F238E27FC236}">
                <a16:creationId xmlns:a16="http://schemas.microsoft.com/office/drawing/2014/main" id="{751AC510-B6CA-CB0F-D64D-CB07A37AF4D1}"/>
              </a:ext>
            </a:extLst>
          </p:cNvPr>
          <p:cNvSpPr>
            <a:spLocks noGrp="1"/>
          </p:cNvSpPr>
          <p:nvPr>
            <p:ph type="ftr" sz="quarter" idx="3"/>
          </p:nvPr>
        </p:nvSpPr>
        <p:spPr>
          <a:xfrm>
            <a:off x="593950" y="6318772"/>
            <a:ext cx="11272930" cy="365125"/>
          </a:xfrm>
          <a:prstGeom prst="rect">
            <a:avLst/>
          </a:prstGeom>
        </p:spPr>
        <p:txBody>
          <a:bodyPr/>
          <a:lstStyle>
            <a:lvl1pPr>
              <a:defRPr sz="1400"/>
            </a:lvl1pPr>
          </a:lstStyle>
          <a:p>
            <a:r>
              <a:rPr lang="en-US">
                <a:latin typeface="NSPCC" panose="02000000000000000000" pitchFamily="2" charset="77"/>
              </a:rPr>
              <a:t>Document title</a:t>
            </a:r>
          </a:p>
        </p:txBody>
      </p:sp>
      <p:sp>
        <p:nvSpPr>
          <p:cNvPr id="8" name="Slide Number Placeholder 3">
            <a:extLst>
              <a:ext uri="{FF2B5EF4-FFF2-40B4-BE49-F238E27FC236}">
                <a16:creationId xmlns:a16="http://schemas.microsoft.com/office/drawing/2014/main" id="{45D77F2C-021A-D5B5-3988-42D20B17B1B6}"/>
              </a:ext>
            </a:extLst>
          </p:cNvPr>
          <p:cNvSpPr>
            <a:spLocks noGrp="1"/>
          </p:cNvSpPr>
          <p:nvPr>
            <p:ph type="sldNum" sz="quarter" idx="4"/>
          </p:nvPr>
        </p:nvSpPr>
        <p:spPr>
          <a:xfrm>
            <a:off x="263057" y="6318771"/>
            <a:ext cx="1269676" cy="365125"/>
          </a:xfrm>
          <a:prstGeom prst="rect">
            <a:avLst/>
          </a:prstGeom>
        </p:spPr>
        <p:txBody>
          <a:bodyPr/>
          <a:lstStyle>
            <a:lvl1pPr>
              <a:defRPr sz="1400"/>
            </a:lvl1pPr>
          </a:lstStyle>
          <a:p>
            <a:fld id="{30AC3A68-D08A-884C-B241-357DBB1E7D22}" type="slidenum">
              <a:rPr lang="en-US" b="1" smtClean="0">
                <a:latin typeface="NSPCC Semibold" panose="02000000000000000000" pitchFamily="2" charset="77"/>
              </a:rPr>
              <a:pPr/>
              <a:t>‹#›</a:t>
            </a:fld>
            <a:endParaRPr lang="en-US" b="1">
              <a:latin typeface="NSPCC Semibold" panose="02000000000000000000" pitchFamily="2" charset="77"/>
            </a:endParaRPr>
          </a:p>
        </p:txBody>
      </p:sp>
    </p:spTree>
    <p:extLst>
      <p:ext uri="{BB962C8B-B14F-4D97-AF65-F5344CB8AC3E}">
        <p14:creationId xmlns:p14="http://schemas.microsoft.com/office/powerpoint/2010/main" val="742526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7"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DC8545-1ED7-45DE-95C1-CC4C91C335C6}" type="datetimeFigureOut">
              <a:rPr lang="en-GB" smtClean="0"/>
              <a:t>18/11/2025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4369AD-14FC-4F7E-97A4-30989EBF6680}" type="slidenum">
              <a:rPr lang="en-GB" smtClean="0"/>
              <a:t>‹#›</a:t>
            </a:fld>
            <a:endParaRPr lang="en-GB"/>
          </a:p>
        </p:txBody>
      </p:sp>
    </p:spTree>
    <p:extLst>
      <p:ext uri="{BB962C8B-B14F-4D97-AF65-F5344CB8AC3E}">
        <p14:creationId xmlns:p14="http://schemas.microsoft.com/office/powerpoint/2010/main" val="35612023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www.nspcc.org.uk/pantsguides" TargetMode="Externa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tiff"/><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87_D8CFA553.xml"/><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tiff"/><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AF7593-A2DD-9FEB-5663-F1C1267D8053}"/>
              </a:ext>
            </a:extLst>
          </p:cNvPr>
          <p:cNvSpPr>
            <a:spLocks noGrp="1"/>
          </p:cNvSpPr>
          <p:nvPr>
            <p:ph type="ctrTitle" idx="4294967295"/>
          </p:nvPr>
        </p:nvSpPr>
        <p:spPr>
          <a:xfrm>
            <a:off x="430305" y="775726"/>
            <a:ext cx="4421095" cy="1920526"/>
          </a:xfrm>
          <a:prstGeom prst="rect">
            <a:avLst/>
          </a:prstGeom>
        </p:spPr>
        <p:txBody>
          <a:bodyPr wrap="square" lIns="91440" tIns="45720" rIns="91440" bIns="45720" anchor="t" anchorCtr="0">
            <a:spAutoFit/>
          </a:bodyPr>
          <a:lstStyle/>
          <a:p>
            <a:r>
              <a:rPr lang="en-US" sz="6600" b="1" dirty="0">
                <a:solidFill>
                  <a:srgbClr val="018926"/>
                </a:solidFill>
                <a:latin typeface="NSPCC Headline"/>
              </a:rPr>
              <a:t>Insight</a:t>
            </a:r>
            <a:r>
              <a:rPr lang="en-US" sz="5400" b="1" dirty="0">
                <a:solidFill>
                  <a:srgbClr val="018926"/>
                </a:solidFill>
                <a:latin typeface="NSPCC Headline"/>
              </a:rPr>
              <a:t> </a:t>
            </a:r>
            <a:r>
              <a:rPr lang="en-US" sz="6600" b="1" dirty="0">
                <a:solidFill>
                  <a:srgbClr val="018926"/>
                </a:solidFill>
                <a:latin typeface="NSPCC Headline"/>
              </a:rPr>
              <a:t>session</a:t>
            </a:r>
            <a:endParaRPr lang="en-US" sz="6600" b="1" dirty="0">
              <a:solidFill>
                <a:srgbClr val="018926"/>
              </a:solidFill>
              <a:latin typeface="NSPCC Headline" panose="02000000000000000000" pitchFamily="2" charset="77"/>
            </a:endParaRPr>
          </a:p>
        </p:txBody>
      </p:sp>
      <p:pic>
        <p:nvPicPr>
          <p:cNvPr id="3" name="Picture 2">
            <a:extLst>
              <a:ext uri="{FF2B5EF4-FFF2-40B4-BE49-F238E27FC236}">
                <a16:creationId xmlns:a16="http://schemas.microsoft.com/office/drawing/2014/main" id="{FF4E99A7-B539-4191-A548-874FF65022F0}"/>
              </a:ext>
            </a:extLst>
          </p:cNvPr>
          <p:cNvPicPr>
            <a:picLocks noChangeAspect="1"/>
          </p:cNvPicPr>
          <p:nvPr/>
        </p:nvPicPr>
        <p:blipFill>
          <a:blip r:embed="rId4"/>
          <a:stretch>
            <a:fillRect/>
          </a:stretch>
        </p:blipFill>
        <p:spPr>
          <a:xfrm>
            <a:off x="9927958" y="5398169"/>
            <a:ext cx="2038350" cy="1066800"/>
          </a:xfrm>
          <a:prstGeom prst="rect">
            <a:avLst/>
          </a:prstGeom>
        </p:spPr>
      </p:pic>
    </p:spTree>
    <p:extLst>
      <p:ext uri="{BB962C8B-B14F-4D97-AF65-F5344CB8AC3E}">
        <p14:creationId xmlns:p14="http://schemas.microsoft.com/office/powerpoint/2010/main" val="486777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93EE7F0-C491-9281-B407-95AC922E7D23}"/>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8237C2A2-07BA-3B57-4CAD-12EEC3BB32A7}"/>
              </a:ext>
            </a:extLst>
          </p:cNvPr>
          <p:cNvSpPr txBox="1">
            <a:spLocks/>
          </p:cNvSpPr>
          <p:nvPr/>
        </p:nvSpPr>
        <p:spPr>
          <a:xfrm>
            <a:off x="950633" y="1135009"/>
            <a:ext cx="4084917" cy="308392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defRPr/>
            </a:pPr>
            <a:r>
              <a:rPr kumimoji="0" lang="en-US" sz="5400" b="1" i="0" u="none" strike="noStrike" kern="1200" cap="none" spc="0" normalizeH="0" baseline="0" noProof="0">
                <a:ln>
                  <a:noFill/>
                </a:ln>
                <a:solidFill>
                  <a:srgbClr val="018926"/>
                </a:solidFill>
                <a:effectLst/>
                <a:uLnTx/>
                <a:uFillTx/>
                <a:latin typeface="NSPCC Headline"/>
              </a:rPr>
              <a:t>Further Talk PANTS resources</a:t>
            </a:r>
            <a:endParaRPr lang="en-US"/>
          </a:p>
          <a:p>
            <a:pPr algn="ctr">
              <a:defRPr/>
            </a:pPr>
            <a:endParaRPr lang="en-US" sz="5400" b="1">
              <a:solidFill>
                <a:srgbClr val="018926"/>
              </a:solidFill>
              <a:latin typeface="NSPCC Headline" panose="02000000000000000000" pitchFamily="2" charset="77"/>
            </a:endParaRPr>
          </a:p>
        </p:txBody>
      </p:sp>
      <p:sp>
        <p:nvSpPr>
          <p:cNvPr id="12" name="Slide Number Placeholder 3">
            <a:extLst>
              <a:ext uri="{FF2B5EF4-FFF2-40B4-BE49-F238E27FC236}">
                <a16:creationId xmlns:a16="http://schemas.microsoft.com/office/drawing/2014/main" id="{AAA0EED3-12FD-D18F-A004-827B9DCC8BEB}"/>
              </a:ext>
            </a:extLst>
          </p:cNvPr>
          <p:cNvSpPr>
            <a:spLocks noGrp="1"/>
          </p:cNvSpPr>
          <p:nvPr>
            <p:ph type="sldNum" sz="quarter" idx="4294967295"/>
          </p:nvPr>
        </p:nvSpPr>
        <p:spPr>
          <a:xfrm>
            <a:off x="263057" y="6318771"/>
            <a:ext cx="463452"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AC3A68-D08A-884C-B241-357DBB1E7D22}" type="slidenum">
              <a:rPr kumimoji="0" lang="en-US" sz="1400" b="1" i="0" u="none" strike="noStrike" kern="1200" cap="none" spc="0" normalizeH="0" baseline="0" noProof="0" smtClean="0">
                <a:ln>
                  <a:noFill/>
                </a:ln>
                <a:solidFill>
                  <a:prstClr val="black"/>
                </a:solidFill>
                <a:effectLst/>
                <a:uLnTx/>
                <a:uFillTx/>
                <a:latin typeface="NSPCC Semibold"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a:ln>
                <a:noFill/>
              </a:ln>
              <a:solidFill>
                <a:prstClr val="black"/>
              </a:solidFill>
              <a:effectLst/>
              <a:uLnTx/>
              <a:uFillTx/>
              <a:latin typeface="NSPCC Semibold" panose="02000000000000000000" pitchFamily="2" charset="77"/>
              <a:ea typeface="+mn-ea"/>
              <a:cs typeface="+mn-cs"/>
            </a:endParaRPr>
          </a:p>
        </p:txBody>
      </p:sp>
    </p:spTree>
    <p:extLst>
      <p:ext uri="{BB962C8B-B14F-4D97-AF65-F5344CB8AC3E}">
        <p14:creationId xmlns:p14="http://schemas.microsoft.com/office/powerpoint/2010/main" val="4158999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CD7DE484-CE0F-B609-CFEE-6A26E23963CE}"/>
              </a:ext>
            </a:extLst>
          </p:cNvPr>
          <p:cNvSpPr txBox="1">
            <a:spLocks/>
          </p:cNvSpPr>
          <p:nvPr/>
        </p:nvSpPr>
        <p:spPr>
          <a:xfrm>
            <a:off x="425884" y="501041"/>
            <a:ext cx="7520252" cy="5909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a:solidFill>
                  <a:srgbClr val="018926"/>
                </a:solidFill>
                <a:latin typeface="NSPCC Headline"/>
              </a:rPr>
              <a:t>Additional resources</a:t>
            </a:r>
            <a:endParaRPr lang="en-US" sz="3600" b="1">
              <a:solidFill>
                <a:srgbClr val="018926"/>
              </a:solidFill>
              <a:latin typeface="NSPCC Headline" panose="02000000000000000000" pitchFamily="2" charset="77"/>
            </a:endParaRPr>
          </a:p>
        </p:txBody>
      </p:sp>
      <p:sp>
        <p:nvSpPr>
          <p:cNvPr id="11" name="Slide Number Placeholder 3">
            <a:extLst>
              <a:ext uri="{FF2B5EF4-FFF2-40B4-BE49-F238E27FC236}">
                <a16:creationId xmlns:a16="http://schemas.microsoft.com/office/drawing/2014/main" id="{93FBFCC3-33A8-A824-5CC0-043841FEC239}"/>
              </a:ext>
            </a:extLst>
          </p:cNvPr>
          <p:cNvSpPr>
            <a:spLocks noGrp="1"/>
          </p:cNvSpPr>
          <p:nvPr>
            <p:ph type="sldNum" sz="quarter" idx="4294967295"/>
          </p:nvPr>
        </p:nvSpPr>
        <p:spPr>
          <a:xfrm>
            <a:off x="263057" y="6318771"/>
            <a:ext cx="463452" cy="365125"/>
          </a:xfrm>
          <a:prstGeom prst="rect">
            <a:avLst/>
          </a:prstGeom>
        </p:spPr>
        <p:txBody>
          <a:bodyPr/>
          <a:lstStyle/>
          <a:p>
            <a:pPr algn="l"/>
            <a:fld id="{30AC3A68-D08A-884C-B241-357DBB1E7D22}" type="slidenum">
              <a:rPr lang="en-US" b="1" smtClean="0">
                <a:solidFill>
                  <a:schemeClr val="tx1"/>
                </a:solidFill>
                <a:latin typeface="NSPCC Semibold" panose="02000000000000000000" pitchFamily="2" charset="77"/>
              </a:rPr>
              <a:pPr algn="l"/>
              <a:t>11</a:t>
            </a:fld>
            <a:endParaRPr lang="en-US" b="1">
              <a:solidFill>
                <a:schemeClr val="tx1"/>
              </a:solidFill>
              <a:latin typeface="NSPCC Semibold" panose="02000000000000000000" pitchFamily="2" charset="77"/>
            </a:endParaRPr>
          </a:p>
        </p:txBody>
      </p:sp>
      <p:sp>
        <p:nvSpPr>
          <p:cNvPr id="3" name="TextBox 2">
            <a:extLst>
              <a:ext uri="{FF2B5EF4-FFF2-40B4-BE49-F238E27FC236}">
                <a16:creationId xmlns:a16="http://schemas.microsoft.com/office/drawing/2014/main" id="{9B8AB666-A676-4CAF-9BD6-EE1C56A22109}"/>
              </a:ext>
            </a:extLst>
          </p:cNvPr>
          <p:cNvSpPr txBox="1"/>
          <p:nvPr/>
        </p:nvSpPr>
        <p:spPr>
          <a:xfrm>
            <a:off x="710540" y="2472507"/>
            <a:ext cx="5007872" cy="35394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800">
                <a:latin typeface="NSPCC Regular"/>
              </a:rPr>
              <a:t>Talk PANTS story book </a:t>
            </a:r>
          </a:p>
          <a:p>
            <a:pPr marL="285750" indent="-285750">
              <a:buFont typeface="Arial" panose="020B0604020202020204" pitchFamily="34" charset="0"/>
              <a:buChar char="•"/>
            </a:pPr>
            <a:r>
              <a:rPr lang="en-GB" sz="2800">
                <a:latin typeface="NSPCC Regular"/>
              </a:rPr>
              <a:t>NSPCC shop</a:t>
            </a:r>
            <a:endParaRPr lang="en-GB"/>
          </a:p>
          <a:p>
            <a:pPr marL="285750" indent="-285750">
              <a:buFont typeface="Arial" panose="020B0604020202020204" pitchFamily="34" charset="0"/>
              <a:buChar char="•"/>
            </a:pPr>
            <a:r>
              <a:rPr lang="en-GB" sz="2800">
                <a:latin typeface="NSPCC Regular"/>
              </a:rPr>
              <a:t>Colouring pages </a:t>
            </a:r>
            <a:endParaRPr lang="en-GB" sz="2800">
              <a:latin typeface="NSPCC Regular" panose="020F0503030202060203" pitchFamily="34" charset="0"/>
            </a:endParaRPr>
          </a:p>
          <a:p>
            <a:pPr marL="285750" indent="-285750">
              <a:buFont typeface="Arial" panose="020B0604020202020204" pitchFamily="34" charset="0"/>
              <a:buChar char="•"/>
            </a:pPr>
            <a:r>
              <a:rPr lang="en-GB" sz="2800">
                <a:latin typeface="NSPCC Regular"/>
              </a:rPr>
              <a:t>Free </a:t>
            </a:r>
            <a:r>
              <a:rPr lang="en-GB" sz="2800" err="1">
                <a:latin typeface="NSPCC Regular"/>
              </a:rPr>
              <a:t>Pantosaurus</a:t>
            </a:r>
            <a:r>
              <a:rPr lang="en-GB" sz="2800">
                <a:latin typeface="NSPCC Regular"/>
              </a:rPr>
              <a:t> game app</a:t>
            </a:r>
          </a:p>
          <a:p>
            <a:pPr marL="285750" indent="-285750">
              <a:buFont typeface="Arial" panose="020B0604020202020204" pitchFamily="34" charset="0"/>
              <a:buChar char="•"/>
            </a:pPr>
            <a:r>
              <a:rPr lang="en-GB" sz="2800" err="1">
                <a:latin typeface="NSPCC Regular"/>
              </a:rPr>
              <a:t>Pantosaurus</a:t>
            </a:r>
            <a:r>
              <a:rPr lang="en-GB" sz="2800">
                <a:latin typeface="NSPCC Regular"/>
              </a:rPr>
              <a:t> song</a:t>
            </a:r>
          </a:p>
          <a:p>
            <a:pPr marL="285750" indent="-285750">
              <a:buFont typeface="Arial" panose="020B0604020202020204" pitchFamily="34" charset="0"/>
              <a:buChar char="•"/>
            </a:pPr>
            <a:r>
              <a:rPr lang="en-GB" sz="2800">
                <a:latin typeface="NSPCC Regular"/>
              </a:rPr>
              <a:t>BSL Talk PANTS video</a:t>
            </a:r>
          </a:p>
          <a:p>
            <a:pPr marL="285750" indent="-285750">
              <a:buFont typeface="Arial" panose="020B0604020202020204" pitchFamily="34" charset="0"/>
              <a:buChar char="•"/>
            </a:pPr>
            <a:r>
              <a:rPr lang="en-GB" sz="2800">
                <a:latin typeface="NSPCC Regular"/>
              </a:rPr>
              <a:t>School display packs</a:t>
            </a:r>
            <a:endParaRPr lang="en-GB"/>
          </a:p>
          <a:p>
            <a:endParaRPr lang="en-GB" sz="2800">
              <a:latin typeface="NSPCC Regular"/>
            </a:endParaRPr>
          </a:p>
        </p:txBody>
      </p:sp>
      <p:pic>
        <p:nvPicPr>
          <p:cNvPr id="4" name="Picture 3">
            <a:extLst>
              <a:ext uri="{FF2B5EF4-FFF2-40B4-BE49-F238E27FC236}">
                <a16:creationId xmlns:a16="http://schemas.microsoft.com/office/drawing/2014/main" id="{CA6DD850-50A8-4801-3494-CB9C1B599872}"/>
              </a:ext>
            </a:extLst>
          </p:cNvPr>
          <p:cNvPicPr>
            <a:picLocks noChangeAspect="1"/>
          </p:cNvPicPr>
          <p:nvPr/>
        </p:nvPicPr>
        <p:blipFill>
          <a:blip r:embed="rId4"/>
          <a:stretch>
            <a:fillRect/>
          </a:stretch>
        </p:blipFill>
        <p:spPr>
          <a:xfrm>
            <a:off x="5752473" y="1575066"/>
            <a:ext cx="3211095" cy="1807194"/>
          </a:xfrm>
          <a:prstGeom prst="rect">
            <a:avLst/>
          </a:prstGeom>
        </p:spPr>
      </p:pic>
      <p:pic>
        <p:nvPicPr>
          <p:cNvPr id="5" name="Picture 4" descr="A person pointing at a child&amp;#39;s doll&#10;&#10;Description automatically generated">
            <a:extLst>
              <a:ext uri="{FF2B5EF4-FFF2-40B4-BE49-F238E27FC236}">
                <a16:creationId xmlns:a16="http://schemas.microsoft.com/office/drawing/2014/main" id="{54D039D8-5A7C-812C-C384-E1898773C8F6}"/>
              </a:ext>
            </a:extLst>
          </p:cNvPr>
          <p:cNvPicPr>
            <a:picLocks noChangeAspect="1"/>
          </p:cNvPicPr>
          <p:nvPr/>
        </p:nvPicPr>
        <p:blipFill>
          <a:blip r:embed="rId5"/>
          <a:stretch>
            <a:fillRect/>
          </a:stretch>
        </p:blipFill>
        <p:spPr>
          <a:xfrm>
            <a:off x="9010049" y="2417583"/>
            <a:ext cx="2743200" cy="1795346"/>
          </a:xfrm>
          <a:prstGeom prst="rect">
            <a:avLst/>
          </a:prstGeom>
        </p:spPr>
      </p:pic>
      <p:pic>
        <p:nvPicPr>
          <p:cNvPr id="6" name="Picture 5" descr="A person and a child reading a book&#10;&#10;Description automatically generated">
            <a:extLst>
              <a:ext uri="{FF2B5EF4-FFF2-40B4-BE49-F238E27FC236}">
                <a16:creationId xmlns:a16="http://schemas.microsoft.com/office/drawing/2014/main" id="{3A2EEB7F-DF1C-9882-4B8D-9F012359C117}"/>
              </a:ext>
            </a:extLst>
          </p:cNvPr>
          <p:cNvPicPr>
            <a:picLocks noChangeAspect="1"/>
          </p:cNvPicPr>
          <p:nvPr/>
        </p:nvPicPr>
        <p:blipFill>
          <a:blip r:embed="rId6"/>
          <a:stretch>
            <a:fillRect/>
          </a:stretch>
        </p:blipFill>
        <p:spPr>
          <a:xfrm>
            <a:off x="6052022" y="3760637"/>
            <a:ext cx="3263662" cy="2166190"/>
          </a:xfrm>
          <a:prstGeom prst="rect">
            <a:avLst/>
          </a:prstGeom>
        </p:spPr>
      </p:pic>
    </p:spTree>
    <p:extLst>
      <p:ext uri="{BB962C8B-B14F-4D97-AF65-F5344CB8AC3E}">
        <p14:creationId xmlns:p14="http://schemas.microsoft.com/office/powerpoint/2010/main" val="2614617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8" name="Picture 17" descr="A book cover with text and a bird on a clothesline&#10;&#10;Description automatically generated">
            <a:extLst>
              <a:ext uri="{FF2B5EF4-FFF2-40B4-BE49-F238E27FC236}">
                <a16:creationId xmlns:a16="http://schemas.microsoft.com/office/drawing/2014/main" id="{B2CB3A90-C3F2-3B1B-B8F4-9B4E722B88F8}"/>
              </a:ext>
            </a:extLst>
          </p:cNvPr>
          <p:cNvPicPr>
            <a:picLocks noChangeAspect="1"/>
          </p:cNvPicPr>
          <p:nvPr/>
        </p:nvPicPr>
        <p:blipFill>
          <a:blip r:embed="rId4"/>
          <a:stretch>
            <a:fillRect/>
          </a:stretch>
        </p:blipFill>
        <p:spPr>
          <a:xfrm>
            <a:off x="9321275" y="2575915"/>
            <a:ext cx="2027029" cy="2783703"/>
          </a:xfrm>
          <a:prstGeom prst="rect">
            <a:avLst/>
          </a:prstGeom>
        </p:spPr>
      </p:pic>
      <p:sp>
        <p:nvSpPr>
          <p:cNvPr id="4" name="Slide Number Placeholder 3">
            <a:extLst>
              <a:ext uri="{FF2B5EF4-FFF2-40B4-BE49-F238E27FC236}">
                <a16:creationId xmlns:a16="http://schemas.microsoft.com/office/drawing/2014/main" id="{3BC259F4-29BE-4F76-B167-174BF16E5E97}"/>
              </a:ext>
            </a:extLst>
          </p:cNvPr>
          <p:cNvSpPr txBox="1">
            <a:spLocks/>
          </p:cNvSpPr>
          <p:nvPr/>
        </p:nvSpPr>
        <p:spPr>
          <a:xfrm>
            <a:off x="263057" y="6318771"/>
            <a:ext cx="46345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0AC3A68-D08A-884C-B241-357DBB1E7D22}" type="slidenum">
              <a:rPr lang="en-US" b="1" smtClean="0">
                <a:solidFill>
                  <a:schemeClr val="tx1"/>
                </a:solidFill>
                <a:latin typeface="NSPCC Semibold" panose="02000000000000000000" pitchFamily="2" charset="77"/>
              </a:rPr>
              <a:pPr algn="l"/>
              <a:t>12</a:t>
            </a:fld>
            <a:endParaRPr lang="en-US" b="1">
              <a:solidFill>
                <a:schemeClr val="tx1"/>
              </a:solidFill>
              <a:latin typeface="NSPCC Semibold" panose="02000000000000000000" pitchFamily="2" charset="77"/>
            </a:endParaRPr>
          </a:p>
        </p:txBody>
      </p:sp>
      <p:sp>
        <p:nvSpPr>
          <p:cNvPr id="10" name="Title 1">
            <a:extLst>
              <a:ext uri="{FF2B5EF4-FFF2-40B4-BE49-F238E27FC236}">
                <a16:creationId xmlns:a16="http://schemas.microsoft.com/office/drawing/2014/main" id="{3D8DB4F2-60B5-303A-85C1-BBD208F67170}"/>
              </a:ext>
            </a:extLst>
          </p:cNvPr>
          <p:cNvSpPr txBox="1">
            <a:spLocks/>
          </p:cNvSpPr>
          <p:nvPr/>
        </p:nvSpPr>
        <p:spPr>
          <a:xfrm>
            <a:off x="463463" y="-245519"/>
            <a:ext cx="7841293" cy="2546851"/>
          </a:xfrm>
          <a:prstGeom prst="rect">
            <a:avLst/>
          </a:prstGeom>
        </p:spPr>
        <p:txBody>
          <a:bodyPr vert="horz" wrap="square"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solidFill>
                  <a:srgbClr val="018926"/>
                </a:solidFill>
                <a:latin typeface="NSPCC Headline"/>
              </a:rPr>
              <a:t>Supporting families to talk PANTS</a:t>
            </a:r>
            <a:endParaRPr lang="en-GB" sz="3600" b="1">
              <a:solidFill>
                <a:srgbClr val="018926"/>
              </a:solidFill>
              <a:latin typeface="NSPCC Headline" panose="02000000000000000000" pitchFamily="2" charset="77"/>
            </a:endParaRPr>
          </a:p>
        </p:txBody>
      </p:sp>
      <p:sp>
        <p:nvSpPr>
          <p:cNvPr id="14" name="Content Placeholder 2">
            <a:extLst>
              <a:ext uri="{FF2B5EF4-FFF2-40B4-BE49-F238E27FC236}">
                <a16:creationId xmlns:a16="http://schemas.microsoft.com/office/drawing/2014/main" id="{F4C2339B-5B6E-37B3-9B53-EB72BFB5673A}"/>
              </a:ext>
            </a:extLst>
          </p:cNvPr>
          <p:cNvSpPr txBox="1">
            <a:spLocks/>
          </p:cNvSpPr>
          <p:nvPr/>
        </p:nvSpPr>
        <p:spPr>
          <a:xfrm>
            <a:off x="664029" y="1975805"/>
            <a:ext cx="6372582" cy="433823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Clr>
                <a:srgbClr val="018926"/>
              </a:buClr>
              <a:buFont typeface="Arial" panose="020B0604020202020204" pitchFamily="34" charset="0"/>
              <a:buNone/>
            </a:pPr>
            <a:r>
              <a:rPr lang="en-GB">
                <a:solidFill>
                  <a:srgbClr val="018926"/>
                </a:solidFill>
                <a:latin typeface="NSPCC Semibold" panose="020F0703030202060203" pitchFamily="34" charset="0"/>
                <a:hlinkClick r:id="rId5">
                  <a:extLst>
                    <a:ext uri="{A12FA001-AC4F-418D-AE19-62706E023703}">
                      <ahyp:hlinkClr xmlns:ahyp="http://schemas.microsoft.com/office/drawing/2018/hyperlinkcolor" val="tx"/>
                    </a:ext>
                  </a:extLst>
                </a:hlinkClick>
              </a:rPr>
              <a:t>nspcc.org.uk/</a:t>
            </a:r>
            <a:r>
              <a:rPr lang="en-GB" err="1">
                <a:solidFill>
                  <a:srgbClr val="018926"/>
                </a:solidFill>
                <a:latin typeface="NSPCC Semibold" panose="020F0703030202060203" pitchFamily="34" charset="0"/>
                <a:hlinkClick r:id="rId5">
                  <a:extLst>
                    <a:ext uri="{A12FA001-AC4F-418D-AE19-62706E023703}">
                      <ahyp:hlinkClr xmlns:ahyp="http://schemas.microsoft.com/office/drawing/2018/hyperlinkcolor" val="tx"/>
                    </a:ext>
                  </a:extLst>
                </a:hlinkClick>
              </a:rPr>
              <a:t>pantsguides</a:t>
            </a:r>
            <a:endParaRPr lang="en-GB">
              <a:solidFill>
                <a:srgbClr val="018926"/>
              </a:solidFill>
              <a:latin typeface="NSPCC Semibold" panose="020F0703030202060203" pitchFamily="34" charset="0"/>
            </a:endParaRPr>
          </a:p>
          <a:p>
            <a:pPr>
              <a:lnSpc>
                <a:spcPct val="120000"/>
              </a:lnSpc>
            </a:pPr>
            <a:r>
              <a:rPr lang="en-GB" sz="2000">
                <a:latin typeface="NSPCC Regular"/>
              </a:rPr>
              <a:t>Talk PANTS parent guide </a:t>
            </a:r>
          </a:p>
          <a:p>
            <a:pPr>
              <a:lnSpc>
                <a:spcPct val="120000"/>
              </a:lnSpc>
            </a:pPr>
            <a:r>
              <a:rPr lang="en-GB" sz="2000">
                <a:latin typeface="NSPCC Regular"/>
              </a:rPr>
              <a:t>Translated guides available</a:t>
            </a:r>
          </a:p>
          <a:p>
            <a:pPr>
              <a:lnSpc>
                <a:spcPct val="120000"/>
              </a:lnSpc>
            </a:pPr>
            <a:r>
              <a:rPr lang="en-GB" sz="2000">
                <a:latin typeface="NSPCC Regular"/>
              </a:rPr>
              <a:t>Guide for parents and carers with a learning disability</a:t>
            </a:r>
          </a:p>
          <a:p>
            <a:pPr>
              <a:lnSpc>
                <a:spcPct val="120000"/>
              </a:lnSpc>
            </a:pPr>
            <a:r>
              <a:rPr lang="en-GB" sz="2000">
                <a:latin typeface="NSPCC Regular"/>
              </a:rPr>
              <a:t>Guide for parents/carers of children with autism</a:t>
            </a:r>
          </a:p>
          <a:p>
            <a:pPr>
              <a:lnSpc>
                <a:spcPct val="120000"/>
              </a:lnSpc>
            </a:pPr>
            <a:r>
              <a:rPr lang="en-GB" sz="2000">
                <a:latin typeface="NSPCC Regular"/>
              </a:rPr>
              <a:t>Guide for foster carers </a:t>
            </a:r>
          </a:p>
          <a:p>
            <a:pPr>
              <a:lnSpc>
                <a:spcPct val="120000"/>
              </a:lnSpc>
            </a:pPr>
            <a:r>
              <a:rPr lang="en-GB" sz="2000" err="1">
                <a:latin typeface="NSPCC Regular"/>
              </a:rPr>
              <a:t>ReciteMe</a:t>
            </a:r>
            <a:r>
              <a:rPr lang="en-GB" sz="2000">
                <a:latin typeface="NSPCC Regular"/>
              </a:rPr>
              <a:t> accessibility tool bar on NSPCC website</a:t>
            </a:r>
            <a:endParaRPr lang="en-GB" sz="2400">
              <a:latin typeface="NSPCC-Regular"/>
            </a:endParaRPr>
          </a:p>
          <a:p>
            <a:pPr marL="0" indent="0">
              <a:buFont typeface="Arial" panose="020B0604020202020204" pitchFamily="34" charset="0"/>
              <a:buNone/>
            </a:pPr>
            <a:endParaRPr lang="en-GB" sz="2400">
              <a:latin typeface="NSPCC Light" panose="02000000000000000000" pitchFamily="2" charset="77"/>
            </a:endParaRPr>
          </a:p>
          <a:p>
            <a:pPr marL="0" indent="0">
              <a:buClr>
                <a:srgbClr val="018926"/>
              </a:buClr>
              <a:buNone/>
            </a:pPr>
            <a:endParaRPr lang="en-GB" sz="2400">
              <a:latin typeface="NSPCC Light" panose="02000000000000000000" pitchFamily="2" charset="77"/>
            </a:endParaRPr>
          </a:p>
        </p:txBody>
      </p:sp>
      <p:pic>
        <p:nvPicPr>
          <p:cNvPr id="16" name="Picture 15" descr="A poster with text on it&#10;&#10;Description automatically generated">
            <a:extLst>
              <a:ext uri="{FF2B5EF4-FFF2-40B4-BE49-F238E27FC236}">
                <a16:creationId xmlns:a16="http://schemas.microsoft.com/office/drawing/2014/main" id="{38DCCE7D-DB91-A989-6965-5F54FD4E5F5D}"/>
              </a:ext>
            </a:extLst>
          </p:cNvPr>
          <p:cNvPicPr>
            <a:picLocks noChangeAspect="1"/>
          </p:cNvPicPr>
          <p:nvPr/>
        </p:nvPicPr>
        <p:blipFill>
          <a:blip r:embed="rId6"/>
          <a:stretch>
            <a:fillRect/>
          </a:stretch>
        </p:blipFill>
        <p:spPr>
          <a:xfrm>
            <a:off x="7106301" y="2603689"/>
            <a:ext cx="1929839" cy="2790554"/>
          </a:xfrm>
          <a:prstGeom prst="rect">
            <a:avLst/>
          </a:prstGeom>
        </p:spPr>
      </p:pic>
    </p:spTree>
    <p:extLst>
      <p:ext uri="{BB962C8B-B14F-4D97-AF65-F5344CB8AC3E}">
        <p14:creationId xmlns:p14="http://schemas.microsoft.com/office/powerpoint/2010/main" val="2803699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B10DE-C79E-40A9-9BFB-72912BB98A39}"/>
              </a:ext>
            </a:extLst>
          </p:cNvPr>
          <p:cNvSpPr>
            <a:spLocks noGrp="1"/>
          </p:cNvSpPr>
          <p:nvPr>
            <p:ph type="title"/>
          </p:nvPr>
        </p:nvSpPr>
        <p:spPr>
          <a:xfrm>
            <a:off x="505691" y="402070"/>
            <a:ext cx="10515600" cy="1325563"/>
          </a:xfrm>
        </p:spPr>
        <p:txBody>
          <a:bodyPr>
            <a:normAutofit/>
          </a:bodyPr>
          <a:lstStyle/>
          <a:p>
            <a:r>
              <a:rPr lang="en-GB" sz="3600" b="1">
                <a:solidFill>
                  <a:srgbClr val="018926"/>
                </a:solidFill>
                <a:latin typeface="NSPCC Headline"/>
              </a:rPr>
              <a:t>Accessing the Talk PANTS Resources</a:t>
            </a:r>
          </a:p>
        </p:txBody>
      </p:sp>
      <p:sp>
        <p:nvSpPr>
          <p:cNvPr id="3" name="Content Placeholder 2">
            <a:extLst>
              <a:ext uri="{FF2B5EF4-FFF2-40B4-BE49-F238E27FC236}">
                <a16:creationId xmlns:a16="http://schemas.microsoft.com/office/drawing/2014/main" id="{F3C6BC62-DB51-4485-98A1-CE639B369F89}"/>
              </a:ext>
            </a:extLst>
          </p:cNvPr>
          <p:cNvSpPr>
            <a:spLocks noGrp="1"/>
          </p:cNvSpPr>
          <p:nvPr>
            <p:ph idx="1"/>
          </p:nvPr>
        </p:nvSpPr>
        <p:spPr/>
        <p:txBody>
          <a:bodyPr vert="horz" lIns="91440" tIns="45720" rIns="91440" bIns="45720" rtlCol="0" anchor="t">
            <a:normAutofit/>
          </a:bodyPr>
          <a:lstStyle/>
          <a:p>
            <a:pPr marL="0" indent="0">
              <a:buNone/>
            </a:pPr>
            <a:endParaRPr lang="en-GB">
              <a:ea typeface="Calibri"/>
              <a:cs typeface="Calibri"/>
            </a:endParaRPr>
          </a:p>
          <a:p>
            <a:pPr marL="0" indent="0">
              <a:buNone/>
            </a:pPr>
            <a:r>
              <a:rPr lang="en-GB"/>
              <a:t>                   </a:t>
            </a:r>
            <a:endParaRPr lang="en-GB">
              <a:latin typeface="NSPCC Regular" panose="020F0503030202060203" pitchFamily="34" charset="0"/>
              <a:ea typeface="Calibri"/>
              <a:cs typeface="Calibri"/>
            </a:endParaRPr>
          </a:p>
        </p:txBody>
      </p:sp>
      <p:sp>
        <p:nvSpPr>
          <p:cNvPr id="4" name="Slide Number Placeholder 3">
            <a:extLst>
              <a:ext uri="{FF2B5EF4-FFF2-40B4-BE49-F238E27FC236}">
                <a16:creationId xmlns:a16="http://schemas.microsoft.com/office/drawing/2014/main" id="{3BC259F4-29BE-4F76-B167-174BF16E5E97}"/>
              </a:ext>
            </a:extLst>
          </p:cNvPr>
          <p:cNvSpPr txBox="1">
            <a:spLocks/>
          </p:cNvSpPr>
          <p:nvPr/>
        </p:nvSpPr>
        <p:spPr>
          <a:xfrm>
            <a:off x="263057" y="6318771"/>
            <a:ext cx="46345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0AC3A68-D08A-884C-B241-357DBB1E7D22}" type="slidenum">
              <a:rPr lang="en-US" b="1" smtClean="0">
                <a:solidFill>
                  <a:schemeClr val="tx1"/>
                </a:solidFill>
                <a:latin typeface="NSPCC Semibold" panose="02000000000000000000" pitchFamily="2" charset="77"/>
              </a:rPr>
              <a:pPr algn="l"/>
              <a:t>13</a:t>
            </a:fld>
            <a:endParaRPr lang="en-US" b="1">
              <a:solidFill>
                <a:schemeClr val="tx1"/>
              </a:solidFill>
              <a:latin typeface="NSPCC Semibold" panose="02000000000000000000" pitchFamily="2" charset="77"/>
            </a:endParaRPr>
          </a:p>
        </p:txBody>
      </p:sp>
      <p:pic>
        <p:nvPicPr>
          <p:cNvPr id="5" name="Picture 4" descr="A screenshot of a web page&#10;&#10;Description automatically generated">
            <a:extLst>
              <a:ext uri="{FF2B5EF4-FFF2-40B4-BE49-F238E27FC236}">
                <a16:creationId xmlns:a16="http://schemas.microsoft.com/office/drawing/2014/main" id="{B5852867-0977-29E8-5EC3-51CC9127CAFC}"/>
              </a:ext>
            </a:extLst>
          </p:cNvPr>
          <p:cNvPicPr>
            <a:picLocks noChangeAspect="1"/>
          </p:cNvPicPr>
          <p:nvPr/>
        </p:nvPicPr>
        <p:blipFill>
          <a:blip r:embed="rId4"/>
          <a:srcRect l="9829" r="17258"/>
          <a:stretch/>
        </p:blipFill>
        <p:spPr>
          <a:xfrm>
            <a:off x="7431742" y="3458272"/>
            <a:ext cx="3030070" cy="2606984"/>
          </a:xfrm>
          <a:prstGeom prst="rect">
            <a:avLst/>
          </a:prstGeom>
        </p:spPr>
      </p:pic>
      <p:pic>
        <p:nvPicPr>
          <p:cNvPr id="6" name="Picture 5" descr="A person and two children reading a book&#10;&#10;Description automatically generated">
            <a:extLst>
              <a:ext uri="{FF2B5EF4-FFF2-40B4-BE49-F238E27FC236}">
                <a16:creationId xmlns:a16="http://schemas.microsoft.com/office/drawing/2014/main" id="{633F91CF-EDFA-6FAC-14B2-956B46CA8F2B}"/>
              </a:ext>
            </a:extLst>
          </p:cNvPr>
          <p:cNvPicPr>
            <a:picLocks noChangeAspect="1"/>
          </p:cNvPicPr>
          <p:nvPr/>
        </p:nvPicPr>
        <p:blipFill>
          <a:blip r:embed="rId5"/>
          <a:srcRect r="8160"/>
          <a:stretch/>
        </p:blipFill>
        <p:spPr>
          <a:xfrm>
            <a:off x="1569191" y="3567952"/>
            <a:ext cx="3962032" cy="2451083"/>
          </a:xfrm>
          <a:prstGeom prst="rect">
            <a:avLst/>
          </a:prstGeom>
        </p:spPr>
      </p:pic>
      <p:grpSp>
        <p:nvGrpSpPr>
          <p:cNvPr id="7" name="Group 6">
            <a:extLst>
              <a:ext uri="{FF2B5EF4-FFF2-40B4-BE49-F238E27FC236}">
                <a16:creationId xmlns:a16="http://schemas.microsoft.com/office/drawing/2014/main" id="{4E28EF18-D87F-6DD0-4947-701889B6EADE}"/>
              </a:ext>
            </a:extLst>
          </p:cNvPr>
          <p:cNvGrpSpPr/>
          <p:nvPr/>
        </p:nvGrpSpPr>
        <p:grpSpPr>
          <a:xfrm>
            <a:off x="2955303" y="3073138"/>
            <a:ext cx="2069184" cy="369332"/>
            <a:chOff x="2955303" y="3073138"/>
            <a:chExt cx="2069184" cy="369332"/>
          </a:xfrm>
        </p:grpSpPr>
        <p:sp>
          <p:nvSpPr>
            <p:cNvPr id="8" name="TextBox 7">
              <a:extLst>
                <a:ext uri="{FF2B5EF4-FFF2-40B4-BE49-F238E27FC236}">
                  <a16:creationId xmlns:a16="http://schemas.microsoft.com/office/drawing/2014/main" id="{9406BFCF-0E50-4DAF-4EDC-8F4B69B73CE6}"/>
                </a:ext>
              </a:extLst>
            </p:cNvPr>
            <p:cNvSpPr txBox="1"/>
            <p:nvPr/>
          </p:nvSpPr>
          <p:spPr>
            <a:xfrm>
              <a:off x="2955303" y="3073138"/>
              <a:ext cx="2069184" cy="369332"/>
            </a:xfrm>
            <a:prstGeom prst="rect">
              <a:avLst/>
            </a:prstGeom>
            <a:solidFill>
              <a:srgbClr val="018926"/>
            </a:solidFill>
          </p:spPr>
          <p:txBody>
            <a:bodyPr wrap="square" rtlCol="0">
              <a:spAutoFit/>
            </a:bodyPr>
            <a:lstStyle/>
            <a:p>
              <a:r>
                <a:rPr lang="en-GB">
                  <a:solidFill>
                    <a:schemeClr val="bg1"/>
                  </a:solidFill>
                  <a:latin typeface="NSPCC Semibold" panose="020F0703030202060203" pitchFamily="34" charset="0"/>
                </a:rPr>
                <a:t>     ‘NSPCC PANTS’</a:t>
              </a:r>
            </a:p>
          </p:txBody>
        </p:sp>
        <p:pic>
          <p:nvPicPr>
            <p:cNvPr id="9" name="Picture 8" descr="A white magnifying glass&#10;&#10;Description automatically generated">
              <a:extLst>
                <a:ext uri="{FF2B5EF4-FFF2-40B4-BE49-F238E27FC236}">
                  <a16:creationId xmlns:a16="http://schemas.microsoft.com/office/drawing/2014/main" id="{51ED679C-1EDB-E676-E9F4-3898FA0A0563}"/>
                </a:ext>
              </a:extLst>
            </p:cNvPr>
            <p:cNvPicPr>
              <a:picLocks noChangeAspect="1"/>
            </p:cNvPicPr>
            <p:nvPr/>
          </p:nvPicPr>
          <p:blipFill>
            <a:blip r:embed="rId6"/>
            <a:stretch>
              <a:fillRect/>
            </a:stretch>
          </p:blipFill>
          <p:spPr>
            <a:xfrm>
              <a:off x="2995786" y="3155131"/>
              <a:ext cx="215557" cy="210238"/>
            </a:xfrm>
            <a:prstGeom prst="rect">
              <a:avLst/>
            </a:prstGeom>
          </p:spPr>
        </p:pic>
      </p:grpSp>
      <p:grpSp>
        <p:nvGrpSpPr>
          <p:cNvPr id="10" name="Group 9">
            <a:extLst>
              <a:ext uri="{FF2B5EF4-FFF2-40B4-BE49-F238E27FC236}">
                <a16:creationId xmlns:a16="http://schemas.microsoft.com/office/drawing/2014/main" id="{DAE989D6-4B5D-215F-1BCC-376556564455}"/>
              </a:ext>
            </a:extLst>
          </p:cNvPr>
          <p:cNvGrpSpPr/>
          <p:nvPr/>
        </p:nvGrpSpPr>
        <p:grpSpPr>
          <a:xfrm>
            <a:off x="7819537" y="2971015"/>
            <a:ext cx="3044856" cy="369332"/>
            <a:chOff x="8116481" y="3027575"/>
            <a:chExt cx="3044856" cy="369332"/>
          </a:xfrm>
        </p:grpSpPr>
        <p:sp>
          <p:nvSpPr>
            <p:cNvPr id="11" name="TextBox 10">
              <a:extLst>
                <a:ext uri="{FF2B5EF4-FFF2-40B4-BE49-F238E27FC236}">
                  <a16:creationId xmlns:a16="http://schemas.microsoft.com/office/drawing/2014/main" id="{DEA74144-E3DA-C676-C8A8-F5393A81E9C0}"/>
                </a:ext>
              </a:extLst>
            </p:cNvPr>
            <p:cNvSpPr txBox="1"/>
            <p:nvPr/>
          </p:nvSpPr>
          <p:spPr>
            <a:xfrm>
              <a:off x="8116481" y="3027575"/>
              <a:ext cx="3044856" cy="369332"/>
            </a:xfrm>
            <a:prstGeom prst="rect">
              <a:avLst/>
            </a:prstGeom>
            <a:solidFill>
              <a:srgbClr val="018926"/>
            </a:solidFill>
          </p:spPr>
          <p:txBody>
            <a:bodyPr wrap="square" rtlCol="0">
              <a:spAutoFit/>
            </a:bodyPr>
            <a:lstStyle/>
            <a:p>
              <a:r>
                <a:rPr lang="en-GB">
                  <a:solidFill>
                    <a:schemeClr val="bg1"/>
                  </a:solidFill>
                  <a:latin typeface="NSPCC Semibold" panose="020F0703030202060203" pitchFamily="34" charset="0"/>
                </a:rPr>
                <a:t>     ‘NSPCC Learning PANTS’</a:t>
              </a:r>
            </a:p>
          </p:txBody>
        </p:sp>
        <p:pic>
          <p:nvPicPr>
            <p:cNvPr id="12" name="Picture 11" descr="A white magnifying glass&#10;&#10;Description automatically generated">
              <a:extLst>
                <a:ext uri="{FF2B5EF4-FFF2-40B4-BE49-F238E27FC236}">
                  <a16:creationId xmlns:a16="http://schemas.microsoft.com/office/drawing/2014/main" id="{D53FC9E0-ED27-BC53-3495-58E22284CD90}"/>
                </a:ext>
              </a:extLst>
            </p:cNvPr>
            <p:cNvPicPr>
              <a:picLocks noChangeAspect="1"/>
            </p:cNvPicPr>
            <p:nvPr/>
          </p:nvPicPr>
          <p:blipFill>
            <a:blip r:embed="rId6"/>
            <a:stretch>
              <a:fillRect/>
            </a:stretch>
          </p:blipFill>
          <p:spPr>
            <a:xfrm>
              <a:off x="8182099" y="3104854"/>
              <a:ext cx="215557" cy="210238"/>
            </a:xfrm>
            <a:prstGeom prst="rect">
              <a:avLst/>
            </a:prstGeom>
          </p:spPr>
        </p:pic>
      </p:grpSp>
      <p:sp>
        <p:nvSpPr>
          <p:cNvPr id="13" name="TextBox 12">
            <a:extLst>
              <a:ext uri="{FF2B5EF4-FFF2-40B4-BE49-F238E27FC236}">
                <a16:creationId xmlns:a16="http://schemas.microsoft.com/office/drawing/2014/main" id="{3515D317-2551-DBBD-1813-DF6276B8AD29}"/>
              </a:ext>
            </a:extLst>
          </p:cNvPr>
          <p:cNvSpPr txBox="1"/>
          <p:nvPr/>
        </p:nvSpPr>
        <p:spPr>
          <a:xfrm>
            <a:off x="1894789" y="2026761"/>
            <a:ext cx="3172120" cy="877163"/>
          </a:xfrm>
          <a:prstGeom prst="rect">
            <a:avLst/>
          </a:prstGeom>
          <a:noFill/>
        </p:spPr>
        <p:txBody>
          <a:bodyPr wrap="square" rtlCol="0">
            <a:spAutoFit/>
          </a:bodyPr>
          <a:lstStyle/>
          <a:p>
            <a:pPr algn="ctr"/>
            <a:r>
              <a:rPr lang="en-GB" sz="2400">
                <a:latin typeface="NSPCC Regular" panose="020F0503030202060203" pitchFamily="34" charset="0"/>
              </a:rPr>
              <a:t>NSPCC webpage</a:t>
            </a:r>
          </a:p>
          <a:p>
            <a:pPr algn="ctr"/>
            <a:endParaRPr lang="en-GB" sz="300">
              <a:latin typeface="NSPCC Regular" panose="020F0503030202060203" pitchFamily="34" charset="0"/>
            </a:endParaRPr>
          </a:p>
          <a:p>
            <a:pPr algn="ctr"/>
            <a:r>
              <a:rPr lang="en-GB" sz="2400">
                <a:latin typeface="NSPCC Semibold" panose="020F0703030202060203" pitchFamily="34" charset="0"/>
              </a:rPr>
              <a:t>nspcc.org.uk/pants</a:t>
            </a:r>
          </a:p>
        </p:txBody>
      </p:sp>
      <p:sp>
        <p:nvSpPr>
          <p:cNvPr id="14" name="TextBox 13">
            <a:extLst>
              <a:ext uri="{FF2B5EF4-FFF2-40B4-BE49-F238E27FC236}">
                <a16:creationId xmlns:a16="http://schemas.microsoft.com/office/drawing/2014/main" id="{D374A0A1-3F87-3A9D-0CDE-9991E3EEA97B}"/>
              </a:ext>
            </a:extLst>
          </p:cNvPr>
          <p:cNvSpPr txBox="1"/>
          <p:nvPr/>
        </p:nvSpPr>
        <p:spPr>
          <a:xfrm>
            <a:off x="6553200" y="2000054"/>
            <a:ext cx="4499728" cy="907941"/>
          </a:xfrm>
          <a:prstGeom prst="rect">
            <a:avLst/>
          </a:prstGeom>
          <a:noFill/>
        </p:spPr>
        <p:txBody>
          <a:bodyPr wrap="square" rtlCol="0">
            <a:spAutoFit/>
          </a:bodyPr>
          <a:lstStyle/>
          <a:p>
            <a:pPr algn="ctr"/>
            <a:r>
              <a:rPr lang="en-GB" sz="2400">
                <a:latin typeface="NSPCC Regular" panose="020F0503030202060203" pitchFamily="34" charset="0"/>
              </a:rPr>
              <a:t>NSPCC Learning webpage</a:t>
            </a:r>
          </a:p>
          <a:p>
            <a:pPr algn="ctr"/>
            <a:endParaRPr lang="en-GB" sz="300">
              <a:latin typeface="NSPCC Regular" panose="020F0503030202060203" pitchFamily="34" charset="0"/>
            </a:endParaRPr>
          </a:p>
          <a:p>
            <a:pPr algn="ctr"/>
            <a:r>
              <a:rPr lang="en-GB" sz="2400">
                <a:latin typeface="NSPCC Semibold" panose="020F0703030202060203" pitchFamily="34" charset="0"/>
              </a:rPr>
              <a:t>nspcc.org.uk/pants-teaching</a:t>
            </a:r>
          </a:p>
        </p:txBody>
      </p:sp>
      <p:sp>
        <p:nvSpPr>
          <p:cNvPr id="15" name="TextBox 14">
            <a:extLst>
              <a:ext uri="{FF2B5EF4-FFF2-40B4-BE49-F238E27FC236}">
                <a16:creationId xmlns:a16="http://schemas.microsoft.com/office/drawing/2014/main" id="{57FFBAF5-2CBC-C429-FD57-9565FD5CE0BD}"/>
              </a:ext>
            </a:extLst>
          </p:cNvPr>
          <p:cNvSpPr txBox="1"/>
          <p:nvPr/>
        </p:nvSpPr>
        <p:spPr>
          <a:xfrm>
            <a:off x="1820945" y="3013433"/>
            <a:ext cx="1153212" cy="461665"/>
          </a:xfrm>
          <a:prstGeom prst="rect">
            <a:avLst/>
          </a:prstGeom>
          <a:noFill/>
        </p:spPr>
        <p:txBody>
          <a:bodyPr wrap="square" rtlCol="0">
            <a:spAutoFit/>
          </a:bodyPr>
          <a:lstStyle/>
          <a:p>
            <a:pPr algn="ctr"/>
            <a:r>
              <a:rPr lang="en-GB" sz="2400">
                <a:latin typeface="NSPCC Semibold" panose="020F0703030202060203" pitchFamily="34" charset="0"/>
              </a:rPr>
              <a:t>search</a:t>
            </a:r>
          </a:p>
        </p:txBody>
      </p:sp>
      <p:sp>
        <p:nvSpPr>
          <p:cNvPr id="16" name="TextBox 15">
            <a:extLst>
              <a:ext uri="{FF2B5EF4-FFF2-40B4-BE49-F238E27FC236}">
                <a16:creationId xmlns:a16="http://schemas.microsoft.com/office/drawing/2014/main" id="{9D46E1FB-8BEF-C3A9-200C-DBC159E9CA11}"/>
              </a:ext>
            </a:extLst>
          </p:cNvPr>
          <p:cNvSpPr txBox="1"/>
          <p:nvPr/>
        </p:nvSpPr>
        <p:spPr>
          <a:xfrm>
            <a:off x="6682033" y="2925450"/>
            <a:ext cx="1153212" cy="461665"/>
          </a:xfrm>
          <a:prstGeom prst="rect">
            <a:avLst/>
          </a:prstGeom>
          <a:noFill/>
        </p:spPr>
        <p:txBody>
          <a:bodyPr wrap="square" rtlCol="0">
            <a:spAutoFit/>
          </a:bodyPr>
          <a:lstStyle/>
          <a:p>
            <a:pPr algn="ctr"/>
            <a:r>
              <a:rPr lang="en-GB" sz="2400">
                <a:latin typeface="NSPCC Semibold" panose="020F0703030202060203" pitchFamily="34" charset="0"/>
              </a:rPr>
              <a:t>search</a:t>
            </a:r>
          </a:p>
        </p:txBody>
      </p:sp>
    </p:spTree>
    <p:extLst>
      <p:ext uri="{BB962C8B-B14F-4D97-AF65-F5344CB8AC3E}">
        <p14:creationId xmlns:p14="http://schemas.microsoft.com/office/powerpoint/2010/main" val="651918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3775AC4A-45F8-BE40-3A83-FE7E2ED8E2C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5494B12-33E9-DA63-238A-E5A48FB6FB51}"/>
              </a:ext>
            </a:extLst>
          </p:cNvPr>
          <p:cNvSpPr>
            <a:spLocks noGrp="1"/>
          </p:cNvSpPr>
          <p:nvPr>
            <p:ph type="title" idx="4294967295"/>
          </p:nvPr>
        </p:nvSpPr>
        <p:spPr>
          <a:xfrm>
            <a:off x="463463" y="365125"/>
            <a:ext cx="7841293" cy="1325563"/>
          </a:xfrm>
          <a:prstGeom prst="rect">
            <a:avLst/>
          </a:prstGeom>
        </p:spPr>
        <p:txBody>
          <a:bodyPr lIns="91440" tIns="45720" rIns="91440" bIns="45720" anchor="ctr" anchorCtr="0">
            <a:normAutofit/>
          </a:bodyPr>
          <a:lstStyle/>
          <a:p>
            <a:r>
              <a:rPr lang="en-US" sz="3600" b="1">
                <a:solidFill>
                  <a:srgbClr val="018926"/>
                </a:solidFill>
                <a:latin typeface="NSPCC Headline"/>
              </a:rPr>
              <a:t>Other NSPCC resources</a:t>
            </a:r>
            <a:endParaRPr lang="en-US" sz="3600" b="1">
              <a:solidFill>
                <a:srgbClr val="018926"/>
              </a:solidFill>
              <a:latin typeface="NSPCC Headline" panose="02000000000000000000" pitchFamily="2" charset="77"/>
            </a:endParaRPr>
          </a:p>
        </p:txBody>
      </p:sp>
      <p:sp>
        <p:nvSpPr>
          <p:cNvPr id="14" name="Slide Number Placeholder 3">
            <a:extLst>
              <a:ext uri="{FF2B5EF4-FFF2-40B4-BE49-F238E27FC236}">
                <a16:creationId xmlns:a16="http://schemas.microsoft.com/office/drawing/2014/main" id="{A4303E88-5CD3-C012-E441-C8D1E12EE010}"/>
              </a:ext>
            </a:extLst>
          </p:cNvPr>
          <p:cNvSpPr>
            <a:spLocks noGrp="1"/>
          </p:cNvSpPr>
          <p:nvPr>
            <p:ph type="sldNum" sz="quarter" idx="4294967295"/>
          </p:nvPr>
        </p:nvSpPr>
        <p:spPr>
          <a:xfrm>
            <a:off x="263057" y="6318771"/>
            <a:ext cx="463452"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AC3A68-D08A-884C-B241-357DBB1E7D22}" type="slidenum">
              <a:rPr kumimoji="0" lang="en-US" sz="1400" b="1" i="0" u="none" strike="noStrike" kern="1200" cap="none" spc="0" normalizeH="0" baseline="0" noProof="0" smtClean="0">
                <a:ln>
                  <a:noFill/>
                </a:ln>
                <a:solidFill>
                  <a:prstClr val="black"/>
                </a:solidFill>
                <a:effectLst/>
                <a:uLnTx/>
                <a:uFillTx/>
                <a:latin typeface="NSPCC Semibold"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a:ln>
                <a:noFill/>
              </a:ln>
              <a:solidFill>
                <a:prstClr val="black"/>
              </a:solidFill>
              <a:effectLst/>
              <a:uLnTx/>
              <a:uFillTx/>
              <a:latin typeface="NSPCC Semibold" panose="02000000000000000000" pitchFamily="2" charset="77"/>
              <a:ea typeface="+mn-ea"/>
              <a:cs typeface="+mn-cs"/>
            </a:endParaRPr>
          </a:p>
        </p:txBody>
      </p:sp>
      <p:pic>
        <p:nvPicPr>
          <p:cNvPr id="4" name="Picture 3" descr="A green cartoon character with two thumbs up&#10;&#10;Description automatically generated">
            <a:extLst>
              <a:ext uri="{FF2B5EF4-FFF2-40B4-BE49-F238E27FC236}">
                <a16:creationId xmlns:a16="http://schemas.microsoft.com/office/drawing/2014/main" id="{64A30DF6-44F8-9220-9318-6A474C69EE68}"/>
              </a:ext>
            </a:extLst>
          </p:cNvPr>
          <p:cNvPicPr>
            <a:picLocks noChangeAspect="1"/>
          </p:cNvPicPr>
          <p:nvPr/>
        </p:nvPicPr>
        <p:blipFill>
          <a:blip r:embed="rId5"/>
          <a:srcRect r="958" b="326"/>
          <a:stretch/>
        </p:blipFill>
        <p:spPr>
          <a:xfrm>
            <a:off x="726509" y="2480256"/>
            <a:ext cx="2920841" cy="2873833"/>
          </a:xfrm>
          <a:prstGeom prst="rect">
            <a:avLst/>
          </a:prstGeom>
        </p:spPr>
      </p:pic>
      <p:pic>
        <p:nvPicPr>
          <p:cNvPr id="1026" name="Picture 2" descr="2024 Product Page Logo">
            <a:extLst>
              <a:ext uri="{FF2B5EF4-FFF2-40B4-BE49-F238E27FC236}">
                <a16:creationId xmlns:a16="http://schemas.microsoft.com/office/drawing/2014/main" id="{58982233-89EA-7F6C-E105-5B68A78AC5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0918" y="2909955"/>
            <a:ext cx="3619500" cy="20050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5DD9174-5265-7366-F0DF-25ED6DD7A7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5966" y="3321911"/>
            <a:ext cx="3819525"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486931"/>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CE7F8EFD-FC39-B811-529D-C7398DEA2A7A}"/>
              </a:ext>
            </a:extLst>
          </p:cNvPr>
          <p:cNvSpPr txBox="1">
            <a:spLocks/>
          </p:cNvSpPr>
          <p:nvPr/>
        </p:nvSpPr>
        <p:spPr>
          <a:xfrm>
            <a:off x="475989" y="463463"/>
            <a:ext cx="4985359" cy="3695178"/>
          </a:xfrm>
          <a:prstGeom prst="rect">
            <a:avLst/>
          </a:prstGeom>
        </p:spPr>
        <p:txBody>
          <a:bodyPr vert="horz" wrap="square" lIns="91440" tIns="45720" rIns="91440" bIns="45720" rtlCol="0" anchor="ctr" anchorCtr="0">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3600" b="1">
                <a:solidFill>
                  <a:schemeClr val="bg1"/>
                </a:solidFill>
                <a:latin typeface="NSPCC Headline"/>
              </a:rPr>
              <a:t>Any Questions?</a:t>
            </a:r>
            <a:endParaRPr lang="en-US" sz="3600" b="1">
              <a:solidFill>
                <a:schemeClr val="bg1"/>
              </a:solidFill>
              <a:latin typeface="NSPCC Headline" panose="02000000000000000000" pitchFamily="2" charset="77"/>
            </a:endParaRPr>
          </a:p>
        </p:txBody>
      </p:sp>
      <p:sp>
        <p:nvSpPr>
          <p:cNvPr id="11" name="Slide Number Placeholder 3">
            <a:extLst>
              <a:ext uri="{FF2B5EF4-FFF2-40B4-BE49-F238E27FC236}">
                <a16:creationId xmlns:a16="http://schemas.microsoft.com/office/drawing/2014/main" id="{22CA90C0-0DF0-473F-0BFB-EAB0F6D25A7B}"/>
              </a:ext>
            </a:extLst>
          </p:cNvPr>
          <p:cNvSpPr>
            <a:spLocks noGrp="1"/>
          </p:cNvSpPr>
          <p:nvPr>
            <p:ph type="sldNum" sz="quarter" idx="4294967295"/>
          </p:nvPr>
        </p:nvSpPr>
        <p:spPr>
          <a:xfrm>
            <a:off x="263057" y="6318771"/>
            <a:ext cx="463452" cy="365125"/>
          </a:xfrm>
          <a:prstGeom prst="rect">
            <a:avLst/>
          </a:prstGeom>
        </p:spPr>
        <p:txBody>
          <a:bodyPr/>
          <a:lstStyle/>
          <a:p>
            <a:pPr algn="l"/>
            <a:fld id="{30AC3A68-D08A-884C-B241-357DBB1E7D22}" type="slidenum">
              <a:rPr lang="en-US" b="1" smtClean="0">
                <a:solidFill>
                  <a:schemeClr val="tx1"/>
                </a:solidFill>
                <a:latin typeface="NSPCC Semibold" panose="02000000000000000000" pitchFamily="2" charset="77"/>
              </a:rPr>
              <a:pPr algn="l"/>
              <a:t>15</a:t>
            </a:fld>
            <a:endParaRPr lang="en-US" b="1">
              <a:solidFill>
                <a:schemeClr val="tx1"/>
              </a:solidFill>
              <a:latin typeface="NSPCC Semibold" panose="02000000000000000000" pitchFamily="2" charset="77"/>
            </a:endParaRPr>
          </a:p>
        </p:txBody>
      </p:sp>
    </p:spTree>
    <p:extLst>
      <p:ext uri="{BB962C8B-B14F-4D97-AF65-F5344CB8AC3E}">
        <p14:creationId xmlns:p14="http://schemas.microsoft.com/office/powerpoint/2010/main" val="1161698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5E88C906-C58F-4967-7A8A-6815F37E6E0F}"/>
              </a:ext>
            </a:extLst>
          </p:cNvPr>
          <p:cNvSpPr>
            <a:spLocks noGrp="1"/>
          </p:cNvSpPr>
          <p:nvPr>
            <p:ph type="sldNum" sz="quarter" idx="12"/>
          </p:nvPr>
        </p:nvSpPr>
        <p:spPr>
          <a:xfrm>
            <a:off x="466725" y="6359525"/>
            <a:ext cx="2743200" cy="365125"/>
          </a:xfrm>
          <a:prstGeom prst="rect">
            <a:avLst/>
          </a:prstGeom>
        </p:spPr>
        <p:txBody>
          <a:bodyPr/>
          <a:lstStyle/>
          <a:p>
            <a:pPr algn="l"/>
            <a:fld id="{30AC3A68-D08A-884C-B241-357DBB1E7D22}" type="slidenum">
              <a:rPr lang="en-US" b="1" smtClean="0">
                <a:solidFill>
                  <a:schemeClr val="tx1"/>
                </a:solidFill>
                <a:latin typeface="NSPCC Semibold" panose="02000000000000000000" pitchFamily="2" charset="77"/>
              </a:rPr>
              <a:pPr algn="l"/>
              <a:t>2</a:t>
            </a:fld>
            <a:endParaRPr lang="en-US" b="1">
              <a:solidFill>
                <a:schemeClr val="tx1"/>
              </a:solidFill>
              <a:latin typeface="NSPCC Semibold" panose="02000000000000000000" pitchFamily="2" charset="77"/>
            </a:endParaRPr>
          </a:p>
        </p:txBody>
      </p:sp>
      <p:sp>
        <p:nvSpPr>
          <p:cNvPr id="11" name="Title 1">
            <a:extLst>
              <a:ext uri="{FF2B5EF4-FFF2-40B4-BE49-F238E27FC236}">
                <a16:creationId xmlns:a16="http://schemas.microsoft.com/office/drawing/2014/main" id="{C0A6D29F-CCBF-4534-9337-8240087CBD9C}"/>
              </a:ext>
            </a:extLst>
          </p:cNvPr>
          <p:cNvSpPr txBox="1">
            <a:spLocks/>
          </p:cNvSpPr>
          <p:nvPr/>
        </p:nvSpPr>
        <p:spPr>
          <a:xfrm>
            <a:off x="463463" y="365125"/>
            <a:ext cx="7841293" cy="132556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18926"/>
                </a:solidFill>
                <a:latin typeface="NSPCC Headline"/>
              </a:rPr>
              <a:t>Session overview</a:t>
            </a:r>
          </a:p>
        </p:txBody>
      </p:sp>
      <p:sp>
        <p:nvSpPr>
          <p:cNvPr id="8" name="TextBox 7">
            <a:extLst>
              <a:ext uri="{FF2B5EF4-FFF2-40B4-BE49-F238E27FC236}">
                <a16:creationId xmlns:a16="http://schemas.microsoft.com/office/drawing/2014/main" id="{FBF52F13-8190-49E5-AE4B-6C0E68C02BAF}"/>
              </a:ext>
            </a:extLst>
          </p:cNvPr>
          <p:cNvSpPr txBox="1"/>
          <p:nvPr/>
        </p:nvSpPr>
        <p:spPr>
          <a:xfrm>
            <a:off x="604981" y="2074783"/>
            <a:ext cx="10982037" cy="3570208"/>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endParaRPr lang="en-GB" sz="2800">
              <a:latin typeface="NSPCC Regular" panose="020F0503030202060203" pitchFamily="34" charset="0"/>
            </a:endParaRPr>
          </a:p>
          <a:p>
            <a:pPr marL="457200" indent="-457200">
              <a:buFont typeface="Arial" panose="020B0604020202020204" pitchFamily="34" charset="0"/>
              <a:buChar char="•"/>
            </a:pPr>
            <a:r>
              <a:rPr lang="en-GB" sz="2800">
                <a:latin typeface="NSPCC Regular" panose="020F0503030202060203" pitchFamily="34" charset="0"/>
              </a:rPr>
              <a:t>Aims of Talk PANTS</a:t>
            </a:r>
          </a:p>
          <a:p>
            <a:pPr marL="457200" indent="-457200">
              <a:buFont typeface="Arial" panose="020B0604020202020204" pitchFamily="34" charset="0"/>
              <a:buChar char="•"/>
            </a:pPr>
            <a:r>
              <a:rPr lang="en-GB" sz="2800">
                <a:latin typeface="NSPCC Regular" panose="020F0503030202060203" pitchFamily="34" charset="0"/>
              </a:rPr>
              <a:t>Why we talk PANTS </a:t>
            </a:r>
          </a:p>
          <a:p>
            <a:pPr marL="457200" indent="-457200">
              <a:buFont typeface="Arial" panose="020B0604020202020204" pitchFamily="34" charset="0"/>
              <a:buChar char="•"/>
            </a:pPr>
            <a:r>
              <a:rPr lang="en-GB" sz="2800">
                <a:effectLst/>
                <a:latin typeface="NSPCC Regular" panose="020F0503030202060203" pitchFamily="34" charset="0"/>
                <a:cs typeface="Segoe UI"/>
              </a:rPr>
              <a:t>Overview of the Talk PANTS teaching resources</a:t>
            </a:r>
          </a:p>
          <a:p>
            <a:pPr marL="457200" indent="-457200">
              <a:buFont typeface="Arial" panose="020B0604020202020204" pitchFamily="34" charset="0"/>
              <a:buChar char="•"/>
            </a:pPr>
            <a:r>
              <a:rPr lang="en-GB" sz="2800">
                <a:latin typeface="NSPCC Regular" panose="020F0503030202060203" pitchFamily="34" charset="0"/>
                <a:cs typeface="Segoe UI"/>
              </a:rPr>
              <a:t>Further Talk PANTS resources, including information for parents/ carers</a:t>
            </a:r>
          </a:p>
          <a:p>
            <a:pPr marL="457200" indent="-457200">
              <a:buFont typeface="Arial" panose="020B0604020202020204" pitchFamily="34" charset="0"/>
              <a:buChar char="•"/>
            </a:pPr>
            <a:r>
              <a:rPr lang="en-GB" sz="2800">
                <a:effectLst/>
                <a:latin typeface="NSPCC Regular" panose="020F0503030202060203" pitchFamily="34" charset="0"/>
                <a:cs typeface="Segoe UI"/>
              </a:rPr>
              <a:t>Wider NSPCC signposting</a:t>
            </a:r>
            <a:r>
              <a:rPr lang="en-GB" sz="2800">
                <a:latin typeface="NSPCC Regular" panose="020F0503030202060203" pitchFamily="34" charset="0"/>
                <a:cs typeface="Segoe UI"/>
              </a:rPr>
              <a:t>/ resources</a:t>
            </a:r>
            <a:endParaRPr lang="en-GB" sz="2800">
              <a:effectLst/>
              <a:latin typeface="NSPCC Regular" panose="020F0503030202060203" pitchFamily="34" charset="0"/>
              <a:cs typeface="Segoe UI"/>
            </a:endParaRPr>
          </a:p>
          <a:p>
            <a:endParaRPr lang="en-GB" sz="3000"/>
          </a:p>
        </p:txBody>
      </p:sp>
    </p:spTree>
    <p:extLst>
      <p:ext uri="{BB962C8B-B14F-4D97-AF65-F5344CB8AC3E}">
        <p14:creationId xmlns:p14="http://schemas.microsoft.com/office/powerpoint/2010/main" val="564536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BF796114-4BC7-703C-934A-8D24B6D2317C}"/>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634521EE-2694-4657-9B84-C6339D17AE1E}"/>
              </a:ext>
            </a:extLst>
          </p:cNvPr>
          <p:cNvSpPr>
            <a:spLocks noGrp="1"/>
          </p:cNvSpPr>
          <p:nvPr>
            <p:ph type="sldNum" sz="quarter" idx="12"/>
          </p:nvPr>
        </p:nvSpPr>
        <p:spPr>
          <a:xfrm>
            <a:off x="466725" y="6359525"/>
            <a:ext cx="2743200" cy="365125"/>
          </a:xfrm>
          <a:prstGeom prst="rect">
            <a:avLst/>
          </a:prstGeom>
        </p:spPr>
        <p:txBody>
          <a:bodyPr/>
          <a:lstStyle/>
          <a:p>
            <a:pPr algn="l"/>
            <a:fld id="{30AC3A68-D08A-884C-B241-357DBB1E7D22}" type="slidenum">
              <a:rPr lang="en-US" b="1" smtClean="0">
                <a:solidFill>
                  <a:schemeClr val="tx1"/>
                </a:solidFill>
                <a:latin typeface="NSPCC Semibold" panose="02000000000000000000" pitchFamily="2" charset="77"/>
              </a:rPr>
              <a:pPr algn="l"/>
              <a:t>3</a:t>
            </a:fld>
            <a:endParaRPr lang="en-US" b="1">
              <a:solidFill>
                <a:schemeClr val="tx1"/>
              </a:solidFill>
              <a:latin typeface="NSPCC Semibold" panose="02000000000000000000" pitchFamily="2" charset="77"/>
            </a:endParaRPr>
          </a:p>
        </p:txBody>
      </p:sp>
      <p:sp>
        <p:nvSpPr>
          <p:cNvPr id="11" name="Title 1">
            <a:extLst>
              <a:ext uri="{FF2B5EF4-FFF2-40B4-BE49-F238E27FC236}">
                <a16:creationId xmlns:a16="http://schemas.microsoft.com/office/drawing/2014/main" id="{E6EFEA7F-0063-08BA-62A0-3486C4BD23AE}"/>
              </a:ext>
            </a:extLst>
          </p:cNvPr>
          <p:cNvSpPr txBox="1">
            <a:spLocks/>
          </p:cNvSpPr>
          <p:nvPr/>
        </p:nvSpPr>
        <p:spPr>
          <a:xfrm>
            <a:off x="463463" y="365125"/>
            <a:ext cx="7841293" cy="132556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18926"/>
                </a:solidFill>
                <a:latin typeface="NSPCC Headline"/>
              </a:rPr>
              <a:t>Aim of Talk PANTS</a:t>
            </a:r>
          </a:p>
        </p:txBody>
      </p:sp>
      <p:sp>
        <p:nvSpPr>
          <p:cNvPr id="8" name="TextBox 7">
            <a:extLst>
              <a:ext uri="{FF2B5EF4-FFF2-40B4-BE49-F238E27FC236}">
                <a16:creationId xmlns:a16="http://schemas.microsoft.com/office/drawing/2014/main" id="{EA8B7CB4-E43F-CF04-43B4-7BC1A35ECDC1}"/>
              </a:ext>
            </a:extLst>
          </p:cNvPr>
          <p:cNvSpPr txBox="1"/>
          <p:nvPr/>
        </p:nvSpPr>
        <p:spPr>
          <a:xfrm>
            <a:off x="727940" y="2078820"/>
            <a:ext cx="10982037" cy="4247317"/>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GB" sz="3000">
                <a:latin typeface="NSPCC Light" panose="020F0303030202060203" pitchFamily="34" charset="0"/>
              </a:rPr>
              <a:t>The Talk PANTS campaign launched in 2013 </a:t>
            </a:r>
          </a:p>
          <a:p>
            <a:pPr marL="457200" indent="-457200">
              <a:buFont typeface="Arial" panose="020B0604020202020204" pitchFamily="34" charset="0"/>
              <a:buChar char="•"/>
            </a:pPr>
            <a:r>
              <a:rPr lang="en-GB" sz="3000">
                <a:latin typeface="NSPCC Light" panose="020F0303030202060203" pitchFamily="34" charset="0"/>
              </a:rPr>
              <a:t>Talk PANTS aims to support parents, carers and professionals to help keep children safe from sexual abuse</a:t>
            </a:r>
          </a:p>
          <a:p>
            <a:pPr marL="457200" indent="-457200">
              <a:buFont typeface="Arial" panose="020B0604020202020204" pitchFamily="34" charset="0"/>
              <a:buChar char="•"/>
            </a:pPr>
            <a:r>
              <a:rPr lang="en-GB" sz="3000">
                <a:latin typeface="NSPCC Light" panose="020F0303030202060203" pitchFamily="34" charset="0"/>
              </a:rPr>
              <a:t>Talk PANTS is about having simple and age-appropriate conversations with children aged 3-11.</a:t>
            </a:r>
          </a:p>
          <a:p>
            <a:endParaRPr lang="en-GB" sz="3000">
              <a:latin typeface="NSPCC Light" panose="020F0303030202060203" pitchFamily="34" charset="0"/>
            </a:endParaRPr>
          </a:p>
          <a:p>
            <a:r>
              <a:rPr lang="en-GB" sz="3000">
                <a:latin typeface="NSPCC Light" panose="020F0303030202060203" pitchFamily="34" charset="0"/>
              </a:rPr>
              <a:t>We know that simple conversations can make a big difference and that’s what Talk PANTS is all about.</a:t>
            </a:r>
          </a:p>
          <a:p>
            <a:endParaRPr lang="en-GB" sz="3000"/>
          </a:p>
        </p:txBody>
      </p:sp>
    </p:spTree>
    <p:extLst>
      <p:ext uri="{BB962C8B-B14F-4D97-AF65-F5344CB8AC3E}">
        <p14:creationId xmlns:p14="http://schemas.microsoft.com/office/powerpoint/2010/main" val="3388420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EBBEF078-6003-4A92-5195-7DB51FC1A7BA}"/>
              </a:ext>
            </a:extLst>
          </p:cNvPr>
          <p:cNvSpPr>
            <a:spLocks noGrp="1"/>
          </p:cNvSpPr>
          <p:nvPr>
            <p:ph type="sldNum" sz="quarter" idx="4294967295"/>
          </p:nvPr>
        </p:nvSpPr>
        <p:spPr>
          <a:xfrm>
            <a:off x="263057" y="6318771"/>
            <a:ext cx="463452"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AC3A68-D08A-884C-B241-357DBB1E7D22}" type="slidenum">
              <a:rPr kumimoji="0" lang="en-US" sz="1400" b="1" i="0" u="none" strike="noStrike" kern="1200" cap="none" spc="0" normalizeH="0" baseline="0" noProof="0" dirty="0" smtClean="0">
                <a:ln>
                  <a:noFill/>
                </a:ln>
                <a:solidFill>
                  <a:prstClr val="black"/>
                </a:solidFill>
                <a:effectLst/>
                <a:uLnTx/>
                <a:uFillTx/>
                <a:latin typeface="NSPCC Semibold"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a:ln>
                <a:noFill/>
              </a:ln>
              <a:solidFill>
                <a:prstClr val="black"/>
              </a:solidFill>
              <a:effectLst/>
              <a:uLnTx/>
              <a:uFillTx/>
              <a:latin typeface="NSPCC Semibold" panose="02000000000000000000" pitchFamily="2" charset="77"/>
              <a:ea typeface="+mn-ea"/>
              <a:cs typeface="+mn-cs"/>
            </a:endParaRPr>
          </a:p>
        </p:txBody>
      </p:sp>
      <p:pic>
        <p:nvPicPr>
          <p:cNvPr id="2" name="Picture 1">
            <a:extLst>
              <a:ext uri="{FF2B5EF4-FFF2-40B4-BE49-F238E27FC236}">
                <a16:creationId xmlns:a16="http://schemas.microsoft.com/office/drawing/2014/main" id="{D2C8A2A0-195B-DBAB-AE79-C083428854C5}"/>
              </a:ext>
            </a:extLst>
          </p:cNvPr>
          <p:cNvPicPr>
            <a:picLocks noChangeAspect="1"/>
          </p:cNvPicPr>
          <p:nvPr/>
        </p:nvPicPr>
        <p:blipFill>
          <a:blip r:embed="rId4"/>
          <a:stretch>
            <a:fillRect/>
          </a:stretch>
        </p:blipFill>
        <p:spPr>
          <a:xfrm>
            <a:off x="4420911" y="381000"/>
            <a:ext cx="3884889" cy="5854810"/>
          </a:xfrm>
          <a:prstGeom prst="rect">
            <a:avLst/>
          </a:prstGeom>
        </p:spPr>
      </p:pic>
      <p:sp>
        <p:nvSpPr>
          <p:cNvPr id="5" name="Title 1">
            <a:extLst>
              <a:ext uri="{FF2B5EF4-FFF2-40B4-BE49-F238E27FC236}">
                <a16:creationId xmlns:a16="http://schemas.microsoft.com/office/drawing/2014/main" id="{99239877-51DD-E4CC-1C71-E07CA58E27A7}"/>
              </a:ext>
            </a:extLst>
          </p:cNvPr>
          <p:cNvSpPr txBox="1">
            <a:spLocks/>
          </p:cNvSpPr>
          <p:nvPr/>
        </p:nvSpPr>
        <p:spPr>
          <a:xfrm>
            <a:off x="463463" y="365125"/>
            <a:ext cx="7841293" cy="132556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18926"/>
                </a:solidFill>
                <a:latin typeface="NSPCC Headline"/>
              </a:rPr>
              <a:t>The PANTS rules</a:t>
            </a:r>
          </a:p>
        </p:txBody>
      </p:sp>
    </p:spTree>
    <p:extLst>
      <p:ext uri="{BB962C8B-B14F-4D97-AF65-F5344CB8AC3E}">
        <p14:creationId xmlns:p14="http://schemas.microsoft.com/office/powerpoint/2010/main" val="196073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CE7F8EFD-FC39-B811-529D-C7398DEA2A7A}"/>
              </a:ext>
            </a:extLst>
          </p:cNvPr>
          <p:cNvSpPr txBox="1">
            <a:spLocks/>
          </p:cNvSpPr>
          <p:nvPr/>
        </p:nvSpPr>
        <p:spPr>
          <a:xfrm>
            <a:off x="-124531" y="758493"/>
            <a:ext cx="6384491" cy="2336024"/>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srgbClr val="018926"/>
                </a:solidFill>
                <a:effectLst/>
                <a:uLnTx/>
                <a:uFillTx/>
                <a:latin typeface="NSPCC Headline"/>
              </a:rPr>
              <a:t>Talk PANTS teaching r</a:t>
            </a:r>
            <a:r>
              <a:rPr lang="en-US" sz="5400" b="1" err="1">
                <a:solidFill>
                  <a:srgbClr val="018926"/>
                </a:solidFill>
                <a:latin typeface="NSPCC Headline"/>
              </a:rPr>
              <a:t>esources</a:t>
            </a:r>
            <a:endParaRPr lang="en-US" sz="5400" b="1" i="0" u="none" strike="noStrike" kern="1200" cap="none" spc="0" normalizeH="0" baseline="0" noProof="0">
              <a:ln>
                <a:noFill/>
              </a:ln>
              <a:solidFill>
                <a:srgbClr val="018926"/>
              </a:solidFill>
              <a:effectLst/>
              <a:uLnTx/>
              <a:uFillTx/>
              <a:latin typeface="NSPCC Headline"/>
            </a:endParaRPr>
          </a:p>
        </p:txBody>
      </p:sp>
      <p:sp>
        <p:nvSpPr>
          <p:cNvPr id="12" name="Slide Number Placeholder 3">
            <a:extLst>
              <a:ext uri="{FF2B5EF4-FFF2-40B4-BE49-F238E27FC236}">
                <a16:creationId xmlns:a16="http://schemas.microsoft.com/office/drawing/2014/main" id="{5BE78ACC-87A1-686F-A5FE-9CE39A2FF182}"/>
              </a:ext>
            </a:extLst>
          </p:cNvPr>
          <p:cNvSpPr>
            <a:spLocks noGrp="1"/>
          </p:cNvSpPr>
          <p:nvPr>
            <p:ph type="sldNum" sz="quarter" idx="4294967295"/>
          </p:nvPr>
        </p:nvSpPr>
        <p:spPr>
          <a:xfrm>
            <a:off x="263057" y="6318771"/>
            <a:ext cx="463452"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AC3A68-D08A-884C-B241-357DBB1E7D22}" type="slidenum">
              <a:rPr kumimoji="0" lang="en-US" sz="1400" b="1" i="0" u="none" strike="noStrike" kern="1200" cap="none" spc="0" normalizeH="0" baseline="0" noProof="0" smtClean="0">
                <a:ln>
                  <a:noFill/>
                </a:ln>
                <a:solidFill>
                  <a:prstClr val="black"/>
                </a:solidFill>
                <a:effectLst/>
                <a:uLnTx/>
                <a:uFillTx/>
                <a:latin typeface="NSPCC Semibold"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a:ln>
                <a:noFill/>
              </a:ln>
              <a:solidFill>
                <a:prstClr val="black"/>
              </a:solidFill>
              <a:effectLst/>
              <a:uLnTx/>
              <a:uFillTx/>
              <a:latin typeface="NSPCC Semibold" panose="02000000000000000000" pitchFamily="2" charset="77"/>
              <a:ea typeface="+mn-ea"/>
              <a:cs typeface="+mn-cs"/>
            </a:endParaRPr>
          </a:p>
        </p:txBody>
      </p:sp>
    </p:spTree>
    <p:extLst>
      <p:ext uri="{BB962C8B-B14F-4D97-AF65-F5344CB8AC3E}">
        <p14:creationId xmlns:p14="http://schemas.microsoft.com/office/powerpoint/2010/main" val="2520580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EEFA5C-6008-ABBC-1E55-B9CA3D847564}"/>
              </a:ext>
            </a:extLst>
          </p:cNvPr>
          <p:cNvSpPr>
            <a:spLocks noGrp="1"/>
          </p:cNvSpPr>
          <p:nvPr>
            <p:ph idx="4294967295"/>
          </p:nvPr>
        </p:nvSpPr>
        <p:spPr>
          <a:xfrm>
            <a:off x="553845" y="2869398"/>
            <a:ext cx="10276221" cy="4538096"/>
          </a:xfrm>
          <a:prstGeom prst="rect">
            <a:avLst/>
          </a:prstGeom>
        </p:spPr>
        <p:txBody>
          <a:bodyPr lIns="91440" tIns="45720" rIns="91440" bIns="45720" anchor="t">
            <a:normAutofit/>
          </a:bodyPr>
          <a:lstStyle/>
          <a:p>
            <a:pPr marL="342900" marR="0" lvl="0" indent="-342900" algn="l" defTabSz="914400" rtl="0" eaLnBrk="1" fontAlgn="base" latinLnBrk="0" hangingPunct="1">
              <a:lnSpc>
                <a:spcPct val="120000"/>
              </a:lnSpc>
              <a:spcBef>
                <a:spcPct val="20000"/>
              </a:spcBef>
              <a:spcAft>
                <a:spcPct val="0"/>
              </a:spcAft>
              <a:buClrTx/>
              <a:buSzTx/>
              <a:buFont typeface="Arial" panose="020B0604020202020204" pitchFamily="34" charset="0"/>
              <a:buChar char="•"/>
              <a:tabLst/>
              <a:defRPr/>
            </a:pPr>
            <a:endParaRPr lang="en-GB" sz="2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base" latinLnBrk="0" hangingPunct="1">
              <a:lnSpc>
                <a:spcPct val="170000"/>
              </a:lnSpc>
              <a:spcBef>
                <a:spcPct val="2000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None/>
              <a:tabLst/>
              <a:defRPr/>
            </a:pPr>
            <a:endParaRPr lang="en-GB" sz="2400" b="1" dirty="0">
              <a:solidFill>
                <a:srgbClr val="002060"/>
              </a:solidFill>
            </a:endParaRPr>
          </a:p>
        </p:txBody>
      </p:sp>
      <p:sp>
        <p:nvSpPr>
          <p:cNvPr id="14" name="Slide Number Placeholder 3">
            <a:extLst>
              <a:ext uri="{FF2B5EF4-FFF2-40B4-BE49-F238E27FC236}">
                <a16:creationId xmlns:a16="http://schemas.microsoft.com/office/drawing/2014/main" id="{C1EAB0BE-070F-F45E-B85C-6240D0C3911E}"/>
              </a:ext>
            </a:extLst>
          </p:cNvPr>
          <p:cNvSpPr>
            <a:spLocks noGrp="1"/>
          </p:cNvSpPr>
          <p:nvPr>
            <p:ph type="sldNum" sz="quarter" idx="4294967295"/>
          </p:nvPr>
        </p:nvSpPr>
        <p:spPr>
          <a:xfrm>
            <a:off x="263057" y="6318771"/>
            <a:ext cx="463452"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AC3A68-D08A-884C-B241-357DBB1E7D22}" type="slidenum">
              <a:rPr kumimoji="0" lang="en-US" sz="1400" b="1" i="0" u="none" strike="noStrike" kern="1200" cap="none" spc="0" normalizeH="0" baseline="0" noProof="0" smtClean="0">
                <a:ln>
                  <a:noFill/>
                </a:ln>
                <a:solidFill>
                  <a:prstClr val="black"/>
                </a:solidFill>
                <a:effectLst/>
                <a:uLnTx/>
                <a:uFillTx/>
                <a:latin typeface="NSPCC Semibold"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a:ln>
                <a:noFill/>
              </a:ln>
              <a:solidFill>
                <a:prstClr val="black"/>
              </a:solidFill>
              <a:effectLst/>
              <a:uLnTx/>
              <a:uFillTx/>
              <a:latin typeface="NSPCC Semibold" panose="02000000000000000000" pitchFamily="2" charset="77"/>
              <a:ea typeface="+mn-ea"/>
              <a:cs typeface="+mn-cs"/>
            </a:endParaRPr>
          </a:p>
        </p:txBody>
      </p:sp>
      <p:sp>
        <p:nvSpPr>
          <p:cNvPr id="4" name="Content Placeholder 2">
            <a:extLst>
              <a:ext uri="{FF2B5EF4-FFF2-40B4-BE49-F238E27FC236}">
                <a16:creationId xmlns:a16="http://schemas.microsoft.com/office/drawing/2014/main" id="{372F5A43-7962-E277-077D-00DB4B12ED5E}"/>
              </a:ext>
            </a:extLst>
          </p:cNvPr>
          <p:cNvSpPr>
            <a:spLocks noGrp="1"/>
          </p:cNvSpPr>
          <p:nvPr/>
        </p:nvSpPr>
        <p:spPr>
          <a:xfrm>
            <a:off x="641734" y="1909625"/>
            <a:ext cx="11067666" cy="412780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18926"/>
              </a:buClr>
              <a:buFont typeface="Arial"/>
              <a:buChar char="•"/>
            </a:pPr>
            <a:r>
              <a:rPr lang="en-GB" sz="2000" dirty="0">
                <a:latin typeface="NSPCC Regular"/>
              </a:rPr>
              <a:t>Talk PANTS overview</a:t>
            </a:r>
          </a:p>
          <a:p>
            <a:pPr>
              <a:buClr>
                <a:srgbClr val="018926"/>
              </a:buClr>
              <a:buFont typeface="Arial"/>
              <a:buChar char="•"/>
            </a:pPr>
            <a:r>
              <a:rPr lang="en-GB" sz="2000" dirty="0">
                <a:latin typeface="NSPCC Regular"/>
              </a:rPr>
              <a:t>Lessons structure</a:t>
            </a:r>
          </a:p>
          <a:p>
            <a:pPr>
              <a:buClr>
                <a:srgbClr val="018926"/>
              </a:buClr>
              <a:buFont typeface="Arial"/>
              <a:buChar char="•"/>
            </a:pPr>
            <a:r>
              <a:rPr lang="en-GB" sz="2000" dirty="0">
                <a:latin typeface="NSPCC Regular"/>
              </a:rPr>
              <a:t>Safeguarding </a:t>
            </a:r>
            <a:endParaRPr lang="en-GB" sz="2000" dirty="0">
              <a:latin typeface="NSPCC Regular" panose="020F0503030202060203" pitchFamily="34" charset="0"/>
            </a:endParaRPr>
          </a:p>
          <a:p>
            <a:pPr>
              <a:buClr>
                <a:srgbClr val="018926"/>
              </a:buClr>
              <a:buFont typeface="Arial"/>
              <a:buChar char="•"/>
            </a:pPr>
            <a:r>
              <a:rPr lang="en-GB" sz="2000" dirty="0">
                <a:latin typeface="NSPCC Regular"/>
              </a:rPr>
              <a:t>Reporting  concerns/disclosures</a:t>
            </a:r>
          </a:p>
          <a:p>
            <a:pPr>
              <a:buClr>
                <a:srgbClr val="018926"/>
              </a:buClr>
              <a:buFont typeface="Arial"/>
              <a:buChar char="•"/>
            </a:pPr>
            <a:r>
              <a:rPr lang="en-GB" sz="2000" dirty="0">
                <a:latin typeface="NSPCC Regular"/>
              </a:rPr>
              <a:t>Trauma-informed practice</a:t>
            </a:r>
          </a:p>
          <a:p>
            <a:pPr>
              <a:buClr>
                <a:srgbClr val="018926"/>
              </a:buClr>
              <a:buFont typeface="Arial"/>
              <a:buChar char="•"/>
            </a:pPr>
            <a:r>
              <a:rPr lang="en-GB" sz="2000" dirty="0">
                <a:latin typeface="NSPCC Regular"/>
              </a:rPr>
              <a:t>Protective interrupting</a:t>
            </a:r>
          </a:p>
          <a:p>
            <a:pPr>
              <a:buClr>
                <a:srgbClr val="018926"/>
              </a:buClr>
              <a:buFont typeface="Arial"/>
              <a:buChar char="•"/>
            </a:pPr>
            <a:r>
              <a:rPr lang="en-GB" sz="2000" dirty="0">
                <a:latin typeface="NSPCC Regular"/>
              </a:rPr>
              <a:t>Ensuring a safe learning  environment (distancing, handling questions, signposting support)</a:t>
            </a:r>
          </a:p>
          <a:p>
            <a:pPr marL="285750" indent="-285750">
              <a:buClr>
                <a:srgbClr val="018926"/>
              </a:buClr>
              <a:buFont typeface="Arial" panose="020B0604020202020204" pitchFamily="34" charset="0"/>
              <a:buChar char="•"/>
            </a:pPr>
            <a:r>
              <a:rPr lang="en-GB" sz="2000" dirty="0">
                <a:latin typeface="NSPCC Regular" panose="020F0503030202060203" pitchFamily="34" charset="0"/>
              </a:rPr>
              <a:t>Appendices</a:t>
            </a:r>
            <a:endParaRPr lang="en-US" sz="2000" dirty="0">
              <a:latin typeface="NSPCC Regular" panose="020F0503030202060203" pitchFamily="34" charset="0"/>
            </a:endParaRPr>
          </a:p>
          <a:p>
            <a:pPr marL="742950" lvl="1" indent="-285750">
              <a:buClr>
                <a:srgbClr val="018926"/>
              </a:buClr>
              <a:buFont typeface="Arial"/>
              <a:buChar char="•"/>
            </a:pPr>
            <a:r>
              <a:rPr lang="en-GB" sz="1600" dirty="0">
                <a:latin typeface="NSPCC Regular" panose="020F0503030202060203" pitchFamily="34" charset="0"/>
              </a:rPr>
              <a:t>Template parent/carer letter</a:t>
            </a:r>
          </a:p>
          <a:p>
            <a:pPr marL="742950" lvl="1" indent="-285750">
              <a:buClr>
                <a:srgbClr val="018926"/>
              </a:buClr>
              <a:buFont typeface="Arial"/>
              <a:buChar char="•"/>
            </a:pPr>
            <a:r>
              <a:rPr lang="en-GB" sz="1600" dirty="0">
                <a:latin typeface="NSPCC Regular" panose="020F0503030202060203" pitchFamily="34" charset="0"/>
              </a:rPr>
              <a:t>Curriculum references</a:t>
            </a:r>
          </a:p>
          <a:p>
            <a:pPr marL="742950" lvl="1" indent="-285750">
              <a:buClr>
                <a:srgbClr val="018926"/>
              </a:buClr>
              <a:buFont typeface="Arial"/>
              <a:buChar char="•"/>
            </a:pPr>
            <a:r>
              <a:rPr lang="en-GB" sz="1600" dirty="0">
                <a:latin typeface="NSPCC Regular" panose="020F0503030202060203" pitchFamily="34" charset="0"/>
              </a:rPr>
              <a:t>‘I have a question’ cards</a:t>
            </a:r>
          </a:p>
          <a:p>
            <a:pPr>
              <a:buClr>
                <a:srgbClr val="018926"/>
              </a:buClr>
              <a:buFont typeface="Arial"/>
              <a:buChar char="•"/>
            </a:pPr>
            <a:endParaRPr lang="en-GB" sz="2000" dirty="0">
              <a:latin typeface="NSPCC Regular"/>
            </a:endParaRPr>
          </a:p>
        </p:txBody>
      </p:sp>
      <p:sp>
        <p:nvSpPr>
          <p:cNvPr id="5" name="Content Placeholder 2">
            <a:extLst>
              <a:ext uri="{FF2B5EF4-FFF2-40B4-BE49-F238E27FC236}">
                <a16:creationId xmlns:a16="http://schemas.microsoft.com/office/drawing/2014/main" id="{4CADB448-3322-69E7-587F-AABC0356DC0C}"/>
              </a:ext>
            </a:extLst>
          </p:cNvPr>
          <p:cNvSpPr txBox="1">
            <a:spLocks/>
          </p:cNvSpPr>
          <p:nvPr/>
        </p:nvSpPr>
        <p:spPr>
          <a:xfrm>
            <a:off x="7035262" y="2598450"/>
            <a:ext cx="4789861" cy="2633950"/>
          </a:xfrm>
          <a:prstGeom prst="rect">
            <a:avLst/>
          </a:prstGeom>
        </p:spPr>
        <p:txBody>
          <a:bodyPr lIns="91440" tIns="45720" rIns="91440" bIns="4572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lr>
                <a:srgbClr val="018926"/>
              </a:buClr>
              <a:buFont typeface="Arial" panose="020B0604020202020204" pitchFamily="34" charset="0"/>
              <a:buChar char="•"/>
            </a:pPr>
            <a:endParaRPr lang="en-GB" sz="2000">
              <a:latin typeface="NSPCC Regular" panose="020F0503030202060203" pitchFamily="34" charset="0"/>
            </a:endParaRPr>
          </a:p>
        </p:txBody>
      </p:sp>
      <p:sp>
        <p:nvSpPr>
          <p:cNvPr id="6" name="TextBox 5">
            <a:extLst>
              <a:ext uri="{FF2B5EF4-FFF2-40B4-BE49-F238E27FC236}">
                <a16:creationId xmlns:a16="http://schemas.microsoft.com/office/drawing/2014/main" id="{B9DD2518-F18E-661A-C30C-A081A1B9DD2B}"/>
              </a:ext>
            </a:extLst>
          </p:cNvPr>
          <p:cNvSpPr txBox="1"/>
          <p:nvPr/>
        </p:nvSpPr>
        <p:spPr>
          <a:xfrm>
            <a:off x="493889" y="160866"/>
            <a:ext cx="818847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rgbClr val="018926"/>
                </a:solidFill>
                <a:latin typeface="NSPCC Headline"/>
                <a:ea typeface="+mn-lt"/>
                <a:cs typeface="+mn-lt"/>
              </a:rPr>
              <a:t>Teaching guidance overview</a:t>
            </a:r>
          </a:p>
        </p:txBody>
      </p:sp>
    </p:spTree>
    <p:extLst>
      <p:ext uri="{BB962C8B-B14F-4D97-AF65-F5344CB8AC3E}">
        <p14:creationId xmlns:p14="http://schemas.microsoft.com/office/powerpoint/2010/main" val="3467510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7D95CDC-8AE8-7F06-86AF-0FCD49D7E49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FA4323D-7FCD-6E3A-7727-AF5FFF0C5B41}"/>
              </a:ext>
            </a:extLst>
          </p:cNvPr>
          <p:cNvSpPr>
            <a:spLocks noGrp="1"/>
          </p:cNvSpPr>
          <p:nvPr>
            <p:ph type="title" idx="4294967295"/>
          </p:nvPr>
        </p:nvSpPr>
        <p:spPr>
          <a:xfrm>
            <a:off x="463463" y="365125"/>
            <a:ext cx="7841293" cy="1325563"/>
          </a:xfrm>
          <a:prstGeom prst="rect">
            <a:avLst/>
          </a:prstGeom>
        </p:spPr>
        <p:txBody>
          <a:bodyPr lIns="91440" tIns="45720" rIns="91440" bIns="45720" anchor="ctr" anchorCtr="0">
            <a:normAutofit/>
          </a:bodyPr>
          <a:lstStyle/>
          <a:p>
            <a:r>
              <a:rPr lang="en-US" sz="3600" b="1">
                <a:solidFill>
                  <a:srgbClr val="018926"/>
                </a:solidFill>
                <a:latin typeface="NSPCC Headline"/>
              </a:rPr>
              <a:t>Lesson plans overview</a:t>
            </a:r>
            <a:endParaRPr lang="en-US" sz="3600" b="1">
              <a:solidFill>
                <a:srgbClr val="018926"/>
              </a:solidFill>
              <a:latin typeface="NSPCC Headline" panose="02000000000000000000" pitchFamily="2" charset="77"/>
            </a:endParaRPr>
          </a:p>
        </p:txBody>
      </p:sp>
      <p:sp>
        <p:nvSpPr>
          <p:cNvPr id="14" name="Slide Number Placeholder 3">
            <a:extLst>
              <a:ext uri="{FF2B5EF4-FFF2-40B4-BE49-F238E27FC236}">
                <a16:creationId xmlns:a16="http://schemas.microsoft.com/office/drawing/2014/main" id="{7FDD222C-1F99-EEC2-9D0B-9AE814070CA3}"/>
              </a:ext>
            </a:extLst>
          </p:cNvPr>
          <p:cNvSpPr>
            <a:spLocks noGrp="1"/>
          </p:cNvSpPr>
          <p:nvPr>
            <p:ph type="sldNum" sz="quarter" idx="4294967295"/>
          </p:nvPr>
        </p:nvSpPr>
        <p:spPr>
          <a:xfrm>
            <a:off x="263057" y="6318771"/>
            <a:ext cx="463452"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AC3A68-D08A-884C-B241-357DBB1E7D22}" type="slidenum">
              <a:rPr kumimoji="0" lang="en-US" sz="1400" b="1" i="0" u="none" strike="noStrike" kern="1200" cap="none" spc="0" normalizeH="0" baseline="0" noProof="0" smtClean="0">
                <a:ln>
                  <a:noFill/>
                </a:ln>
                <a:solidFill>
                  <a:prstClr val="black"/>
                </a:solidFill>
                <a:effectLst/>
                <a:uLnTx/>
                <a:uFillTx/>
                <a:latin typeface="NSPCC Semibold"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a:ln>
                <a:noFill/>
              </a:ln>
              <a:solidFill>
                <a:prstClr val="black"/>
              </a:solidFill>
              <a:effectLst/>
              <a:uLnTx/>
              <a:uFillTx/>
              <a:latin typeface="NSPCC Semibold" panose="02000000000000000000" pitchFamily="2" charset="77"/>
              <a:ea typeface="+mn-ea"/>
              <a:cs typeface="+mn-cs"/>
            </a:endParaRPr>
          </a:p>
        </p:txBody>
      </p:sp>
      <p:graphicFrame>
        <p:nvGraphicFramePr>
          <p:cNvPr id="3" name="Table 2">
            <a:extLst>
              <a:ext uri="{FF2B5EF4-FFF2-40B4-BE49-F238E27FC236}">
                <a16:creationId xmlns:a16="http://schemas.microsoft.com/office/drawing/2014/main" id="{59233205-67B7-4B4A-DE29-4BDE3A3E5E6F}"/>
              </a:ext>
            </a:extLst>
          </p:cNvPr>
          <p:cNvGraphicFramePr>
            <a:graphicFrameLocks noGrp="1"/>
          </p:cNvGraphicFramePr>
          <p:nvPr>
            <p:extLst>
              <p:ext uri="{D42A27DB-BD31-4B8C-83A1-F6EECF244321}">
                <p14:modId xmlns:p14="http://schemas.microsoft.com/office/powerpoint/2010/main" val="879122305"/>
              </p:ext>
            </p:extLst>
          </p:nvPr>
        </p:nvGraphicFramePr>
        <p:xfrm>
          <a:off x="263057" y="1690687"/>
          <a:ext cx="11465480" cy="4628084"/>
        </p:xfrm>
        <a:graphic>
          <a:graphicData uri="http://schemas.openxmlformats.org/drawingml/2006/table">
            <a:tbl>
              <a:tblPr firstRow="1" firstCol="1" bandRow="1">
                <a:tableStyleId>{5C22544A-7EE6-4342-B048-85BDC9FD1C3A}</a:tableStyleId>
              </a:tblPr>
              <a:tblGrid>
                <a:gridCol w="2192299">
                  <a:extLst>
                    <a:ext uri="{9D8B030D-6E8A-4147-A177-3AD203B41FA5}">
                      <a16:colId xmlns:a16="http://schemas.microsoft.com/office/drawing/2014/main" val="140948205"/>
                    </a:ext>
                  </a:extLst>
                </a:gridCol>
                <a:gridCol w="1864716">
                  <a:extLst>
                    <a:ext uri="{9D8B030D-6E8A-4147-A177-3AD203B41FA5}">
                      <a16:colId xmlns:a16="http://schemas.microsoft.com/office/drawing/2014/main" val="1237520758"/>
                    </a:ext>
                  </a:extLst>
                </a:gridCol>
                <a:gridCol w="7408465">
                  <a:extLst>
                    <a:ext uri="{9D8B030D-6E8A-4147-A177-3AD203B41FA5}">
                      <a16:colId xmlns:a16="http://schemas.microsoft.com/office/drawing/2014/main" val="793689868"/>
                    </a:ext>
                  </a:extLst>
                </a:gridCol>
              </a:tblGrid>
              <a:tr h="435816">
                <a:tc>
                  <a:txBody>
                    <a:bodyPr/>
                    <a:lstStyle/>
                    <a:p>
                      <a:pPr>
                        <a:lnSpc>
                          <a:spcPct val="107000"/>
                        </a:lnSpc>
                        <a:spcAft>
                          <a:spcPts val="800"/>
                        </a:spcAft>
                      </a:pPr>
                      <a:r>
                        <a:rPr lang="en-GB" sz="2400">
                          <a:effectLst/>
                        </a:rPr>
                        <a:t>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18926"/>
                    </a:solidFill>
                  </a:tcPr>
                </a:tc>
                <a:tc>
                  <a:txBody>
                    <a:bodyPr/>
                    <a:lstStyle/>
                    <a:p>
                      <a:pPr algn="ctr">
                        <a:lnSpc>
                          <a:spcPct val="107000"/>
                        </a:lnSpc>
                        <a:spcAft>
                          <a:spcPts val="800"/>
                        </a:spcAft>
                      </a:pPr>
                      <a:r>
                        <a:rPr lang="en-GB" sz="2400">
                          <a:effectLst/>
                        </a:rPr>
                        <a:t>Age group</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18926"/>
                    </a:solidFill>
                  </a:tcPr>
                </a:tc>
                <a:tc>
                  <a:txBody>
                    <a:bodyPr/>
                    <a:lstStyle/>
                    <a:p>
                      <a:pPr algn="ctr">
                        <a:lnSpc>
                          <a:spcPct val="107000"/>
                        </a:lnSpc>
                        <a:spcAft>
                          <a:spcPts val="800"/>
                        </a:spcAft>
                      </a:pPr>
                      <a:r>
                        <a:rPr lang="en-GB" sz="2400">
                          <a:effectLst/>
                        </a:rPr>
                        <a:t>Resources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18926"/>
                    </a:solidFill>
                  </a:tcPr>
                </a:tc>
                <a:extLst>
                  <a:ext uri="{0D108BD9-81ED-4DB2-BD59-A6C34878D82A}">
                    <a16:rowId xmlns:a16="http://schemas.microsoft.com/office/drawing/2014/main" val="3328220432"/>
                  </a:ext>
                </a:extLst>
              </a:tr>
              <a:tr h="411596">
                <a:tc rowSpan="2">
                  <a:txBody>
                    <a:bodyPr/>
                    <a:lstStyle/>
                    <a:p>
                      <a:pPr algn="ctr">
                        <a:lnSpc>
                          <a:spcPct val="107000"/>
                        </a:lnSpc>
                        <a:spcAft>
                          <a:spcPts val="800"/>
                        </a:spcAft>
                      </a:pPr>
                      <a:r>
                        <a:rPr lang="en-GB" sz="2400">
                          <a:effectLst/>
                        </a:rPr>
                        <a:t> Early years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18926"/>
                    </a:solidFill>
                  </a:tcPr>
                </a:tc>
                <a:tc>
                  <a:txBody>
                    <a:bodyPr/>
                    <a:lstStyle/>
                    <a:p>
                      <a:pPr algn="ctr">
                        <a:lnSpc>
                          <a:spcPct val="107000"/>
                        </a:lnSpc>
                        <a:spcAft>
                          <a:spcPts val="800"/>
                        </a:spcAft>
                      </a:pPr>
                      <a:r>
                        <a:rPr lang="en-GB" sz="2400">
                          <a:effectLst/>
                        </a:rPr>
                        <a:t>3-4</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8EEEE"/>
                    </a:solidFill>
                  </a:tcPr>
                </a:tc>
                <a:tc>
                  <a:txBody>
                    <a:bodyPr/>
                    <a:lstStyle/>
                    <a:p>
                      <a:pPr>
                        <a:lnSpc>
                          <a:spcPct val="107000"/>
                        </a:lnSpc>
                        <a:spcAft>
                          <a:spcPts val="800"/>
                        </a:spcAft>
                      </a:pPr>
                      <a:r>
                        <a:rPr lang="en-GB" sz="2400">
                          <a:effectLst/>
                        </a:rPr>
                        <a:t>1 learning opportunity plan                         </a:t>
                      </a:r>
                    </a:p>
                  </a:txBody>
                  <a:tcPr marL="68580" marR="68580" marT="0" marB="0">
                    <a:solidFill>
                      <a:srgbClr val="D8EEEE"/>
                    </a:solidFill>
                  </a:tcPr>
                </a:tc>
                <a:extLst>
                  <a:ext uri="{0D108BD9-81ED-4DB2-BD59-A6C34878D82A}">
                    <a16:rowId xmlns:a16="http://schemas.microsoft.com/office/drawing/2014/main" val="3493212155"/>
                  </a:ext>
                </a:extLst>
              </a:tr>
              <a:tr h="411596">
                <a:tc vMerge="1">
                  <a:txBody>
                    <a:bodyPr/>
                    <a:lstStyle/>
                    <a:p>
                      <a:endParaRPr lang="en-GB"/>
                    </a:p>
                  </a:txBody>
                  <a:tcPr/>
                </a:tc>
                <a:tc>
                  <a:txBody>
                    <a:bodyPr/>
                    <a:lstStyle/>
                    <a:p>
                      <a:pPr algn="ctr">
                        <a:lnSpc>
                          <a:spcPct val="107000"/>
                        </a:lnSpc>
                        <a:spcAft>
                          <a:spcPts val="800"/>
                        </a:spcAft>
                      </a:pPr>
                      <a:r>
                        <a:rPr lang="en-GB" sz="2400">
                          <a:effectLst/>
                        </a:rPr>
                        <a:t>4-5</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1FADC"/>
                    </a:solidFill>
                  </a:tcPr>
                </a:tc>
                <a:tc>
                  <a:txBody>
                    <a:bodyPr/>
                    <a:lstStyle/>
                    <a:p>
                      <a:pPr>
                        <a:lnSpc>
                          <a:spcPct val="107000"/>
                        </a:lnSpc>
                        <a:spcAft>
                          <a:spcPts val="800"/>
                        </a:spcAft>
                      </a:pPr>
                      <a:r>
                        <a:rPr lang="en-GB" sz="2400">
                          <a:effectLst/>
                        </a:rPr>
                        <a:t>1 learning plan with PowerPoint</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1FADC"/>
                    </a:solidFill>
                  </a:tcPr>
                </a:tc>
                <a:extLst>
                  <a:ext uri="{0D108BD9-81ED-4DB2-BD59-A6C34878D82A}">
                    <a16:rowId xmlns:a16="http://schemas.microsoft.com/office/drawing/2014/main" val="1316925900"/>
                  </a:ext>
                </a:extLst>
              </a:tr>
              <a:tr h="842269">
                <a:tc rowSpan="3">
                  <a:txBody>
                    <a:bodyPr/>
                    <a:lstStyle/>
                    <a:p>
                      <a:pPr algn="ctr">
                        <a:lnSpc>
                          <a:spcPct val="107000"/>
                        </a:lnSpc>
                        <a:spcAft>
                          <a:spcPts val="800"/>
                        </a:spcAft>
                      </a:pPr>
                      <a:endParaRPr lang="en-GB" sz="2400">
                        <a:effectLst/>
                      </a:endParaRPr>
                    </a:p>
                    <a:p>
                      <a:pPr algn="ctr">
                        <a:lnSpc>
                          <a:spcPct val="107000"/>
                        </a:lnSpc>
                        <a:spcAft>
                          <a:spcPts val="800"/>
                        </a:spcAft>
                      </a:pPr>
                      <a:r>
                        <a:rPr lang="en-GB" sz="2400">
                          <a:effectLst/>
                        </a:rPr>
                        <a:t>Children aged </a:t>
                      </a:r>
                    </a:p>
                    <a:p>
                      <a:pPr algn="ctr">
                        <a:lnSpc>
                          <a:spcPct val="107000"/>
                        </a:lnSpc>
                        <a:spcAft>
                          <a:spcPts val="800"/>
                        </a:spcAft>
                      </a:pPr>
                      <a:r>
                        <a:rPr lang="en-GB" sz="2400">
                          <a:effectLst/>
                        </a:rPr>
                        <a:t>5-11</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18926"/>
                    </a:solidFill>
                  </a:tcPr>
                </a:tc>
                <a:tc>
                  <a:txBody>
                    <a:bodyPr/>
                    <a:lstStyle/>
                    <a:p>
                      <a:pPr algn="ctr">
                        <a:lnSpc>
                          <a:spcPct val="107000"/>
                        </a:lnSpc>
                        <a:spcAft>
                          <a:spcPts val="800"/>
                        </a:spcAft>
                      </a:pPr>
                      <a:r>
                        <a:rPr lang="en-GB" sz="2400">
                          <a:effectLst/>
                        </a:rPr>
                        <a:t> 5-7</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8EEEE"/>
                    </a:solidFill>
                  </a:tcPr>
                </a:tc>
                <a:tc>
                  <a:txBody>
                    <a:bodyPr/>
                    <a:lstStyle/>
                    <a:p>
                      <a:pPr>
                        <a:lnSpc>
                          <a:spcPct val="107000"/>
                        </a:lnSpc>
                        <a:spcAft>
                          <a:spcPts val="800"/>
                        </a:spcAft>
                      </a:pPr>
                      <a:r>
                        <a:rPr lang="en-GB" sz="2400">
                          <a:effectLst/>
                        </a:rPr>
                        <a:t>2 lesson plans, each with PowerPoint and supporting resources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8EEEE"/>
                    </a:solidFill>
                  </a:tcPr>
                </a:tc>
                <a:extLst>
                  <a:ext uri="{0D108BD9-81ED-4DB2-BD59-A6C34878D82A}">
                    <a16:rowId xmlns:a16="http://schemas.microsoft.com/office/drawing/2014/main" val="4264638793"/>
                  </a:ext>
                </a:extLst>
              </a:tr>
              <a:tr h="842269">
                <a:tc vMerge="1">
                  <a:txBody>
                    <a:bodyPr/>
                    <a:lstStyle/>
                    <a:p>
                      <a:endParaRPr lang="en-GB"/>
                    </a:p>
                  </a:txBody>
                  <a:tcPr/>
                </a:tc>
                <a:tc>
                  <a:txBody>
                    <a:bodyPr/>
                    <a:lstStyle/>
                    <a:p>
                      <a:pPr algn="ctr">
                        <a:lnSpc>
                          <a:spcPct val="107000"/>
                        </a:lnSpc>
                        <a:spcAft>
                          <a:spcPts val="800"/>
                        </a:spcAft>
                      </a:pPr>
                      <a:r>
                        <a:rPr lang="en-GB" sz="2400">
                          <a:effectLst/>
                        </a:rPr>
                        <a:t> 7-9</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1FADC"/>
                    </a:solidFill>
                  </a:tcPr>
                </a:tc>
                <a:tc>
                  <a:txBody>
                    <a:bodyPr/>
                    <a:lstStyle/>
                    <a:p>
                      <a:pPr>
                        <a:lnSpc>
                          <a:spcPct val="107000"/>
                        </a:lnSpc>
                        <a:spcAft>
                          <a:spcPts val="800"/>
                        </a:spcAft>
                      </a:pPr>
                      <a:r>
                        <a:rPr lang="en-GB" sz="2400">
                          <a:effectLst/>
                        </a:rPr>
                        <a:t>1 lesson plan with PowerPoint and supporting resources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1FADC"/>
                    </a:solidFill>
                  </a:tcPr>
                </a:tc>
                <a:extLst>
                  <a:ext uri="{0D108BD9-81ED-4DB2-BD59-A6C34878D82A}">
                    <a16:rowId xmlns:a16="http://schemas.microsoft.com/office/drawing/2014/main" val="3432532006"/>
                  </a:ext>
                </a:extLst>
              </a:tr>
              <a:tr h="842269">
                <a:tc vMerge="1">
                  <a:txBody>
                    <a:bodyPr/>
                    <a:lstStyle/>
                    <a:p>
                      <a:endParaRPr lang="en-GB"/>
                    </a:p>
                  </a:txBody>
                  <a:tcPr/>
                </a:tc>
                <a:tc>
                  <a:txBody>
                    <a:bodyPr/>
                    <a:lstStyle/>
                    <a:p>
                      <a:pPr algn="ctr">
                        <a:lnSpc>
                          <a:spcPct val="107000"/>
                        </a:lnSpc>
                        <a:spcAft>
                          <a:spcPts val="800"/>
                        </a:spcAft>
                      </a:pPr>
                      <a:r>
                        <a:rPr lang="en-GB" sz="2400">
                          <a:effectLst/>
                        </a:rPr>
                        <a:t> 9-11</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8EEEE"/>
                    </a:solidFill>
                  </a:tcPr>
                </a:tc>
                <a:tc>
                  <a:txBody>
                    <a:bodyPr/>
                    <a:lstStyle/>
                    <a:p>
                      <a:pPr>
                        <a:lnSpc>
                          <a:spcPct val="107000"/>
                        </a:lnSpc>
                        <a:spcAft>
                          <a:spcPts val="800"/>
                        </a:spcAft>
                      </a:pPr>
                      <a:r>
                        <a:rPr lang="en-GB" sz="2400">
                          <a:effectLst/>
                        </a:rPr>
                        <a:t>1 lesson plan with PowerPoint and supporting resources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8EEEE"/>
                    </a:solidFill>
                  </a:tcPr>
                </a:tc>
                <a:extLst>
                  <a:ext uri="{0D108BD9-81ED-4DB2-BD59-A6C34878D82A}">
                    <a16:rowId xmlns:a16="http://schemas.microsoft.com/office/drawing/2014/main" val="3636281638"/>
                  </a:ext>
                </a:extLst>
              </a:tr>
              <a:tr h="842269">
                <a:tc>
                  <a:txBody>
                    <a:bodyPr/>
                    <a:lstStyle/>
                    <a:p>
                      <a:pPr algn="ctr">
                        <a:lnSpc>
                          <a:spcPct val="107000"/>
                        </a:lnSpc>
                        <a:spcAft>
                          <a:spcPts val="800"/>
                        </a:spcAft>
                      </a:pPr>
                      <a:r>
                        <a:rPr lang="en-GB" sz="2400">
                          <a:effectLst/>
                        </a:rPr>
                        <a:t> SEND /ASN/ALN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18926"/>
                    </a:solidFill>
                  </a:tcPr>
                </a:tc>
                <a:tc>
                  <a:txBody>
                    <a:bodyPr/>
                    <a:lstStyle/>
                    <a:p>
                      <a:pPr algn="ctr">
                        <a:lnSpc>
                          <a:spcPct val="107000"/>
                        </a:lnSpc>
                        <a:spcAft>
                          <a:spcPts val="800"/>
                        </a:spcAft>
                      </a:pPr>
                      <a:r>
                        <a:rPr lang="en-GB" sz="2400">
                          <a:effectLst/>
                        </a:rPr>
                        <a:t> 4-11</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1FADC"/>
                    </a:solidFill>
                  </a:tcPr>
                </a:tc>
                <a:tc>
                  <a:txBody>
                    <a:bodyPr/>
                    <a:lstStyle/>
                    <a:p>
                      <a:pPr>
                        <a:lnSpc>
                          <a:spcPct val="107000"/>
                        </a:lnSpc>
                        <a:spcAft>
                          <a:spcPts val="800"/>
                        </a:spcAft>
                      </a:pPr>
                      <a:r>
                        <a:rPr lang="en-GB" sz="2400">
                          <a:effectLst/>
                        </a:rPr>
                        <a:t>1 lesson plan with PowerPoint and supporting resources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1FADC"/>
                    </a:solidFill>
                  </a:tcPr>
                </a:tc>
                <a:extLst>
                  <a:ext uri="{0D108BD9-81ED-4DB2-BD59-A6C34878D82A}">
                    <a16:rowId xmlns:a16="http://schemas.microsoft.com/office/drawing/2014/main" val="241605829"/>
                  </a:ext>
                </a:extLst>
              </a:tr>
            </a:tbl>
          </a:graphicData>
        </a:graphic>
      </p:graphicFrame>
    </p:spTree>
    <p:extLst>
      <p:ext uri="{BB962C8B-B14F-4D97-AF65-F5344CB8AC3E}">
        <p14:creationId xmlns:p14="http://schemas.microsoft.com/office/powerpoint/2010/main" val="514554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EEFA5C-6008-ABBC-1E55-B9CA3D847564}"/>
              </a:ext>
            </a:extLst>
          </p:cNvPr>
          <p:cNvSpPr>
            <a:spLocks noGrp="1"/>
          </p:cNvSpPr>
          <p:nvPr>
            <p:ph idx="4294967295"/>
          </p:nvPr>
        </p:nvSpPr>
        <p:spPr>
          <a:xfrm>
            <a:off x="638827" y="1966586"/>
            <a:ext cx="10890337" cy="4078614"/>
          </a:xfrm>
          <a:prstGeom prst="rect">
            <a:avLst/>
          </a:prstGeom>
        </p:spPr>
        <p:txBody>
          <a:bodyPr lIns="91440" tIns="45720" rIns="91440" bIns="45720" anchor="t">
            <a:normAutofit/>
          </a:bodyPr>
          <a:lstStyle/>
          <a:p>
            <a:pPr marL="0" indent="0">
              <a:buClr>
                <a:srgbClr val="018926"/>
              </a:buClr>
              <a:buNone/>
            </a:pPr>
            <a:r>
              <a:rPr lang="en-GB" sz="2400">
                <a:latin typeface="NSPCC Light"/>
              </a:rPr>
              <a:t>‘Building confidence’</a:t>
            </a:r>
          </a:p>
          <a:p>
            <a:pPr>
              <a:buClr>
                <a:srgbClr val="018926"/>
              </a:buClr>
              <a:buFontTx/>
              <a:buChar char="-"/>
            </a:pPr>
            <a:r>
              <a:rPr lang="en-GB" sz="2400">
                <a:latin typeface="NSPCC Light"/>
              </a:rPr>
              <a:t>Types of touch</a:t>
            </a:r>
          </a:p>
          <a:p>
            <a:pPr>
              <a:buClr>
                <a:srgbClr val="018926"/>
              </a:buClr>
              <a:buFontTx/>
              <a:buChar char="-"/>
            </a:pPr>
            <a:r>
              <a:rPr lang="en-GB" sz="2400">
                <a:latin typeface="NSPCC Light"/>
              </a:rPr>
              <a:t>Safe and unsafe touch</a:t>
            </a:r>
          </a:p>
          <a:p>
            <a:pPr>
              <a:buClr>
                <a:srgbClr val="018926"/>
              </a:buClr>
              <a:buFontTx/>
              <a:buChar char="-"/>
            </a:pPr>
            <a:r>
              <a:rPr lang="en-GB" sz="2400">
                <a:latin typeface="NSPCC Light"/>
              </a:rPr>
              <a:t>Feelings and responses</a:t>
            </a:r>
          </a:p>
          <a:p>
            <a:pPr>
              <a:buClr>
                <a:srgbClr val="018926"/>
              </a:buClr>
              <a:buFontTx/>
              <a:buChar char="-"/>
            </a:pPr>
            <a:r>
              <a:rPr lang="en-GB" sz="2400">
                <a:latin typeface="NSPCC Light"/>
              </a:rPr>
              <a:t>Right to say ‘no’</a:t>
            </a:r>
          </a:p>
          <a:p>
            <a:pPr>
              <a:buClr>
                <a:srgbClr val="018926"/>
              </a:buClr>
              <a:buFontTx/>
              <a:buChar char="-"/>
            </a:pPr>
            <a:r>
              <a:rPr lang="en-GB" sz="2400">
                <a:latin typeface="NSPCC Light"/>
              </a:rPr>
              <a:t>Asking for help</a:t>
            </a:r>
          </a:p>
        </p:txBody>
      </p:sp>
      <p:sp>
        <p:nvSpPr>
          <p:cNvPr id="8" name="Title 1">
            <a:extLst>
              <a:ext uri="{FF2B5EF4-FFF2-40B4-BE49-F238E27FC236}">
                <a16:creationId xmlns:a16="http://schemas.microsoft.com/office/drawing/2014/main" id="{60C5369A-03C4-9950-E397-AF2469E2A076}"/>
              </a:ext>
            </a:extLst>
          </p:cNvPr>
          <p:cNvSpPr>
            <a:spLocks noGrp="1"/>
          </p:cNvSpPr>
          <p:nvPr>
            <p:ph type="title" idx="4294967295"/>
          </p:nvPr>
        </p:nvSpPr>
        <p:spPr>
          <a:xfrm>
            <a:off x="463463" y="542040"/>
            <a:ext cx="7841293" cy="966249"/>
          </a:xfrm>
          <a:prstGeom prst="rect">
            <a:avLst/>
          </a:prstGeom>
        </p:spPr>
        <p:txBody>
          <a:bodyPr wrap="square" lIns="91440" tIns="45720" rIns="91440" bIns="45720" anchor="ctr" anchorCtr="0">
            <a:normAutofit fontScale="90000"/>
          </a:bodyPr>
          <a:lstStyle/>
          <a:p>
            <a:r>
              <a:rPr lang="en-GB" sz="3600" b="1">
                <a:solidFill>
                  <a:srgbClr val="018926"/>
                </a:solidFill>
                <a:latin typeface="NSPCC Headline"/>
              </a:rPr>
              <a:t>Example Lesson Plan: 7 - 9 year olds</a:t>
            </a:r>
            <a:endParaRPr lang="en-GB" sz="3600" b="1">
              <a:solidFill>
                <a:srgbClr val="018926"/>
              </a:solidFill>
              <a:effectLst/>
              <a:latin typeface="NSPCC Headline" panose="02000000000000000000" pitchFamily="2" charset="77"/>
            </a:endParaRPr>
          </a:p>
        </p:txBody>
      </p:sp>
      <p:sp>
        <p:nvSpPr>
          <p:cNvPr id="17" name="Slide Number Placeholder 3">
            <a:extLst>
              <a:ext uri="{FF2B5EF4-FFF2-40B4-BE49-F238E27FC236}">
                <a16:creationId xmlns:a16="http://schemas.microsoft.com/office/drawing/2014/main" id="{0E65E735-F087-4CFD-6A87-69E27C42B734}"/>
              </a:ext>
            </a:extLst>
          </p:cNvPr>
          <p:cNvSpPr>
            <a:spLocks noGrp="1"/>
          </p:cNvSpPr>
          <p:nvPr>
            <p:ph type="sldNum" sz="quarter" idx="4294967295"/>
          </p:nvPr>
        </p:nvSpPr>
        <p:spPr>
          <a:xfrm>
            <a:off x="263057" y="6318771"/>
            <a:ext cx="463452" cy="365125"/>
          </a:xfrm>
          <a:prstGeom prst="rect">
            <a:avLst/>
          </a:prstGeom>
        </p:spPr>
        <p:txBody>
          <a:bodyPr lIns="91440" tIns="45720" rIns="91440" bIns="4572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NSPCC Semibold"/>
                <a:ea typeface="+mn-ea"/>
                <a:cs typeface="+mn-cs"/>
              </a:rPr>
              <a:t>30</a:t>
            </a:r>
            <a:endParaRPr kumimoji="0" lang="en-US" sz="1400" b="1" i="0" u="none" strike="noStrike" kern="1200" cap="none" spc="0" normalizeH="0" baseline="0" noProof="0">
              <a:ln>
                <a:noFill/>
              </a:ln>
              <a:solidFill>
                <a:prstClr val="black"/>
              </a:solidFill>
              <a:effectLst/>
              <a:uLnTx/>
              <a:uFillTx/>
              <a:latin typeface="NSPCC Semibold" panose="02000000000000000000" pitchFamily="2" charset="77"/>
              <a:ea typeface="+mn-ea"/>
              <a:cs typeface="+mn-cs"/>
            </a:endParaRPr>
          </a:p>
        </p:txBody>
      </p:sp>
      <p:pic>
        <p:nvPicPr>
          <p:cNvPr id="4" name="Picture 3">
            <a:extLst>
              <a:ext uri="{FF2B5EF4-FFF2-40B4-BE49-F238E27FC236}">
                <a16:creationId xmlns:a16="http://schemas.microsoft.com/office/drawing/2014/main" id="{568CB924-33F9-4216-8EBC-21B8BF3810F0}"/>
              </a:ext>
            </a:extLst>
          </p:cNvPr>
          <p:cNvPicPr>
            <a:picLocks noChangeAspect="1"/>
          </p:cNvPicPr>
          <p:nvPr/>
        </p:nvPicPr>
        <p:blipFill>
          <a:blip r:embed="rId4"/>
          <a:stretch>
            <a:fillRect/>
          </a:stretch>
        </p:blipFill>
        <p:spPr>
          <a:xfrm>
            <a:off x="7670800" y="1882140"/>
            <a:ext cx="3395134" cy="407416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21701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EEFA5C-6008-ABBC-1E55-B9CA3D847564}"/>
              </a:ext>
            </a:extLst>
          </p:cNvPr>
          <p:cNvSpPr>
            <a:spLocks noGrp="1"/>
          </p:cNvSpPr>
          <p:nvPr>
            <p:ph idx="4294967295"/>
          </p:nvPr>
        </p:nvSpPr>
        <p:spPr>
          <a:xfrm>
            <a:off x="638827" y="1966586"/>
            <a:ext cx="10890337" cy="4020856"/>
          </a:xfrm>
          <a:prstGeom prst="rect">
            <a:avLst/>
          </a:prstGeom>
        </p:spPr>
        <p:txBody>
          <a:bodyPr lIns="91440" tIns="45720" rIns="91440" bIns="45720" anchor="t">
            <a:normAutofit lnSpcReduction="10000"/>
          </a:bodyPr>
          <a:lstStyle/>
          <a:p>
            <a:pPr marL="0" indent="0">
              <a:buClr>
                <a:srgbClr val="018926"/>
              </a:buClr>
              <a:buNone/>
            </a:pPr>
            <a:r>
              <a:rPr lang="en-GB" sz="2400">
                <a:latin typeface="NSPCC Light"/>
              </a:rPr>
              <a:t>One lesson plan with accompanying PowerPoint and resources:</a:t>
            </a:r>
          </a:p>
          <a:p>
            <a:pPr marL="0" indent="0">
              <a:buClr>
                <a:srgbClr val="018926"/>
              </a:buClr>
              <a:buNone/>
            </a:pPr>
            <a:endParaRPr lang="en-GB" sz="2400">
              <a:latin typeface="NSPCC Light"/>
            </a:endParaRPr>
          </a:p>
          <a:p>
            <a:pPr>
              <a:buClr>
                <a:srgbClr val="018926"/>
              </a:buClr>
              <a:buFontTx/>
              <a:buChar char="-"/>
            </a:pPr>
            <a:r>
              <a:rPr lang="en-GB" sz="2400">
                <a:latin typeface="NSPCC Light"/>
              </a:rPr>
              <a:t>Song video and introduce PANTS rules</a:t>
            </a:r>
          </a:p>
          <a:p>
            <a:pPr>
              <a:buClr>
                <a:srgbClr val="018926"/>
              </a:buClr>
              <a:buFontTx/>
              <a:buChar char="-"/>
            </a:pPr>
            <a:r>
              <a:rPr lang="en-GB" sz="2400">
                <a:latin typeface="NSPCC Light"/>
              </a:rPr>
              <a:t>Labelling body parts and identifying </a:t>
            </a:r>
          </a:p>
          <a:p>
            <a:pPr marL="0" indent="0">
              <a:buClr>
                <a:srgbClr val="018926"/>
              </a:buClr>
              <a:buNone/>
            </a:pPr>
            <a:r>
              <a:rPr lang="en-GB" sz="2400">
                <a:latin typeface="NSPCC Light"/>
              </a:rPr>
              <a:t>which parts are private</a:t>
            </a:r>
          </a:p>
          <a:p>
            <a:pPr>
              <a:buClr>
                <a:srgbClr val="018926"/>
              </a:buClr>
              <a:buFontTx/>
              <a:buChar char="-"/>
            </a:pPr>
            <a:r>
              <a:rPr lang="en-GB" sz="2400">
                <a:latin typeface="NSPCC Light"/>
              </a:rPr>
              <a:t>Comfortable / uncomfortable touch</a:t>
            </a:r>
          </a:p>
          <a:p>
            <a:pPr>
              <a:buClr>
                <a:srgbClr val="018926"/>
              </a:buClr>
              <a:buFontTx/>
              <a:buChar char="-"/>
            </a:pPr>
            <a:r>
              <a:rPr lang="en-GB" sz="2400">
                <a:latin typeface="NSPCC Light"/>
              </a:rPr>
              <a:t>Practising saying ‘no’</a:t>
            </a:r>
          </a:p>
          <a:p>
            <a:pPr>
              <a:buClr>
                <a:srgbClr val="018926"/>
              </a:buClr>
              <a:buFontTx/>
              <a:buChar char="-"/>
            </a:pPr>
            <a:r>
              <a:rPr lang="en-GB" sz="2400">
                <a:latin typeface="NSPCC Light"/>
              </a:rPr>
              <a:t>Is this a secret?</a:t>
            </a:r>
          </a:p>
          <a:p>
            <a:pPr>
              <a:buClr>
                <a:srgbClr val="018926"/>
              </a:buClr>
              <a:buFontTx/>
              <a:buChar char="-"/>
            </a:pPr>
            <a:r>
              <a:rPr lang="en-GB" sz="2400">
                <a:latin typeface="NSPCC Light"/>
              </a:rPr>
              <a:t>Safe adults</a:t>
            </a:r>
          </a:p>
          <a:p>
            <a:pPr>
              <a:buClr>
                <a:srgbClr val="018926"/>
              </a:buClr>
              <a:buFontTx/>
              <a:buChar char="-"/>
            </a:pPr>
            <a:endParaRPr lang="en-GB" sz="2400">
              <a:latin typeface="NSPCC Light"/>
            </a:endParaRPr>
          </a:p>
          <a:p>
            <a:pPr>
              <a:buClr>
                <a:srgbClr val="018926"/>
              </a:buClr>
              <a:buFontTx/>
              <a:buChar char="-"/>
            </a:pPr>
            <a:endParaRPr lang="en-GB" sz="2400">
              <a:latin typeface="NSPCC Light"/>
            </a:endParaRPr>
          </a:p>
        </p:txBody>
      </p:sp>
      <p:sp>
        <p:nvSpPr>
          <p:cNvPr id="8" name="Title 1">
            <a:extLst>
              <a:ext uri="{FF2B5EF4-FFF2-40B4-BE49-F238E27FC236}">
                <a16:creationId xmlns:a16="http://schemas.microsoft.com/office/drawing/2014/main" id="{60C5369A-03C4-9950-E397-AF2469E2A076}"/>
              </a:ext>
            </a:extLst>
          </p:cNvPr>
          <p:cNvSpPr>
            <a:spLocks noGrp="1"/>
          </p:cNvSpPr>
          <p:nvPr>
            <p:ph type="title" idx="4294967295"/>
          </p:nvPr>
        </p:nvSpPr>
        <p:spPr>
          <a:xfrm>
            <a:off x="463463" y="542040"/>
            <a:ext cx="7841293" cy="966249"/>
          </a:xfrm>
          <a:prstGeom prst="rect">
            <a:avLst/>
          </a:prstGeom>
        </p:spPr>
        <p:txBody>
          <a:bodyPr wrap="square" lIns="91440" tIns="45720" rIns="91440" bIns="45720" anchor="ctr" anchorCtr="0">
            <a:normAutofit/>
          </a:bodyPr>
          <a:lstStyle/>
          <a:p>
            <a:r>
              <a:rPr lang="en-GB" sz="3600" b="1">
                <a:solidFill>
                  <a:srgbClr val="018926"/>
                </a:solidFill>
                <a:latin typeface="NSPCC Headline"/>
              </a:rPr>
              <a:t>SEND/ASN/ALN lesson plan</a:t>
            </a:r>
            <a:endParaRPr lang="en-GB" sz="3600" b="1">
              <a:solidFill>
                <a:srgbClr val="018926"/>
              </a:solidFill>
              <a:effectLst/>
              <a:latin typeface="NSPCC Headline" panose="02000000000000000000" pitchFamily="2" charset="77"/>
            </a:endParaRPr>
          </a:p>
        </p:txBody>
      </p:sp>
      <p:sp>
        <p:nvSpPr>
          <p:cNvPr id="17" name="Slide Number Placeholder 3">
            <a:extLst>
              <a:ext uri="{FF2B5EF4-FFF2-40B4-BE49-F238E27FC236}">
                <a16:creationId xmlns:a16="http://schemas.microsoft.com/office/drawing/2014/main" id="{0E65E735-F087-4CFD-6A87-69E27C42B734}"/>
              </a:ext>
            </a:extLst>
          </p:cNvPr>
          <p:cNvSpPr>
            <a:spLocks noGrp="1"/>
          </p:cNvSpPr>
          <p:nvPr>
            <p:ph type="sldNum" sz="quarter" idx="4294967295"/>
          </p:nvPr>
        </p:nvSpPr>
        <p:spPr>
          <a:xfrm>
            <a:off x="263057" y="6318771"/>
            <a:ext cx="463452" cy="365125"/>
          </a:xfrm>
          <a:prstGeom prst="rect">
            <a:avLst/>
          </a:prstGeom>
        </p:spPr>
        <p:txBody>
          <a:bodyPr lIns="91440" tIns="45720" rIns="91440" bIns="4572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NSPCC Semibold"/>
                <a:ea typeface="+mn-ea"/>
                <a:cs typeface="+mn-cs"/>
              </a:rPr>
              <a:t>30</a:t>
            </a:r>
            <a:endParaRPr kumimoji="0" lang="en-US" sz="1400" b="1" i="0" u="none" strike="noStrike" kern="1200" cap="none" spc="0" normalizeH="0" baseline="0" noProof="0">
              <a:ln>
                <a:noFill/>
              </a:ln>
              <a:solidFill>
                <a:prstClr val="black"/>
              </a:solidFill>
              <a:effectLst/>
              <a:uLnTx/>
              <a:uFillTx/>
              <a:latin typeface="NSPCC Semibold" panose="02000000000000000000" pitchFamily="2" charset="77"/>
              <a:ea typeface="+mn-ea"/>
              <a:cs typeface="+mn-cs"/>
            </a:endParaRPr>
          </a:p>
        </p:txBody>
      </p:sp>
      <p:pic>
        <p:nvPicPr>
          <p:cNvPr id="4" name="Picture 3">
            <a:extLst>
              <a:ext uri="{FF2B5EF4-FFF2-40B4-BE49-F238E27FC236}">
                <a16:creationId xmlns:a16="http://schemas.microsoft.com/office/drawing/2014/main" id="{43C5AA8D-B391-4F39-AEA6-B92898BC08F8}"/>
              </a:ext>
            </a:extLst>
          </p:cNvPr>
          <p:cNvPicPr>
            <a:picLocks noChangeAspect="1"/>
          </p:cNvPicPr>
          <p:nvPr/>
        </p:nvPicPr>
        <p:blipFill>
          <a:blip r:embed="rId4"/>
          <a:stretch>
            <a:fillRect/>
          </a:stretch>
        </p:blipFill>
        <p:spPr>
          <a:xfrm>
            <a:off x="6135384" y="3256643"/>
            <a:ext cx="5682826" cy="31931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59442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5034fde-5e9c-4468-afab-b238c652b391">
      <Terms xmlns="http://schemas.microsoft.com/office/infopath/2007/PartnerControls"/>
    </lcf76f155ced4ddcb4097134ff3c332f>
    <TaxCatchAll xmlns="9cb1fe90-23e6-4fb2-ac4b-0f482cc5d3b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D85D9711F95AB479F25FFF72C943AD6" ma:contentTypeVersion="15" ma:contentTypeDescription="Create a new document." ma:contentTypeScope="" ma:versionID="77ab86d806f088c0db05f473f73cbe0d">
  <xsd:schema xmlns:xsd="http://www.w3.org/2001/XMLSchema" xmlns:xs="http://www.w3.org/2001/XMLSchema" xmlns:p="http://schemas.microsoft.com/office/2006/metadata/properties" xmlns:ns2="65034fde-5e9c-4468-afab-b238c652b391" xmlns:ns3="9cb1fe90-23e6-4fb2-ac4b-0f482cc5d3b4" targetNamespace="http://schemas.microsoft.com/office/2006/metadata/properties" ma:root="true" ma:fieldsID="76f2f2e771ab2968b99ef1e30dd342ce" ns2:_="" ns3:_="">
    <xsd:import namespace="65034fde-5e9c-4468-afab-b238c652b391"/>
    <xsd:import namespace="9cb1fe90-23e6-4fb2-ac4b-0f482cc5d3b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GenerationTime" minOccurs="0"/>
                <xsd:element ref="ns2:MediaServiceEventHashCode" minOccurs="0"/>
                <xsd:element ref="ns2:MediaServiceOCR"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034fde-5e9c-4468-afab-b238c652b3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9f73d0f-580d-40b4-85a5-f6fbd70934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b1fe90-23e6-4fb2-ac4b-0f482cc5d3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e130037-4755-4e0c-b3bc-8b5c3f5a87ca}" ma:internalName="TaxCatchAll" ma:showField="CatchAllData" ma:web="9cb1fe90-23e6-4fb2-ac4b-0f482cc5d3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63B73F-77B1-4C46-BEB3-DEE312A7BDE8}">
  <ds:schemaRefs>
    <ds:schemaRef ds:uri="http://schemas.microsoft.com/sharepoint/v3/contenttype/forms"/>
  </ds:schemaRefs>
</ds:datastoreItem>
</file>

<file path=customXml/itemProps2.xml><?xml version="1.0" encoding="utf-8"?>
<ds:datastoreItem xmlns:ds="http://schemas.openxmlformats.org/officeDocument/2006/customXml" ds:itemID="{EE075648-1FB2-4911-BFDF-79588D023A2C}">
  <ds:schemaRefs>
    <ds:schemaRef ds:uri="http://schemas.microsoft.com/office/2006/metadata/properties"/>
    <ds:schemaRef ds:uri="http://www.w3.org/XML/1998/namespace"/>
    <ds:schemaRef ds:uri="http://purl.org/dc/elements/1.1/"/>
    <ds:schemaRef ds:uri="http://schemas.microsoft.com/office/2006/documentManagement/types"/>
    <ds:schemaRef ds:uri="65034fde-5e9c-4468-afab-b238c652b391"/>
    <ds:schemaRef ds:uri="http://schemas.microsoft.com/office/infopath/2007/PartnerControls"/>
    <ds:schemaRef ds:uri="http://purl.org/dc/dcmitype/"/>
    <ds:schemaRef ds:uri="http://schemas.openxmlformats.org/package/2006/metadata/core-properties"/>
    <ds:schemaRef ds:uri="9cb1fe90-23e6-4fb2-ac4b-0f482cc5d3b4"/>
    <ds:schemaRef ds:uri="http://purl.org/dc/terms/"/>
  </ds:schemaRefs>
</ds:datastoreItem>
</file>

<file path=customXml/itemProps3.xml><?xml version="1.0" encoding="utf-8"?>
<ds:datastoreItem xmlns:ds="http://schemas.openxmlformats.org/officeDocument/2006/customXml" ds:itemID="{8B4F0490-6D0B-4974-B7A0-672B2268D9AC}">
  <ds:schemaRefs>
    <ds:schemaRef ds:uri="65034fde-5e9c-4468-afab-b238c652b391"/>
    <ds:schemaRef ds:uri="9cb1fe90-23e6-4fb2-ac4b-0f482cc5d3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1572</TotalTime>
  <Words>2281</Words>
  <Application>Microsoft Office PowerPoint</Application>
  <PresentationFormat>Widescreen</PresentationFormat>
  <Paragraphs>215</Paragraphs>
  <Slides>15</Slides>
  <Notes>15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Arial</vt:lpstr>
      <vt:lpstr>Arial,Sans-Serif</vt:lpstr>
      <vt:lpstr>Calibri</vt:lpstr>
      <vt:lpstr>Calibri Light</vt:lpstr>
      <vt:lpstr>Lucida Grande</vt:lpstr>
      <vt:lpstr>NSPCC</vt:lpstr>
      <vt:lpstr>NSPCC Headline</vt:lpstr>
      <vt:lpstr>NSPCC Light</vt:lpstr>
      <vt:lpstr>NSPCC Regular</vt:lpstr>
      <vt:lpstr>NSPCC Semibold</vt:lpstr>
      <vt:lpstr>NSPCC-Regular</vt:lpstr>
      <vt:lpstr>Verdana</vt:lpstr>
      <vt:lpstr>Office Theme</vt:lpstr>
      <vt:lpstr>Office Theme</vt:lpstr>
      <vt:lpstr>Insight session</vt:lpstr>
      <vt:lpstr>PowerPoint Presentation</vt:lpstr>
      <vt:lpstr>PowerPoint Presentation</vt:lpstr>
      <vt:lpstr>PowerPoint Presentation</vt:lpstr>
      <vt:lpstr>PowerPoint Presentation</vt:lpstr>
      <vt:lpstr>PowerPoint Presentation</vt:lpstr>
      <vt:lpstr>Lesson plans overview</vt:lpstr>
      <vt:lpstr>Example Lesson Plan: 7 - 9 year olds</vt:lpstr>
      <vt:lpstr>SEND/ASN/ALN lesson plan</vt:lpstr>
      <vt:lpstr>PowerPoint Presentation</vt:lpstr>
      <vt:lpstr>PowerPoint Presentation</vt:lpstr>
      <vt:lpstr>PowerPoint Presentation</vt:lpstr>
      <vt:lpstr>Accessing the Talk PANTS Resources</vt:lpstr>
      <vt:lpstr>Other NSPCC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Pants Power</dc:title>
  <dc:creator>James Coventry</dc:creator>
  <cp:lastModifiedBy>Cole, Abigail</cp:lastModifiedBy>
  <cp:revision>3</cp:revision>
  <dcterms:created xsi:type="dcterms:W3CDTF">2023-06-07T15:59:18Z</dcterms:created>
  <dcterms:modified xsi:type="dcterms:W3CDTF">2025-11-18T16:55:36Z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0x0101003D85D9711F95AB479F25FFF72C943AD6</vt:lpwstr>
  </property>
  <property fmtid="{D5CDD505-2E9C-101B-9397-08002B2CF9AE}" pid="3" name="MediaServiceImageTags">
    <vt:lpwstr/>
  </property>
  <property fmtid="{D5CDD505-2E9C-101B-9397-08002B2CF9AE}" pid="4" name="Order">
    <vt:lpwstr>5303000.00000000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