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2" r:id="rId3"/>
    <p:sldMasterId id="2147483754" r:id="rId4"/>
    <p:sldMasterId id="2147483778" r:id="rId5"/>
    <p:sldMasterId id="2147483790" r:id="rId6"/>
  </p:sldMasterIdLst>
  <p:notesMasterIdLst>
    <p:notesMasterId r:id="rId20"/>
  </p:notesMasterIdLst>
  <p:handoutMasterIdLst>
    <p:handoutMasterId r:id="rId21"/>
  </p:handoutMasterIdLst>
  <p:sldIdLst>
    <p:sldId id="284" r:id="rId7"/>
    <p:sldId id="1448943054" r:id="rId8"/>
    <p:sldId id="1448943055" r:id="rId9"/>
    <p:sldId id="1448943056" r:id="rId10"/>
    <p:sldId id="1448943057" r:id="rId11"/>
    <p:sldId id="1448943058" r:id="rId12"/>
    <p:sldId id="1448943059" r:id="rId13"/>
    <p:sldId id="1448943060" r:id="rId14"/>
    <p:sldId id="1448943061" r:id="rId15"/>
    <p:sldId id="1448943062" r:id="rId16"/>
    <p:sldId id="1448943063" r:id="rId17"/>
    <p:sldId id="269" r:id="rId18"/>
    <p:sldId id="1448943065" r:id="rId19"/>
  </p:sldIdLst>
  <p:sldSz cx="6858000" cy="51435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D6"/>
    <a:srgbClr val="FFFFC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B9CBD-94A0-4C79-ACA8-437DCC7CF939}" v="2" dt="2026-03-24T14:32:18.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26"/>
  </p:normalViewPr>
  <p:slideViewPr>
    <p:cSldViewPr>
      <p:cViewPr varScale="1">
        <p:scale>
          <a:sx n="83" d="100"/>
          <a:sy n="83" d="100"/>
        </p:scale>
        <p:origin x="1348" y="280"/>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7" d="100"/>
          <a:sy n="117" d="100"/>
        </p:scale>
        <p:origin x="5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ll" userId="1c8022bb-0824-4d62-915e-7aced53fbce4" providerId="ADAL" clId="{4D9A5295-3EBD-4F58-AC38-92868EE38985}"/>
    <pc:docChg chg="delSld modSld">
      <pc:chgData name="Samantha Hill" userId="1c8022bb-0824-4d62-915e-7aced53fbce4" providerId="ADAL" clId="{4D9A5295-3EBD-4F58-AC38-92868EE38985}" dt="2026-03-24T16:34:56.586" v="5" actId="47"/>
      <pc:docMkLst>
        <pc:docMk/>
      </pc:docMkLst>
      <pc:sldChg chg="del">
        <pc:chgData name="Samantha Hill" userId="1c8022bb-0824-4d62-915e-7aced53fbce4" providerId="ADAL" clId="{4D9A5295-3EBD-4F58-AC38-92868EE38985}" dt="2026-03-24T16:34:56.586" v="5" actId="47"/>
        <pc:sldMkLst>
          <pc:docMk/>
          <pc:sldMk cId="638595788" sldId="258"/>
        </pc:sldMkLst>
      </pc:sldChg>
      <pc:sldChg chg="modSp mod">
        <pc:chgData name="Samantha Hill" userId="1c8022bb-0824-4d62-915e-7aced53fbce4" providerId="ADAL" clId="{4D9A5295-3EBD-4F58-AC38-92868EE38985}" dt="2026-03-24T14:34:53.196" v="4" actId="1076"/>
        <pc:sldMkLst>
          <pc:docMk/>
          <pc:sldMk cId="859914196" sldId="269"/>
        </pc:sldMkLst>
        <pc:picChg chg="mod">
          <ac:chgData name="Samantha Hill" userId="1c8022bb-0824-4d62-915e-7aced53fbce4" providerId="ADAL" clId="{4D9A5295-3EBD-4F58-AC38-92868EE38985}" dt="2026-03-24T14:34:53.196" v="4" actId="1076"/>
          <ac:picMkLst>
            <pc:docMk/>
            <pc:sldMk cId="859914196" sldId="269"/>
            <ac:picMk id="2" creationId="{C78402BE-699A-6899-1FC7-314CCFB3E528}"/>
          </ac:picMkLst>
        </pc:picChg>
      </pc:sldChg>
      <pc:sldChg chg="del">
        <pc:chgData name="Samantha Hill" userId="1c8022bb-0824-4d62-915e-7aced53fbce4" providerId="ADAL" clId="{4D9A5295-3EBD-4F58-AC38-92868EE38985}" dt="2026-03-24T16:34:56.586" v="5" actId="47"/>
        <pc:sldMkLst>
          <pc:docMk/>
          <pc:sldMk cId="2241736525" sldId="280"/>
        </pc:sldMkLst>
      </pc:sldChg>
      <pc:sldChg chg="del">
        <pc:chgData name="Samantha Hill" userId="1c8022bb-0824-4d62-915e-7aced53fbce4" providerId="ADAL" clId="{4D9A5295-3EBD-4F58-AC38-92868EE38985}" dt="2026-03-24T16:34:56.586" v="5" actId="47"/>
        <pc:sldMkLst>
          <pc:docMk/>
          <pc:sldMk cId="2108631534" sldId="353"/>
        </pc:sldMkLst>
      </pc:sldChg>
      <pc:sldChg chg="del">
        <pc:chgData name="Samantha Hill" userId="1c8022bb-0824-4d62-915e-7aced53fbce4" providerId="ADAL" clId="{4D9A5295-3EBD-4F58-AC38-92868EE38985}" dt="2026-03-24T16:34:56.586" v="5" actId="47"/>
        <pc:sldMkLst>
          <pc:docMk/>
          <pc:sldMk cId="3934292620" sldId="412"/>
        </pc:sldMkLst>
      </pc:sldChg>
      <pc:sldChg chg="del">
        <pc:chgData name="Samantha Hill" userId="1c8022bb-0824-4d62-915e-7aced53fbce4" providerId="ADAL" clId="{4D9A5295-3EBD-4F58-AC38-92868EE38985}" dt="2026-03-24T16:34:56.586" v="5" actId="47"/>
        <pc:sldMkLst>
          <pc:docMk/>
          <pc:sldMk cId="244327175" sldId="413"/>
        </pc:sldMkLst>
      </pc:sldChg>
      <pc:sldChg chg="del">
        <pc:chgData name="Samantha Hill" userId="1c8022bb-0824-4d62-915e-7aced53fbce4" providerId="ADAL" clId="{4D9A5295-3EBD-4F58-AC38-92868EE38985}" dt="2026-03-24T16:34:56.586" v="5" actId="47"/>
        <pc:sldMkLst>
          <pc:docMk/>
          <pc:sldMk cId="1861543754" sldId="414"/>
        </pc:sldMkLst>
      </pc:sldChg>
      <pc:sldChg chg="del">
        <pc:chgData name="Samantha Hill" userId="1c8022bb-0824-4d62-915e-7aced53fbce4" providerId="ADAL" clId="{4D9A5295-3EBD-4F58-AC38-92868EE38985}" dt="2026-03-24T16:34:56.586" v="5" actId="47"/>
        <pc:sldMkLst>
          <pc:docMk/>
          <pc:sldMk cId="141270555" sldId="415"/>
        </pc:sldMkLst>
      </pc:sldChg>
      <pc:sldChg chg="del">
        <pc:chgData name="Samantha Hill" userId="1c8022bb-0824-4d62-915e-7aced53fbce4" providerId="ADAL" clId="{4D9A5295-3EBD-4F58-AC38-92868EE38985}" dt="2026-03-24T16:34:56.586" v="5" actId="47"/>
        <pc:sldMkLst>
          <pc:docMk/>
          <pc:sldMk cId="4196546885" sldId="416"/>
        </pc:sldMkLst>
      </pc:sldChg>
      <pc:sldChg chg="del">
        <pc:chgData name="Samantha Hill" userId="1c8022bb-0824-4d62-915e-7aced53fbce4" providerId="ADAL" clId="{4D9A5295-3EBD-4F58-AC38-92868EE38985}" dt="2026-03-24T16:34:56.586" v="5" actId="47"/>
        <pc:sldMkLst>
          <pc:docMk/>
          <pc:sldMk cId="1035373070" sldId="417"/>
        </pc:sldMkLst>
      </pc:sldChg>
      <pc:sldChg chg="del">
        <pc:chgData name="Samantha Hill" userId="1c8022bb-0824-4d62-915e-7aced53fbce4" providerId="ADAL" clId="{4D9A5295-3EBD-4F58-AC38-92868EE38985}" dt="2026-03-24T16:34:56.586" v="5" actId="47"/>
        <pc:sldMkLst>
          <pc:docMk/>
          <pc:sldMk cId="3709556792" sldId="418"/>
        </pc:sldMkLst>
      </pc:sldChg>
      <pc:sldChg chg="del">
        <pc:chgData name="Samantha Hill" userId="1c8022bb-0824-4d62-915e-7aced53fbce4" providerId="ADAL" clId="{4D9A5295-3EBD-4F58-AC38-92868EE38985}" dt="2026-03-24T16:34:56.586" v="5" actId="47"/>
        <pc:sldMkLst>
          <pc:docMk/>
          <pc:sldMk cId="1917701457" sldId="419"/>
        </pc:sldMkLst>
      </pc:sldChg>
      <pc:sldChg chg="del">
        <pc:chgData name="Samantha Hill" userId="1c8022bb-0824-4d62-915e-7aced53fbce4" providerId="ADAL" clId="{4D9A5295-3EBD-4F58-AC38-92868EE38985}" dt="2026-03-24T16:34:56.586" v="5" actId="47"/>
        <pc:sldMkLst>
          <pc:docMk/>
          <pc:sldMk cId="1856970613" sldId="420"/>
        </pc:sldMkLst>
      </pc:sldChg>
      <pc:sldChg chg="del">
        <pc:chgData name="Samantha Hill" userId="1c8022bb-0824-4d62-915e-7aced53fbce4" providerId="ADAL" clId="{4D9A5295-3EBD-4F58-AC38-92868EE38985}" dt="2026-03-24T16:34:56.586" v="5" actId="47"/>
        <pc:sldMkLst>
          <pc:docMk/>
          <pc:sldMk cId="2967576642" sldId="423"/>
        </pc:sldMkLst>
      </pc:sldChg>
      <pc:sldChg chg="del">
        <pc:chgData name="Samantha Hill" userId="1c8022bb-0824-4d62-915e-7aced53fbce4" providerId="ADAL" clId="{4D9A5295-3EBD-4F58-AC38-92868EE38985}" dt="2026-03-24T16:34:56.586" v="5" actId="47"/>
        <pc:sldMkLst>
          <pc:docMk/>
          <pc:sldMk cId="697720409" sldId="424"/>
        </pc:sldMkLst>
      </pc:sldChg>
      <pc:sldChg chg="del">
        <pc:chgData name="Samantha Hill" userId="1c8022bb-0824-4d62-915e-7aced53fbce4" providerId="ADAL" clId="{4D9A5295-3EBD-4F58-AC38-92868EE38985}" dt="2026-03-24T16:34:56.586" v="5" actId="47"/>
        <pc:sldMkLst>
          <pc:docMk/>
          <pc:sldMk cId="3863468458" sldId="425"/>
        </pc:sldMkLst>
      </pc:sldChg>
      <pc:sldChg chg="del">
        <pc:chgData name="Samantha Hill" userId="1c8022bb-0824-4d62-915e-7aced53fbce4" providerId="ADAL" clId="{4D9A5295-3EBD-4F58-AC38-92868EE38985}" dt="2026-03-24T16:34:56.586" v="5" actId="47"/>
        <pc:sldMkLst>
          <pc:docMk/>
          <pc:sldMk cId="3779194262" sldId="426"/>
        </pc:sldMkLst>
      </pc:sldChg>
      <pc:sldChg chg="modSp">
        <pc:chgData name="Samantha Hill" userId="1c8022bb-0824-4d62-915e-7aced53fbce4" providerId="ADAL" clId="{4D9A5295-3EBD-4F58-AC38-92868EE38985}" dt="2026-03-24T14:31:56.236" v="0" actId="1076"/>
        <pc:sldMkLst>
          <pc:docMk/>
          <pc:sldMk cId="944316183" sldId="1448943055"/>
        </pc:sldMkLst>
        <pc:spChg chg="mod">
          <ac:chgData name="Samantha Hill" userId="1c8022bb-0824-4d62-915e-7aced53fbce4" providerId="ADAL" clId="{4D9A5295-3EBD-4F58-AC38-92868EE38985}" dt="2026-03-24T14:31:56.236" v="0" actId="1076"/>
          <ac:spMkLst>
            <pc:docMk/>
            <pc:sldMk cId="944316183" sldId="1448943055"/>
            <ac:spMk id="2" creationId="{2678A70D-F0A7-D34F-8EAB-E24431A51E93}"/>
          </ac:spMkLst>
        </pc:spChg>
      </pc:sldChg>
      <pc:sldChg chg="modSp mod">
        <pc:chgData name="Samantha Hill" userId="1c8022bb-0824-4d62-915e-7aced53fbce4" providerId="ADAL" clId="{4D9A5295-3EBD-4F58-AC38-92868EE38985}" dt="2026-03-24T14:32:01.855" v="1" actId="1076"/>
        <pc:sldMkLst>
          <pc:docMk/>
          <pc:sldMk cId="39527874" sldId="1448943056"/>
        </pc:sldMkLst>
        <pc:spChg chg="mod">
          <ac:chgData name="Samantha Hill" userId="1c8022bb-0824-4d62-915e-7aced53fbce4" providerId="ADAL" clId="{4D9A5295-3EBD-4F58-AC38-92868EE38985}" dt="2026-03-24T14:32:01.855" v="1" actId="1076"/>
          <ac:spMkLst>
            <pc:docMk/>
            <pc:sldMk cId="39527874" sldId="1448943056"/>
            <ac:spMk id="5" creationId="{64B10228-1310-75A4-FAF1-C33A0E517462}"/>
          </ac:spMkLst>
        </pc:spChg>
      </pc:sldChg>
      <pc:sldChg chg="modSp mod">
        <pc:chgData name="Samantha Hill" userId="1c8022bb-0824-4d62-915e-7aced53fbce4" providerId="ADAL" clId="{4D9A5295-3EBD-4F58-AC38-92868EE38985}" dt="2026-03-24T14:32:21.877" v="3" actId="1076"/>
        <pc:sldMkLst>
          <pc:docMk/>
          <pc:sldMk cId="549752755" sldId="1448943059"/>
        </pc:sldMkLst>
        <pc:spChg chg="mod">
          <ac:chgData name="Samantha Hill" userId="1c8022bb-0824-4d62-915e-7aced53fbce4" providerId="ADAL" clId="{4D9A5295-3EBD-4F58-AC38-92868EE38985}" dt="2026-03-24T14:32:18.571" v="2" actId="1076"/>
          <ac:spMkLst>
            <pc:docMk/>
            <pc:sldMk cId="549752755" sldId="1448943059"/>
            <ac:spMk id="3" creationId="{F39ED357-42D7-6232-55BE-A0F4ADBEDBF5}"/>
          </ac:spMkLst>
        </pc:spChg>
        <pc:spChg chg="mod">
          <ac:chgData name="Samantha Hill" userId="1c8022bb-0824-4d62-915e-7aced53fbce4" providerId="ADAL" clId="{4D9A5295-3EBD-4F58-AC38-92868EE38985}" dt="2026-03-24T14:32:21.877" v="3" actId="1076"/>
          <ac:spMkLst>
            <pc:docMk/>
            <pc:sldMk cId="549752755" sldId="1448943059"/>
            <ac:spMk id="5" creationId="{AF5E41F0-E43B-AC0B-0B02-06030DB48A44}"/>
          </ac:spMkLst>
        </pc:spChg>
      </pc:sldChg>
      <pc:sldChg chg="del">
        <pc:chgData name="Samantha Hill" userId="1c8022bb-0824-4d62-915e-7aced53fbce4" providerId="ADAL" clId="{4D9A5295-3EBD-4F58-AC38-92868EE38985}" dt="2026-03-24T16:34:56.586" v="5" actId="47"/>
        <pc:sldMkLst>
          <pc:docMk/>
          <pc:sldMk cId="2244697048" sldId="14489430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3C05D3-1398-82FA-F191-1C43CC96F1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FAA7522F-E197-6677-E81E-05950F6E788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332111FA-FE94-0648-B733-C5ECDF9C05AB}" type="datetimeFigureOut">
              <a:rPr lang="en-US" altLang="en-US"/>
              <a:pPr>
                <a:defRPr/>
              </a:pPr>
              <a:t>3/24/2026</a:t>
            </a:fld>
            <a:endParaRPr lang="en-US" altLang="en-US"/>
          </a:p>
        </p:txBody>
      </p:sp>
      <p:sp>
        <p:nvSpPr>
          <p:cNvPr id="4" name="Footer Placeholder 3">
            <a:extLst>
              <a:ext uri="{FF2B5EF4-FFF2-40B4-BE49-F238E27FC236}">
                <a16:creationId xmlns:a16="http://schemas.microsoft.com/office/drawing/2014/main" id="{B6520790-E393-A44B-6B72-7CC9A609F6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A460636-A59A-2126-871A-C408C35C39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5C9183E-8369-304E-A5A3-0D1F496A4D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20B3-3EA0-CD6D-CC69-450C5245B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4441F0-57E8-75C4-9465-FA9240A003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D0C286CB-A102-D746-AAFC-D0D0C16CD281}" type="datetimeFigureOut">
              <a:rPr lang="en-US" altLang="en-US"/>
              <a:pPr>
                <a:defRPr/>
              </a:pPr>
              <a:t>3/24/2026</a:t>
            </a:fld>
            <a:endParaRPr lang="en-US" altLang="en-US"/>
          </a:p>
        </p:txBody>
      </p:sp>
      <p:sp>
        <p:nvSpPr>
          <p:cNvPr id="4" name="Slide Image Placeholder 3">
            <a:extLst>
              <a:ext uri="{FF2B5EF4-FFF2-40B4-BE49-F238E27FC236}">
                <a16:creationId xmlns:a16="http://schemas.microsoft.com/office/drawing/2014/main" id="{1EEE5982-B2B0-4AAE-ACC7-9348B6B9718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AA4542-C281-1251-C888-B53877A1D0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4848F7-7868-DE3D-F84F-AE399CB9FA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5430593-5E63-9F80-E558-CADCF62DB8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07FF2874-7737-794D-834D-0A82162649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GB"/>
              <a:t>Click to edit Master title style</a:t>
            </a:r>
            <a:endParaRPr lang="en-US" dirty="0"/>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56058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348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00637" y="228600"/>
            <a:ext cx="1528763" cy="40576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4350" y="228600"/>
            <a:ext cx="4471988"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714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2" name="Picture 1" descr="A pink paper with white dots&#10;&#10;Description automatically generated with medium confidence">
            <a:extLst>
              <a:ext uri="{FF2B5EF4-FFF2-40B4-BE49-F238E27FC236}">
                <a16:creationId xmlns:a16="http://schemas.microsoft.com/office/drawing/2014/main" id="{66828A7D-DE96-A0DD-0E8D-920D96E17FD4}"/>
              </a:ext>
            </a:extLst>
          </p:cNvPr>
          <p:cNvPicPr>
            <a:picLocks noChangeAspect="1"/>
          </p:cNvPicPr>
          <p:nvPr userDrawn="1"/>
        </p:nvPicPr>
        <p:blipFill>
          <a:blip r:embed="rId2"/>
          <a:stretch>
            <a:fillRect/>
          </a:stretch>
        </p:blipFill>
        <p:spPr>
          <a:xfrm>
            <a:off x="0" y="0"/>
            <a:ext cx="6858000" cy="5143500"/>
          </a:xfrm>
          <a:prstGeom prst="rect">
            <a:avLst/>
          </a:prstGeom>
        </p:spPr>
      </p:pic>
      <p:sp>
        <p:nvSpPr>
          <p:cNvPr id="3" name="Picture Placeholder 2"/>
          <p:cNvSpPr>
            <a:spLocks noGrp="1"/>
          </p:cNvSpPr>
          <p:nvPr>
            <p:ph type="pic" idx="1"/>
          </p:nvPr>
        </p:nvSpPr>
        <p:spPr>
          <a:xfrm>
            <a:off x="3212976" y="0"/>
            <a:ext cx="3645024" cy="51435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296652" y="1752675"/>
            <a:ext cx="2754306" cy="1021556"/>
          </a:xfrm>
        </p:spPr>
        <p:txBody>
          <a:bodyPr/>
          <a:lstStyle>
            <a:lvl1pPr algn="l">
              <a:defRPr sz="225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296652" y="627534"/>
            <a:ext cx="2754306" cy="1125140"/>
          </a:xfrm>
        </p:spPr>
        <p:txBody>
          <a:bodyPr anchor="b"/>
          <a:lstStyle>
            <a:lvl1pPr marL="0" indent="0">
              <a:buNone/>
              <a:defRPr sz="1125">
                <a:solidFill>
                  <a:srgbClr val="FF0000"/>
                </a:solidFill>
              </a:defRPr>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56D8-13E0-A74F-97D0-8D5CF0702DA4}"/>
              </a:ext>
            </a:extLst>
          </p:cNvPr>
          <p:cNvSpPr>
            <a:spLocks noGrp="1"/>
          </p:cNvSpPr>
          <p:nvPr>
            <p:ph type="ctrTitle"/>
          </p:nvPr>
        </p:nvSpPr>
        <p:spPr>
          <a:xfrm>
            <a:off x="857250" y="841772"/>
            <a:ext cx="5143500" cy="1790700"/>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FF8E9782-2E47-3A4B-97EA-5D757B62C9DF}"/>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5" name="Footer Placeholder 4">
            <a:extLst>
              <a:ext uri="{FF2B5EF4-FFF2-40B4-BE49-F238E27FC236}">
                <a16:creationId xmlns:a16="http://schemas.microsoft.com/office/drawing/2014/main" id="{DC6AE4B8-458F-BD4F-9885-505125682E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873D05-9E89-6340-BD45-652B77D1ECB6}"/>
              </a:ext>
            </a:extLst>
          </p:cNvPr>
          <p:cNvSpPr>
            <a:spLocks noGrp="1"/>
          </p:cNvSpPr>
          <p:nvPr>
            <p:ph type="sldNum" sz="quarter" idx="12"/>
          </p:nvPr>
        </p:nvSpPr>
        <p:spPr/>
        <p:txBody>
          <a:bodyPr/>
          <a:lstStyle/>
          <a:p>
            <a:fld id="{E014C6AD-6DF1-BA49-977A-567ABDA74FB8}" type="slidenum">
              <a:rPr lang="en-US" smtClean="0"/>
              <a:t>‹#›</a:t>
            </a:fld>
            <a:endParaRPr lang="en-US" dirty="0"/>
          </a:p>
        </p:txBody>
      </p:sp>
      <p:sp>
        <p:nvSpPr>
          <p:cNvPr id="4" name="Date Placeholder 3">
            <a:extLst>
              <a:ext uri="{FF2B5EF4-FFF2-40B4-BE49-F238E27FC236}">
                <a16:creationId xmlns:a16="http://schemas.microsoft.com/office/drawing/2014/main" id="{95CFACF0-2795-2F4D-A53B-B2EFC6612F4D}"/>
              </a:ext>
            </a:extLst>
          </p:cNvPr>
          <p:cNvSpPr>
            <a:spLocks noGrp="1"/>
          </p:cNvSpPr>
          <p:nvPr>
            <p:ph type="dt" sz="half" idx="10"/>
          </p:nvPr>
        </p:nvSpPr>
        <p:spPr/>
        <p:txBody>
          <a:bodyPr/>
          <a:lstStyle/>
          <a:p>
            <a:fld id="{A251A2D3-B114-5F41-835C-1929CD9AAE72}" type="datetime1">
              <a:rPr lang="en-GB" smtClean="0"/>
              <a:t>24/03/2026</a:t>
            </a:fld>
            <a:endParaRPr lang="en-US" dirty="0"/>
          </a:p>
        </p:txBody>
      </p:sp>
    </p:spTree>
    <p:extLst>
      <p:ext uri="{BB962C8B-B14F-4D97-AF65-F5344CB8AC3E}">
        <p14:creationId xmlns:p14="http://schemas.microsoft.com/office/powerpoint/2010/main" val="5959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77FAB-2C9D-504A-9FAB-CB9D0F0DB78A}"/>
              </a:ext>
            </a:extLst>
          </p:cNvPr>
          <p:cNvSpPr/>
          <p:nvPr userDrawn="1"/>
        </p:nvSpPr>
        <p:spPr>
          <a:xfrm>
            <a:off x="0" y="4763309"/>
            <a:ext cx="6858000" cy="3801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5BE91C2-2371-1348-8B3D-9ED876D6AE5D}"/>
              </a:ext>
            </a:extLst>
          </p:cNvPr>
          <p:cNvSpPr>
            <a:spLocks noGrp="1"/>
          </p:cNvSpPr>
          <p:nvPr>
            <p:ph type="title"/>
          </p:nvPr>
        </p:nvSpPr>
        <p:spPr/>
        <p:txBody>
          <a:bodyPr>
            <a:normAutofit/>
          </a:bodyPr>
          <a:lstStyle>
            <a:lvl1pPr>
              <a:defRPr sz="1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B4CC501-0A63-4B47-BF61-7110193DF3EF}"/>
              </a:ext>
            </a:extLst>
          </p:cNvPr>
          <p:cNvSpPr>
            <a:spLocks noGrp="1"/>
          </p:cNvSpPr>
          <p:nvPr>
            <p:ph idx="1"/>
          </p:nvPr>
        </p:nvSpPr>
        <p:spPr/>
        <p:txBody>
          <a:bodyPr/>
          <a:lstStyle>
            <a:lvl1pPr>
              <a:lnSpc>
                <a:spcPct val="100000"/>
              </a:lnSpc>
              <a:spcBef>
                <a:spcPts val="0"/>
              </a:spcBef>
              <a:spcAft>
                <a:spcPts val="338"/>
              </a:spcAft>
              <a:defRPr>
                <a:latin typeface="Tahoma" panose="020B0604030504040204" pitchFamily="34" charset="0"/>
                <a:ea typeface="Tahoma" panose="020B0604030504040204" pitchFamily="34" charset="0"/>
                <a:cs typeface="Tahoma" panose="020B0604030504040204" pitchFamily="34" charset="0"/>
              </a:defRPr>
            </a:lvl1pPr>
            <a:lvl2pPr marL="302717" indent="-151805">
              <a:lnSpc>
                <a:spcPct val="100000"/>
              </a:lnSpc>
              <a:spcBef>
                <a:spcPts val="0"/>
              </a:spcBef>
              <a:spcAft>
                <a:spcPts val="338"/>
              </a:spcAft>
              <a:defRPr>
                <a:latin typeface="Tahoma" panose="020B0604030504040204" pitchFamily="34" charset="0"/>
                <a:ea typeface="Tahoma" panose="020B0604030504040204" pitchFamily="34" charset="0"/>
                <a:cs typeface="Tahoma" panose="020B0604030504040204" pitchFamily="34" charset="0"/>
              </a:defRPr>
            </a:lvl2pPr>
            <a:lvl3pPr marL="453629" indent="-150912">
              <a:lnSpc>
                <a:spcPct val="100000"/>
              </a:lnSpc>
              <a:spcBef>
                <a:spcPts val="0"/>
              </a:spcBef>
              <a:spcAft>
                <a:spcPts val="338"/>
              </a:spcAft>
              <a:defRPr sz="1350">
                <a:latin typeface="Tahoma" panose="020B0604030504040204" pitchFamily="34" charset="0"/>
                <a:ea typeface="Tahoma" panose="020B0604030504040204" pitchFamily="34" charset="0"/>
                <a:cs typeface="Tahoma" panose="020B0604030504040204" pitchFamily="34" charset="0"/>
              </a:defRPr>
            </a:lvl3pPr>
          </a:lstStyle>
          <a:p>
            <a:pPr lvl="0"/>
            <a:r>
              <a:rPr lang="en-GB" dirty="0"/>
              <a:t>Click to edit Master text styles</a:t>
            </a:r>
          </a:p>
          <a:p>
            <a:pPr lvl="1"/>
            <a:r>
              <a:rPr lang="en-GB" dirty="0"/>
              <a:t>Second level</a:t>
            </a:r>
          </a:p>
          <a:p>
            <a:pPr lvl="2"/>
            <a:r>
              <a:rPr lang="en-GB" dirty="0"/>
              <a:t>Third level</a:t>
            </a:r>
          </a:p>
        </p:txBody>
      </p:sp>
      <p:sp>
        <p:nvSpPr>
          <p:cNvPr id="6" name="Slide Number Placeholder 5">
            <a:extLst>
              <a:ext uri="{FF2B5EF4-FFF2-40B4-BE49-F238E27FC236}">
                <a16:creationId xmlns:a16="http://schemas.microsoft.com/office/drawing/2014/main" id="{DE08F34A-577D-A543-8D70-D17888B9EF81}"/>
              </a:ext>
            </a:extLst>
          </p:cNvPr>
          <p:cNvSpPr>
            <a:spLocks noGrp="1"/>
          </p:cNvSpPr>
          <p:nvPr>
            <p:ph type="sldNum" sz="quarter" idx="12"/>
          </p:nvPr>
        </p:nvSpPr>
        <p:spPr>
          <a:xfrm>
            <a:off x="4843463" y="4816482"/>
            <a:ext cx="1543050" cy="273844"/>
          </a:xfrm>
        </p:spPr>
        <p:txBody>
          <a:bodyPr/>
          <a:lstStyle>
            <a:lvl1pPr>
              <a:defRPr b="1" i="0" baseline="0">
                <a:solidFill>
                  <a:schemeClr val="bg1"/>
                </a:solidFill>
              </a:defRPr>
            </a:lvl1pPr>
          </a:lstStyle>
          <a:p>
            <a:fld id="{E014C6AD-6DF1-BA49-977A-567ABDA74FB8}" type="slidenum">
              <a:rPr lang="en-US" smtClean="0"/>
              <a:pPr/>
              <a:t>‹#›</a:t>
            </a:fld>
            <a:endParaRPr lang="en-US" dirty="0"/>
          </a:p>
        </p:txBody>
      </p:sp>
      <p:sp>
        <p:nvSpPr>
          <p:cNvPr id="7" name="TextBox 6">
            <a:extLst>
              <a:ext uri="{FF2B5EF4-FFF2-40B4-BE49-F238E27FC236}">
                <a16:creationId xmlns:a16="http://schemas.microsoft.com/office/drawing/2014/main" id="{70A821F4-66CB-8C46-A2F9-ECE703F3013D}"/>
              </a:ext>
            </a:extLst>
          </p:cNvPr>
          <p:cNvSpPr txBox="1"/>
          <p:nvPr userDrawn="1"/>
        </p:nvSpPr>
        <p:spPr>
          <a:xfrm>
            <a:off x="485884" y="4822573"/>
            <a:ext cx="755335" cy="196208"/>
          </a:xfrm>
          <a:prstGeom prst="rect">
            <a:avLst/>
          </a:prstGeom>
          <a:noFill/>
        </p:spPr>
        <p:txBody>
          <a:bodyPr wrap="none" rtlCol="0">
            <a:spAutoFit/>
          </a:bodyPr>
          <a:lstStyle/>
          <a:p>
            <a:r>
              <a:rPr lang="en-US" sz="675" b="1" i="0" baseline="0" dirty="0">
                <a:solidFill>
                  <a:schemeClr val="bg1"/>
                </a:solidFill>
              </a:rPr>
              <a:t>AJC Education</a:t>
            </a:r>
          </a:p>
        </p:txBody>
      </p:sp>
      <p:sp>
        <p:nvSpPr>
          <p:cNvPr id="8" name="TextBox 7">
            <a:extLst>
              <a:ext uri="{FF2B5EF4-FFF2-40B4-BE49-F238E27FC236}">
                <a16:creationId xmlns:a16="http://schemas.microsoft.com/office/drawing/2014/main" id="{5149CB79-251F-964E-9A30-3CB1740740F7}"/>
              </a:ext>
            </a:extLst>
          </p:cNvPr>
          <p:cNvSpPr txBox="1"/>
          <p:nvPr userDrawn="1"/>
        </p:nvSpPr>
        <p:spPr>
          <a:xfrm>
            <a:off x="2014537" y="4822573"/>
            <a:ext cx="2635658" cy="196208"/>
          </a:xfrm>
          <a:prstGeom prst="rect">
            <a:avLst/>
          </a:prstGeom>
          <a:noFill/>
        </p:spPr>
        <p:txBody>
          <a:bodyPr wrap="none" rtlCol="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en-GB" sz="675" dirty="0">
                <a:solidFill>
                  <a:schemeClr val="bg1"/>
                </a:solidFill>
              </a:rPr>
              <a:t>SEYIS  Safeguarding  and KCSIE 2025 Update  - 23 September 2025 </a:t>
            </a:r>
            <a:endParaRPr lang="en-US" sz="675" b="1" i="0" baseline="0" dirty="0">
              <a:solidFill>
                <a:schemeClr val="bg1"/>
              </a:solidFill>
            </a:endParaRPr>
          </a:p>
        </p:txBody>
      </p:sp>
      <p:sp>
        <p:nvSpPr>
          <p:cNvPr id="10" name="Rectangle 9">
            <a:extLst>
              <a:ext uri="{FF2B5EF4-FFF2-40B4-BE49-F238E27FC236}">
                <a16:creationId xmlns:a16="http://schemas.microsoft.com/office/drawing/2014/main" id="{DEC71CE4-232A-DB4C-BD75-19B674032DEE}"/>
              </a:ext>
            </a:extLst>
          </p:cNvPr>
          <p:cNvSpPr/>
          <p:nvPr userDrawn="1"/>
        </p:nvSpPr>
        <p:spPr>
          <a:xfrm>
            <a:off x="0" y="4721252"/>
            <a:ext cx="6858000" cy="5339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descr="A picture containing shape&#10;&#10;Description automatically generated">
            <a:extLst>
              <a:ext uri="{FF2B5EF4-FFF2-40B4-BE49-F238E27FC236}">
                <a16:creationId xmlns:a16="http://schemas.microsoft.com/office/drawing/2014/main" id="{FC318DA3-752C-1F4E-8F79-7AA44B5D7C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5249" y="273845"/>
            <a:ext cx="750094" cy="676275"/>
          </a:xfrm>
          <a:prstGeom prst="rect">
            <a:avLst/>
          </a:prstGeom>
        </p:spPr>
      </p:pic>
    </p:spTree>
    <p:extLst>
      <p:ext uri="{BB962C8B-B14F-4D97-AF65-F5344CB8AC3E}">
        <p14:creationId xmlns:p14="http://schemas.microsoft.com/office/powerpoint/2010/main" val="63855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89BF-C654-F148-AA39-463C1E1CCA90}"/>
              </a:ext>
            </a:extLst>
          </p:cNvPr>
          <p:cNvSpPr>
            <a:spLocks noGrp="1"/>
          </p:cNvSpPr>
          <p:nvPr>
            <p:ph type="title"/>
          </p:nvPr>
        </p:nvSpPr>
        <p:spPr>
          <a:xfrm>
            <a:off x="467916" y="1282305"/>
            <a:ext cx="5915025" cy="2139553"/>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56FF13-461B-1F4B-9514-E44284B79201}"/>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7E693A-85B7-F54F-893D-19F642379AA4}"/>
              </a:ext>
            </a:extLst>
          </p:cNvPr>
          <p:cNvSpPr>
            <a:spLocks noGrp="1"/>
          </p:cNvSpPr>
          <p:nvPr>
            <p:ph type="dt" sz="half" idx="10"/>
          </p:nvPr>
        </p:nvSpPr>
        <p:spPr/>
        <p:txBody>
          <a:bodyPr/>
          <a:lstStyle/>
          <a:p>
            <a:fld id="{EE32C1C4-14C9-6C42-A641-102417013E5B}" type="datetime1">
              <a:rPr lang="en-GB" smtClean="0"/>
              <a:t>24/03/2026</a:t>
            </a:fld>
            <a:endParaRPr lang="en-US" dirty="0"/>
          </a:p>
        </p:txBody>
      </p:sp>
      <p:sp>
        <p:nvSpPr>
          <p:cNvPr id="5" name="Footer Placeholder 4">
            <a:extLst>
              <a:ext uri="{FF2B5EF4-FFF2-40B4-BE49-F238E27FC236}">
                <a16:creationId xmlns:a16="http://schemas.microsoft.com/office/drawing/2014/main" id="{67B9D2C2-6208-C54C-B362-DF6D4C5525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1B8971-7BE2-C74E-8323-1E4D3DB2C243}"/>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3501820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34B2-F5AD-A744-8CB1-3A0B780C5B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7B69BD-4BA0-5A43-9376-3E9A1141302C}"/>
              </a:ext>
            </a:extLst>
          </p:cNvPr>
          <p:cNvSpPr>
            <a:spLocks noGrp="1"/>
          </p:cNvSpPr>
          <p:nvPr>
            <p:ph sz="half" idx="1"/>
          </p:nvPr>
        </p:nvSpPr>
        <p:spPr>
          <a:xfrm>
            <a:off x="471488" y="1369219"/>
            <a:ext cx="29146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B05664-9B51-634F-A5E6-4FDF349497DE}"/>
              </a:ext>
            </a:extLst>
          </p:cNvPr>
          <p:cNvSpPr>
            <a:spLocks noGrp="1"/>
          </p:cNvSpPr>
          <p:nvPr>
            <p:ph sz="half" idx="2"/>
          </p:nvPr>
        </p:nvSpPr>
        <p:spPr>
          <a:xfrm>
            <a:off x="3471863" y="1369219"/>
            <a:ext cx="29146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26E7E5C-0277-094D-B851-056FF62F3A52}"/>
              </a:ext>
            </a:extLst>
          </p:cNvPr>
          <p:cNvSpPr>
            <a:spLocks noGrp="1"/>
          </p:cNvSpPr>
          <p:nvPr>
            <p:ph type="dt" sz="half" idx="10"/>
          </p:nvPr>
        </p:nvSpPr>
        <p:spPr/>
        <p:txBody>
          <a:bodyPr/>
          <a:lstStyle/>
          <a:p>
            <a:fld id="{E1D57390-3C04-7946-861D-56CF3A4E15D0}" type="datetime1">
              <a:rPr lang="en-GB" smtClean="0"/>
              <a:t>24/03/2026</a:t>
            </a:fld>
            <a:endParaRPr lang="en-US" dirty="0"/>
          </a:p>
        </p:txBody>
      </p:sp>
      <p:sp>
        <p:nvSpPr>
          <p:cNvPr id="6" name="Footer Placeholder 5">
            <a:extLst>
              <a:ext uri="{FF2B5EF4-FFF2-40B4-BE49-F238E27FC236}">
                <a16:creationId xmlns:a16="http://schemas.microsoft.com/office/drawing/2014/main" id="{83FAF4BE-F9C3-F54A-AA3A-5A4EDB3E63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54ED91-0667-464A-A45C-3BDD2FEE8883}"/>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4272711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FC32-5CE2-3E47-9BB6-3B645518E18A}"/>
              </a:ext>
            </a:extLst>
          </p:cNvPr>
          <p:cNvSpPr>
            <a:spLocks noGrp="1"/>
          </p:cNvSpPr>
          <p:nvPr>
            <p:ph type="title"/>
          </p:nvPr>
        </p:nvSpPr>
        <p:spPr>
          <a:xfrm>
            <a:off x="472381" y="273844"/>
            <a:ext cx="5915025"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20211D-776A-2D48-81A9-D9EA8D54312F}"/>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B0C9766B-E9C4-154F-A0F3-5733AE2D7447}"/>
              </a:ext>
            </a:extLst>
          </p:cNvPr>
          <p:cNvSpPr>
            <a:spLocks noGrp="1"/>
          </p:cNvSpPr>
          <p:nvPr>
            <p:ph sz="half" idx="2"/>
          </p:nvPr>
        </p:nvSpPr>
        <p:spPr>
          <a:xfrm>
            <a:off x="472381" y="1878807"/>
            <a:ext cx="2901255"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C7CC835-4BD6-B449-934E-E3E87D48E6E8}"/>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544DFDB5-111D-DF41-BF19-65EB077A86C3}"/>
              </a:ext>
            </a:extLst>
          </p:cNvPr>
          <p:cNvSpPr>
            <a:spLocks noGrp="1"/>
          </p:cNvSpPr>
          <p:nvPr>
            <p:ph sz="quarter" idx="4"/>
          </p:nvPr>
        </p:nvSpPr>
        <p:spPr>
          <a:xfrm>
            <a:off x="3471863" y="1878807"/>
            <a:ext cx="2915543"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D34BE49-F063-2346-9430-23DC018F4846}"/>
              </a:ext>
            </a:extLst>
          </p:cNvPr>
          <p:cNvSpPr>
            <a:spLocks noGrp="1"/>
          </p:cNvSpPr>
          <p:nvPr>
            <p:ph type="dt" sz="half" idx="10"/>
          </p:nvPr>
        </p:nvSpPr>
        <p:spPr/>
        <p:txBody>
          <a:bodyPr/>
          <a:lstStyle/>
          <a:p>
            <a:fld id="{A2903DE6-79A6-954D-9CBA-34C137084340}" type="datetime1">
              <a:rPr lang="en-GB" smtClean="0"/>
              <a:t>24/03/2026</a:t>
            </a:fld>
            <a:endParaRPr lang="en-US" dirty="0"/>
          </a:p>
        </p:txBody>
      </p:sp>
      <p:sp>
        <p:nvSpPr>
          <p:cNvPr id="8" name="Footer Placeholder 7">
            <a:extLst>
              <a:ext uri="{FF2B5EF4-FFF2-40B4-BE49-F238E27FC236}">
                <a16:creationId xmlns:a16="http://schemas.microsoft.com/office/drawing/2014/main" id="{A58516E2-2584-B34B-840F-46EB2D3087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C5244E-AF40-0445-BF69-2BF81A9399B7}"/>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1180404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36D4-1565-2247-84D0-77C90A73F1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C0659F-5C95-F54D-991A-5D36B58FD100}"/>
              </a:ext>
            </a:extLst>
          </p:cNvPr>
          <p:cNvSpPr>
            <a:spLocks noGrp="1"/>
          </p:cNvSpPr>
          <p:nvPr>
            <p:ph type="dt" sz="half" idx="10"/>
          </p:nvPr>
        </p:nvSpPr>
        <p:spPr/>
        <p:txBody>
          <a:bodyPr/>
          <a:lstStyle/>
          <a:p>
            <a:fld id="{3B6C46D5-B110-E641-88F3-849C688F7DB2}" type="datetime1">
              <a:rPr lang="en-GB" smtClean="0"/>
              <a:t>24/03/2026</a:t>
            </a:fld>
            <a:endParaRPr lang="en-US" dirty="0"/>
          </a:p>
        </p:txBody>
      </p:sp>
      <p:sp>
        <p:nvSpPr>
          <p:cNvPr id="4" name="Footer Placeholder 3">
            <a:extLst>
              <a:ext uri="{FF2B5EF4-FFF2-40B4-BE49-F238E27FC236}">
                <a16:creationId xmlns:a16="http://schemas.microsoft.com/office/drawing/2014/main" id="{3C1392D0-1942-E840-BA5E-2CE188EEFC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914300F-8E12-9747-B48A-11241B6AC7C3}"/>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140715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DCF32-3D81-724F-8969-ACA767547C46}"/>
              </a:ext>
            </a:extLst>
          </p:cNvPr>
          <p:cNvSpPr>
            <a:spLocks noGrp="1"/>
          </p:cNvSpPr>
          <p:nvPr>
            <p:ph type="dt" sz="half" idx="10"/>
          </p:nvPr>
        </p:nvSpPr>
        <p:spPr/>
        <p:txBody>
          <a:bodyPr/>
          <a:lstStyle/>
          <a:p>
            <a:fld id="{398545A1-3596-284E-89DE-1316300AF93F}" type="datetime1">
              <a:rPr lang="en-GB" smtClean="0"/>
              <a:t>24/03/2026</a:t>
            </a:fld>
            <a:endParaRPr lang="en-US" dirty="0"/>
          </a:p>
        </p:txBody>
      </p:sp>
      <p:sp>
        <p:nvSpPr>
          <p:cNvPr id="3" name="Footer Placeholder 2">
            <a:extLst>
              <a:ext uri="{FF2B5EF4-FFF2-40B4-BE49-F238E27FC236}">
                <a16:creationId xmlns:a16="http://schemas.microsoft.com/office/drawing/2014/main" id="{65E0806C-281E-A146-B916-F8E4E31972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44A97A-B68B-934D-8DC7-CDA573C0F10F}"/>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267601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24155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9F7C-DDCA-F149-AD99-498213F281BD}"/>
              </a:ext>
            </a:extLst>
          </p:cNvPr>
          <p:cNvSpPr>
            <a:spLocks noGrp="1"/>
          </p:cNvSpPr>
          <p:nvPr>
            <p:ph type="title"/>
          </p:nvPr>
        </p:nvSpPr>
        <p:spPr>
          <a:xfrm>
            <a:off x="472381" y="342900"/>
            <a:ext cx="2211884" cy="120015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A8765DC-D0A9-7E4D-9BB1-53ED95B6CEFB}"/>
              </a:ext>
            </a:extLst>
          </p:cNvPr>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758EC5-87ED-3744-B1B7-8C7C41143D50}"/>
              </a:ext>
            </a:extLst>
          </p:cNvPr>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EEE942DE-A3ED-8544-95C4-16EE1EE56B56}"/>
              </a:ext>
            </a:extLst>
          </p:cNvPr>
          <p:cNvSpPr>
            <a:spLocks noGrp="1"/>
          </p:cNvSpPr>
          <p:nvPr>
            <p:ph type="dt" sz="half" idx="10"/>
          </p:nvPr>
        </p:nvSpPr>
        <p:spPr/>
        <p:txBody>
          <a:bodyPr/>
          <a:lstStyle/>
          <a:p>
            <a:fld id="{1EEDA2DC-FB74-D94D-82EC-C589D0F6D1FF}" type="datetime1">
              <a:rPr lang="en-GB" smtClean="0"/>
              <a:t>24/03/2026</a:t>
            </a:fld>
            <a:endParaRPr lang="en-US" dirty="0"/>
          </a:p>
        </p:txBody>
      </p:sp>
      <p:sp>
        <p:nvSpPr>
          <p:cNvPr id="6" name="Footer Placeholder 5">
            <a:extLst>
              <a:ext uri="{FF2B5EF4-FFF2-40B4-BE49-F238E27FC236}">
                <a16:creationId xmlns:a16="http://schemas.microsoft.com/office/drawing/2014/main" id="{15024B28-DC13-7941-A1AC-5ABA5EA233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E78786-E36D-7D4B-9D6E-9E279D5595D4}"/>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1367470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DB6E-1A43-DF49-B46D-A2D73BBF0B58}"/>
              </a:ext>
            </a:extLst>
          </p:cNvPr>
          <p:cNvSpPr>
            <a:spLocks noGrp="1"/>
          </p:cNvSpPr>
          <p:nvPr>
            <p:ph type="title"/>
          </p:nvPr>
        </p:nvSpPr>
        <p:spPr>
          <a:xfrm>
            <a:off x="472381" y="342900"/>
            <a:ext cx="2211884" cy="120015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5DF55B-20F6-EF42-8209-AE69088BE78C}"/>
              </a:ext>
            </a:extLst>
          </p:cNvPr>
          <p:cNvSpPr>
            <a:spLocks noGrp="1"/>
          </p:cNvSpPr>
          <p:nvPr>
            <p:ph type="pic" idx="1"/>
          </p:nvPr>
        </p:nvSpPr>
        <p:spPr>
          <a:xfrm>
            <a:off x="2915543" y="740570"/>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62E14848-3CC6-424B-A4E8-9365B69A4B96}"/>
              </a:ext>
            </a:extLst>
          </p:cNvPr>
          <p:cNvSpPr>
            <a:spLocks noGrp="1"/>
          </p:cNvSpPr>
          <p:nvPr>
            <p:ph type="body" sz="half" idx="2"/>
          </p:nvPr>
        </p:nvSpPr>
        <p:spPr>
          <a:xfrm>
            <a:off x="472381" y="1543051"/>
            <a:ext cx="2211884"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04CAECB4-F38E-D149-94F8-E01A066AC5B3}"/>
              </a:ext>
            </a:extLst>
          </p:cNvPr>
          <p:cNvSpPr>
            <a:spLocks noGrp="1"/>
          </p:cNvSpPr>
          <p:nvPr>
            <p:ph type="dt" sz="half" idx="10"/>
          </p:nvPr>
        </p:nvSpPr>
        <p:spPr/>
        <p:txBody>
          <a:bodyPr/>
          <a:lstStyle/>
          <a:p>
            <a:fld id="{7CC25FFE-0104-144E-9697-8BFDD80F3F81}" type="datetime1">
              <a:rPr lang="en-GB" smtClean="0"/>
              <a:t>24/03/2026</a:t>
            </a:fld>
            <a:endParaRPr lang="en-US" dirty="0"/>
          </a:p>
        </p:txBody>
      </p:sp>
      <p:sp>
        <p:nvSpPr>
          <p:cNvPr id="6" name="Footer Placeholder 5">
            <a:extLst>
              <a:ext uri="{FF2B5EF4-FFF2-40B4-BE49-F238E27FC236}">
                <a16:creationId xmlns:a16="http://schemas.microsoft.com/office/drawing/2014/main" id="{93BF1308-C853-184B-8ADF-8D8C1B7CF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B714B5-8C5A-CA40-981D-8723FF7308EA}"/>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2414829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9827-734E-D748-A90F-55EA530CBA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EBCED4-3F80-5448-AF12-0C0D61A997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3CBD6C-9BA8-D346-9176-2DC8A59EFF6F}"/>
              </a:ext>
            </a:extLst>
          </p:cNvPr>
          <p:cNvSpPr>
            <a:spLocks noGrp="1"/>
          </p:cNvSpPr>
          <p:nvPr>
            <p:ph type="dt" sz="half" idx="10"/>
          </p:nvPr>
        </p:nvSpPr>
        <p:spPr/>
        <p:txBody>
          <a:bodyPr/>
          <a:lstStyle/>
          <a:p>
            <a:fld id="{B4F568E3-D8BE-A741-95E5-151D38FC1794}" type="datetime1">
              <a:rPr lang="en-GB" smtClean="0"/>
              <a:t>24/03/2026</a:t>
            </a:fld>
            <a:endParaRPr lang="en-US" dirty="0"/>
          </a:p>
        </p:txBody>
      </p:sp>
      <p:sp>
        <p:nvSpPr>
          <p:cNvPr id="5" name="Footer Placeholder 4">
            <a:extLst>
              <a:ext uri="{FF2B5EF4-FFF2-40B4-BE49-F238E27FC236}">
                <a16:creationId xmlns:a16="http://schemas.microsoft.com/office/drawing/2014/main" id="{20F78857-5BE5-794E-AFED-B12D81C5F4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785835-D223-0043-8378-0900819EC189}"/>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889298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11B74-A741-8E47-AC42-AC1E799FE9EF}"/>
              </a:ext>
            </a:extLst>
          </p:cNvPr>
          <p:cNvSpPr>
            <a:spLocks noGrp="1"/>
          </p:cNvSpPr>
          <p:nvPr>
            <p:ph type="title" orient="vert"/>
          </p:nvPr>
        </p:nvSpPr>
        <p:spPr>
          <a:xfrm>
            <a:off x="4907757" y="273845"/>
            <a:ext cx="1478756"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DB4606-CB18-C346-9168-8714467F4D35}"/>
              </a:ext>
            </a:extLst>
          </p:cNvPr>
          <p:cNvSpPr>
            <a:spLocks noGrp="1"/>
          </p:cNvSpPr>
          <p:nvPr>
            <p:ph type="body" orient="vert" idx="1"/>
          </p:nvPr>
        </p:nvSpPr>
        <p:spPr>
          <a:xfrm>
            <a:off x="471488" y="273845"/>
            <a:ext cx="4350544"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896261-FDC4-C047-9767-CDB782FA6C69}"/>
              </a:ext>
            </a:extLst>
          </p:cNvPr>
          <p:cNvSpPr>
            <a:spLocks noGrp="1"/>
          </p:cNvSpPr>
          <p:nvPr>
            <p:ph type="dt" sz="half" idx="10"/>
          </p:nvPr>
        </p:nvSpPr>
        <p:spPr/>
        <p:txBody>
          <a:bodyPr/>
          <a:lstStyle/>
          <a:p>
            <a:fld id="{A15D6317-AD9E-2C4B-A79F-B44C0056A2A3}" type="datetime1">
              <a:rPr lang="en-GB" smtClean="0"/>
              <a:t>24/03/2026</a:t>
            </a:fld>
            <a:endParaRPr lang="en-US" dirty="0"/>
          </a:p>
        </p:txBody>
      </p:sp>
      <p:sp>
        <p:nvSpPr>
          <p:cNvPr id="5" name="Footer Placeholder 4">
            <a:extLst>
              <a:ext uri="{FF2B5EF4-FFF2-40B4-BE49-F238E27FC236}">
                <a16:creationId xmlns:a16="http://schemas.microsoft.com/office/drawing/2014/main" id="{6B83DE2B-B1F8-304A-BCA1-20ECB72E8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D934E3-F2CD-0745-B18A-0A3B126F9B2D}"/>
              </a:ext>
            </a:extLst>
          </p:cNvPr>
          <p:cNvSpPr>
            <a:spLocks noGrp="1"/>
          </p:cNvSpPr>
          <p:nvPr>
            <p:ph type="sldNum" sz="quarter" idx="12"/>
          </p:nvPr>
        </p:nvSpPr>
        <p:spPr/>
        <p:txBody>
          <a:bodyPr/>
          <a:lstStyle/>
          <a:p>
            <a:fld id="{E014C6AD-6DF1-BA49-977A-567ABDA74FB8}" type="slidenum">
              <a:rPr lang="en-US" smtClean="0"/>
              <a:t>‹#›</a:t>
            </a:fld>
            <a:endParaRPr lang="en-US" dirty="0"/>
          </a:p>
        </p:txBody>
      </p:sp>
    </p:spTree>
    <p:extLst>
      <p:ext uri="{BB962C8B-B14F-4D97-AF65-F5344CB8AC3E}">
        <p14:creationId xmlns:p14="http://schemas.microsoft.com/office/powerpoint/2010/main" val="339628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r>
              <a:rPr lang="en-GB"/>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p>
        </p:txBody>
      </p:sp>
    </p:spTree>
    <p:extLst>
      <p:ext uri="{BB962C8B-B14F-4D97-AF65-F5344CB8AC3E}">
        <p14:creationId xmlns:p14="http://schemas.microsoft.com/office/powerpoint/2010/main" val="599505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0742438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lstStyle>
            <a:lvl1pPr algn="l">
              <a:defRPr sz="3000" b="1" cap="all"/>
            </a:lvl1pPr>
          </a:lstStyle>
          <a:p>
            <a:r>
              <a:rPr lang="en-GB"/>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219134493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14350" y="1143000"/>
            <a:ext cx="3000375" cy="31432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3629025" y="1143000"/>
            <a:ext cx="3000375" cy="31432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3899704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008599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391470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pink paper with white dots&#10;&#10;Description automatically generated with medium confidence">
            <a:extLst>
              <a:ext uri="{FF2B5EF4-FFF2-40B4-BE49-F238E27FC236}">
                <a16:creationId xmlns:a16="http://schemas.microsoft.com/office/drawing/2014/main" id="{2F603326-EA17-ACBF-6E35-17E9C2F29C88}"/>
              </a:ext>
            </a:extLst>
          </p:cNvPr>
          <p:cNvPicPr>
            <a:picLocks noChangeAspect="1"/>
          </p:cNvPicPr>
          <p:nvPr/>
        </p:nvPicPr>
        <p:blipFill>
          <a:blip r:embed="rId2"/>
          <a:stretch>
            <a:fillRect/>
          </a:stretch>
        </p:blipFill>
        <p:spPr>
          <a:xfrm>
            <a:off x="0" y="0"/>
            <a:ext cx="6858000" cy="5143500"/>
          </a:xfrm>
          <a:prstGeom prst="rect">
            <a:avLst/>
          </a:prstGeom>
        </p:spPr>
      </p:pic>
      <p:sp>
        <p:nvSpPr>
          <p:cNvPr id="2" name="Title 1"/>
          <p:cNvSpPr>
            <a:spLocks noGrp="1"/>
          </p:cNvSpPr>
          <p:nvPr>
            <p:ph type="title"/>
          </p:nvPr>
        </p:nvSpPr>
        <p:spPr>
          <a:xfrm>
            <a:off x="296652" y="1752675"/>
            <a:ext cx="3348372" cy="1021556"/>
          </a:xfrm>
        </p:spPr>
        <p:txBody>
          <a:bodyPr/>
          <a:lstStyle>
            <a:lvl1pPr algn="l">
              <a:defRPr sz="2250" b="1" cap="all">
                <a:solidFill>
                  <a:srgbClr val="FF00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296652" y="627534"/>
            <a:ext cx="3348372" cy="1125140"/>
          </a:xfrm>
        </p:spPr>
        <p:txBody>
          <a:bodyPr anchor="b"/>
          <a:lstStyle>
            <a:lvl1pPr marL="0" indent="0">
              <a:buNone/>
              <a:defRPr sz="1125">
                <a:solidFill>
                  <a:srgbClr val="FF0000"/>
                </a:solidFill>
              </a:defRPr>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GB"/>
              <a:t>Click to edit Master text styles</a:t>
            </a:r>
          </a:p>
        </p:txBody>
      </p:sp>
      <p:pic>
        <p:nvPicPr>
          <p:cNvPr id="6" name="Picture 5" descr="A pink paper with white dots&#10;&#10;Description automatically generated with medium confidence">
            <a:extLst>
              <a:ext uri="{FF2B5EF4-FFF2-40B4-BE49-F238E27FC236}">
                <a16:creationId xmlns:a16="http://schemas.microsoft.com/office/drawing/2014/main" id="{66604087-8CCB-41C8-8D5C-4B2A823BE214}"/>
              </a:ext>
            </a:extLst>
          </p:cNvPr>
          <p:cNvPicPr>
            <a:picLocks noChangeAspect="1"/>
          </p:cNvPicPr>
          <p:nvPr userDrawn="1"/>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772912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88297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GB"/>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426852253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GB"/>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067204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1466563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00637" y="228600"/>
            <a:ext cx="1528763" cy="405765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514350" y="228600"/>
            <a:ext cx="4471988"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2031882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7734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3891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5344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5719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64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88640" y="1143000"/>
            <a:ext cx="3132348" cy="37719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97052" y="1143000"/>
            <a:ext cx="3172308" cy="37719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28955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3520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7768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817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69"/>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5938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742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138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3"/>
        <p:cNvGrpSpPr/>
        <p:nvPr/>
      </p:nvGrpSpPr>
      <p:grpSpPr>
        <a:xfrm>
          <a:off x="0" y="0"/>
          <a:ext cx="0" cy="0"/>
          <a:chOff x="0" y="0"/>
          <a:chExt cx="0" cy="0"/>
        </a:xfrm>
      </p:grpSpPr>
      <p:pic>
        <p:nvPicPr>
          <p:cNvPr id="24" name="Google Shape;24;p6" descr="A close up of a logo&#10;&#10;Description automatically generated"/>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5" name="Google Shape;25;p6"/>
          <p:cNvSpPr txBox="1">
            <a:spLocks noGrp="1"/>
          </p:cNvSpPr>
          <p:nvPr>
            <p:ph type="body" idx="1"/>
          </p:nvPr>
        </p:nvSpPr>
        <p:spPr>
          <a:xfrm>
            <a:off x="3429000" y="357504"/>
            <a:ext cx="2808312" cy="324036"/>
          </a:xfrm>
          <a:prstGeom prst="rect">
            <a:avLst/>
          </a:prstGeom>
          <a:noFill/>
          <a:ln>
            <a:noFill/>
          </a:ln>
        </p:spPr>
        <p:txBody>
          <a:bodyPr spcFirstLastPara="1" wrap="square" lIns="91425" tIns="45700" rIns="91425" bIns="45700" anchor="t" anchorCtr="0">
            <a:noAutofit/>
          </a:bodyPr>
          <a:lstStyle>
            <a:lvl1pPr marL="257175" marR="0" lvl="0" indent="-128588" algn="l" rtl="0">
              <a:lnSpc>
                <a:spcPct val="90000"/>
              </a:lnSpc>
              <a:spcBef>
                <a:spcPts val="563"/>
              </a:spcBef>
              <a:spcAft>
                <a:spcPts val="0"/>
              </a:spcAft>
              <a:buClr>
                <a:schemeClr val="lt1"/>
              </a:buClr>
              <a:buSzPts val="2800"/>
              <a:buFont typeface="Arial"/>
              <a:buNone/>
              <a:defRPr sz="1575" b="0" i="0" u="none" strike="noStrike" cap="none">
                <a:solidFill>
                  <a:schemeClr val="lt1"/>
                </a:solidFill>
                <a:latin typeface="Calibri"/>
                <a:ea typeface="Calibri"/>
                <a:cs typeface="Calibri"/>
                <a:sym typeface="Calibri"/>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body" idx="2"/>
          </p:nvPr>
        </p:nvSpPr>
        <p:spPr>
          <a:xfrm>
            <a:off x="161330" y="1283141"/>
            <a:ext cx="6535341" cy="3132534"/>
          </a:xfrm>
          <a:prstGeom prst="rect">
            <a:avLst/>
          </a:prstGeom>
          <a:noFill/>
          <a:ln>
            <a:noFill/>
          </a:ln>
        </p:spPr>
        <p:txBody>
          <a:bodyPr spcFirstLastPara="1" wrap="square" lIns="91425" tIns="45700" rIns="91425" bIns="45700" anchor="t" anchorCtr="0">
            <a:noAutofit/>
          </a:bodyPr>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alibri"/>
                <a:ea typeface="Calibri"/>
                <a:cs typeface="Calibri"/>
                <a:sym typeface="Calibri"/>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alibri"/>
                <a:ea typeface="Calibri"/>
                <a:cs typeface="Calibri"/>
                <a:sym typeface="Calibri"/>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alibri"/>
                <a:ea typeface="Calibri"/>
                <a:cs typeface="Calibri"/>
                <a:sym typeface="Calibri"/>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5658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585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3682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08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125" b="1"/>
            </a:lvl1pPr>
          </a:lstStyle>
          <a:p>
            <a:r>
              <a:rPr lang="en-GB"/>
              <a:t>Click to edit Master title style</a:t>
            </a:r>
            <a:endParaRPr lang="en-US"/>
          </a:p>
        </p:txBody>
      </p:sp>
      <p:sp>
        <p:nvSpPr>
          <p:cNvPr id="3" name="Content Placeholder 2"/>
          <p:cNvSpPr>
            <a:spLocks noGrp="1"/>
          </p:cNvSpPr>
          <p:nvPr>
            <p:ph idx="1"/>
          </p:nvPr>
        </p:nvSpPr>
        <p:spPr>
          <a:xfrm>
            <a:off x="2681287" y="204789"/>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42901" y="1076327"/>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Tree>
    <p:extLst>
      <p:ext uri="{BB962C8B-B14F-4D97-AF65-F5344CB8AC3E}">
        <p14:creationId xmlns:p14="http://schemas.microsoft.com/office/powerpoint/2010/main" val="146740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2" name="Picture 1" descr="A pink paper with white dots&#10;&#10;Description automatically generated with medium confidence">
            <a:extLst>
              <a:ext uri="{FF2B5EF4-FFF2-40B4-BE49-F238E27FC236}">
                <a16:creationId xmlns:a16="http://schemas.microsoft.com/office/drawing/2014/main" id="{66828A7D-DE96-A0DD-0E8D-920D96E17FD4}"/>
              </a:ext>
            </a:extLst>
          </p:cNvPr>
          <p:cNvPicPr>
            <a:picLocks noChangeAspect="1"/>
          </p:cNvPicPr>
          <p:nvPr/>
        </p:nvPicPr>
        <p:blipFill>
          <a:blip r:embed="rId2"/>
          <a:stretch>
            <a:fillRect/>
          </a:stretch>
        </p:blipFill>
        <p:spPr>
          <a:xfrm>
            <a:off x="0" y="0"/>
            <a:ext cx="6858000" cy="5143500"/>
          </a:xfrm>
          <a:prstGeom prst="rect">
            <a:avLst/>
          </a:prstGeom>
        </p:spPr>
      </p:pic>
      <p:sp>
        <p:nvSpPr>
          <p:cNvPr id="3" name="Picture Placeholder 2"/>
          <p:cNvSpPr>
            <a:spLocks noGrp="1"/>
          </p:cNvSpPr>
          <p:nvPr>
            <p:ph type="pic" idx="1"/>
          </p:nvPr>
        </p:nvSpPr>
        <p:spPr>
          <a:xfrm>
            <a:off x="3212976" y="0"/>
            <a:ext cx="3645024" cy="51435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296652" y="1752675"/>
            <a:ext cx="2754306" cy="1021556"/>
          </a:xfrm>
        </p:spPr>
        <p:txBody>
          <a:bodyPr/>
          <a:lstStyle>
            <a:lvl1pPr algn="l">
              <a:defRPr sz="225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296652" y="627534"/>
            <a:ext cx="2754306" cy="1125140"/>
          </a:xfrm>
        </p:spPr>
        <p:txBody>
          <a:bodyPr anchor="b"/>
          <a:lstStyle>
            <a:lvl1pPr marL="0" indent="0">
              <a:buNone/>
              <a:defRPr sz="1125">
                <a:solidFill>
                  <a:srgbClr val="FF0000"/>
                </a:solidFill>
              </a:defRPr>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GB"/>
              <a:t>Click to edit Master text styles</a:t>
            </a:r>
          </a:p>
        </p:txBody>
      </p:sp>
      <p:pic>
        <p:nvPicPr>
          <p:cNvPr id="6" name="Picture 5" descr="A pink paper with white dots&#10;&#10;Description automatically generated with medium confidence">
            <a:extLst>
              <a:ext uri="{FF2B5EF4-FFF2-40B4-BE49-F238E27FC236}">
                <a16:creationId xmlns:a16="http://schemas.microsoft.com/office/drawing/2014/main" id="{8FA2EBCF-6231-4300-AC8F-9CFDE0584254}"/>
              </a:ext>
            </a:extLst>
          </p:cNvPr>
          <p:cNvPicPr>
            <a:picLocks noChangeAspect="1"/>
          </p:cNvPicPr>
          <p:nvPr userDrawn="1"/>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252281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B6EF357F-68CF-08A9-8F59-1186CDC7050D}"/>
              </a:ext>
            </a:extLst>
          </p:cNvPr>
          <p:cNvPicPr>
            <a:picLocks noChangeAspect="1"/>
          </p:cNvPicPr>
          <p:nvPr/>
        </p:nvPicPr>
        <p:blipFill>
          <a:blip r:embed="rId14"/>
          <a:stretch>
            <a:fillRect/>
          </a:stretch>
        </p:blipFill>
        <p:spPr>
          <a:xfrm>
            <a:off x="0" y="0"/>
            <a:ext cx="6858000" cy="51435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188640" y="228600"/>
            <a:ext cx="648072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188640" y="1143000"/>
            <a:ext cx="648072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pic>
        <p:nvPicPr>
          <p:cNvPr id="5" name="Picture 4" descr="A white background with black dots&#10;&#10;Description automatically generated">
            <a:extLst>
              <a:ext uri="{FF2B5EF4-FFF2-40B4-BE49-F238E27FC236}">
                <a16:creationId xmlns:a16="http://schemas.microsoft.com/office/drawing/2014/main" id="{33B6A290-4B82-417D-8290-DA27350E8481}"/>
              </a:ext>
            </a:extLst>
          </p:cNvPr>
          <p:cNvPicPr>
            <a:picLocks noChangeAspect="1"/>
          </p:cNvPicPr>
          <p:nvPr userDrawn="1"/>
        </p:nvPicPr>
        <p:blipFill>
          <a:blip r:embed="rId14"/>
          <a:stretch>
            <a:fillRect/>
          </a:stretch>
        </p:blipFill>
        <p:spPr>
          <a:xfrm>
            <a:off x="0" y="0"/>
            <a:ext cx="6858000" cy="5143500"/>
          </a:xfrm>
          <a:prstGeom prst="rect">
            <a:avLst/>
          </a:prstGeom>
        </p:spPr>
      </p:pic>
    </p:spTree>
    <p:extLst>
      <p:ext uri="{BB962C8B-B14F-4D97-AF65-F5344CB8AC3E}">
        <p14:creationId xmlns:p14="http://schemas.microsoft.com/office/powerpoint/2010/main" val="23589784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13" r:id="rId12"/>
  </p:sldLayoutIdLst>
  <p:hf hdr="0" ftr="0" dt="0"/>
  <p:txStyles>
    <p:titleStyle>
      <a:lvl1pPr algn="l" rtl="0" eaLnBrk="1" fontAlgn="base" hangingPunct="1">
        <a:spcBef>
          <a:spcPct val="0"/>
        </a:spcBef>
        <a:spcAft>
          <a:spcPct val="0"/>
        </a:spcAft>
        <a:defRPr sz="1800" b="1">
          <a:solidFill>
            <a:srgbClr val="E40520"/>
          </a:solidFill>
          <a:latin typeface="+mj-lt"/>
          <a:ea typeface="+mj-ea"/>
          <a:cs typeface="ＭＳ Ｐゴシック" charset="0"/>
        </a:defRPr>
      </a:lvl1pPr>
      <a:lvl2pPr algn="l" rtl="0" eaLnBrk="1" fontAlgn="base" hangingPunct="1">
        <a:spcBef>
          <a:spcPct val="0"/>
        </a:spcBef>
        <a:spcAft>
          <a:spcPct val="0"/>
        </a:spcAft>
        <a:defRPr sz="18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18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18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1800" b="1">
          <a:solidFill>
            <a:srgbClr val="CD0921"/>
          </a:solidFill>
          <a:latin typeface="Arial" charset="0"/>
          <a:ea typeface="ＭＳ Ｐゴシック" charset="0"/>
          <a:cs typeface="ＭＳ Ｐゴシック" charset="0"/>
        </a:defRPr>
      </a:lvl5pPr>
      <a:lvl6pPr marL="257175" algn="l" rtl="0" eaLnBrk="1" fontAlgn="base" hangingPunct="1">
        <a:spcBef>
          <a:spcPct val="0"/>
        </a:spcBef>
        <a:spcAft>
          <a:spcPct val="0"/>
        </a:spcAft>
        <a:defRPr sz="1800" b="1">
          <a:solidFill>
            <a:srgbClr val="CD0921"/>
          </a:solidFill>
          <a:latin typeface="Arial" charset="0"/>
          <a:ea typeface="ＭＳ Ｐゴシック" charset="0"/>
        </a:defRPr>
      </a:lvl6pPr>
      <a:lvl7pPr marL="514350" algn="l" rtl="0" eaLnBrk="1" fontAlgn="base" hangingPunct="1">
        <a:spcBef>
          <a:spcPct val="0"/>
        </a:spcBef>
        <a:spcAft>
          <a:spcPct val="0"/>
        </a:spcAft>
        <a:defRPr sz="1800" b="1">
          <a:solidFill>
            <a:srgbClr val="CD0921"/>
          </a:solidFill>
          <a:latin typeface="Arial" charset="0"/>
          <a:ea typeface="ＭＳ Ｐゴシック" charset="0"/>
        </a:defRPr>
      </a:lvl7pPr>
      <a:lvl8pPr marL="771525" algn="l" rtl="0" eaLnBrk="1" fontAlgn="base" hangingPunct="1">
        <a:spcBef>
          <a:spcPct val="0"/>
        </a:spcBef>
        <a:spcAft>
          <a:spcPct val="0"/>
        </a:spcAft>
        <a:defRPr sz="1800" b="1">
          <a:solidFill>
            <a:srgbClr val="CD0921"/>
          </a:solidFill>
          <a:latin typeface="Arial" charset="0"/>
          <a:ea typeface="ＭＳ Ｐゴシック" charset="0"/>
        </a:defRPr>
      </a:lvl8pPr>
      <a:lvl9pPr marL="1028700" algn="l" rtl="0" eaLnBrk="1" fontAlgn="base" hangingPunct="1">
        <a:spcBef>
          <a:spcPct val="0"/>
        </a:spcBef>
        <a:spcAft>
          <a:spcPct val="0"/>
        </a:spcAft>
        <a:defRPr sz="1800" b="1">
          <a:solidFill>
            <a:srgbClr val="CD0921"/>
          </a:solidFill>
          <a:latin typeface="Arial" charset="0"/>
          <a:ea typeface="ＭＳ Ｐゴシック" charset="0"/>
        </a:defRPr>
      </a:lvl9pPr>
    </p:titleStyle>
    <p:bodyStyle>
      <a:lvl1pPr marL="192881" indent="-192881" algn="l" rtl="0" eaLnBrk="1" fontAlgn="base" hangingPunct="1">
        <a:spcBef>
          <a:spcPct val="20000"/>
        </a:spcBef>
        <a:spcAft>
          <a:spcPct val="0"/>
        </a:spcAft>
        <a:buClr>
          <a:srgbClr val="E40520"/>
        </a:buClr>
        <a:buChar char="•"/>
        <a:defRPr sz="1650">
          <a:solidFill>
            <a:schemeClr val="tx1"/>
          </a:solidFill>
          <a:latin typeface="+mn-lt"/>
          <a:ea typeface="+mn-ea"/>
          <a:cs typeface="ＭＳ Ｐゴシック" charset="0"/>
        </a:defRPr>
      </a:lvl1pPr>
      <a:lvl2pPr marL="417910" indent="-160735" algn="l" rtl="0" eaLnBrk="1" fontAlgn="base" hangingPunct="1">
        <a:spcBef>
          <a:spcPct val="20000"/>
        </a:spcBef>
        <a:spcAft>
          <a:spcPct val="0"/>
        </a:spcAft>
        <a:buClr>
          <a:srgbClr val="E40520"/>
        </a:buClr>
        <a:buChar char="–"/>
        <a:defRPr sz="1500">
          <a:solidFill>
            <a:schemeClr val="tx1"/>
          </a:solidFill>
          <a:latin typeface="+mn-lt"/>
          <a:ea typeface="+mn-ea"/>
        </a:defRPr>
      </a:lvl2pPr>
      <a:lvl3pPr marL="642938" indent="-128588" algn="l" rtl="0" eaLnBrk="1" fontAlgn="base" hangingPunct="1">
        <a:spcBef>
          <a:spcPct val="20000"/>
        </a:spcBef>
        <a:spcAft>
          <a:spcPct val="0"/>
        </a:spcAft>
        <a:buClr>
          <a:srgbClr val="E40520"/>
        </a:buClr>
        <a:buChar char="•"/>
        <a:defRPr sz="1350">
          <a:solidFill>
            <a:schemeClr val="tx1"/>
          </a:solidFill>
          <a:latin typeface="+mn-lt"/>
          <a:ea typeface="+mn-ea"/>
        </a:defRPr>
      </a:lvl3pPr>
      <a:lvl4pPr marL="900113" indent="-128588" algn="l" rtl="0" eaLnBrk="1" fontAlgn="base" hangingPunct="1">
        <a:spcBef>
          <a:spcPct val="20000"/>
        </a:spcBef>
        <a:spcAft>
          <a:spcPct val="0"/>
        </a:spcAft>
        <a:buClr>
          <a:srgbClr val="E40520"/>
        </a:buClr>
        <a:buChar char="–"/>
        <a:defRPr sz="1200">
          <a:solidFill>
            <a:schemeClr val="tx1"/>
          </a:solidFill>
          <a:latin typeface="+mn-lt"/>
          <a:ea typeface="+mn-ea"/>
        </a:defRPr>
      </a:lvl4pPr>
      <a:lvl5pPr marL="1157288" indent="-128588" algn="l" rtl="0" eaLnBrk="1" fontAlgn="base" hangingPunct="1">
        <a:spcBef>
          <a:spcPct val="20000"/>
        </a:spcBef>
        <a:spcAft>
          <a:spcPct val="0"/>
        </a:spcAft>
        <a:buClr>
          <a:srgbClr val="E40520"/>
        </a:buClr>
        <a:buChar char="»"/>
        <a:defRPr sz="1050">
          <a:solidFill>
            <a:schemeClr val="tx1"/>
          </a:solidFill>
          <a:latin typeface="+mn-lt"/>
          <a:ea typeface="+mn-ea"/>
        </a:defRPr>
      </a:lvl5pPr>
      <a:lvl6pPr marL="1414463" indent="-128588" algn="l" rtl="0" eaLnBrk="1" fontAlgn="base" hangingPunct="1">
        <a:spcBef>
          <a:spcPct val="20000"/>
        </a:spcBef>
        <a:spcAft>
          <a:spcPct val="0"/>
        </a:spcAft>
        <a:buChar char="»"/>
        <a:defRPr>
          <a:solidFill>
            <a:schemeClr val="tx1"/>
          </a:solidFill>
          <a:latin typeface="+mn-lt"/>
          <a:ea typeface="+mn-ea"/>
        </a:defRPr>
      </a:lvl6pPr>
      <a:lvl7pPr marL="1671638" indent="-128588" algn="l" rtl="0" eaLnBrk="1" fontAlgn="base" hangingPunct="1">
        <a:spcBef>
          <a:spcPct val="20000"/>
        </a:spcBef>
        <a:spcAft>
          <a:spcPct val="0"/>
        </a:spcAft>
        <a:buChar char="»"/>
        <a:defRPr>
          <a:solidFill>
            <a:schemeClr val="tx1"/>
          </a:solidFill>
          <a:latin typeface="+mn-lt"/>
          <a:ea typeface="+mn-ea"/>
        </a:defRPr>
      </a:lvl7pPr>
      <a:lvl8pPr marL="1928813" indent="-128588" algn="l" rtl="0" eaLnBrk="1" fontAlgn="base" hangingPunct="1">
        <a:spcBef>
          <a:spcPct val="20000"/>
        </a:spcBef>
        <a:spcAft>
          <a:spcPct val="0"/>
        </a:spcAft>
        <a:buChar char="»"/>
        <a:defRPr>
          <a:solidFill>
            <a:schemeClr val="tx1"/>
          </a:solidFill>
          <a:latin typeface="+mn-lt"/>
          <a:ea typeface="+mn-ea"/>
        </a:defRPr>
      </a:lvl8pPr>
      <a:lvl9pPr marL="2185988" indent="-128588"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776DF-8614-5345-B3C1-5697FD1433CA}"/>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A9D046-B577-0246-975B-47F0B8A72841}"/>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2470EA-D97D-5349-B343-AA33C0B005A5}"/>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4278CE3A-10A2-BE42-89A0-15D3F2BE544E}" type="datetime1">
              <a:rPr lang="en-GB" smtClean="0"/>
              <a:t>24/03/2026</a:t>
            </a:fld>
            <a:endParaRPr lang="en-US" dirty="0"/>
          </a:p>
        </p:txBody>
      </p:sp>
      <p:sp>
        <p:nvSpPr>
          <p:cNvPr id="5" name="Footer Placeholder 4">
            <a:extLst>
              <a:ext uri="{FF2B5EF4-FFF2-40B4-BE49-F238E27FC236}">
                <a16:creationId xmlns:a16="http://schemas.microsoft.com/office/drawing/2014/main" id="{0E0C4DEA-EFAA-7D45-A208-E9CA3C0FAB58}"/>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185E59-A3C1-E34C-ABBE-DF48BF873BCC}"/>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E014C6AD-6DF1-BA49-977A-567ABDA74FB8}" type="slidenum">
              <a:rPr lang="en-US" smtClean="0"/>
              <a:t>‹#›</a:t>
            </a:fld>
            <a:endParaRPr lang="en-US" dirty="0"/>
          </a:p>
        </p:txBody>
      </p:sp>
    </p:spTree>
    <p:extLst>
      <p:ext uri="{BB962C8B-B14F-4D97-AF65-F5344CB8AC3E}">
        <p14:creationId xmlns:p14="http://schemas.microsoft.com/office/powerpoint/2010/main" val="121452282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14350" y="228600"/>
            <a:ext cx="6115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514350" y="1143000"/>
            <a:ext cx="61150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5419" y="4229100"/>
            <a:ext cx="1600200" cy="88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9855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rtl="0" eaLnBrk="1" fontAlgn="base" hangingPunct="1">
        <a:spcBef>
          <a:spcPct val="0"/>
        </a:spcBef>
        <a:spcAft>
          <a:spcPct val="0"/>
        </a:spcAft>
        <a:defRPr sz="2400" b="1">
          <a:solidFill>
            <a:srgbClr val="CD0921"/>
          </a:solidFill>
          <a:latin typeface="+mj-lt"/>
          <a:ea typeface="+mj-ea"/>
          <a:cs typeface="+mj-cs"/>
        </a:defRPr>
      </a:lvl1pPr>
      <a:lvl2pPr algn="l" rtl="0" eaLnBrk="1" fontAlgn="base" hangingPunct="1">
        <a:spcBef>
          <a:spcPct val="0"/>
        </a:spcBef>
        <a:spcAft>
          <a:spcPct val="0"/>
        </a:spcAft>
        <a:defRPr sz="2400" b="1">
          <a:solidFill>
            <a:srgbClr val="CD0921"/>
          </a:solidFill>
          <a:latin typeface="Arial" charset="0"/>
        </a:defRPr>
      </a:lvl2pPr>
      <a:lvl3pPr algn="l" rtl="0" eaLnBrk="1" fontAlgn="base" hangingPunct="1">
        <a:spcBef>
          <a:spcPct val="0"/>
        </a:spcBef>
        <a:spcAft>
          <a:spcPct val="0"/>
        </a:spcAft>
        <a:defRPr sz="2400" b="1">
          <a:solidFill>
            <a:srgbClr val="CD0921"/>
          </a:solidFill>
          <a:latin typeface="Arial" charset="0"/>
        </a:defRPr>
      </a:lvl3pPr>
      <a:lvl4pPr algn="l" rtl="0" eaLnBrk="1" fontAlgn="base" hangingPunct="1">
        <a:spcBef>
          <a:spcPct val="0"/>
        </a:spcBef>
        <a:spcAft>
          <a:spcPct val="0"/>
        </a:spcAft>
        <a:defRPr sz="2400" b="1">
          <a:solidFill>
            <a:srgbClr val="CD0921"/>
          </a:solidFill>
          <a:latin typeface="Arial" charset="0"/>
        </a:defRPr>
      </a:lvl4pPr>
      <a:lvl5pPr algn="l" rtl="0" eaLnBrk="1" fontAlgn="base" hangingPunct="1">
        <a:spcBef>
          <a:spcPct val="0"/>
        </a:spcBef>
        <a:spcAft>
          <a:spcPct val="0"/>
        </a:spcAft>
        <a:defRPr sz="2400" b="1">
          <a:solidFill>
            <a:srgbClr val="CD0921"/>
          </a:solidFill>
          <a:latin typeface="Arial" charset="0"/>
        </a:defRPr>
      </a:lvl5pPr>
      <a:lvl6pPr marL="342900" algn="l" rtl="0" eaLnBrk="1" fontAlgn="base" hangingPunct="1">
        <a:spcBef>
          <a:spcPct val="0"/>
        </a:spcBef>
        <a:spcAft>
          <a:spcPct val="0"/>
        </a:spcAft>
        <a:defRPr sz="2400" b="1">
          <a:solidFill>
            <a:srgbClr val="CD0921"/>
          </a:solidFill>
          <a:latin typeface="Arial" charset="0"/>
        </a:defRPr>
      </a:lvl6pPr>
      <a:lvl7pPr marL="685800" algn="l" rtl="0" eaLnBrk="1" fontAlgn="base" hangingPunct="1">
        <a:spcBef>
          <a:spcPct val="0"/>
        </a:spcBef>
        <a:spcAft>
          <a:spcPct val="0"/>
        </a:spcAft>
        <a:defRPr sz="2400" b="1">
          <a:solidFill>
            <a:srgbClr val="CD0921"/>
          </a:solidFill>
          <a:latin typeface="Arial" charset="0"/>
        </a:defRPr>
      </a:lvl7pPr>
      <a:lvl8pPr marL="1028700" algn="l" rtl="0" eaLnBrk="1" fontAlgn="base" hangingPunct="1">
        <a:spcBef>
          <a:spcPct val="0"/>
        </a:spcBef>
        <a:spcAft>
          <a:spcPct val="0"/>
        </a:spcAft>
        <a:defRPr sz="2400" b="1">
          <a:solidFill>
            <a:srgbClr val="CD0921"/>
          </a:solidFill>
          <a:latin typeface="Arial" charset="0"/>
        </a:defRPr>
      </a:lvl8pPr>
      <a:lvl9pPr marL="1371600" algn="l" rtl="0" eaLnBrk="1" fontAlgn="base" hangingPunct="1">
        <a:spcBef>
          <a:spcPct val="0"/>
        </a:spcBef>
        <a:spcAft>
          <a:spcPct val="0"/>
        </a:spcAft>
        <a:defRPr sz="2400" b="1">
          <a:solidFill>
            <a:srgbClr val="CD0921"/>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82000"/>
                  </a:schemeClr>
                </a:solidFill>
              </a:defRPr>
            </a:lvl1pPr>
          </a:lstStyle>
          <a:p>
            <a:fld id="{846CE7D5-CF57-46EF-B807-FDD0502418D4}" type="datetimeFigureOut">
              <a:rPr lang="en-US" smtClean="0"/>
              <a:t>3/24/2026</a:t>
            </a:fld>
            <a:endParaRPr lang="en-US"/>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1322140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publications/school-send-reforms-sheets"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raded.enfield.gov.uk/thehub/professional-learning-portal/store?f=302" TargetMode="Externa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consultations/keeping-children-safe-in-education-proposed-revisions-2026"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overnment/publications/working-together-to-safeguard-children--2"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4ntSqMCSUI" TargetMode="External"/><Relationship Id="rId2" Type="http://schemas.openxmlformats.org/officeDocument/2006/relationships/hyperlink" Target="https://www.gov.uk/government/publications/working-together-to-safeguard-children--2" TargetMode="Externa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hyperlink" Target="mailto:workingtogether.statutoryguidance@education.gov.uk"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eur03.safelinks.protection.outlook.com/?url=https%3A%2F%2Fwww.gov.uk%2Fgovernment%2Fconsultations%2Fproposal-on-support-for-pupils-with-medical-conditions-at-school&amp;data=05%7C02%7CSamantha.Hill%40enfield.gov.uk%7C06a1dc1c0f574df226ab08de835374d2%7Ccc18b91d1bb24d9bac767a4447488d49%7C0%7C0%7C639092591619260428%7CUnknown%7CTWFpbGZsb3d8eyJFbXB0eU1hcGkiOnRydWUsIlYiOiIwLjAuMDAwMCIsIlAiOiJXaW4zMiIsIkFOIjoiTWFpbCIsIldUIjoyfQ%3D%3D%7C0%7C%7C%7C&amp;sdata=ImtGpPaUtDLqVvl05vWP%2BvVAibwo5oVnNXG06x%2BydJM%3D&amp;reserved=0"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ills.parliament.uk/bills/3909"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gov.uk/government/publications/searching-screening-and-confiscation" TargetMode="External"/><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hyperlink" Target="https://www.gov.uk/government/publications/behaviour-in-schools--2" TargetMode="External"/><Relationship Id="rId5" Type="http://schemas.openxmlformats.org/officeDocument/2006/relationships/hyperlink" Target="https://assets.publishing.service.gov.uk/media/6943dad6501cdd438f4cf5aa/Restrictive_interventions_including_use_of_reasonable_force_in_schools.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flag with white lines&#10;&#10;Description automatically generated">
            <a:extLst>
              <a:ext uri="{FF2B5EF4-FFF2-40B4-BE49-F238E27FC236}">
                <a16:creationId xmlns:a16="http://schemas.microsoft.com/office/drawing/2014/main" id="{F6EEDAA6-B494-D99C-9154-8BCDB02672DD}"/>
              </a:ext>
            </a:extLst>
          </p:cNvPr>
          <p:cNvPicPr>
            <a:picLocks noChangeAspect="1"/>
          </p:cNvPicPr>
          <p:nvPr/>
        </p:nvPicPr>
        <p:blipFill>
          <a:blip r:embed="rId2"/>
          <a:stretch>
            <a:fillRect/>
          </a:stretch>
        </p:blipFill>
        <p:spPr>
          <a:xfrm>
            <a:off x="0" y="0"/>
            <a:ext cx="6858000" cy="5020022"/>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5528073" y="392072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35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340829" y="299811"/>
            <a:ext cx="43719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3150" b="1" dirty="0">
                <a:solidFill>
                  <a:schemeClr val="bg1"/>
                </a:solidFill>
              </a:rPr>
              <a:t>DSL Network Meeting</a:t>
            </a:r>
            <a:endParaRPr lang="en-US" altLang="en-US" sz="2475"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1525421" y="965245"/>
            <a:ext cx="3600450" cy="38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500" dirty="0">
                <a:solidFill>
                  <a:schemeClr val="bg1"/>
                </a:solidFill>
              </a:rPr>
              <a:t>24</a:t>
            </a:r>
            <a:r>
              <a:rPr lang="en-US" altLang="en-US" sz="1500" baseline="30000" dirty="0">
                <a:solidFill>
                  <a:schemeClr val="bg1"/>
                </a:solidFill>
              </a:rPr>
              <a:t>th</a:t>
            </a:r>
            <a:r>
              <a:rPr lang="en-US" altLang="en-US" sz="1500" dirty="0">
                <a:solidFill>
                  <a:schemeClr val="bg1"/>
                </a:solidFill>
              </a:rPr>
              <a:t> March 2025</a:t>
            </a:r>
          </a:p>
          <a:p>
            <a:pPr algn="ctr">
              <a:spcBef>
                <a:spcPct val="0"/>
              </a:spcBef>
              <a:buClrTx/>
              <a:buFontTx/>
              <a:buNone/>
            </a:pPr>
            <a:endParaRPr lang="en-US" altLang="en-US" sz="750" dirty="0">
              <a:solidFill>
                <a:schemeClr val="bg1"/>
              </a:solidFill>
            </a:endParaRPr>
          </a:p>
          <a:p>
            <a:pPr algn="ctr">
              <a:spcBef>
                <a:spcPct val="0"/>
              </a:spcBef>
              <a:buClrTx/>
              <a:buFontTx/>
              <a:buNone/>
            </a:pPr>
            <a:endParaRPr lang="en-US" altLang="en-US" sz="1125" dirty="0">
              <a:solidFill>
                <a:schemeClr val="bg1"/>
              </a:solidFill>
            </a:endParaRP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06366" y="4677980"/>
            <a:ext cx="1356462" cy="242374"/>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975" b="1" dirty="0" err="1">
                <a:solidFill>
                  <a:srgbClr val="D52B1E"/>
                </a:solidFill>
              </a:rPr>
              <a:t>www.enfield.gov.uk</a:t>
            </a:r>
            <a:endParaRPr lang="en-US" altLang="en-US" sz="975" b="1" dirty="0">
              <a:solidFill>
                <a:srgbClr val="D52B1E"/>
              </a:solidFill>
            </a:endParaRPr>
          </a:p>
        </p:txBody>
      </p:sp>
      <p:pic>
        <p:nvPicPr>
          <p:cNvPr id="8" name="Picture 7">
            <a:extLst>
              <a:ext uri="{FF2B5EF4-FFF2-40B4-BE49-F238E27FC236}">
                <a16:creationId xmlns:a16="http://schemas.microsoft.com/office/drawing/2014/main" id="{0169209A-2D1B-968C-4A23-AEFA680DB26F}"/>
              </a:ext>
            </a:extLst>
          </p:cNvPr>
          <p:cNvPicPr>
            <a:picLocks noChangeAspect="1"/>
          </p:cNvPicPr>
          <p:nvPr/>
        </p:nvPicPr>
        <p:blipFill>
          <a:blip r:embed="rId3"/>
          <a:stretch>
            <a:fillRect/>
          </a:stretch>
        </p:blipFill>
        <p:spPr>
          <a:xfrm>
            <a:off x="1542969" y="1427030"/>
            <a:ext cx="3772062" cy="26437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FE30-FB48-E85F-57F9-02ECA41FCD48}"/>
              </a:ext>
            </a:extLst>
          </p:cNvPr>
          <p:cNvSpPr>
            <a:spLocks noGrp="1"/>
          </p:cNvSpPr>
          <p:nvPr>
            <p:ph type="title"/>
          </p:nvPr>
        </p:nvSpPr>
        <p:spPr>
          <a:xfrm rot="21260776">
            <a:off x="145885" y="292319"/>
            <a:ext cx="3411228" cy="745629"/>
          </a:xfrm>
        </p:spPr>
        <p:txBody>
          <a:bodyPr/>
          <a:lstStyle/>
          <a:p>
            <a:r>
              <a:rPr lang="en-GB" b="1" dirty="0"/>
              <a:t>Ofsted – new Education Inspection Framework (2025)</a:t>
            </a:r>
          </a:p>
        </p:txBody>
      </p:sp>
      <p:pic>
        <p:nvPicPr>
          <p:cNvPr id="5" name="Picture 4">
            <a:extLst>
              <a:ext uri="{FF2B5EF4-FFF2-40B4-BE49-F238E27FC236}">
                <a16:creationId xmlns:a16="http://schemas.microsoft.com/office/drawing/2014/main" id="{DE744FC5-EA35-C7F1-0B72-F28E71650C94}"/>
              </a:ext>
            </a:extLst>
          </p:cNvPr>
          <p:cNvPicPr>
            <a:picLocks noChangeAspect="1"/>
          </p:cNvPicPr>
          <p:nvPr/>
        </p:nvPicPr>
        <p:blipFill>
          <a:blip r:embed="rId2"/>
          <a:stretch>
            <a:fillRect/>
          </a:stretch>
        </p:blipFill>
        <p:spPr>
          <a:xfrm>
            <a:off x="3538843" y="9603"/>
            <a:ext cx="3309833" cy="1581997"/>
          </a:xfrm>
          <a:prstGeom prst="rect">
            <a:avLst/>
          </a:prstGeom>
        </p:spPr>
      </p:pic>
      <p:pic>
        <p:nvPicPr>
          <p:cNvPr id="7" name="Picture 6">
            <a:extLst>
              <a:ext uri="{FF2B5EF4-FFF2-40B4-BE49-F238E27FC236}">
                <a16:creationId xmlns:a16="http://schemas.microsoft.com/office/drawing/2014/main" id="{7E8BC710-0A3D-56D3-22D2-C8D068CA341D}"/>
              </a:ext>
            </a:extLst>
          </p:cNvPr>
          <p:cNvPicPr>
            <a:picLocks noChangeAspect="1"/>
          </p:cNvPicPr>
          <p:nvPr/>
        </p:nvPicPr>
        <p:blipFill>
          <a:blip r:embed="rId3"/>
          <a:stretch>
            <a:fillRect/>
          </a:stretch>
        </p:blipFill>
        <p:spPr>
          <a:xfrm>
            <a:off x="3548167" y="1591600"/>
            <a:ext cx="3300510" cy="2142206"/>
          </a:xfrm>
          <a:prstGeom prst="rect">
            <a:avLst/>
          </a:prstGeom>
        </p:spPr>
      </p:pic>
      <p:pic>
        <p:nvPicPr>
          <p:cNvPr id="9" name="Picture 8">
            <a:extLst>
              <a:ext uri="{FF2B5EF4-FFF2-40B4-BE49-F238E27FC236}">
                <a16:creationId xmlns:a16="http://schemas.microsoft.com/office/drawing/2014/main" id="{F3CBF73A-3DE0-7E32-340F-2DC9F7C71524}"/>
              </a:ext>
            </a:extLst>
          </p:cNvPr>
          <p:cNvPicPr>
            <a:picLocks noChangeAspect="1"/>
          </p:cNvPicPr>
          <p:nvPr/>
        </p:nvPicPr>
        <p:blipFill>
          <a:blip r:embed="rId4"/>
          <a:stretch>
            <a:fillRect/>
          </a:stretch>
        </p:blipFill>
        <p:spPr>
          <a:xfrm>
            <a:off x="3538844" y="3729963"/>
            <a:ext cx="3319157" cy="1368251"/>
          </a:xfrm>
          <a:prstGeom prst="rect">
            <a:avLst/>
          </a:prstGeom>
        </p:spPr>
      </p:pic>
      <p:sp>
        <p:nvSpPr>
          <p:cNvPr id="11" name="TextBox 10">
            <a:extLst>
              <a:ext uri="{FF2B5EF4-FFF2-40B4-BE49-F238E27FC236}">
                <a16:creationId xmlns:a16="http://schemas.microsoft.com/office/drawing/2014/main" id="{1122B7A1-B64E-5BC6-FFBD-B31832E46BE7}"/>
              </a:ext>
            </a:extLst>
          </p:cNvPr>
          <p:cNvSpPr txBox="1"/>
          <p:nvPr/>
        </p:nvSpPr>
        <p:spPr>
          <a:xfrm>
            <a:off x="520790" y="2355726"/>
            <a:ext cx="2661417" cy="1131079"/>
          </a:xfrm>
          <a:prstGeom prst="rect">
            <a:avLst/>
          </a:prstGeom>
          <a:solidFill>
            <a:schemeClr val="bg1">
              <a:lumMod val="95000"/>
            </a:schemeClr>
          </a:solidFill>
          <a:ln>
            <a:solidFill>
              <a:schemeClr val="tx1"/>
            </a:solidFill>
          </a:ln>
        </p:spPr>
        <p:txBody>
          <a:bodyPr wrap="square">
            <a:spAutoFit/>
          </a:bodyPr>
          <a:lstStyle/>
          <a:p>
            <a:pPr defTabSz="685800"/>
            <a:r>
              <a:rPr lang="en-GB" sz="1350" dirty="0">
                <a:solidFill>
                  <a:srgbClr val="000000"/>
                </a:solidFill>
                <a:latin typeface="Times"/>
                <a:ea typeface="+mn-ea"/>
              </a:rPr>
              <a:t>https://www.gov.uk/government/publications/education-inspection-framework/education-inspection-framework-for-use-from-november-2025</a:t>
            </a:r>
          </a:p>
        </p:txBody>
      </p:sp>
    </p:spTree>
    <p:extLst>
      <p:ext uri="{BB962C8B-B14F-4D97-AF65-F5344CB8AC3E}">
        <p14:creationId xmlns:p14="http://schemas.microsoft.com/office/powerpoint/2010/main" val="293549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BB74-E3CF-B7C1-A1ED-D098D55FACFA}"/>
              </a:ext>
            </a:extLst>
          </p:cNvPr>
          <p:cNvSpPr>
            <a:spLocks noGrp="1"/>
          </p:cNvSpPr>
          <p:nvPr>
            <p:ph type="title"/>
          </p:nvPr>
        </p:nvSpPr>
        <p:spPr>
          <a:xfrm>
            <a:off x="371475" y="228600"/>
            <a:ext cx="6115050" cy="857250"/>
          </a:xfrm>
        </p:spPr>
        <p:txBody>
          <a:bodyPr/>
          <a:lstStyle/>
          <a:p>
            <a:r>
              <a:rPr lang="en-GB" dirty="0"/>
              <a:t>The SEND White Paper 2026</a:t>
            </a:r>
          </a:p>
        </p:txBody>
      </p:sp>
      <p:sp>
        <p:nvSpPr>
          <p:cNvPr id="3" name="Content Placeholder 2">
            <a:extLst>
              <a:ext uri="{FF2B5EF4-FFF2-40B4-BE49-F238E27FC236}">
                <a16:creationId xmlns:a16="http://schemas.microsoft.com/office/drawing/2014/main" id="{7EA11925-8F0A-DBE8-59D4-6598C9B2B327}"/>
              </a:ext>
            </a:extLst>
          </p:cNvPr>
          <p:cNvSpPr>
            <a:spLocks noGrp="1"/>
          </p:cNvSpPr>
          <p:nvPr>
            <p:ph idx="1"/>
          </p:nvPr>
        </p:nvSpPr>
        <p:spPr>
          <a:xfrm>
            <a:off x="371475" y="735546"/>
            <a:ext cx="6332748" cy="3143250"/>
          </a:xfrm>
        </p:spPr>
        <p:txBody>
          <a:bodyPr/>
          <a:lstStyle/>
          <a:p>
            <a:pPr algn="l">
              <a:buNone/>
            </a:pPr>
            <a:endParaRPr lang="en-GB" sz="1200" dirty="0"/>
          </a:p>
          <a:p>
            <a:pPr algn="l">
              <a:buNone/>
            </a:pPr>
            <a:r>
              <a:rPr lang="en-GB" sz="1200" b="1" dirty="0"/>
              <a:t>Key proposed changes include:</a:t>
            </a:r>
          </a:p>
          <a:p>
            <a:pPr algn="l">
              <a:buNone/>
            </a:pPr>
            <a:endParaRPr lang="en-GB" sz="975" b="1" dirty="0"/>
          </a:p>
          <a:p>
            <a:pPr>
              <a:lnSpc>
                <a:spcPts val="1575"/>
              </a:lnSpc>
              <a:buFont typeface="Arial" panose="020B0604020202020204" pitchFamily="34" charset="0"/>
              <a:buChar char="•"/>
            </a:pPr>
            <a:r>
              <a:rPr lang="en-GB" sz="975" dirty="0"/>
              <a:t>A new national SEND framework based on five principles: Early, Local, Fair, Effective, and Shared support.</a:t>
            </a:r>
          </a:p>
          <a:p>
            <a:pPr>
              <a:lnSpc>
                <a:spcPts val="1575"/>
              </a:lnSpc>
              <a:buFont typeface="Arial" panose="020B0604020202020204" pitchFamily="34" charset="0"/>
              <a:buChar char="•"/>
            </a:pPr>
            <a:r>
              <a:rPr lang="en-GB" sz="975" dirty="0"/>
              <a:t>Introduction of digital Education, Health and Care Plans (EHCPs) and Individual Support Plans (ISPs) </a:t>
            </a:r>
          </a:p>
          <a:p>
            <a:pPr>
              <a:lnSpc>
                <a:spcPts val="1575"/>
              </a:lnSpc>
              <a:buFont typeface="Arial" panose="020B0604020202020204" pitchFamily="34" charset="0"/>
              <a:buChar char="•"/>
            </a:pPr>
            <a:r>
              <a:rPr lang="en-GB" sz="975" dirty="0"/>
              <a:t>Individual Support Plans (ISPs) for every child with SEND, legally required in all schools and colleges.</a:t>
            </a:r>
          </a:p>
          <a:p>
            <a:pPr>
              <a:lnSpc>
                <a:spcPts val="1575"/>
              </a:lnSpc>
              <a:buFont typeface="Arial" panose="020B0604020202020204" pitchFamily="34" charset="0"/>
              <a:buChar char="•"/>
            </a:pPr>
            <a:r>
              <a:rPr lang="en-GB" sz="975" dirty="0"/>
              <a:t>Three flexible layers of support: a universal offer, Targeted, Targeted Plus, and Specialist.</a:t>
            </a:r>
          </a:p>
          <a:p>
            <a:pPr>
              <a:lnSpc>
                <a:spcPts val="1575"/>
              </a:lnSpc>
              <a:buFont typeface="Arial" panose="020B0604020202020204" pitchFamily="34" charset="0"/>
              <a:buChar char="•"/>
            </a:pPr>
            <a:r>
              <a:rPr lang="en-GB" sz="975" dirty="0"/>
              <a:t>A focus on improving teacher recruitment and retention</a:t>
            </a:r>
          </a:p>
          <a:p>
            <a:pPr>
              <a:lnSpc>
                <a:spcPts val="1575"/>
              </a:lnSpc>
              <a:buFont typeface="Arial" panose="020B0604020202020204" pitchFamily="34" charset="0"/>
              <a:buChar char="•"/>
            </a:pPr>
            <a:r>
              <a:rPr lang="en-GB" sz="975" dirty="0"/>
              <a:t>Increased scrutiny and a new internal dashboard to identify school-level trends and patterns in pupil movement.</a:t>
            </a:r>
          </a:p>
          <a:p>
            <a:pPr>
              <a:lnSpc>
                <a:spcPts val="1575"/>
              </a:lnSpc>
              <a:buFont typeface="Arial" panose="020B0604020202020204" pitchFamily="34" charset="0"/>
              <a:buChar char="•"/>
            </a:pPr>
            <a:r>
              <a:rPr lang="en-GB" sz="975" dirty="0"/>
              <a:t>High expectations for behaviour while ensuring that sanctions do not result in pupils losing learning time or being removed from settings without appropriate oversight</a:t>
            </a:r>
          </a:p>
          <a:p>
            <a:pPr>
              <a:lnSpc>
                <a:spcPts val="1575"/>
              </a:lnSpc>
              <a:buFont typeface="Arial" panose="020B0604020202020204" pitchFamily="34" charset="0"/>
              <a:buChar char="•"/>
            </a:pPr>
            <a:r>
              <a:rPr lang="en-GB" sz="975" dirty="0"/>
              <a:t>These reforms aim to create a more consistent national SEND system, with clear legal duties, standards, and expectations across education, health, and local authorities. </a:t>
            </a:r>
          </a:p>
        </p:txBody>
      </p:sp>
      <p:sp>
        <p:nvSpPr>
          <p:cNvPr id="9" name="TextBox 8">
            <a:extLst>
              <a:ext uri="{FF2B5EF4-FFF2-40B4-BE49-F238E27FC236}">
                <a16:creationId xmlns:a16="http://schemas.microsoft.com/office/drawing/2014/main" id="{91641C09-6BD9-F13E-42A1-182D4577056B}"/>
              </a:ext>
            </a:extLst>
          </p:cNvPr>
          <p:cNvSpPr txBox="1"/>
          <p:nvPr/>
        </p:nvSpPr>
        <p:spPr>
          <a:xfrm>
            <a:off x="1214754" y="4353948"/>
            <a:ext cx="3240360" cy="461665"/>
          </a:xfrm>
          <a:prstGeom prst="rect">
            <a:avLst/>
          </a:prstGeom>
          <a:solidFill>
            <a:schemeClr val="bg1">
              <a:lumMod val="95000"/>
            </a:schemeClr>
          </a:solidFill>
          <a:ln>
            <a:solidFill>
              <a:schemeClr val="tx1"/>
            </a:solidFill>
          </a:ln>
        </p:spPr>
        <p:txBody>
          <a:bodyPr wrap="square">
            <a:spAutoFit/>
          </a:bodyPr>
          <a:lstStyle/>
          <a:p>
            <a:pPr defTabSz="685800"/>
            <a:r>
              <a:rPr lang="en-GB" sz="1200" dirty="0">
                <a:solidFill>
                  <a:srgbClr val="000000"/>
                </a:solidFill>
                <a:latin typeface="Times"/>
                <a:ea typeface="+mn-ea"/>
                <a:hlinkClick r:id="rId2"/>
              </a:rPr>
              <a:t>Every child achieving and thriving and SEND consultation supporting information - GOV.UK</a:t>
            </a:r>
            <a:endParaRPr lang="en-GB" sz="1200" dirty="0">
              <a:solidFill>
                <a:srgbClr val="000000"/>
              </a:solidFill>
              <a:latin typeface="Times"/>
              <a:ea typeface="+mn-ea"/>
            </a:endParaRPr>
          </a:p>
        </p:txBody>
      </p:sp>
    </p:spTree>
    <p:extLst>
      <p:ext uri="{BB962C8B-B14F-4D97-AF65-F5344CB8AC3E}">
        <p14:creationId xmlns:p14="http://schemas.microsoft.com/office/powerpoint/2010/main" val="403852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7B1325-C67B-4355-BDC7-2BB9770A1736}"/>
              </a:ext>
            </a:extLst>
          </p:cNvPr>
          <p:cNvSpPr>
            <a:spLocks noGrp="1"/>
          </p:cNvSpPr>
          <p:nvPr>
            <p:ph type="body" idx="2"/>
          </p:nvPr>
        </p:nvSpPr>
        <p:spPr>
          <a:xfrm>
            <a:off x="994044" y="1437624"/>
            <a:ext cx="4901506" cy="2679087"/>
          </a:xfrm>
        </p:spPr>
        <p:txBody>
          <a:bodyPr/>
          <a:lstStyle/>
          <a:p>
            <a:pPr marL="28575" indent="0">
              <a:buNone/>
            </a:pPr>
            <a:r>
              <a:rPr lang="en-GB" sz="1350" u="sng" dirty="0">
                <a:latin typeface="Century Gothic" panose="020B0502020202020204" pitchFamily="34" charset="0"/>
                <a:ea typeface="Calibri" panose="020F0502020204030204" pitchFamily="34" charset="0"/>
                <a:cs typeface="Times New Roman" panose="02020603050405020304" pitchFamily="18" charset="0"/>
              </a:rPr>
              <a:t>Designated Safeguarding Leads Training - £80</a:t>
            </a: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125"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endParaRPr lang="en-GB" sz="1350" dirty="0">
              <a:latin typeface="Century Gothic" panose="020B0502020202020204" pitchFamily="34" charset="0"/>
              <a:ea typeface="Calibri" panose="020F0502020204030204" pitchFamily="34" charset="0"/>
              <a:cs typeface="Times New Roman" panose="02020603050405020304" pitchFamily="18" charset="0"/>
            </a:endParaRPr>
          </a:p>
          <a:p>
            <a:pPr marL="28575" indent="0">
              <a:buNone/>
            </a:pPr>
            <a:r>
              <a:rPr lang="en-GB" sz="1350" dirty="0">
                <a:latin typeface="Century Gothic" panose="020B0502020202020204" pitchFamily="34" charset="0"/>
                <a:ea typeface="Calibri" panose="020F0502020204030204" pitchFamily="34" charset="0"/>
                <a:cs typeface="Times New Roman" panose="02020603050405020304" pitchFamily="18" charset="0"/>
              </a:rPr>
              <a:t>To book – </a:t>
            </a:r>
            <a:r>
              <a:rPr lang="en-GB" sz="1350" dirty="0">
                <a:latin typeface="Century Gothic" panose="020B0502020202020204" pitchFamily="34" charset="0"/>
                <a:ea typeface="Calibri" panose="020F0502020204030204" pitchFamily="34" charset="0"/>
                <a:cs typeface="Times New Roman" panose="02020603050405020304" pitchFamily="18" charset="0"/>
                <a:hlinkClick r:id="rId2"/>
              </a:rPr>
              <a:t>click here</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marL="28575" indent="0">
              <a:buNone/>
            </a:pP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599CF23-2BAD-4E04-B13C-83CB3269891B}"/>
              </a:ext>
            </a:extLst>
          </p:cNvPr>
          <p:cNvSpPr>
            <a:spLocks noGrp="1"/>
          </p:cNvSpPr>
          <p:nvPr>
            <p:ph type="body" idx="1"/>
          </p:nvPr>
        </p:nvSpPr>
        <p:spPr>
          <a:xfrm>
            <a:off x="3429000" y="830056"/>
            <a:ext cx="2430270" cy="242888"/>
          </a:xfrm>
        </p:spPr>
        <p:txBody>
          <a:bodyPr/>
          <a:lstStyle/>
          <a:p>
            <a:r>
              <a:rPr lang="en-GB" dirty="0">
                <a:latin typeface="Century Gothic" panose="020B0502020202020204" pitchFamily="34" charset="0"/>
              </a:rPr>
              <a:t>Professional Learning</a:t>
            </a:r>
          </a:p>
        </p:txBody>
      </p:sp>
      <p:pic>
        <p:nvPicPr>
          <p:cNvPr id="2" name="Picture 1" descr="A screenshot of a computer&#10;&#10;AI-generated content may be incorrect.">
            <a:extLst>
              <a:ext uri="{FF2B5EF4-FFF2-40B4-BE49-F238E27FC236}">
                <a16:creationId xmlns:a16="http://schemas.microsoft.com/office/drawing/2014/main" id="{C78402BE-699A-6899-1FC7-314CCFB3E528}"/>
              </a:ext>
            </a:extLst>
          </p:cNvPr>
          <p:cNvPicPr>
            <a:picLocks noChangeAspect="1"/>
          </p:cNvPicPr>
          <p:nvPr/>
        </p:nvPicPr>
        <p:blipFill>
          <a:blip r:embed="rId3"/>
          <a:srcRect l="57593" t="37818" r="28096" b="38909"/>
          <a:stretch>
            <a:fillRect/>
          </a:stretch>
        </p:blipFill>
        <p:spPr>
          <a:xfrm>
            <a:off x="1412776" y="1923678"/>
            <a:ext cx="3809570" cy="2003191"/>
          </a:xfrm>
          <a:prstGeom prst="rect">
            <a:avLst/>
          </a:prstGeom>
        </p:spPr>
      </p:pic>
    </p:spTree>
    <p:extLst>
      <p:ext uri="{BB962C8B-B14F-4D97-AF65-F5344CB8AC3E}">
        <p14:creationId xmlns:p14="http://schemas.microsoft.com/office/powerpoint/2010/main" val="85991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015F69-3B05-FEED-831B-2571AFD09BF1}"/>
              </a:ext>
            </a:extLst>
          </p:cNvPr>
          <p:cNvPicPr>
            <a:picLocks noChangeAspect="1"/>
          </p:cNvPicPr>
          <p:nvPr/>
        </p:nvPicPr>
        <p:blipFill>
          <a:blip r:embed="rId2"/>
          <a:stretch>
            <a:fillRect/>
          </a:stretch>
        </p:blipFill>
        <p:spPr>
          <a:xfrm>
            <a:off x="97827" y="0"/>
            <a:ext cx="6662345" cy="5143500"/>
          </a:xfrm>
          <a:prstGeom prst="rect">
            <a:avLst/>
          </a:prstGeom>
        </p:spPr>
      </p:pic>
    </p:spTree>
    <p:extLst>
      <p:ext uri="{BB962C8B-B14F-4D97-AF65-F5344CB8AC3E}">
        <p14:creationId xmlns:p14="http://schemas.microsoft.com/office/powerpoint/2010/main" val="281755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8B16-8DF3-6162-36BD-43A0E4D4C381}"/>
              </a:ext>
            </a:extLst>
          </p:cNvPr>
          <p:cNvSpPr>
            <a:spLocks noGrp="1"/>
          </p:cNvSpPr>
          <p:nvPr>
            <p:ph type="ctrTitle"/>
          </p:nvPr>
        </p:nvSpPr>
        <p:spPr>
          <a:xfrm>
            <a:off x="242646" y="195486"/>
            <a:ext cx="6318702" cy="614265"/>
          </a:xfrm>
        </p:spPr>
        <p:txBody>
          <a:bodyPr/>
          <a:lstStyle/>
          <a:p>
            <a:pPr algn="ctr"/>
            <a:r>
              <a:rPr lang="en-GB" dirty="0"/>
              <a:t>Catchy Acronyms 2026</a:t>
            </a:r>
            <a:br>
              <a:rPr lang="en-GB" dirty="0"/>
            </a:br>
            <a:r>
              <a:rPr lang="en-GB" sz="1875" dirty="0"/>
              <a:t>Can you guess what each of these stands for?</a:t>
            </a:r>
          </a:p>
        </p:txBody>
      </p:sp>
      <p:sp>
        <p:nvSpPr>
          <p:cNvPr id="6" name="TextBox 5">
            <a:extLst>
              <a:ext uri="{FF2B5EF4-FFF2-40B4-BE49-F238E27FC236}">
                <a16:creationId xmlns:a16="http://schemas.microsoft.com/office/drawing/2014/main" id="{B7AE1DD0-64B1-CE6E-594D-E0CD6D5799DB}"/>
              </a:ext>
            </a:extLst>
          </p:cNvPr>
          <p:cNvSpPr txBox="1"/>
          <p:nvPr/>
        </p:nvSpPr>
        <p:spPr>
          <a:xfrm>
            <a:off x="2224083" y="1599613"/>
            <a:ext cx="1902893" cy="3266279"/>
          </a:xfrm>
          <a:prstGeom prst="rect">
            <a:avLst/>
          </a:prstGeom>
          <a:noFill/>
        </p:spPr>
        <p:txBody>
          <a:bodyPr wrap="none" rtlCol="0">
            <a:spAutoFit/>
          </a:bodyPr>
          <a:lstStyle/>
          <a:p>
            <a:pPr algn="ctr" defTabSz="685800"/>
            <a:r>
              <a:rPr lang="en-GB" sz="1875" dirty="0">
                <a:solidFill>
                  <a:srgbClr val="000000"/>
                </a:solidFill>
                <a:latin typeface="Arial"/>
                <a:ea typeface="+mn-ea"/>
              </a:rPr>
              <a:t>KCSIE</a:t>
            </a:r>
          </a:p>
          <a:p>
            <a:pPr algn="ctr" defTabSz="685800"/>
            <a:endParaRPr lang="en-GB" sz="1875" dirty="0">
              <a:solidFill>
                <a:srgbClr val="000000"/>
              </a:solidFill>
              <a:latin typeface="Arial"/>
              <a:ea typeface="+mn-ea"/>
            </a:endParaRPr>
          </a:p>
          <a:p>
            <a:pPr algn="ctr" defTabSz="685800"/>
            <a:r>
              <a:rPr lang="en-GB" sz="1875" dirty="0">
                <a:solidFill>
                  <a:srgbClr val="000000"/>
                </a:solidFill>
                <a:latin typeface="Arial"/>
                <a:ea typeface="+mn-ea"/>
              </a:rPr>
              <a:t>WTTSC</a:t>
            </a:r>
          </a:p>
          <a:p>
            <a:pPr algn="ctr" defTabSz="685800"/>
            <a:endParaRPr lang="en-GB" sz="1875" dirty="0">
              <a:solidFill>
                <a:srgbClr val="000000"/>
              </a:solidFill>
              <a:latin typeface="Arial"/>
              <a:ea typeface="+mn-ea"/>
            </a:endParaRPr>
          </a:p>
          <a:p>
            <a:pPr algn="ctr" defTabSz="685800"/>
            <a:r>
              <a:rPr lang="en-GB" sz="1875" dirty="0">
                <a:solidFill>
                  <a:srgbClr val="000000"/>
                </a:solidFill>
                <a:latin typeface="Arial"/>
                <a:ea typeface="+mn-ea"/>
              </a:rPr>
              <a:t>SCAYPWMCAA</a:t>
            </a:r>
          </a:p>
          <a:p>
            <a:pPr algn="ctr" defTabSz="685800"/>
            <a:endParaRPr lang="en-GB" sz="1875" dirty="0">
              <a:solidFill>
                <a:srgbClr val="000000"/>
              </a:solidFill>
              <a:latin typeface="Arial"/>
              <a:ea typeface="+mn-ea"/>
            </a:endParaRPr>
          </a:p>
          <a:p>
            <a:pPr algn="ctr" defTabSz="685800"/>
            <a:r>
              <a:rPr lang="en-GB" sz="1875" dirty="0">
                <a:solidFill>
                  <a:srgbClr val="000000"/>
                </a:solidFill>
                <a:latin typeface="Arial"/>
                <a:ea typeface="+mn-ea"/>
              </a:rPr>
              <a:t>CWASB</a:t>
            </a:r>
          </a:p>
          <a:p>
            <a:pPr algn="ctr" defTabSz="685800"/>
            <a:endParaRPr lang="en-GB" sz="1875" dirty="0">
              <a:solidFill>
                <a:srgbClr val="000000"/>
              </a:solidFill>
              <a:latin typeface="Arial"/>
              <a:ea typeface="+mn-ea"/>
            </a:endParaRPr>
          </a:p>
          <a:p>
            <a:pPr algn="ctr" defTabSz="685800"/>
            <a:r>
              <a:rPr lang="en-GB" sz="1875" dirty="0">
                <a:solidFill>
                  <a:srgbClr val="000000"/>
                </a:solidFill>
                <a:latin typeface="Arial"/>
                <a:ea typeface="+mn-ea"/>
              </a:rPr>
              <a:t>UORFAORI</a:t>
            </a:r>
          </a:p>
          <a:p>
            <a:pPr algn="ctr" defTabSz="685800"/>
            <a:endParaRPr lang="en-GB" sz="1875" dirty="0">
              <a:solidFill>
                <a:srgbClr val="000000"/>
              </a:solidFill>
              <a:latin typeface="Arial"/>
              <a:ea typeface="+mn-ea"/>
            </a:endParaRPr>
          </a:p>
          <a:p>
            <a:pPr algn="ctr" defTabSz="685800"/>
            <a:r>
              <a:rPr lang="en-GB" sz="1875" dirty="0">
                <a:solidFill>
                  <a:srgbClr val="000000"/>
                </a:solidFill>
                <a:latin typeface="Arial"/>
                <a:ea typeface="+mn-ea"/>
              </a:rPr>
              <a:t>EIF</a:t>
            </a:r>
          </a:p>
        </p:txBody>
      </p:sp>
    </p:spTree>
    <p:extLst>
      <p:ext uri="{BB962C8B-B14F-4D97-AF65-F5344CB8AC3E}">
        <p14:creationId xmlns:p14="http://schemas.microsoft.com/office/powerpoint/2010/main" val="252279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3CEC9-B284-9FB9-47CD-6CF1345CE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8A70D-F0A7-D34F-8EAB-E24431A51E93}"/>
              </a:ext>
            </a:extLst>
          </p:cNvPr>
          <p:cNvSpPr>
            <a:spLocks noGrp="1"/>
          </p:cNvSpPr>
          <p:nvPr>
            <p:ph type="ctrTitle"/>
          </p:nvPr>
        </p:nvSpPr>
        <p:spPr>
          <a:xfrm>
            <a:off x="1052736" y="195486"/>
            <a:ext cx="5143500" cy="614265"/>
          </a:xfrm>
        </p:spPr>
        <p:txBody>
          <a:bodyPr/>
          <a:lstStyle/>
          <a:p>
            <a:pPr algn="ctr"/>
            <a:r>
              <a:rPr lang="en-GB" b="1" dirty="0"/>
              <a:t>Catchy Acronyms 2026</a:t>
            </a:r>
          </a:p>
        </p:txBody>
      </p:sp>
      <p:sp>
        <p:nvSpPr>
          <p:cNvPr id="6" name="TextBox 5">
            <a:extLst>
              <a:ext uri="{FF2B5EF4-FFF2-40B4-BE49-F238E27FC236}">
                <a16:creationId xmlns:a16="http://schemas.microsoft.com/office/drawing/2014/main" id="{60650104-D950-A02D-5149-0D1DEA34E6A8}"/>
              </a:ext>
            </a:extLst>
          </p:cNvPr>
          <p:cNvSpPr txBox="1"/>
          <p:nvPr/>
        </p:nvSpPr>
        <p:spPr>
          <a:xfrm>
            <a:off x="381597" y="1113588"/>
            <a:ext cx="5936498" cy="3624069"/>
          </a:xfrm>
          <a:prstGeom prst="rect">
            <a:avLst/>
          </a:prstGeom>
          <a:noFill/>
        </p:spPr>
        <p:txBody>
          <a:bodyPr wrap="none" rtlCol="0">
            <a:spAutoFit/>
          </a:bodyPr>
          <a:lstStyle/>
          <a:p>
            <a:pPr algn="ctr" defTabSz="685800"/>
            <a:r>
              <a:rPr lang="en-GB" sz="1350" b="1" dirty="0">
                <a:solidFill>
                  <a:srgbClr val="000000"/>
                </a:solidFill>
                <a:latin typeface="Arial"/>
                <a:ea typeface="+mn-ea"/>
              </a:rPr>
              <a:t>KCSIE </a:t>
            </a:r>
          </a:p>
          <a:p>
            <a:pPr algn="ctr" defTabSz="685800"/>
            <a:r>
              <a:rPr lang="en-GB" sz="1350" dirty="0">
                <a:solidFill>
                  <a:srgbClr val="000000"/>
                </a:solidFill>
                <a:latin typeface="Arial"/>
                <a:ea typeface="+mn-ea"/>
              </a:rPr>
              <a:t>Keeping Children Safe in Education</a:t>
            </a:r>
          </a:p>
          <a:p>
            <a:pPr algn="ctr" defTabSz="685800"/>
            <a:endParaRPr lang="en-GB" sz="1350" dirty="0">
              <a:solidFill>
                <a:srgbClr val="000000"/>
              </a:solidFill>
              <a:latin typeface="Arial"/>
              <a:ea typeface="+mn-ea"/>
            </a:endParaRPr>
          </a:p>
          <a:p>
            <a:pPr algn="ctr" defTabSz="685800"/>
            <a:r>
              <a:rPr lang="en-GB" sz="1350" b="1" dirty="0">
                <a:solidFill>
                  <a:srgbClr val="000000"/>
                </a:solidFill>
                <a:latin typeface="Arial"/>
                <a:ea typeface="+mn-ea"/>
              </a:rPr>
              <a:t>WTTSC</a:t>
            </a:r>
          </a:p>
          <a:p>
            <a:pPr algn="ctr" defTabSz="685800"/>
            <a:r>
              <a:rPr lang="en-GB" sz="1350" dirty="0">
                <a:solidFill>
                  <a:srgbClr val="000000"/>
                </a:solidFill>
                <a:latin typeface="Arial"/>
                <a:ea typeface="+mn-ea"/>
              </a:rPr>
              <a:t>Working Together to Safeguard Children</a:t>
            </a:r>
          </a:p>
          <a:p>
            <a:pPr algn="ctr" defTabSz="685800"/>
            <a:endParaRPr lang="en-GB" sz="1350" dirty="0">
              <a:solidFill>
                <a:srgbClr val="000000"/>
              </a:solidFill>
              <a:latin typeface="Arial"/>
              <a:ea typeface="+mn-ea"/>
            </a:endParaRPr>
          </a:p>
          <a:p>
            <a:pPr algn="ctr" defTabSz="685800"/>
            <a:r>
              <a:rPr lang="en-GB" sz="1350" b="1" dirty="0">
                <a:solidFill>
                  <a:srgbClr val="000000"/>
                </a:solidFill>
                <a:latin typeface="Arial"/>
                <a:ea typeface="+mn-ea"/>
              </a:rPr>
              <a:t>SCAYPWMCAA </a:t>
            </a:r>
          </a:p>
          <a:p>
            <a:pPr algn="ctr" defTabSz="685800"/>
            <a:r>
              <a:rPr lang="en-GB" sz="1350" dirty="0">
                <a:solidFill>
                  <a:srgbClr val="000000"/>
                </a:solidFill>
                <a:latin typeface="Arial"/>
                <a:ea typeface="+mn-ea"/>
              </a:rPr>
              <a:t>Supporting Children and Young People with Medical Conditions and Allergy</a:t>
            </a:r>
          </a:p>
          <a:p>
            <a:pPr algn="ctr" defTabSz="685800"/>
            <a:endParaRPr lang="en-GB" sz="1350" dirty="0">
              <a:solidFill>
                <a:srgbClr val="000000"/>
              </a:solidFill>
              <a:latin typeface="Arial"/>
              <a:ea typeface="+mn-ea"/>
            </a:endParaRPr>
          </a:p>
          <a:p>
            <a:pPr algn="ctr" defTabSz="685800"/>
            <a:r>
              <a:rPr lang="en-GB" sz="1350" b="1" dirty="0">
                <a:solidFill>
                  <a:srgbClr val="000000"/>
                </a:solidFill>
                <a:latin typeface="Arial"/>
                <a:ea typeface="+mn-ea"/>
              </a:rPr>
              <a:t>CWASB</a:t>
            </a:r>
          </a:p>
          <a:p>
            <a:pPr algn="ctr" defTabSz="685800"/>
            <a:r>
              <a:rPr lang="en-GB" sz="1350" dirty="0">
                <a:solidFill>
                  <a:srgbClr val="000000"/>
                </a:solidFill>
                <a:latin typeface="Arial"/>
                <a:ea typeface="+mn-ea"/>
              </a:rPr>
              <a:t>Children’s Wellbeing and Schools Bill</a:t>
            </a:r>
          </a:p>
          <a:p>
            <a:pPr algn="ctr" defTabSz="685800"/>
            <a:endParaRPr lang="en-GB" sz="1350" dirty="0">
              <a:solidFill>
                <a:srgbClr val="000000"/>
              </a:solidFill>
              <a:latin typeface="Arial"/>
              <a:ea typeface="+mn-ea"/>
            </a:endParaRPr>
          </a:p>
          <a:p>
            <a:pPr algn="ctr" defTabSz="685800"/>
            <a:r>
              <a:rPr lang="en-GB" sz="1350" b="1" dirty="0">
                <a:solidFill>
                  <a:srgbClr val="000000"/>
                </a:solidFill>
                <a:latin typeface="Arial"/>
                <a:ea typeface="+mn-ea"/>
              </a:rPr>
              <a:t>UORFAORI</a:t>
            </a:r>
          </a:p>
          <a:p>
            <a:pPr algn="ctr" defTabSz="685800"/>
            <a:r>
              <a:rPr lang="en-GB" sz="1350" dirty="0">
                <a:solidFill>
                  <a:srgbClr val="000000"/>
                </a:solidFill>
                <a:latin typeface="Arial"/>
                <a:ea typeface="+mn-ea"/>
              </a:rPr>
              <a:t>Use of Reasonable Force and Other Restrictive Interventions</a:t>
            </a:r>
          </a:p>
          <a:p>
            <a:pPr algn="ctr" defTabSz="685800"/>
            <a:endParaRPr lang="en-GB" sz="1350" dirty="0">
              <a:solidFill>
                <a:srgbClr val="000000"/>
              </a:solidFill>
              <a:latin typeface="Arial"/>
              <a:ea typeface="+mn-ea"/>
            </a:endParaRPr>
          </a:p>
          <a:p>
            <a:pPr algn="ctr" defTabSz="685800"/>
            <a:r>
              <a:rPr lang="en-GB" sz="1350" b="1" dirty="0">
                <a:solidFill>
                  <a:srgbClr val="000000"/>
                </a:solidFill>
                <a:latin typeface="Arial"/>
                <a:ea typeface="+mn-ea"/>
              </a:rPr>
              <a:t>EIF</a:t>
            </a:r>
          </a:p>
          <a:p>
            <a:pPr algn="ctr" defTabSz="685800"/>
            <a:r>
              <a:rPr lang="en-GB" sz="1350" dirty="0">
                <a:solidFill>
                  <a:srgbClr val="000000"/>
                </a:solidFill>
                <a:latin typeface="Arial"/>
                <a:ea typeface="+mn-ea"/>
              </a:rPr>
              <a:t>Education Inspection Framework (Ofsted)</a:t>
            </a:r>
          </a:p>
        </p:txBody>
      </p:sp>
    </p:spTree>
    <p:extLst>
      <p:ext uri="{BB962C8B-B14F-4D97-AF65-F5344CB8AC3E}">
        <p14:creationId xmlns:p14="http://schemas.microsoft.com/office/powerpoint/2010/main" val="94431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6B52-7347-F3BB-D9E4-18C91E13DC03}"/>
              </a:ext>
            </a:extLst>
          </p:cNvPr>
          <p:cNvSpPr>
            <a:spLocks noGrp="1"/>
          </p:cNvSpPr>
          <p:nvPr>
            <p:ph type="title"/>
          </p:nvPr>
        </p:nvSpPr>
        <p:spPr>
          <a:xfrm rot="21391893">
            <a:off x="251583" y="313124"/>
            <a:ext cx="2114435" cy="359481"/>
          </a:xfrm>
        </p:spPr>
        <p:txBody>
          <a:bodyPr>
            <a:normAutofit fontScale="90000"/>
          </a:bodyPr>
          <a:lstStyle/>
          <a:p>
            <a:r>
              <a:rPr lang="en-GB" b="1" dirty="0"/>
              <a:t>KCSIE 2026</a:t>
            </a:r>
          </a:p>
        </p:txBody>
      </p:sp>
      <p:sp>
        <p:nvSpPr>
          <p:cNvPr id="3" name="Content Placeholder 2">
            <a:extLst>
              <a:ext uri="{FF2B5EF4-FFF2-40B4-BE49-F238E27FC236}">
                <a16:creationId xmlns:a16="http://schemas.microsoft.com/office/drawing/2014/main" id="{23C22E19-8F92-4566-712C-7FEC19B4F2D9}"/>
              </a:ext>
            </a:extLst>
          </p:cNvPr>
          <p:cNvSpPr>
            <a:spLocks noGrp="1"/>
          </p:cNvSpPr>
          <p:nvPr>
            <p:ph idx="1"/>
          </p:nvPr>
        </p:nvSpPr>
        <p:spPr>
          <a:xfrm>
            <a:off x="278261" y="1275606"/>
            <a:ext cx="6210691" cy="3247265"/>
          </a:xfrm>
        </p:spPr>
        <p:txBody>
          <a:bodyPr>
            <a:normAutofit lnSpcReduction="10000"/>
          </a:bodyPr>
          <a:lstStyle/>
          <a:p>
            <a:pPr marL="20250" indent="0">
              <a:spcAft>
                <a:spcPts val="338"/>
              </a:spcAft>
              <a:buNone/>
            </a:pPr>
            <a:r>
              <a:rPr lang="en-GB" sz="1350" b="1" dirty="0">
                <a:latin typeface="+mj-lt"/>
                <a:cs typeface="Arial" panose="020B0604020202020204" pitchFamily="34" charset="0"/>
              </a:rPr>
              <a:t>Out for consultation, with new document expected in May.</a:t>
            </a:r>
          </a:p>
          <a:p>
            <a:pPr marL="0" indent="0">
              <a:spcAft>
                <a:spcPts val="338"/>
              </a:spcAft>
              <a:buNone/>
            </a:pPr>
            <a:endParaRPr lang="en-GB" sz="506" dirty="0">
              <a:latin typeface="+mj-lt"/>
              <a:cs typeface="Arial" panose="020B0604020202020204" pitchFamily="34" charset="0"/>
            </a:endParaRPr>
          </a:p>
          <a:p>
            <a:pPr marL="20250" indent="0">
              <a:spcAft>
                <a:spcPts val="338"/>
              </a:spcAft>
              <a:buNone/>
            </a:pPr>
            <a:r>
              <a:rPr lang="en-GB" sz="1125" b="1" dirty="0">
                <a:latin typeface="+mj-lt"/>
                <a:cs typeface="Arial" panose="020B0604020202020204" pitchFamily="34" charset="0"/>
              </a:rPr>
              <a:t>Lots of proposed changes, including:</a:t>
            </a:r>
          </a:p>
          <a:p>
            <a:pPr marL="0" indent="0">
              <a:spcAft>
                <a:spcPts val="338"/>
              </a:spcAft>
              <a:buNone/>
            </a:pPr>
            <a:endParaRPr lang="en-GB" sz="506" dirty="0">
              <a:latin typeface="+mj-lt"/>
              <a:cs typeface="Arial" panose="020B0604020202020204" pitchFamily="34" charset="0"/>
            </a:endParaRPr>
          </a:p>
          <a:p>
            <a:pPr marL="20250">
              <a:spcAft>
                <a:spcPts val="338"/>
              </a:spcAft>
            </a:pPr>
            <a:r>
              <a:rPr lang="en-GB" sz="1125" b="1" dirty="0">
                <a:latin typeface="+mj-lt"/>
                <a:cs typeface="Arial" panose="020B0604020202020204" pitchFamily="34" charset="0"/>
              </a:rPr>
              <a:t>Gender questioning students: </a:t>
            </a:r>
            <a:r>
              <a:rPr lang="en-GB" sz="1125" dirty="0">
                <a:latin typeface="+mj-lt"/>
                <a:cs typeface="Arial" panose="020B0604020202020204" pitchFamily="34" charset="0"/>
              </a:rPr>
              <a:t>schools should take a ‘very careful’ approach and single sex facilities should be maintained</a:t>
            </a:r>
          </a:p>
          <a:p>
            <a:pPr marL="20250">
              <a:spcAft>
                <a:spcPts val="338"/>
              </a:spcAft>
            </a:pPr>
            <a:r>
              <a:rPr lang="en-GB" sz="1125" dirty="0">
                <a:latin typeface="+mj-lt"/>
                <a:cs typeface="Arial" panose="020B0604020202020204" pitchFamily="34" charset="0"/>
              </a:rPr>
              <a:t>‘</a:t>
            </a:r>
            <a:r>
              <a:rPr lang="en-GB" sz="1125" b="1" dirty="0">
                <a:latin typeface="+mj-lt"/>
                <a:cs typeface="Arial" panose="020B0604020202020204" pitchFamily="34" charset="0"/>
              </a:rPr>
              <a:t>Serious violence</a:t>
            </a:r>
            <a:r>
              <a:rPr lang="en-GB" sz="1125" dirty="0">
                <a:latin typeface="+mj-lt"/>
                <a:cs typeface="Arial" panose="020B0604020202020204" pitchFamily="34" charset="0"/>
              </a:rPr>
              <a:t>’ (weapons): early intervention, ‘teachable moments’ and the need for assessing risk and taking action</a:t>
            </a:r>
          </a:p>
          <a:p>
            <a:pPr marL="20250">
              <a:spcAft>
                <a:spcPts val="338"/>
              </a:spcAft>
            </a:pPr>
            <a:r>
              <a:rPr lang="en-GB" sz="1125" b="1" dirty="0">
                <a:latin typeface="+mj-lt"/>
                <a:cs typeface="Arial" panose="020B0604020202020204" pitchFamily="34" charset="0"/>
              </a:rPr>
              <a:t>Mental health: </a:t>
            </a:r>
            <a:r>
              <a:rPr lang="en-GB" sz="1125" dirty="0">
                <a:latin typeface="+mj-lt"/>
                <a:cs typeface="Arial" panose="020B0604020202020204" pitchFamily="34" charset="0"/>
              </a:rPr>
              <a:t>‘can sometimes develop into safeguarding concerns’, e.g. self harm and suicide risk</a:t>
            </a:r>
          </a:p>
          <a:p>
            <a:pPr marL="20250">
              <a:spcAft>
                <a:spcPts val="338"/>
              </a:spcAft>
            </a:pPr>
            <a:r>
              <a:rPr lang="en-GB" sz="1125" b="1" dirty="0">
                <a:latin typeface="+mj-lt"/>
                <a:cs typeface="Arial" panose="020B0604020202020204" pitchFamily="34" charset="0"/>
              </a:rPr>
              <a:t>Child on child abuse: </a:t>
            </a:r>
            <a:r>
              <a:rPr lang="en-GB" sz="1125" dirty="0">
                <a:latin typeface="+mj-lt"/>
                <a:cs typeface="Arial" panose="020B0604020202020204" pitchFamily="34" charset="0"/>
              </a:rPr>
              <a:t>updated to include technological advances and other changes in the law, e.g. ‘deep fakes’,  ‘upskirting’, misogyny, harmful sexual behaviours and sexual violence</a:t>
            </a:r>
          </a:p>
          <a:p>
            <a:pPr marL="20250">
              <a:spcAft>
                <a:spcPts val="338"/>
              </a:spcAft>
            </a:pPr>
            <a:r>
              <a:rPr lang="en-GB" sz="1125" b="1" dirty="0">
                <a:latin typeface="+mj-lt"/>
                <a:cs typeface="Arial" panose="020B0604020202020204" pitchFamily="34" charset="0"/>
              </a:rPr>
              <a:t>Operation Encompass: </a:t>
            </a:r>
            <a:r>
              <a:rPr lang="en-GB" sz="1125" dirty="0">
                <a:latin typeface="+mj-lt"/>
                <a:cs typeface="Arial" panose="020B0604020202020204" pitchFamily="34" charset="0"/>
              </a:rPr>
              <a:t>domestic violence reporting duty made statutory</a:t>
            </a:r>
          </a:p>
          <a:p>
            <a:pPr marL="20250">
              <a:spcAft>
                <a:spcPts val="338"/>
              </a:spcAft>
            </a:pPr>
            <a:r>
              <a:rPr lang="en-GB" sz="1125" b="1" dirty="0">
                <a:latin typeface="+mj-lt"/>
                <a:cs typeface="Arial" panose="020B0604020202020204" pitchFamily="34" charset="0"/>
              </a:rPr>
              <a:t>Mobile phone free schools: </a:t>
            </a:r>
            <a:r>
              <a:rPr lang="en-GB" sz="1125" dirty="0">
                <a:latin typeface="+mj-lt"/>
                <a:cs typeface="Arial" panose="020B0604020202020204" pitchFamily="34" charset="0"/>
              </a:rPr>
              <a:t>this should be the default</a:t>
            </a:r>
          </a:p>
          <a:p>
            <a:pPr marL="20250">
              <a:spcAft>
                <a:spcPts val="338"/>
              </a:spcAft>
            </a:pPr>
            <a:r>
              <a:rPr lang="en-GB" sz="1125" b="1" dirty="0">
                <a:latin typeface="+mj-lt"/>
                <a:cs typeface="Arial" panose="020B0604020202020204" pitchFamily="34" charset="0"/>
              </a:rPr>
              <a:t>Safer Recruitment and managing allegations against staff:</a:t>
            </a:r>
            <a:r>
              <a:rPr lang="en-GB" sz="1125" dirty="0">
                <a:latin typeface="+mj-lt"/>
                <a:cs typeface="Arial" panose="020B0604020202020204" pitchFamily="34" charset="0"/>
              </a:rPr>
              <a:t> Guidance strengthened</a:t>
            </a:r>
          </a:p>
          <a:p>
            <a:endParaRPr lang="en-GB" sz="1125" dirty="0"/>
          </a:p>
        </p:txBody>
      </p:sp>
      <p:sp>
        <p:nvSpPr>
          <p:cNvPr id="5" name="TextBox 4">
            <a:extLst>
              <a:ext uri="{FF2B5EF4-FFF2-40B4-BE49-F238E27FC236}">
                <a16:creationId xmlns:a16="http://schemas.microsoft.com/office/drawing/2014/main" id="{64B10228-1310-75A4-FAF1-C33A0E517462}"/>
              </a:ext>
            </a:extLst>
          </p:cNvPr>
          <p:cNvSpPr txBox="1"/>
          <p:nvPr/>
        </p:nvSpPr>
        <p:spPr>
          <a:xfrm>
            <a:off x="4363902" y="294166"/>
            <a:ext cx="2125050" cy="715581"/>
          </a:xfrm>
          <a:prstGeom prst="rect">
            <a:avLst/>
          </a:prstGeom>
          <a:solidFill>
            <a:schemeClr val="bg1">
              <a:lumMod val="95000"/>
            </a:schemeClr>
          </a:solidFill>
          <a:ln>
            <a:solidFill>
              <a:schemeClr val="tx1"/>
            </a:solidFill>
          </a:ln>
        </p:spPr>
        <p:txBody>
          <a:bodyPr wrap="square">
            <a:spAutoFit/>
          </a:bodyPr>
          <a:lstStyle/>
          <a:p>
            <a:pPr defTabSz="685800"/>
            <a:r>
              <a:rPr lang="en-GB" sz="1350" dirty="0">
                <a:solidFill>
                  <a:srgbClr val="000000"/>
                </a:solidFill>
                <a:latin typeface="Times"/>
                <a:ea typeface="+mn-ea"/>
                <a:hlinkClick r:id="rId2"/>
              </a:rPr>
              <a:t>Keeping children safe in education: proposed revisions 2026 - GOV.UK</a:t>
            </a:r>
            <a:endParaRPr lang="en-GB" sz="1350" dirty="0">
              <a:solidFill>
                <a:srgbClr val="000000"/>
              </a:solidFill>
              <a:latin typeface="Times"/>
              <a:ea typeface="+mn-ea"/>
            </a:endParaRPr>
          </a:p>
        </p:txBody>
      </p:sp>
    </p:spTree>
    <p:extLst>
      <p:ext uri="{BB962C8B-B14F-4D97-AF65-F5344CB8AC3E}">
        <p14:creationId xmlns:p14="http://schemas.microsoft.com/office/powerpoint/2010/main" val="3952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1DBB4-6F42-F6C8-4991-4F771B474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E7B78-B324-F93C-CDDA-E58AA33C9CF3}"/>
              </a:ext>
            </a:extLst>
          </p:cNvPr>
          <p:cNvSpPr>
            <a:spLocks noGrp="1"/>
          </p:cNvSpPr>
          <p:nvPr>
            <p:ph type="title"/>
          </p:nvPr>
        </p:nvSpPr>
        <p:spPr>
          <a:xfrm rot="21391893">
            <a:off x="250164" y="266262"/>
            <a:ext cx="3663619" cy="359481"/>
          </a:xfrm>
        </p:spPr>
        <p:txBody>
          <a:bodyPr>
            <a:normAutofit fontScale="90000"/>
          </a:bodyPr>
          <a:lstStyle/>
          <a:p>
            <a:r>
              <a:rPr lang="en-GB" b="1" dirty="0"/>
              <a:t>Working Together to Safeguard Children 2026</a:t>
            </a:r>
          </a:p>
        </p:txBody>
      </p:sp>
      <p:sp>
        <p:nvSpPr>
          <p:cNvPr id="3" name="Content Placeholder 2">
            <a:extLst>
              <a:ext uri="{FF2B5EF4-FFF2-40B4-BE49-F238E27FC236}">
                <a16:creationId xmlns:a16="http://schemas.microsoft.com/office/drawing/2014/main" id="{5D4B3F4C-DA64-BAAC-716B-AEE4C52A279F}"/>
              </a:ext>
            </a:extLst>
          </p:cNvPr>
          <p:cNvSpPr>
            <a:spLocks noGrp="1"/>
          </p:cNvSpPr>
          <p:nvPr>
            <p:ph idx="1"/>
          </p:nvPr>
        </p:nvSpPr>
        <p:spPr>
          <a:xfrm>
            <a:off x="242646" y="1113588"/>
            <a:ext cx="6210691" cy="3247265"/>
          </a:xfrm>
        </p:spPr>
        <p:txBody>
          <a:bodyPr>
            <a:normAutofit/>
          </a:bodyPr>
          <a:lstStyle/>
          <a:p>
            <a:pPr marL="0" indent="0">
              <a:buNone/>
            </a:pPr>
            <a:endParaRPr lang="en-GB" sz="1125" dirty="0"/>
          </a:p>
          <a:p>
            <a:pPr marL="0" indent="0">
              <a:buNone/>
            </a:pPr>
            <a:r>
              <a:rPr lang="en-GB" sz="1125" dirty="0"/>
              <a:t>This </a:t>
            </a:r>
            <a:r>
              <a:rPr lang="en-GB" sz="1125" b="1" dirty="0"/>
              <a:t>statutory guidance </a:t>
            </a:r>
            <a:r>
              <a:rPr lang="en-GB" sz="1125" dirty="0"/>
              <a:t>was updated in March 2026 and replaces the 2023 document.</a:t>
            </a:r>
          </a:p>
          <a:p>
            <a:pPr marL="0" indent="0">
              <a:buNone/>
            </a:pPr>
            <a:endParaRPr lang="en-GB" sz="1125" dirty="0"/>
          </a:p>
          <a:p>
            <a:pPr marL="0" indent="0">
              <a:buNone/>
            </a:pPr>
            <a:r>
              <a:rPr lang="en-GB" sz="1125" dirty="0"/>
              <a:t>The guidance applies to all organisations and agencies working with children and young people in England and Wales, with particular reference to the </a:t>
            </a:r>
            <a:r>
              <a:rPr lang="en-GB" sz="1125" b="1" dirty="0"/>
              <a:t>local authority</a:t>
            </a:r>
            <a:r>
              <a:rPr lang="en-GB" sz="1125" dirty="0"/>
              <a:t>, the </a:t>
            </a:r>
            <a:r>
              <a:rPr lang="en-GB" sz="1125" b="1" dirty="0"/>
              <a:t>ICB</a:t>
            </a:r>
            <a:r>
              <a:rPr lang="en-GB" sz="1125" dirty="0"/>
              <a:t> (NHS Integrated Care Board) and the </a:t>
            </a:r>
            <a:r>
              <a:rPr lang="en-GB" sz="1125" b="1" dirty="0"/>
              <a:t>police</a:t>
            </a:r>
            <a:r>
              <a:rPr lang="en-GB" sz="1125" dirty="0"/>
              <a:t>.</a:t>
            </a:r>
          </a:p>
          <a:p>
            <a:pPr marL="0" indent="0">
              <a:buNone/>
            </a:pPr>
            <a:endParaRPr lang="en-GB" sz="1125" dirty="0"/>
          </a:p>
          <a:p>
            <a:pPr marL="0" indent="0">
              <a:buNone/>
            </a:pPr>
            <a:r>
              <a:rPr lang="en-GB" sz="1125" dirty="0"/>
              <a:t>The updated document clarifies and strengthens the previous document, particularly regarding:</a:t>
            </a:r>
          </a:p>
          <a:p>
            <a:pPr marL="0" indent="0">
              <a:buNone/>
            </a:pPr>
            <a:endParaRPr lang="en-GB" sz="1125" dirty="0"/>
          </a:p>
          <a:p>
            <a:pPr>
              <a:buFontTx/>
              <a:buChar char="-"/>
            </a:pPr>
            <a:r>
              <a:rPr lang="en-GB" sz="1125" dirty="0"/>
              <a:t>Kinship care and adopted/LAC</a:t>
            </a:r>
          </a:p>
          <a:p>
            <a:pPr>
              <a:buFontTx/>
              <a:buChar char="-"/>
            </a:pPr>
            <a:r>
              <a:rPr lang="en-GB" sz="1125" dirty="0"/>
              <a:t>‘hidden harms’</a:t>
            </a:r>
          </a:p>
          <a:p>
            <a:pPr>
              <a:buFontTx/>
              <a:buChar char="-"/>
            </a:pPr>
            <a:r>
              <a:rPr lang="en-GB" sz="1125" dirty="0"/>
              <a:t>Data analysis</a:t>
            </a:r>
          </a:p>
          <a:p>
            <a:pPr>
              <a:buFontTx/>
              <a:buChar char="-"/>
            </a:pPr>
            <a:r>
              <a:rPr lang="en-GB" sz="1125" dirty="0"/>
              <a:t>Annual reports which evidence impact</a:t>
            </a:r>
          </a:p>
          <a:p>
            <a:pPr>
              <a:buFontTx/>
              <a:buChar char="-"/>
            </a:pPr>
            <a:r>
              <a:rPr lang="en-GB" sz="1125" dirty="0"/>
              <a:t>Learning from serious child safeguarding incidents, including alteration of the Rapid Review timeline</a:t>
            </a:r>
          </a:p>
          <a:p>
            <a:pPr>
              <a:buFontTx/>
              <a:buChar char="-"/>
            </a:pPr>
            <a:r>
              <a:rPr lang="en-GB" sz="1125" dirty="0"/>
              <a:t>Some factual changes</a:t>
            </a:r>
          </a:p>
          <a:p>
            <a:pPr>
              <a:buFontTx/>
              <a:buChar char="-"/>
            </a:pPr>
            <a:endParaRPr lang="en-GB" sz="1125" dirty="0"/>
          </a:p>
        </p:txBody>
      </p:sp>
      <p:sp>
        <p:nvSpPr>
          <p:cNvPr id="6" name="TextBox 5">
            <a:extLst>
              <a:ext uri="{FF2B5EF4-FFF2-40B4-BE49-F238E27FC236}">
                <a16:creationId xmlns:a16="http://schemas.microsoft.com/office/drawing/2014/main" id="{B09A65C8-602A-3444-D020-5285FA5D9742}"/>
              </a:ext>
            </a:extLst>
          </p:cNvPr>
          <p:cNvSpPr txBox="1"/>
          <p:nvPr/>
        </p:nvSpPr>
        <p:spPr>
          <a:xfrm>
            <a:off x="4617134" y="238253"/>
            <a:ext cx="1998222" cy="438582"/>
          </a:xfrm>
          <a:prstGeom prst="rect">
            <a:avLst/>
          </a:prstGeom>
          <a:solidFill>
            <a:schemeClr val="bg1">
              <a:lumMod val="95000"/>
            </a:schemeClr>
          </a:solidFill>
          <a:ln>
            <a:solidFill>
              <a:schemeClr val="tx1"/>
            </a:solidFill>
          </a:ln>
        </p:spPr>
        <p:txBody>
          <a:bodyPr wrap="square">
            <a:spAutoFit/>
          </a:bodyPr>
          <a:lstStyle/>
          <a:p>
            <a:pPr defTabSz="685800"/>
            <a:r>
              <a:rPr lang="en-GB" sz="1125" dirty="0">
                <a:solidFill>
                  <a:srgbClr val="000000"/>
                </a:solidFill>
                <a:latin typeface="Times"/>
                <a:ea typeface="+mn-ea"/>
                <a:hlinkClick r:id="rId2"/>
              </a:rPr>
              <a:t>Working together to safeguard children - GOV.UK</a:t>
            </a:r>
            <a:endParaRPr lang="en-GB" sz="1125" dirty="0">
              <a:solidFill>
                <a:srgbClr val="000000"/>
              </a:solidFill>
              <a:latin typeface="Times"/>
              <a:ea typeface="+mn-ea"/>
            </a:endParaRPr>
          </a:p>
        </p:txBody>
      </p:sp>
    </p:spTree>
    <p:extLst>
      <p:ext uri="{BB962C8B-B14F-4D97-AF65-F5344CB8AC3E}">
        <p14:creationId xmlns:p14="http://schemas.microsoft.com/office/powerpoint/2010/main" val="45707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06CC-84FA-95FE-2FA8-CB1D17321353}"/>
              </a:ext>
            </a:extLst>
          </p:cNvPr>
          <p:cNvSpPr>
            <a:spLocks noGrp="1"/>
          </p:cNvSpPr>
          <p:nvPr>
            <p:ph type="title"/>
          </p:nvPr>
        </p:nvSpPr>
        <p:spPr/>
        <p:txBody>
          <a:bodyPr/>
          <a:lstStyle/>
          <a:p>
            <a:r>
              <a:rPr lang="en-GB" dirty="0"/>
              <a:t>Working Together to Safeguard Children – the illustrated version</a:t>
            </a:r>
          </a:p>
        </p:txBody>
      </p:sp>
      <p:sp>
        <p:nvSpPr>
          <p:cNvPr id="3" name="Content Placeholder 2">
            <a:extLst>
              <a:ext uri="{FF2B5EF4-FFF2-40B4-BE49-F238E27FC236}">
                <a16:creationId xmlns:a16="http://schemas.microsoft.com/office/drawing/2014/main" id="{67CF2B1F-7B80-0E9F-B04D-BBD54028FE99}"/>
              </a:ext>
            </a:extLst>
          </p:cNvPr>
          <p:cNvSpPr>
            <a:spLocks noGrp="1"/>
          </p:cNvSpPr>
          <p:nvPr>
            <p:ph idx="1"/>
          </p:nvPr>
        </p:nvSpPr>
        <p:spPr>
          <a:xfrm>
            <a:off x="312243" y="1959205"/>
            <a:ext cx="3389523" cy="3143250"/>
          </a:xfrm>
        </p:spPr>
        <p:txBody>
          <a:bodyPr/>
          <a:lstStyle/>
          <a:p>
            <a:pPr marL="0" indent="0">
              <a:buNone/>
            </a:pPr>
            <a:r>
              <a:rPr lang="en-GB" sz="1050" dirty="0">
                <a:ea typeface="Aptos" panose="020B0004020202020204" pitchFamily="34" charset="0"/>
                <a:cs typeface="Aptos" panose="020B0004020202020204" pitchFamily="34" charset="0"/>
              </a:rPr>
              <a:t>The </a:t>
            </a:r>
            <a:r>
              <a:rPr lang="en-GB" sz="1050" b="1" dirty="0">
                <a:solidFill>
                  <a:srgbClr val="C00000"/>
                </a:solidFill>
                <a:ea typeface="Aptos" panose="020B0004020202020204" pitchFamily="34" charset="0"/>
                <a:cs typeface="Aptos" panose="020B0004020202020204" pitchFamily="34" charset="0"/>
              </a:rPr>
              <a:t>DfE </a:t>
            </a:r>
            <a:r>
              <a:rPr lang="en-GB" sz="1050" dirty="0">
                <a:ea typeface="Aptos" panose="020B0004020202020204" pitchFamily="34" charset="0"/>
                <a:cs typeface="Aptos" panose="020B0004020202020204" pitchFamily="34" charset="0"/>
              </a:rPr>
              <a:t>has issued an </a:t>
            </a:r>
            <a:r>
              <a:rPr lang="en-GB" sz="1050" b="1" dirty="0">
                <a:ea typeface="Aptos" panose="020B0004020202020204" pitchFamily="34" charset="0"/>
                <a:cs typeface="Aptos" panose="020B0004020202020204" pitchFamily="34" charset="0"/>
              </a:rPr>
              <a:t>illustrated version </a:t>
            </a:r>
            <a:r>
              <a:rPr lang="en-GB" sz="1050" dirty="0">
                <a:ea typeface="Aptos" panose="020B0004020202020204" pitchFamily="34" charset="0"/>
                <a:cs typeface="Aptos" panose="020B0004020202020204" pitchFamily="34" charset="0"/>
              </a:rPr>
              <a:t>of the </a:t>
            </a:r>
            <a:r>
              <a:rPr lang="en-GB" sz="1050" b="1" dirty="0">
                <a:ea typeface="Aptos" panose="020B0004020202020204" pitchFamily="34" charset="0"/>
                <a:cs typeface="Aptos" panose="020B0004020202020204" pitchFamily="34" charset="0"/>
              </a:rPr>
              <a:t>Working Together to Safeguard Children </a:t>
            </a:r>
            <a:r>
              <a:rPr lang="en-GB" sz="1050" dirty="0">
                <a:ea typeface="Aptos" panose="020B0004020202020204" pitchFamily="34" charset="0"/>
                <a:cs typeface="Aptos" panose="020B0004020202020204" pitchFamily="34" charset="0"/>
              </a:rPr>
              <a:t>guidance, specifically designed to be accessible and engaging for children and young people.</a:t>
            </a:r>
          </a:p>
          <a:p>
            <a:pPr marL="0" indent="0" defTabSz="685800" eaLnBrk="0" hangingPunct="0">
              <a:spcBef>
                <a:spcPct val="0"/>
              </a:spcBef>
              <a:buNone/>
              <a:defRPr/>
            </a:pPr>
            <a:r>
              <a:rPr lang="en-GB" sz="1050" kern="1200" dirty="0">
                <a:solidFill>
                  <a:srgbClr val="000000"/>
                </a:solidFill>
                <a:hlinkClick r:id="rId2"/>
              </a:rPr>
              <a:t>Working together to safeguard children - GOV.UK</a:t>
            </a:r>
            <a:endParaRPr lang="en-GB" sz="1050" kern="1200" dirty="0">
              <a:solidFill>
                <a:srgbClr val="000000"/>
              </a:solidFill>
            </a:endParaRPr>
          </a:p>
          <a:p>
            <a:pPr marL="0" indent="0">
              <a:buNone/>
            </a:pPr>
            <a:br>
              <a:rPr lang="en-GB" sz="1050" dirty="0">
                <a:ea typeface="Aptos" panose="020B0004020202020204" pitchFamily="34" charset="0"/>
                <a:cs typeface="Aptos" panose="020B0004020202020204" pitchFamily="34" charset="0"/>
              </a:rPr>
            </a:br>
            <a:r>
              <a:rPr lang="en-GB" sz="1050" dirty="0">
                <a:ea typeface="Aptos" panose="020B0004020202020204" pitchFamily="34" charset="0"/>
                <a:cs typeface="Aptos" panose="020B0004020202020204" pitchFamily="34" charset="0"/>
              </a:rPr>
              <a:t>There is also a </a:t>
            </a:r>
            <a:r>
              <a:rPr lang="en-GB" sz="1050" b="1" dirty="0">
                <a:ea typeface="Aptos" panose="020B0004020202020204" pitchFamily="34" charset="0"/>
                <a:cs typeface="Aptos" panose="020B0004020202020204" pitchFamily="34" charset="0"/>
              </a:rPr>
              <a:t>short, animated version </a:t>
            </a:r>
            <a:r>
              <a:rPr lang="en-GB" sz="1050" dirty="0">
                <a:ea typeface="Aptos" panose="020B0004020202020204" pitchFamily="34" charset="0"/>
                <a:cs typeface="Aptos" panose="020B0004020202020204" pitchFamily="34" charset="0"/>
              </a:rPr>
              <a:t>of this guidance for children and young people which explains how people who help them work together and what they can expect when they ask for help. </a:t>
            </a:r>
            <a:br>
              <a:rPr lang="en-GB" sz="1050" dirty="0">
                <a:ea typeface="Aptos" panose="020B0004020202020204" pitchFamily="34" charset="0"/>
                <a:cs typeface="Aptos" panose="020B0004020202020204" pitchFamily="34" charset="0"/>
              </a:rPr>
            </a:br>
            <a:r>
              <a:rPr lang="en-GB" sz="1050" dirty="0">
                <a:hlinkClick r:id="rId3"/>
              </a:rPr>
              <a:t>An animated guide to Working Together to Safeguard Children for children and young people</a:t>
            </a:r>
            <a:br>
              <a:rPr lang="en-GB" sz="1050" dirty="0">
                <a:ea typeface="Aptos" panose="020B0004020202020204" pitchFamily="34" charset="0"/>
                <a:cs typeface="Aptos" panose="020B0004020202020204" pitchFamily="34" charset="0"/>
              </a:rPr>
            </a:br>
            <a:br>
              <a:rPr lang="en-GB" sz="1050" dirty="0">
                <a:ea typeface="Aptos" panose="020B0004020202020204" pitchFamily="34" charset="0"/>
                <a:cs typeface="Aptos" panose="020B0004020202020204" pitchFamily="34" charset="0"/>
              </a:rPr>
            </a:br>
            <a:r>
              <a:rPr lang="en-GB" sz="1050" dirty="0">
                <a:ea typeface="Aptos" panose="020B0004020202020204" pitchFamily="34" charset="0"/>
                <a:cs typeface="Aptos" panose="020B0004020202020204" pitchFamily="34" charset="0"/>
              </a:rPr>
              <a:t>Plus a </a:t>
            </a:r>
            <a:r>
              <a:rPr lang="en-GB" sz="1050" b="1" dirty="0">
                <a:ea typeface="Aptos" panose="020B0004020202020204" pitchFamily="34" charset="0"/>
                <a:cs typeface="Aptos" panose="020B0004020202020204" pitchFamily="34" charset="0"/>
              </a:rPr>
              <a:t>toolkit of resources </a:t>
            </a:r>
            <a:r>
              <a:rPr lang="en-GB" sz="1050" dirty="0">
                <a:ea typeface="Aptos" panose="020B0004020202020204" pitchFamily="34" charset="0"/>
                <a:cs typeface="Aptos" panose="020B0004020202020204" pitchFamily="34" charset="0"/>
              </a:rPr>
              <a:t>which can be obtained by emailing:</a:t>
            </a:r>
          </a:p>
          <a:p>
            <a:pPr marL="0" indent="0">
              <a:buNone/>
            </a:pPr>
            <a:r>
              <a:rPr lang="en-GB" sz="1050" u="sng" dirty="0">
                <a:solidFill>
                  <a:srgbClr val="467886"/>
                </a:solidFill>
                <a:ea typeface="Aptos" panose="020B0004020202020204" pitchFamily="34" charset="0"/>
                <a:cs typeface="Aptos" panose="020B0004020202020204" pitchFamily="34" charset="0"/>
                <a:hlinkClick r:id="rId4"/>
              </a:rPr>
              <a:t>workingtogether.statutoryguidance@education.gov.uk</a:t>
            </a:r>
            <a:endParaRPr lang="en-GB" sz="1050" dirty="0">
              <a:ea typeface="Aptos" panose="020B0004020202020204" pitchFamily="34" charset="0"/>
              <a:cs typeface="Aptos" panose="020B0004020202020204" pitchFamily="34" charset="0"/>
            </a:endParaRPr>
          </a:p>
          <a:p>
            <a:endParaRPr lang="en-GB" dirty="0"/>
          </a:p>
        </p:txBody>
      </p:sp>
      <p:sp>
        <p:nvSpPr>
          <p:cNvPr id="5" name="TextBox 4">
            <a:extLst>
              <a:ext uri="{FF2B5EF4-FFF2-40B4-BE49-F238E27FC236}">
                <a16:creationId xmlns:a16="http://schemas.microsoft.com/office/drawing/2014/main" id="{742F3D58-3579-D438-59B8-F3CA2D0518E6}"/>
              </a:ext>
            </a:extLst>
          </p:cNvPr>
          <p:cNvSpPr txBox="1"/>
          <p:nvPr/>
        </p:nvSpPr>
        <p:spPr>
          <a:xfrm>
            <a:off x="522645" y="1124119"/>
            <a:ext cx="2937537" cy="646331"/>
          </a:xfrm>
          <a:prstGeom prst="rect">
            <a:avLst/>
          </a:prstGeom>
          <a:solidFill>
            <a:schemeClr val="bg1">
              <a:lumMod val="95000"/>
            </a:schemeClr>
          </a:solidFill>
          <a:ln>
            <a:solidFill>
              <a:schemeClr val="tx1"/>
            </a:solidFill>
          </a:ln>
        </p:spPr>
        <p:txBody>
          <a:bodyPr wrap="square">
            <a:spAutoFit/>
          </a:bodyPr>
          <a:lstStyle/>
          <a:p>
            <a:pPr defTabSz="685800"/>
            <a:r>
              <a:rPr lang="en-GB" sz="1800" dirty="0">
                <a:solidFill>
                  <a:srgbClr val="000000"/>
                </a:solidFill>
                <a:latin typeface="Times"/>
                <a:ea typeface="+mn-ea"/>
                <a:hlinkClick r:id="rId2"/>
              </a:rPr>
              <a:t>Working together to safeguard children - GOV.UK</a:t>
            </a:r>
            <a:endParaRPr lang="en-GB" sz="1800" dirty="0">
              <a:solidFill>
                <a:srgbClr val="000000"/>
              </a:solidFill>
              <a:latin typeface="Times"/>
              <a:ea typeface="+mn-ea"/>
            </a:endParaRPr>
          </a:p>
        </p:txBody>
      </p:sp>
      <p:pic>
        <p:nvPicPr>
          <p:cNvPr id="7" name="Picture 6">
            <a:extLst>
              <a:ext uri="{FF2B5EF4-FFF2-40B4-BE49-F238E27FC236}">
                <a16:creationId xmlns:a16="http://schemas.microsoft.com/office/drawing/2014/main" id="{69DDEF70-784D-9867-4C37-051CC7532374}"/>
              </a:ext>
            </a:extLst>
          </p:cNvPr>
          <p:cNvPicPr>
            <a:picLocks noChangeAspect="1"/>
          </p:cNvPicPr>
          <p:nvPr/>
        </p:nvPicPr>
        <p:blipFill>
          <a:blip r:embed="rId5"/>
          <a:stretch>
            <a:fillRect/>
          </a:stretch>
        </p:blipFill>
        <p:spPr>
          <a:xfrm>
            <a:off x="4267614" y="735546"/>
            <a:ext cx="2361787" cy="3343205"/>
          </a:xfrm>
          <a:prstGeom prst="rect">
            <a:avLst/>
          </a:prstGeom>
          <a:ln>
            <a:solidFill>
              <a:schemeClr val="tx1"/>
            </a:solidFill>
          </a:ln>
        </p:spPr>
      </p:pic>
    </p:spTree>
    <p:extLst>
      <p:ext uri="{BB962C8B-B14F-4D97-AF65-F5344CB8AC3E}">
        <p14:creationId xmlns:p14="http://schemas.microsoft.com/office/powerpoint/2010/main" val="16535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9CAA-6C7A-84FB-FD4B-945A5BDB094D}"/>
              </a:ext>
            </a:extLst>
          </p:cNvPr>
          <p:cNvSpPr>
            <a:spLocks noGrp="1"/>
          </p:cNvSpPr>
          <p:nvPr>
            <p:ph type="title"/>
          </p:nvPr>
        </p:nvSpPr>
        <p:spPr>
          <a:xfrm rot="21337537">
            <a:off x="138927" y="270086"/>
            <a:ext cx="4490554" cy="745629"/>
          </a:xfrm>
        </p:spPr>
        <p:txBody>
          <a:bodyPr>
            <a:normAutofit fontScale="90000"/>
          </a:bodyPr>
          <a:lstStyle/>
          <a:p>
            <a:r>
              <a:rPr lang="en-GB" b="1" dirty="0"/>
              <a:t>Medical Conditions and Allergies</a:t>
            </a:r>
          </a:p>
        </p:txBody>
      </p:sp>
      <p:sp>
        <p:nvSpPr>
          <p:cNvPr id="3" name="Content Placeholder 2">
            <a:extLst>
              <a:ext uri="{FF2B5EF4-FFF2-40B4-BE49-F238E27FC236}">
                <a16:creationId xmlns:a16="http://schemas.microsoft.com/office/drawing/2014/main" id="{F39ED357-42D7-6232-55BE-A0F4ADBEDBF5}"/>
              </a:ext>
            </a:extLst>
          </p:cNvPr>
          <p:cNvSpPr>
            <a:spLocks noGrp="1"/>
          </p:cNvSpPr>
          <p:nvPr>
            <p:ph idx="1"/>
          </p:nvPr>
        </p:nvSpPr>
        <p:spPr>
          <a:xfrm>
            <a:off x="243904" y="1469720"/>
            <a:ext cx="6623940" cy="3446743"/>
          </a:xfrm>
        </p:spPr>
        <p:txBody>
          <a:bodyPr>
            <a:normAutofit fontScale="25000" lnSpcReduction="20000"/>
          </a:bodyPr>
          <a:lstStyle/>
          <a:p>
            <a:pPr>
              <a:buNone/>
            </a:pPr>
            <a:r>
              <a:rPr lang="en-GB" sz="4050" dirty="0">
                <a:ea typeface="Aptos" panose="020B0004020202020204" pitchFamily="34" charset="0"/>
                <a:cs typeface="Aptos" panose="020B0004020202020204" pitchFamily="34" charset="0"/>
              </a:rPr>
              <a:t> </a:t>
            </a:r>
          </a:p>
          <a:p>
            <a:pPr>
              <a:buNone/>
            </a:pPr>
            <a:r>
              <a:rPr lang="en-GB" sz="4050" b="1" u="sng" dirty="0">
                <a:solidFill>
                  <a:srgbClr val="FF0000"/>
                </a:solidFill>
                <a:ea typeface="Aptos" panose="020B0004020202020204" pitchFamily="34" charset="0"/>
                <a:cs typeface="Aptos" panose="020B0004020202020204" pitchFamily="34" charset="0"/>
              </a:rPr>
              <a:t>Supporting children and young people with medical conditions and allergy - consultation</a:t>
            </a:r>
            <a:endParaRPr lang="en-GB" sz="4050" dirty="0">
              <a:solidFill>
                <a:srgbClr val="FF0000"/>
              </a:solidFill>
              <a:ea typeface="Aptos" panose="020B0004020202020204" pitchFamily="34" charset="0"/>
              <a:cs typeface="Aptos" panose="020B0004020202020204" pitchFamily="34" charset="0"/>
            </a:endParaRPr>
          </a:p>
          <a:p>
            <a:pPr>
              <a:buNone/>
            </a:pPr>
            <a:r>
              <a:rPr lang="en-GB" sz="4050" b="1" dirty="0">
                <a:ea typeface="Aptos" panose="020B0004020202020204" pitchFamily="34" charset="0"/>
                <a:cs typeface="Aptos" panose="020B0004020202020204" pitchFamily="34" charset="0"/>
              </a:rPr>
              <a:t> </a:t>
            </a:r>
            <a:endParaRPr lang="en-GB" sz="4050" dirty="0">
              <a:ea typeface="Aptos" panose="020B0004020202020204" pitchFamily="34" charset="0"/>
              <a:cs typeface="Aptos" panose="020B0004020202020204" pitchFamily="34" charset="0"/>
            </a:endParaRPr>
          </a:p>
          <a:p>
            <a:pPr>
              <a:buNone/>
            </a:pPr>
            <a:r>
              <a:rPr lang="en-GB" sz="4050" dirty="0">
                <a:ea typeface="Aptos" panose="020B0004020202020204" pitchFamily="34" charset="0"/>
                <a:cs typeface="Aptos" panose="020B0004020202020204" pitchFamily="34" charset="0"/>
              </a:rPr>
              <a:t>The DfE is consulting on proposals to strengthen how children and young people with medical conditions and allergies are supported and kept safe.</a:t>
            </a:r>
          </a:p>
          <a:p>
            <a:pPr>
              <a:buNone/>
            </a:pPr>
            <a:endParaRPr lang="en-GB" sz="4050" dirty="0">
              <a:ea typeface="Aptos" panose="020B0004020202020204" pitchFamily="34" charset="0"/>
              <a:cs typeface="Aptos" panose="020B0004020202020204" pitchFamily="34" charset="0"/>
            </a:endParaRPr>
          </a:p>
          <a:p>
            <a:pPr>
              <a:buNone/>
            </a:pPr>
            <a:r>
              <a:rPr lang="en-GB" sz="4050" dirty="0">
                <a:ea typeface="Aptos" panose="020B0004020202020204" pitchFamily="34" charset="0"/>
                <a:cs typeface="Aptos" panose="020B0004020202020204" pitchFamily="34" charset="0"/>
              </a:rPr>
              <a:t> </a:t>
            </a:r>
          </a:p>
          <a:p>
            <a:pPr>
              <a:buNone/>
            </a:pPr>
            <a:r>
              <a:rPr lang="en-GB" sz="4050" dirty="0">
                <a:ea typeface="Aptos" panose="020B0004020202020204" pitchFamily="34" charset="0"/>
                <a:cs typeface="Aptos" panose="020B0004020202020204" pitchFamily="34" charset="0"/>
              </a:rPr>
              <a:t>The proposals include:</a:t>
            </a:r>
          </a:p>
          <a:p>
            <a:pPr>
              <a:buNone/>
            </a:pPr>
            <a:r>
              <a:rPr lang="en-GB" sz="4050" dirty="0">
                <a:ea typeface="Aptos" panose="020B0004020202020204" pitchFamily="34" charset="0"/>
                <a:cs typeface="Aptos" panose="020B0004020202020204" pitchFamily="34" charset="0"/>
              </a:rPr>
              <a:t> </a:t>
            </a:r>
          </a:p>
          <a:p>
            <a:pPr marL="192881" indent="-192881">
              <a:buSzPts val="1000"/>
              <a:buFont typeface="Symbol" panose="05050102010706020507" pitchFamily="18" charset="2"/>
              <a:buChar char=""/>
              <a:tabLst>
                <a:tab pos="257175" algn="l"/>
              </a:tabLst>
            </a:pPr>
            <a:r>
              <a:rPr lang="en-GB" sz="4050" dirty="0">
                <a:ea typeface="Times New Roman" panose="02020603050405020304" pitchFamily="18" charset="0"/>
                <a:cs typeface="Aptos" panose="020B0004020202020204" pitchFamily="34" charset="0"/>
              </a:rPr>
              <a:t>requiring every setting to have a published medical conditions policy</a:t>
            </a:r>
            <a:endParaRPr lang="en-GB" sz="4050" dirty="0">
              <a:ea typeface="Aptos" panose="020B0004020202020204" pitchFamily="34" charset="0"/>
              <a:cs typeface="Aptos" panose="020B0004020202020204" pitchFamily="34" charset="0"/>
            </a:endParaRPr>
          </a:p>
          <a:p>
            <a:pPr marL="192881" indent="-192881">
              <a:buSzPts val="1000"/>
              <a:buFont typeface="Symbol" panose="05050102010706020507" pitchFamily="18" charset="2"/>
              <a:buChar char=""/>
              <a:tabLst>
                <a:tab pos="257175" algn="l"/>
              </a:tabLst>
            </a:pPr>
            <a:r>
              <a:rPr lang="en-GB" sz="4050" dirty="0">
                <a:ea typeface="Times New Roman" panose="02020603050405020304" pitchFamily="18" charset="0"/>
                <a:cs typeface="Aptos" panose="020B0004020202020204" pitchFamily="34" charset="0"/>
              </a:rPr>
              <a:t>strengthening Individual Healthcare Plans (IHPs)</a:t>
            </a:r>
            <a:endParaRPr lang="en-GB" sz="4050" dirty="0">
              <a:ea typeface="Aptos" panose="020B0004020202020204" pitchFamily="34" charset="0"/>
              <a:cs typeface="Aptos" panose="020B0004020202020204" pitchFamily="34" charset="0"/>
            </a:endParaRPr>
          </a:p>
          <a:p>
            <a:pPr marL="192881" indent="-192881">
              <a:buSzPts val="1000"/>
              <a:buFont typeface="Symbol" panose="05050102010706020507" pitchFamily="18" charset="2"/>
              <a:buChar char=""/>
              <a:tabLst>
                <a:tab pos="257175" algn="l"/>
              </a:tabLst>
            </a:pPr>
            <a:r>
              <a:rPr lang="en-GB" sz="4050" dirty="0">
                <a:ea typeface="Times New Roman" panose="02020603050405020304" pitchFamily="18" charset="0"/>
                <a:cs typeface="Aptos" panose="020B0004020202020204" pitchFamily="34" charset="0"/>
              </a:rPr>
              <a:t>improving recording, reporting and learning from serious incidents and ‘near misses’</a:t>
            </a:r>
            <a:endParaRPr lang="en-GB" sz="4050" dirty="0">
              <a:ea typeface="Aptos" panose="020B0004020202020204" pitchFamily="34" charset="0"/>
              <a:cs typeface="Aptos" panose="020B0004020202020204" pitchFamily="34" charset="0"/>
            </a:endParaRPr>
          </a:p>
          <a:p>
            <a:pPr marL="192881" indent="-192881">
              <a:buSzPts val="1000"/>
              <a:buFont typeface="Symbol" panose="05050102010706020507" pitchFamily="18" charset="2"/>
              <a:buChar char=""/>
              <a:tabLst>
                <a:tab pos="257175" algn="l"/>
              </a:tabLst>
            </a:pPr>
            <a:r>
              <a:rPr lang="en-GB" sz="4050" dirty="0">
                <a:ea typeface="Times New Roman" panose="02020603050405020304" pitchFamily="18" charset="0"/>
                <a:cs typeface="Aptos" panose="020B0004020202020204" pitchFamily="34" charset="0"/>
              </a:rPr>
              <a:t>introducing a new requirement for a separate, published allergy safety policy, covering training and the use of </a:t>
            </a:r>
          </a:p>
          <a:p>
            <a:pPr marL="0" indent="0">
              <a:buSzPts val="1000"/>
              <a:buNone/>
              <a:tabLst>
                <a:tab pos="257175" algn="l"/>
              </a:tabLst>
            </a:pPr>
            <a:r>
              <a:rPr lang="en-GB" sz="4050" dirty="0">
                <a:ea typeface="Times New Roman" panose="02020603050405020304" pitchFamily="18" charset="0"/>
                <a:cs typeface="Aptos" panose="020B0004020202020204" pitchFamily="34" charset="0"/>
              </a:rPr>
              <a:t>	adrenaline devices.</a:t>
            </a:r>
            <a:endParaRPr lang="en-GB" sz="4050" dirty="0">
              <a:ea typeface="Aptos" panose="020B0004020202020204" pitchFamily="34" charset="0"/>
              <a:cs typeface="Aptos" panose="020B0004020202020204" pitchFamily="34" charset="0"/>
            </a:endParaRPr>
          </a:p>
          <a:p>
            <a:pPr>
              <a:buNone/>
            </a:pPr>
            <a:endParaRPr lang="en-GB" sz="4050" dirty="0">
              <a:ea typeface="Aptos" panose="020B0004020202020204" pitchFamily="34" charset="0"/>
              <a:cs typeface="Aptos" panose="020B0004020202020204" pitchFamily="34" charset="0"/>
            </a:endParaRPr>
          </a:p>
          <a:p>
            <a:pPr>
              <a:buNone/>
            </a:pPr>
            <a:r>
              <a:rPr lang="en-GB" sz="4050" dirty="0">
                <a:ea typeface="Aptos" panose="020B0004020202020204" pitchFamily="34" charset="0"/>
                <a:cs typeface="Aptos" panose="020B0004020202020204" pitchFamily="34" charset="0"/>
              </a:rPr>
              <a:t>The draft guidance is open for consultation for 8 weeks, </a:t>
            </a:r>
            <a:r>
              <a:rPr lang="en-GB" sz="4050" b="1" u="sng" dirty="0">
                <a:ea typeface="Aptos" panose="020B0004020202020204" pitchFamily="34" charset="0"/>
                <a:cs typeface="Aptos" panose="020B0004020202020204" pitchFamily="34" charset="0"/>
              </a:rPr>
              <a:t>closing on Friday 1 May</a:t>
            </a:r>
            <a:r>
              <a:rPr lang="en-GB" sz="4050" u="sng" dirty="0">
                <a:ea typeface="Aptos" panose="020B0004020202020204" pitchFamily="34" charset="0"/>
                <a:cs typeface="Aptos" panose="020B0004020202020204" pitchFamily="34" charset="0"/>
              </a:rPr>
              <a:t>.</a:t>
            </a:r>
            <a:r>
              <a:rPr lang="en-GB" sz="4050" dirty="0">
                <a:ea typeface="Aptos" panose="020B0004020202020204" pitchFamily="34" charset="0"/>
                <a:cs typeface="Aptos" panose="020B0004020202020204" pitchFamily="34" charset="0"/>
              </a:rPr>
              <a:t> </a:t>
            </a:r>
          </a:p>
          <a:p>
            <a:pPr>
              <a:buNone/>
            </a:pPr>
            <a:endParaRPr lang="en-GB" sz="4050" dirty="0">
              <a:ea typeface="Aptos" panose="020B0004020202020204" pitchFamily="34" charset="0"/>
              <a:cs typeface="Aptos" panose="020B0004020202020204" pitchFamily="34" charset="0"/>
            </a:endParaRPr>
          </a:p>
          <a:p>
            <a:pPr>
              <a:buNone/>
            </a:pPr>
            <a:r>
              <a:rPr lang="en-GB" sz="4050" dirty="0">
                <a:ea typeface="Aptos" panose="020B0004020202020204" pitchFamily="34" charset="0"/>
                <a:cs typeface="Aptos" panose="020B0004020202020204" pitchFamily="34" charset="0"/>
              </a:rPr>
              <a:t>The consultation can be found at </a:t>
            </a:r>
            <a:r>
              <a:rPr lang="en-GB" sz="4050" u="sng" dirty="0">
                <a:solidFill>
                  <a:srgbClr val="467886"/>
                </a:solidFill>
                <a:ea typeface="Aptos" panose="020B0004020202020204" pitchFamily="34" charset="0"/>
                <a:cs typeface="Aptos" panose="020B0004020202020204" pitchFamily="34" charset="0"/>
                <a:hlinkClick r:id="rId2"/>
              </a:rPr>
              <a:t>Proposal on support for pupils with medical conditions at school</a:t>
            </a:r>
            <a:r>
              <a:rPr lang="en-GB" sz="4050" dirty="0">
                <a:ea typeface="Aptos" panose="020B0004020202020204" pitchFamily="34" charset="0"/>
                <a:cs typeface="Aptos" panose="020B0004020202020204" pitchFamily="34" charset="0"/>
              </a:rPr>
              <a:t>. </a:t>
            </a:r>
          </a:p>
          <a:p>
            <a:pPr>
              <a:buNone/>
            </a:pPr>
            <a:r>
              <a:rPr lang="en-GB" sz="3094" dirty="0">
                <a:latin typeface="Arial" panose="020B0604020202020204" pitchFamily="34" charset="0"/>
                <a:ea typeface="Aptos" panose="020B0004020202020204" pitchFamily="34" charset="0"/>
                <a:cs typeface="Aptos" panose="020B0004020202020204" pitchFamily="34" charset="0"/>
              </a:rPr>
              <a:t> </a:t>
            </a:r>
            <a:endParaRPr lang="en-GB" sz="3094" dirty="0">
              <a:latin typeface="Aptos" panose="020B0004020202020204" pitchFamily="34" charset="0"/>
              <a:ea typeface="Aptos" panose="020B0004020202020204" pitchFamily="34" charset="0"/>
              <a:cs typeface="Aptos" panose="020B0004020202020204" pitchFamily="34" charset="0"/>
            </a:endParaRPr>
          </a:p>
          <a:p>
            <a:pPr marL="0" indent="0">
              <a:buNone/>
            </a:pPr>
            <a:endParaRPr lang="en-GB" dirty="0"/>
          </a:p>
        </p:txBody>
      </p:sp>
      <p:sp>
        <p:nvSpPr>
          <p:cNvPr id="5" name="TextBox 4">
            <a:extLst>
              <a:ext uri="{FF2B5EF4-FFF2-40B4-BE49-F238E27FC236}">
                <a16:creationId xmlns:a16="http://schemas.microsoft.com/office/drawing/2014/main" id="{AF5E41F0-E43B-AC0B-0B02-06030DB48A44}"/>
              </a:ext>
            </a:extLst>
          </p:cNvPr>
          <p:cNvSpPr txBox="1"/>
          <p:nvPr/>
        </p:nvSpPr>
        <p:spPr>
          <a:xfrm>
            <a:off x="4725144" y="471699"/>
            <a:ext cx="1908672" cy="342401"/>
          </a:xfrm>
          <a:prstGeom prst="rect">
            <a:avLst/>
          </a:prstGeom>
          <a:solidFill>
            <a:schemeClr val="bg1">
              <a:lumMod val="95000"/>
            </a:schemeClr>
          </a:solidFill>
          <a:ln>
            <a:solidFill>
              <a:schemeClr val="tx1"/>
            </a:solidFill>
          </a:ln>
        </p:spPr>
        <p:txBody>
          <a:bodyPr wrap="square">
            <a:spAutoFit/>
          </a:bodyPr>
          <a:lstStyle/>
          <a:p>
            <a:pPr marL="128588" indent="-128588" defTabSz="514350" eaLnBrk="1" fontAlgn="auto" hangingPunct="1">
              <a:lnSpc>
                <a:spcPct val="90000"/>
              </a:lnSpc>
              <a:spcBef>
                <a:spcPts val="563"/>
              </a:spcBef>
              <a:spcAft>
                <a:spcPts val="0"/>
              </a:spcAft>
              <a:defRPr/>
            </a:pPr>
            <a:r>
              <a:rPr lang="en-GB" sz="900" u="sng" dirty="0">
                <a:solidFill>
                  <a:srgbClr val="467886"/>
                </a:solidFill>
                <a:latin typeface="Aptos" panose="02110004020202020204"/>
                <a:ea typeface="Aptos" panose="020B0004020202020204" pitchFamily="34" charset="0"/>
                <a:cs typeface="Aptos" panose="020B0004020202020204" pitchFamily="34" charset="0"/>
                <a:hlinkClick r:id="rId2"/>
              </a:rPr>
              <a:t>Proposal on support for pupils with medical conditions at school</a:t>
            </a:r>
            <a:r>
              <a:rPr lang="en-GB" sz="900" dirty="0">
                <a:solidFill>
                  <a:prstClr val="black"/>
                </a:solidFill>
                <a:latin typeface="Aptos" panose="02110004020202020204"/>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54975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774B-9091-B867-11F4-EEBD4D8C913F}"/>
              </a:ext>
            </a:extLst>
          </p:cNvPr>
          <p:cNvSpPr>
            <a:spLocks noGrp="1"/>
          </p:cNvSpPr>
          <p:nvPr>
            <p:ph type="title"/>
          </p:nvPr>
        </p:nvSpPr>
        <p:spPr>
          <a:xfrm rot="21414893">
            <a:off x="12743" y="263207"/>
            <a:ext cx="5915025" cy="745629"/>
          </a:xfrm>
        </p:spPr>
        <p:txBody>
          <a:bodyPr/>
          <a:lstStyle/>
          <a:p>
            <a:r>
              <a:rPr lang="en-GB" b="1" dirty="0"/>
              <a:t>Children’s Wellbeing and Schools Bill</a:t>
            </a:r>
          </a:p>
        </p:txBody>
      </p:sp>
      <p:sp>
        <p:nvSpPr>
          <p:cNvPr id="3" name="Content Placeholder 2">
            <a:extLst>
              <a:ext uri="{FF2B5EF4-FFF2-40B4-BE49-F238E27FC236}">
                <a16:creationId xmlns:a16="http://schemas.microsoft.com/office/drawing/2014/main" id="{811A5AF8-861E-239B-790C-249C876EE28C}"/>
              </a:ext>
            </a:extLst>
          </p:cNvPr>
          <p:cNvSpPr>
            <a:spLocks noGrp="1"/>
          </p:cNvSpPr>
          <p:nvPr>
            <p:ph idx="1"/>
          </p:nvPr>
        </p:nvSpPr>
        <p:spPr>
          <a:xfrm>
            <a:off x="4131078" y="653020"/>
            <a:ext cx="2441614" cy="335096"/>
          </a:xfrm>
          <a:solidFill>
            <a:schemeClr val="bg1">
              <a:lumMod val="95000"/>
            </a:schemeClr>
          </a:solidFill>
          <a:ln>
            <a:solidFill>
              <a:schemeClr val="tx1"/>
            </a:solidFill>
          </a:ln>
        </p:spPr>
        <p:txBody>
          <a:bodyPr>
            <a:normAutofit fontScale="77500" lnSpcReduction="20000"/>
          </a:bodyPr>
          <a:lstStyle/>
          <a:p>
            <a:pPr marL="0" indent="0">
              <a:buNone/>
            </a:pPr>
            <a:r>
              <a:rPr lang="en-GB" sz="1125" dirty="0">
                <a:hlinkClick r:id="rId2"/>
              </a:rPr>
              <a:t>Children’s Wellbeing and Schools Bill - Parliamentary Bills - UK Parliament</a:t>
            </a:r>
            <a:endParaRPr lang="en-GB" sz="1125" dirty="0"/>
          </a:p>
        </p:txBody>
      </p:sp>
      <p:pic>
        <p:nvPicPr>
          <p:cNvPr id="5" name="Picture 4">
            <a:extLst>
              <a:ext uri="{FF2B5EF4-FFF2-40B4-BE49-F238E27FC236}">
                <a16:creationId xmlns:a16="http://schemas.microsoft.com/office/drawing/2014/main" id="{8B18A598-5BDA-E35D-3601-B0164ACB4580}"/>
              </a:ext>
            </a:extLst>
          </p:cNvPr>
          <p:cNvPicPr>
            <a:picLocks noChangeAspect="1"/>
          </p:cNvPicPr>
          <p:nvPr/>
        </p:nvPicPr>
        <p:blipFill>
          <a:blip r:embed="rId3"/>
          <a:stretch>
            <a:fillRect/>
          </a:stretch>
        </p:blipFill>
        <p:spPr>
          <a:xfrm>
            <a:off x="620688" y="1076141"/>
            <a:ext cx="2265184" cy="896435"/>
          </a:xfrm>
          <a:prstGeom prst="rect">
            <a:avLst/>
          </a:prstGeom>
          <a:ln>
            <a:solidFill>
              <a:schemeClr val="tx1"/>
            </a:solidFill>
          </a:ln>
        </p:spPr>
      </p:pic>
      <p:sp>
        <p:nvSpPr>
          <p:cNvPr id="6" name="TextBox 5">
            <a:extLst>
              <a:ext uri="{FF2B5EF4-FFF2-40B4-BE49-F238E27FC236}">
                <a16:creationId xmlns:a16="http://schemas.microsoft.com/office/drawing/2014/main" id="{577CDE67-92AA-3DF6-5635-1F57E30CBEAF}"/>
              </a:ext>
            </a:extLst>
          </p:cNvPr>
          <p:cNvSpPr txBox="1"/>
          <p:nvPr/>
        </p:nvSpPr>
        <p:spPr>
          <a:xfrm>
            <a:off x="98571" y="2124940"/>
            <a:ext cx="6660859" cy="3001078"/>
          </a:xfrm>
          <a:prstGeom prst="rect">
            <a:avLst/>
          </a:prstGeom>
          <a:noFill/>
        </p:spPr>
        <p:txBody>
          <a:bodyPr wrap="square" rtlCol="0">
            <a:spAutoFit/>
          </a:bodyPr>
          <a:lstStyle/>
          <a:p>
            <a:pPr defTabSz="685800"/>
            <a:r>
              <a:rPr lang="en-GB" sz="1350" b="1" dirty="0">
                <a:solidFill>
                  <a:srgbClr val="000000"/>
                </a:solidFill>
                <a:latin typeface="Arial"/>
                <a:ea typeface="+mn-ea"/>
              </a:rPr>
              <a:t>The Bill is nearing the end of its journey and schools will soon need to meet its requirements.</a:t>
            </a:r>
          </a:p>
          <a:p>
            <a:pPr defTabSz="685800"/>
            <a:endParaRPr lang="en-GB" sz="1350" dirty="0">
              <a:solidFill>
                <a:srgbClr val="000000"/>
              </a:solidFill>
              <a:latin typeface="Arial"/>
              <a:ea typeface="+mn-ea"/>
            </a:endParaRPr>
          </a:p>
          <a:p>
            <a:pPr defTabSz="685800"/>
            <a:r>
              <a:rPr lang="en-GB" sz="1350" dirty="0">
                <a:solidFill>
                  <a:srgbClr val="000000"/>
                </a:solidFill>
                <a:latin typeface="Arial"/>
                <a:ea typeface="+mn-ea"/>
              </a:rPr>
              <a:t>These include:</a:t>
            </a:r>
          </a:p>
          <a:p>
            <a:pPr defTabSz="685800"/>
            <a:endParaRPr lang="en-GB" sz="450" dirty="0">
              <a:solidFill>
                <a:srgbClr val="000000"/>
              </a:solidFill>
              <a:latin typeface="Arial"/>
              <a:ea typeface="+mn-ea"/>
            </a:endParaRPr>
          </a:p>
          <a:p>
            <a:pPr marL="160735" indent="-160735" defTabSz="685800">
              <a:buFontTx/>
              <a:buChar char="-"/>
            </a:pPr>
            <a:r>
              <a:rPr lang="en-GB" sz="1350" b="1" dirty="0">
                <a:solidFill>
                  <a:srgbClr val="000000"/>
                </a:solidFill>
                <a:latin typeface="Arial"/>
                <a:ea typeface="+mn-ea"/>
              </a:rPr>
              <a:t>Stronger safeguarding and social care measures </a:t>
            </a:r>
          </a:p>
          <a:p>
            <a:pPr defTabSz="685800"/>
            <a:r>
              <a:rPr lang="en-GB" sz="563" dirty="0">
                <a:solidFill>
                  <a:srgbClr val="000000"/>
                </a:solidFill>
                <a:latin typeface="Arial"/>
                <a:ea typeface="+mn-ea"/>
              </a:rPr>
              <a:t>[better protection for vulnerable children, including care leavers and those in kinship care; stronger expectation for information sharing between agencies; regulation of agencies and care providers]</a:t>
            </a:r>
          </a:p>
          <a:p>
            <a:pPr defTabSz="685800"/>
            <a:endParaRPr lang="en-GB" sz="563" dirty="0">
              <a:solidFill>
                <a:srgbClr val="000000"/>
              </a:solidFill>
              <a:latin typeface="Arial"/>
              <a:ea typeface="+mn-ea"/>
            </a:endParaRPr>
          </a:p>
          <a:p>
            <a:pPr marL="160735" indent="-160735" defTabSz="685800">
              <a:buFontTx/>
              <a:buChar char="-"/>
            </a:pPr>
            <a:r>
              <a:rPr lang="en-GB" sz="1350" b="1" dirty="0">
                <a:solidFill>
                  <a:srgbClr val="000000"/>
                </a:solidFill>
                <a:latin typeface="Arial"/>
                <a:ea typeface="+mn-ea"/>
              </a:rPr>
              <a:t>Tracking of children who are not in school</a:t>
            </a:r>
          </a:p>
          <a:p>
            <a:pPr defTabSz="685800"/>
            <a:endParaRPr lang="en-GB" sz="1350" dirty="0">
              <a:solidFill>
                <a:srgbClr val="000000"/>
              </a:solidFill>
              <a:latin typeface="Arial"/>
              <a:ea typeface="+mn-ea"/>
            </a:endParaRPr>
          </a:p>
          <a:p>
            <a:pPr marL="160735" indent="-160735" defTabSz="685800">
              <a:buFontTx/>
              <a:buChar char="-"/>
            </a:pPr>
            <a:r>
              <a:rPr lang="en-GB" sz="1350" b="1" dirty="0">
                <a:solidFill>
                  <a:srgbClr val="000000"/>
                </a:solidFill>
                <a:latin typeface="Arial"/>
                <a:ea typeface="+mn-ea"/>
              </a:rPr>
              <a:t>Changes to school and education policy</a:t>
            </a:r>
          </a:p>
          <a:p>
            <a:pPr defTabSz="685800"/>
            <a:r>
              <a:rPr lang="en-GB" sz="563" dirty="0">
                <a:solidFill>
                  <a:srgbClr val="000000"/>
                </a:solidFill>
                <a:latin typeface="Arial"/>
                <a:ea typeface="+mn-ea"/>
              </a:rPr>
              <a:t>[free breakfast clubs, lower cost uniforms, greater government oversight of MATs]</a:t>
            </a:r>
          </a:p>
          <a:p>
            <a:pPr marL="342900" lvl="1" defTabSz="685800"/>
            <a:endParaRPr lang="en-GB" sz="563" dirty="0">
              <a:solidFill>
                <a:srgbClr val="000000"/>
              </a:solidFill>
              <a:latin typeface="Arial"/>
              <a:ea typeface="+mn-ea"/>
            </a:endParaRPr>
          </a:p>
          <a:p>
            <a:pPr marL="160735" indent="-160735" defTabSz="685800">
              <a:buFontTx/>
              <a:buChar char="-"/>
            </a:pPr>
            <a:r>
              <a:rPr lang="en-GB" sz="1350" b="1" dirty="0">
                <a:solidFill>
                  <a:srgbClr val="000000"/>
                </a:solidFill>
                <a:latin typeface="Arial"/>
                <a:ea typeface="+mn-ea"/>
              </a:rPr>
              <a:t>Attendance and school oversight</a:t>
            </a:r>
          </a:p>
          <a:p>
            <a:pPr defTabSz="685800"/>
            <a:endParaRPr lang="en-GB" sz="1350" dirty="0">
              <a:solidFill>
                <a:srgbClr val="000000"/>
              </a:solidFill>
              <a:latin typeface="Arial"/>
              <a:ea typeface="+mn-ea"/>
            </a:endParaRPr>
          </a:p>
          <a:p>
            <a:pPr marL="160735" indent="-160735" defTabSz="685800">
              <a:buFontTx/>
              <a:buChar char="-"/>
            </a:pPr>
            <a:r>
              <a:rPr lang="en-GB" sz="1350" b="1" dirty="0">
                <a:solidFill>
                  <a:srgbClr val="000000"/>
                </a:solidFill>
                <a:latin typeface="Arial"/>
                <a:ea typeface="+mn-ea"/>
              </a:rPr>
              <a:t>Online safety powers</a:t>
            </a:r>
          </a:p>
          <a:p>
            <a:pPr defTabSz="685800"/>
            <a:endParaRPr lang="en-GB" sz="1350" dirty="0">
              <a:solidFill>
                <a:srgbClr val="000000"/>
              </a:solidFill>
              <a:latin typeface="Times"/>
              <a:ea typeface="+mn-ea"/>
            </a:endParaRPr>
          </a:p>
        </p:txBody>
      </p:sp>
      <p:sp>
        <p:nvSpPr>
          <p:cNvPr id="8" name="TextBox 7">
            <a:extLst>
              <a:ext uri="{FF2B5EF4-FFF2-40B4-BE49-F238E27FC236}">
                <a16:creationId xmlns:a16="http://schemas.microsoft.com/office/drawing/2014/main" id="{419426AB-1FBB-8143-6EF5-C853529FB9F4}"/>
              </a:ext>
            </a:extLst>
          </p:cNvPr>
          <p:cNvSpPr txBox="1"/>
          <p:nvPr/>
        </p:nvSpPr>
        <p:spPr>
          <a:xfrm>
            <a:off x="3204762" y="1230048"/>
            <a:ext cx="3653239" cy="698717"/>
          </a:xfrm>
          <a:prstGeom prst="rect">
            <a:avLst/>
          </a:prstGeom>
          <a:noFill/>
        </p:spPr>
        <p:txBody>
          <a:bodyPr wrap="square">
            <a:spAutoFit/>
          </a:bodyPr>
          <a:lstStyle/>
          <a:p>
            <a:pPr algn="just" defTabSz="685800"/>
            <a:r>
              <a:rPr lang="en-GB" sz="563" b="1" dirty="0">
                <a:solidFill>
                  <a:srgbClr val="4D4D4D"/>
                </a:solidFill>
                <a:latin typeface="National"/>
                <a:ea typeface="+mn-ea"/>
              </a:rPr>
              <a:t>Long title: </a:t>
            </a:r>
            <a:r>
              <a:rPr lang="en-GB" sz="563" dirty="0">
                <a:solidFill>
                  <a:srgbClr val="4D4D4D"/>
                </a:solidFill>
                <a:latin typeface="National"/>
                <a:ea typeface="+mn-ea"/>
              </a:rPr>
              <a:t>A Bill to make provision about the safeguarding and welfare of children; about support for children in care or leaving care; about regulation of care workers; about regulation of establishments and agencies under Part 2 of the Care Standards Act 2000; about employment of children; about breakfast club provision and school uniform; about attendance of children at school; about regulation of independent educational institutions; about inspections of schools and colleges; about teacher misconduct; about Academies and teachers at Academies; repealing section 128 of the Education Act 2002; about school places and admissions; about establishing new schools; and for connected purposes.</a:t>
            </a:r>
            <a:endParaRPr lang="en-GB" sz="563" dirty="0">
              <a:solidFill>
                <a:srgbClr val="000000"/>
              </a:solidFill>
              <a:latin typeface="Times"/>
              <a:ea typeface="+mn-ea"/>
            </a:endParaRPr>
          </a:p>
        </p:txBody>
      </p:sp>
    </p:spTree>
    <p:extLst>
      <p:ext uri="{BB962C8B-B14F-4D97-AF65-F5344CB8AC3E}">
        <p14:creationId xmlns:p14="http://schemas.microsoft.com/office/powerpoint/2010/main" val="219323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8F33-1193-3213-F027-9AA129A7AACF}"/>
              </a:ext>
            </a:extLst>
          </p:cNvPr>
          <p:cNvSpPr>
            <a:spLocks noGrp="1"/>
          </p:cNvSpPr>
          <p:nvPr>
            <p:ph type="title"/>
          </p:nvPr>
        </p:nvSpPr>
        <p:spPr>
          <a:xfrm rot="21290545">
            <a:off x="125333" y="152287"/>
            <a:ext cx="4167361" cy="642938"/>
          </a:xfrm>
        </p:spPr>
        <p:txBody>
          <a:bodyPr>
            <a:normAutofit fontScale="90000"/>
          </a:bodyPr>
          <a:lstStyle/>
          <a:p>
            <a:r>
              <a:rPr lang="en-GB" b="1" dirty="0"/>
              <a:t>Use of Reasonable Force and</a:t>
            </a:r>
            <a:br>
              <a:rPr lang="en-GB" b="1" dirty="0"/>
            </a:br>
            <a:r>
              <a:rPr lang="en-GB" b="1" dirty="0"/>
              <a:t>Restrictive Interventions</a:t>
            </a:r>
          </a:p>
        </p:txBody>
      </p:sp>
      <p:sp>
        <p:nvSpPr>
          <p:cNvPr id="3" name="Content Placeholder 2">
            <a:extLst>
              <a:ext uri="{FF2B5EF4-FFF2-40B4-BE49-F238E27FC236}">
                <a16:creationId xmlns:a16="http://schemas.microsoft.com/office/drawing/2014/main" id="{A5E451EE-83D4-D840-E1B2-7F854A3232A0}"/>
              </a:ext>
            </a:extLst>
          </p:cNvPr>
          <p:cNvSpPr>
            <a:spLocks noGrp="1"/>
          </p:cNvSpPr>
          <p:nvPr>
            <p:ph idx="1"/>
          </p:nvPr>
        </p:nvSpPr>
        <p:spPr>
          <a:xfrm>
            <a:off x="41544" y="1437624"/>
            <a:ext cx="4238740" cy="2619316"/>
          </a:xfrm>
        </p:spPr>
        <p:txBody>
          <a:bodyPr>
            <a:normAutofit/>
          </a:bodyPr>
          <a:lstStyle/>
          <a:p>
            <a:pPr marL="0" indent="0" algn="just">
              <a:buNone/>
            </a:pPr>
            <a:r>
              <a:rPr lang="en-GB" sz="844" b="1" dirty="0">
                <a:solidFill>
                  <a:srgbClr val="FF0000"/>
                </a:solidFill>
              </a:rPr>
              <a:t>New guidance </a:t>
            </a:r>
            <a:r>
              <a:rPr lang="en-GB" sz="844" dirty="0"/>
              <a:t>on the </a:t>
            </a:r>
            <a:r>
              <a:rPr lang="en-GB" sz="844" b="1" dirty="0">
                <a:solidFill>
                  <a:srgbClr val="FF0000"/>
                </a:solidFill>
              </a:rPr>
              <a:t>Use of Reasonable Force and other Restrictive Interventions </a:t>
            </a:r>
            <a:r>
              <a:rPr lang="en-GB" sz="844" dirty="0"/>
              <a:t>has been published for use from </a:t>
            </a:r>
            <a:r>
              <a:rPr lang="en-GB" sz="844" b="1" dirty="0"/>
              <a:t>April 2026</a:t>
            </a:r>
            <a:r>
              <a:rPr lang="en-GB" sz="844" dirty="0"/>
              <a:t>. It replaces the previous 2013 guidance.</a:t>
            </a:r>
          </a:p>
          <a:p>
            <a:pPr marL="0" indent="0" algn="just">
              <a:buNone/>
            </a:pPr>
            <a:endParaRPr lang="en-GB" sz="563" dirty="0"/>
          </a:p>
          <a:p>
            <a:pPr marL="0" indent="0" algn="just">
              <a:buNone/>
            </a:pPr>
            <a:r>
              <a:rPr lang="en-GB" sz="844" dirty="0"/>
              <a:t>The document is non-statutory, aside from </a:t>
            </a:r>
            <a:r>
              <a:rPr lang="en-GB" sz="844" b="1" dirty="0"/>
              <a:t>Page 14</a:t>
            </a:r>
            <a:r>
              <a:rPr lang="en-GB" sz="844" dirty="0"/>
              <a:t> (recording and reporting). </a:t>
            </a:r>
            <a:r>
              <a:rPr lang="en-GB" sz="844" b="1" dirty="0">
                <a:solidFill>
                  <a:srgbClr val="FF0000"/>
                </a:solidFill>
              </a:rPr>
              <a:t>Recording and reporting any restraint is now mandatory</a:t>
            </a:r>
            <a:r>
              <a:rPr lang="en-GB" sz="844" dirty="0">
                <a:solidFill>
                  <a:srgbClr val="FF0000"/>
                </a:solidFill>
              </a:rPr>
              <a:t>.</a:t>
            </a:r>
          </a:p>
          <a:p>
            <a:pPr marL="0" indent="0" algn="just">
              <a:buNone/>
            </a:pPr>
            <a:endParaRPr lang="en-GB" sz="563" dirty="0"/>
          </a:p>
          <a:p>
            <a:pPr marL="0" indent="0" algn="just">
              <a:buNone/>
            </a:pPr>
            <a:r>
              <a:rPr lang="en-GB" sz="844" dirty="0"/>
              <a:t>All members of school staff have a legal power to use reasonable force in certain circumstances, namely to ensure the safety of others or to prevent a criminal act.</a:t>
            </a:r>
          </a:p>
          <a:p>
            <a:pPr marL="0" indent="0" algn="just">
              <a:buNone/>
            </a:pPr>
            <a:endParaRPr lang="en-GB" sz="563" dirty="0"/>
          </a:p>
          <a:p>
            <a:pPr marL="0" indent="0" algn="just">
              <a:buNone/>
            </a:pPr>
            <a:r>
              <a:rPr lang="en-GB" sz="844" b="1" dirty="0">
                <a:solidFill>
                  <a:srgbClr val="FF0000"/>
                </a:solidFill>
              </a:rPr>
              <a:t>Adequate training</a:t>
            </a:r>
            <a:r>
              <a:rPr lang="en-GB" sz="844" dirty="0"/>
              <a:t>, </a:t>
            </a:r>
            <a:r>
              <a:rPr lang="en-GB" sz="844" b="1" dirty="0">
                <a:solidFill>
                  <a:srgbClr val="FF0000"/>
                </a:solidFill>
              </a:rPr>
              <a:t>risk assessments </a:t>
            </a:r>
            <a:r>
              <a:rPr lang="en-GB" sz="844" dirty="0"/>
              <a:t>and procedures which </a:t>
            </a:r>
            <a:r>
              <a:rPr lang="en-GB" sz="844" b="1" dirty="0">
                <a:solidFill>
                  <a:srgbClr val="FF0000"/>
                </a:solidFill>
              </a:rPr>
              <a:t>consider SEND needs </a:t>
            </a:r>
            <a:r>
              <a:rPr lang="en-GB" sz="844" dirty="0"/>
              <a:t>are expected to be in place.</a:t>
            </a:r>
          </a:p>
          <a:p>
            <a:pPr marL="0" indent="0" algn="just">
              <a:buNone/>
            </a:pPr>
            <a:endParaRPr lang="en-GB" sz="563" dirty="0"/>
          </a:p>
          <a:p>
            <a:pPr marL="0" indent="0" algn="just">
              <a:buNone/>
            </a:pPr>
            <a:r>
              <a:rPr lang="en-GB" sz="844" dirty="0"/>
              <a:t>The definition of ‘restraint’ also covers ‘</a:t>
            </a:r>
            <a:r>
              <a:rPr lang="en-GB" sz="844" b="1" dirty="0">
                <a:solidFill>
                  <a:srgbClr val="FF0000"/>
                </a:solidFill>
              </a:rPr>
              <a:t>seclusion</a:t>
            </a:r>
            <a:r>
              <a:rPr lang="en-GB" sz="844" dirty="0"/>
              <a:t>’. This is where a child may be, for example, trapped within a room during a period of dysregulation. Seclusion is separate from the use of internal exclusion or ‘’reset rooms’ which may be part of the disciplinary procedures laid out in the school behaviour policy. See </a:t>
            </a:r>
            <a:r>
              <a:rPr lang="en-GB" sz="844" b="1" dirty="0"/>
              <a:t>Behaviour in Schools </a:t>
            </a:r>
            <a:r>
              <a:rPr lang="en-GB" sz="844" dirty="0"/>
              <a:t>for more detail on this.</a:t>
            </a:r>
          </a:p>
        </p:txBody>
      </p:sp>
      <p:pic>
        <p:nvPicPr>
          <p:cNvPr id="5" name="Picture 4">
            <a:extLst>
              <a:ext uri="{FF2B5EF4-FFF2-40B4-BE49-F238E27FC236}">
                <a16:creationId xmlns:a16="http://schemas.microsoft.com/office/drawing/2014/main" id="{F2346C85-3048-790C-C832-6C125BC4999B}"/>
              </a:ext>
            </a:extLst>
          </p:cNvPr>
          <p:cNvPicPr>
            <a:picLocks noChangeAspect="1"/>
          </p:cNvPicPr>
          <p:nvPr/>
        </p:nvPicPr>
        <p:blipFill>
          <a:blip r:embed="rId2"/>
          <a:srcRect b="25855"/>
          <a:stretch>
            <a:fillRect/>
          </a:stretch>
        </p:blipFill>
        <p:spPr>
          <a:xfrm>
            <a:off x="4446151" y="126302"/>
            <a:ext cx="2293660" cy="1144726"/>
          </a:xfrm>
          <a:prstGeom prst="rect">
            <a:avLst/>
          </a:prstGeom>
          <a:ln>
            <a:solidFill>
              <a:schemeClr val="tx1"/>
            </a:solidFill>
          </a:ln>
        </p:spPr>
      </p:pic>
      <p:pic>
        <p:nvPicPr>
          <p:cNvPr id="7" name="Picture 6">
            <a:extLst>
              <a:ext uri="{FF2B5EF4-FFF2-40B4-BE49-F238E27FC236}">
                <a16:creationId xmlns:a16="http://schemas.microsoft.com/office/drawing/2014/main" id="{9260D0CA-22D6-821F-30D8-9AEF5C1BFB75}"/>
              </a:ext>
            </a:extLst>
          </p:cNvPr>
          <p:cNvPicPr>
            <a:picLocks noChangeAspect="1"/>
          </p:cNvPicPr>
          <p:nvPr/>
        </p:nvPicPr>
        <p:blipFill>
          <a:blip r:embed="rId3"/>
          <a:stretch>
            <a:fillRect/>
          </a:stretch>
        </p:blipFill>
        <p:spPr>
          <a:xfrm>
            <a:off x="4403812" y="2337230"/>
            <a:ext cx="2294486" cy="1719710"/>
          </a:xfrm>
          <a:prstGeom prst="rect">
            <a:avLst/>
          </a:prstGeom>
          <a:ln>
            <a:solidFill>
              <a:schemeClr val="tx1"/>
            </a:solidFill>
          </a:ln>
        </p:spPr>
      </p:pic>
      <p:pic>
        <p:nvPicPr>
          <p:cNvPr id="11" name="Picture 10">
            <a:extLst>
              <a:ext uri="{FF2B5EF4-FFF2-40B4-BE49-F238E27FC236}">
                <a16:creationId xmlns:a16="http://schemas.microsoft.com/office/drawing/2014/main" id="{033A4792-3FF6-98DD-7F35-78545780D0F1}"/>
              </a:ext>
            </a:extLst>
          </p:cNvPr>
          <p:cNvPicPr>
            <a:picLocks noChangeAspect="1"/>
          </p:cNvPicPr>
          <p:nvPr/>
        </p:nvPicPr>
        <p:blipFill>
          <a:blip r:embed="rId4"/>
          <a:stretch>
            <a:fillRect/>
          </a:stretch>
        </p:blipFill>
        <p:spPr>
          <a:xfrm>
            <a:off x="4599430" y="1437624"/>
            <a:ext cx="1903250" cy="735844"/>
          </a:xfrm>
          <a:prstGeom prst="rect">
            <a:avLst/>
          </a:prstGeom>
          <a:ln w="38100">
            <a:solidFill>
              <a:schemeClr val="tx1"/>
            </a:solidFill>
          </a:ln>
        </p:spPr>
      </p:pic>
      <p:sp>
        <p:nvSpPr>
          <p:cNvPr id="13" name="TextBox 12">
            <a:extLst>
              <a:ext uri="{FF2B5EF4-FFF2-40B4-BE49-F238E27FC236}">
                <a16:creationId xmlns:a16="http://schemas.microsoft.com/office/drawing/2014/main" id="{1E84CDB0-3EC8-BB84-FA5E-4AB733278A63}"/>
              </a:ext>
            </a:extLst>
          </p:cNvPr>
          <p:cNvSpPr txBox="1"/>
          <p:nvPr/>
        </p:nvSpPr>
        <p:spPr>
          <a:xfrm>
            <a:off x="2570980" y="853027"/>
            <a:ext cx="1702721" cy="300082"/>
          </a:xfrm>
          <a:prstGeom prst="rect">
            <a:avLst/>
          </a:prstGeom>
          <a:solidFill>
            <a:schemeClr val="bg1">
              <a:lumMod val="95000"/>
            </a:schemeClr>
          </a:solidFill>
          <a:ln>
            <a:solidFill>
              <a:schemeClr val="tx1"/>
            </a:solidFill>
          </a:ln>
        </p:spPr>
        <p:txBody>
          <a:bodyPr wrap="square">
            <a:spAutoFit/>
          </a:bodyPr>
          <a:lstStyle/>
          <a:p>
            <a:pPr algn="ctr" defTabSz="685800"/>
            <a:r>
              <a:rPr lang="en-GB" sz="675" kern="0" dirty="0">
                <a:solidFill>
                  <a:srgbClr val="000000"/>
                </a:solidFill>
                <a:latin typeface="Arial"/>
                <a:ea typeface="+mn-ea"/>
                <a:hlinkClick r:id="rId5"/>
              </a:rPr>
              <a:t>Use of reasonable force and other restrictive interventions guidance</a:t>
            </a:r>
            <a:endParaRPr lang="en-GB" sz="675" dirty="0">
              <a:solidFill>
                <a:srgbClr val="000000"/>
              </a:solidFill>
              <a:latin typeface="Times"/>
              <a:ea typeface="+mn-ea"/>
            </a:endParaRPr>
          </a:p>
        </p:txBody>
      </p:sp>
      <p:sp>
        <p:nvSpPr>
          <p:cNvPr id="15" name="TextBox 14">
            <a:extLst>
              <a:ext uri="{FF2B5EF4-FFF2-40B4-BE49-F238E27FC236}">
                <a16:creationId xmlns:a16="http://schemas.microsoft.com/office/drawing/2014/main" id="{AD2DE0F5-9E1E-3956-8EE8-C0358B6EEDD8}"/>
              </a:ext>
            </a:extLst>
          </p:cNvPr>
          <p:cNvSpPr txBox="1"/>
          <p:nvPr/>
        </p:nvSpPr>
        <p:spPr>
          <a:xfrm>
            <a:off x="566682" y="4518035"/>
            <a:ext cx="1255640" cy="300082"/>
          </a:xfrm>
          <a:prstGeom prst="rect">
            <a:avLst/>
          </a:prstGeom>
          <a:solidFill>
            <a:schemeClr val="bg1">
              <a:lumMod val="95000"/>
            </a:schemeClr>
          </a:solidFill>
          <a:ln>
            <a:solidFill>
              <a:schemeClr val="tx1"/>
            </a:solidFill>
          </a:ln>
        </p:spPr>
        <p:txBody>
          <a:bodyPr wrap="square">
            <a:spAutoFit/>
          </a:bodyPr>
          <a:lstStyle/>
          <a:p>
            <a:pPr algn="ctr" defTabSz="685800"/>
            <a:r>
              <a:rPr lang="en-GB" sz="675" dirty="0">
                <a:solidFill>
                  <a:srgbClr val="000000"/>
                </a:solidFill>
                <a:latin typeface="Times"/>
                <a:ea typeface="+mn-ea"/>
                <a:hlinkClick r:id="rId6"/>
              </a:rPr>
              <a:t>Behaviour in schools - GOV.UK</a:t>
            </a:r>
            <a:endParaRPr lang="en-GB" sz="675" dirty="0">
              <a:solidFill>
                <a:srgbClr val="000000"/>
              </a:solidFill>
              <a:latin typeface="Times"/>
              <a:ea typeface="+mn-ea"/>
            </a:endParaRPr>
          </a:p>
        </p:txBody>
      </p:sp>
      <p:sp>
        <p:nvSpPr>
          <p:cNvPr id="17" name="TextBox 16">
            <a:extLst>
              <a:ext uri="{FF2B5EF4-FFF2-40B4-BE49-F238E27FC236}">
                <a16:creationId xmlns:a16="http://schemas.microsoft.com/office/drawing/2014/main" id="{40E431CC-01BC-C83A-9DFE-7B8A176D5D6E}"/>
              </a:ext>
            </a:extLst>
          </p:cNvPr>
          <p:cNvSpPr txBox="1"/>
          <p:nvPr/>
        </p:nvSpPr>
        <p:spPr>
          <a:xfrm>
            <a:off x="2570980" y="4569972"/>
            <a:ext cx="2267873" cy="196208"/>
          </a:xfrm>
          <a:prstGeom prst="rect">
            <a:avLst/>
          </a:prstGeom>
          <a:solidFill>
            <a:schemeClr val="bg1">
              <a:lumMod val="95000"/>
            </a:schemeClr>
          </a:solidFill>
          <a:ln>
            <a:solidFill>
              <a:schemeClr val="tx1"/>
            </a:solidFill>
          </a:ln>
        </p:spPr>
        <p:txBody>
          <a:bodyPr wrap="square">
            <a:spAutoFit/>
          </a:bodyPr>
          <a:lstStyle/>
          <a:p>
            <a:pPr algn="ctr" defTabSz="685800"/>
            <a:r>
              <a:rPr lang="en-GB" sz="675" dirty="0">
                <a:solidFill>
                  <a:srgbClr val="000000"/>
                </a:solidFill>
                <a:latin typeface="Times"/>
                <a:ea typeface="+mn-ea"/>
                <a:hlinkClick r:id="rId7"/>
              </a:rPr>
              <a:t>Searching, screening and confiscation in schools - GOV.UK</a:t>
            </a:r>
            <a:endParaRPr lang="en-GB" sz="675" dirty="0">
              <a:solidFill>
                <a:srgbClr val="000000"/>
              </a:solidFill>
              <a:latin typeface="Times"/>
              <a:ea typeface="+mn-ea"/>
            </a:endParaRPr>
          </a:p>
        </p:txBody>
      </p:sp>
    </p:spTree>
    <p:extLst>
      <p:ext uri="{BB962C8B-B14F-4D97-AF65-F5344CB8AC3E}">
        <p14:creationId xmlns:p14="http://schemas.microsoft.com/office/powerpoint/2010/main" val="1188210672"/>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_v2.pptx  -  Compatibility Mode" id="{EEABB678-CD34-48E9-BD8C-33323E8DD641}" vid="{1C1B91D2-F64B-4EBE-BD1A-2A4DC2E6AE7A}"/>
    </a:ext>
  </a:extLst>
</a:theme>
</file>

<file path=ppt/theme/theme2.xml><?xml version="1.0" encoding="utf-8"?>
<a:theme xmlns:a="http://schemas.openxmlformats.org/drawingml/2006/main" name="Master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CE8BB48BAD6E4290E9F3D9CAB47BF3" ma:contentTypeVersion="13" ma:contentTypeDescription="Create a new document." ma:contentTypeScope="" ma:versionID="0af96a21bab0328be37d6389a918bc14">
  <xsd:schema xmlns:xsd="http://www.w3.org/2001/XMLSchema" xmlns:xs="http://www.w3.org/2001/XMLSchema" xmlns:p="http://schemas.microsoft.com/office/2006/metadata/properties" xmlns:ns2="205cc813-42ae-4575-a095-e5620cfb4bf6" xmlns:ns3="d58e4928-d382-4bdd-a298-6eec9d1ba1f5" targetNamespace="http://schemas.microsoft.com/office/2006/metadata/properties" ma:root="true" ma:fieldsID="0f90edcf888f5c0c2bfd74671640c21d" ns2:_="" ns3:_="">
    <xsd:import namespace="205cc813-42ae-4575-a095-e5620cfb4bf6"/>
    <xsd:import namespace="d58e4928-d382-4bdd-a298-6eec9d1ba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cc813-42ae-4575-a095-e5620cfb4b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8e4928-d382-4bdd-a298-6eec9d1ba1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461b78-d386-418c-9521-f350d6c1a7d0}" ma:internalName="TaxCatchAll" ma:showField="CatchAllData" ma:web="d58e4928-d382-4bdd-a298-6eec9d1ba1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5cc813-42ae-4575-a095-e5620cfb4bf6">
      <Terms xmlns="http://schemas.microsoft.com/office/infopath/2007/PartnerControls"/>
    </lcf76f155ced4ddcb4097134ff3c332f>
    <TaxCatchAll xmlns="d58e4928-d382-4bdd-a298-6eec9d1ba1f5" xsi:nil="true"/>
  </documentManagement>
</p:properties>
</file>

<file path=customXml/itemProps1.xml><?xml version="1.0" encoding="utf-8"?>
<ds:datastoreItem xmlns:ds="http://schemas.openxmlformats.org/officeDocument/2006/customXml" ds:itemID="{EB16C0D1-AE5E-47A9-AF8D-BAE55561B650}">
  <ds:schemaRefs>
    <ds:schemaRef ds:uri="http://schemas.microsoft.com/sharepoint/v3/contenttype/forms"/>
  </ds:schemaRefs>
</ds:datastoreItem>
</file>

<file path=customXml/itemProps2.xml><?xml version="1.0" encoding="utf-8"?>
<ds:datastoreItem xmlns:ds="http://schemas.openxmlformats.org/officeDocument/2006/customXml" ds:itemID="{6FCA6D29-451E-4A01-854B-2582E8CA0B31}"/>
</file>

<file path=customXml/itemProps3.xml><?xml version="1.0" encoding="utf-8"?>
<ds:datastoreItem xmlns:ds="http://schemas.openxmlformats.org/officeDocument/2006/customXml" ds:itemID="{775ECD2C-8930-476A-9647-8CBB86096E1B}"/>
</file>

<file path=docProps/app.xml><?xml version="1.0" encoding="utf-8"?>
<Properties xmlns="http://schemas.openxmlformats.org/officeDocument/2006/extended-properties" xmlns:vt="http://schemas.openxmlformats.org/officeDocument/2006/docPropsVTypes">
  <Template>Default Theme</Template>
  <TotalTime>3681</TotalTime>
  <Words>1292</Words>
  <Application>Microsoft Office PowerPoint</Application>
  <PresentationFormat>Custom</PresentationFormat>
  <Paragraphs>145</Paragraphs>
  <Slides>13</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13</vt:i4>
      </vt:variant>
    </vt:vector>
  </HeadingPairs>
  <TitlesOfParts>
    <vt:vector size="28" baseType="lpstr">
      <vt:lpstr>Aptos</vt:lpstr>
      <vt:lpstr>Aptos Display</vt:lpstr>
      <vt:lpstr>Arial</vt:lpstr>
      <vt:lpstr>Calibri</vt:lpstr>
      <vt:lpstr>Calibri Light</vt:lpstr>
      <vt:lpstr>Century Gothic</vt:lpstr>
      <vt:lpstr>National</vt:lpstr>
      <vt:lpstr>Symbol</vt:lpstr>
      <vt:lpstr>Tahoma</vt:lpstr>
      <vt:lpstr>Times</vt:lpstr>
      <vt:lpstr>Times New Roman</vt:lpstr>
      <vt:lpstr>Enfield Template</vt:lpstr>
      <vt:lpstr>Master 2</vt:lpstr>
      <vt:lpstr>2_Enfield Template</vt:lpstr>
      <vt:lpstr>office theme</vt:lpstr>
      <vt:lpstr>PowerPoint Presentation</vt:lpstr>
      <vt:lpstr>Catchy Acronyms 2026 Can you guess what each of these stands for?</vt:lpstr>
      <vt:lpstr>Catchy Acronyms 2026</vt:lpstr>
      <vt:lpstr>KCSIE 2026</vt:lpstr>
      <vt:lpstr>Working Together to Safeguard Children 2026</vt:lpstr>
      <vt:lpstr>Working Together to Safeguard Children – the illustrated version</vt:lpstr>
      <vt:lpstr>Medical Conditions and Allergies</vt:lpstr>
      <vt:lpstr>Children’s Wellbeing and Schools Bill</vt:lpstr>
      <vt:lpstr>Use of Reasonable Force and Restrictive Interventions</vt:lpstr>
      <vt:lpstr>Ofsted – new Education Inspection Framework (2025)</vt:lpstr>
      <vt:lpstr>The SEND White Paper 2026</vt:lpstr>
      <vt:lpstr>PowerPoint Presentation</vt:lpstr>
      <vt:lpstr>PowerPoint Presentation</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Hill</dc:creator>
  <cp:lastModifiedBy>Samantha Hill</cp:lastModifiedBy>
  <cp:revision>4</cp:revision>
  <cp:lastPrinted>2011-01-25T15:11:23Z</cp:lastPrinted>
  <dcterms:created xsi:type="dcterms:W3CDTF">2025-06-23T12:54:52Z</dcterms:created>
  <dcterms:modified xsi:type="dcterms:W3CDTF">2026-03-24T16:35:00Z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2b1413-7813-406b-b6f6-6ae50587ee27_Enabled">
    <vt:lpwstr>true</vt:lpwstr>
  </property>
  <property fmtid="{D5CDD505-2E9C-101B-9397-08002B2CF9AE}" pid="3" name="MSIP_Label_d02b1413-7813-406b-b6f6-6ae50587ee27_SetDate">
    <vt:lpwstr>2024-07-18T12:35:10Z</vt:lpwstr>
  </property>
  <property fmtid="{D5CDD505-2E9C-101B-9397-08002B2CF9AE}" pid="4" name="MSIP_Label_d02b1413-7813-406b-b6f6-6ae50587ee27_Method">
    <vt:lpwstr>Privileged</vt:lpwstr>
  </property>
  <property fmtid="{D5CDD505-2E9C-101B-9397-08002B2CF9AE}" pid="5" name="MSIP_Label_d02b1413-7813-406b-b6f6-6ae50587ee27_Name">
    <vt:lpwstr>d02b1413-7813-406b-b6f6-6ae50587ee27</vt:lpwstr>
  </property>
  <property fmtid="{D5CDD505-2E9C-101B-9397-08002B2CF9AE}" pid="6" name="MSIP_Label_d02b1413-7813-406b-b6f6-6ae50587ee27_SiteId">
    <vt:lpwstr>cc18b91d-1bb2-4d9b-ac76-7a4447488d49</vt:lpwstr>
  </property>
  <property fmtid="{D5CDD505-2E9C-101B-9397-08002B2CF9AE}" pid="7" name="MSIP_Label_d02b1413-7813-406b-b6f6-6ae50587ee27_ActionId">
    <vt:lpwstr>1df0f39c-1f9d-437a-9e85-9e6533a51d90</vt:lpwstr>
  </property>
  <property fmtid="{D5CDD505-2E9C-101B-9397-08002B2CF9AE}" pid="8" name="MSIP_Label_d02b1413-7813-406b-b6f6-6ae50587ee27_ContentBits">
    <vt:lpwstr>0</vt:lpwstr>
  </property>
  <property fmtid="{D5CDD505-2E9C-101B-9397-08002B2CF9AE}" pid="9" name="ContentTypeId">
    <vt:lpwstr>0x01010054CE8BB48BAD6E4290E9F3D9CAB47BF3</vt:lpwstr>
  </property>
</Properties>
</file>