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8"/>
  </p:notesMasterIdLst>
  <p:sldIdLst>
    <p:sldId id="353" r:id="rId2"/>
    <p:sldId id="258" r:id="rId3"/>
    <p:sldId id="412" r:id="rId4"/>
    <p:sldId id="420" r:id="rId5"/>
    <p:sldId id="425" r:id="rId6"/>
    <p:sldId id="418" r:id="rId7"/>
    <p:sldId id="417" r:id="rId8"/>
    <p:sldId id="423" r:id="rId9"/>
    <p:sldId id="416" r:id="rId10"/>
    <p:sldId id="415" r:id="rId11"/>
    <p:sldId id="419" r:id="rId12"/>
    <p:sldId id="424" r:id="rId13"/>
    <p:sldId id="413" r:id="rId14"/>
    <p:sldId id="426" r:id="rId15"/>
    <p:sldId id="414" r:id="rId16"/>
    <p:sldId id="280" r:id="rId17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6DD5EC-034C-1CBA-E20E-378406432657}" name="Chris Corbett" initials="CC" userId="2a27fac42ee9efb3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FCE"/>
    <a:srgbClr val="A8C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53" autoAdjust="0"/>
    <p:restoredTop sz="87983" autoAdjust="0"/>
  </p:normalViewPr>
  <p:slideViewPr>
    <p:cSldViewPr snapToGrid="0">
      <p:cViewPr varScale="1">
        <p:scale>
          <a:sx n="74" d="100"/>
          <a:sy n="74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3058" y="-45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993EBD62-247C-46A6-94D2-0589592FA4C4}" type="datetimeFigureOut">
              <a:rPr lang="en-GB" smtClean="0"/>
              <a:t>24/03/2026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89DD0126-071C-4A18-81A9-C10E6684328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832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Welcome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DD0126-071C-4A18-81A9-C10E6684328D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2656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DD0126-071C-4A18-81A9-C10E668432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067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DD0126-071C-4A18-81A9-C10E668432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3896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DD0126-071C-4A18-81A9-C10E6684328D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302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656D8-13E0-A74F-97D0-8D5CF0702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E9782-2E47-3A4B-97EA-5D757B62C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AE4B8-458F-BD4F-9885-505125682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73D05-9E89-6340-BD45-652B77D1E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FACF0-2795-2F4D-A53B-B2EFC661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A2D3-B114-5F41-835C-1929CD9AAE72}" type="datetime1">
              <a:rPr lang="en-GB" smtClean="0"/>
              <a:t>24/03/2026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6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29827-734E-D748-A90F-55EA530CB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BCED4-3F80-5448-AF12-0C0D61A99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CBD6C-9BA8-D346-9176-2DC8A59E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68E3-D8BE-A741-95E5-151D38FC1794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8857-5BE5-794E-AFED-B12D81C5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5835-D223-0043-8378-0900819E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7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411B74-A741-8E47-AC42-AC1E799FE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B4606-CB18-C346-9168-8714467F4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96261-FDC4-C047-9767-CDB782FA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6317-AD9E-2C4B-A79F-B44C0056A2A3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DE2B-B1F8-304A-BCA1-20ECB72E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934E3-F2CD-0745-B18A-0A3B126F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79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6477FAB-2C9D-504A-9FAB-CB9D0F0DB78A}"/>
              </a:ext>
            </a:extLst>
          </p:cNvPr>
          <p:cNvSpPr/>
          <p:nvPr userDrawn="1"/>
        </p:nvSpPr>
        <p:spPr>
          <a:xfrm>
            <a:off x="0" y="6351077"/>
            <a:ext cx="12192000" cy="5069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BE91C2-2371-1348-8B3D-9ED876D6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CC501-0A63-4B47-BF61-7110193DF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38163" indent="-26987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6450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8F34A-577D-A543-8D70-D17888B9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1976"/>
            <a:ext cx="2743200" cy="365125"/>
          </a:xfrm>
        </p:spPr>
        <p:txBody>
          <a:bodyPr/>
          <a:lstStyle>
            <a:lvl1pPr>
              <a:defRPr b="1" i="0" baseline="0">
                <a:solidFill>
                  <a:schemeClr val="bg1"/>
                </a:solidFill>
              </a:defRPr>
            </a:lvl1pPr>
          </a:lstStyle>
          <a:p>
            <a:fld id="{E014C6AD-6DF1-BA49-977A-567ABDA74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A821F4-66CB-8C46-A2F9-ECE703F3013D}"/>
              </a:ext>
            </a:extLst>
          </p:cNvPr>
          <p:cNvSpPr txBox="1"/>
          <p:nvPr userDrawn="1"/>
        </p:nvSpPr>
        <p:spPr>
          <a:xfrm>
            <a:off x="863791" y="6430097"/>
            <a:ext cx="10831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0" baseline="0" dirty="0">
                <a:solidFill>
                  <a:schemeClr val="bg1"/>
                </a:solidFill>
              </a:rPr>
              <a:t>AJC Education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9CB79-251F-964E-9A30-3CB1740740F7}"/>
              </a:ext>
            </a:extLst>
          </p:cNvPr>
          <p:cNvSpPr txBox="1"/>
          <p:nvPr userDrawn="1"/>
        </p:nvSpPr>
        <p:spPr>
          <a:xfrm>
            <a:off x="3346059" y="6466038"/>
            <a:ext cx="5672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bg1"/>
                </a:solidFill>
              </a:rPr>
              <a:t>Introduction of KCSIE 2026 Draft Version   - SEYIS DSL Network Meeting 24 March 2026</a:t>
            </a:r>
            <a:endParaRPr lang="en-US" sz="1200" b="1" i="0" baseline="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C71CE4-232A-DB4C-BD75-19B674032DEE}"/>
              </a:ext>
            </a:extLst>
          </p:cNvPr>
          <p:cNvSpPr/>
          <p:nvPr userDrawn="1"/>
        </p:nvSpPr>
        <p:spPr>
          <a:xfrm>
            <a:off x="0" y="6295002"/>
            <a:ext cx="12192000" cy="71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FC318DA3-752C-1F4E-8F79-7AA44B5D7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9330" y="365125"/>
            <a:ext cx="13335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91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89BF-C654-F148-AA39-463C1E1CC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6FF13-461B-1F4B-9514-E44284B79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E693A-85B7-F54F-893D-19F642379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2C1C4-14C9-6C42-A641-102417013E5B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9D2C2-6208-C54C-B362-DF6D4C55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B8971-7BE2-C74E-8323-1E4D3DB2C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10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34B2-F5AD-A744-8CB1-3A0B780C5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B69BD-4BA0-5A43-9376-3E9A11413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B05664-9B51-634F-A5E6-4FDF34949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E7E5C-0277-094D-B851-056FF62F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7390-3C04-7946-861D-56CF3A4E15D0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AF4BE-F9C3-F54A-AA3A-5A4EDB3E6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4ED91-0667-464A-A45C-3BDD2FEE8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3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5FC32-5CE2-3E47-9BB6-3B645518E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0211D-776A-2D48-81A9-D9EA8D543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9766B-E9C4-154F-A0F3-5733AE2D7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7CC835-4BD6-B449-934E-E3E87D48E6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4DFDB5-111D-DF41-BF19-65EB077A8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34BE49-F063-2346-9430-23DC018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3DE6-79A6-954D-9CBA-34C137084340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16E2-2584-B34B-840F-46EB2D30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C5244E-AF40-0445-BF69-2BF81A939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9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B36D4-1565-2247-84D0-77C90A73F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C0659F-5C95-F54D-991A-5D36B58F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46D5-B110-E641-88F3-849C688F7DB2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1392D0-1942-E840-BA5E-2CE188EE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14300F-8E12-9747-B48A-11241B6A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85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BDCF32-3D81-724F-8969-ACA76754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545A1-3596-284E-89DE-1316300AF93F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E0806C-281E-A146-B916-F8E4E319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4A97A-B68B-934D-8DC7-CDA573C0F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24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29F7C-DDCA-F149-AD99-498213F28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765DC-D0A9-7E4D-9BB1-53ED95B6C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758EC5-87ED-3744-B1B7-8C7C41143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942DE-A3ED-8544-95C4-16EE1EE5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DA2DC-FB74-D94D-82EC-C589D0F6D1FF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24B28-DC13-7941-A1AC-5ABA5EA23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78786-E36D-7D4B-9D6E-9E279D559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7DB6E-1A43-DF49-B46D-A2D73BBF0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5DF55B-20F6-EF42-8209-AE69088BE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14848-3CC6-424B-A4E8-9365B69A4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AECB4-F38E-D149-94F8-E01A066A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FE-0104-144E-9697-8BFDD80F3F81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F1308-C853-184B-8ADF-8D8C1B7C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714B5-8C5A-CA40-981D-8723FF73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96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776DF-8614-5345-B3C1-5697FD143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9D046-B577-0246-975B-47F0B8A7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470EA-D97D-5349-B343-AA33C0B00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8CE3A-10A2-BE42-89A0-15D3F2BE544E}" type="datetime1">
              <a:rPr lang="en-GB" smtClean="0"/>
              <a:t>24/03/2026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C4DEA-EFAA-7D45-A208-E9CA3C0FA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85E59-A3C1-E34C-ABBE-DF48BF873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4C6AD-6DF1-BA49-977A-567ABDA74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96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guardinginschools.co.uk/" TargetMode="External"/><Relationship Id="rId2" Type="http://schemas.openxmlformats.org/officeDocument/2006/relationships/hyperlink" Target="https://safeguarding.networ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sc.gov.uk/section/education-skills/schools" TargetMode="External"/><Relationship Id="rId5" Type="http://schemas.openxmlformats.org/officeDocument/2006/relationships/hyperlink" Target="https://swgfl.org.uk/?gad_source=1&amp;gad_campaignid=23141484231&amp;gbraid=0AAAAADoxb54eLx2we8scXYlmNVImvx8M4&amp;gclid=CjwKCAjwyYPOBhBxEiwAgpT8PxG23K5sRJ2ZuKUaB6m1dKNB76FpEKcBatctNp-cIiTqxTK76XmEzhoCsxoQAvD_BwE" TargetMode="External"/><Relationship Id="rId4" Type="http://schemas.openxmlformats.org/officeDocument/2006/relationships/hyperlink" Target="https://www.nspcc.org.uk/keeping-children-safe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mail.kjbm.safeguardinginschools.co.uk/c/eJyEkc2umzAUhJ8GNhXIf2BYeNGqjdR1HwAZ-wAngE3tQ6L79lWa3KqqrtSlvxmPrRl7HEOwO5jVXu2IVaaYYEoxUK6OFP3pCGMovfGq6UdWguFaK6G06nkJu8Vt8LDhDdLbgN4opljPJWdN-1LRG8EbrbpOcv1iO-RsZxjo7QDzRGOK1jub6WVJkOOZHHx4P8PPE8JTfEfn-Dvt2-P05Z-wj5TFaK_15Nw0-VFNvW0623rOJiec8GA1L9EIJlomhWSt5KKrtWBeN41tpdKT1H2h2Hod9zrbCebTJo9hxpDdEuOWaxfrcy03sxAduZCfC3EpxOV-v9dzvNXnWojLHG-Qwg6BCnE5znFDZx9954cxphXDXFGcgRZIFcXqz0OVW3DzCUJVifK9zgzBQxp83C0G89-fJWPDDJu9uphGICoUGwkDQQpAtYt7mcDhgRDouUIveCuV6suM9BpG6YazrhElmR9I8On710LIv_DNiF8BAAD__6jy0F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mail.kjbm.safeguardinginschools.co.uk/c/eJyEUU1r3DwQ_jX25WWNPi37oEPetm5zaBuSQI-LPka2srbkSnJo_n1Z7y6UEuhFej5mhhketa7HoBaQJ_WitD_kEhO4FEPJhzVFu5niY6ittIz3GtUgsRCMMMF6XMOi_Hy0MPtXSG9HbyVDDPWYYsTbq-utJJgL1nUUi6u2QM5qhGN5W0FeJJ2iskblci1JkOOWDLzbn-HnBuFi3qRN79M-ndn_fw17z5mkwKoXhopW96bvxHlvzrXTmGraOSZqLwkiLaKEopZi0jWCICs4Vy1lwlHRVwydXvTSZOVg3FSyPow-ZDPFOOfGxGY71bOcSllzRe8qMlRk2DKkxi0VGZyfIVdkeCUHxHnLqGqVc653GFGsOgQIO6uEQZpXZPgR08mHsSKcoOc4Qpkg7aTE_Xu67bCzD5OfbYKwk8P-flXJTDs6X7WD4fvjpffL3eP9t887fnh4bta1_KpvIWUIFtLRxkX5IP95b5IqjDCrFxOThlIqhnTxoUAKUBoTlzqB8auHUC7Z9gS3lLG-zr5c42aCY9RxUhf55Av8d_-xIvQP-VWS3wEAAP__737gVg" TargetMode="External"/><Relationship Id="rId4" Type="http://schemas.openxmlformats.org/officeDocument/2006/relationships/hyperlink" Target="https://email.kjbm.safeguardinginschools.co.uk/c/eJyEkM-K3DwQxJ_Gunys0T9b44MOX0gMOecBTEtqezRjS47U3mHz9GEys7CEhRz7V9VVULDvU4IN7RUu4OJLpVxwLjlRfdlLDoenmBMLNuhucJyhFcZoqY0eBMMN4joFXOMrlrcpBqu55oNQgnf9U43BStEZfTopYZ5sw1phwYnedrQP5EqG4KHS01Kw5qN4_PS_4s8D00N8R4f7k_btfn35K-wz5WydD-DC4HwQXjvU3Two9MLMxvUKNGfRSi57rqTivRLy1BrJg-k66JU2szJDo_n14ra2wozLASXEtMRU_TnntbY-t8eVrfZMtNdG_d_IsZHjR297QxcTlAXx2vq8NXK80b2zkeMlx9TIUf6CG8kd2ftmFVPAMoW8QUz2n_XFQlpwhYvPxSFRo7mjmAhLQrp3soI-7hETPaYepOiV1gOrkZ7ra9MJfuokI_sjEv73_Wsj1Qf8auXvAAAA__--u8U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39E99-E987-41A1-BFD6-11FE84F39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40" y="667265"/>
            <a:ext cx="11676319" cy="4027472"/>
          </a:xfrm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b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</a:t>
            </a:r>
            <a:b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Keeping children safe in education</a:t>
            </a:r>
            <a:b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(KCSIE) DRAFT for September 2026</a:t>
            </a:r>
            <a:b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GB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SEYIS DSL Forum Meeting</a:t>
            </a:r>
            <a:br>
              <a:rPr lang="en-GB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 March 2026</a:t>
            </a:r>
            <a:endParaRPr lang="en-GB" sz="2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4BDC44-4A3B-4E54-911D-BA1713684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79870"/>
            <a:ext cx="9144000" cy="1091347"/>
          </a:xfrm>
          <a:ln w="28575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Angela Corbett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&amp; safeguarding consultant, AJC Education 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3E95000-3A63-3E40-9082-B8CBB3EA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14C6AD-6DF1-BA49-977A-567ABDA74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631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0D925-4C48-38C1-88B5-5AD6D23E7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 4</a:t>
            </a:r>
            <a:br>
              <a:rPr lang="en-GB" dirty="0"/>
            </a:br>
            <a:r>
              <a:rPr lang="en-GB" dirty="0"/>
              <a:t>Safeguarding  concerns or allegations about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155A4-FB8F-0BB7-04A8-0CCD7B6EA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GB" dirty="0"/>
              <a:t>Added in trainee teachers throughout the section</a:t>
            </a:r>
          </a:p>
          <a:p>
            <a:r>
              <a:rPr lang="en-GB" b="1" dirty="0"/>
              <a:t>Part 1 </a:t>
            </a:r>
            <a:r>
              <a:rPr lang="en-GB" dirty="0"/>
              <a:t>- Paragraph 75 states that </a:t>
            </a:r>
          </a:p>
          <a:p>
            <a:pPr marL="309563" lvl="1" indent="0">
              <a:buNone/>
            </a:pPr>
            <a:r>
              <a:rPr lang="en-GB" sz="2800" i="1" dirty="0"/>
              <a:t>‘if staff have a safeguarding concern or an allegation about another member of staff, they should refer it to the headteacher or principal, </a:t>
            </a:r>
            <a:r>
              <a:rPr lang="en-GB" sz="2800" i="1" dirty="0">
                <a:highlight>
                  <a:srgbClr val="FFFF00"/>
                </a:highlight>
              </a:rPr>
              <a:t>who will consider whether an onward referral to the LADO is required.’</a:t>
            </a:r>
          </a:p>
          <a:p>
            <a:pPr marL="0" indent="0">
              <a:buNone/>
            </a:pPr>
            <a:endParaRPr lang="en-GB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i="1" dirty="0"/>
              <a:t>Note: already covered in Part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92A1D-772F-CB60-FBDB-E0D4FDF9C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70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AB94E-E443-CD08-6DD7-CA37ED23F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419" y="37755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Part 5 </a:t>
            </a:r>
            <a:br>
              <a:rPr lang="en-GB" dirty="0"/>
            </a:br>
            <a:r>
              <a:rPr lang="en-GB" dirty="0"/>
              <a:t>Child on child sexual harassment and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CDE79-6846-9FFA-3C0C-9A8181C3B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11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Whole rewrite to improve clarity of the guidance</a:t>
            </a:r>
          </a:p>
          <a:p>
            <a:pPr>
              <a:lnSpc>
                <a:spcPct val="110000"/>
              </a:lnSpc>
            </a:pPr>
            <a:r>
              <a:rPr lang="en-GB" dirty="0"/>
              <a:t>How schools should respond to all signs, reports and concerns of harmful sexual behaviour (HSB), child-on-child sexual harassment and sexual violence</a:t>
            </a:r>
          </a:p>
          <a:p>
            <a:pPr>
              <a:lnSpc>
                <a:spcPct val="110000"/>
              </a:lnSpc>
            </a:pPr>
            <a:r>
              <a:rPr lang="en-GB" dirty="0"/>
              <a:t>Reference to HSB through sections</a:t>
            </a:r>
          </a:p>
          <a:p>
            <a:pPr>
              <a:lnSpc>
                <a:spcPct val="110000"/>
              </a:lnSpc>
            </a:pPr>
            <a:r>
              <a:rPr lang="en-GB" dirty="0"/>
              <a:t>Focus on early recognition and action – </a:t>
            </a:r>
            <a:r>
              <a:rPr lang="en-GB" u="sng" dirty="0"/>
              <a:t>prevention of escalation</a:t>
            </a:r>
          </a:p>
          <a:p>
            <a:pPr>
              <a:lnSpc>
                <a:spcPct val="110000"/>
              </a:lnSpc>
            </a:pPr>
            <a:r>
              <a:rPr lang="en-GB" u="sng" dirty="0"/>
              <a:t>Preventative education</a:t>
            </a:r>
          </a:p>
          <a:p>
            <a:pPr>
              <a:lnSpc>
                <a:spcPct val="110000"/>
              </a:lnSpc>
            </a:pPr>
            <a:r>
              <a:rPr lang="en-GB" u="sng" dirty="0"/>
              <a:t>Staff understanding of HSB</a:t>
            </a:r>
          </a:p>
          <a:p>
            <a:pPr>
              <a:lnSpc>
                <a:spcPct val="110000"/>
              </a:lnSpc>
            </a:pPr>
            <a:r>
              <a:rPr lang="en-GB" dirty="0"/>
              <a:t>Increased knowledge of DSL and safeguarding staff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E455B-7FB6-2CDF-1DB5-0E7751867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01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7A79-D2CA-4936-7F24-67BAF0B7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049"/>
            <a:ext cx="10515600" cy="1325563"/>
          </a:xfrm>
        </p:spPr>
        <p:txBody>
          <a:bodyPr/>
          <a:lstStyle/>
          <a:p>
            <a:r>
              <a:rPr lang="en-GB" dirty="0"/>
              <a:t>Key questions from the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74DF7-9AE3-CC6C-CC54-C90C076AB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936" y="150350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Is it too long?</a:t>
            </a:r>
          </a:p>
          <a:p>
            <a:pPr>
              <a:lnSpc>
                <a:spcPct val="120000"/>
              </a:lnSpc>
            </a:pPr>
            <a:r>
              <a:rPr lang="en-GB" dirty="0"/>
              <a:t>Is it too technical for all staff to understand (Part 1)</a:t>
            </a:r>
            <a:br>
              <a:rPr lang="en-GB" dirty="0"/>
            </a:br>
            <a:r>
              <a:rPr lang="en-GB" dirty="0"/>
              <a:t>(eg your staff, support staff, supply  staff …)</a:t>
            </a:r>
          </a:p>
          <a:p>
            <a:pPr>
              <a:lnSpc>
                <a:spcPct val="120000"/>
              </a:lnSpc>
            </a:pPr>
            <a:r>
              <a:rPr lang="en-GB" dirty="0"/>
              <a:t>Should there be an Annex A simplified version?</a:t>
            </a:r>
          </a:p>
          <a:p>
            <a:pPr>
              <a:lnSpc>
                <a:spcPct val="120000"/>
              </a:lnSpc>
            </a:pPr>
            <a:r>
              <a:rPr lang="en-GB" dirty="0"/>
              <a:t>Is it doable – too much on the DSL?</a:t>
            </a:r>
          </a:p>
          <a:p>
            <a:pPr>
              <a:lnSpc>
                <a:spcPct val="120000"/>
              </a:lnSpc>
            </a:pPr>
            <a:r>
              <a:rPr lang="en-GB" dirty="0"/>
              <a:t>Is gender questioning guidance in right place? 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Imbalance in part 2? </a:t>
            </a:r>
            <a:br>
              <a:rPr lang="en-GB" dirty="0"/>
            </a:br>
            <a:r>
              <a:rPr lang="en-GB" i="1" dirty="0"/>
              <a:t>1 para re LGB (many pupils) against 30 for gender questioning (very few). 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Explains the how rather than the strategic responsibility of leaders in line with other aspects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Should this be separate guidance in line with other issues such as use of physical restraint or mobile phones)? View of the example table for SCR … is use of ‘no’ and ‘NA’ appropriate/ Does it simplify the SCR and </a:t>
            </a:r>
            <a:r>
              <a:rPr lang="en-GB" i="1" dirty="0"/>
              <a:t>'Safeguarding Children and Safer Recruitment in Education</a:t>
            </a:r>
            <a:r>
              <a:rPr lang="en-GB" dirty="0"/>
              <a:t>’ (2007)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07726-11F9-8839-7DC9-0033E3684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20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E4E9F-9BEA-62EC-E176-2FD07E2FF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Implications &amp; Actions to consider taking - </a:t>
            </a:r>
            <a:br>
              <a:rPr lang="en-GB" dirty="0"/>
            </a:br>
            <a:r>
              <a:rPr lang="en-GB" dirty="0"/>
              <a:t>Approach, policy and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102A-48E9-9EFC-131B-B2FE44B41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554"/>
            <a:ext cx="10841182" cy="5039984"/>
          </a:xfrm>
        </p:spPr>
        <p:txBody>
          <a:bodyPr>
            <a:noAutofit/>
          </a:bodyPr>
          <a:lstStyle/>
          <a:p>
            <a:r>
              <a:rPr lang="en-GB" sz="1800" dirty="0"/>
              <a:t>Mobile phones (separate guidance from April 2026) (paragraph 163) </a:t>
            </a:r>
          </a:p>
          <a:p>
            <a:r>
              <a:rPr lang="en-GB" sz="1800" dirty="0"/>
              <a:t>Restrictive interventions, including use of reasonable force (separate guidance from April 2026) (paragraph 197-199) </a:t>
            </a:r>
          </a:p>
          <a:p>
            <a:r>
              <a:rPr lang="en-GB" sz="1800" dirty="0"/>
              <a:t>Gender questioning guidance (paragraph 245-275)</a:t>
            </a:r>
          </a:p>
          <a:p>
            <a:r>
              <a:rPr lang="en-GB" sz="1800" dirty="0"/>
              <a:t>Use of premises PE changing and toilets (paragraph 104-105)</a:t>
            </a:r>
          </a:p>
          <a:p>
            <a:r>
              <a:rPr lang="en-GB" sz="1800" dirty="0"/>
              <a:t>Undertake filtering and monitoring testing and keep a record of these (paragraph 166)</a:t>
            </a:r>
          </a:p>
          <a:p>
            <a:r>
              <a:rPr lang="en-GB" sz="1800" dirty="0"/>
              <a:t>School’s use of AI and AI policy (paragraph 160-161)</a:t>
            </a:r>
          </a:p>
          <a:p>
            <a:r>
              <a:rPr lang="en-GB" sz="1800" dirty="0"/>
              <a:t>Online safety new definition of indecent images  (paragraph 156)</a:t>
            </a:r>
          </a:p>
          <a:p>
            <a:r>
              <a:rPr lang="en-GB" sz="1800" dirty="0"/>
              <a:t>RSHE guidance (from September 2026) (paragraph 152) </a:t>
            </a:r>
          </a:p>
          <a:p>
            <a:r>
              <a:rPr lang="en-GB" sz="1800" dirty="0"/>
              <a:t>Supporting pupils with medical needs &amp; </a:t>
            </a:r>
            <a:r>
              <a:rPr lang="en-GB" sz="1800" u="sng" dirty="0"/>
              <a:t>allergies</a:t>
            </a:r>
            <a:r>
              <a:rPr lang="en-GB" sz="1800" dirty="0"/>
              <a:t> (Draft out, likely from September 2026) (paragraph 243)</a:t>
            </a:r>
          </a:p>
          <a:p>
            <a:r>
              <a:rPr lang="en-GB" sz="1800" dirty="0"/>
              <a:t>Dealing with all aspects of HSB (part 5 and threaded throughout) </a:t>
            </a:r>
          </a:p>
          <a:p>
            <a:r>
              <a:rPr lang="en-GB" sz="1800" dirty="0"/>
              <a:t>Alternative provision Standards (voluntary) (paragraph 204)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31F8C-C0A4-289D-6A50-3410B60BE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27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B5DBD-5570-5CB0-058D-61C1300DF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8ABC7-4841-7D0D-115D-FFA5AF72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actions to consider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58BEF-D6E5-0C1B-762C-6FA6E4A8F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483"/>
            <a:ext cx="10515600" cy="459860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Review the safeguarding team staffing – time, training, responsibilities and cover arrangements (paragraph 124-128)</a:t>
            </a:r>
          </a:p>
          <a:p>
            <a:pPr>
              <a:lnSpc>
                <a:spcPct val="120000"/>
              </a:lnSpc>
            </a:pPr>
            <a:r>
              <a:rPr lang="en-GB" dirty="0"/>
              <a:t>Plan how you will train staff at all levels, so they are up to speed and can fully understand Part One</a:t>
            </a:r>
          </a:p>
          <a:p>
            <a:pPr>
              <a:lnSpc>
                <a:spcPct val="120000"/>
              </a:lnSpc>
            </a:pPr>
            <a:r>
              <a:rPr lang="en-GB" dirty="0"/>
              <a:t>Recording system for checking school’s filtering and monitoring systems (paragraph 166)</a:t>
            </a:r>
          </a:p>
          <a:p>
            <a:pPr>
              <a:lnSpc>
                <a:spcPct val="120000"/>
              </a:lnSpc>
            </a:pPr>
            <a:r>
              <a:rPr lang="en-GB" dirty="0"/>
              <a:t>Review stay safe curriculum (on and offline) – new RSE guidance and increased emphasis on preventative education (paragraph 151-156)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FF0000"/>
                </a:solidFill>
              </a:rPr>
              <a:t>Consider responding to the consultation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8B03C-1177-BA02-1A5E-0F82FF97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94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23C6D-C3EF-DD35-341F-A57AD93D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sources of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2AAE7-B396-BFE6-BDEE-E37D022B8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234" y="1569147"/>
            <a:ext cx="10515600" cy="432984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/>
              <a:t>Weekley updates from SEYIS through next term</a:t>
            </a:r>
          </a:p>
          <a:p>
            <a:pPr>
              <a:lnSpc>
                <a:spcPct val="110000"/>
              </a:lnSpc>
            </a:pPr>
            <a:r>
              <a:rPr lang="en-GB">
                <a:hlinkClick r:id="rId2"/>
              </a:rPr>
              <a:t>Safeguarding </a:t>
            </a:r>
            <a:r>
              <a:rPr lang="en-GB" dirty="0">
                <a:hlinkClick r:id="rId2"/>
              </a:rPr>
              <a:t>Network </a:t>
            </a:r>
            <a:r>
              <a:rPr lang="en-GB" dirty="0"/>
              <a:t>- summary leaflet (attached with slides), advice and training </a:t>
            </a:r>
          </a:p>
          <a:p>
            <a:pPr>
              <a:lnSpc>
                <a:spcPct val="110000"/>
              </a:lnSpc>
            </a:pPr>
            <a:r>
              <a:rPr lang="en-GB" dirty="0">
                <a:hlinkClick r:id="rId3"/>
              </a:rPr>
              <a:t>Andrew Hall </a:t>
            </a:r>
            <a:r>
              <a:rPr lang="en-GB" dirty="0"/>
              <a:t>safeguarding updates, training, podcasts ….</a:t>
            </a:r>
          </a:p>
          <a:p>
            <a:pPr>
              <a:lnSpc>
                <a:spcPct val="110000"/>
              </a:lnSpc>
            </a:pPr>
            <a:r>
              <a:rPr lang="en-GB" dirty="0">
                <a:hlinkClick r:id="rId4"/>
              </a:rPr>
              <a:t>NSPCC</a:t>
            </a:r>
            <a:r>
              <a:rPr lang="en-GB" dirty="0"/>
              <a:t> – helpful information, updates and research findings</a:t>
            </a:r>
          </a:p>
          <a:p>
            <a:pPr>
              <a:lnSpc>
                <a:spcPct val="110000"/>
              </a:lnSpc>
            </a:pPr>
            <a:r>
              <a:rPr lang="en-GB" dirty="0">
                <a:hlinkClick r:id="rId5"/>
              </a:rPr>
              <a:t>SWGfL</a:t>
            </a:r>
            <a:r>
              <a:rPr lang="en-GB" dirty="0"/>
              <a:t> – filtering and monitoring testing tool, 360 </a:t>
            </a:r>
            <a:r>
              <a:rPr lang="en-GB" dirty="0" err="1"/>
              <a:t>deg</a:t>
            </a:r>
            <a:r>
              <a:rPr lang="en-GB" dirty="0"/>
              <a:t> audit tool, learning resources …</a:t>
            </a:r>
          </a:p>
          <a:p>
            <a:pPr>
              <a:lnSpc>
                <a:spcPct val="110000"/>
              </a:lnSpc>
            </a:pPr>
            <a:r>
              <a:rPr lang="en-GB" dirty="0">
                <a:hlinkClick r:id="rId6"/>
              </a:rPr>
              <a:t>National Cyber Security Centre </a:t>
            </a:r>
            <a:r>
              <a:rPr lang="en-GB" dirty="0"/>
              <a:t>– cyber security advice and text tool </a:t>
            </a:r>
          </a:p>
          <a:p>
            <a:pPr>
              <a:lnSpc>
                <a:spcPct val="110000"/>
              </a:lnSpc>
            </a:pPr>
            <a:r>
              <a:rPr lang="en-GB" dirty="0">
                <a:solidFill>
                  <a:srgbClr val="FF0000"/>
                </a:solidFill>
              </a:rPr>
              <a:t>Watch out for: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rgbClr val="FF0000"/>
                </a:solidFill>
              </a:rPr>
              <a:t>New online safety guidance for EYFS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rgbClr val="FF0000"/>
                </a:solidFill>
              </a:rPr>
              <a:t>????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04C96-97C2-B378-489D-5CAE6307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43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314C-63FE-4E81-9FFA-D3CFD102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for listening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8AEA30A-BFE6-45A5-8C88-72B39A05B1C7}"/>
              </a:ext>
            </a:extLst>
          </p:cNvPr>
          <p:cNvSpPr txBox="1">
            <a:spLocks/>
          </p:cNvSpPr>
          <p:nvPr/>
        </p:nvSpPr>
        <p:spPr>
          <a:xfrm>
            <a:off x="838200" y="2730768"/>
            <a:ext cx="10515600" cy="132556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Any questions?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5B58-1925-A64B-A8EF-C996065B1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73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AF509-094F-4016-BEA4-12342E9F0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 for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3F49-B884-4C77-9E35-277F546E5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682" y="1565775"/>
            <a:ext cx="7772400" cy="4450561"/>
          </a:xfrm>
        </p:spPr>
        <p:txBody>
          <a:bodyPr>
            <a:normAutofit fontScale="70000" lnSpcReduction="20000"/>
          </a:bodyPr>
          <a:lstStyle/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Context of planned changes</a:t>
            </a:r>
          </a:p>
          <a:p>
            <a:pPr marL="538163" indent="-538163" defTabSz="360000">
              <a:lnSpc>
                <a:spcPct val="120000"/>
              </a:lnSpc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Recurring and/or strengthened themes</a:t>
            </a:r>
          </a:p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New / revised definitions and foci </a:t>
            </a:r>
          </a:p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Brief overview of key changes </a:t>
            </a:r>
          </a:p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Questions to consider re draft KCSIE</a:t>
            </a:r>
          </a:p>
          <a:p>
            <a:pPr marL="538163" indent="-538163" defTabSz="360000">
              <a:lnSpc>
                <a:spcPct val="120000"/>
              </a:lnSpc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>
                <a:ea typeface="Calibri" panose="020F0502020204030204" pitchFamily="34" charset="0"/>
              </a:rPr>
              <a:t>Suggested actions to take </a:t>
            </a:r>
          </a:p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r>
              <a:rPr lang="en-GB" sz="3600" dirty="0"/>
              <a:t>Additional sources of information on changes</a:t>
            </a:r>
          </a:p>
          <a:p>
            <a:pPr marL="538163" indent="-538163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ü"/>
              <a:tabLst>
                <a:tab pos="538163" algn="l"/>
              </a:tabLst>
            </a:pPr>
            <a:endParaRPr lang="en-GB" sz="3600" dirty="0">
              <a:latin typeface="Tahoma" panose="020B0604030504040204" pitchFamily="34" charset="0"/>
            </a:endParaRPr>
          </a:p>
          <a:p>
            <a:pPr marL="539750" indent="-539750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None/>
              <a:tabLst>
                <a:tab pos="538163" algn="l"/>
              </a:tabLst>
            </a:pPr>
            <a:r>
              <a:rPr lang="en-GB" sz="3600" dirty="0"/>
              <a:t>=&gt; Handouts: slides, summary table and a summary leaflet</a:t>
            </a:r>
            <a:endParaRPr lang="en-GB" sz="3600" dirty="0">
              <a:latin typeface="Tahoma" panose="020B0604030504040204" pitchFamily="34" charset="0"/>
            </a:endParaRPr>
          </a:p>
          <a:p>
            <a:pPr marL="0" indent="0" defTabSz="36000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None/>
              <a:tabLst>
                <a:tab pos="538163" algn="l"/>
              </a:tabLst>
            </a:pPr>
            <a:endParaRPr lang="en-GB" sz="3600" dirty="0">
              <a:effectLst/>
              <a:latin typeface="Tahoma" panose="020B060403050404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sz="1800" dirty="0">
              <a:effectLst/>
              <a:latin typeface="Tahoma" panose="020B060403050404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sz="1800" dirty="0">
              <a:effectLst/>
              <a:latin typeface="Tahoma" panose="020B060403050404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226A6-8F45-B242-A1A2-EC9C54B7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59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7550-4045-8569-99EC-84CB2CF21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of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90E8D-FAE8-D088-DE4A-DE38E6BAB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673" y="1366897"/>
            <a:ext cx="5292436" cy="4722176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GB" sz="2000" dirty="0"/>
              <a:t>Draft version for consultation for September 2026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Long expected changes added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No structural change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Reduction in annexes (Annex A and Host families removed)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Now 200 pages long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Consultation </a:t>
            </a:r>
          </a:p>
          <a:p>
            <a:pPr lvl="1">
              <a:spcAft>
                <a:spcPts val="300"/>
              </a:spcAft>
            </a:pPr>
            <a:r>
              <a:rPr lang="en-GB" sz="2000" dirty="0"/>
              <a:t>Ends midday 22 April 2026</a:t>
            </a:r>
          </a:p>
          <a:p>
            <a:pPr lvl="1">
              <a:spcAft>
                <a:spcPts val="300"/>
              </a:spcAft>
            </a:pPr>
            <a:r>
              <a:rPr lang="en-GB" sz="2000" dirty="0"/>
              <a:t>70 plus questions</a:t>
            </a:r>
          </a:p>
          <a:p>
            <a:pPr lvl="1">
              <a:spcAft>
                <a:spcPts val="300"/>
              </a:spcAft>
            </a:pPr>
            <a:r>
              <a:rPr lang="en-GB" sz="2000" dirty="0"/>
              <a:t>Urge you to submit your views on aspects you feel strongly about</a:t>
            </a:r>
          </a:p>
          <a:p>
            <a:pPr>
              <a:spcAft>
                <a:spcPts val="300"/>
              </a:spcAft>
            </a:pPr>
            <a:r>
              <a:rPr lang="en-GB" sz="2000" dirty="0"/>
              <a:t>Increased responsibilities for DSL and governors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02C259-075B-542F-5842-C73EBA86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32EA51-2286-B6F3-2AD4-AB796A0C0207}"/>
              </a:ext>
            </a:extLst>
          </p:cNvPr>
          <p:cNvSpPr txBox="1"/>
          <p:nvPr/>
        </p:nvSpPr>
        <p:spPr>
          <a:xfrm>
            <a:off x="6847609" y="1366897"/>
            <a:ext cx="4747780" cy="412420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Aligns with Working Together 2026</a:t>
            </a:r>
          </a:p>
          <a:p>
            <a:pPr>
              <a:spcAft>
                <a:spcPts val="300"/>
              </a:spcAft>
            </a:pPr>
            <a:r>
              <a:rPr lang="en-GB" sz="1800" u="sng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https://www.gov.uk/government/publications/working-together-to-safeguard-children--2</a:t>
            </a:r>
            <a:endParaRPr lang="en-GB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None/>
            </a:pPr>
            <a:endParaRPr lang="en-GB" sz="2000" b="1" dirty="0">
              <a:solidFill>
                <a:srgbClr val="44458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GB" sz="2000" b="1" dirty="0">
                <a:solidFill>
                  <a:srgbClr val="4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Andrew Hall 10 minute </a:t>
            </a:r>
            <a:r>
              <a:rPr lang="en-GB" sz="2000" b="1" dirty="0">
                <a:solidFill>
                  <a:srgbClr val="444583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VIDEO: </a:t>
            </a:r>
          </a:p>
          <a:p>
            <a:pPr>
              <a:spcAft>
                <a:spcPts val="300"/>
              </a:spcAft>
              <a:buNone/>
            </a:pPr>
            <a:r>
              <a:rPr lang="en-GB" sz="2000" b="1" dirty="0">
                <a:solidFill>
                  <a:srgbClr val="444583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Changes to Working Together to Safeguard Children Match 2026 </a:t>
            </a:r>
            <a:endParaRPr lang="en-GB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None/>
            </a:pPr>
            <a:endParaRPr lang="en-GB" sz="1800" u="sng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r:id="rId4"/>
            </a:endParaRPr>
          </a:p>
          <a:p>
            <a:pPr>
              <a:spcAft>
                <a:spcPts val="300"/>
              </a:spcAft>
              <a:buNone/>
            </a:pPr>
            <a:r>
              <a:rPr lang="en-GB" sz="1800" u="sng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Watch the video here</a:t>
            </a:r>
            <a:endParaRPr lang="en-GB" sz="1800" u="sng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None/>
            </a:pPr>
            <a:endParaRPr lang="en-GB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GB" sz="1800" u="sng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Download the slides used in the video here</a:t>
            </a:r>
            <a:endParaRPr lang="en-GB" sz="18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None/>
            </a:pPr>
            <a:b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92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CA5-3B95-C0D3-F182-78312627C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Recurring / strengthened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D3207-4D25-0190-1891-ED9BD356A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40" y="1413029"/>
            <a:ext cx="10316569" cy="484229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Greater focus on dealing with and staff awareness/knowledge; includes:</a:t>
            </a:r>
          </a:p>
          <a:p>
            <a:pPr lvl="1">
              <a:lnSpc>
                <a:spcPct val="110000"/>
              </a:lnSpc>
            </a:pPr>
            <a:r>
              <a:rPr lang="en-GB" sz="2100" dirty="0"/>
              <a:t>Early identification and intervention</a:t>
            </a:r>
          </a:p>
          <a:p>
            <a:pPr lvl="1">
              <a:lnSpc>
                <a:spcPct val="110000"/>
              </a:lnSpc>
            </a:pPr>
            <a:r>
              <a:rPr lang="en-GB" sz="2100" dirty="0"/>
              <a:t>Online safety</a:t>
            </a:r>
          </a:p>
          <a:p>
            <a:pPr lvl="2">
              <a:lnSpc>
                <a:spcPct val="110000"/>
              </a:lnSpc>
            </a:pPr>
            <a:r>
              <a:rPr lang="en-GB" sz="2100" dirty="0"/>
              <a:t>Cybercrime</a:t>
            </a:r>
          </a:p>
          <a:p>
            <a:pPr lvl="2">
              <a:lnSpc>
                <a:spcPct val="110000"/>
              </a:lnSpc>
            </a:pPr>
            <a:r>
              <a:rPr lang="en-GB" sz="2000" dirty="0"/>
              <a:t>AI</a:t>
            </a:r>
          </a:p>
          <a:p>
            <a:pPr lvl="2">
              <a:lnSpc>
                <a:spcPct val="110000"/>
              </a:lnSpc>
            </a:pPr>
            <a:r>
              <a:rPr lang="en-GB" sz="2000" dirty="0"/>
              <a:t>Filtering and monitoring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Age-appropriate and preventatives teaching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Exploitation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Serious violence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Exploitation </a:t>
            </a:r>
          </a:p>
          <a:p>
            <a:pPr lvl="1">
              <a:lnSpc>
                <a:spcPct val="110000"/>
              </a:lnSpc>
            </a:pPr>
            <a:r>
              <a:rPr lang="en-GB" sz="2000" dirty="0"/>
              <a:t>Misogyny and harmful sexual behaviours (HSB)</a:t>
            </a:r>
          </a:p>
          <a:p>
            <a:pPr>
              <a:lnSpc>
                <a:spcPct val="110000"/>
              </a:lnSpc>
            </a:pPr>
            <a:r>
              <a:rPr lang="en-GB" dirty="0"/>
              <a:t>Updated definitions – harmful sexual behaviours, indecent images, online safety and two of the four categories of abuse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93C83-8375-C740-2EF4-41D2C8559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97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2F1E-4EAE-8D30-7400-86968E1CA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Role of DSL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F4A64-E9FF-D741-367A-8EDD7F0A1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Increased (see Annex B)</a:t>
            </a:r>
          </a:p>
          <a:p>
            <a:pPr>
              <a:lnSpc>
                <a:spcPct val="110000"/>
              </a:lnSpc>
            </a:pPr>
            <a:r>
              <a:rPr lang="en-GB" dirty="0"/>
              <a:t>Greater specific knowledge of specific issues</a:t>
            </a:r>
            <a:br>
              <a:rPr lang="en-GB" dirty="0"/>
            </a:br>
            <a:r>
              <a:rPr lang="en-GB" i="1" dirty="0"/>
              <a:t>(‘appropriate skills and expertise’)</a:t>
            </a:r>
            <a:br>
              <a:rPr lang="en-GB" i="1" dirty="0"/>
            </a:br>
            <a:r>
              <a:rPr lang="en-GB" dirty="0"/>
              <a:t>EG: violence and misogyny</a:t>
            </a:r>
          </a:p>
          <a:p>
            <a:pPr>
              <a:lnSpc>
                <a:spcPct val="110000"/>
              </a:lnSpc>
            </a:pPr>
            <a:r>
              <a:rPr lang="en-GB" dirty="0"/>
              <a:t>Cover arrangements for DSL absence/availability </a:t>
            </a:r>
          </a:p>
          <a:p>
            <a:pPr>
              <a:lnSpc>
                <a:spcPct val="110000"/>
              </a:lnSpc>
            </a:pPr>
            <a:r>
              <a:rPr lang="en-GB" dirty="0"/>
              <a:t>Shared safeguarding inbox</a:t>
            </a:r>
          </a:p>
          <a:p>
            <a:pPr>
              <a:lnSpc>
                <a:spcPct val="110000"/>
              </a:lnSpc>
            </a:pPr>
            <a:r>
              <a:rPr lang="en-GB" dirty="0"/>
              <a:t>Reminder that deputy DSL’s need to be trained  at same level</a:t>
            </a:r>
          </a:p>
          <a:p>
            <a:pPr>
              <a:lnSpc>
                <a:spcPct val="110000"/>
              </a:lnSpc>
            </a:pPr>
            <a:r>
              <a:rPr lang="en-GB" dirty="0"/>
              <a:t>Sharing concerns (via conversations) when pupils move in or out of school</a:t>
            </a:r>
          </a:p>
          <a:p>
            <a:pPr marL="0" indent="0">
              <a:buNone/>
            </a:pPr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B1A87E-D0D3-BB37-5A36-F71B12407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68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6222F-3547-3CA5-F379-56762FC3C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 1</a:t>
            </a:r>
            <a:br>
              <a:rPr lang="en-GB" dirty="0"/>
            </a:br>
            <a:r>
              <a:rPr lang="en-GB" dirty="0"/>
              <a:t>Safeguarding  information for staff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7AA3370-4698-C397-6663-BFC0C228E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93166"/>
              </p:ext>
            </p:extLst>
          </p:nvPr>
        </p:nvGraphicFramePr>
        <p:xfrm>
          <a:off x="613064" y="1454729"/>
          <a:ext cx="11346872" cy="48051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210791">
                  <a:extLst>
                    <a:ext uri="{9D8B030D-6E8A-4147-A177-3AD203B41FA5}">
                      <a16:colId xmlns:a16="http://schemas.microsoft.com/office/drawing/2014/main" val="2627936073"/>
                    </a:ext>
                  </a:extLst>
                </a:gridCol>
                <a:gridCol w="935181">
                  <a:extLst>
                    <a:ext uri="{9D8B030D-6E8A-4147-A177-3AD203B41FA5}">
                      <a16:colId xmlns:a16="http://schemas.microsoft.com/office/drawing/2014/main" val="99002060"/>
                    </a:ext>
                  </a:extLst>
                </a:gridCol>
                <a:gridCol w="7200900">
                  <a:extLst>
                    <a:ext uri="{9D8B030D-6E8A-4147-A177-3AD203B41FA5}">
                      <a16:colId xmlns:a16="http://schemas.microsoft.com/office/drawing/2014/main" val="3288860393"/>
                    </a:ext>
                  </a:extLst>
                </a:gridCol>
              </a:tblGrid>
              <a:tr h="55308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Child-on-child abuse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29-35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Revised and added: Harassment and violence; Serious physical assault and harm; Theat of harm with weapon and Gender considerations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2871634"/>
                  </a:ext>
                </a:extLst>
              </a:tr>
              <a:tr h="420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Community based early help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 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Updated and linked to WTSC (due to be revised) 2 stages of family and early help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5967750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CSE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Raised awareness of all areas of exploitation, including modern slavery, organised networks, CSE and county lines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4281135"/>
                  </a:ext>
                </a:extLst>
              </a:tr>
              <a:tr h="41509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Indecent images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endParaRPr lang="en-GB" sz="14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Revised definition – nudes and semi-nudes; also covers Sefl generated intimate images and those created using AI (deep fakes)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20555242"/>
                  </a:ext>
                </a:extLst>
              </a:tr>
              <a:tr h="37461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LADO referral 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75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 part 4 already but added to staff part 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7167955"/>
                  </a:ext>
                </a:extLst>
              </a:tr>
              <a:tr h="3636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Mental health 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44-47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Updated section – raised profile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7276402"/>
                  </a:ext>
                </a:extLst>
              </a:tr>
              <a:tr h="4206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Serious violence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48-51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Updated section. Expectation on staff to report concerns if a child maybe carrying or intending to carry a weapon. DSL must risk assess situation and take appropriate action.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0540926"/>
                  </a:ext>
                </a:extLst>
              </a:tr>
              <a:tr h="9572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Teenage relationship abuse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20, 42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and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184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Added category child on child abuse: ‘abuse in intimate personal relationships between children.’ 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Increased knowledge of DSL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Covers physical, sexual, emotional and stalking; referenced  in annex A </a:t>
                      </a:r>
                      <a:r>
                        <a:rPr lang="en-GB" sz="1400" kern="1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seciton</a:t>
                      </a:r>
                      <a:endParaRPr lang="en-GB" sz="1400" kern="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900973"/>
                  </a:ext>
                </a:extLst>
              </a:tr>
              <a:tr h="39919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Types of abuse - Emotional abuse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Revised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9146147"/>
                  </a:ext>
                </a:extLst>
              </a:tr>
              <a:tr h="39919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Types of abuse - Sexual abuse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</a:t>
                      </a:r>
                    </a:p>
                  </a:txBody>
                  <a:tcPr marL="47451" marR="47451" marT="6590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Revised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7025538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0DF0D-BC80-D932-A2B8-C0889ADE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55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C9119-73AD-1C7D-0C48-ED1EAE19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Part 2 </a:t>
            </a:r>
            <a:br>
              <a:rPr lang="en-GB" dirty="0"/>
            </a:br>
            <a:r>
              <a:rPr lang="en-GB" dirty="0"/>
              <a:t>The management of safeguarding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7A441E5-9AA7-5CD2-3FE3-5464B00F9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491278"/>
              </p:ext>
            </p:extLst>
          </p:nvPr>
        </p:nvGraphicFramePr>
        <p:xfrm>
          <a:off x="668715" y="1534824"/>
          <a:ext cx="10917150" cy="469321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29975">
                  <a:extLst>
                    <a:ext uri="{9D8B030D-6E8A-4147-A177-3AD203B41FA5}">
                      <a16:colId xmlns:a16="http://schemas.microsoft.com/office/drawing/2014/main" val="2820097490"/>
                    </a:ext>
                  </a:extLst>
                </a:gridCol>
                <a:gridCol w="900211">
                  <a:extLst>
                    <a:ext uri="{9D8B030D-6E8A-4147-A177-3AD203B41FA5}">
                      <a16:colId xmlns:a16="http://schemas.microsoft.com/office/drawing/2014/main" val="2387511732"/>
                    </a:ext>
                  </a:extLst>
                </a:gridCol>
                <a:gridCol w="6586964">
                  <a:extLst>
                    <a:ext uri="{9D8B030D-6E8A-4147-A177-3AD203B41FA5}">
                      <a16:colId xmlns:a16="http://schemas.microsoft.com/office/drawing/2014/main" val="1361598989"/>
                    </a:ext>
                  </a:extLst>
                </a:gridCol>
              </a:tblGrid>
              <a:tr h="47491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Alternative education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204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voluntary standards – suggestion to use the standards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More emphasis on due diligence checks to ensure provision meets needs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6791118"/>
                  </a:ext>
                </a:extLst>
              </a:tr>
              <a:tr h="44823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Children with SEND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240-242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Added &amp; updated with reference to intimate care /children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SEND children likely to be more dependent on adults for care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5744175"/>
                  </a:ext>
                </a:extLst>
              </a:tr>
              <a:tr h="2553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Children with medical issues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243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paragraph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34807793"/>
                  </a:ext>
                </a:extLst>
              </a:tr>
              <a:tr h="40997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 security &amp; access management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170-172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Redrafted. Cleaner link to cyber security standards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6232941"/>
                  </a:ext>
                </a:extLst>
              </a:tr>
              <a:tr h="2474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Information sharing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137-145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Expanded and updated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2708309"/>
                  </a:ext>
                </a:extLst>
              </a:tr>
              <a:tr h="97650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Online safety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157-169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Revised definitions of the 4 Cs – content, contact, conduct &amp; commerce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Age-appropriate teaching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Governors to review filtering and monitoring  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Understanding of safe and effective use of AI and AI tools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5007932"/>
                  </a:ext>
                </a:extLst>
              </a:tr>
              <a:tr h="2474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Toilets &amp; PE changing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104-115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paragraph; Toilets 8 and over, PE secondary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9139419"/>
                  </a:ext>
                </a:extLst>
              </a:tr>
              <a:tr h="2488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Mobile phones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163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paragraph; link to new DfE guidance April 2026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3619499"/>
                  </a:ext>
                </a:extLst>
              </a:tr>
              <a:tr h="27632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Young carers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239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paragraph. Early identification and effective help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4208137"/>
                  </a:ext>
                </a:extLst>
              </a:tr>
              <a:tr h="6294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Preventative education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153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Also covers racism, derogatory behaviour and forms of physical violence and conflict. Also emphasised in other paras. Link to new RSE guidance Sept 2026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9718310"/>
                  </a:ext>
                </a:extLst>
              </a:tr>
              <a:tr h="47491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b="1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Restrictive interventions 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197-199</a:t>
                      </a:r>
                    </a:p>
                  </a:txBody>
                  <a:tcPr marL="38578" marR="38578" marT="5358" marB="0" anchor="ctr"/>
                </a:tc>
                <a:tc>
                  <a:txBody>
                    <a:bodyPr/>
                    <a:lstStyle/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Link to new guidance (April 2026)</a:t>
                      </a:r>
                    </a:p>
                    <a:p>
                      <a:pPr marL="8890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Clarifies use of reasonable force, advice for SEND pupils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507849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DCD60-8FA5-8482-68DD-6EA1C3DC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37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5A15B-572F-520F-2DD8-E9B0095B0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C988A-FCF8-89CF-2C77-E789E8F00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Part 2 </a:t>
            </a:r>
            <a:br>
              <a:rPr lang="en-GB" dirty="0"/>
            </a:br>
            <a:r>
              <a:rPr lang="en-GB" dirty="0"/>
              <a:t>The management of safeguarding 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Gender questioning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12F88-39FE-4024-E94E-73EA6A83C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822595"/>
            <a:ext cx="10934700" cy="4667250"/>
          </a:xfrm>
        </p:spPr>
        <p:txBody>
          <a:bodyPr>
            <a:normAutofit fontScale="40000" lnSpcReduction="20000"/>
          </a:bodyPr>
          <a:lstStyle/>
          <a:p>
            <a:pPr marL="0" indent="0" fontAlgn="ctr">
              <a:lnSpc>
                <a:spcPct val="120000"/>
              </a:lnSpc>
              <a:spcAft>
                <a:spcPts val="400"/>
              </a:spcAft>
              <a:buNone/>
            </a:pPr>
            <a:r>
              <a:rPr lang="en-GB" sz="4200" b="1" dirty="0"/>
              <a:t>Children who are lesbian, gay or bisexual </a:t>
            </a:r>
            <a:r>
              <a:rPr lang="en-GB" sz="4200" dirty="0"/>
              <a:t>Para 244</a:t>
            </a:r>
          </a:p>
          <a:p>
            <a:pPr lvl="1" fontAlgn="ctr"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Standalone paragraph now</a:t>
            </a:r>
          </a:p>
          <a:p>
            <a:pPr marL="0" indent="0" fontAlgn="ctr">
              <a:lnSpc>
                <a:spcPct val="120000"/>
              </a:lnSpc>
              <a:spcAft>
                <a:spcPts val="400"/>
              </a:spcAft>
              <a:buNone/>
            </a:pPr>
            <a:r>
              <a:rPr lang="en-GB" sz="4200" b="1" dirty="0"/>
              <a:t>Children who are gender questioning </a:t>
            </a:r>
            <a:r>
              <a:rPr lang="en-GB" sz="4200" dirty="0"/>
              <a:t>Paras 245-275</a:t>
            </a:r>
          </a:p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Lengthy section explaining how schools should approach and manage arrangements for these children</a:t>
            </a:r>
          </a:p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Not standalone – differs from as it gives the </a:t>
            </a:r>
            <a:r>
              <a:rPr lang="en-GB" sz="4200" u="sng" dirty="0"/>
              <a:t>how</a:t>
            </a:r>
            <a:r>
              <a:rPr lang="en-GB" sz="4200" dirty="0"/>
              <a:t> rather than the overarching policy &amp; pointer to the guidance 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Safeguarding and the child’s overall wellbeing must always be the </a:t>
            </a:r>
            <a:r>
              <a:rPr lang="en-GB" sz="4200" b="1" dirty="0"/>
              <a:t>primary consideration</a:t>
            </a:r>
            <a:r>
              <a:rPr lang="en-GB" sz="4200" dirty="0"/>
              <a:t>.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Staff should take a </a:t>
            </a:r>
            <a:r>
              <a:rPr lang="en-GB" sz="4200" b="1" dirty="0"/>
              <a:t>cautious and considered approach</a:t>
            </a:r>
            <a:r>
              <a:rPr lang="en-GB" sz="4200" dirty="0"/>
              <a:t> 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b="1" dirty="0"/>
              <a:t>Parents should usually be informed and involved</a:t>
            </a:r>
            <a:r>
              <a:rPr lang="en-GB" sz="4200" dirty="0"/>
              <a:t> in decisions affecting the child; unless safeguarding concern 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Schools should </a:t>
            </a:r>
            <a:r>
              <a:rPr lang="en-GB" sz="4200" b="1" dirty="0"/>
              <a:t>not actively encourage or initiate social transition</a:t>
            </a:r>
            <a:r>
              <a:rPr lang="en-GB" sz="4200" dirty="0"/>
              <a:t>.</a:t>
            </a:r>
          </a:p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Actions </a:t>
            </a:r>
            <a:r>
              <a:rPr lang="en-GB" sz="4200" b="1" dirty="0"/>
              <a:t>carefully assessed</a:t>
            </a:r>
            <a:r>
              <a:rPr lang="en-GB" sz="4200" dirty="0"/>
              <a:t> on a  case-by-case basis (eg: requisites for, </a:t>
            </a:r>
            <a:r>
              <a:rPr lang="en-GB" sz="4200" b="1" dirty="0"/>
              <a:t>name, pronouns, presentation</a:t>
            </a:r>
            <a:r>
              <a:rPr lang="en-GB" sz="4200" dirty="0"/>
              <a:t>)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b="1" dirty="0"/>
              <a:t>Single-sex spaces and activities</a:t>
            </a:r>
            <a:r>
              <a:rPr lang="en-GB" sz="4200" dirty="0"/>
              <a:t> should normally be based on </a:t>
            </a:r>
            <a:r>
              <a:rPr lang="en-GB" sz="4200" b="1" dirty="0"/>
              <a:t>biological sex</a:t>
            </a:r>
            <a:r>
              <a:rPr lang="en-GB" sz="4200" dirty="0"/>
              <a:t> in line with legal duties.</a:t>
            </a:r>
          </a:p>
          <a:p>
            <a:pPr lvl="0">
              <a:lnSpc>
                <a:spcPct val="120000"/>
              </a:lnSpc>
              <a:spcAft>
                <a:spcPts val="400"/>
              </a:spcAft>
            </a:pPr>
            <a:r>
              <a:rPr lang="en-GB" sz="4200" dirty="0"/>
              <a:t>Schools must </a:t>
            </a:r>
            <a:r>
              <a:rPr lang="en-GB" sz="4200" b="1" dirty="0"/>
              <a:t>promote respect and protect all pupils from bullying or discrimination</a:t>
            </a:r>
            <a:r>
              <a:rPr lang="en-GB" sz="4200" dirty="0"/>
              <a:t> (Equality and HR Acts</a:t>
            </a:r>
            <a:r>
              <a:rPr lang="en-GB" sz="3300" dirty="0"/>
              <a:t>)</a:t>
            </a:r>
            <a:endParaRPr lang="en-GB" sz="2000" dirty="0"/>
          </a:p>
          <a:p>
            <a:pPr lvl="1" fontAlgn="ctr"/>
            <a:endParaRPr lang="en-GB" sz="2000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A4E75-2344-35FE-BFFC-F543B3142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76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11486-B10F-11CF-DCA3-F40840518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 3</a:t>
            </a:r>
            <a:br>
              <a:rPr lang="en-GB" dirty="0"/>
            </a:br>
            <a:r>
              <a:rPr lang="en-GB" dirty="0"/>
              <a:t>Safer recruitment                                                                                                                      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38D0A-E267-116B-FD7F-A8DEB0372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116"/>
            <a:ext cx="9937173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Previous ‘online searches’ at shortlisting, now ‘search (via an online search engine)’ (Para 292)</a:t>
            </a:r>
          </a:p>
          <a:p>
            <a:pPr>
              <a:lnSpc>
                <a:spcPct val="110000"/>
              </a:lnSpc>
            </a:pPr>
            <a:r>
              <a:rPr lang="en-GB" dirty="0"/>
              <a:t>DBS flow chart updated (after para 320)</a:t>
            </a:r>
          </a:p>
          <a:p>
            <a:pPr>
              <a:lnSpc>
                <a:spcPct val="110000"/>
              </a:lnSpc>
            </a:pPr>
            <a:r>
              <a:rPr lang="en-GB" dirty="0"/>
              <a:t>Types of visitors to school </a:t>
            </a:r>
            <a:br>
              <a:rPr lang="en-GB" dirty="0"/>
            </a:br>
            <a:r>
              <a:rPr lang="en-GB" dirty="0"/>
              <a:t>clarified (Para 369)</a:t>
            </a:r>
          </a:p>
          <a:p>
            <a:pPr>
              <a:lnSpc>
                <a:spcPct val="110000"/>
              </a:lnSpc>
            </a:pPr>
            <a:r>
              <a:rPr lang="en-GB" dirty="0"/>
              <a:t>Addition of exemplar SCR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Question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is this helpful?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175CA-8086-F934-D443-BC7A1C50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C6AD-6DF1-BA49-977A-567ABDA74FB8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17D17A-D097-7330-5FD3-A1A9711F7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746" y="2963175"/>
            <a:ext cx="6971254" cy="307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54688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CE8BB48BAD6E4290E9F3D9CAB47BF3" ma:contentTypeVersion="13" ma:contentTypeDescription="Create a new document." ma:contentTypeScope="" ma:versionID="0af96a21bab0328be37d6389a918bc14">
  <xsd:schema xmlns:xsd="http://www.w3.org/2001/XMLSchema" xmlns:xs="http://www.w3.org/2001/XMLSchema" xmlns:p="http://schemas.microsoft.com/office/2006/metadata/properties" xmlns:ns2="205cc813-42ae-4575-a095-e5620cfb4bf6" xmlns:ns3="d58e4928-d382-4bdd-a298-6eec9d1ba1f5" targetNamespace="http://schemas.microsoft.com/office/2006/metadata/properties" ma:root="true" ma:fieldsID="0f90edcf888f5c0c2bfd74671640c21d" ns2:_="" ns3:_="">
    <xsd:import namespace="205cc813-42ae-4575-a095-e5620cfb4bf6"/>
    <xsd:import namespace="d58e4928-d382-4bdd-a298-6eec9d1ba1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cc813-42ae-4575-a095-e5620cfb4b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56619fc-a7a0-4310-97c6-cc26cb3496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e4928-d382-4bdd-a298-6eec9d1ba1f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0461b78-d386-418c-9521-f350d6c1a7d0}" ma:internalName="TaxCatchAll" ma:showField="CatchAllData" ma:web="d58e4928-d382-4bdd-a298-6eec9d1ba1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5cc813-42ae-4575-a095-e5620cfb4bf6">
      <Terms xmlns="http://schemas.microsoft.com/office/infopath/2007/PartnerControls"/>
    </lcf76f155ced4ddcb4097134ff3c332f>
    <TaxCatchAll xmlns="d58e4928-d382-4bdd-a298-6eec9d1ba1f5" xsi:nil="true"/>
  </documentManagement>
</p:properties>
</file>

<file path=customXml/itemProps1.xml><?xml version="1.0" encoding="utf-8"?>
<ds:datastoreItem xmlns:ds="http://schemas.openxmlformats.org/officeDocument/2006/customXml" ds:itemID="{0AF09A4D-C78C-44CB-8816-5F62F0DBA444}"/>
</file>

<file path=customXml/itemProps2.xml><?xml version="1.0" encoding="utf-8"?>
<ds:datastoreItem xmlns:ds="http://schemas.openxmlformats.org/officeDocument/2006/customXml" ds:itemID="{2145814A-3FFE-4077-A68A-CC6A8FC2A7D8}"/>
</file>

<file path=customXml/itemProps3.xml><?xml version="1.0" encoding="utf-8"?>
<ds:datastoreItem xmlns:ds="http://schemas.openxmlformats.org/officeDocument/2006/customXml" ds:itemID="{5412B35C-6638-4974-AABC-8C85B41DE69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21749</TotalTime>
  <Words>1607</Words>
  <Application>Microsoft Office PowerPoint</Application>
  <PresentationFormat>Widescreen</PresentationFormat>
  <Paragraphs>229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Tahoma</vt:lpstr>
      <vt:lpstr>Wingdings</vt:lpstr>
      <vt:lpstr>Master 2</vt:lpstr>
      <vt:lpstr> Introduction  Keeping children safe in education (KCSIE) DRAFT for September 2026  SEYIS DSL Forum Meeting 24 March 2026</vt:lpstr>
      <vt:lpstr>Outline for session</vt:lpstr>
      <vt:lpstr>Overview of release</vt:lpstr>
      <vt:lpstr>Recurring / strengthened themes</vt:lpstr>
      <vt:lpstr>Role of DSL</vt:lpstr>
      <vt:lpstr>Part 1 Safeguarding  information for staff</vt:lpstr>
      <vt:lpstr>Part 2  The management of safeguarding </vt:lpstr>
      <vt:lpstr>Part 2  The management of safeguarding  Gender questioning </vt:lpstr>
      <vt:lpstr>Part 3 Safer recruitment                                                                                                                                </vt:lpstr>
      <vt:lpstr>Part 4 Safeguarding  concerns or allegations about staff</vt:lpstr>
      <vt:lpstr>Part 5  Child on child sexual harassment and violence</vt:lpstr>
      <vt:lpstr>Key questions from the response</vt:lpstr>
      <vt:lpstr>Implications &amp; Actions to consider taking -  Approach, policy and procedure</vt:lpstr>
      <vt:lpstr>Other actions to consider taking</vt:lpstr>
      <vt:lpstr>Further sources of information </vt:lpstr>
      <vt:lpstr>Thank you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Corbett</dc:creator>
  <cp:lastModifiedBy>Angela Corbett</cp:lastModifiedBy>
  <cp:revision>437</cp:revision>
  <cp:lastPrinted>2026-03-24T15:09:08Z</cp:lastPrinted>
  <dcterms:created xsi:type="dcterms:W3CDTF">2021-05-24T15:35:12Z</dcterms:created>
  <dcterms:modified xsi:type="dcterms:W3CDTF">2026-03-24T15:23:33Z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0x01010054CE8BB48BAD6E4290E9F3D9CAB47BF3</vt:lpwstr>
  </property>
</Properties>
</file>