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9.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2.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3.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4"/>
    <p:sldMasterId id="2147483676" r:id="rId5"/>
    <p:sldMasterId id="2147483710" r:id="rId6"/>
    <p:sldMasterId id="2147483907" r:id="rId7"/>
    <p:sldMasterId id="2147483935" r:id="rId8"/>
    <p:sldMasterId id="2147483947" r:id="rId9"/>
    <p:sldMasterId id="2147483962" r:id="rId10"/>
    <p:sldMasterId id="2147483983" r:id="rId11"/>
    <p:sldMasterId id="2147483995" r:id="rId12"/>
    <p:sldMasterId id="2147484007" r:id="rId13"/>
    <p:sldMasterId id="2147484019" r:id="rId14"/>
    <p:sldMasterId id="2147484030" r:id="rId15"/>
    <p:sldMasterId id="2147484042" r:id="rId16"/>
    <p:sldMasterId id="2147484054" r:id="rId17"/>
    <p:sldMasterId id="2147484067" r:id="rId18"/>
    <p:sldMasterId id="2147484079" r:id="rId19"/>
    <p:sldMasterId id="2147484091" r:id="rId20"/>
  </p:sldMasterIdLst>
  <p:notesMasterIdLst>
    <p:notesMasterId r:id="rId111"/>
  </p:notesMasterIdLst>
  <p:handoutMasterIdLst>
    <p:handoutMasterId r:id="rId112"/>
  </p:handoutMasterIdLst>
  <p:sldIdLst>
    <p:sldId id="261" r:id="rId21"/>
    <p:sldId id="2147472161" r:id="rId22"/>
    <p:sldId id="263" r:id="rId23"/>
    <p:sldId id="282" r:id="rId24"/>
    <p:sldId id="283" r:id="rId25"/>
    <p:sldId id="284" r:id="rId26"/>
    <p:sldId id="301" r:id="rId27"/>
    <p:sldId id="313" r:id="rId28"/>
    <p:sldId id="2147472177" r:id="rId29"/>
    <p:sldId id="315" r:id="rId30"/>
    <p:sldId id="310" r:id="rId31"/>
    <p:sldId id="2568" r:id="rId32"/>
    <p:sldId id="2563" r:id="rId33"/>
    <p:sldId id="2566" r:id="rId34"/>
    <p:sldId id="2567" r:id="rId35"/>
    <p:sldId id="2569" r:id="rId36"/>
    <p:sldId id="2561" r:id="rId37"/>
    <p:sldId id="285" r:id="rId38"/>
    <p:sldId id="286" r:id="rId39"/>
    <p:sldId id="288" r:id="rId40"/>
    <p:sldId id="287" r:id="rId41"/>
    <p:sldId id="292" r:id="rId42"/>
    <p:sldId id="290" r:id="rId43"/>
    <p:sldId id="291" r:id="rId44"/>
    <p:sldId id="293" r:id="rId45"/>
    <p:sldId id="295" r:id="rId46"/>
    <p:sldId id="294" r:id="rId47"/>
    <p:sldId id="300" r:id="rId48"/>
    <p:sldId id="2147472162" r:id="rId49"/>
    <p:sldId id="2147472163" r:id="rId50"/>
    <p:sldId id="2565" r:id="rId51"/>
    <p:sldId id="2147472164" r:id="rId52"/>
    <p:sldId id="2571" r:id="rId53"/>
    <p:sldId id="2573" r:id="rId54"/>
    <p:sldId id="2575" r:id="rId55"/>
    <p:sldId id="2579" r:id="rId56"/>
    <p:sldId id="2581" r:id="rId57"/>
    <p:sldId id="2147472178" r:id="rId58"/>
    <p:sldId id="2147472179" r:id="rId59"/>
    <p:sldId id="2147472180" r:id="rId60"/>
    <p:sldId id="2147472181" r:id="rId61"/>
    <p:sldId id="2147472182" r:id="rId62"/>
    <p:sldId id="2147472183" r:id="rId63"/>
    <p:sldId id="2147472184" r:id="rId64"/>
    <p:sldId id="2147472185" r:id="rId65"/>
    <p:sldId id="2147472186" r:id="rId66"/>
    <p:sldId id="256" r:id="rId67"/>
    <p:sldId id="257" r:id="rId68"/>
    <p:sldId id="258" r:id="rId69"/>
    <p:sldId id="259" r:id="rId70"/>
    <p:sldId id="260" r:id="rId71"/>
    <p:sldId id="2147472165" r:id="rId72"/>
    <p:sldId id="2147472187" r:id="rId73"/>
    <p:sldId id="2147472188" r:id="rId74"/>
    <p:sldId id="4197" r:id="rId75"/>
    <p:sldId id="4207" r:id="rId76"/>
    <p:sldId id="4223" r:id="rId77"/>
    <p:sldId id="4222" r:id="rId78"/>
    <p:sldId id="2147472167" r:id="rId79"/>
    <p:sldId id="2147472168" r:id="rId80"/>
    <p:sldId id="2147472169" r:id="rId81"/>
    <p:sldId id="297" r:id="rId82"/>
    <p:sldId id="298" r:id="rId83"/>
    <p:sldId id="299" r:id="rId84"/>
    <p:sldId id="303" r:id="rId85"/>
    <p:sldId id="266" r:id="rId86"/>
    <p:sldId id="2147472170" r:id="rId87"/>
    <p:sldId id="2147472171" r:id="rId88"/>
    <p:sldId id="305" r:id="rId89"/>
    <p:sldId id="278" r:id="rId90"/>
    <p:sldId id="270" r:id="rId91"/>
    <p:sldId id="2147472166" r:id="rId92"/>
    <p:sldId id="2147472172" r:id="rId93"/>
    <p:sldId id="2147472173" r:id="rId94"/>
    <p:sldId id="269" r:id="rId95"/>
    <p:sldId id="281" r:id="rId96"/>
    <p:sldId id="2147472174" r:id="rId97"/>
    <p:sldId id="2147472175" r:id="rId98"/>
    <p:sldId id="336" r:id="rId99"/>
    <p:sldId id="314" r:id="rId100"/>
    <p:sldId id="2147472176" r:id="rId101"/>
    <p:sldId id="408" r:id="rId102"/>
    <p:sldId id="411" r:id="rId103"/>
    <p:sldId id="410" r:id="rId104"/>
    <p:sldId id="335" r:id="rId105"/>
    <p:sldId id="339" r:id="rId106"/>
    <p:sldId id="340" r:id="rId107"/>
    <p:sldId id="338" r:id="rId108"/>
    <p:sldId id="413" r:id="rId109"/>
    <p:sldId id="331" r:id="rId11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C12A8F-394F-B70A-5BA1-BA5E24F43040}" name="NeilG Best" initials="NB" userId="S::Neil.G.Best@enfield.gov.uk::8b7fff7a-aec7-44ae-95b2-f5b2dfdbb0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B1E"/>
    <a:srgbClr val="CE1921"/>
    <a:srgbClr val="CF1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5798FE-35FA-4466-AC4B-25E41BA3A6D5}" v="11" dt="2026-05-15T08:36:36.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714" autoAdjust="0"/>
    <p:restoredTop sz="94451" autoAdjust="0"/>
  </p:normalViewPr>
  <p:slideViewPr>
    <p:cSldViewPr>
      <p:cViewPr varScale="1">
        <p:scale>
          <a:sx n="121" d="100"/>
          <a:sy n="121" d="100"/>
        </p:scale>
        <p:origin x="1301"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microsoft.com/office/2015/10/relationships/revisionInfo" Target="revisionInfo.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handoutMaster" Target="handoutMasters/handoutMaster1.xml"/><Relationship Id="rId16" Type="http://schemas.openxmlformats.org/officeDocument/2006/relationships/slideMaster" Target="slideMasters/slideMaster13.xml"/><Relationship Id="rId107" Type="http://schemas.openxmlformats.org/officeDocument/2006/relationships/slide" Target="slides/slide87.xml"/><Relationship Id="rId11" Type="http://schemas.openxmlformats.org/officeDocument/2006/relationships/slideMaster" Target="slideMasters/slideMaster8.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slideMaster" Target="slideMasters/slideMaster2.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slideMaster" Target="slideMasters/slideMaster4.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theme" Target="theme/theme1.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5.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customXml" Target="../customXml/item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notesMaster" Target="notesMasters/notesMaster1.xml"/><Relationship Id="rId15" Type="http://schemas.openxmlformats.org/officeDocument/2006/relationships/slideMaster" Target="slideMasters/slideMaster12.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s>
</file>

<file path=ppt/diagrams/_rels/data1.xml.rels><?xml version="1.0" encoding="UTF-8" standalone="yes"?>
<Relationships xmlns="http://schemas.openxmlformats.org/package/2006/relationships"><Relationship Id="rId2" Type="http://schemas.openxmlformats.org/officeDocument/2006/relationships/image" Target="../media/image131.svg"/><Relationship Id="rId1" Type="http://schemas.openxmlformats.org/officeDocument/2006/relationships/image" Target="../media/image130.svg"/></Relationships>
</file>

<file path=ppt/diagrams/_rels/data3.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svg"/><Relationship Id="rId1" Type="http://schemas.openxmlformats.org/officeDocument/2006/relationships/image" Target="../media/image136.svg"/><Relationship Id="rId6" Type="http://schemas.openxmlformats.org/officeDocument/2006/relationships/image" Target="../media/image141.svg"/><Relationship Id="rId5" Type="http://schemas.openxmlformats.org/officeDocument/2006/relationships/image" Target="../media/image140.svg"/><Relationship Id="rId4" Type="http://schemas.openxmlformats.org/officeDocument/2006/relationships/image" Target="../media/image139.svg"/></Relationships>
</file>

<file path=ppt/diagrams/_rels/data4.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svg"/><Relationship Id="rId1" Type="http://schemas.openxmlformats.org/officeDocument/2006/relationships/image" Target="../media/image142.svg"/><Relationship Id="rId4" Type="http://schemas.openxmlformats.org/officeDocument/2006/relationships/image" Target="../media/image141.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31.svg"/><Relationship Id="rId1" Type="http://schemas.openxmlformats.org/officeDocument/2006/relationships/image" Target="../media/image13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svg"/><Relationship Id="rId1" Type="http://schemas.openxmlformats.org/officeDocument/2006/relationships/image" Target="../media/image136.svg"/><Relationship Id="rId6" Type="http://schemas.openxmlformats.org/officeDocument/2006/relationships/image" Target="../media/image141.svg"/><Relationship Id="rId5" Type="http://schemas.openxmlformats.org/officeDocument/2006/relationships/image" Target="../media/image140.svg"/><Relationship Id="rId4" Type="http://schemas.openxmlformats.org/officeDocument/2006/relationships/image" Target="../media/image13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svg"/><Relationship Id="rId1" Type="http://schemas.openxmlformats.org/officeDocument/2006/relationships/image" Target="../media/image142.svg"/><Relationship Id="rId4" Type="http://schemas.openxmlformats.org/officeDocument/2006/relationships/image" Target="../media/image14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2ACAFE-51AC-4BAE-A7C5-F6D0707FEB9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3140306-12FC-446F-872A-DE786EE6C4F7}">
      <dgm:prSet/>
      <dgm:spPr/>
      <dgm:t>
        <a:bodyPr/>
        <a:lstStyle/>
        <a:p>
          <a:r>
            <a:rPr lang="en-GB"/>
            <a:t>Yes! As with the ELSA training programme, the aim of the MeLSA programme is to skill up specific members of staff who can deliver support.</a:t>
          </a:r>
          <a:br>
            <a:rPr lang="en-GB"/>
          </a:br>
          <a:endParaRPr lang="en-US"/>
        </a:p>
      </dgm:t>
    </dgm:pt>
    <dgm:pt modelId="{995E6359-A814-4E2B-B5BC-7FC3F7216105}" type="parTrans" cxnId="{6138F6A6-290A-489C-A269-CCD4763C41FC}">
      <dgm:prSet/>
      <dgm:spPr/>
      <dgm:t>
        <a:bodyPr/>
        <a:lstStyle/>
        <a:p>
          <a:endParaRPr lang="en-US"/>
        </a:p>
      </dgm:t>
    </dgm:pt>
    <dgm:pt modelId="{FC18CC6E-EE0D-451E-8DA9-5CDBA0CE9F4F}" type="sibTrans" cxnId="{6138F6A6-290A-489C-A269-CCD4763C41FC}">
      <dgm:prSet/>
      <dgm:spPr/>
      <dgm:t>
        <a:bodyPr/>
        <a:lstStyle/>
        <a:p>
          <a:endParaRPr lang="en-US"/>
        </a:p>
      </dgm:t>
    </dgm:pt>
    <dgm:pt modelId="{BE32EF92-4F9C-431B-89AA-79214A24EF6E}">
      <dgm:prSet/>
      <dgm:spPr/>
      <dgm:t>
        <a:bodyPr/>
        <a:lstStyle/>
        <a:p>
          <a:r>
            <a:rPr lang="en-GB"/>
            <a:t>You can identify Mediated Learning Support </a:t>
          </a:r>
          <a:r>
            <a:rPr lang="en-GB" i="1"/>
            <a:t>Assistants</a:t>
          </a:r>
          <a:r>
            <a:rPr lang="en-GB"/>
            <a:t> who take a specific role in school, providing individual and group interventions for children with C&amp;L needs. Their knowledge and skills can also be utilised in the classroom. </a:t>
          </a:r>
          <a:endParaRPr lang="en-US"/>
        </a:p>
      </dgm:t>
    </dgm:pt>
    <dgm:pt modelId="{CC26146F-CB5B-45FE-A92C-352A538854A2}" type="parTrans" cxnId="{58179825-0BA8-4F6F-8172-387E3498732B}">
      <dgm:prSet/>
      <dgm:spPr/>
      <dgm:t>
        <a:bodyPr/>
        <a:lstStyle/>
        <a:p>
          <a:endParaRPr lang="en-US"/>
        </a:p>
      </dgm:t>
    </dgm:pt>
    <dgm:pt modelId="{635B808A-5FCE-4B11-8A69-50AF0DAEC3B8}" type="sibTrans" cxnId="{58179825-0BA8-4F6F-8172-387E3498732B}">
      <dgm:prSet/>
      <dgm:spPr/>
      <dgm:t>
        <a:bodyPr/>
        <a:lstStyle/>
        <a:p>
          <a:endParaRPr lang="en-US"/>
        </a:p>
      </dgm:t>
    </dgm:pt>
    <dgm:pt modelId="{2D8378DA-7CF7-4D0C-ADFC-D25B125822BE}" type="pres">
      <dgm:prSet presAssocID="{632ACAFE-51AC-4BAE-A7C5-F6D0707FEB97}" presName="root" presStyleCnt="0">
        <dgm:presLayoutVars>
          <dgm:dir/>
          <dgm:resizeHandles val="exact"/>
        </dgm:presLayoutVars>
      </dgm:prSet>
      <dgm:spPr/>
    </dgm:pt>
    <dgm:pt modelId="{09D14DD2-2160-46BC-A37C-9AC79AFC8742}" type="pres">
      <dgm:prSet presAssocID="{83140306-12FC-446F-872A-DE786EE6C4F7}" presName="compNode" presStyleCnt="0"/>
      <dgm:spPr/>
    </dgm:pt>
    <dgm:pt modelId="{1B98FD0E-B0BF-4BB3-A408-1E6B89F118D2}" type="pres">
      <dgm:prSet presAssocID="{83140306-12FC-446F-872A-DE786EE6C4F7}" presName="bgRect" presStyleLbl="bgShp" presStyleIdx="0" presStyleCnt="2"/>
      <dgm:spPr>
        <a:solidFill>
          <a:schemeClr val="bg1"/>
        </a:solidFill>
        <a:ln>
          <a:noFill/>
        </a:ln>
      </dgm:spPr>
    </dgm:pt>
    <dgm:pt modelId="{C0483195-1DF8-4B43-9A4F-CA7E29A70144}" type="pres">
      <dgm:prSet presAssocID="{83140306-12FC-446F-872A-DE786EE6C4F7}"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lassroom"/>
        </a:ext>
      </dgm:extLst>
    </dgm:pt>
    <dgm:pt modelId="{5D0DB04A-2725-444E-BD10-682C73F558C9}" type="pres">
      <dgm:prSet presAssocID="{83140306-12FC-446F-872A-DE786EE6C4F7}" presName="spaceRect" presStyleCnt="0"/>
      <dgm:spPr/>
    </dgm:pt>
    <dgm:pt modelId="{8ED332D6-93B5-494B-9721-EBAFD0880226}" type="pres">
      <dgm:prSet presAssocID="{83140306-12FC-446F-872A-DE786EE6C4F7}" presName="parTx" presStyleLbl="revTx" presStyleIdx="0" presStyleCnt="2">
        <dgm:presLayoutVars>
          <dgm:chMax val="0"/>
          <dgm:chPref val="0"/>
        </dgm:presLayoutVars>
      </dgm:prSet>
      <dgm:spPr/>
    </dgm:pt>
    <dgm:pt modelId="{09249AC1-F0FD-4844-BC3A-80E9BA63D457}" type="pres">
      <dgm:prSet presAssocID="{FC18CC6E-EE0D-451E-8DA9-5CDBA0CE9F4F}" presName="sibTrans" presStyleCnt="0"/>
      <dgm:spPr/>
    </dgm:pt>
    <dgm:pt modelId="{A5C82AA2-4140-4246-97EF-0B5E80D93872}" type="pres">
      <dgm:prSet presAssocID="{BE32EF92-4F9C-431B-89AA-79214A24EF6E}" presName="compNode" presStyleCnt="0"/>
      <dgm:spPr/>
    </dgm:pt>
    <dgm:pt modelId="{26077624-DEB1-43B2-AA32-31D6410BB0CE}" type="pres">
      <dgm:prSet presAssocID="{BE32EF92-4F9C-431B-89AA-79214A24EF6E}" presName="bgRect" presStyleLbl="bgShp" presStyleIdx="1" presStyleCnt="2"/>
      <dgm:spPr>
        <a:noFill/>
        <a:ln>
          <a:noFill/>
        </a:ln>
      </dgm:spPr>
    </dgm:pt>
    <dgm:pt modelId="{300BFA08-6FB7-42A9-BAB1-8B2DE577B177}" type="pres">
      <dgm:prSet presAssocID="{BE32EF92-4F9C-431B-89AA-79214A24EF6E}"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3B4D129B-7B67-4C8F-9D6D-914E5C903732}" type="pres">
      <dgm:prSet presAssocID="{BE32EF92-4F9C-431B-89AA-79214A24EF6E}" presName="spaceRect" presStyleCnt="0"/>
      <dgm:spPr/>
    </dgm:pt>
    <dgm:pt modelId="{8303C92C-FE42-4A21-AD36-5994F4105CCB}" type="pres">
      <dgm:prSet presAssocID="{BE32EF92-4F9C-431B-89AA-79214A24EF6E}" presName="parTx" presStyleLbl="revTx" presStyleIdx="1" presStyleCnt="2">
        <dgm:presLayoutVars>
          <dgm:chMax val="0"/>
          <dgm:chPref val="0"/>
        </dgm:presLayoutVars>
      </dgm:prSet>
      <dgm:spPr/>
    </dgm:pt>
  </dgm:ptLst>
  <dgm:cxnLst>
    <dgm:cxn modelId="{32A0B410-C9D3-4723-B7DD-C900A06E5272}" type="presOf" srcId="{632ACAFE-51AC-4BAE-A7C5-F6D0707FEB97}" destId="{2D8378DA-7CF7-4D0C-ADFC-D25B125822BE}" srcOrd="0" destOrd="0" presId="urn:microsoft.com/office/officeart/2018/2/layout/IconVerticalSolidList"/>
    <dgm:cxn modelId="{58179825-0BA8-4F6F-8172-387E3498732B}" srcId="{632ACAFE-51AC-4BAE-A7C5-F6D0707FEB97}" destId="{BE32EF92-4F9C-431B-89AA-79214A24EF6E}" srcOrd="1" destOrd="0" parTransId="{CC26146F-CB5B-45FE-A92C-352A538854A2}" sibTransId="{635B808A-5FCE-4B11-8A69-50AF0DAEC3B8}"/>
    <dgm:cxn modelId="{5CE9E66E-C39C-4B54-A4F9-0C2D9C30D457}" type="presOf" srcId="{83140306-12FC-446F-872A-DE786EE6C4F7}" destId="{8ED332D6-93B5-494B-9721-EBAFD0880226}" srcOrd="0" destOrd="0" presId="urn:microsoft.com/office/officeart/2018/2/layout/IconVerticalSolidList"/>
    <dgm:cxn modelId="{5069EE77-AC25-4F08-8233-360234838474}" type="presOf" srcId="{BE32EF92-4F9C-431B-89AA-79214A24EF6E}" destId="{8303C92C-FE42-4A21-AD36-5994F4105CCB}" srcOrd="0" destOrd="0" presId="urn:microsoft.com/office/officeart/2018/2/layout/IconVerticalSolidList"/>
    <dgm:cxn modelId="{6138F6A6-290A-489C-A269-CCD4763C41FC}" srcId="{632ACAFE-51AC-4BAE-A7C5-F6D0707FEB97}" destId="{83140306-12FC-446F-872A-DE786EE6C4F7}" srcOrd="0" destOrd="0" parTransId="{995E6359-A814-4E2B-B5BC-7FC3F7216105}" sibTransId="{FC18CC6E-EE0D-451E-8DA9-5CDBA0CE9F4F}"/>
    <dgm:cxn modelId="{D54E79F9-1EAA-42F2-887A-71D2DA978B37}" type="presParOf" srcId="{2D8378DA-7CF7-4D0C-ADFC-D25B125822BE}" destId="{09D14DD2-2160-46BC-A37C-9AC79AFC8742}" srcOrd="0" destOrd="0" presId="urn:microsoft.com/office/officeart/2018/2/layout/IconVerticalSolidList"/>
    <dgm:cxn modelId="{05E4D227-F787-4DDD-B05C-0F19E4D5D385}" type="presParOf" srcId="{09D14DD2-2160-46BC-A37C-9AC79AFC8742}" destId="{1B98FD0E-B0BF-4BB3-A408-1E6B89F118D2}" srcOrd="0" destOrd="0" presId="urn:microsoft.com/office/officeart/2018/2/layout/IconVerticalSolidList"/>
    <dgm:cxn modelId="{5D20766C-A7CB-4BC3-927E-FE623FDCEB18}" type="presParOf" srcId="{09D14DD2-2160-46BC-A37C-9AC79AFC8742}" destId="{C0483195-1DF8-4B43-9A4F-CA7E29A70144}" srcOrd="1" destOrd="0" presId="urn:microsoft.com/office/officeart/2018/2/layout/IconVerticalSolidList"/>
    <dgm:cxn modelId="{672FE2E3-A49A-4902-8BB0-420B518CD0E3}" type="presParOf" srcId="{09D14DD2-2160-46BC-A37C-9AC79AFC8742}" destId="{5D0DB04A-2725-444E-BD10-682C73F558C9}" srcOrd="2" destOrd="0" presId="urn:microsoft.com/office/officeart/2018/2/layout/IconVerticalSolidList"/>
    <dgm:cxn modelId="{ABD1429E-EF29-4080-A3ED-3BE23181E994}" type="presParOf" srcId="{09D14DD2-2160-46BC-A37C-9AC79AFC8742}" destId="{8ED332D6-93B5-494B-9721-EBAFD0880226}" srcOrd="3" destOrd="0" presId="urn:microsoft.com/office/officeart/2018/2/layout/IconVerticalSolidList"/>
    <dgm:cxn modelId="{6E984C66-4FAB-4352-8CD0-FDDB0FB95F9A}" type="presParOf" srcId="{2D8378DA-7CF7-4D0C-ADFC-D25B125822BE}" destId="{09249AC1-F0FD-4844-BC3A-80E9BA63D457}" srcOrd="1" destOrd="0" presId="urn:microsoft.com/office/officeart/2018/2/layout/IconVerticalSolidList"/>
    <dgm:cxn modelId="{166DD0AC-0936-41A4-B540-B30808CE1000}" type="presParOf" srcId="{2D8378DA-7CF7-4D0C-ADFC-D25B125822BE}" destId="{A5C82AA2-4140-4246-97EF-0B5E80D93872}" srcOrd="2" destOrd="0" presId="urn:microsoft.com/office/officeart/2018/2/layout/IconVerticalSolidList"/>
    <dgm:cxn modelId="{9BE0B51B-B741-4E80-9C51-10F9EFAFFDD6}" type="presParOf" srcId="{A5C82AA2-4140-4246-97EF-0B5E80D93872}" destId="{26077624-DEB1-43B2-AA32-31D6410BB0CE}" srcOrd="0" destOrd="0" presId="urn:microsoft.com/office/officeart/2018/2/layout/IconVerticalSolidList"/>
    <dgm:cxn modelId="{60939AC9-B880-45D8-BFEC-49B4D200BEF8}" type="presParOf" srcId="{A5C82AA2-4140-4246-97EF-0B5E80D93872}" destId="{300BFA08-6FB7-42A9-BAB1-8B2DE577B177}" srcOrd="1" destOrd="0" presId="urn:microsoft.com/office/officeart/2018/2/layout/IconVerticalSolidList"/>
    <dgm:cxn modelId="{06F57FD5-7059-4352-838A-30747BDCA602}" type="presParOf" srcId="{A5C82AA2-4140-4246-97EF-0B5E80D93872}" destId="{3B4D129B-7B67-4C8F-9D6D-914E5C903732}" srcOrd="2" destOrd="0" presId="urn:microsoft.com/office/officeart/2018/2/layout/IconVerticalSolidList"/>
    <dgm:cxn modelId="{8345D469-9D74-46A8-82C2-1023033AAF6D}" type="presParOf" srcId="{A5C82AA2-4140-4246-97EF-0B5E80D93872}" destId="{8303C92C-FE42-4A21-AD36-5994F4105CC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B18C18-1E07-4B9D-B891-11C07639011A}"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7C73CD43-1E97-4707-9628-877023D8A854}">
      <dgm:prSet/>
      <dgm:spPr/>
      <dgm:t>
        <a:bodyPr/>
        <a:lstStyle/>
        <a:p>
          <a:r>
            <a:rPr lang="en-GB"/>
            <a:t>Capacity building for your staff team- knowledge, skill and enthusiasm are contagious! </a:t>
          </a:r>
          <a:endParaRPr lang="en-US"/>
        </a:p>
      </dgm:t>
    </dgm:pt>
    <dgm:pt modelId="{C55E4130-D645-4B8C-9B3C-F6D79B4B0D9D}" type="parTrans" cxnId="{E16724CB-D54E-4084-A9B5-E603D5FD0E61}">
      <dgm:prSet/>
      <dgm:spPr/>
      <dgm:t>
        <a:bodyPr/>
        <a:lstStyle/>
        <a:p>
          <a:endParaRPr lang="en-US"/>
        </a:p>
      </dgm:t>
    </dgm:pt>
    <dgm:pt modelId="{75F462DB-17E0-4F97-A1CA-0B79EA006C8B}" type="sibTrans" cxnId="{E16724CB-D54E-4084-A9B5-E603D5FD0E61}">
      <dgm:prSet/>
      <dgm:spPr/>
      <dgm:t>
        <a:bodyPr/>
        <a:lstStyle/>
        <a:p>
          <a:endParaRPr lang="en-US"/>
        </a:p>
      </dgm:t>
    </dgm:pt>
    <dgm:pt modelId="{2C008D99-CD43-4DD9-82EE-937EDC36F995}">
      <dgm:prSet/>
      <dgm:spPr/>
      <dgm:t>
        <a:bodyPr/>
        <a:lstStyle/>
        <a:p>
          <a:r>
            <a:rPr lang="en-GB"/>
            <a:t>MeLSA training provides school staff with the skills to:</a:t>
          </a:r>
          <a:endParaRPr lang="en-US"/>
        </a:p>
      </dgm:t>
    </dgm:pt>
    <dgm:pt modelId="{0437A16C-14C5-42AC-88B9-3C9C6DE42F66}" type="parTrans" cxnId="{AD150390-BD98-4628-A0D0-AB2D0C562DAE}">
      <dgm:prSet/>
      <dgm:spPr/>
      <dgm:t>
        <a:bodyPr/>
        <a:lstStyle/>
        <a:p>
          <a:endParaRPr lang="en-US"/>
        </a:p>
      </dgm:t>
    </dgm:pt>
    <dgm:pt modelId="{AEC4EF1B-9DB4-4303-A2A0-EF17F7E53E8D}" type="sibTrans" cxnId="{AD150390-BD98-4628-A0D0-AB2D0C562DAE}">
      <dgm:prSet/>
      <dgm:spPr/>
      <dgm:t>
        <a:bodyPr/>
        <a:lstStyle/>
        <a:p>
          <a:endParaRPr lang="en-US"/>
        </a:p>
      </dgm:t>
    </dgm:pt>
    <dgm:pt modelId="{ADADFE37-7400-49D0-B1D4-99A08F7BCEDF}">
      <dgm:prSet/>
      <dgm:spPr>
        <a:solidFill>
          <a:schemeClr val="accent1"/>
        </a:solidFill>
      </dgm:spPr>
      <dgm:t>
        <a:bodyPr/>
        <a:lstStyle/>
        <a:p>
          <a:r>
            <a:rPr lang="en-GB" dirty="0">
              <a:solidFill>
                <a:schemeClr val="tx1"/>
              </a:solidFill>
            </a:rPr>
            <a:t>Carry out clear baseline assessments</a:t>
          </a:r>
          <a:endParaRPr lang="en-US" dirty="0">
            <a:solidFill>
              <a:schemeClr val="tx1"/>
            </a:solidFill>
          </a:endParaRPr>
        </a:p>
      </dgm:t>
    </dgm:pt>
    <dgm:pt modelId="{5C217A55-35B5-412B-AC90-C37C6EC64161}" type="parTrans" cxnId="{4224F6C2-B480-449B-9FBC-7D82FECCE72B}">
      <dgm:prSet/>
      <dgm:spPr/>
      <dgm:t>
        <a:bodyPr/>
        <a:lstStyle/>
        <a:p>
          <a:endParaRPr lang="en-US"/>
        </a:p>
      </dgm:t>
    </dgm:pt>
    <dgm:pt modelId="{113F06A0-7580-4770-A784-2729B6291020}" type="sibTrans" cxnId="{4224F6C2-B480-449B-9FBC-7D82FECCE72B}">
      <dgm:prSet/>
      <dgm:spPr/>
      <dgm:t>
        <a:bodyPr/>
        <a:lstStyle/>
        <a:p>
          <a:endParaRPr lang="en-US"/>
        </a:p>
      </dgm:t>
    </dgm:pt>
    <dgm:pt modelId="{D6A15D45-5229-4275-BA72-1C2A8CEDB3EF}">
      <dgm:prSet/>
      <dgm:spPr>
        <a:solidFill>
          <a:schemeClr val="accent1">
            <a:lumMod val="90000"/>
          </a:schemeClr>
        </a:solidFill>
      </dgm:spPr>
      <dgm:t>
        <a:bodyPr/>
        <a:lstStyle/>
        <a:p>
          <a:r>
            <a:rPr lang="en-GB" dirty="0">
              <a:solidFill>
                <a:schemeClr val="tx1"/>
              </a:solidFill>
            </a:rPr>
            <a:t>Deliver interventions effectively to consolidate learning </a:t>
          </a:r>
          <a:endParaRPr lang="en-US" dirty="0">
            <a:solidFill>
              <a:schemeClr val="tx1"/>
            </a:solidFill>
          </a:endParaRPr>
        </a:p>
      </dgm:t>
    </dgm:pt>
    <dgm:pt modelId="{BD3C9079-94EB-41F1-BEF1-ECD81EA7109E}" type="parTrans" cxnId="{F0E83815-F8D2-4FDE-A87D-4A8A78538767}">
      <dgm:prSet/>
      <dgm:spPr/>
      <dgm:t>
        <a:bodyPr/>
        <a:lstStyle/>
        <a:p>
          <a:endParaRPr lang="en-US"/>
        </a:p>
      </dgm:t>
    </dgm:pt>
    <dgm:pt modelId="{1C8CC304-86C8-4054-ACF0-5C7A00F93357}" type="sibTrans" cxnId="{F0E83815-F8D2-4FDE-A87D-4A8A78538767}">
      <dgm:prSet/>
      <dgm:spPr/>
      <dgm:t>
        <a:bodyPr/>
        <a:lstStyle/>
        <a:p>
          <a:endParaRPr lang="en-US"/>
        </a:p>
      </dgm:t>
    </dgm:pt>
    <dgm:pt modelId="{10E384BD-A1EB-4ABA-95A3-A2564C67B09D}">
      <dgm:prSet/>
      <dgm:spPr>
        <a:solidFill>
          <a:schemeClr val="accent1">
            <a:lumMod val="90000"/>
          </a:schemeClr>
        </a:solidFill>
      </dgm:spPr>
      <dgm:t>
        <a:bodyPr/>
        <a:lstStyle/>
        <a:p>
          <a:r>
            <a:rPr lang="en-GB" dirty="0">
              <a:solidFill>
                <a:schemeClr val="tx1"/>
              </a:solidFill>
            </a:rPr>
            <a:t>Monitor, trouble-short and evaluate the impact of interventions</a:t>
          </a:r>
          <a:endParaRPr lang="en-US" dirty="0">
            <a:solidFill>
              <a:schemeClr val="tx1"/>
            </a:solidFill>
          </a:endParaRPr>
        </a:p>
      </dgm:t>
    </dgm:pt>
    <dgm:pt modelId="{E066AA85-8EB5-4625-9F45-A1FCA714C4E9}" type="parTrans" cxnId="{0E42F3D5-49AE-4074-9FFB-F0773440E40D}">
      <dgm:prSet/>
      <dgm:spPr/>
      <dgm:t>
        <a:bodyPr/>
        <a:lstStyle/>
        <a:p>
          <a:endParaRPr lang="en-US"/>
        </a:p>
      </dgm:t>
    </dgm:pt>
    <dgm:pt modelId="{8AB6F6D1-42A1-4D83-AD99-69FA538328A4}" type="sibTrans" cxnId="{0E42F3D5-49AE-4074-9FFB-F0773440E40D}">
      <dgm:prSet/>
      <dgm:spPr/>
      <dgm:t>
        <a:bodyPr/>
        <a:lstStyle/>
        <a:p>
          <a:endParaRPr lang="en-US"/>
        </a:p>
      </dgm:t>
    </dgm:pt>
    <dgm:pt modelId="{DD72FE50-325E-4396-B253-5C1C3B873552}" type="pres">
      <dgm:prSet presAssocID="{CDB18C18-1E07-4B9D-B891-11C07639011A}" presName="diagram" presStyleCnt="0">
        <dgm:presLayoutVars>
          <dgm:dir/>
          <dgm:resizeHandles val="exact"/>
        </dgm:presLayoutVars>
      </dgm:prSet>
      <dgm:spPr/>
    </dgm:pt>
    <dgm:pt modelId="{1AB70399-D540-4E51-8C15-40DA6F3E0FD1}" type="pres">
      <dgm:prSet presAssocID="{7C73CD43-1E97-4707-9628-877023D8A854}" presName="node" presStyleLbl="node1" presStyleIdx="0" presStyleCnt="5">
        <dgm:presLayoutVars>
          <dgm:bulletEnabled val="1"/>
        </dgm:presLayoutVars>
      </dgm:prSet>
      <dgm:spPr/>
    </dgm:pt>
    <dgm:pt modelId="{E0E5CBAA-6865-4BCF-BA7F-94F2D14CB625}" type="pres">
      <dgm:prSet presAssocID="{75F462DB-17E0-4F97-A1CA-0B79EA006C8B}" presName="sibTrans" presStyleCnt="0"/>
      <dgm:spPr/>
    </dgm:pt>
    <dgm:pt modelId="{622DF6AF-A694-47D2-9A41-C2AF621C9C8C}" type="pres">
      <dgm:prSet presAssocID="{2C008D99-CD43-4DD9-82EE-937EDC36F995}" presName="node" presStyleLbl="node1" presStyleIdx="1" presStyleCnt="5">
        <dgm:presLayoutVars>
          <dgm:bulletEnabled val="1"/>
        </dgm:presLayoutVars>
      </dgm:prSet>
      <dgm:spPr/>
    </dgm:pt>
    <dgm:pt modelId="{2E032A13-DDB9-46EF-AE20-0CD5DA4F6D53}" type="pres">
      <dgm:prSet presAssocID="{AEC4EF1B-9DB4-4303-A2A0-EF17F7E53E8D}" presName="sibTrans" presStyleCnt="0"/>
      <dgm:spPr/>
    </dgm:pt>
    <dgm:pt modelId="{0FA626B9-2339-4FC7-A198-21D8653E5F0A}" type="pres">
      <dgm:prSet presAssocID="{ADADFE37-7400-49D0-B1D4-99A08F7BCEDF}" presName="node" presStyleLbl="node1" presStyleIdx="2" presStyleCnt="5" custLinFactX="-100000" custLinFactY="14713" custLinFactNeighborX="-146916" custLinFactNeighborY="100000">
        <dgm:presLayoutVars>
          <dgm:bulletEnabled val="1"/>
        </dgm:presLayoutVars>
      </dgm:prSet>
      <dgm:spPr/>
    </dgm:pt>
    <dgm:pt modelId="{3DB9FA39-46C6-41DC-9EA1-69D363F0A810}" type="pres">
      <dgm:prSet presAssocID="{113F06A0-7580-4770-A784-2729B6291020}" presName="sibTrans" presStyleCnt="0"/>
      <dgm:spPr/>
    </dgm:pt>
    <dgm:pt modelId="{8C602A81-798A-4126-83C8-0014793D9F31}" type="pres">
      <dgm:prSet presAssocID="{D6A15D45-5229-4275-BA72-1C2A8CEDB3EF}" presName="node" presStyleLbl="node1" presStyleIdx="3" presStyleCnt="5" custLinFactNeighborX="55000" custLinFactNeighborY="-1953">
        <dgm:presLayoutVars>
          <dgm:bulletEnabled val="1"/>
        </dgm:presLayoutVars>
      </dgm:prSet>
      <dgm:spPr/>
    </dgm:pt>
    <dgm:pt modelId="{9EAD139E-DBD3-432B-975C-BFD1EFFE17FD}" type="pres">
      <dgm:prSet presAssocID="{1C8CC304-86C8-4054-ACF0-5C7A00F93357}" presName="sibTrans" presStyleCnt="0"/>
      <dgm:spPr/>
    </dgm:pt>
    <dgm:pt modelId="{BB0D1AE2-38D1-440E-B7D5-56A65D1E2CFB}" type="pres">
      <dgm:prSet presAssocID="{10E384BD-A1EB-4ABA-95A3-A2564C67B09D}" presName="node" presStyleLbl="node1" presStyleIdx="4" presStyleCnt="5" custLinFactNeighborX="58177" custLinFactNeighborY="-1953">
        <dgm:presLayoutVars>
          <dgm:bulletEnabled val="1"/>
        </dgm:presLayoutVars>
      </dgm:prSet>
      <dgm:spPr/>
    </dgm:pt>
  </dgm:ptLst>
  <dgm:cxnLst>
    <dgm:cxn modelId="{EAB3C90E-E6DC-4D7F-AEC1-6E756214B3DC}" type="presOf" srcId="{7C73CD43-1E97-4707-9628-877023D8A854}" destId="{1AB70399-D540-4E51-8C15-40DA6F3E0FD1}" srcOrd="0" destOrd="0" presId="urn:microsoft.com/office/officeart/2005/8/layout/default"/>
    <dgm:cxn modelId="{F0E83815-F8D2-4FDE-A87D-4A8A78538767}" srcId="{CDB18C18-1E07-4B9D-B891-11C07639011A}" destId="{D6A15D45-5229-4275-BA72-1C2A8CEDB3EF}" srcOrd="3" destOrd="0" parTransId="{BD3C9079-94EB-41F1-BEF1-ECD81EA7109E}" sibTransId="{1C8CC304-86C8-4054-ACF0-5C7A00F93357}"/>
    <dgm:cxn modelId="{DB435D38-EB10-4C10-83F3-3B6101748187}" type="presOf" srcId="{ADADFE37-7400-49D0-B1D4-99A08F7BCEDF}" destId="{0FA626B9-2339-4FC7-A198-21D8653E5F0A}" srcOrd="0" destOrd="0" presId="urn:microsoft.com/office/officeart/2005/8/layout/default"/>
    <dgm:cxn modelId="{ECE9E78E-55DC-4282-9BB0-0CB4EDA30033}" type="presOf" srcId="{2C008D99-CD43-4DD9-82EE-937EDC36F995}" destId="{622DF6AF-A694-47D2-9A41-C2AF621C9C8C}" srcOrd="0" destOrd="0" presId="urn:microsoft.com/office/officeart/2005/8/layout/default"/>
    <dgm:cxn modelId="{AD150390-BD98-4628-A0D0-AB2D0C562DAE}" srcId="{CDB18C18-1E07-4B9D-B891-11C07639011A}" destId="{2C008D99-CD43-4DD9-82EE-937EDC36F995}" srcOrd="1" destOrd="0" parTransId="{0437A16C-14C5-42AC-88B9-3C9C6DE42F66}" sibTransId="{AEC4EF1B-9DB4-4303-A2A0-EF17F7E53E8D}"/>
    <dgm:cxn modelId="{087F96A1-C026-4F9B-BEE4-51D5F8F149AB}" type="presOf" srcId="{CDB18C18-1E07-4B9D-B891-11C07639011A}" destId="{DD72FE50-325E-4396-B253-5C1C3B873552}" srcOrd="0" destOrd="0" presId="urn:microsoft.com/office/officeart/2005/8/layout/default"/>
    <dgm:cxn modelId="{4224F6C2-B480-449B-9FBC-7D82FECCE72B}" srcId="{CDB18C18-1E07-4B9D-B891-11C07639011A}" destId="{ADADFE37-7400-49D0-B1D4-99A08F7BCEDF}" srcOrd="2" destOrd="0" parTransId="{5C217A55-35B5-412B-AC90-C37C6EC64161}" sibTransId="{113F06A0-7580-4770-A784-2729B6291020}"/>
    <dgm:cxn modelId="{66771AC7-47EA-4953-B27B-974E8F63FABC}" type="presOf" srcId="{D6A15D45-5229-4275-BA72-1C2A8CEDB3EF}" destId="{8C602A81-798A-4126-83C8-0014793D9F31}" srcOrd="0" destOrd="0" presId="urn:microsoft.com/office/officeart/2005/8/layout/default"/>
    <dgm:cxn modelId="{E16724CB-D54E-4084-A9B5-E603D5FD0E61}" srcId="{CDB18C18-1E07-4B9D-B891-11C07639011A}" destId="{7C73CD43-1E97-4707-9628-877023D8A854}" srcOrd="0" destOrd="0" parTransId="{C55E4130-D645-4B8C-9B3C-F6D79B4B0D9D}" sibTransId="{75F462DB-17E0-4F97-A1CA-0B79EA006C8B}"/>
    <dgm:cxn modelId="{0E42F3D5-49AE-4074-9FFB-F0773440E40D}" srcId="{CDB18C18-1E07-4B9D-B891-11C07639011A}" destId="{10E384BD-A1EB-4ABA-95A3-A2564C67B09D}" srcOrd="4" destOrd="0" parTransId="{E066AA85-8EB5-4625-9F45-A1FCA714C4E9}" sibTransId="{8AB6F6D1-42A1-4D83-AD99-69FA538328A4}"/>
    <dgm:cxn modelId="{E45961F4-D227-42D0-9F17-5E2713665F24}" type="presOf" srcId="{10E384BD-A1EB-4ABA-95A3-A2564C67B09D}" destId="{BB0D1AE2-38D1-440E-B7D5-56A65D1E2CFB}" srcOrd="0" destOrd="0" presId="urn:microsoft.com/office/officeart/2005/8/layout/default"/>
    <dgm:cxn modelId="{13A27EFB-7FEC-4099-8DB5-AB868D5886A1}" type="presParOf" srcId="{DD72FE50-325E-4396-B253-5C1C3B873552}" destId="{1AB70399-D540-4E51-8C15-40DA6F3E0FD1}" srcOrd="0" destOrd="0" presId="urn:microsoft.com/office/officeart/2005/8/layout/default"/>
    <dgm:cxn modelId="{E70C277E-C593-48BF-9CA9-D2A04A47B2A5}" type="presParOf" srcId="{DD72FE50-325E-4396-B253-5C1C3B873552}" destId="{E0E5CBAA-6865-4BCF-BA7F-94F2D14CB625}" srcOrd="1" destOrd="0" presId="urn:microsoft.com/office/officeart/2005/8/layout/default"/>
    <dgm:cxn modelId="{7E8A459D-90DB-46BA-A30A-DA95C4D09714}" type="presParOf" srcId="{DD72FE50-325E-4396-B253-5C1C3B873552}" destId="{622DF6AF-A694-47D2-9A41-C2AF621C9C8C}" srcOrd="2" destOrd="0" presId="urn:microsoft.com/office/officeart/2005/8/layout/default"/>
    <dgm:cxn modelId="{C2DD7025-6860-4B1A-A6C2-F5D3FC522EA9}" type="presParOf" srcId="{DD72FE50-325E-4396-B253-5C1C3B873552}" destId="{2E032A13-DDB9-46EF-AE20-0CD5DA4F6D53}" srcOrd="3" destOrd="0" presId="urn:microsoft.com/office/officeart/2005/8/layout/default"/>
    <dgm:cxn modelId="{F200105A-C939-4196-9E64-002FCEAD1D92}" type="presParOf" srcId="{DD72FE50-325E-4396-B253-5C1C3B873552}" destId="{0FA626B9-2339-4FC7-A198-21D8653E5F0A}" srcOrd="4" destOrd="0" presId="urn:microsoft.com/office/officeart/2005/8/layout/default"/>
    <dgm:cxn modelId="{ECC1DF0C-479E-41E5-8D29-BBA802F38A07}" type="presParOf" srcId="{DD72FE50-325E-4396-B253-5C1C3B873552}" destId="{3DB9FA39-46C6-41DC-9EA1-69D363F0A810}" srcOrd="5" destOrd="0" presId="urn:microsoft.com/office/officeart/2005/8/layout/default"/>
    <dgm:cxn modelId="{441F556C-B34A-431A-AB1A-26288019FA03}" type="presParOf" srcId="{DD72FE50-325E-4396-B253-5C1C3B873552}" destId="{8C602A81-798A-4126-83C8-0014793D9F31}" srcOrd="6" destOrd="0" presId="urn:microsoft.com/office/officeart/2005/8/layout/default"/>
    <dgm:cxn modelId="{973B3523-E959-42ED-AD27-175A6BB843C4}" type="presParOf" srcId="{DD72FE50-325E-4396-B253-5C1C3B873552}" destId="{9EAD139E-DBD3-432B-975C-BFD1EFFE17FD}" srcOrd="7" destOrd="0" presId="urn:microsoft.com/office/officeart/2005/8/layout/default"/>
    <dgm:cxn modelId="{46F5F2C5-8296-4760-A061-D769F809674B}" type="presParOf" srcId="{DD72FE50-325E-4396-B253-5C1C3B873552}" destId="{BB0D1AE2-38D1-440E-B7D5-56A65D1E2CF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8E134B-5CCE-4D7F-9857-CB320EBE72A7}"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1A4C612B-FAD8-4630-8999-6806BC1F87C9}">
      <dgm:prSet/>
      <dgm:spPr/>
      <dgm:t>
        <a:bodyPr/>
        <a:lstStyle/>
        <a:p>
          <a:r>
            <a:rPr lang="en-GB"/>
            <a:t>Co-delivered by two EPs.</a:t>
          </a:r>
          <a:endParaRPr lang="en-US"/>
        </a:p>
      </dgm:t>
    </dgm:pt>
    <dgm:pt modelId="{3C738F9C-2CAF-4B26-BEBB-8CE11CC32F00}" type="parTrans" cxnId="{FBB9F9EE-55D1-48B3-9B1A-9D994F6393BA}">
      <dgm:prSet/>
      <dgm:spPr/>
      <dgm:t>
        <a:bodyPr/>
        <a:lstStyle/>
        <a:p>
          <a:endParaRPr lang="en-US"/>
        </a:p>
      </dgm:t>
    </dgm:pt>
    <dgm:pt modelId="{52CE537A-5615-4698-9D04-1E477F1F19B9}" type="sibTrans" cxnId="{FBB9F9EE-55D1-48B3-9B1A-9D994F6393BA}">
      <dgm:prSet/>
      <dgm:spPr/>
      <dgm:t>
        <a:bodyPr/>
        <a:lstStyle/>
        <a:p>
          <a:endParaRPr lang="en-US"/>
        </a:p>
      </dgm:t>
    </dgm:pt>
    <dgm:pt modelId="{856A0639-C948-4A61-8828-DBAD3844895E}">
      <dgm:prSet/>
      <dgm:spPr/>
      <dgm:t>
        <a:bodyPr/>
        <a:lstStyle/>
        <a:p>
          <a:r>
            <a:rPr lang="en-GB"/>
            <a:t>Six Tuesdays in the autumn term, 9.30-3.30pm.</a:t>
          </a:r>
          <a:endParaRPr lang="en-US"/>
        </a:p>
      </dgm:t>
    </dgm:pt>
    <dgm:pt modelId="{88EBBEF1-4665-4B90-B598-A159E1469103}" type="parTrans" cxnId="{15B9961E-F33E-4664-81C5-90ABBB239646}">
      <dgm:prSet/>
      <dgm:spPr/>
      <dgm:t>
        <a:bodyPr/>
        <a:lstStyle/>
        <a:p>
          <a:endParaRPr lang="en-US"/>
        </a:p>
      </dgm:t>
    </dgm:pt>
    <dgm:pt modelId="{B69A1F64-A75C-4AC3-BDB8-2E6E57748A30}" type="sibTrans" cxnId="{15B9961E-F33E-4664-81C5-90ABBB239646}">
      <dgm:prSet/>
      <dgm:spPr/>
      <dgm:t>
        <a:bodyPr/>
        <a:lstStyle/>
        <a:p>
          <a:endParaRPr lang="en-US"/>
        </a:p>
      </dgm:t>
    </dgm:pt>
    <dgm:pt modelId="{B3ECECF4-FA99-4A03-B68E-F295E80D03F5}">
      <dgm:prSet/>
      <dgm:spPr/>
      <dgm:t>
        <a:bodyPr/>
        <a:lstStyle/>
        <a:p>
          <a:r>
            <a:rPr lang="en-GB"/>
            <a:t>Face to face at the Civic Centre.</a:t>
          </a:r>
          <a:endParaRPr lang="en-US"/>
        </a:p>
      </dgm:t>
    </dgm:pt>
    <dgm:pt modelId="{4A8B8AAB-C36B-4AFA-B5A3-DDA723078C27}" type="parTrans" cxnId="{B7532377-0675-4DB3-A613-934523B036AF}">
      <dgm:prSet/>
      <dgm:spPr/>
      <dgm:t>
        <a:bodyPr/>
        <a:lstStyle/>
        <a:p>
          <a:endParaRPr lang="en-US"/>
        </a:p>
      </dgm:t>
    </dgm:pt>
    <dgm:pt modelId="{6502ACEF-EDB7-4228-AB68-B6C6CAAFCADC}" type="sibTrans" cxnId="{B7532377-0675-4DB3-A613-934523B036AF}">
      <dgm:prSet/>
      <dgm:spPr/>
      <dgm:t>
        <a:bodyPr/>
        <a:lstStyle/>
        <a:p>
          <a:endParaRPr lang="en-US"/>
        </a:p>
      </dgm:t>
    </dgm:pt>
    <dgm:pt modelId="{23A8B820-E09C-4A68-9EE3-64B8EB885190}">
      <dgm:prSet/>
      <dgm:spPr/>
      <dgm:t>
        <a:bodyPr/>
        <a:lstStyle/>
        <a:p>
          <a:r>
            <a:rPr lang="en-GB"/>
            <a:t>SENCos/SLT are asked to attend half of the first and last days.</a:t>
          </a:r>
          <a:endParaRPr lang="en-US"/>
        </a:p>
      </dgm:t>
    </dgm:pt>
    <dgm:pt modelId="{4760B513-A9E3-4B54-8434-83026A332AC7}" type="parTrans" cxnId="{F03F9EA5-B6FD-4806-9201-273722AD9DB3}">
      <dgm:prSet/>
      <dgm:spPr/>
      <dgm:t>
        <a:bodyPr/>
        <a:lstStyle/>
        <a:p>
          <a:endParaRPr lang="en-US"/>
        </a:p>
      </dgm:t>
    </dgm:pt>
    <dgm:pt modelId="{7B6B3E72-81D6-4780-BBF2-3065B600D4DA}" type="sibTrans" cxnId="{F03F9EA5-B6FD-4806-9201-273722AD9DB3}">
      <dgm:prSet/>
      <dgm:spPr/>
      <dgm:t>
        <a:bodyPr/>
        <a:lstStyle/>
        <a:p>
          <a:endParaRPr lang="en-US"/>
        </a:p>
      </dgm:t>
    </dgm:pt>
    <dgm:pt modelId="{2226646E-FABB-4AEC-A56C-B260495C6AC2}">
      <dgm:prSet/>
      <dgm:spPr/>
      <dgm:t>
        <a:bodyPr/>
        <a:lstStyle/>
        <a:p>
          <a:r>
            <a:rPr lang="en-GB"/>
            <a:t>For schools trading with EPS there is a £50 cost per participant for workbooks. </a:t>
          </a:r>
          <a:endParaRPr lang="en-US"/>
        </a:p>
      </dgm:t>
    </dgm:pt>
    <dgm:pt modelId="{00184BD1-7B28-4492-857F-7B82C8028141}" type="parTrans" cxnId="{4A79F43B-23CB-4D61-937E-E2A0F0DBB364}">
      <dgm:prSet/>
      <dgm:spPr/>
      <dgm:t>
        <a:bodyPr/>
        <a:lstStyle/>
        <a:p>
          <a:endParaRPr lang="en-US"/>
        </a:p>
      </dgm:t>
    </dgm:pt>
    <dgm:pt modelId="{BB5143D0-BC0B-4B83-95BD-60DDD7F1C4D2}" type="sibTrans" cxnId="{4A79F43B-23CB-4D61-937E-E2A0F0DBB364}">
      <dgm:prSet/>
      <dgm:spPr/>
      <dgm:t>
        <a:bodyPr/>
        <a:lstStyle/>
        <a:p>
          <a:endParaRPr lang="en-US"/>
        </a:p>
      </dgm:t>
    </dgm:pt>
    <dgm:pt modelId="{B35E9779-67EF-45A9-85DC-D93AD6D784BD}">
      <dgm:prSet/>
      <dgm:spPr/>
      <dgm:t>
        <a:bodyPr/>
        <a:lstStyle/>
        <a:p>
          <a:r>
            <a:rPr lang="en-GB"/>
            <a:t>£600 charge for non-trading schools. </a:t>
          </a:r>
          <a:endParaRPr lang="en-US"/>
        </a:p>
      </dgm:t>
    </dgm:pt>
    <dgm:pt modelId="{279E1723-8293-41E5-BE94-80CEDC05269A}" type="parTrans" cxnId="{5965A9E2-1504-426C-B1EC-8C7F2CFC9785}">
      <dgm:prSet/>
      <dgm:spPr/>
      <dgm:t>
        <a:bodyPr/>
        <a:lstStyle/>
        <a:p>
          <a:endParaRPr lang="en-US"/>
        </a:p>
      </dgm:t>
    </dgm:pt>
    <dgm:pt modelId="{C13CB065-5C20-4F48-B7CA-B2E8FF17FD81}" type="sibTrans" cxnId="{5965A9E2-1504-426C-B1EC-8C7F2CFC9785}">
      <dgm:prSet/>
      <dgm:spPr/>
      <dgm:t>
        <a:bodyPr/>
        <a:lstStyle/>
        <a:p>
          <a:endParaRPr lang="en-US"/>
        </a:p>
      </dgm:t>
    </dgm:pt>
    <dgm:pt modelId="{BEA168DC-EF82-44DA-B13B-B2E9E7812809}" type="pres">
      <dgm:prSet presAssocID="{D58E134B-5CCE-4D7F-9857-CB320EBE72A7}" presName="root" presStyleCnt="0">
        <dgm:presLayoutVars>
          <dgm:dir/>
          <dgm:resizeHandles val="exact"/>
        </dgm:presLayoutVars>
      </dgm:prSet>
      <dgm:spPr/>
    </dgm:pt>
    <dgm:pt modelId="{C64CCA75-9084-424E-9861-9282AC14576B}" type="pres">
      <dgm:prSet presAssocID="{D58E134B-5CCE-4D7F-9857-CB320EBE72A7}" presName="container" presStyleCnt="0">
        <dgm:presLayoutVars>
          <dgm:dir/>
          <dgm:resizeHandles val="exact"/>
        </dgm:presLayoutVars>
      </dgm:prSet>
      <dgm:spPr/>
    </dgm:pt>
    <dgm:pt modelId="{F6F70CC7-A809-404A-B78E-685BF8ECD80C}" type="pres">
      <dgm:prSet presAssocID="{1A4C612B-FAD8-4630-8999-6806BC1F87C9}" presName="compNode" presStyleCnt="0"/>
      <dgm:spPr/>
    </dgm:pt>
    <dgm:pt modelId="{F5CC8676-CC0E-4786-AE8B-50FC4141A4E7}" type="pres">
      <dgm:prSet presAssocID="{1A4C612B-FAD8-4630-8999-6806BC1F87C9}" presName="iconBgRect" presStyleLbl="bgShp" presStyleIdx="0" presStyleCnt="6"/>
      <dgm:spPr/>
    </dgm:pt>
    <dgm:pt modelId="{270643A8-7565-40CE-BAB3-EF980A75FE3D}" type="pres">
      <dgm:prSet presAssocID="{1A4C612B-FAD8-4630-8999-6806BC1F87C9}"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E71CD1BB-A4A5-440F-84E1-9C5BF172212A}" type="pres">
      <dgm:prSet presAssocID="{1A4C612B-FAD8-4630-8999-6806BC1F87C9}" presName="spaceRect" presStyleCnt="0"/>
      <dgm:spPr/>
    </dgm:pt>
    <dgm:pt modelId="{A5855A2B-06C0-4C80-8800-B636FD955F05}" type="pres">
      <dgm:prSet presAssocID="{1A4C612B-FAD8-4630-8999-6806BC1F87C9}" presName="textRect" presStyleLbl="revTx" presStyleIdx="0" presStyleCnt="6">
        <dgm:presLayoutVars>
          <dgm:chMax val="1"/>
          <dgm:chPref val="1"/>
        </dgm:presLayoutVars>
      </dgm:prSet>
      <dgm:spPr/>
    </dgm:pt>
    <dgm:pt modelId="{5AF7E810-00A2-47A4-ABA9-7773796D7521}" type="pres">
      <dgm:prSet presAssocID="{52CE537A-5615-4698-9D04-1E477F1F19B9}" presName="sibTrans" presStyleLbl="sibTrans2D1" presStyleIdx="0" presStyleCnt="0"/>
      <dgm:spPr/>
    </dgm:pt>
    <dgm:pt modelId="{19CB84BC-D0A1-4F53-94EA-7C24FDB5B799}" type="pres">
      <dgm:prSet presAssocID="{856A0639-C948-4A61-8828-DBAD3844895E}" presName="compNode" presStyleCnt="0"/>
      <dgm:spPr/>
    </dgm:pt>
    <dgm:pt modelId="{B6B2070B-7EFC-4500-99C7-5FF4041DDE0E}" type="pres">
      <dgm:prSet presAssocID="{856A0639-C948-4A61-8828-DBAD3844895E}" presName="iconBgRect" presStyleLbl="bgShp" presStyleIdx="1" presStyleCnt="6"/>
      <dgm:spPr/>
    </dgm:pt>
    <dgm:pt modelId="{1257ADD8-1161-48C5-B933-AB47B7986552}" type="pres">
      <dgm:prSet presAssocID="{856A0639-C948-4A61-8828-DBAD3844895E}"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oked Turkey"/>
        </a:ext>
      </dgm:extLst>
    </dgm:pt>
    <dgm:pt modelId="{1DD425CB-FDFB-4CAB-84AD-EC2F40A58671}" type="pres">
      <dgm:prSet presAssocID="{856A0639-C948-4A61-8828-DBAD3844895E}" presName="spaceRect" presStyleCnt="0"/>
      <dgm:spPr/>
    </dgm:pt>
    <dgm:pt modelId="{853BF660-9470-459D-A8BB-893C9772DC50}" type="pres">
      <dgm:prSet presAssocID="{856A0639-C948-4A61-8828-DBAD3844895E}" presName="textRect" presStyleLbl="revTx" presStyleIdx="1" presStyleCnt="6">
        <dgm:presLayoutVars>
          <dgm:chMax val="1"/>
          <dgm:chPref val="1"/>
        </dgm:presLayoutVars>
      </dgm:prSet>
      <dgm:spPr/>
    </dgm:pt>
    <dgm:pt modelId="{17B75F09-165F-4E5C-98C2-FC6C0E48E627}" type="pres">
      <dgm:prSet presAssocID="{B69A1F64-A75C-4AC3-BDB8-2E6E57748A30}" presName="sibTrans" presStyleLbl="sibTrans2D1" presStyleIdx="0" presStyleCnt="0"/>
      <dgm:spPr/>
    </dgm:pt>
    <dgm:pt modelId="{13F5F475-FB08-40E7-8822-7022C5C7D2B0}" type="pres">
      <dgm:prSet presAssocID="{B3ECECF4-FA99-4A03-B68E-F295E80D03F5}" presName="compNode" presStyleCnt="0"/>
      <dgm:spPr/>
    </dgm:pt>
    <dgm:pt modelId="{49450C74-59D3-46ED-989A-5F90BA2FB05F}" type="pres">
      <dgm:prSet presAssocID="{B3ECECF4-FA99-4A03-B68E-F295E80D03F5}" presName="iconBgRect" presStyleLbl="bgShp" presStyleIdx="2" presStyleCnt="6"/>
      <dgm:spPr/>
    </dgm:pt>
    <dgm:pt modelId="{5E9387B5-DFF5-40E8-9819-3ED1F7F7BFA4}" type="pres">
      <dgm:prSet presAssocID="{B3ECECF4-FA99-4A03-B68E-F295E80D03F5}"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Lecturer"/>
        </a:ext>
      </dgm:extLst>
    </dgm:pt>
    <dgm:pt modelId="{C5689DF1-5A7B-4A04-AC01-CCB25450401F}" type="pres">
      <dgm:prSet presAssocID="{B3ECECF4-FA99-4A03-B68E-F295E80D03F5}" presName="spaceRect" presStyleCnt="0"/>
      <dgm:spPr/>
    </dgm:pt>
    <dgm:pt modelId="{4681F5ED-4DB4-4E44-B668-DB203354A7AE}" type="pres">
      <dgm:prSet presAssocID="{B3ECECF4-FA99-4A03-B68E-F295E80D03F5}" presName="textRect" presStyleLbl="revTx" presStyleIdx="2" presStyleCnt="6">
        <dgm:presLayoutVars>
          <dgm:chMax val="1"/>
          <dgm:chPref val="1"/>
        </dgm:presLayoutVars>
      </dgm:prSet>
      <dgm:spPr/>
    </dgm:pt>
    <dgm:pt modelId="{6FAFEB64-4F33-4CBF-B735-6BEB5C81827B}" type="pres">
      <dgm:prSet presAssocID="{6502ACEF-EDB7-4228-AB68-B6C6CAAFCADC}" presName="sibTrans" presStyleLbl="sibTrans2D1" presStyleIdx="0" presStyleCnt="0"/>
      <dgm:spPr/>
    </dgm:pt>
    <dgm:pt modelId="{9C24070C-25FC-4406-97E2-1CD0DE1E9DC1}" type="pres">
      <dgm:prSet presAssocID="{23A8B820-E09C-4A68-9EE3-64B8EB885190}" presName="compNode" presStyleCnt="0"/>
      <dgm:spPr/>
    </dgm:pt>
    <dgm:pt modelId="{0ACB490B-9306-4D37-AEAC-8E245D7E5BF7}" type="pres">
      <dgm:prSet presAssocID="{23A8B820-E09C-4A68-9EE3-64B8EB885190}" presName="iconBgRect" presStyleLbl="bgShp" presStyleIdx="3" presStyleCnt="6"/>
      <dgm:spPr/>
    </dgm:pt>
    <dgm:pt modelId="{BF35CDC5-B14E-4F9F-B5B3-D387FEC271D6}" type="pres">
      <dgm:prSet presAssocID="{23A8B820-E09C-4A68-9EE3-64B8EB885190}"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led"/>
        </a:ext>
      </dgm:extLst>
    </dgm:pt>
    <dgm:pt modelId="{44D02CF5-5452-42E2-8B7C-C2D7F090B8CA}" type="pres">
      <dgm:prSet presAssocID="{23A8B820-E09C-4A68-9EE3-64B8EB885190}" presName="spaceRect" presStyleCnt="0"/>
      <dgm:spPr/>
    </dgm:pt>
    <dgm:pt modelId="{74FE2D68-2A1D-4277-A642-FA3A49739828}" type="pres">
      <dgm:prSet presAssocID="{23A8B820-E09C-4A68-9EE3-64B8EB885190}" presName="textRect" presStyleLbl="revTx" presStyleIdx="3" presStyleCnt="6">
        <dgm:presLayoutVars>
          <dgm:chMax val="1"/>
          <dgm:chPref val="1"/>
        </dgm:presLayoutVars>
      </dgm:prSet>
      <dgm:spPr/>
    </dgm:pt>
    <dgm:pt modelId="{E8BA44C7-8936-4D4E-8196-C4AB325A7FB9}" type="pres">
      <dgm:prSet presAssocID="{7B6B3E72-81D6-4780-BBF2-3065B600D4DA}" presName="sibTrans" presStyleLbl="sibTrans2D1" presStyleIdx="0" presStyleCnt="0"/>
      <dgm:spPr/>
    </dgm:pt>
    <dgm:pt modelId="{29DADD27-2703-4C2D-8766-830606BAE606}" type="pres">
      <dgm:prSet presAssocID="{2226646E-FABB-4AEC-A56C-B260495C6AC2}" presName="compNode" presStyleCnt="0"/>
      <dgm:spPr/>
    </dgm:pt>
    <dgm:pt modelId="{C35D151A-05AE-43C5-9C47-A9A191EAAB3D}" type="pres">
      <dgm:prSet presAssocID="{2226646E-FABB-4AEC-A56C-B260495C6AC2}" presName="iconBgRect" presStyleLbl="bgShp" presStyleIdx="4" presStyleCnt="6"/>
      <dgm:spPr/>
    </dgm:pt>
    <dgm:pt modelId="{B8B00AB0-CBD4-4E63-B31A-1A53A4540078}" type="pres">
      <dgm:prSet presAssocID="{2226646E-FABB-4AEC-A56C-B260495C6AC2}"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303F2AB0-F729-44A5-B64D-E926396CEEC4}" type="pres">
      <dgm:prSet presAssocID="{2226646E-FABB-4AEC-A56C-B260495C6AC2}" presName="spaceRect" presStyleCnt="0"/>
      <dgm:spPr/>
    </dgm:pt>
    <dgm:pt modelId="{0F2C74F0-2CFA-4FA3-84CF-7AF17E74BFC4}" type="pres">
      <dgm:prSet presAssocID="{2226646E-FABB-4AEC-A56C-B260495C6AC2}" presName="textRect" presStyleLbl="revTx" presStyleIdx="4" presStyleCnt="6">
        <dgm:presLayoutVars>
          <dgm:chMax val="1"/>
          <dgm:chPref val="1"/>
        </dgm:presLayoutVars>
      </dgm:prSet>
      <dgm:spPr/>
    </dgm:pt>
    <dgm:pt modelId="{74471F14-BE84-42A5-AED4-30557142C422}" type="pres">
      <dgm:prSet presAssocID="{BB5143D0-BC0B-4B83-95BD-60DDD7F1C4D2}" presName="sibTrans" presStyleLbl="sibTrans2D1" presStyleIdx="0" presStyleCnt="0"/>
      <dgm:spPr/>
    </dgm:pt>
    <dgm:pt modelId="{BE1FE6FD-CD0A-49B4-86A5-AB25ED47FA2D}" type="pres">
      <dgm:prSet presAssocID="{B35E9779-67EF-45A9-85DC-D93AD6D784BD}" presName="compNode" presStyleCnt="0"/>
      <dgm:spPr/>
    </dgm:pt>
    <dgm:pt modelId="{59987127-7C9F-4E0C-AE56-2FDAF8ED012A}" type="pres">
      <dgm:prSet presAssocID="{B35E9779-67EF-45A9-85DC-D93AD6D784BD}" presName="iconBgRect" presStyleLbl="bgShp" presStyleIdx="5" presStyleCnt="6"/>
      <dgm:spPr/>
    </dgm:pt>
    <dgm:pt modelId="{5161CBAE-1E30-4EE8-BEAF-7CA51AAA3906}" type="pres">
      <dgm:prSet presAssocID="{B35E9779-67EF-45A9-85DC-D93AD6D784BD}"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63BAB8D1-E665-4972-B48B-5042C5092B76}" type="pres">
      <dgm:prSet presAssocID="{B35E9779-67EF-45A9-85DC-D93AD6D784BD}" presName="spaceRect" presStyleCnt="0"/>
      <dgm:spPr/>
    </dgm:pt>
    <dgm:pt modelId="{A241A422-7CB2-48E8-A2E4-FDD1CCC71AA5}" type="pres">
      <dgm:prSet presAssocID="{B35E9779-67EF-45A9-85DC-D93AD6D784BD}" presName="textRect" presStyleLbl="revTx" presStyleIdx="5" presStyleCnt="6">
        <dgm:presLayoutVars>
          <dgm:chMax val="1"/>
          <dgm:chPref val="1"/>
        </dgm:presLayoutVars>
      </dgm:prSet>
      <dgm:spPr/>
    </dgm:pt>
  </dgm:ptLst>
  <dgm:cxnLst>
    <dgm:cxn modelId="{75CD6B03-4FE9-4064-855E-36C70B2DC38D}" type="presOf" srcId="{856A0639-C948-4A61-8828-DBAD3844895E}" destId="{853BF660-9470-459D-A8BB-893C9772DC50}" srcOrd="0" destOrd="0" presId="urn:microsoft.com/office/officeart/2018/2/layout/IconCircleList"/>
    <dgm:cxn modelId="{164BB60C-2CC5-4E85-BCC7-DF16F9A94169}" type="presOf" srcId="{6502ACEF-EDB7-4228-AB68-B6C6CAAFCADC}" destId="{6FAFEB64-4F33-4CBF-B735-6BEB5C81827B}" srcOrd="0" destOrd="0" presId="urn:microsoft.com/office/officeart/2018/2/layout/IconCircleList"/>
    <dgm:cxn modelId="{1EB9C912-8202-4193-9E1A-9E4AAED9238D}" type="presOf" srcId="{23A8B820-E09C-4A68-9EE3-64B8EB885190}" destId="{74FE2D68-2A1D-4277-A642-FA3A49739828}" srcOrd="0" destOrd="0" presId="urn:microsoft.com/office/officeart/2018/2/layout/IconCircleList"/>
    <dgm:cxn modelId="{15B9961E-F33E-4664-81C5-90ABBB239646}" srcId="{D58E134B-5CCE-4D7F-9857-CB320EBE72A7}" destId="{856A0639-C948-4A61-8828-DBAD3844895E}" srcOrd="1" destOrd="0" parTransId="{88EBBEF1-4665-4B90-B598-A159E1469103}" sibTransId="{B69A1F64-A75C-4AC3-BDB8-2E6E57748A30}"/>
    <dgm:cxn modelId="{5873402E-1A4A-4265-8A6F-52E41A4EE79B}" type="presOf" srcId="{1A4C612B-FAD8-4630-8999-6806BC1F87C9}" destId="{A5855A2B-06C0-4C80-8800-B636FD955F05}" srcOrd="0" destOrd="0" presId="urn:microsoft.com/office/officeart/2018/2/layout/IconCircleList"/>
    <dgm:cxn modelId="{4A79F43B-23CB-4D61-937E-E2A0F0DBB364}" srcId="{D58E134B-5CCE-4D7F-9857-CB320EBE72A7}" destId="{2226646E-FABB-4AEC-A56C-B260495C6AC2}" srcOrd="4" destOrd="0" parTransId="{00184BD1-7B28-4492-857F-7B82C8028141}" sibTransId="{BB5143D0-BC0B-4B83-95BD-60DDD7F1C4D2}"/>
    <dgm:cxn modelId="{00B0EC45-756D-4537-ABC3-800A890EE1A6}" type="presOf" srcId="{2226646E-FABB-4AEC-A56C-B260495C6AC2}" destId="{0F2C74F0-2CFA-4FA3-84CF-7AF17E74BFC4}" srcOrd="0" destOrd="0" presId="urn:microsoft.com/office/officeart/2018/2/layout/IconCircleList"/>
    <dgm:cxn modelId="{4E37C666-405B-4AF5-ABDF-462735F2B69C}" type="presOf" srcId="{B69A1F64-A75C-4AC3-BDB8-2E6E57748A30}" destId="{17B75F09-165F-4E5C-98C2-FC6C0E48E627}" srcOrd="0" destOrd="0" presId="urn:microsoft.com/office/officeart/2018/2/layout/IconCircleList"/>
    <dgm:cxn modelId="{CB8A8D52-1BF6-403F-8BC8-4FF0B3375AFE}" type="presOf" srcId="{7B6B3E72-81D6-4780-BBF2-3065B600D4DA}" destId="{E8BA44C7-8936-4D4E-8196-C4AB325A7FB9}" srcOrd="0" destOrd="0" presId="urn:microsoft.com/office/officeart/2018/2/layout/IconCircleList"/>
    <dgm:cxn modelId="{B7532377-0675-4DB3-A613-934523B036AF}" srcId="{D58E134B-5CCE-4D7F-9857-CB320EBE72A7}" destId="{B3ECECF4-FA99-4A03-B68E-F295E80D03F5}" srcOrd="2" destOrd="0" parTransId="{4A8B8AAB-C36B-4AFA-B5A3-DDA723078C27}" sibTransId="{6502ACEF-EDB7-4228-AB68-B6C6CAAFCADC}"/>
    <dgm:cxn modelId="{6587EF9E-2522-4447-8DFD-A77BEF51F1B8}" type="presOf" srcId="{D58E134B-5CCE-4D7F-9857-CB320EBE72A7}" destId="{BEA168DC-EF82-44DA-B13B-B2E9E7812809}" srcOrd="0" destOrd="0" presId="urn:microsoft.com/office/officeart/2018/2/layout/IconCircleList"/>
    <dgm:cxn modelId="{F03F9EA5-B6FD-4806-9201-273722AD9DB3}" srcId="{D58E134B-5CCE-4D7F-9857-CB320EBE72A7}" destId="{23A8B820-E09C-4A68-9EE3-64B8EB885190}" srcOrd="3" destOrd="0" parTransId="{4760B513-A9E3-4B54-8434-83026A332AC7}" sibTransId="{7B6B3E72-81D6-4780-BBF2-3065B600D4DA}"/>
    <dgm:cxn modelId="{4335F3A7-AC40-40E3-9AC9-D0054702DAB4}" type="presOf" srcId="{BB5143D0-BC0B-4B83-95BD-60DDD7F1C4D2}" destId="{74471F14-BE84-42A5-AED4-30557142C422}" srcOrd="0" destOrd="0" presId="urn:microsoft.com/office/officeart/2018/2/layout/IconCircleList"/>
    <dgm:cxn modelId="{05A824DB-58C3-497C-A881-65CE0EAF9507}" type="presOf" srcId="{52CE537A-5615-4698-9D04-1E477F1F19B9}" destId="{5AF7E810-00A2-47A4-ABA9-7773796D7521}" srcOrd="0" destOrd="0" presId="urn:microsoft.com/office/officeart/2018/2/layout/IconCircleList"/>
    <dgm:cxn modelId="{246D6CDD-B18D-4DEB-B6DE-CAAEDC096848}" type="presOf" srcId="{B3ECECF4-FA99-4A03-B68E-F295E80D03F5}" destId="{4681F5ED-4DB4-4E44-B668-DB203354A7AE}" srcOrd="0" destOrd="0" presId="urn:microsoft.com/office/officeart/2018/2/layout/IconCircleList"/>
    <dgm:cxn modelId="{5965A9E2-1504-426C-B1EC-8C7F2CFC9785}" srcId="{D58E134B-5CCE-4D7F-9857-CB320EBE72A7}" destId="{B35E9779-67EF-45A9-85DC-D93AD6D784BD}" srcOrd="5" destOrd="0" parTransId="{279E1723-8293-41E5-BE94-80CEDC05269A}" sibTransId="{C13CB065-5C20-4F48-B7CA-B2E8FF17FD81}"/>
    <dgm:cxn modelId="{1748BAE9-E5E1-4D19-A40F-AE79E45349AD}" type="presOf" srcId="{B35E9779-67EF-45A9-85DC-D93AD6D784BD}" destId="{A241A422-7CB2-48E8-A2E4-FDD1CCC71AA5}" srcOrd="0" destOrd="0" presId="urn:microsoft.com/office/officeart/2018/2/layout/IconCircleList"/>
    <dgm:cxn modelId="{FBB9F9EE-55D1-48B3-9B1A-9D994F6393BA}" srcId="{D58E134B-5CCE-4D7F-9857-CB320EBE72A7}" destId="{1A4C612B-FAD8-4630-8999-6806BC1F87C9}" srcOrd="0" destOrd="0" parTransId="{3C738F9C-2CAF-4B26-BEBB-8CE11CC32F00}" sibTransId="{52CE537A-5615-4698-9D04-1E477F1F19B9}"/>
    <dgm:cxn modelId="{DB8B7CE8-B844-4E70-843A-B7B7AE07F0D4}" type="presParOf" srcId="{BEA168DC-EF82-44DA-B13B-B2E9E7812809}" destId="{C64CCA75-9084-424E-9861-9282AC14576B}" srcOrd="0" destOrd="0" presId="urn:microsoft.com/office/officeart/2018/2/layout/IconCircleList"/>
    <dgm:cxn modelId="{115F8146-5181-49EE-BAE3-01B4DD17C89C}" type="presParOf" srcId="{C64CCA75-9084-424E-9861-9282AC14576B}" destId="{F6F70CC7-A809-404A-B78E-685BF8ECD80C}" srcOrd="0" destOrd="0" presId="urn:microsoft.com/office/officeart/2018/2/layout/IconCircleList"/>
    <dgm:cxn modelId="{424A4915-8983-40D5-9EC8-2DBEFF5EB06E}" type="presParOf" srcId="{F6F70CC7-A809-404A-B78E-685BF8ECD80C}" destId="{F5CC8676-CC0E-4786-AE8B-50FC4141A4E7}" srcOrd="0" destOrd="0" presId="urn:microsoft.com/office/officeart/2018/2/layout/IconCircleList"/>
    <dgm:cxn modelId="{6D82A338-C33A-4AFE-A6D2-539B5A732C46}" type="presParOf" srcId="{F6F70CC7-A809-404A-B78E-685BF8ECD80C}" destId="{270643A8-7565-40CE-BAB3-EF980A75FE3D}" srcOrd="1" destOrd="0" presId="urn:microsoft.com/office/officeart/2018/2/layout/IconCircleList"/>
    <dgm:cxn modelId="{F59B1CEA-C427-4EED-846F-A933796D750A}" type="presParOf" srcId="{F6F70CC7-A809-404A-B78E-685BF8ECD80C}" destId="{E71CD1BB-A4A5-440F-84E1-9C5BF172212A}" srcOrd="2" destOrd="0" presId="urn:microsoft.com/office/officeart/2018/2/layout/IconCircleList"/>
    <dgm:cxn modelId="{CCEC4B89-0318-4FE3-8EC2-AA27874ECF86}" type="presParOf" srcId="{F6F70CC7-A809-404A-B78E-685BF8ECD80C}" destId="{A5855A2B-06C0-4C80-8800-B636FD955F05}" srcOrd="3" destOrd="0" presId="urn:microsoft.com/office/officeart/2018/2/layout/IconCircleList"/>
    <dgm:cxn modelId="{5EE59DC9-20D7-4C3A-8F93-367815198377}" type="presParOf" srcId="{C64CCA75-9084-424E-9861-9282AC14576B}" destId="{5AF7E810-00A2-47A4-ABA9-7773796D7521}" srcOrd="1" destOrd="0" presId="urn:microsoft.com/office/officeart/2018/2/layout/IconCircleList"/>
    <dgm:cxn modelId="{0DC0B5FC-FB91-4242-A017-07A3032E5D61}" type="presParOf" srcId="{C64CCA75-9084-424E-9861-9282AC14576B}" destId="{19CB84BC-D0A1-4F53-94EA-7C24FDB5B799}" srcOrd="2" destOrd="0" presId="urn:microsoft.com/office/officeart/2018/2/layout/IconCircleList"/>
    <dgm:cxn modelId="{9EE362C4-2C10-465D-98ED-D07DA7973CCD}" type="presParOf" srcId="{19CB84BC-D0A1-4F53-94EA-7C24FDB5B799}" destId="{B6B2070B-7EFC-4500-99C7-5FF4041DDE0E}" srcOrd="0" destOrd="0" presId="urn:microsoft.com/office/officeart/2018/2/layout/IconCircleList"/>
    <dgm:cxn modelId="{10AC381E-D344-4A43-8928-08DAE15DCFB1}" type="presParOf" srcId="{19CB84BC-D0A1-4F53-94EA-7C24FDB5B799}" destId="{1257ADD8-1161-48C5-B933-AB47B7986552}" srcOrd="1" destOrd="0" presId="urn:microsoft.com/office/officeart/2018/2/layout/IconCircleList"/>
    <dgm:cxn modelId="{C34E712A-CB27-46DD-B777-9153D85E15DB}" type="presParOf" srcId="{19CB84BC-D0A1-4F53-94EA-7C24FDB5B799}" destId="{1DD425CB-FDFB-4CAB-84AD-EC2F40A58671}" srcOrd="2" destOrd="0" presId="urn:microsoft.com/office/officeart/2018/2/layout/IconCircleList"/>
    <dgm:cxn modelId="{D8B8A08B-CD87-4227-959B-E9884D0CCDC9}" type="presParOf" srcId="{19CB84BC-D0A1-4F53-94EA-7C24FDB5B799}" destId="{853BF660-9470-459D-A8BB-893C9772DC50}" srcOrd="3" destOrd="0" presId="urn:microsoft.com/office/officeart/2018/2/layout/IconCircleList"/>
    <dgm:cxn modelId="{8D5E5B35-F679-4732-9891-93750552EAB0}" type="presParOf" srcId="{C64CCA75-9084-424E-9861-9282AC14576B}" destId="{17B75F09-165F-4E5C-98C2-FC6C0E48E627}" srcOrd="3" destOrd="0" presId="urn:microsoft.com/office/officeart/2018/2/layout/IconCircleList"/>
    <dgm:cxn modelId="{A5E92E67-57A2-47B2-9D5C-5CAFB33DBD14}" type="presParOf" srcId="{C64CCA75-9084-424E-9861-9282AC14576B}" destId="{13F5F475-FB08-40E7-8822-7022C5C7D2B0}" srcOrd="4" destOrd="0" presId="urn:microsoft.com/office/officeart/2018/2/layout/IconCircleList"/>
    <dgm:cxn modelId="{0062C967-D6B1-413E-8754-1329C2EA388E}" type="presParOf" srcId="{13F5F475-FB08-40E7-8822-7022C5C7D2B0}" destId="{49450C74-59D3-46ED-989A-5F90BA2FB05F}" srcOrd="0" destOrd="0" presId="urn:microsoft.com/office/officeart/2018/2/layout/IconCircleList"/>
    <dgm:cxn modelId="{55E3E970-6371-410E-BD35-68D004F5C211}" type="presParOf" srcId="{13F5F475-FB08-40E7-8822-7022C5C7D2B0}" destId="{5E9387B5-DFF5-40E8-9819-3ED1F7F7BFA4}" srcOrd="1" destOrd="0" presId="urn:microsoft.com/office/officeart/2018/2/layout/IconCircleList"/>
    <dgm:cxn modelId="{2FF4ECB6-3941-47D5-A485-12A488CDBA08}" type="presParOf" srcId="{13F5F475-FB08-40E7-8822-7022C5C7D2B0}" destId="{C5689DF1-5A7B-4A04-AC01-CCB25450401F}" srcOrd="2" destOrd="0" presId="urn:microsoft.com/office/officeart/2018/2/layout/IconCircleList"/>
    <dgm:cxn modelId="{D4A1D9EC-8E45-451F-BA7C-BAB116525C45}" type="presParOf" srcId="{13F5F475-FB08-40E7-8822-7022C5C7D2B0}" destId="{4681F5ED-4DB4-4E44-B668-DB203354A7AE}" srcOrd="3" destOrd="0" presId="urn:microsoft.com/office/officeart/2018/2/layout/IconCircleList"/>
    <dgm:cxn modelId="{7B4C6149-CFC0-4569-8CF3-D1F310E6D8C6}" type="presParOf" srcId="{C64CCA75-9084-424E-9861-9282AC14576B}" destId="{6FAFEB64-4F33-4CBF-B735-6BEB5C81827B}" srcOrd="5" destOrd="0" presId="urn:microsoft.com/office/officeart/2018/2/layout/IconCircleList"/>
    <dgm:cxn modelId="{B2586ABE-5D5E-4040-A66E-100EEDCE209C}" type="presParOf" srcId="{C64CCA75-9084-424E-9861-9282AC14576B}" destId="{9C24070C-25FC-4406-97E2-1CD0DE1E9DC1}" srcOrd="6" destOrd="0" presId="urn:microsoft.com/office/officeart/2018/2/layout/IconCircleList"/>
    <dgm:cxn modelId="{FD1BBA44-F11F-4D8D-97AE-8CE44ECC96E3}" type="presParOf" srcId="{9C24070C-25FC-4406-97E2-1CD0DE1E9DC1}" destId="{0ACB490B-9306-4D37-AEAC-8E245D7E5BF7}" srcOrd="0" destOrd="0" presId="urn:microsoft.com/office/officeart/2018/2/layout/IconCircleList"/>
    <dgm:cxn modelId="{D5432612-06CB-4C25-8E6F-184A575BC5C6}" type="presParOf" srcId="{9C24070C-25FC-4406-97E2-1CD0DE1E9DC1}" destId="{BF35CDC5-B14E-4F9F-B5B3-D387FEC271D6}" srcOrd="1" destOrd="0" presId="urn:microsoft.com/office/officeart/2018/2/layout/IconCircleList"/>
    <dgm:cxn modelId="{FEA2B3D8-08E4-4107-9127-2F0E141A5E07}" type="presParOf" srcId="{9C24070C-25FC-4406-97E2-1CD0DE1E9DC1}" destId="{44D02CF5-5452-42E2-8B7C-C2D7F090B8CA}" srcOrd="2" destOrd="0" presId="urn:microsoft.com/office/officeart/2018/2/layout/IconCircleList"/>
    <dgm:cxn modelId="{AA33FFF8-B508-427B-97EA-4CE6395A2C6D}" type="presParOf" srcId="{9C24070C-25FC-4406-97E2-1CD0DE1E9DC1}" destId="{74FE2D68-2A1D-4277-A642-FA3A49739828}" srcOrd="3" destOrd="0" presId="urn:microsoft.com/office/officeart/2018/2/layout/IconCircleList"/>
    <dgm:cxn modelId="{D7280BC6-2BF6-4E75-AFD3-BCE581F5C015}" type="presParOf" srcId="{C64CCA75-9084-424E-9861-9282AC14576B}" destId="{E8BA44C7-8936-4D4E-8196-C4AB325A7FB9}" srcOrd="7" destOrd="0" presId="urn:microsoft.com/office/officeart/2018/2/layout/IconCircleList"/>
    <dgm:cxn modelId="{77417779-EE6C-4CD2-917C-8433A233905E}" type="presParOf" srcId="{C64CCA75-9084-424E-9861-9282AC14576B}" destId="{29DADD27-2703-4C2D-8766-830606BAE606}" srcOrd="8" destOrd="0" presId="urn:microsoft.com/office/officeart/2018/2/layout/IconCircleList"/>
    <dgm:cxn modelId="{35E1C12A-4D8A-41A3-A26C-449D2BF0CFAE}" type="presParOf" srcId="{29DADD27-2703-4C2D-8766-830606BAE606}" destId="{C35D151A-05AE-43C5-9C47-A9A191EAAB3D}" srcOrd="0" destOrd="0" presId="urn:microsoft.com/office/officeart/2018/2/layout/IconCircleList"/>
    <dgm:cxn modelId="{2EB77236-1A07-4626-9E99-0FAC5082299E}" type="presParOf" srcId="{29DADD27-2703-4C2D-8766-830606BAE606}" destId="{B8B00AB0-CBD4-4E63-B31A-1A53A4540078}" srcOrd="1" destOrd="0" presId="urn:microsoft.com/office/officeart/2018/2/layout/IconCircleList"/>
    <dgm:cxn modelId="{BB44EC68-45C0-4384-9BCF-32BCBCF0F89A}" type="presParOf" srcId="{29DADD27-2703-4C2D-8766-830606BAE606}" destId="{303F2AB0-F729-44A5-B64D-E926396CEEC4}" srcOrd="2" destOrd="0" presId="urn:microsoft.com/office/officeart/2018/2/layout/IconCircleList"/>
    <dgm:cxn modelId="{5853CAE7-F326-4C3F-9970-90AC69CAFF1B}" type="presParOf" srcId="{29DADD27-2703-4C2D-8766-830606BAE606}" destId="{0F2C74F0-2CFA-4FA3-84CF-7AF17E74BFC4}" srcOrd="3" destOrd="0" presId="urn:microsoft.com/office/officeart/2018/2/layout/IconCircleList"/>
    <dgm:cxn modelId="{79735593-42BD-4D7D-9A3E-4EF01176511F}" type="presParOf" srcId="{C64CCA75-9084-424E-9861-9282AC14576B}" destId="{74471F14-BE84-42A5-AED4-30557142C422}" srcOrd="9" destOrd="0" presId="urn:microsoft.com/office/officeart/2018/2/layout/IconCircleList"/>
    <dgm:cxn modelId="{EFA165F7-B661-49CF-8D2A-A73574C02EA5}" type="presParOf" srcId="{C64CCA75-9084-424E-9861-9282AC14576B}" destId="{BE1FE6FD-CD0A-49B4-86A5-AB25ED47FA2D}" srcOrd="10" destOrd="0" presId="urn:microsoft.com/office/officeart/2018/2/layout/IconCircleList"/>
    <dgm:cxn modelId="{E82AB8FE-EE0C-4E97-8C3F-7A950FA570CA}" type="presParOf" srcId="{BE1FE6FD-CD0A-49B4-86A5-AB25ED47FA2D}" destId="{59987127-7C9F-4E0C-AE56-2FDAF8ED012A}" srcOrd="0" destOrd="0" presId="urn:microsoft.com/office/officeart/2018/2/layout/IconCircleList"/>
    <dgm:cxn modelId="{1EBC46C9-51E0-4606-8051-F6D347AA8C1E}" type="presParOf" srcId="{BE1FE6FD-CD0A-49B4-86A5-AB25ED47FA2D}" destId="{5161CBAE-1E30-4EE8-BEAF-7CA51AAA3906}" srcOrd="1" destOrd="0" presId="urn:microsoft.com/office/officeart/2018/2/layout/IconCircleList"/>
    <dgm:cxn modelId="{547EAF88-39A8-485E-B271-AC07FEFE52E3}" type="presParOf" srcId="{BE1FE6FD-CD0A-49B4-86A5-AB25ED47FA2D}" destId="{63BAB8D1-E665-4972-B48B-5042C5092B76}" srcOrd="2" destOrd="0" presId="urn:microsoft.com/office/officeart/2018/2/layout/IconCircleList"/>
    <dgm:cxn modelId="{EF355BAF-72CA-4C97-A4A1-9EEA0C148931}" type="presParOf" srcId="{BE1FE6FD-CD0A-49B4-86A5-AB25ED47FA2D}" destId="{A241A422-7CB2-48E8-A2E4-FDD1CCC71AA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70C0F3-94FD-4445-9B64-4A09F835C0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60ADAE8-997D-4B73-A519-A977C3F30AA6}">
      <dgm:prSet/>
      <dgm:spPr/>
      <dgm:t>
        <a:bodyPr/>
        <a:lstStyle/>
        <a:p>
          <a:r>
            <a:rPr lang="en-GB"/>
            <a:t>Annual membership package to support you to embed the skills and develop whole-school MeLSA practice:</a:t>
          </a:r>
          <a:endParaRPr lang="en-US"/>
        </a:p>
      </dgm:t>
    </dgm:pt>
    <dgm:pt modelId="{69825248-245D-4F92-B31B-59276E6F5BB1}" type="parTrans" cxnId="{044349C8-B50A-4CFF-86CF-C7350E0E4EA5}">
      <dgm:prSet/>
      <dgm:spPr/>
      <dgm:t>
        <a:bodyPr/>
        <a:lstStyle/>
        <a:p>
          <a:endParaRPr lang="en-US"/>
        </a:p>
      </dgm:t>
    </dgm:pt>
    <dgm:pt modelId="{4182D4D0-C8FF-4F37-B85B-AA1FC99CDB10}" type="sibTrans" cxnId="{044349C8-B50A-4CFF-86CF-C7350E0E4EA5}">
      <dgm:prSet/>
      <dgm:spPr/>
      <dgm:t>
        <a:bodyPr/>
        <a:lstStyle/>
        <a:p>
          <a:endParaRPr lang="en-US"/>
        </a:p>
      </dgm:t>
    </dgm:pt>
    <dgm:pt modelId="{6F8198F9-BF61-463C-A547-80AC4183964E}">
      <dgm:prSet/>
      <dgm:spPr/>
      <dgm:t>
        <a:bodyPr/>
        <a:lstStyle/>
        <a:p>
          <a:r>
            <a:rPr lang="en-GB"/>
            <a:t>Half termly group supervision (online)</a:t>
          </a:r>
          <a:endParaRPr lang="en-US"/>
        </a:p>
      </dgm:t>
    </dgm:pt>
    <dgm:pt modelId="{A28AB976-69C1-4C16-9551-DC07982B2537}" type="parTrans" cxnId="{1B044B21-ACBC-4863-9F3D-32D7B5985961}">
      <dgm:prSet/>
      <dgm:spPr/>
      <dgm:t>
        <a:bodyPr/>
        <a:lstStyle/>
        <a:p>
          <a:endParaRPr lang="en-US"/>
        </a:p>
      </dgm:t>
    </dgm:pt>
    <dgm:pt modelId="{9454D27B-8B45-4AE9-94C6-B521EA4D75DF}" type="sibTrans" cxnId="{1B044B21-ACBC-4863-9F3D-32D7B5985961}">
      <dgm:prSet/>
      <dgm:spPr/>
      <dgm:t>
        <a:bodyPr/>
        <a:lstStyle/>
        <a:p>
          <a:endParaRPr lang="en-US"/>
        </a:p>
      </dgm:t>
    </dgm:pt>
    <dgm:pt modelId="{B2AE3023-7F2B-4F5E-AB9D-360119F7F1A4}">
      <dgm:prSet/>
      <dgm:spPr/>
      <dgm:t>
        <a:bodyPr/>
        <a:lstStyle/>
        <a:p>
          <a:r>
            <a:rPr lang="en-GB"/>
            <a:t>Termly MeLSA community of practice sessions for CPD and sharing good practice (online)</a:t>
          </a:r>
          <a:endParaRPr lang="en-US"/>
        </a:p>
      </dgm:t>
    </dgm:pt>
    <dgm:pt modelId="{E1550C4D-2311-4F92-A57C-1C13AA5C48C9}" type="parTrans" cxnId="{789D04B6-5F7F-4030-AE16-15D03354342D}">
      <dgm:prSet/>
      <dgm:spPr/>
      <dgm:t>
        <a:bodyPr/>
        <a:lstStyle/>
        <a:p>
          <a:endParaRPr lang="en-US"/>
        </a:p>
      </dgm:t>
    </dgm:pt>
    <dgm:pt modelId="{2BF29DB0-8EC4-4242-A6FE-938545C7DF32}" type="sibTrans" cxnId="{789D04B6-5F7F-4030-AE16-15D03354342D}">
      <dgm:prSet/>
      <dgm:spPr/>
      <dgm:t>
        <a:bodyPr/>
        <a:lstStyle/>
        <a:p>
          <a:endParaRPr lang="en-US"/>
        </a:p>
      </dgm:t>
    </dgm:pt>
    <dgm:pt modelId="{CE062E1C-FC68-4136-89B4-CA185AE2EDAF}">
      <dgm:prSet/>
      <dgm:spPr/>
      <dgm:t>
        <a:bodyPr/>
        <a:lstStyle/>
        <a:p>
          <a:r>
            <a:rPr lang="en-GB"/>
            <a:t>Cost for 26/27 is £120 per term per person. Initial commitment is for the spring term only. </a:t>
          </a:r>
          <a:endParaRPr lang="en-US"/>
        </a:p>
      </dgm:t>
    </dgm:pt>
    <dgm:pt modelId="{39A490DB-F2F3-458A-806C-2F064987E489}" type="parTrans" cxnId="{088F70D8-FA33-4F26-B092-C915ED16A195}">
      <dgm:prSet/>
      <dgm:spPr/>
      <dgm:t>
        <a:bodyPr/>
        <a:lstStyle/>
        <a:p>
          <a:endParaRPr lang="en-US"/>
        </a:p>
      </dgm:t>
    </dgm:pt>
    <dgm:pt modelId="{A5CBB229-8A8B-4095-9D48-5D3F41F63196}" type="sibTrans" cxnId="{088F70D8-FA33-4F26-B092-C915ED16A195}">
      <dgm:prSet/>
      <dgm:spPr/>
      <dgm:t>
        <a:bodyPr/>
        <a:lstStyle/>
        <a:p>
          <a:endParaRPr lang="en-US"/>
        </a:p>
      </dgm:t>
    </dgm:pt>
    <dgm:pt modelId="{D9143073-2F9C-49A9-98E8-4E802160F5F5}" type="pres">
      <dgm:prSet presAssocID="{A870C0F3-94FD-4445-9B64-4A09F835C091}" presName="root" presStyleCnt="0">
        <dgm:presLayoutVars>
          <dgm:dir/>
          <dgm:resizeHandles val="exact"/>
        </dgm:presLayoutVars>
      </dgm:prSet>
      <dgm:spPr/>
    </dgm:pt>
    <dgm:pt modelId="{5B4F8378-845F-4491-A988-E82B2B13537C}" type="pres">
      <dgm:prSet presAssocID="{360ADAE8-997D-4B73-A519-A977C3F30AA6}" presName="compNode" presStyleCnt="0"/>
      <dgm:spPr/>
    </dgm:pt>
    <dgm:pt modelId="{44AC00AC-6B2B-4485-9987-DB24F34C4AF7}" type="pres">
      <dgm:prSet presAssocID="{360ADAE8-997D-4B73-A519-A977C3F30AA6}" presName="bgRect" presStyleLbl="bgShp" presStyleIdx="0" presStyleCnt="4" custLinFactNeighborX="-1206" custLinFactNeighborY="-1205"/>
      <dgm:spPr/>
    </dgm:pt>
    <dgm:pt modelId="{2FED389F-C69A-46D1-9A48-7DB3CA3FA927}" type="pres">
      <dgm:prSet presAssocID="{360ADAE8-997D-4B73-A519-A977C3F30AA6}"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choolhouse"/>
        </a:ext>
      </dgm:extLst>
    </dgm:pt>
    <dgm:pt modelId="{19C8B93F-7BA2-483D-A0C2-A7A18156A451}" type="pres">
      <dgm:prSet presAssocID="{360ADAE8-997D-4B73-A519-A977C3F30AA6}" presName="spaceRect" presStyleCnt="0"/>
      <dgm:spPr/>
    </dgm:pt>
    <dgm:pt modelId="{0901F342-B0C1-4892-A395-F554C7040552}" type="pres">
      <dgm:prSet presAssocID="{360ADAE8-997D-4B73-A519-A977C3F30AA6}" presName="parTx" presStyleLbl="revTx" presStyleIdx="0" presStyleCnt="4">
        <dgm:presLayoutVars>
          <dgm:chMax val="0"/>
          <dgm:chPref val="0"/>
        </dgm:presLayoutVars>
      </dgm:prSet>
      <dgm:spPr/>
    </dgm:pt>
    <dgm:pt modelId="{E6CD18AA-A806-447A-A099-720201602F5A}" type="pres">
      <dgm:prSet presAssocID="{4182D4D0-C8FF-4F37-B85B-AA1FC99CDB10}" presName="sibTrans" presStyleCnt="0"/>
      <dgm:spPr/>
    </dgm:pt>
    <dgm:pt modelId="{3EB14C85-6D8A-4A9F-B6EE-A0864DA3F0E6}" type="pres">
      <dgm:prSet presAssocID="{6F8198F9-BF61-463C-A547-80AC4183964E}" presName="compNode" presStyleCnt="0"/>
      <dgm:spPr/>
    </dgm:pt>
    <dgm:pt modelId="{6755CCED-70E3-41E5-9339-B074333F3998}" type="pres">
      <dgm:prSet presAssocID="{6F8198F9-BF61-463C-A547-80AC4183964E}" presName="bgRect" presStyleLbl="bgShp" presStyleIdx="1" presStyleCnt="4" custLinFactNeighborX="-218" custLinFactNeighborY="-3385"/>
      <dgm:spPr/>
    </dgm:pt>
    <dgm:pt modelId="{B148A4AC-E3CA-47FA-850E-4BF3F5C4591A}" type="pres">
      <dgm:prSet presAssocID="{6F8198F9-BF61-463C-A547-80AC4183964E}"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92746B51-A1E5-48B9-8873-8BE462C4D949}" type="pres">
      <dgm:prSet presAssocID="{6F8198F9-BF61-463C-A547-80AC4183964E}" presName="spaceRect" presStyleCnt="0"/>
      <dgm:spPr/>
    </dgm:pt>
    <dgm:pt modelId="{6752F709-CA3F-449A-BDF7-A3C1D6C181A0}" type="pres">
      <dgm:prSet presAssocID="{6F8198F9-BF61-463C-A547-80AC4183964E}" presName="parTx" presStyleLbl="revTx" presStyleIdx="1" presStyleCnt="4">
        <dgm:presLayoutVars>
          <dgm:chMax val="0"/>
          <dgm:chPref val="0"/>
        </dgm:presLayoutVars>
      </dgm:prSet>
      <dgm:spPr/>
    </dgm:pt>
    <dgm:pt modelId="{91DB61A6-E3B5-4E0A-AAA4-647EF9C602DA}" type="pres">
      <dgm:prSet presAssocID="{9454D27B-8B45-4AE9-94C6-B521EA4D75DF}" presName="sibTrans" presStyleCnt="0"/>
      <dgm:spPr/>
    </dgm:pt>
    <dgm:pt modelId="{24134480-F9EC-41EA-9FEE-137766F2D2D8}" type="pres">
      <dgm:prSet presAssocID="{B2AE3023-7F2B-4F5E-AB9D-360119F7F1A4}" presName="compNode" presStyleCnt="0"/>
      <dgm:spPr/>
    </dgm:pt>
    <dgm:pt modelId="{96F9BE02-22E2-4276-9480-73A39BB24362}" type="pres">
      <dgm:prSet presAssocID="{B2AE3023-7F2B-4F5E-AB9D-360119F7F1A4}" presName="bgRect" presStyleLbl="bgShp" presStyleIdx="2" presStyleCnt="4"/>
      <dgm:spPr/>
    </dgm:pt>
    <dgm:pt modelId="{9A240214-5823-4230-85A3-8EC91C1B22EA}" type="pres">
      <dgm:prSet presAssocID="{B2AE3023-7F2B-4F5E-AB9D-360119F7F1A4}"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ospital"/>
        </a:ext>
      </dgm:extLst>
    </dgm:pt>
    <dgm:pt modelId="{2FC96E8A-E328-4BF4-A3CA-C86CDF645E66}" type="pres">
      <dgm:prSet presAssocID="{B2AE3023-7F2B-4F5E-AB9D-360119F7F1A4}" presName="spaceRect" presStyleCnt="0"/>
      <dgm:spPr/>
    </dgm:pt>
    <dgm:pt modelId="{6465D45B-750C-4EB7-927A-48F0783B9A4F}" type="pres">
      <dgm:prSet presAssocID="{B2AE3023-7F2B-4F5E-AB9D-360119F7F1A4}" presName="parTx" presStyleLbl="revTx" presStyleIdx="2" presStyleCnt="4">
        <dgm:presLayoutVars>
          <dgm:chMax val="0"/>
          <dgm:chPref val="0"/>
        </dgm:presLayoutVars>
      </dgm:prSet>
      <dgm:spPr/>
    </dgm:pt>
    <dgm:pt modelId="{A7D6DDF2-32FF-4A9D-972F-FE682774EF45}" type="pres">
      <dgm:prSet presAssocID="{2BF29DB0-8EC4-4242-A6FE-938545C7DF32}" presName="sibTrans" presStyleCnt="0"/>
      <dgm:spPr/>
    </dgm:pt>
    <dgm:pt modelId="{F95205C8-DFEA-4460-936C-18E8E20D3C13}" type="pres">
      <dgm:prSet presAssocID="{CE062E1C-FC68-4136-89B4-CA185AE2EDAF}" presName="compNode" presStyleCnt="0"/>
      <dgm:spPr/>
    </dgm:pt>
    <dgm:pt modelId="{3E63989D-54F2-4890-ACD3-FC198969A2DD}" type="pres">
      <dgm:prSet presAssocID="{CE062E1C-FC68-4136-89B4-CA185AE2EDAF}" presName="bgRect" presStyleLbl="bgShp" presStyleIdx="3" presStyleCnt="4"/>
      <dgm:spPr/>
    </dgm:pt>
    <dgm:pt modelId="{205ACE5F-C6EE-4B1B-B836-0427B171BEBE}" type="pres">
      <dgm:prSet presAssocID="{CE062E1C-FC68-4136-89B4-CA185AE2EDAF}"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881592C1-F91A-4DA6-9A4F-406BA8D31EDE}" type="pres">
      <dgm:prSet presAssocID="{CE062E1C-FC68-4136-89B4-CA185AE2EDAF}" presName="spaceRect" presStyleCnt="0"/>
      <dgm:spPr/>
    </dgm:pt>
    <dgm:pt modelId="{F0ACBD27-4C93-42FD-9DC9-CDFFD224CB75}" type="pres">
      <dgm:prSet presAssocID="{CE062E1C-FC68-4136-89B4-CA185AE2EDAF}" presName="parTx" presStyleLbl="revTx" presStyleIdx="3" presStyleCnt="4">
        <dgm:presLayoutVars>
          <dgm:chMax val="0"/>
          <dgm:chPref val="0"/>
        </dgm:presLayoutVars>
      </dgm:prSet>
      <dgm:spPr/>
    </dgm:pt>
  </dgm:ptLst>
  <dgm:cxnLst>
    <dgm:cxn modelId="{7D538A1F-9905-4C94-8A35-70233B609367}" type="presOf" srcId="{B2AE3023-7F2B-4F5E-AB9D-360119F7F1A4}" destId="{6465D45B-750C-4EB7-927A-48F0783B9A4F}" srcOrd="0" destOrd="0" presId="urn:microsoft.com/office/officeart/2018/2/layout/IconVerticalSolidList"/>
    <dgm:cxn modelId="{1B044B21-ACBC-4863-9F3D-32D7B5985961}" srcId="{A870C0F3-94FD-4445-9B64-4A09F835C091}" destId="{6F8198F9-BF61-463C-A547-80AC4183964E}" srcOrd="1" destOrd="0" parTransId="{A28AB976-69C1-4C16-9551-DC07982B2537}" sibTransId="{9454D27B-8B45-4AE9-94C6-B521EA4D75DF}"/>
    <dgm:cxn modelId="{7123AD73-EEB1-4BF9-8317-589CB01B3DCC}" type="presOf" srcId="{A870C0F3-94FD-4445-9B64-4A09F835C091}" destId="{D9143073-2F9C-49A9-98E8-4E802160F5F5}" srcOrd="0" destOrd="0" presId="urn:microsoft.com/office/officeart/2018/2/layout/IconVerticalSolidList"/>
    <dgm:cxn modelId="{789D04B6-5F7F-4030-AE16-15D03354342D}" srcId="{A870C0F3-94FD-4445-9B64-4A09F835C091}" destId="{B2AE3023-7F2B-4F5E-AB9D-360119F7F1A4}" srcOrd="2" destOrd="0" parTransId="{E1550C4D-2311-4F92-A57C-1C13AA5C48C9}" sibTransId="{2BF29DB0-8EC4-4242-A6FE-938545C7DF32}"/>
    <dgm:cxn modelId="{044349C8-B50A-4CFF-86CF-C7350E0E4EA5}" srcId="{A870C0F3-94FD-4445-9B64-4A09F835C091}" destId="{360ADAE8-997D-4B73-A519-A977C3F30AA6}" srcOrd="0" destOrd="0" parTransId="{69825248-245D-4F92-B31B-59276E6F5BB1}" sibTransId="{4182D4D0-C8FF-4F37-B85B-AA1FC99CDB10}"/>
    <dgm:cxn modelId="{111ABFD6-8073-4831-B5F9-3866A71312F4}" type="presOf" srcId="{CE062E1C-FC68-4136-89B4-CA185AE2EDAF}" destId="{F0ACBD27-4C93-42FD-9DC9-CDFFD224CB75}" srcOrd="0" destOrd="0" presId="urn:microsoft.com/office/officeart/2018/2/layout/IconVerticalSolidList"/>
    <dgm:cxn modelId="{088F70D8-FA33-4F26-B092-C915ED16A195}" srcId="{A870C0F3-94FD-4445-9B64-4A09F835C091}" destId="{CE062E1C-FC68-4136-89B4-CA185AE2EDAF}" srcOrd="3" destOrd="0" parTransId="{39A490DB-F2F3-458A-806C-2F064987E489}" sibTransId="{A5CBB229-8A8B-4095-9D48-5D3F41F63196}"/>
    <dgm:cxn modelId="{8A26D4F2-0E81-48E6-9F23-0DC3F1C9C699}" type="presOf" srcId="{360ADAE8-997D-4B73-A519-A977C3F30AA6}" destId="{0901F342-B0C1-4892-A395-F554C7040552}" srcOrd="0" destOrd="0" presId="urn:microsoft.com/office/officeart/2018/2/layout/IconVerticalSolidList"/>
    <dgm:cxn modelId="{A47BE1FC-5120-4A80-B1B4-E4B448F26C78}" type="presOf" srcId="{6F8198F9-BF61-463C-A547-80AC4183964E}" destId="{6752F709-CA3F-449A-BDF7-A3C1D6C181A0}" srcOrd="0" destOrd="0" presId="urn:microsoft.com/office/officeart/2018/2/layout/IconVerticalSolidList"/>
    <dgm:cxn modelId="{E9A49FAB-02EA-4A69-A6C0-BCDBED129714}" type="presParOf" srcId="{D9143073-2F9C-49A9-98E8-4E802160F5F5}" destId="{5B4F8378-845F-4491-A988-E82B2B13537C}" srcOrd="0" destOrd="0" presId="urn:microsoft.com/office/officeart/2018/2/layout/IconVerticalSolidList"/>
    <dgm:cxn modelId="{5989DF8E-9840-403B-9DE7-AD49944169E4}" type="presParOf" srcId="{5B4F8378-845F-4491-A988-E82B2B13537C}" destId="{44AC00AC-6B2B-4485-9987-DB24F34C4AF7}" srcOrd="0" destOrd="0" presId="urn:microsoft.com/office/officeart/2018/2/layout/IconVerticalSolidList"/>
    <dgm:cxn modelId="{58090EF9-F28B-4312-8C16-4F1C30801B6B}" type="presParOf" srcId="{5B4F8378-845F-4491-A988-E82B2B13537C}" destId="{2FED389F-C69A-46D1-9A48-7DB3CA3FA927}" srcOrd="1" destOrd="0" presId="urn:microsoft.com/office/officeart/2018/2/layout/IconVerticalSolidList"/>
    <dgm:cxn modelId="{DE3AB577-2045-40F4-A251-1FB91D07A4F2}" type="presParOf" srcId="{5B4F8378-845F-4491-A988-E82B2B13537C}" destId="{19C8B93F-7BA2-483D-A0C2-A7A18156A451}" srcOrd="2" destOrd="0" presId="urn:microsoft.com/office/officeart/2018/2/layout/IconVerticalSolidList"/>
    <dgm:cxn modelId="{C8767BDC-42EE-4724-97EA-A14DC08CA7D1}" type="presParOf" srcId="{5B4F8378-845F-4491-A988-E82B2B13537C}" destId="{0901F342-B0C1-4892-A395-F554C7040552}" srcOrd="3" destOrd="0" presId="urn:microsoft.com/office/officeart/2018/2/layout/IconVerticalSolidList"/>
    <dgm:cxn modelId="{E7BECC45-124B-4A00-B039-4A503BE0A03E}" type="presParOf" srcId="{D9143073-2F9C-49A9-98E8-4E802160F5F5}" destId="{E6CD18AA-A806-447A-A099-720201602F5A}" srcOrd="1" destOrd="0" presId="urn:microsoft.com/office/officeart/2018/2/layout/IconVerticalSolidList"/>
    <dgm:cxn modelId="{4975F9F8-E428-475E-AFBE-B9C94A587983}" type="presParOf" srcId="{D9143073-2F9C-49A9-98E8-4E802160F5F5}" destId="{3EB14C85-6D8A-4A9F-B6EE-A0864DA3F0E6}" srcOrd="2" destOrd="0" presId="urn:microsoft.com/office/officeart/2018/2/layout/IconVerticalSolidList"/>
    <dgm:cxn modelId="{ECB800E5-7E1A-4E66-A2DF-BBA1A0DFF265}" type="presParOf" srcId="{3EB14C85-6D8A-4A9F-B6EE-A0864DA3F0E6}" destId="{6755CCED-70E3-41E5-9339-B074333F3998}" srcOrd="0" destOrd="0" presId="urn:microsoft.com/office/officeart/2018/2/layout/IconVerticalSolidList"/>
    <dgm:cxn modelId="{711A3001-2E7E-4909-ABEF-3B883E6F654F}" type="presParOf" srcId="{3EB14C85-6D8A-4A9F-B6EE-A0864DA3F0E6}" destId="{B148A4AC-E3CA-47FA-850E-4BF3F5C4591A}" srcOrd="1" destOrd="0" presId="urn:microsoft.com/office/officeart/2018/2/layout/IconVerticalSolidList"/>
    <dgm:cxn modelId="{08E3CD59-4BAF-43C1-B877-39D08C2E25B0}" type="presParOf" srcId="{3EB14C85-6D8A-4A9F-B6EE-A0864DA3F0E6}" destId="{92746B51-A1E5-48B9-8873-8BE462C4D949}" srcOrd="2" destOrd="0" presId="urn:microsoft.com/office/officeart/2018/2/layout/IconVerticalSolidList"/>
    <dgm:cxn modelId="{EBE4F690-10EA-4CCC-8393-DD08063C6572}" type="presParOf" srcId="{3EB14C85-6D8A-4A9F-B6EE-A0864DA3F0E6}" destId="{6752F709-CA3F-449A-BDF7-A3C1D6C181A0}" srcOrd="3" destOrd="0" presId="urn:microsoft.com/office/officeart/2018/2/layout/IconVerticalSolidList"/>
    <dgm:cxn modelId="{F454DC91-89FC-4907-8545-D900053F9F5F}" type="presParOf" srcId="{D9143073-2F9C-49A9-98E8-4E802160F5F5}" destId="{91DB61A6-E3B5-4E0A-AAA4-647EF9C602DA}" srcOrd="3" destOrd="0" presId="urn:microsoft.com/office/officeart/2018/2/layout/IconVerticalSolidList"/>
    <dgm:cxn modelId="{6A1622C1-C15B-473B-BC9C-33E56763F314}" type="presParOf" srcId="{D9143073-2F9C-49A9-98E8-4E802160F5F5}" destId="{24134480-F9EC-41EA-9FEE-137766F2D2D8}" srcOrd="4" destOrd="0" presId="urn:microsoft.com/office/officeart/2018/2/layout/IconVerticalSolidList"/>
    <dgm:cxn modelId="{A66209DD-B0AD-45B9-912B-2D8E733FF258}" type="presParOf" srcId="{24134480-F9EC-41EA-9FEE-137766F2D2D8}" destId="{96F9BE02-22E2-4276-9480-73A39BB24362}" srcOrd="0" destOrd="0" presId="urn:microsoft.com/office/officeart/2018/2/layout/IconVerticalSolidList"/>
    <dgm:cxn modelId="{20205FD8-BB83-4C59-B0B0-BF151E3B1011}" type="presParOf" srcId="{24134480-F9EC-41EA-9FEE-137766F2D2D8}" destId="{9A240214-5823-4230-85A3-8EC91C1B22EA}" srcOrd="1" destOrd="0" presId="urn:microsoft.com/office/officeart/2018/2/layout/IconVerticalSolidList"/>
    <dgm:cxn modelId="{96319C60-3C56-4A0C-A2B0-B6F6327C0F8B}" type="presParOf" srcId="{24134480-F9EC-41EA-9FEE-137766F2D2D8}" destId="{2FC96E8A-E328-4BF4-A3CA-C86CDF645E66}" srcOrd="2" destOrd="0" presId="urn:microsoft.com/office/officeart/2018/2/layout/IconVerticalSolidList"/>
    <dgm:cxn modelId="{B58B40B5-0E24-4422-8CD2-BD188359B5B1}" type="presParOf" srcId="{24134480-F9EC-41EA-9FEE-137766F2D2D8}" destId="{6465D45B-750C-4EB7-927A-48F0783B9A4F}" srcOrd="3" destOrd="0" presId="urn:microsoft.com/office/officeart/2018/2/layout/IconVerticalSolidList"/>
    <dgm:cxn modelId="{BBECE49E-0501-46AF-BBBD-BD1A5C1135A1}" type="presParOf" srcId="{D9143073-2F9C-49A9-98E8-4E802160F5F5}" destId="{A7D6DDF2-32FF-4A9D-972F-FE682774EF45}" srcOrd="5" destOrd="0" presId="urn:microsoft.com/office/officeart/2018/2/layout/IconVerticalSolidList"/>
    <dgm:cxn modelId="{C3045FC8-8248-4034-8E6E-C7C5A9FBE1BD}" type="presParOf" srcId="{D9143073-2F9C-49A9-98E8-4E802160F5F5}" destId="{F95205C8-DFEA-4460-936C-18E8E20D3C13}" srcOrd="6" destOrd="0" presId="urn:microsoft.com/office/officeart/2018/2/layout/IconVerticalSolidList"/>
    <dgm:cxn modelId="{57525D28-BA6A-4BF2-B6EE-974D6D9C9221}" type="presParOf" srcId="{F95205C8-DFEA-4460-936C-18E8E20D3C13}" destId="{3E63989D-54F2-4890-ACD3-FC198969A2DD}" srcOrd="0" destOrd="0" presId="urn:microsoft.com/office/officeart/2018/2/layout/IconVerticalSolidList"/>
    <dgm:cxn modelId="{A609BBEA-1677-4D38-B6C0-1685ABFC4AAE}" type="presParOf" srcId="{F95205C8-DFEA-4460-936C-18E8E20D3C13}" destId="{205ACE5F-C6EE-4B1B-B836-0427B171BEBE}" srcOrd="1" destOrd="0" presId="urn:microsoft.com/office/officeart/2018/2/layout/IconVerticalSolidList"/>
    <dgm:cxn modelId="{6BB805E6-0718-45E7-8D88-431A01034D4C}" type="presParOf" srcId="{F95205C8-DFEA-4460-936C-18E8E20D3C13}" destId="{881592C1-F91A-4DA6-9A4F-406BA8D31EDE}" srcOrd="2" destOrd="0" presId="urn:microsoft.com/office/officeart/2018/2/layout/IconVerticalSolidList"/>
    <dgm:cxn modelId="{F747C246-E051-4040-BD1C-DA84F30F5E6A}" type="presParOf" srcId="{F95205C8-DFEA-4460-936C-18E8E20D3C13}" destId="{F0ACBD27-4C93-42FD-9DC9-CDFFD224CB7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8FD0E-B0BF-4BB3-A408-1E6B89F118D2}">
      <dsp:nvSpPr>
        <dsp:cNvPr id="0" name=""/>
        <dsp:cNvSpPr/>
      </dsp:nvSpPr>
      <dsp:spPr>
        <a:xfrm>
          <a:off x="0" y="1143467"/>
          <a:ext cx="7488832" cy="2111016"/>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C0483195-1DF8-4B43-9A4F-CA7E29A70144}">
      <dsp:nvSpPr>
        <dsp:cNvPr id="0" name=""/>
        <dsp:cNvSpPr/>
      </dsp:nvSpPr>
      <dsp:spPr>
        <a:xfrm>
          <a:off x="638582" y="1618445"/>
          <a:ext cx="1161058" cy="11610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D332D6-93B5-494B-9721-EBAFD0880226}">
      <dsp:nvSpPr>
        <dsp:cNvPr id="0" name=""/>
        <dsp:cNvSpPr/>
      </dsp:nvSpPr>
      <dsp:spPr>
        <a:xfrm>
          <a:off x="2438223" y="1143467"/>
          <a:ext cx="5050608" cy="2111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416" tIns="223416" rIns="223416" bIns="223416" numCol="1" spcCol="1270" anchor="ctr" anchorCtr="0">
          <a:noAutofit/>
        </a:bodyPr>
        <a:lstStyle/>
        <a:p>
          <a:pPr marL="0" lvl="0" indent="0" algn="l" defTabSz="933450">
            <a:lnSpc>
              <a:spcPct val="90000"/>
            </a:lnSpc>
            <a:spcBef>
              <a:spcPct val="0"/>
            </a:spcBef>
            <a:spcAft>
              <a:spcPct val="35000"/>
            </a:spcAft>
            <a:buNone/>
          </a:pPr>
          <a:r>
            <a:rPr lang="en-GB" sz="2100" kern="1200"/>
            <a:t>Yes! As with the ELSA training programme, the aim of the MeLSA programme is to skill up specific members of staff who can deliver support.</a:t>
          </a:r>
          <a:br>
            <a:rPr lang="en-GB" sz="2100" kern="1200"/>
          </a:br>
          <a:endParaRPr lang="en-US" sz="2100" kern="1200"/>
        </a:p>
      </dsp:txBody>
      <dsp:txXfrm>
        <a:off x="2438223" y="1143467"/>
        <a:ext cx="5050608" cy="2111016"/>
      </dsp:txXfrm>
    </dsp:sp>
    <dsp:sp modelId="{26077624-DEB1-43B2-AA32-31D6410BB0CE}">
      <dsp:nvSpPr>
        <dsp:cNvPr id="0" name=""/>
        <dsp:cNvSpPr/>
      </dsp:nvSpPr>
      <dsp:spPr>
        <a:xfrm>
          <a:off x="0" y="3782237"/>
          <a:ext cx="7488832" cy="2111016"/>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300BFA08-6FB7-42A9-BAB1-8B2DE577B177}">
      <dsp:nvSpPr>
        <dsp:cNvPr id="0" name=""/>
        <dsp:cNvSpPr/>
      </dsp:nvSpPr>
      <dsp:spPr>
        <a:xfrm>
          <a:off x="638582" y="4257216"/>
          <a:ext cx="1161058" cy="116105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03C92C-FE42-4A21-AD36-5994F4105CCB}">
      <dsp:nvSpPr>
        <dsp:cNvPr id="0" name=""/>
        <dsp:cNvSpPr/>
      </dsp:nvSpPr>
      <dsp:spPr>
        <a:xfrm>
          <a:off x="2438223" y="3782237"/>
          <a:ext cx="5050608" cy="2111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416" tIns="223416" rIns="223416" bIns="223416" numCol="1" spcCol="1270" anchor="ctr" anchorCtr="0">
          <a:noAutofit/>
        </a:bodyPr>
        <a:lstStyle/>
        <a:p>
          <a:pPr marL="0" lvl="0" indent="0" algn="l" defTabSz="933450">
            <a:lnSpc>
              <a:spcPct val="90000"/>
            </a:lnSpc>
            <a:spcBef>
              <a:spcPct val="0"/>
            </a:spcBef>
            <a:spcAft>
              <a:spcPct val="35000"/>
            </a:spcAft>
            <a:buNone/>
          </a:pPr>
          <a:r>
            <a:rPr lang="en-GB" sz="2100" kern="1200"/>
            <a:t>You can identify Mediated Learning Support </a:t>
          </a:r>
          <a:r>
            <a:rPr lang="en-GB" sz="2100" i="1" kern="1200"/>
            <a:t>Assistants</a:t>
          </a:r>
          <a:r>
            <a:rPr lang="en-GB" sz="2100" kern="1200"/>
            <a:t> who take a specific role in school, providing individual and group interventions for children with C&amp;L needs. Their knowledge and skills can also be utilised in the classroom. </a:t>
          </a:r>
          <a:endParaRPr lang="en-US" sz="2100" kern="1200"/>
        </a:p>
      </dsp:txBody>
      <dsp:txXfrm>
        <a:off x="2438223" y="3782237"/>
        <a:ext cx="5050608" cy="2111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70399-D540-4E51-8C15-40DA6F3E0FD1}">
      <dsp:nvSpPr>
        <dsp:cNvPr id="0" name=""/>
        <dsp:cNvSpPr/>
      </dsp:nvSpPr>
      <dsp:spPr>
        <a:xfrm>
          <a:off x="0" y="439340"/>
          <a:ext cx="2547937" cy="15287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Capacity building for your staff team- knowledge, skill and enthusiasm are contagious! </a:t>
          </a:r>
          <a:endParaRPr lang="en-US" sz="2000" kern="1200"/>
        </a:p>
      </dsp:txBody>
      <dsp:txXfrm>
        <a:off x="0" y="439340"/>
        <a:ext cx="2547937" cy="1528762"/>
      </dsp:txXfrm>
    </dsp:sp>
    <dsp:sp modelId="{622DF6AF-A694-47D2-9A41-C2AF621C9C8C}">
      <dsp:nvSpPr>
        <dsp:cNvPr id="0" name=""/>
        <dsp:cNvSpPr/>
      </dsp:nvSpPr>
      <dsp:spPr>
        <a:xfrm>
          <a:off x="2802731" y="439340"/>
          <a:ext cx="2547937" cy="15287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MeLSA training provides school staff with the skills to:</a:t>
          </a:r>
          <a:endParaRPr lang="en-US" sz="2000" kern="1200"/>
        </a:p>
      </dsp:txBody>
      <dsp:txXfrm>
        <a:off x="2802731" y="439340"/>
        <a:ext cx="2547937" cy="1528762"/>
      </dsp:txXfrm>
    </dsp:sp>
    <dsp:sp modelId="{0FA626B9-2339-4FC7-A198-21D8653E5F0A}">
      <dsp:nvSpPr>
        <dsp:cNvPr id="0" name=""/>
        <dsp:cNvSpPr/>
      </dsp:nvSpPr>
      <dsp:spPr>
        <a:xfrm>
          <a:off x="0" y="2193029"/>
          <a:ext cx="2547937" cy="1528762"/>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Carry out clear baseline assessments</a:t>
          </a:r>
          <a:endParaRPr lang="en-US" sz="2000" kern="1200" dirty="0">
            <a:solidFill>
              <a:schemeClr val="tx1"/>
            </a:solidFill>
          </a:endParaRPr>
        </a:p>
      </dsp:txBody>
      <dsp:txXfrm>
        <a:off x="0" y="2193029"/>
        <a:ext cx="2547937" cy="1528762"/>
      </dsp:txXfrm>
    </dsp:sp>
    <dsp:sp modelId="{8C602A81-798A-4126-83C8-0014793D9F31}">
      <dsp:nvSpPr>
        <dsp:cNvPr id="0" name=""/>
        <dsp:cNvSpPr/>
      </dsp:nvSpPr>
      <dsp:spPr>
        <a:xfrm>
          <a:off x="2802731" y="2193040"/>
          <a:ext cx="2547937" cy="1528762"/>
        </a:xfrm>
        <a:prstGeom prst="rect">
          <a:avLst/>
        </a:prstGeom>
        <a:solidFill>
          <a:schemeClr val="accent1">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Deliver interventions effectively to consolidate learning </a:t>
          </a:r>
          <a:endParaRPr lang="en-US" sz="2000" kern="1200" dirty="0">
            <a:solidFill>
              <a:schemeClr val="tx1"/>
            </a:solidFill>
          </a:endParaRPr>
        </a:p>
      </dsp:txBody>
      <dsp:txXfrm>
        <a:off x="2802731" y="2193040"/>
        <a:ext cx="2547937" cy="1528762"/>
      </dsp:txXfrm>
    </dsp:sp>
    <dsp:sp modelId="{BB0D1AE2-38D1-440E-B7D5-56A65D1E2CFB}">
      <dsp:nvSpPr>
        <dsp:cNvPr id="0" name=""/>
        <dsp:cNvSpPr/>
      </dsp:nvSpPr>
      <dsp:spPr>
        <a:xfrm>
          <a:off x="5605462" y="2193040"/>
          <a:ext cx="2547937" cy="1528762"/>
        </a:xfrm>
        <a:prstGeom prst="rect">
          <a:avLst/>
        </a:prstGeom>
        <a:solidFill>
          <a:schemeClr val="accent1">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Monitor, trouble-short and evaluate the impact of interventions</a:t>
          </a:r>
          <a:endParaRPr lang="en-US" sz="2000" kern="1200" dirty="0">
            <a:solidFill>
              <a:schemeClr val="tx1"/>
            </a:solidFill>
          </a:endParaRPr>
        </a:p>
      </dsp:txBody>
      <dsp:txXfrm>
        <a:off x="5605462" y="2193040"/>
        <a:ext cx="2547937" cy="1528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C8676-CC0E-4786-AE8B-50FC4141A4E7}">
      <dsp:nvSpPr>
        <dsp:cNvPr id="0" name=""/>
        <dsp:cNvSpPr/>
      </dsp:nvSpPr>
      <dsp:spPr>
        <a:xfrm>
          <a:off x="604121" y="3849"/>
          <a:ext cx="919453" cy="9194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0643A8-7565-40CE-BAB3-EF980A75FE3D}">
      <dsp:nvSpPr>
        <dsp:cNvPr id="0" name=""/>
        <dsp:cNvSpPr/>
      </dsp:nvSpPr>
      <dsp:spPr>
        <a:xfrm>
          <a:off x="797206" y="196934"/>
          <a:ext cx="533283" cy="5332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855A2B-06C0-4C80-8800-B636FD955F05}">
      <dsp:nvSpPr>
        <dsp:cNvPr id="0" name=""/>
        <dsp:cNvSpPr/>
      </dsp:nvSpPr>
      <dsp:spPr>
        <a:xfrm>
          <a:off x="1720600" y="3849"/>
          <a:ext cx="2167283" cy="9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Co-delivered by two EPs.</a:t>
          </a:r>
          <a:endParaRPr lang="en-US" sz="1600" kern="1200"/>
        </a:p>
      </dsp:txBody>
      <dsp:txXfrm>
        <a:off x="1720600" y="3849"/>
        <a:ext cx="2167283" cy="919453"/>
      </dsp:txXfrm>
    </dsp:sp>
    <dsp:sp modelId="{B6B2070B-7EFC-4500-99C7-5FF4041DDE0E}">
      <dsp:nvSpPr>
        <dsp:cNvPr id="0" name=""/>
        <dsp:cNvSpPr/>
      </dsp:nvSpPr>
      <dsp:spPr>
        <a:xfrm>
          <a:off x="4265516" y="3849"/>
          <a:ext cx="919453" cy="9194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57ADD8-1161-48C5-B933-AB47B7986552}">
      <dsp:nvSpPr>
        <dsp:cNvPr id="0" name=""/>
        <dsp:cNvSpPr/>
      </dsp:nvSpPr>
      <dsp:spPr>
        <a:xfrm>
          <a:off x="4458601" y="196934"/>
          <a:ext cx="533283" cy="5332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3BF660-9470-459D-A8BB-893C9772DC50}">
      <dsp:nvSpPr>
        <dsp:cNvPr id="0" name=""/>
        <dsp:cNvSpPr/>
      </dsp:nvSpPr>
      <dsp:spPr>
        <a:xfrm>
          <a:off x="5381995" y="3849"/>
          <a:ext cx="2167283" cy="9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Six Tuesdays in the autumn term, 9.30-3.30pm.</a:t>
          </a:r>
          <a:endParaRPr lang="en-US" sz="1600" kern="1200"/>
        </a:p>
      </dsp:txBody>
      <dsp:txXfrm>
        <a:off x="5381995" y="3849"/>
        <a:ext cx="2167283" cy="919453"/>
      </dsp:txXfrm>
    </dsp:sp>
    <dsp:sp modelId="{49450C74-59D3-46ED-989A-5F90BA2FB05F}">
      <dsp:nvSpPr>
        <dsp:cNvPr id="0" name=""/>
        <dsp:cNvSpPr/>
      </dsp:nvSpPr>
      <dsp:spPr>
        <a:xfrm>
          <a:off x="604121" y="1635773"/>
          <a:ext cx="919453" cy="9194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387B5-DFF5-40E8-9819-3ED1F7F7BFA4}">
      <dsp:nvSpPr>
        <dsp:cNvPr id="0" name=""/>
        <dsp:cNvSpPr/>
      </dsp:nvSpPr>
      <dsp:spPr>
        <a:xfrm>
          <a:off x="797206" y="1828858"/>
          <a:ext cx="533283" cy="5332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81F5ED-4DB4-4E44-B668-DB203354A7AE}">
      <dsp:nvSpPr>
        <dsp:cNvPr id="0" name=""/>
        <dsp:cNvSpPr/>
      </dsp:nvSpPr>
      <dsp:spPr>
        <a:xfrm>
          <a:off x="1720600" y="1635773"/>
          <a:ext cx="2167283" cy="9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Face to face at the Civic Centre.</a:t>
          </a:r>
          <a:endParaRPr lang="en-US" sz="1600" kern="1200"/>
        </a:p>
      </dsp:txBody>
      <dsp:txXfrm>
        <a:off x="1720600" y="1635773"/>
        <a:ext cx="2167283" cy="919453"/>
      </dsp:txXfrm>
    </dsp:sp>
    <dsp:sp modelId="{0ACB490B-9306-4D37-AEAC-8E245D7E5BF7}">
      <dsp:nvSpPr>
        <dsp:cNvPr id="0" name=""/>
        <dsp:cNvSpPr/>
      </dsp:nvSpPr>
      <dsp:spPr>
        <a:xfrm>
          <a:off x="4265516" y="1635773"/>
          <a:ext cx="919453" cy="9194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35CDC5-B14E-4F9F-B5B3-D387FEC271D6}">
      <dsp:nvSpPr>
        <dsp:cNvPr id="0" name=""/>
        <dsp:cNvSpPr/>
      </dsp:nvSpPr>
      <dsp:spPr>
        <a:xfrm>
          <a:off x="4458601" y="1828858"/>
          <a:ext cx="533283" cy="5332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FE2D68-2A1D-4277-A642-FA3A49739828}">
      <dsp:nvSpPr>
        <dsp:cNvPr id="0" name=""/>
        <dsp:cNvSpPr/>
      </dsp:nvSpPr>
      <dsp:spPr>
        <a:xfrm>
          <a:off x="5381995" y="1635773"/>
          <a:ext cx="2167283" cy="9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SENCos/SLT are asked to attend half of the first and last days.</a:t>
          </a:r>
          <a:endParaRPr lang="en-US" sz="1600" kern="1200"/>
        </a:p>
      </dsp:txBody>
      <dsp:txXfrm>
        <a:off x="5381995" y="1635773"/>
        <a:ext cx="2167283" cy="919453"/>
      </dsp:txXfrm>
    </dsp:sp>
    <dsp:sp modelId="{C35D151A-05AE-43C5-9C47-A9A191EAAB3D}">
      <dsp:nvSpPr>
        <dsp:cNvPr id="0" name=""/>
        <dsp:cNvSpPr/>
      </dsp:nvSpPr>
      <dsp:spPr>
        <a:xfrm>
          <a:off x="604121" y="3267696"/>
          <a:ext cx="919453" cy="9194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B00AB0-CBD4-4E63-B31A-1A53A4540078}">
      <dsp:nvSpPr>
        <dsp:cNvPr id="0" name=""/>
        <dsp:cNvSpPr/>
      </dsp:nvSpPr>
      <dsp:spPr>
        <a:xfrm>
          <a:off x="797206" y="3460781"/>
          <a:ext cx="533283" cy="5332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2C74F0-2CFA-4FA3-84CF-7AF17E74BFC4}">
      <dsp:nvSpPr>
        <dsp:cNvPr id="0" name=""/>
        <dsp:cNvSpPr/>
      </dsp:nvSpPr>
      <dsp:spPr>
        <a:xfrm>
          <a:off x="1720600" y="3267696"/>
          <a:ext cx="2167283" cy="9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For schools trading with EPS there is a £50 cost per participant for workbooks. </a:t>
          </a:r>
          <a:endParaRPr lang="en-US" sz="1600" kern="1200"/>
        </a:p>
      </dsp:txBody>
      <dsp:txXfrm>
        <a:off x="1720600" y="3267696"/>
        <a:ext cx="2167283" cy="919453"/>
      </dsp:txXfrm>
    </dsp:sp>
    <dsp:sp modelId="{59987127-7C9F-4E0C-AE56-2FDAF8ED012A}">
      <dsp:nvSpPr>
        <dsp:cNvPr id="0" name=""/>
        <dsp:cNvSpPr/>
      </dsp:nvSpPr>
      <dsp:spPr>
        <a:xfrm>
          <a:off x="4265516" y="3267696"/>
          <a:ext cx="919453" cy="91945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61CBAE-1E30-4EE8-BEAF-7CA51AAA3906}">
      <dsp:nvSpPr>
        <dsp:cNvPr id="0" name=""/>
        <dsp:cNvSpPr/>
      </dsp:nvSpPr>
      <dsp:spPr>
        <a:xfrm>
          <a:off x="4458601" y="3460781"/>
          <a:ext cx="533283" cy="53328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41A422-7CB2-48E8-A2E4-FDD1CCC71AA5}">
      <dsp:nvSpPr>
        <dsp:cNvPr id="0" name=""/>
        <dsp:cNvSpPr/>
      </dsp:nvSpPr>
      <dsp:spPr>
        <a:xfrm>
          <a:off x="5381995" y="3267696"/>
          <a:ext cx="2167283" cy="91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GB" sz="1600" kern="1200"/>
            <a:t>£600 charge for non-trading schools. </a:t>
          </a:r>
          <a:endParaRPr lang="en-US" sz="1600" kern="1200"/>
        </a:p>
      </dsp:txBody>
      <dsp:txXfrm>
        <a:off x="5381995" y="3267696"/>
        <a:ext cx="2167283" cy="9194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C00AC-6B2B-4485-9987-DB24F34C4AF7}">
      <dsp:nvSpPr>
        <dsp:cNvPr id="0" name=""/>
        <dsp:cNvSpPr/>
      </dsp:nvSpPr>
      <dsp:spPr>
        <a:xfrm>
          <a:off x="0" y="0"/>
          <a:ext cx="5111749" cy="1231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ED389F-C69A-46D1-9A48-7DB3CA3FA927}">
      <dsp:nvSpPr>
        <dsp:cNvPr id="0" name=""/>
        <dsp:cNvSpPr/>
      </dsp:nvSpPr>
      <dsp:spPr>
        <a:xfrm>
          <a:off x="372441" y="279451"/>
          <a:ext cx="677166" cy="6771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01F342-B0C1-4892-A395-F554C7040552}">
      <dsp:nvSpPr>
        <dsp:cNvPr id="0" name=""/>
        <dsp:cNvSpPr/>
      </dsp:nvSpPr>
      <dsp:spPr>
        <a:xfrm>
          <a:off x="1422049" y="2429"/>
          <a:ext cx="3689700" cy="1231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303" tIns="130303" rIns="130303" bIns="130303" numCol="1" spcCol="1270" anchor="ctr" anchorCtr="0">
          <a:noAutofit/>
        </a:bodyPr>
        <a:lstStyle/>
        <a:p>
          <a:pPr marL="0" lvl="0" indent="0" algn="l" defTabSz="800100">
            <a:lnSpc>
              <a:spcPct val="90000"/>
            </a:lnSpc>
            <a:spcBef>
              <a:spcPct val="0"/>
            </a:spcBef>
            <a:spcAft>
              <a:spcPct val="35000"/>
            </a:spcAft>
            <a:buNone/>
          </a:pPr>
          <a:r>
            <a:rPr lang="en-GB" sz="1800" kern="1200"/>
            <a:t>Annual membership package to support you to embed the skills and develop whole-school MeLSA practice:</a:t>
          </a:r>
          <a:endParaRPr lang="en-US" sz="1800" kern="1200"/>
        </a:p>
      </dsp:txBody>
      <dsp:txXfrm>
        <a:off x="1422049" y="2429"/>
        <a:ext cx="3689700" cy="1231211"/>
      </dsp:txXfrm>
    </dsp:sp>
    <dsp:sp modelId="{6755CCED-70E3-41E5-9339-B074333F3998}">
      <dsp:nvSpPr>
        <dsp:cNvPr id="0" name=""/>
        <dsp:cNvSpPr/>
      </dsp:nvSpPr>
      <dsp:spPr>
        <a:xfrm>
          <a:off x="0" y="1499767"/>
          <a:ext cx="5111749" cy="1231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8A4AC-E3CA-47FA-850E-4BF3F5C4591A}">
      <dsp:nvSpPr>
        <dsp:cNvPr id="0" name=""/>
        <dsp:cNvSpPr/>
      </dsp:nvSpPr>
      <dsp:spPr>
        <a:xfrm>
          <a:off x="372441" y="1818466"/>
          <a:ext cx="677166" cy="6771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52F709-CA3F-449A-BDF7-A3C1D6C181A0}">
      <dsp:nvSpPr>
        <dsp:cNvPr id="0" name=""/>
        <dsp:cNvSpPr/>
      </dsp:nvSpPr>
      <dsp:spPr>
        <a:xfrm>
          <a:off x="1422049" y="1541443"/>
          <a:ext cx="3689700" cy="1231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303" tIns="130303" rIns="130303" bIns="130303" numCol="1" spcCol="1270" anchor="ctr" anchorCtr="0">
          <a:noAutofit/>
        </a:bodyPr>
        <a:lstStyle/>
        <a:p>
          <a:pPr marL="0" lvl="0" indent="0" algn="l" defTabSz="800100">
            <a:lnSpc>
              <a:spcPct val="90000"/>
            </a:lnSpc>
            <a:spcBef>
              <a:spcPct val="0"/>
            </a:spcBef>
            <a:spcAft>
              <a:spcPct val="35000"/>
            </a:spcAft>
            <a:buNone/>
          </a:pPr>
          <a:r>
            <a:rPr lang="en-GB" sz="1800" kern="1200"/>
            <a:t>Half termly group supervision (online)</a:t>
          </a:r>
          <a:endParaRPr lang="en-US" sz="1800" kern="1200"/>
        </a:p>
      </dsp:txBody>
      <dsp:txXfrm>
        <a:off x="1422049" y="1541443"/>
        <a:ext cx="3689700" cy="1231211"/>
      </dsp:txXfrm>
    </dsp:sp>
    <dsp:sp modelId="{96F9BE02-22E2-4276-9480-73A39BB24362}">
      <dsp:nvSpPr>
        <dsp:cNvPr id="0" name=""/>
        <dsp:cNvSpPr/>
      </dsp:nvSpPr>
      <dsp:spPr>
        <a:xfrm>
          <a:off x="0" y="3080457"/>
          <a:ext cx="5111749" cy="1231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240214-5823-4230-85A3-8EC91C1B22EA}">
      <dsp:nvSpPr>
        <dsp:cNvPr id="0" name=""/>
        <dsp:cNvSpPr/>
      </dsp:nvSpPr>
      <dsp:spPr>
        <a:xfrm>
          <a:off x="372441" y="3357480"/>
          <a:ext cx="677166" cy="6771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65D45B-750C-4EB7-927A-48F0783B9A4F}">
      <dsp:nvSpPr>
        <dsp:cNvPr id="0" name=""/>
        <dsp:cNvSpPr/>
      </dsp:nvSpPr>
      <dsp:spPr>
        <a:xfrm>
          <a:off x="1422049" y="3080457"/>
          <a:ext cx="3689700" cy="1231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303" tIns="130303" rIns="130303" bIns="130303" numCol="1" spcCol="1270" anchor="ctr" anchorCtr="0">
          <a:noAutofit/>
        </a:bodyPr>
        <a:lstStyle/>
        <a:p>
          <a:pPr marL="0" lvl="0" indent="0" algn="l" defTabSz="800100">
            <a:lnSpc>
              <a:spcPct val="90000"/>
            </a:lnSpc>
            <a:spcBef>
              <a:spcPct val="0"/>
            </a:spcBef>
            <a:spcAft>
              <a:spcPct val="35000"/>
            </a:spcAft>
            <a:buNone/>
          </a:pPr>
          <a:r>
            <a:rPr lang="en-GB" sz="1800" kern="1200"/>
            <a:t>Termly MeLSA community of practice sessions for CPD and sharing good practice (online)</a:t>
          </a:r>
          <a:endParaRPr lang="en-US" sz="1800" kern="1200"/>
        </a:p>
      </dsp:txBody>
      <dsp:txXfrm>
        <a:off x="1422049" y="3080457"/>
        <a:ext cx="3689700" cy="1231211"/>
      </dsp:txXfrm>
    </dsp:sp>
    <dsp:sp modelId="{3E63989D-54F2-4890-ACD3-FC198969A2DD}">
      <dsp:nvSpPr>
        <dsp:cNvPr id="0" name=""/>
        <dsp:cNvSpPr/>
      </dsp:nvSpPr>
      <dsp:spPr>
        <a:xfrm>
          <a:off x="0" y="4619472"/>
          <a:ext cx="5111749" cy="12312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5ACE5F-C6EE-4B1B-B836-0427B171BEBE}">
      <dsp:nvSpPr>
        <dsp:cNvPr id="0" name=""/>
        <dsp:cNvSpPr/>
      </dsp:nvSpPr>
      <dsp:spPr>
        <a:xfrm>
          <a:off x="372441" y="4896494"/>
          <a:ext cx="677166" cy="67716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ACBD27-4C93-42FD-9DC9-CDFFD224CB75}">
      <dsp:nvSpPr>
        <dsp:cNvPr id="0" name=""/>
        <dsp:cNvSpPr/>
      </dsp:nvSpPr>
      <dsp:spPr>
        <a:xfrm>
          <a:off x="1422049" y="4619472"/>
          <a:ext cx="3689700" cy="1231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303" tIns="130303" rIns="130303" bIns="130303" numCol="1" spcCol="1270" anchor="ctr" anchorCtr="0">
          <a:noAutofit/>
        </a:bodyPr>
        <a:lstStyle/>
        <a:p>
          <a:pPr marL="0" lvl="0" indent="0" algn="l" defTabSz="800100">
            <a:lnSpc>
              <a:spcPct val="90000"/>
            </a:lnSpc>
            <a:spcBef>
              <a:spcPct val="0"/>
            </a:spcBef>
            <a:spcAft>
              <a:spcPct val="35000"/>
            </a:spcAft>
            <a:buNone/>
          </a:pPr>
          <a:r>
            <a:rPr lang="en-GB" sz="1800" kern="1200"/>
            <a:t>Cost for 26/27 is £120 per term per person. Initial commitment is for the spring term only. </a:t>
          </a:r>
          <a:endParaRPr lang="en-US" sz="1800" kern="1200"/>
        </a:p>
      </dsp:txBody>
      <dsp:txXfrm>
        <a:off x="1422049" y="4619472"/>
        <a:ext cx="3689700" cy="12312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85B6BA-74C3-4E64-B0FB-3DC3DB0F2F16}" type="datetimeFigureOut">
              <a:rPr lang="en-GB" smtClean="0"/>
              <a:t>18/05/2026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F36CAF-CCAE-4AF9-A2AC-EB1FEE28B8BA}" type="slidenum">
              <a:rPr lang="en-GB" smtClean="0"/>
              <a:t>‹#›</a:t>
            </a:fld>
            <a:endParaRPr lang="en-GB"/>
          </a:p>
        </p:txBody>
      </p:sp>
    </p:spTree>
    <p:extLst>
      <p:ext uri="{BB962C8B-B14F-4D97-AF65-F5344CB8AC3E}">
        <p14:creationId xmlns:p14="http://schemas.microsoft.com/office/powerpoint/2010/main" val="15887944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8BCB94-A30F-4C07-8FD5-5D3608F048A3}" type="datetimeFigureOut">
              <a:rPr lang="en-GB" smtClean="0"/>
              <a:t>18/05/2026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25E8E8-1528-48FB-B845-BEC6BE7B33E1}" type="slidenum">
              <a:rPr lang="en-GB" smtClean="0"/>
              <a:t>‹#›</a:t>
            </a:fld>
            <a:endParaRPr lang="en-GB"/>
          </a:p>
        </p:txBody>
      </p:sp>
    </p:spTree>
    <p:extLst>
      <p:ext uri="{BB962C8B-B14F-4D97-AF65-F5344CB8AC3E}">
        <p14:creationId xmlns:p14="http://schemas.microsoft.com/office/powerpoint/2010/main" val="12725183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vimeo.com/1167731156/6bd66b3653?share=copy&amp;fl=sv&amp;fe=ci"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4834F-CBD2-46C3-9977-01805D89EA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8920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Violence is defined broadly to include verbal abuse, threatening </a:t>
            </a:r>
            <a:r>
              <a:rPr lang="en-US" dirty="0" err="1"/>
              <a:t>behaviour</a:t>
            </a:r>
            <a:r>
              <a:rPr lang="en-US" dirty="0"/>
              <a:t>, and physical assault that occurs in connection with work. </a:t>
            </a:r>
          </a:p>
          <a:p>
            <a:endParaRPr lang="en-US" dirty="0"/>
          </a:p>
          <a:p>
            <a:r>
              <a:rPr lang="en-US" dirty="0"/>
              <a:t>Such incidents can be harmful to staff wellbeing and professional confidence. </a:t>
            </a:r>
          </a:p>
          <a:p>
            <a:endParaRPr lang="en-US" dirty="0"/>
          </a:p>
          <a:p>
            <a:r>
              <a:rPr lang="en-US" dirty="0"/>
              <a:t>Many incidents involve children with additional needs. The guidance stresses that while violence and abuse towards staff is never acceptable, it is often a manifestation of distress, unmet need, or difficulty with communication and regulation rather than deliberate intent to cause harm. Schools are encouraged to respond in a way that protects staff while also seeking to understand and address the root causes of </a:t>
            </a:r>
            <a:r>
              <a:rPr lang="en-US" dirty="0" err="1"/>
              <a:t>behaviour</a:t>
            </a:r>
            <a:r>
              <a:rPr lang="en-US" dirty="0"/>
              <a:t>. This approach supports a culture where incidents are reported, investigated constructively, and used as opportunities for learning and improvement.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FA86B-2F15-41DA-A0A5-5FA9A7CB003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053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roles and responsibilities are central to ensuring that concerns about violence and abuse are addressed promptly and effectively. The guidance sets out accountability at multiple levels, starting with governing bodies, who have strategic responsibility for ensuring appropriate policies, resources, and oversight are in place. </a:t>
            </a:r>
          </a:p>
          <a:p>
            <a:endParaRPr lang="en-US" dirty="0"/>
          </a:p>
          <a:p>
            <a:r>
              <a:rPr lang="en-US" dirty="0"/>
              <a:t>Headteachers are identified as having operational responsibility for implementing the guidance, fostering a culture of safety, and ensuring staff know how to report and access support. </a:t>
            </a:r>
          </a:p>
          <a:p>
            <a:endParaRPr lang="en-US" dirty="0"/>
          </a:p>
          <a:p>
            <a:r>
              <a:rPr lang="en-US" dirty="0"/>
              <a:t>SENCOs play a critical coordinating role, particularly where incidents involve pupils with additional needs, by liaising with external services, supporting risk assessments, and advising on appropriate strategies. </a:t>
            </a:r>
          </a:p>
          <a:p>
            <a:endParaRPr lang="en-US" dirty="0"/>
          </a:p>
          <a:p>
            <a:r>
              <a:rPr lang="en-US" dirty="0"/>
              <a:t>Line managers are responsible for responding to incidents, initiating investigations, and ensuring staff receive timely support. By clearly defining these roles, the guidance reduces ambiguity and the risk that concerns are overlooked or delayed. This clarity also reassures staff that incidents will be taken seriously and managed consistently, reinforcing trust in leadership and </a:t>
            </a:r>
            <a:r>
              <a:rPr lang="en-US" dirty="0" err="1"/>
              <a:t>organisational</a:t>
            </a:r>
            <a:r>
              <a:rPr lang="en-US" dirty="0"/>
              <a:t> processes.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FA86B-2F15-41DA-A0A5-5FA9A7CB003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43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risk management is a cornerstone of the guidance, particularly where the risk of violence or abuse is foreseeable. Schools are expected to complete and regularly review functional </a:t>
            </a:r>
            <a:r>
              <a:rPr lang="en-US" dirty="0" err="1"/>
              <a:t>behavioural</a:t>
            </a:r>
            <a:r>
              <a:rPr lang="en-US" dirty="0"/>
              <a:t> risk assessments for pupils whose </a:t>
            </a:r>
            <a:r>
              <a:rPr lang="en-US" dirty="0" err="1"/>
              <a:t>behaviour</a:t>
            </a:r>
            <a:r>
              <a:rPr lang="en-US" dirty="0"/>
              <a:t> may pose a risk to staff or others. These assessments go beyond listing hazards and instead focus on understanding the drivers of </a:t>
            </a:r>
            <a:r>
              <a:rPr lang="en-US" dirty="0" err="1"/>
              <a:t>behaviour</a:t>
            </a:r>
            <a:r>
              <a:rPr lang="en-US" dirty="0"/>
              <a:t>, including triggers, unmet needs, and early warning signs. Hazards may include </a:t>
            </a:r>
            <a:r>
              <a:rPr lang="en-US" dirty="0" err="1"/>
              <a:t>behaviours</a:t>
            </a:r>
            <a:r>
              <a:rPr lang="en-US" dirty="0"/>
              <a:t> such as hitting, kicking, biting, or throwing objects, but equal attention is given to the context in which these </a:t>
            </a:r>
            <a:r>
              <a:rPr lang="en-US" dirty="0" err="1"/>
              <a:t>behaviours</a:t>
            </a:r>
            <a:r>
              <a:rPr lang="en-US" dirty="0"/>
              <a:t> occur. </a:t>
            </a:r>
          </a:p>
          <a:p>
            <a:endParaRPr lang="en-US" dirty="0"/>
          </a:p>
          <a:p>
            <a:r>
              <a:rPr lang="en-US" dirty="0"/>
              <a:t>Control measures should be proportionate and practical, covering areas such as environmental adjustments, staffing arrangements, communication strategies, and routines.</a:t>
            </a:r>
          </a:p>
          <a:p>
            <a:endParaRPr lang="en-US" dirty="0"/>
          </a:p>
          <a:p>
            <a:r>
              <a:rPr lang="en-US" dirty="0"/>
              <a:t>Importantly, risk assessments should be shared with relevant staff so that everyone understands their role in managing risk. </a:t>
            </a:r>
          </a:p>
          <a:p>
            <a:endParaRPr lang="en-US" dirty="0"/>
          </a:p>
          <a:p>
            <a:r>
              <a:rPr lang="en-US" dirty="0"/>
              <a:t>The guidance reinforces that risk management is not a one-off task but an ongoing process that should evolve as a pupil’s needs change. When done well, functional </a:t>
            </a:r>
            <a:r>
              <a:rPr lang="en-US" dirty="0" err="1"/>
              <a:t>behavioural</a:t>
            </a:r>
            <a:r>
              <a:rPr lang="en-US" dirty="0"/>
              <a:t> risk assessments protect staff, support pupils, and reduce the likelihood of incidents escalating.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FA86B-2F15-41DA-A0A5-5FA9A7CB003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50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Preventing escalation is a key theme of the guidance and relies on staff being supported to use calm, relational, and regulating approaches. When early signs of distress are </a:t>
            </a:r>
            <a:r>
              <a:rPr lang="en-US" dirty="0" err="1"/>
              <a:t>recognised</a:t>
            </a:r>
            <a:r>
              <a:rPr lang="en-US" dirty="0"/>
              <a:t>, staff are encouraged to reduce demands, use clear and simple language, and avoid confrontational interactions. Providing space, offering sensory strategies, or involving familiar and trusted adults can help pupils regain regulation before </a:t>
            </a:r>
            <a:r>
              <a:rPr lang="en-US" dirty="0" err="1"/>
              <a:t>behaviour</a:t>
            </a:r>
            <a:r>
              <a:rPr lang="en-US" dirty="0"/>
              <a:t> escalates. The guidance acknowledges that these approaches require time, training, and </a:t>
            </a:r>
            <a:r>
              <a:rPr lang="en-US" dirty="0" err="1"/>
              <a:t>organisational</a:t>
            </a:r>
            <a:r>
              <a:rPr lang="en-US" dirty="0"/>
              <a:t> support, particularly in busy school environments.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FA86B-2F15-41DA-A0A5-5FA9A7CB003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856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guidance strongly </a:t>
            </a:r>
            <a:r>
              <a:rPr lang="en-US" dirty="0" err="1"/>
              <a:t>emphasises</a:t>
            </a:r>
            <a:r>
              <a:rPr lang="en-US" dirty="0"/>
              <a:t> the importance of reporting and investigating all incidents of violence and abuse, regardless of perceived severity. Reporting protects staff by creating an accurate record of risk and ensures that patterns are identified rather than dismissed as isolated events. </a:t>
            </a:r>
          </a:p>
          <a:p>
            <a:endParaRPr lang="en-US" dirty="0"/>
          </a:p>
          <a:p>
            <a:r>
              <a:rPr lang="en-US" dirty="0"/>
              <a:t>Investigations should focus on understanding the build-up to the incident, including triggers, environmental factors, and whether </a:t>
            </a:r>
            <a:r>
              <a:rPr lang="en-US" dirty="0" err="1"/>
              <a:t>behaviour</a:t>
            </a:r>
            <a:r>
              <a:rPr lang="en-US" dirty="0"/>
              <a:t> is part of a pattern. </a:t>
            </a:r>
          </a:p>
          <a:p>
            <a:endParaRPr lang="en-US" dirty="0"/>
          </a:p>
          <a:p>
            <a:r>
              <a:rPr lang="en-US" dirty="0"/>
              <a:t>Managers are encouraged to review the effectiveness of existing de-escalation strategies, staffing levels, and risk assessments, as well as the involvement of carers and external professionals. </a:t>
            </a:r>
          </a:p>
          <a:p>
            <a:endParaRPr lang="en-US" dirty="0"/>
          </a:p>
          <a:p>
            <a:r>
              <a:rPr lang="en-US" dirty="0"/>
              <a:t>Crucially, investigations must lead to clear preventative actions, not just continued monitoring.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FA86B-2F15-41DA-A0A5-5FA9A7CB003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0507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strategies in school are not reducing risk sufficiently, the guidance encourages early use of specialist external support. The guidance lists the range of services that are available, including Inclusion Support Services for primary and secondary schools, the Enfield Advisory Service for Autism, communication and interaction support through ECASS, and the Educational Psychology Service. These services can offer consultation, targeted interventions, training, and trauma-informed approaches. </a:t>
            </a:r>
          </a:p>
          <a:p>
            <a:endParaRPr lang="en-US" dirty="0"/>
          </a:p>
          <a:p>
            <a:r>
              <a:rPr lang="en-US" dirty="0"/>
              <a:t>Multi-agency working enables schools to draw on wider expertise and ensure pupils and staff receive the right support at the right time. Teachers are encouraged to speak with leadership teams about accessing this support rather than managing complex situations alone.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FA86B-2F15-41DA-A0A5-5FA9A7CB003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841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central message of the guidance is that violence and abuse towards staff is not acceptable, and must be addressed in a way that </a:t>
            </a:r>
            <a:r>
              <a:rPr lang="en-US" dirty="0" err="1"/>
              <a:t>recognises</a:t>
            </a:r>
            <a:r>
              <a:rPr lang="en-US" dirty="0"/>
              <a:t> the needs of children and young people. </a:t>
            </a:r>
          </a:p>
          <a:p>
            <a:endParaRPr lang="en-US" dirty="0"/>
          </a:p>
          <a:p>
            <a:r>
              <a:rPr lang="en-US" dirty="0"/>
              <a:t>By understanding </a:t>
            </a:r>
            <a:r>
              <a:rPr lang="en-US" dirty="0" err="1"/>
              <a:t>behaviour</a:t>
            </a:r>
            <a:r>
              <a:rPr lang="en-US" dirty="0"/>
              <a:t>, managing risk proactively, and working in partnership, schools can create safer environments for everyone. </a:t>
            </a:r>
          </a:p>
          <a:p>
            <a:endParaRPr lang="en-US" dirty="0"/>
          </a:p>
          <a:p>
            <a:r>
              <a:rPr lang="en-US" dirty="0"/>
              <a:t>Clear leadership, consistent reporting, and effective use of specialist support all contribute to reducing incidents and improving outcomes. Ultimately, the guidance aims to support confident, informed practice that protects staff, supports pupils, and sustains a positive and inclusive school culture.</a:t>
            </a:r>
          </a:p>
          <a:p>
            <a:endParaRPr lang="en-US" dirty="0"/>
          </a:p>
          <a:p>
            <a:r>
              <a:rPr lang="en-US" dirty="0"/>
              <a:t>If there are any comments on the guidance please direct them to myself and they will be considered by </a:t>
            </a:r>
            <a:r>
              <a:rPr lang="en-US"/>
              <a:t>the group.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FA86B-2F15-41DA-A0A5-5FA9A7CB003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184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
        <p:nvSpPr>
          <p:cNvPr id="5" name="Footer Placeholder 4"/>
          <p:cNvSpPr>
            <a:spLocks noGrp="1"/>
          </p:cNvSpPr>
          <p:nvPr>
            <p:ph type="ftr" sz="quarter" idx="4"/>
          </p:nvPr>
        </p:nvSpPr>
        <p:spPr>
          <a:xfrm>
            <a:off x="0" y="8685213"/>
            <a:ext cx="29718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92866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FF2874-7737-794D-834D-0A82162649F1}"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327467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198404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This presentation introduces Enfield Council’s 2026 guidance on Elective Home Education (EHE), setting out the legal context, shared responsibilities, and expectations for families and professionals. Elective Home Education refers to a parent’s decision to educate their child otherwise than at school, and it is recognised in law as a legitimate and lawful choice. Enfield Council’s approach is grounded in respect for parental autonomy while also fulfilling statutory duties to ensure that all children receive an efficient, full-time, and suitable education. The guidance reflects national legislation, including the Education Act 1996 and the Children’s Wellbeing and Schools Act 2026, and aligns with Department for Education guidance for local authorities. The purpose of the guidance is to provide clarity, transparency, and reassurance for families considering or undertaking EHE, while also explaining the local authority’s role in maintaining oversight proportionately and lawfully. It acknowledges that home education can take many different forms, from structured learning programmes to more autonomous, child-led approaches, and that there is no single model of suitable education. The presentation also emphasises partnership working, encouraging constructive dialogue between families, schools, and council services. Particular attention is given to children who may be considered more vulnerable, such as those with special educational needs, an Education, Health and Care Plan, or recent safeguarding involvement, where additional legal requirements apply. By outlining processes, timescales, and points of contact, the presentation aims to reduce uncertainty and prevent misunderstandings. Overall, this opening slide frames Elective Home Education in Enfield as a positive option for many families, supported by clear guidance, a wellbeing-focused legislative framework, and a commitment to acting in the best interests of every child.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6E6E0B-3FE9-4067-ABB4-E6B2D6C238D6}" type="slidenum">
              <a:rPr kumimoji="0"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114068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FF2874-7737-794D-834D-0A82162649F1}"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710879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FF2874-7737-794D-834D-0A82162649F1}"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563771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FF2874-7737-794D-834D-0A82162649F1}"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4038806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Times"/>
              <a:ea typeface="ＭＳ Ｐゴシック" panose="020B0600070205080204" pitchFamily="34" charset="-128"/>
              <a:cs typeface="+mn-cs"/>
            </a:endParaRPr>
          </a:p>
        </p:txBody>
      </p:sp>
    </p:spTree>
    <p:extLst>
      <p:ext uri="{BB962C8B-B14F-4D97-AF65-F5344CB8AC3E}">
        <p14:creationId xmlns:p14="http://schemas.microsoft.com/office/powerpoint/2010/main" val="3649384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Enfield E-TIPSS Oct 25 v09 on Vimeo</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Times"/>
              <a:ea typeface="ＭＳ Ｐゴシック" panose="020B0600070205080204" pitchFamily="34" charset="-128"/>
              <a:cs typeface="+mn-cs"/>
            </a:endParaRPr>
          </a:p>
        </p:txBody>
      </p:sp>
    </p:spTree>
    <p:extLst>
      <p:ext uri="{BB962C8B-B14F-4D97-AF65-F5344CB8AC3E}">
        <p14:creationId xmlns:p14="http://schemas.microsoft.com/office/powerpoint/2010/main" val="72433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Times"/>
              <a:ea typeface="ＭＳ Ｐゴシック" panose="020B0600070205080204" pitchFamily="34" charset="-128"/>
              <a:cs typeface="+mn-cs"/>
            </a:endParaRPr>
          </a:p>
        </p:txBody>
      </p:sp>
    </p:spTree>
    <p:extLst>
      <p:ext uri="{BB962C8B-B14F-4D97-AF65-F5344CB8AC3E}">
        <p14:creationId xmlns:p14="http://schemas.microsoft.com/office/powerpoint/2010/main" val="333427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FF2874-7737-794D-834D-0A82162649F1}"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452223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
        <p:nvSpPr>
          <p:cNvPr id="5" name="Footer Placeholder 4"/>
          <p:cNvSpPr>
            <a:spLocks noGrp="1"/>
          </p:cNvSpPr>
          <p:nvPr>
            <p:ph type="ftr" sz="quarter" idx="4"/>
          </p:nvPr>
        </p:nvSpPr>
        <p:spPr>
          <a:xfrm>
            <a:off x="0" y="8685213"/>
            <a:ext cx="2971800" cy="4572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1928660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848486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1188807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 most cases, parents do not need local authority consent to withdraw their child from school in order to electively home educate. However, the Children’s Wellbeing and Schools Act 2026 introduces an important exception for certain ‘relevant children’. Consent is required where a child of compulsory school age is registered at a school and has either been placed in specialist or SEN provision by a local authority or has been subject to current or recent safeguarding intervention under section 47 of the Children Act 1989. In these cases, parents must apply to the local authority before deregistration can take place. The local authority must make a decision without undue delay and must refuse consent if it considers that it is in the child’s best interests to remain in school or that no suitable alternative education has been put in place. If neither condition applies, consent must be granted. This process is designed to ensure that decisions are child-focused, evidence-based, and fair. It does not prevent home education, but it does ensure that additional safeguards are in place for children who may be more vulnerable. Clear explanation of this process helps families understand when consent applies and reassures them that decisions are made transparently and lawfully.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6E6E0B-3FE9-4067-ABB4-E6B2D6C238D6}" type="slidenum">
              <a:rPr kumimoji="0"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021966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72715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9797C-61D5-6B89-6516-253FA731F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EBA9E-FC01-6AAA-752F-23D0FC24B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7CF2D-75B3-381E-7D4B-140DDA3573C6}"/>
              </a:ext>
            </a:extLst>
          </p:cNvPr>
          <p:cNvSpPr>
            <a:spLocks noGrp="1"/>
          </p:cNvSpPr>
          <p:nvPr>
            <p:ph type="body" idx="1"/>
          </p:nvPr>
        </p:nvSpPr>
        <p:spPr/>
        <p:txBody>
          <a:bodyPr/>
          <a:lstStyle/>
          <a:p>
            <a:pPr eaLnBrk="1" hangingPunct="1"/>
            <a:endParaRPr lang="en-US" altLang="en-US" dirty="0"/>
          </a:p>
        </p:txBody>
      </p:sp>
      <p:sp>
        <p:nvSpPr>
          <p:cNvPr id="4" name="Slide Number Placeholder 3">
            <a:extLst>
              <a:ext uri="{FF2B5EF4-FFF2-40B4-BE49-F238E27FC236}">
                <a16:creationId xmlns:a16="http://schemas.microsoft.com/office/drawing/2014/main" id="{7CB5C371-29D1-3E6B-6956-9707A1083B9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186264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4C6F-2675-6FE1-3A50-F6FFB6E89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8E374-A9D2-EEBC-471B-1970F2249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194E1-399C-5056-8705-92550D5F92A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9AB4C8-95CD-ECCA-B9C7-DE0543BD1D3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791752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387059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914247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187905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253962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129353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484350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725E8E8-1528-48FB-B845-BEC6BE7B33E1}" type="slidenum">
              <a:rPr kumimoji="0" lang="en-GB"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1051322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C83FE-E32E-D1CE-7981-7D81044C6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C5E01-939B-40CA-FFC1-F369F442AD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0457C-9DD4-D941-269A-8F2AC7307C6F}"/>
              </a:ext>
            </a:extLst>
          </p:cNvPr>
          <p:cNvSpPr>
            <a:spLocks noGrp="1"/>
          </p:cNvSpPr>
          <p:nvPr>
            <p:ph type="body" idx="1"/>
          </p:nvPr>
        </p:nvSpPr>
        <p:spPr/>
        <p:txBody>
          <a:bodyPr/>
          <a:lstStyle/>
          <a:p>
            <a:r>
              <a:rPr lang="en-US" dirty="0"/>
              <a:t>
In most cases, parents do not need local authority consent to withdraw their child from school in order to electively home educate. However, the Children’s Wellbeing and Schools Act 2026 introduces an important exception for certain ‘relevant children’. Consent is required where a child of compulsory school age is registered at a school and has either been placed in specialist or SEN provision by a local authority or has been subject to current or recent safeguarding intervention under section 47 of the Children Act 1989. In these cases, parents must apply to the local authority before deregistration can take place. The local authority must make a decision without undue delay and must refuse consent if it considers that it is in the child’s best interests to remain in school or that no suitable alternative education has been put in place. If neither condition applies, consent must be granted. This process is designed to ensure that decisions are child-focused, evidence-based, and fair. It does not prevent home education, but it does ensure that additional safeguards are in place for children who may be more vulnerable. Clear explanation of this process helps families understand when consent applies and reassures them that decisions are made transparently and lawfully.</a:t>
            </a:r>
          </a:p>
        </p:txBody>
      </p:sp>
      <p:sp>
        <p:nvSpPr>
          <p:cNvPr id="4" name="Slide Number Placeholder 3">
            <a:extLst>
              <a:ext uri="{FF2B5EF4-FFF2-40B4-BE49-F238E27FC236}">
                <a16:creationId xmlns:a16="http://schemas.microsoft.com/office/drawing/2014/main" id="{721EB2D2-D386-3C17-06F4-D18B9AAC5298}"/>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6E6E0B-3FE9-4067-ABB4-E6B2D6C238D6}" type="slidenum">
              <a:rPr kumimoji="0"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192776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919163" y="733425"/>
            <a:ext cx="4886325" cy="36655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 name="Google Shape;51;p1:notes"/>
          <p:cNvSpPr txBox="1">
            <a:spLocks noGrp="1"/>
          </p:cNvSpPr>
          <p:nvPr>
            <p:ph type="body" idx="1"/>
          </p:nvPr>
        </p:nvSpPr>
        <p:spPr>
          <a:xfrm>
            <a:off x="672465" y="4642763"/>
            <a:ext cx="5379720" cy="4398407"/>
          </a:xfrm>
          <a:prstGeom prst="rect">
            <a:avLst/>
          </a:prstGeom>
          <a:noFill/>
          <a:ln>
            <a:noFill/>
          </a:ln>
        </p:spPr>
        <p:txBody>
          <a:bodyPr spcFirstLastPara="1" wrap="square" lIns="91850" tIns="45925" rIns="91850" bIns="45925" anchor="t" anchorCtr="0">
            <a:noAutofit/>
          </a:bodyPr>
          <a:lstStyle/>
          <a:p>
            <a:pPr marL="0" lvl="0" indent="0" algn="l" rtl="0">
              <a:lnSpc>
                <a:spcPct val="100000"/>
              </a:lnSpc>
              <a:spcBef>
                <a:spcPts val="0"/>
              </a:spcBef>
              <a:spcAft>
                <a:spcPts val="0"/>
              </a:spcAft>
              <a:buSzPts val="1400"/>
              <a:buNone/>
            </a:pPr>
            <a:endParaRPr dirty="0">
              <a:latin typeface="Times"/>
              <a:ea typeface="Times"/>
              <a:cs typeface="Times"/>
              <a:sym typeface="Times"/>
            </a:endParaRPr>
          </a:p>
        </p:txBody>
      </p:sp>
      <p:sp>
        <p:nvSpPr>
          <p:cNvPr id="52" name="Google Shape;52;p1:notes"/>
          <p:cNvSpPr txBox="1">
            <a:spLocks noGrp="1"/>
          </p:cNvSpPr>
          <p:nvPr>
            <p:ph type="sldNum" idx="12"/>
          </p:nvPr>
        </p:nvSpPr>
        <p:spPr>
          <a:xfrm>
            <a:off x="3809079" y="9283829"/>
            <a:ext cx="2914015" cy="488712"/>
          </a:xfrm>
          <a:prstGeom prst="rect">
            <a:avLst/>
          </a:prstGeom>
          <a:noFill/>
          <a:ln>
            <a:noFill/>
          </a:ln>
        </p:spPr>
        <p:txBody>
          <a:bodyPr spcFirstLastPara="1" wrap="square" lIns="91850" tIns="45925" rIns="91850" bIns="459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73</a:t>
            </a:fld>
            <a:endParaRPr kumimoji="0" sz="1200" b="0" i="0" u="none" strike="noStrike" kern="0" cap="none" spc="0" normalizeH="0" baseline="0" noProof="0" dirty="0">
              <a:ln>
                <a:noFill/>
              </a:ln>
              <a:solidFill>
                <a:srgbClr val="000000"/>
              </a:solidFill>
              <a:effectLst/>
              <a:uLnTx/>
              <a:uFillTx/>
              <a:latin typeface="Times"/>
              <a:ea typeface="Times"/>
              <a:cs typeface="Times"/>
              <a:sym typeface="Time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07B36A-342D-4287-89FA-BBB6B0A83E0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1918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8CE0-A24F-4655-BA23-43DADD8366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33168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Laura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8CE0-A24F-4655-BA23-43DADD8366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7310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Laura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8CE0-A24F-4655-BA23-43DADD8366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2360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USEFUL LINKS​</a:t>
            </a:r>
          </a:p>
          <a:p>
            <a:endParaRPr lang="en-GB" dirty="0"/>
          </a:p>
          <a:p>
            <a:r>
              <a:rPr lang="en-GB" dirty="0"/>
              <a:t>https://www.gov.uk/employing-an-apprentice/get-funding​</a:t>
            </a:r>
          </a:p>
          <a:p>
            <a:endParaRPr lang="en-GB" dirty="0"/>
          </a:p>
          <a:p>
            <a:r>
              <a:rPr lang="en-GB" dirty="0"/>
              <a:t>https://www.gov.uk/government/publications/apprenticeship-funding/apprenticeship-funding​</a:t>
            </a:r>
          </a:p>
          <a:p>
            <a:endParaRPr lang="en-GB" dirty="0"/>
          </a:p>
          <a:p>
            <a:r>
              <a:rPr lang="en-GB" dirty="0"/>
              <a:t>https://www.gov.uk/government/publications/apprenticeship-funding/apprenticeship-funding-for-employers-who-do-not-pay-the-apprenticeship-levy​</a:t>
            </a:r>
          </a:p>
          <a:p>
            <a:endParaRPr lang="en-GB" dirty="0"/>
          </a:p>
          <a:p>
            <a:r>
              <a:rPr lang="en-GB" dirty="0"/>
              <a:t>https://transfers.manage-apprenticeships.service.gov.uk/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8CE0-A24F-4655-BA23-43DADD8366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39239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8CE0-A24F-4655-BA23-43DADD8366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7474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8CE0-A24F-4655-BA23-43DADD8366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79943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Alex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8CE0-A24F-4655-BA23-43DADD8366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7480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6E6E0B-3FE9-4067-ABB4-E6B2D6C238D6}" type="slidenum">
              <a:rPr kumimoji="0"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829067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Wellbeing bill</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FF2874-7737-794D-834D-0A82162649F1}"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871942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Wellbeing Bill</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7FF2874-7737-794D-834D-0A82162649F1}"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10236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FA86B-2F15-41DA-A0A5-5FA9A7CB003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52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guidance was developed in response to growing concerns raised by teaching unions about increasing levels of violence and abuse experienced by staff in schools - incidents were becoming more frequent and complex, contributing to challenges with low staff morale. </a:t>
            </a:r>
          </a:p>
          <a:p>
            <a:endParaRPr lang="en-US" dirty="0"/>
          </a:p>
          <a:p>
            <a:r>
              <a:rPr lang="en-US" dirty="0"/>
              <a:t>The decision was made by the schools H&amp;S committee to set up a task and finish group comprising professionals from health and safety, education, and special educational needs (SEN) services to explore the underlying issues and identify practical solutions. </a:t>
            </a:r>
          </a:p>
          <a:p>
            <a:endParaRPr lang="en-US" dirty="0"/>
          </a:p>
          <a:p>
            <a:r>
              <a:rPr lang="en-US" dirty="0"/>
              <a:t>The group reviewed multiple evidence sources, including the 2025 violence and abuse survey of school staff, which, despite a low response rate, highlighted that around half of reported perpetrators were pupils with Education, Health and Care Plans or additional needs. Corporate health and safety incident data further reinforced that a significant proportion of incidents were linked to SEND-related needs. Existing policies were also examined, particularly the HR policy on violence and abuse towards employees, which was found to be effective for managing risks from external visitors but less detailed when incidents originated internally, such as from pupils. </a:t>
            </a:r>
          </a:p>
          <a:p>
            <a:endParaRPr lang="en-US" dirty="0"/>
          </a:p>
          <a:p>
            <a:r>
              <a:rPr lang="en-US" dirty="0"/>
              <a:t>The aim of the group was to produce guidance to manage and respond to violence balancing staff and pupil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FA86B-2F15-41DA-A0A5-5FA9A7CB0032}"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345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4.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4273743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0416721"/>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ultiple Imag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4" name="Picture Placeholder 2"/>
          <p:cNvSpPr>
            <a:spLocks noGrp="1"/>
          </p:cNvSpPr>
          <p:nvPr>
            <p:ph type="pic" sz="quarter" idx="21" hasCustomPrompt="1"/>
          </p:nvPr>
        </p:nvSpPr>
        <p:spPr>
          <a:xfrm>
            <a:off x="2520631" y="1231925"/>
            <a:ext cx="2061761" cy="3637255"/>
          </a:xfrm>
          <a:solidFill>
            <a:schemeClr val="bg1"/>
          </a:solidFill>
        </p:spPr>
        <p:txBody>
          <a:bodyPr tIns="2124000">
            <a:noAutofit/>
          </a:bodyPr>
          <a:lstStyle>
            <a:lvl1pPr marL="0" indent="0" algn="ctr">
              <a:buNone/>
              <a:defRPr sz="1200" baseline="0">
                <a:solidFill>
                  <a:schemeClr val="tx2"/>
                </a:solidFill>
              </a:defRPr>
            </a:lvl1pPr>
          </a:lstStyle>
          <a:p>
            <a:r>
              <a:rPr lang="en-GB" dirty="0"/>
              <a:t>Insert an image by clicking on the icon above.</a:t>
            </a:r>
          </a:p>
        </p:txBody>
      </p:sp>
      <p:sp>
        <p:nvSpPr>
          <p:cNvPr id="15" name="Picture Placeholder 2"/>
          <p:cNvSpPr>
            <a:spLocks noGrp="1"/>
          </p:cNvSpPr>
          <p:nvPr>
            <p:ph type="pic" sz="quarter" idx="22" hasCustomPrompt="1"/>
          </p:nvPr>
        </p:nvSpPr>
        <p:spPr>
          <a:xfrm>
            <a:off x="359569" y="2656620"/>
            <a:ext cx="2069015" cy="2212560"/>
          </a:xfrm>
          <a:solidFill>
            <a:schemeClr val="bg1"/>
          </a:solidFill>
        </p:spPr>
        <p:txBody>
          <a:bodyPr tIns="1332000">
            <a:noAutofit/>
          </a:bodyPr>
          <a:lstStyle>
            <a:lvl1pPr marL="0" indent="0" algn="ctr">
              <a:buNone/>
              <a:defRPr sz="1200" baseline="0">
                <a:solidFill>
                  <a:schemeClr val="tx2"/>
                </a:solidFill>
              </a:defRPr>
            </a:lvl1pPr>
          </a:lstStyle>
          <a:p>
            <a:r>
              <a:rPr lang="en-GB" dirty="0"/>
              <a:t>Insert an image by clicking on the icon above.</a:t>
            </a:r>
          </a:p>
        </p:txBody>
      </p:sp>
      <p:sp>
        <p:nvSpPr>
          <p:cNvPr id="16" name="Picture Placeholder 2"/>
          <p:cNvSpPr>
            <a:spLocks noGrp="1"/>
          </p:cNvSpPr>
          <p:nvPr>
            <p:ph type="pic" sz="quarter" idx="27" hasCustomPrompt="1"/>
          </p:nvPr>
        </p:nvSpPr>
        <p:spPr>
          <a:xfrm>
            <a:off x="2520631" y="4973747"/>
            <a:ext cx="2061761" cy="1321441"/>
          </a:xfrm>
          <a:solidFill>
            <a:schemeClr val="bg1"/>
          </a:solidFill>
        </p:spPr>
        <p:txBody>
          <a:bodyPr tIns="648000">
            <a:noAutofit/>
          </a:bodyPr>
          <a:lstStyle>
            <a:lvl1pPr marL="0" indent="0" algn="ctr">
              <a:buNone/>
              <a:defRPr sz="1200" baseline="0">
                <a:solidFill>
                  <a:schemeClr val="tx2"/>
                </a:solidFill>
              </a:defRPr>
            </a:lvl1pPr>
          </a:lstStyle>
          <a:p>
            <a:r>
              <a:rPr lang="en-GB" dirty="0"/>
              <a:t>Insert an image by clicking on the icon above.</a:t>
            </a:r>
          </a:p>
        </p:txBody>
      </p:sp>
      <p:sp>
        <p:nvSpPr>
          <p:cNvPr id="17" name="Picture Placeholder 2"/>
          <p:cNvSpPr>
            <a:spLocks noGrp="1"/>
          </p:cNvSpPr>
          <p:nvPr>
            <p:ph type="pic" sz="quarter" idx="28" hasCustomPrompt="1"/>
          </p:nvPr>
        </p:nvSpPr>
        <p:spPr>
          <a:xfrm>
            <a:off x="359569" y="1231926"/>
            <a:ext cx="2069015" cy="1351255"/>
          </a:xfrm>
          <a:solidFill>
            <a:schemeClr val="bg1"/>
          </a:solidFill>
        </p:spPr>
        <p:txBody>
          <a:bodyPr tIns="828000">
            <a:noAutofit/>
          </a:bodyPr>
          <a:lstStyle>
            <a:lvl1pPr marL="0" indent="0" algn="ctr">
              <a:buNone/>
              <a:defRPr sz="1200" baseline="0">
                <a:solidFill>
                  <a:schemeClr val="tx2"/>
                </a:solidFill>
              </a:defRPr>
            </a:lvl1pPr>
          </a:lstStyle>
          <a:p>
            <a:r>
              <a:rPr lang="en-GB" dirty="0"/>
              <a:t>Insert an image by clicking on the icon above.</a:t>
            </a:r>
          </a:p>
        </p:txBody>
      </p:sp>
      <p:sp>
        <p:nvSpPr>
          <p:cNvPr id="9" name="Picture Placeholder 2"/>
          <p:cNvSpPr>
            <a:spLocks noGrp="1"/>
          </p:cNvSpPr>
          <p:nvPr>
            <p:ph type="pic" sz="quarter" idx="29" hasCustomPrompt="1"/>
          </p:nvPr>
        </p:nvSpPr>
        <p:spPr>
          <a:xfrm>
            <a:off x="6797792" y="1219202"/>
            <a:ext cx="1959255" cy="1599823"/>
          </a:xfrm>
          <a:solidFill>
            <a:schemeClr val="bg1"/>
          </a:solidFill>
        </p:spPr>
        <p:txBody>
          <a:bodyPr tIns="1044000">
            <a:noAutofit/>
          </a:bodyPr>
          <a:lstStyle>
            <a:lvl1pPr marL="0" indent="0" algn="ctr">
              <a:buNone/>
              <a:defRPr sz="1200" baseline="0">
                <a:solidFill>
                  <a:schemeClr val="tx2"/>
                </a:solidFill>
              </a:defRPr>
            </a:lvl1pPr>
          </a:lstStyle>
          <a:p>
            <a:r>
              <a:rPr lang="en-GB" dirty="0"/>
              <a:t>Insert an image by clicking on the icon above.</a:t>
            </a:r>
          </a:p>
        </p:txBody>
      </p:sp>
      <p:sp>
        <p:nvSpPr>
          <p:cNvPr id="19" name="Picture Placeholder 2"/>
          <p:cNvSpPr>
            <a:spLocks noGrp="1"/>
          </p:cNvSpPr>
          <p:nvPr>
            <p:ph type="pic" sz="quarter" idx="31" hasCustomPrompt="1"/>
          </p:nvPr>
        </p:nvSpPr>
        <p:spPr>
          <a:xfrm>
            <a:off x="4654016" y="1219201"/>
            <a:ext cx="2061761" cy="2479963"/>
          </a:xfrm>
          <a:solidFill>
            <a:schemeClr val="bg1"/>
          </a:solidFill>
        </p:spPr>
        <p:txBody>
          <a:bodyPr tIns="1692000">
            <a:noAutofit/>
          </a:bodyPr>
          <a:lstStyle>
            <a:lvl1pPr marL="0" indent="0" algn="ctr">
              <a:buNone/>
              <a:defRPr sz="1200" baseline="0">
                <a:solidFill>
                  <a:schemeClr val="tx2"/>
                </a:solidFill>
              </a:defRPr>
            </a:lvl1pPr>
          </a:lstStyle>
          <a:p>
            <a:r>
              <a:rPr lang="en-GB" dirty="0"/>
              <a:t>Insert an image by clicking on the icon above.</a:t>
            </a:r>
          </a:p>
        </p:txBody>
      </p:sp>
      <p:sp>
        <p:nvSpPr>
          <p:cNvPr id="20" name="Picture Placeholder 2"/>
          <p:cNvSpPr>
            <a:spLocks noGrp="1"/>
          </p:cNvSpPr>
          <p:nvPr>
            <p:ph type="pic" sz="quarter" idx="32" hasCustomPrompt="1"/>
          </p:nvPr>
        </p:nvSpPr>
        <p:spPr>
          <a:xfrm>
            <a:off x="4654016" y="3831774"/>
            <a:ext cx="2061761" cy="2463413"/>
          </a:xfrm>
          <a:solidFill>
            <a:schemeClr val="bg1"/>
          </a:solidFill>
        </p:spPr>
        <p:txBody>
          <a:bodyPr tIns="1692000">
            <a:noAutofit/>
          </a:bodyPr>
          <a:lstStyle>
            <a:lvl1pPr marL="0" indent="0" algn="ctr">
              <a:buNone/>
              <a:defRPr sz="1200" baseline="0">
                <a:solidFill>
                  <a:schemeClr val="tx2"/>
                </a:solidFill>
              </a:defRPr>
            </a:lvl1pPr>
          </a:lstStyle>
          <a:p>
            <a:r>
              <a:rPr lang="en-GB" dirty="0"/>
              <a:t>Insert an image by clicking on the icon above.</a:t>
            </a:r>
          </a:p>
        </p:txBody>
      </p:sp>
      <p:sp>
        <p:nvSpPr>
          <p:cNvPr id="21" name="Picture Placeholder 2"/>
          <p:cNvSpPr>
            <a:spLocks noGrp="1"/>
          </p:cNvSpPr>
          <p:nvPr>
            <p:ph type="pic" sz="quarter" idx="33" hasCustomPrompt="1"/>
          </p:nvPr>
        </p:nvSpPr>
        <p:spPr>
          <a:xfrm>
            <a:off x="6797792" y="2937105"/>
            <a:ext cx="1959255" cy="1620000"/>
          </a:xfrm>
          <a:solidFill>
            <a:schemeClr val="bg1"/>
          </a:solidFill>
        </p:spPr>
        <p:txBody>
          <a:bodyPr tIns="1044000">
            <a:noAutofit/>
          </a:bodyPr>
          <a:lstStyle>
            <a:lvl1pPr marL="0" indent="0" algn="ctr">
              <a:buNone/>
              <a:defRPr sz="1200" baseline="0">
                <a:solidFill>
                  <a:schemeClr val="tx2"/>
                </a:solidFill>
              </a:defRPr>
            </a:lvl1pPr>
          </a:lstStyle>
          <a:p>
            <a:r>
              <a:rPr lang="en-GB" dirty="0"/>
              <a:t>Insert an image by clicking on the icon above.</a:t>
            </a:r>
          </a:p>
        </p:txBody>
      </p:sp>
      <p:sp>
        <p:nvSpPr>
          <p:cNvPr id="23" name="Picture Placeholder 2"/>
          <p:cNvSpPr>
            <a:spLocks noGrp="1"/>
          </p:cNvSpPr>
          <p:nvPr>
            <p:ph type="pic" sz="quarter" idx="35" hasCustomPrompt="1"/>
          </p:nvPr>
        </p:nvSpPr>
        <p:spPr>
          <a:xfrm>
            <a:off x="359569" y="4973747"/>
            <a:ext cx="2069015" cy="1322825"/>
          </a:xfrm>
          <a:solidFill>
            <a:schemeClr val="bg1"/>
          </a:solidFill>
        </p:spPr>
        <p:txBody>
          <a:bodyPr tIns="828000">
            <a:noAutofit/>
          </a:bodyPr>
          <a:lstStyle>
            <a:lvl1pPr marL="0" indent="0" algn="ctr">
              <a:buNone/>
              <a:defRPr sz="1200" baseline="0">
                <a:solidFill>
                  <a:schemeClr val="tx2"/>
                </a:solidFill>
              </a:defRPr>
            </a:lvl1pPr>
          </a:lstStyle>
          <a:p>
            <a:r>
              <a:rPr lang="en-GB" dirty="0"/>
              <a:t>Insert an image by clicking on the icon above.</a:t>
            </a:r>
          </a:p>
        </p:txBody>
      </p:sp>
      <p:sp>
        <p:nvSpPr>
          <p:cNvPr id="24" name="Picture Placeholder 2"/>
          <p:cNvSpPr>
            <a:spLocks noGrp="1"/>
          </p:cNvSpPr>
          <p:nvPr>
            <p:ph type="pic" sz="quarter" idx="36" hasCustomPrompt="1"/>
          </p:nvPr>
        </p:nvSpPr>
        <p:spPr>
          <a:xfrm>
            <a:off x="6797792" y="4675186"/>
            <a:ext cx="1959255" cy="1620000"/>
          </a:xfrm>
          <a:solidFill>
            <a:schemeClr val="bg1"/>
          </a:solidFill>
        </p:spPr>
        <p:txBody>
          <a:bodyPr tIns="1044000">
            <a:noAutofit/>
          </a:bodyPr>
          <a:lstStyle>
            <a:lvl1pPr marL="0" indent="0" algn="ctr">
              <a:buNone/>
              <a:defRPr sz="1200" baseline="0">
                <a:solidFill>
                  <a:schemeClr val="tx2"/>
                </a:solidFill>
              </a:defRPr>
            </a:lvl1pPr>
          </a:lstStyle>
          <a:p>
            <a:r>
              <a:rPr lang="en-GB" dirty="0"/>
              <a:t>Insert an image by clicking on the icon above.</a:t>
            </a:r>
          </a:p>
        </p:txBody>
      </p:sp>
    </p:spTree>
    <p:extLst>
      <p:ext uri="{BB962C8B-B14F-4D97-AF65-F5344CB8AC3E}">
        <p14:creationId xmlns:p14="http://schemas.microsoft.com/office/powerpoint/2010/main" val="1339167362"/>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tx2"/>
        </a:solidFill>
        <a:effectLst/>
      </p:bgPr>
    </p:bg>
    <p:spTree>
      <p:nvGrpSpPr>
        <p:cNvPr id="1" name=""/>
        <p:cNvGrpSpPr/>
        <p:nvPr/>
      </p:nvGrpSpPr>
      <p:grpSpPr>
        <a:xfrm>
          <a:off x="0" y="0"/>
          <a:ext cx="0" cy="0"/>
          <a:chOff x="0" y="0"/>
          <a:chExt cx="0" cy="0"/>
        </a:xfrm>
      </p:grpSpPr>
      <p:sp>
        <p:nvSpPr>
          <p:cNvPr id="8" name="Rectangle 7"/>
          <p:cNvSpPr/>
          <p:nvPr userDrawn="1"/>
        </p:nvSpPr>
        <p:spPr>
          <a:xfrm>
            <a:off x="284118" y="1"/>
            <a:ext cx="832757" cy="378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22" name="Straight Connector 21"/>
          <p:cNvCxnSpPr/>
          <p:nvPr userDrawn="1"/>
        </p:nvCxnSpPr>
        <p:spPr>
          <a:xfrm>
            <a:off x="359569" y="457200"/>
            <a:ext cx="801236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3" name="Group 4"/>
          <p:cNvGrpSpPr>
            <a:grpSpLocks noChangeAspect="1"/>
          </p:cNvGrpSpPr>
          <p:nvPr userDrawn="1"/>
        </p:nvGrpSpPr>
        <p:grpSpPr bwMode="auto">
          <a:xfrm>
            <a:off x="8459049" y="279853"/>
            <a:ext cx="262920" cy="350560"/>
            <a:chOff x="2175" y="499"/>
            <a:chExt cx="3326" cy="3326"/>
          </a:xfrm>
          <a:solidFill>
            <a:schemeClr val="accent4"/>
          </a:solidFill>
        </p:grpSpPr>
        <p:sp>
          <p:nvSpPr>
            <p:cNvPr id="24" name="Freeform 6"/>
            <p:cNvSpPr>
              <a:spLocks/>
            </p:cNvSpPr>
            <p:nvPr userDrawn="1"/>
          </p:nvSpPr>
          <p:spPr bwMode="auto">
            <a:xfrm>
              <a:off x="2175" y="499"/>
              <a:ext cx="3326" cy="3177"/>
            </a:xfrm>
            <a:custGeom>
              <a:avLst/>
              <a:gdLst>
                <a:gd name="T0" fmla="*/ 1864 w 3326"/>
                <a:gd name="T1" fmla="*/ 12 h 3177"/>
                <a:gd name="T2" fmla="*/ 2151 w 3326"/>
                <a:gd name="T3" fmla="*/ 73 h 3177"/>
                <a:gd name="T4" fmla="*/ 2419 w 3326"/>
                <a:gd name="T5" fmla="*/ 181 h 3177"/>
                <a:gd name="T6" fmla="*/ 2660 w 3326"/>
                <a:gd name="T7" fmla="*/ 332 h 3177"/>
                <a:gd name="T8" fmla="*/ 2872 w 3326"/>
                <a:gd name="T9" fmla="*/ 521 h 3177"/>
                <a:gd name="T10" fmla="*/ 3048 w 3326"/>
                <a:gd name="T11" fmla="*/ 743 h 3177"/>
                <a:gd name="T12" fmla="*/ 3186 w 3326"/>
                <a:gd name="T13" fmla="*/ 994 h 3177"/>
                <a:gd name="T14" fmla="*/ 3279 w 3326"/>
                <a:gd name="T15" fmla="*/ 1268 h 3177"/>
                <a:gd name="T16" fmla="*/ 3323 w 3326"/>
                <a:gd name="T17" fmla="*/ 1562 h 3177"/>
                <a:gd name="T18" fmla="*/ 3314 w 3326"/>
                <a:gd name="T19" fmla="*/ 1862 h 3177"/>
                <a:gd name="T20" fmla="*/ 3254 w 3326"/>
                <a:gd name="T21" fmla="*/ 2146 h 3177"/>
                <a:gd name="T22" fmla="*/ 3148 w 3326"/>
                <a:gd name="T23" fmla="*/ 2411 h 3177"/>
                <a:gd name="T24" fmla="*/ 3001 w 3326"/>
                <a:gd name="T25" fmla="*/ 2651 h 3177"/>
                <a:gd name="T26" fmla="*/ 2815 w 3326"/>
                <a:gd name="T27" fmla="*/ 2862 h 3177"/>
                <a:gd name="T28" fmla="*/ 2597 w 3326"/>
                <a:gd name="T29" fmla="*/ 3038 h 3177"/>
                <a:gd name="T30" fmla="*/ 2352 w 3326"/>
                <a:gd name="T31" fmla="*/ 3177 h 3177"/>
                <a:gd name="T32" fmla="*/ 2348 w 3326"/>
                <a:gd name="T33" fmla="*/ 1835 h 3177"/>
                <a:gd name="T34" fmla="*/ 2306 w 3326"/>
                <a:gd name="T35" fmla="*/ 1746 h 3177"/>
                <a:gd name="T36" fmla="*/ 2228 w 3326"/>
                <a:gd name="T37" fmla="*/ 1690 h 3177"/>
                <a:gd name="T38" fmla="*/ 2129 w 3326"/>
                <a:gd name="T39" fmla="*/ 1681 h 3177"/>
                <a:gd name="T40" fmla="*/ 2041 w 3326"/>
                <a:gd name="T41" fmla="*/ 1725 h 3177"/>
                <a:gd name="T42" fmla="*/ 1986 w 3326"/>
                <a:gd name="T43" fmla="*/ 1805 h 3177"/>
                <a:gd name="T44" fmla="*/ 1974 w 3326"/>
                <a:gd name="T45" fmla="*/ 2151 h 3177"/>
                <a:gd name="T46" fmla="*/ 1957 w 3326"/>
                <a:gd name="T47" fmla="*/ 2199 h 3177"/>
                <a:gd name="T48" fmla="*/ 1913 w 3326"/>
                <a:gd name="T49" fmla="*/ 2219 h 3177"/>
                <a:gd name="T50" fmla="*/ 1870 w 3326"/>
                <a:gd name="T51" fmla="*/ 2199 h 3177"/>
                <a:gd name="T52" fmla="*/ 1852 w 3326"/>
                <a:gd name="T53" fmla="*/ 2151 h 3177"/>
                <a:gd name="T54" fmla="*/ 1850 w 3326"/>
                <a:gd name="T55" fmla="*/ 1842 h 3177"/>
                <a:gd name="T56" fmla="*/ 1815 w 3326"/>
                <a:gd name="T57" fmla="*/ 1758 h 3177"/>
                <a:gd name="T58" fmla="*/ 1744 w 3326"/>
                <a:gd name="T59" fmla="*/ 1697 h 3177"/>
                <a:gd name="T60" fmla="*/ 1663 w 3326"/>
                <a:gd name="T61" fmla="*/ 1678 h 3177"/>
                <a:gd name="T62" fmla="*/ 1568 w 3326"/>
                <a:gd name="T63" fmla="*/ 1705 h 3177"/>
                <a:gd name="T64" fmla="*/ 1501 w 3326"/>
                <a:gd name="T65" fmla="*/ 1775 h 3177"/>
                <a:gd name="T66" fmla="*/ 1474 w 3326"/>
                <a:gd name="T67" fmla="*/ 1873 h 3177"/>
                <a:gd name="T68" fmla="*/ 1466 w 3326"/>
                <a:gd name="T69" fmla="*/ 2186 h 3177"/>
                <a:gd name="T70" fmla="*/ 1429 w 3326"/>
                <a:gd name="T71" fmla="*/ 2216 h 3177"/>
                <a:gd name="T72" fmla="*/ 1382 w 3326"/>
                <a:gd name="T73" fmla="*/ 2209 h 3177"/>
                <a:gd name="T74" fmla="*/ 1354 w 3326"/>
                <a:gd name="T75" fmla="*/ 2170 h 3177"/>
                <a:gd name="T76" fmla="*/ 1352 w 3326"/>
                <a:gd name="T77" fmla="*/ 1869 h 3177"/>
                <a:gd name="T78" fmla="*/ 1325 w 3326"/>
                <a:gd name="T79" fmla="*/ 1773 h 3177"/>
                <a:gd name="T80" fmla="*/ 1257 w 3326"/>
                <a:gd name="T81" fmla="*/ 1704 h 3177"/>
                <a:gd name="T82" fmla="*/ 1163 w 3326"/>
                <a:gd name="T83" fmla="*/ 1678 h 3177"/>
                <a:gd name="T84" fmla="*/ 1083 w 3326"/>
                <a:gd name="T85" fmla="*/ 1697 h 3177"/>
                <a:gd name="T86" fmla="*/ 1011 w 3326"/>
                <a:gd name="T87" fmla="*/ 1758 h 3177"/>
                <a:gd name="T88" fmla="*/ 977 w 3326"/>
                <a:gd name="T89" fmla="*/ 1844 h 3177"/>
                <a:gd name="T90" fmla="*/ 890 w 3326"/>
                <a:gd name="T91" fmla="*/ 3135 h 3177"/>
                <a:gd name="T92" fmla="*/ 652 w 3326"/>
                <a:gd name="T93" fmla="*/ 2984 h 3177"/>
                <a:gd name="T94" fmla="*/ 445 w 3326"/>
                <a:gd name="T95" fmla="*/ 2795 h 3177"/>
                <a:gd name="T96" fmla="*/ 271 w 3326"/>
                <a:gd name="T97" fmla="*/ 2574 h 3177"/>
                <a:gd name="T98" fmla="*/ 137 w 3326"/>
                <a:gd name="T99" fmla="*/ 2326 h 3177"/>
                <a:gd name="T100" fmla="*/ 46 w 3326"/>
                <a:gd name="T101" fmla="*/ 2054 h 3177"/>
                <a:gd name="T102" fmla="*/ 3 w 3326"/>
                <a:gd name="T103" fmla="*/ 1763 h 3177"/>
                <a:gd name="T104" fmla="*/ 12 w 3326"/>
                <a:gd name="T105" fmla="*/ 1462 h 3177"/>
                <a:gd name="T106" fmla="*/ 73 w 3326"/>
                <a:gd name="T107" fmla="*/ 1175 h 3177"/>
                <a:gd name="T108" fmla="*/ 182 w 3326"/>
                <a:gd name="T109" fmla="*/ 907 h 3177"/>
                <a:gd name="T110" fmla="*/ 332 w 3326"/>
                <a:gd name="T111" fmla="*/ 665 h 3177"/>
                <a:gd name="T112" fmla="*/ 521 w 3326"/>
                <a:gd name="T113" fmla="*/ 454 h 3177"/>
                <a:gd name="T114" fmla="*/ 743 w 3326"/>
                <a:gd name="T115" fmla="*/ 278 h 3177"/>
                <a:gd name="T116" fmla="*/ 994 w 3326"/>
                <a:gd name="T117" fmla="*/ 140 h 3177"/>
                <a:gd name="T118" fmla="*/ 1268 w 3326"/>
                <a:gd name="T119" fmla="*/ 47 h 3177"/>
                <a:gd name="T120" fmla="*/ 1562 w 3326"/>
                <a:gd name="T121" fmla="*/ 3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6" h="3177">
                  <a:moveTo>
                    <a:pt x="1663" y="0"/>
                  </a:moveTo>
                  <a:lnTo>
                    <a:pt x="1764" y="3"/>
                  </a:lnTo>
                  <a:lnTo>
                    <a:pt x="1864" y="12"/>
                  </a:lnTo>
                  <a:lnTo>
                    <a:pt x="1962" y="26"/>
                  </a:lnTo>
                  <a:lnTo>
                    <a:pt x="2058" y="47"/>
                  </a:lnTo>
                  <a:lnTo>
                    <a:pt x="2151" y="73"/>
                  </a:lnTo>
                  <a:lnTo>
                    <a:pt x="2243" y="104"/>
                  </a:lnTo>
                  <a:lnTo>
                    <a:pt x="2332" y="140"/>
                  </a:lnTo>
                  <a:lnTo>
                    <a:pt x="2419" y="181"/>
                  </a:lnTo>
                  <a:lnTo>
                    <a:pt x="2503" y="227"/>
                  </a:lnTo>
                  <a:lnTo>
                    <a:pt x="2583" y="278"/>
                  </a:lnTo>
                  <a:lnTo>
                    <a:pt x="2660" y="332"/>
                  </a:lnTo>
                  <a:lnTo>
                    <a:pt x="2735" y="391"/>
                  </a:lnTo>
                  <a:lnTo>
                    <a:pt x="2805" y="454"/>
                  </a:lnTo>
                  <a:lnTo>
                    <a:pt x="2872" y="521"/>
                  </a:lnTo>
                  <a:lnTo>
                    <a:pt x="2935" y="591"/>
                  </a:lnTo>
                  <a:lnTo>
                    <a:pt x="2994" y="665"/>
                  </a:lnTo>
                  <a:lnTo>
                    <a:pt x="3048" y="743"/>
                  </a:lnTo>
                  <a:lnTo>
                    <a:pt x="3099" y="823"/>
                  </a:lnTo>
                  <a:lnTo>
                    <a:pt x="3145" y="907"/>
                  </a:lnTo>
                  <a:lnTo>
                    <a:pt x="3186" y="994"/>
                  </a:lnTo>
                  <a:lnTo>
                    <a:pt x="3222" y="1083"/>
                  </a:lnTo>
                  <a:lnTo>
                    <a:pt x="3253" y="1175"/>
                  </a:lnTo>
                  <a:lnTo>
                    <a:pt x="3279" y="1268"/>
                  </a:lnTo>
                  <a:lnTo>
                    <a:pt x="3300" y="1364"/>
                  </a:lnTo>
                  <a:lnTo>
                    <a:pt x="3314" y="1462"/>
                  </a:lnTo>
                  <a:lnTo>
                    <a:pt x="3323" y="1562"/>
                  </a:lnTo>
                  <a:lnTo>
                    <a:pt x="3326" y="1663"/>
                  </a:lnTo>
                  <a:lnTo>
                    <a:pt x="3323" y="1763"/>
                  </a:lnTo>
                  <a:lnTo>
                    <a:pt x="3314" y="1862"/>
                  </a:lnTo>
                  <a:lnTo>
                    <a:pt x="3300" y="1959"/>
                  </a:lnTo>
                  <a:lnTo>
                    <a:pt x="3280" y="2054"/>
                  </a:lnTo>
                  <a:lnTo>
                    <a:pt x="3254" y="2146"/>
                  </a:lnTo>
                  <a:lnTo>
                    <a:pt x="3224" y="2237"/>
                  </a:lnTo>
                  <a:lnTo>
                    <a:pt x="3189" y="2326"/>
                  </a:lnTo>
                  <a:lnTo>
                    <a:pt x="3148" y="2411"/>
                  </a:lnTo>
                  <a:lnTo>
                    <a:pt x="3104" y="2495"/>
                  </a:lnTo>
                  <a:lnTo>
                    <a:pt x="3055" y="2574"/>
                  </a:lnTo>
                  <a:lnTo>
                    <a:pt x="3001" y="2651"/>
                  </a:lnTo>
                  <a:lnTo>
                    <a:pt x="2943" y="2725"/>
                  </a:lnTo>
                  <a:lnTo>
                    <a:pt x="2881" y="2795"/>
                  </a:lnTo>
                  <a:lnTo>
                    <a:pt x="2815" y="2862"/>
                  </a:lnTo>
                  <a:lnTo>
                    <a:pt x="2747" y="2924"/>
                  </a:lnTo>
                  <a:lnTo>
                    <a:pt x="2674" y="2984"/>
                  </a:lnTo>
                  <a:lnTo>
                    <a:pt x="2597" y="3038"/>
                  </a:lnTo>
                  <a:lnTo>
                    <a:pt x="2519" y="3089"/>
                  </a:lnTo>
                  <a:lnTo>
                    <a:pt x="2437" y="3135"/>
                  </a:lnTo>
                  <a:lnTo>
                    <a:pt x="2352" y="3177"/>
                  </a:lnTo>
                  <a:lnTo>
                    <a:pt x="2352" y="1869"/>
                  </a:lnTo>
                  <a:lnTo>
                    <a:pt x="2351" y="1869"/>
                  </a:lnTo>
                  <a:lnTo>
                    <a:pt x="2348" y="1835"/>
                  </a:lnTo>
                  <a:lnTo>
                    <a:pt x="2339" y="1802"/>
                  </a:lnTo>
                  <a:lnTo>
                    <a:pt x="2325" y="1773"/>
                  </a:lnTo>
                  <a:lnTo>
                    <a:pt x="2306" y="1746"/>
                  </a:lnTo>
                  <a:lnTo>
                    <a:pt x="2284" y="1724"/>
                  </a:lnTo>
                  <a:lnTo>
                    <a:pt x="2257" y="1704"/>
                  </a:lnTo>
                  <a:lnTo>
                    <a:pt x="2228" y="1690"/>
                  </a:lnTo>
                  <a:lnTo>
                    <a:pt x="2197" y="1681"/>
                  </a:lnTo>
                  <a:lnTo>
                    <a:pt x="2162" y="1678"/>
                  </a:lnTo>
                  <a:lnTo>
                    <a:pt x="2129" y="1681"/>
                  </a:lnTo>
                  <a:lnTo>
                    <a:pt x="2097" y="1690"/>
                  </a:lnTo>
                  <a:lnTo>
                    <a:pt x="2068" y="1705"/>
                  </a:lnTo>
                  <a:lnTo>
                    <a:pt x="2041" y="1725"/>
                  </a:lnTo>
                  <a:lnTo>
                    <a:pt x="2018" y="1748"/>
                  </a:lnTo>
                  <a:lnTo>
                    <a:pt x="2000" y="1775"/>
                  </a:lnTo>
                  <a:lnTo>
                    <a:pt x="1986" y="1805"/>
                  </a:lnTo>
                  <a:lnTo>
                    <a:pt x="1977" y="1838"/>
                  </a:lnTo>
                  <a:lnTo>
                    <a:pt x="1974" y="1873"/>
                  </a:lnTo>
                  <a:lnTo>
                    <a:pt x="1974" y="2151"/>
                  </a:lnTo>
                  <a:lnTo>
                    <a:pt x="1972" y="2170"/>
                  </a:lnTo>
                  <a:lnTo>
                    <a:pt x="1966" y="2186"/>
                  </a:lnTo>
                  <a:lnTo>
                    <a:pt x="1957" y="2199"/>
                  </a:lnTo>
                  <a:lnTo>
                    <a:pt x="1944" y="2209"/>
                  </a:lnTo>
                  <a:lnTo>
                    <a:pt x="1929" y="2216"/>
                  </a:lnTo>
                  <a:lnTo>
                    <a:pt x="1913" y="2219"/>
                  </a:lnTo>
                  <a:lnTo>
                    <a:pt x="1897" y="2216"/>
                  </a:lnTo>
                  <a:lnTo>
                    <a:pt x="1882" y="2209"/>
                  </a:lnTo>
                  <a:lnTo>
                    <a:pt x="1870" y="2199"/>
                  </a:lnTo>
                  <a:lnTo>
                    <a:pt x="1860" y="2186"/>
                  </a:lnTo>
                  <a:lnTo>
                    <a:pt x="1854" y="2170"/>
                  </a:lnTo>
                  <a:lnTo>
                    <a:pt x="1852" y="2151"/>
                  </a:lnTo>
                  <a:lnTo>
                    <a:pt x="1852" y="1869"/>
                  </a:lnTo>
                  <a:lnTo>
                    <a:pt x="1852" y="1869"/>
                  </a:lnTo>
                  <a:lnTo>
                    <a:pt x="1850" y="1842"/>
                  </a:lnTo>
                  <a:lnTo>
                    <a:pt x="1844" y="1815"/>
                  </a:lnTo>
                  <a:lnTo>
                    <a:pt x="1832" y="1785"/>
                  </a:lnTo>
                  <a:lnTo>
                    <a:pt x="1815" y="1758"/>
                  </a:lnTo>
                  <a:lnTo>
                    <a:pt x="1794" y="1734"/>
                  </a:lnTo>
                  <a:lnTo>
                    <a:pt x="1771" y="1713"/>
                  </a:lnTo>
                  <a:lnTo>
                    <a:pt x="1744" y="1697"/>
                  </a:lnTo>
                  <a:lnTo>
                    <a:pt x="1714" y="1685"/>
                  </a:lnTo>
                  <a:lnTo>
                    <a:pt x="1682" y="1679"/>
                  </a:lnTo>
                  <a:lnTo>
                    <a:pt x="1663" y="1678"/>
                  </a:lnTo>
                  <a:lnTo>
                    <a:pt x="1629" y="1681"/>
                  </a:lnTo>
                  <a:lnTo>
                    <a:pt x="1597" y="1690"/>
                  </a:lnTo>
                  <a:lnTo>
                    <a:pt x="1568" y="1705"/>
                  </a:lnTo>
                  <a:lnTo>
                    <a:pt x="1542" y="1725"/>
                  </a:lnTo>
                  <a:lnTo>
                    <a:pt x="1519" y="1748"/>
                  </a:lnTo>
                  <a:lnTo>
                    <a:pt x="1501" y="1775"/>
                  </a:lnTo>
                  <a:lnTo>
                    <a:pt x="1486" y="1805"/>
                  </a:lnTo>
                  <a:lnTo>
                    <a:pt x="1477" y="1838"/>
                  </a:lnTo>
                  <a:lnTo>
                    <a:pt x="1474" y="1873"/>
                  </a:lnTo>
                  <a:lnTo>
                    <a:pt x="1474" y="2151"/>
                  </a:lnTo>
                  <a:lnTo>
                    <a:pt x="1472" y="2170"/>
                  </a:lnTo>
                  <a:lnTo>
                    <a:pt x="1466" y="2186"/>
                  </a:lnTo>
                  <a:lnTo>
                    <a:pt x="1456" y="2199"/>
                  </a:lnTo>
                  <a:lnTo>
                    <a:pt x="1444" y="2209"/>
                  </a:lnTo>
                  <a:lnTo>
                    <a:pt x="1429" y="2216"/>
                  </a:lnTo>
                  <a:lnTo>
                    <a:pt x="1413" y="2219"/>
                  </a:lnTo>
                  <a:lnTo>
                    <a:pt x="1397" y="2216"/>
                  </a:lnTo>
                  <a:lnTo>
                    <a:pt x="1382" y="2209"/>
                  </a:lnTo>
                  <a:lnTo>
                    <a:pt x="1370" y="2199"/>
                  </a:lnTo>
                  <a:lnTo>
                    <a:pt x="1360" y="2186"/>
                  </a:lnTo>
                  <a:lnTo>
                    <a:pt x="1354" y="2170"/>
                  </a:lnTo>
                  <a:lnTo>
                    <a:pt x="1352" y="2151"/>
                  </a:lnTo>
                  <a:lnTo>
                    <a:pt x="1352" y="1869"/>
                  </a:lnTo>
                  <a:lnTo>
                    <a:pt x="1352" y="1869"/>
                  </a:lnTo>
                  <a:lnTo>
                    <a:pt x="1348" y="1835"/>
                  </a:lnTo>
                  <a:lnTo>
                    <a:pt x="1339" y="1802"/>
                  </a:lnTo>
                  <a:lnTo>
                    <a:pt x="1325" y="1773"/>
                  </a:lnTo>
                  <a:lnTo>
                    <a:pt x="1306" y="1746"/>
                  </a:lnTo>
                  <a:lnTo>
                    <a:pt x="1284" y="1724"/>
                  </a:lnTo>
                  <a:lnTo>
                    <a:pt x="1257" y="1704"/>
                  </a:lnTo>
                  <a:lnTo>
                    <a:pt x="1228" y="1690"/>
                  </a:lnTo>
                  <a:lnTo>
                    <a:pt x="1197" y="1681"/>
                  </a:lnTo>
                  <a:lnTo>
                    <a:pt x="1163" y="1678"/>
                  </a:lnTo>
                  <a:lnTo>
                    <a:pt x="1144" y="1679"/>
                  </a:lnTo>
                  <a:lnTo>
                    <a:pt x="1112" y="1685"/>
                  </a:lnTo>
                  <a:lnTo>
                    <a:pt x="1083" y="1697"/>
                  </a:lnTo>
                  <a:lnTo>
                    <a:pt x="1056" y="1713"/>
                  </a:lnTo>
                  <a:lnTo>
                    <a:pt x="1031" y="1734"/>
                  </a:lnTo>
                  <a:lnTo>
                    <a:pt x="1011" y="1758"/>
                  </a:lnTo>
                  <a:lnTo>
                    <a:pt x="995" y="1785"/>
                  </a:lnTo>
                  <a:lnTo>
                    <a:pt x="983" y="1815"/>
                  </a:lnTo>
                  <a:lnTo>
                    <a:pt x="977" y="1844"/>
                  </a:lnTo>
                  <a:lnTo>
                    <a:pt x="975" y="1873"/>
                  </a:lnTo>
                  <a:lnTo>
                    <a:pt x="975" y="3177"/>
                  </a:lnTo>
                  <a:lnTo>
                    <a:pt x="890" y="3135"/>
                  </a:lnTo>
                  <a:lnTo>
                    <a:pt x="807" y="3089"/>
                  </a:lnTo>
                  <a:lnTo>
                    <a:pt x="729" y="3038"/>
                  </a:lnTo>
                  <a:lnTo>
                    <a:pt x="652" y="2984"/>
                  </a:lnTo>
                  <a:lnTo>
                    <a:pt x="579" y="2924"/>
                  </a:lnTo>
                  <a:lnTo>
                    <a:pt x="511" y="2862"/>
                  </a:lnTo>
                  <a:lnTo>
                    <a:pt x="445" y="2795"/>
                  </a:lnTo>
                  <a:lnTo>
                    <a:pt x="383" y="2725"/>
                  </a:lnTo>
                  <a:lnTo>
                    <a:pt x="325" y="2651"/>
                  </a:lnTo>
                  <a:lnTo>
                    <a:pt x="271" y="2574"/>
                  </a:lnTo>
                  <a:lnTo>
                    <a:pt x="222" y="2495"/>
                  </a:lnTo>
                  <a:lnTo>
                    <a:pt x="178" y="2411"/>
                  </a:lnTo>
                  <a:lnTo>
                    <a:pt x="137" y="2326"/>
                  </a:lnTo>
                  <a:lnTo>
                    <a:pt x="102" y="2237"/>
                  </a:lnTo>
                  <a:lnTo>
                    <a:pt x="72" y="2146"/>
                  </a:lnTo>
                  <a:lnTo>
                    <a:pt x="46" y="2054"/>
                  </a:lnTo>
                  <a:lnTo>
                    <a:pt x="26" y="1959"/>
                  </a:lnTo>
                  <a:lnTo>
                    <a:pt x="12" y="1862"/>
                  </a:lnTo>
                  <a:lnTo>
                    <a:pt x="3" y="1763"/>
                  </a:lnTo>
                  <a:lnTo>
                    <a:pt x="0" y="1663"/>
                  </a:lnTo>
                  <a:lnTo>
                    <a:pt x="3" y="1562"/>
                  </a:lnTo>
                  <a:lnTo>
                    <a:pt x="12" y="1462"/>
                  </a:lnTo>
                  <a:lnTo>
                    <a:pt x="27" y="1364"/>
                  </a:lnTo>
                  <a:lnTo>
                    <a:pt x="47" y="1268"/>
                  </a:lnTo>
                  <a:lnTo>
                    <a:pt x="73" y="1175"/>
                  </a:lnTo>
                  <a:lnTo>
                    <a:pt x="104" y="1083"/>
                  </a:lnTo>
                  <a:lnTo>
                    <a:pt x="140" y="994"/>
                  </a:lnTo>
                  <a:lnTo>
                    <a:pt x="182" y="907"/>
                  </a:lnTo>
                  <a:lnTo>
                    <a:pt x="227" y="823"/>
                  </a:lnTo>
                  <a:lnTo>
                    <a:pt x="278" y="743"/>
                  </a:lnTo>
                  <a:lnTo>
                    <a:pt x="332" y="665"/>
                  </a:lnTo>
                  <a:lnTo>
                    <a:pt x="392" y="591"/>
                  </a:lnTo>
                  <a:lnTo>
                    <a:pt x="454" y="521"/>
                  </a:lnTo>
                  <a:lnTo>
                    <a:pt x="521" y="454"/>
                  </a:lnTo>
                  <a:lnTo>
                    <a:pt x="591" y="391"/>
                  </a:lnTo>
                  <a:lnTo>
                    <a:pt x="666" y="332"/>
                  </a:lnTo>
                  <a:lnTo>
                    <a:pt x="743" y="278"/>
                  </a:lnTo>
                  <a:lnTo>
                    <a:pt x="823" y="227"/>
                  </a:lnTo>
                  <a:lnTo>
                    <a:pt x="907" y="181"/>
                  </a:lnTo>
                  <a:lnTo>
                    <a:pt x="994" y="140"/>
                  </a:lnTo>
                  <a:lnTo>
                    <a:pt x="1083" y="104"/>
                  </a:lnTo>
                  <a:lnTo>
                    <a:pt x="1175" y="73"/>
                  </a:lnTo>
                  <a:lnTo>
                    <a:pt x="1268" y="47"/>
                  </a:lnTo>
                  <a:lnTo>
                    <a:pt x="1364" y="26"/>
                  </a:lnTo>
                  <a:lnTo>
                    <a:pt x="1462" y="12"/>
                  </a:lnTo>
                  <a:lnTo>
                    <a:pt x="1562" y="3"/>
                  </a:lnTo>
                  <a:lnTo>
                    <a:pt x="16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7"/>
            <p:cNvSpPr>
              <a:spLocks/>
            </p:cNvSpPr>
            <p:nvPr userDrawn="1"/>
          </p:nvSpPr>
          <p:spPr bwMode="auto">
            <a:xfrm>
              <a:off x="3277" y="2305"/>
              <a:ext cx="1122" cy="1520"/>
            </a:xfrm>
            <a:custGeom>
              <a:avLst/>
              <a:gdLst>
                <a:gd name="T0" fmla="*/ 78 w 1122"/>
                <a:gd name="T1" fmla="*/ 2 h 1520"/>
                <a:gd name="T2" fmla="*/ 105 w 1122"/>
                <a:gd name="T3" fmla="*/ 19 h 1520"/>
                <a:gd name="T4" fmla="*/ 120 w 1122"/>
                <a:gd name="T5" fmla="*/ 49 h 1520"/>
                <a:gd name="T6" fmla="*/ 122 w 1122"/>
                <a:gd name="T7" fmla="*/ 345 h 1520"/>
                <a:gd name="T8" fmla="*/ 134 w 1122"/>
                <a:gd name="T9" fmla="*/ 413 h 1520"/>
                <a:gd name="T10" fmla="*/ 166 w 1122"/>
                <a:gd name="T11" fmla="*/ 471 h 1520"/>
                <a:gd name="T12" fmla="*/ 216 w 1122"/>
                <a:gd name="T13" fmla="*/ 514 h 1520"/>
                <a:gd name="T14" fmla="*/ 277 w 1122"/>
                <a:gd name="T15" fmla="*/ 537 h 1520"/>
                <a:gd name="T16" fmla="*/ 345 w 1122"/>
                <a:gd name="T17" fmla="*/ 537 h 1520"/>
                <a:gd name="T18" fmla="*/ 406 w 1122"/>
                <a:gd name="T19" fmla="*/ 514 h 1520"/>
                <a:gd name="T20" fmla="*/ 454 w 1122"/>
                <a:gd name="T21" fmla="*/ 473 h 1520"/>
                <a:gd name="T22" fmla="*/ 487 w 1122"/>
                <a:gd name="T23" fmla="*/ 416 h 1520"/>
                <a:gd name="T24" fmla="*/ 499 w 1122"/>
                <a:gd name="T25" fmla="*/ 349 h 1520"/>
                <a:gd name="T26" fmla="*/ 500 w 1122"/>
                <a:gd name="T27" fmla="*/ 67 h 1520"/>
                <a:gd name="T28" fmla="*/ 509 w 1122"/>
                <a:gd name="T29" fmla="*/ 34 h 1520"/>
                <a:gd name="T30" fmla="*/ 531 w 1122"/>
                <a:gd name="T31" fmla="*/ 9 h 1520"/>
                <a:gd name="T32" fmla="*/ 561 w 1122"/>
                <a:gd name="T33" fmla="*/ 0 h 1520"/>
                <a:gd name="T34" fmla="*/ 592 w 1122"/>
                <a:gd name="T35" fmla="*/ 9 h 1520"/>
                <a:gd name="T36" fmla="*/ 613 w 1122"/>
                <a:gd name="T37" fmla="*/ 34 h 1520"/>
                <a:gd name="T38" fmla="*/ 623 w 1122"/>
                <a:gd name="T39" fmla="*/ 67 h 1520"/>
                <a:gd name="T40" fmla="*/ 626 w 1122"/>
                <a:gd name="T41" fmla="*/ 381 h 1520"/>
                <a:gd name="T42" fmla="*/ 648 w 1122"/>
                <a:gd name="T43" fmla="*/ 443 h 1520"/>
                <a:gd name="T44" fmla="*/ 689 w 1122"/>
                <a:gd name="T45" fmla="*/ 495 h 1520"/>
                <a:gd name="T46" fmla="*/ 746 w 1122"/>
                <a:gd name="T47" fmla="*/ 528 h 1520"/>
                <a:gd name="T48" fmla="*/ 811 w 1122"/>
                <a:gd name="T49" fmla="*/ 540 h 1520"/>
                <a:gd name="T50" fmla="*/ 876 w 1122"/>
                <a:gd name="T51" fmla="*/ 528 h 1520"/>
                <a:gd name="T52" fmla="*/ 931 w 1122"/>
                <a:gd name="T53" fmla="*/ 496 h 1520"/>
                <a:gd name="T54" fmla="*/ 973 w 1122"/>
                <a:gd name="T55" fmla="*/ 445 h 1520"/>
                <a:gd name="T56" fmla="*/ 996 w 1122"/>
                <a:gd name="T57" fmla="*/ 384 h 1520"/>
                <a:gd name="T58" fmla="*/ 1000 w 1122"/>
                <a:gd name="T59" fmla="*/ 349 h 1520"/>
                <a:gd name="T60" fmla="*/ 1002 w 1122"/>
                <a:gd name="T61" fmla="*/ 49 h 1520"/>
                <a:gd name="T62" fmla="*/ 1018 w 1122"/>
                <a:gd name="T63" fmla="*/ 19 h 1520"/>
                <a:gd name="T64" fmla="*/ 1044 w 1122"/>
                <a:gd name="T65" fmla="*/ 2 h 1520"/>
                <a:gd name="T66" fmla="*/ 1077 w 1122"/>
                <a:gd name="T67" fmla="*/ 2 h 1520"/>
                <a:gd name="T68" fmla="*/ 1104 w 1122"/>
                <a:gd name="T69" fmla="*/ 19 h 1520"/>
                <a:gd name="T70" fmla="*/ 1120 w 1122"/>
                <a:gd name="T71" fmla="*/ 49 h 1520"/>
                <a:gd name="T72" fmla="*/ 1122 w 1122"/>
                <a:gd name="T73" fmla="*/ 1423 h 1520"/>
                <a:gd name="T74" fmla="*/ 942 w 1122"/>
                <a:gd name="T75" fmla="*/ 1476 h 1520"/>
                <a:gd name="T76" fmla="*/ 755 w 1122"/>
                <a:gd name="T77" fmla="*/ 1509 h 1520"/>
                <a:gd name="T78" fmla="*/ 561 w 1122"/>
                <a:gd name="T79" fmla="*/ 1520 h 1520"/>
                <a:gd name="T80" fmla="*/ 367 w 1122"/>
                <a:gd name="T81" fmla="*/ 1509 h 1520"/>
                <a:gd name="T82" fmla="*/ 180 w 1122"/>
                <a:gd name="T83" fmla="*/ 1476 h 1520"/>
                <a:gd name="T84" fmla="*/ 0 w 1122"/>
                <a:gd name="T85" fmla="*/ 1423 h 1520"/>
                <a:gd name="T86" fmla="*/ 2 w 1122"/>
                <a:gd name="T87" fmla="*/ 49 h 1520"/>
                <a:gd name="T88" fmla="*/ 18 w 1122"/>
                <a:gd name="T89" fmla="*/ 19 h 1520"/>
                <a:gd name="T90" fmla="*/ 45 w 1122"/>
                <a:gd name="T91" fmla="*/ 2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2" h="1520">
                  <a:moveTo>
                    <a:pt x="61" y="0"/>
                  </a:moveTo>
                  <a:lnTo>
                    <a:pt x="78" y="2"/>
                  </a:lnTo>
                  <a:lnTo>
                    <a:pt x="92" y="9"/>
                  </a:lnTo>
                  <a:lnTo>
                    <a:pt x="105" y="19"/>
                  </a:lnTo>
                  <a:lnTo>
                    <a:pt x="114" y="34"/>
                  </a:lnTo>
                  <a:lnTo>
                    <a:pt x="120" y="49"/>
                  </a:lnTo>
                  <a:lnTo>
                    <a:pt x="122" y="67"/>
                  </a:lnTo>
                  <a:lnTo>
                    <a:pt x="122" y="345"/>
                  </a:lnTo>
                  <a:lnTo>
                    <a:pt x="125" y="381"/>
                  </a:lnTo>
                  <a:lnTo>
                    <a:pt x="134" y="413"/>
                  </a:lnTo>
                  <a:lnTo>
                    <a:pt x="148" y="443"/>
                  </a:lnTo>
                  <a:lnTo>
                    <a:pt x="166" y="471"/>
                  </a:lnTo>
                  <a:lnTo>
                    <a:pt x="190" y="495"/>
                  </a:lnTo>
                  <a:lnTo>
                    <a:pt x="216" y="514"/>
                  </a:lnTo>
                  <a:lnTo>
                    <a:pt x="245" y="528"/>
                  </a:lnTo>
                  <a:lnTo>
                    <a:pt x="277" y="537"/>
                  </a:lnTo>
                  <a:lnTo>
                    <a:pt x="311" y="540"/>
                  </a:lnTo>
                  <a:lnTo>
                    <a:pt x="345" y="537"/>
                  </a:lnTo>
                  <a:lnTo>
                    <a:pt x="376" y="528"/>
                  </a:lnTo>
                  <a:lnTo>
                    <a:pt x="406" y="514"/>
                  </a:lnTo>
                  <a:lnTo>
                    <a:pt x="432" y="496"/>
                  </a:lnTo>
                  <a:lnTo>
                    <a:pt x="454" y="473"/>
                  </a:lnTo>
                  <a:lnTo>
                    <a:pt x="473" y="445"/>
                  </a:lnTo>
                  <a:lnTo>
                    <a:pt x="487" y="416"/>
                  </a:lnTo>
                  <a:lnTo>
                    <a:pt x="496" y="384"/>
                  </a:lnTo>
                  <a:lnTo>
                    <a:pt x="499" y="349"/>
                  </a:lnTo>
                  <a:lnTo>
                    <a:pt x="500" y="349"/>
                  </a:lnTo>
                  <a:lnTo>
                    <a:pt x="500" y="67"/>
                  </a:lnTo>
                  <a:lnTo>
                    <a:pt x="502" y="49"/>
                  </a:lnTo>
                  <a:lnTo>
                    <a:pt x="509" y="34"/>
                  </a:lnTo>
                  <a:lnTo>
                    <a:pt x="518" y="19"/>
                  </a:lnTo>
                  <a:lnTo>
                    <a:pt x="531" y="9"/>
                  </a:lnTo>
                  <a:lnTo>
                    <a:pt x="545" y="2"/>
                  </a:lnTo>
                  <a:lnTo>
                    <a:pt x="561" y="0"/>
                  </a:lnTo>
                  <a:lnTo>
                    <a:pt x="577" y="2"/>
                  </a:lnTo>
                  <a:lnTo>
                    <a:pt x="592" y="9"/>
                  </a:lnTo>
                  <a:lnTo>
                    <a:pt x="604" y="19"/>
                  </a:lnTo>
                  <a:lnTo>
                    <a:pt x="613" y="34"/>
                  </a:lnTo>
                  <a:lnTo>
                    <a:pt x="620" y="49"/>
                  </a:lnTo>
                  <a:lnTo>
                    <a:pt x="623" y="67"/>
                  </a:lnTo>
                  <a:lnTo>
                    <a:pt x="623" y="345"/>
                  </a:lnTo>
                  <a:lnTo>
                    <a:pt x="626" y="381"/>
                  </a:lnTo>
                  <a:lnTo>
                    <a:pt x="634" y="413"/>
                  </a:lnTo>
                  <a:lnTo>
                    <a:pt x="648" y="443"/>
                  </a:lnTo>
                  <a:lnTo>
                    <a:pt x="667" y="471"/>
                  </a:lnTo>
                  <a:lnTo>
                    <a:pt x="689" y="495"/>
                  </a:lnTo>
                  <a:lnTo>
                    <a:pt x="715" y="514"/>
                  </a:lnTo>
                  <a:lnTo>
                    <a:pt x="746" y="528"/>
                  </a:lnTo>
                  <a:lnTo>
                    <a:pt x="777" y="537"/>
                  </a:lnTo>
                  <a:lnTo>
                    <a:pt x="811" y="540"/>
                  </a:lnTo>
                  <a:lnTo>
                    <a:pt x="845" y="537"/>
                  </a:lnTo>
                  <a:lnTo>
                    <a:pt x="876" y="528"/>
                  </a:lnTo>
                  <a:lnTo>
                    <a:pt x="905" y="514"/>
                  </a:lnTo>
                  <a:lnTo>
                    <a:pt x="931" y="496"/>
                  </a:lnTo>
                  <a:lnTo>
                    <a:pt x="954" y="473"/>
                  </a:lnTo>
                  <a:lnTo>
                    <a:pt x="973" y="445"/>
                  </a:lnTo>
                  <a:lnTo>
                    <a:pt x="987" y="416"/>
                  </a:lnTo>
                  <a:lnTo>
                    <a:pt x="996" y="384"/>
                  </a:lnTo>
                  <a:lnTo>
                    <a:pt x="1000" y="349"/>
                  </a:lnTo>
                  <a:lnTo>
                    <a:pt x="1000" y="349"/>
                  </a:lnTo>
                  <a:lnTo>
                    <a:pt x="1000" y="67"/>
                  </a:lnTo>
                  <a:lnTo>
                    <a:pt x="1002" y="49"/>
                  </a:lnTo>
                  <a:lnTo>
                    <a:pt x="1008" y="34"/>
                  </a:lnTo>
                  <a:lnTo>
                    <a:pt x="1018" y="19"/>
                  </a:lnTo>
                  <a:lnTo>
                    <a:pt x="1030" y="9"/>
                  </a:lnTo>
                  <a:lnTo>
                    <a:pt x="1044" y="2"/>
                  </a:lnTo>
                  <a:lnTo>
                    <a:pt x="1060" y="0"/>
                  </a:lnTo>
                  <a:lnTo>
                    <a:pt x="1077" y="2"/>
                  </a:lnTo>
                  <a:lnTo>
                    <a:pt x="1092" y="9"/>
                  </a:lnTo>
                  <a:lnTo>
                    <a:pt x="1104" y="19"/>
                  </a:lnTo>
                  <a:lnTo>
                    <a:pt x="1114" y="34"/>
                  </a:lnTo>
                  <a:lnTo>
                    <a:pt x="1120" y="49"/>
                  </a:lnTo>
                  <a:lnTo>
                    <a:pt x="1122" y="67"/>
                  </a:lnTo>
                  <a:lnTo>
                    <a:pt x="1122" y="1423"/>
                  </a:lnTo>
                  <a:lnTo>
                    <a:pt x="1033" y="1452"/>
                  </a:lnTo>
                  <a:lnTo>
                    <a:pt x="942" y="1476"/>
                  </a:lnTo>
                  <a:lnTo>
                    <a:pt x="850" y="1495"/>
                  </a:lnTo>
                  <a:lnTo>
                    <a:pt x="755" y="1509"/>
                  </a:lnTo>
                  <a:lnTo>
                    <a:pt x="659" y="1517"/>
                  </a:lnTo>
                  <a:lnTo>
                    <a:pt x="561" y="1520"/>
                  </a:lnTo>
                  <a:lnTo>
                    <a:pt x="463" y="1517"/>
                  </a:lnTo>
                  <a:lnTo>
                    <a:pt x="367" y="1509"/>
                  </a:lnTo>
                  <a:lnTo>
                    <a:pt x="272" y="1495"/>
                  </a:lnTo>
                  <a:lnTo>
                    <a:pt x="180" y="1476"/>
                  </a:lnTo>
                  <a:lnTo>
                    <a:pt x="89" y="1452"/>
                  </a:lnTo>
                  <a:lnTo>
                    <a:pt x="0" y="1423"/>
                  </a:lnTo>
                  <a:lnTo>
                    <a:pt x="0" y="67"/>
                  </a:lnTo>
                  <a:lnTo>
                    <a:pt x="2" y="49"/>
                  </a:lnTo>
                  <a:lnTo>
                    <a:pt x="8" y="34"/>
                  </a:lnTo>
                  <a:lnTo>
                    <a:pt x="18" y="19"/>
                  </a:lnTo>
                  <a:lnTo>
                    <a:pt x="30" y="9"/>
                  </a:lnTo>
                  <a:lnTo>
                    <a:pt x="45"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26"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bg1"/>
                </a:solidFill>
              </a:rPr>
              <a:pPr/>
              <a:t>‹#›</a:t>
            </a:fld>
            <a:endParaRPr lang="en-GB" sz="1050" dirty="0">
              <a:solidFill>
                <a:schemeClr val="bg1"/>
              </a:solidFill>
            </a:endParaRPr>
          </a:p>
        </p:txBody>
      </p:sp>
      <p:sp>
        <p:nvSpPr>
          <p:cNvPr id="3" name="TextBox 2"/>
          <p:cNvSpPr txBox="1"/>
          <p:nvPr userDrawn="1"/>
        </p:nvSpPr>
        <p:spPr>
          <a:xfrm>
            <a:off x="1784074" y="2905774"/>
            <a:ext cx="5575853" cy="784830"/>
          </a:xfrm>
          <a:prstGeom prst="rect">
            <a:avLst/>
          </a:prstGeom>
          <a:noFill/>
        </p:spPr>
        <p:txBody>
          <a:bodyPr wrap="square" rtlCol="0">
            <a:spAutoFit/>
          </a:bodyPr>
          <a:lstStyle/>
          <a:p>
            <a:pPr algn="ctr"/>
            <a:r>
              <a:rPr lang="en-GB" sz="4500" dirty="0">
                <a:solidFill>
                  <a:schemeClr val="bg1"/>
                </a:solidFill>
                <a:latin typeface="HurmeGeometricSans4 SemiBold" panose="020B0700020000000000" pitchFamily="34" charset="0"/>
              </a:rPr>
              <a:t>Any Questions?</a:t>
            </a:r>
          </a:p>
        </p:txBody>
      </p:sp>
    </p:spTree>
    <p:extLst>
      <p:ext uri="{BB962C8B-B14F-4D97-AF65-F5344CB8AC3E}">
        <p14:creationId xmlns:p14="http://schemas.microsoft.com/office/powerpoint/2010/main" val="20565752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a:xfrm>
            <a:off x="359569" y="101601"/>
            <a:ext cx="8397479" cy="1335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8"/>
          <p:cNvSpPr txBox="1"/>
          <p:nvPr userDrawn="1"/>
        </p:nvSpPr>
        <p:spPr>
          <a:xfrm>
            <a:off x="3167790" y="4380331"/>
            <a:ext cx="2753139" cy="461665"/>
          </a:xfrm>
          <a:prstGeom prst="rect">
            <a:avLst/>
          </a:prstGeom>
          <a:noFill/>
        </p:spPr>
        <p:txBody>
          <a:bodyPr wrap="square" rtlCol="0">
            <a:spAutoFit/>
          </a:bodyPr>
          <a:lstStyle/>
          <a:p>
            <a:pPr algn="ctr"/>
            <a:r>
              <a:rPr lang="en-GB" sz="2400" dirty="0">
                <a:solidFill>
                  <a:schemeClr val="bg1"/>
                </a:solidFill>
                <a:latin typeface="Museo Sans Rounded 300" panose="02000000000000000000" pitchFamily="50" charset="0"/>
              </a:rPr>
              <a:t>Thank you</a:t>
            </a:r>
          </a:p>
        </p:txBody>
      </p:sp>
      <p:grpSp>
        <p:nvGrpSpPr>
          <p:cNvPr id="14" name="Group 4"/>
          <p:cNvGrpSpPr>
            <a:grpSpLocks noChangeAspect="1"/>
          </p:cNvGrpSpPr>
          <p:nvPr userDrawn="1"/>
        </p:nvGrpSpPr>
        <p:grpSpPr bwMode="auto">
          <a:xfrm>
            <a:off x="3763511" y="1722783"/>
            <a:ext cx="1616978" cy="2155970"/>
            <a:chOff x="2175" y="499"/>
            <a:chExt cx="3326" cy="3326"/>
          </a:xfrm>
          <a:solidFill>
            <a:schemeClr val="accent4"/>
          </a:solidFill>
        </p:grpSpPr>
        <p:sp>
          <p:nvSpPr>
            <p:cNvPr id="16" name="Freeform 6"/>
            <p:cNvSpPr>
              <a:spLocks/>
            </p:cNvSpPr>
            <p:nvPr userDrawn="1"/>
          </p:nvSpPr>
          <p:spPr bwMode="auto">
            <a:xfrm>
              <a:off x="2175" y="499"/>
              <a:ext cx="3326" cy="3177"/>
            </a:xfrm>
            <a:custGeom>
              <a:avLst/>
              <a:gdLst>
                <a:gd name="T0" fmla="*/ 1864 w 3326"/>
                <a:gd name="T1" fmla="*/ 12 h 3177"/>
                <a:gd name="T2" fmla="*/ 2151 w 3326"/>
                <a:gd name="T3" fmla="*/ 73 h 3177"/>
                <a:gd name="T4" fmla="*/ 2419 w 3326"/>
                <a:gd name="T5" fmla="*/ 181 h 3177"/>
                <a:gd name="T6" fmla="*/ 2660 w 3326"/>
                <a:gd name="T7" fmla="*/ 332 h 3177"/>
                <a:gd name="T8" fmla="*/ 2872 w 3326"/>
                <a:gd name="T9" fmla="*/ 521 h 3177"/>
                <a:gd name="T10" fmla="*/ 3048 w 3326"/>
                <a:gd name="T11" fmla="*/ 743 h 3177"/>
                <a:gd name="T12" fmla="*/ 3186 w 3326"/>
                <a:gd name="T13" fmla="*/ 994 h 3177"/>
                <a:gd name="T14" fmla="*/ 3279 w 3326"/>
                <a:gd name="T15" fmla="*/ 1268 h 3177"/>
                <a:gd name="T16" fmla="*/ 3323 w 3326"/>
                <a:gd name="T17" fmla="*/ 1562 h 3177"/>
                <a:gd name="T18" fmla="*/ 3314 w 3326"/>
                <a:gd name="T19" fmla="*/ 1862 h 3177"/>
                <a:gd name="T20" fmla="*/ 3254 w 3326"/>
                <a:gd name="T21" fmla="*/ 2146 h 3177"/>
                <a:gd name="T22" fmla="*/ 3148 w 3326"/>
                <a:gd name="T23" fmla="*/ 2411 h 3177"/>
                <a:gd name="T24" fmla="*/ 3001 w 3326"/>
                <a:gd name="T25" fmla="*/ 2651 h 3177"/>
                <a:gd name="T26" fmla="*/ 2815 w 3326"/>
                <a:gd name="T27" fmla="*/ 2862 h 3177"/>
                <a:gd name="T28" fmla="*/ 2597 w 3326"/>
                <a:gd name="T29" fmla="*/ 3038 h 3177"/>
                <a:gd name="T30" fmla="*/ 2352 w 3326"/>
                <a:gd name="T31" fmla="*/ 3177 h 3177"/>
                <a:gd name="T32" fmla="*/ 2348 w 3326"/>
                <a:gd name="T33" fmla="*/ 1835 h 3177"/>
                <a:gd name="T34" fmla="*/ 2306 w 3326"/>
                <a:gd name="T35" fmla="*/ 1746 h 3177"/>
                <a:gd name="T36" fmla="*/ 2228 w 3326"/>
                <a:gd name="T37" fmla="*/ 1690 h 3177"/>
                <a:gd name="T38" fmla="*/ 2129 w 3326"/>
                <a:gd name="T39" fmla="*/ 1681 h 3177"/>
                <a:gd name="T40" fmla="*/ 2041 w 3326"/>
                <a:gd name="T41" fmla="*/ 1725 h 3177"/>
                <a:gd name="T42" fmla="*/ 1986 w 3326"/>
                <a:gd name="T43" fmla="*/ 1805 h 3177"/>
                <a:gd name="T44" fmla="*/ 1974 w 3326"/>
                <a:gd name="T45" fmla="*/ 2151 h 3177"/>
                <a:gd name="T46" fmla="*/ 1957 w 3326"/>
                <a:gd name="T47" fmla="*/ 2199 h 3177"/>
                <a:gd name="T48" fmla="*/ 1913 w 3326"/>
                <a:gd name="T49" fmla="*/ 2219 h 3177"/>
                <a:gd name="T50" fmla="*/ 1870 w 3326"/>
                <a:gd name="T51" fmla="*/ 2199 h 3177"/>
                <a:gd name="T52" fmla="*/ 1852 w 3326"/>
                <a:gd name="T53" fmla="*/ 2151 h 3177"/>
                <a:gd name="T54" fmla="*/ 1850 w 3326"/>
                <a:gd name="T55" fmla="*/ 1842 h 3177"/>
                <a:gd name="T56" fmla="*/ 1815 w 3326"/>
                <a:gd name="T57" fmla="*/ 1758 h 3177"/>
                <a:gd name="T58" fmla="*/ 1744 w 3326"/>
                <a:gd name="T59" fmla="*/ 1697 h 3177"/>
                <a:gd name="T60" fmla="*/ 1663 w 3326"/>
                <a:gd name="T61" fmla="*/ 1678 h 3177"/>
                <a:gd name="T62" fmla="*/ 1568 w 3326"/>
                <a:gd name="T63" fmla="*/ 1705 h 3177"/>
                <a:gd name="T64" fmla="*/ 1501 w 3326"/>
                <a:gd name="T65" fmla="*/ 1775 h 3177"/>
                <a:gd name="T66" fmla="*/ 1474 w 3326"/>
                <a:gd name="T67" fmla="*/ 1873 h 3177"/>
                <a:gd name="T68" fmla="*/ 1466 w 3326"/>
                <a:gd name="T69" fmla="*/ 2186 h 3177"/>
                <a:gd name="T70" fmla="*/ 1429 w 3326"/>
                <a:gd name="T71" fmla="*/ 2216 h 3177"/>
                <a:gd name="T72" fmla="*/ 1382 w 3326"/>
                <a:gd name="T73" fmla="*/ 2209 h 3177"/>
                <a:gd name="T74" fmla="*/ 1354 w 3326"/>
                <a:gd name="T75" fmla="*/ 2170 h 3177"/>
                <a:gd name="T76" fmla="*/ 1352 w 3326"/>
                <a:gd name="T77" fmla="*/ 1869 h 3177"/>
                <a:gd name="T78" fmla="*/ 1325 w 3326"/>
                <a:gd name="T79" fmla="*/ 1773 h 3177"/>
                <a:gd name="T80" fmla="*/ 1257 w 3326"/>
                <a:gd name="T81" fmla="*/ 1704 h 3177"/>
                <a:gd name="T82" fmla="*/ 1163 w 3326"/>
                <a:gd name="T83" fmla="*/ 1678 h 3177"/>
                <a:gd name="T84" fmla="*/ 1083 w 3326"/>
                <a:gd name="T85" fmla="*/ 1697 h 3177"/>
                <a:gd name="T86" fmla="*/ 1011 w 3326"/>
                <a:gd name="T87" fmla="*/ 1758 h 3177"/>
                <a:gd name="T88" fmla="*/ 977 w 3326"/>
                <a:gd name="T89" fmla="*/ 1844 h 3177"/>
                <a:gd name="T90" fmla="*/ 890 w 3326"/>
                <a:gd name="T91" fmla="*/ 3135 h 3177"/>
                <a:gd name="T92" fmla="*/ 652 w 3326"/>
                <a:gd name="T93" fmla="*/ 2984 h 3177"/>
                <a:gd name="T94" fmla="*/ 445 w 3326"/>
                <a:gd name="T95" fmla="*/ 2795 h 3177"/>
                <a:gd name="T96" fmla="*/ 271 w 3326"/>
                <a:gd name="T97" fmla="*/ 2574 h 3177"/>
                <a:gd name="T98" fmla="*/ 137 w 3326"/>
                <a:gd name="T99" fmla="*/ 2326 h 3177"/>
                <a:gd name="T100" fmla="*/ 46 w 3326"/>
                <a:gd name="T101" fmla="*/ 2054 h 3177"/>
                <a:gd name="T102" fmla="*/ 3 w 3326"/>
                <a:gd name="T103" fmla="*/ 1763 h 3177"/>
                <a:gd name="T104" fmla="*/ 12 w 3326"/>
                <a:gd name="T105" fmla="*/ 1462 h 3177"/>
                <a:gd name="T106" fmla="*/ 73 w 3326"/>
                <a:gd name="T107" fmla="*/ 1175 h 3177"/>
                <a:gd name="T108" fmla="*/ 182 w 3326"/>
                <a:gd name="T109" fmla="*/ 907 h 3177"/>
                <a:gd name="T110" fmla="*/ 332 w 3326"/>
                <a:gd name="T111" fmla="*/ 665 h 3177"/>
                <a:gd name="T112" fmla="*/ 521 w 3326"/>
                <a:gd name="T113" fmla="*/ 454 h 3177"/>
                <a:gd name="T114" fmla="*/ 743 w 3326"/>
                <a:gd name="T115" fmla="*/ 278 h 3177"/>
                <a:gd name="T116" fmla="*/ 994 w 3326"/>
                <a:gd name="T117" fmla="*/ 140 h 3177"/>
                <a:gd name="T118" fmla="*/ 1268 w 3326"/>
                <a:gd name="T119" fmla="*/ 47 h 3177"/>
                <a:gd name="T120" fmla="*/ 1562 w 3326"/>
                <a:gd name="T121" fmla="*/ 3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6" h="3177">
                  <a:moveTo>
                    <a:pt x="1663" y="0"/>
                  </a:moveTo>
                  <a:lnTo>
                    <a:pt x="1764" y="3"/>
                  </a:lnTo>
                  <a:lnTo>
                    <a:pt x="1864" y="12"/>
                  </a:lnTo>
                  <a:lnTo>
                    <a:pt x="1962" y="26"/>
                  </a:lnTo>
                  <a:lnTo>
                    <a:pt x="2058" y="47"/>
                  </a:lnTo>
                  <a:lnTo>
                    <a:pt x="2151" y="73"/>
                  </a:lnTo>
                  <a:lnTo>
                    <a:pt x="2243" y="104"/>
                  </a:lnTo>
                  <a:lnTo>
                    <a:pt x="2332" y="140"/>
                  </a:lnTo>
                  <a:lnTo>
                    <a:pt x="2419" y="181"/>
                  </a:lnTo>
                  <a:lnTo>
                    <a:pt x="2503" y="227"/>
                  </a:lnTo>
                  <a:lnTo>
                    <a:pt x="2583" y="278"/>
                  </a:lnTo>
                  <a:lnTo>
                    <a:pt x="2660" y="332"/>
                  </a:lnTo>
                  <a:lnTo>
                    <a:pt x="2735" y="391"/>
                  </a:lnTo>
                  <a:lnTo>
                    <a:pt x="2805" y="454"/>
                  </a:lnTo>
                  <a:lnTo>
                    <a:pt x="2872" y="521"/>
                  </a:lnTo>
                  <a:lnTo>
                    <a:pt x="2935" y="591"/>
                  </a:lnTo>
                  <a:lnTo>
                    <a:pt x="2994" y="665"/>
                  </a:lnTo>
                  <a:lnTo>
                    <a:pt x="3048" y="743"/>
                  </a:lnTo>
                  <a:lnTo>
                    <a:pt x="3099" y="823"/>
                  </a:lnTo>
                  <a:lnTo>
                    <a:pt x="3145" y="907"/>
                  </a:lnTo>
                  <a:lnTo>
                    <a:pt x="3186" y="994"/>
                  </a:lnTo>
                  <a:lnTo>
                    <a:pt x="3222" y="1083"/>
                  </a:lnTo>
                  <a:lnTo>
                    <a:pt x="3253" y="1175"/>
                  </a:lnTo>
                  <a:lnTo>
                    <a:pt x="3279" y="1268"/>
                  </a:lnTo>
                  <a:lnTo>
                    <a:pt x="3300" y="1364"/>
                  </a:lnTo>
                  <a:lnTo>
                    <a:pt x="3314" y="1462"/>
                  </a:lnTo>
                  <a:lnTo>
                    <a:pt x="3323" y="1562"/>
                  </a:lnTo>
                  <a:lnTo>
                    <a:pt x="3326" y="1663"/>
                  </a:lnTo>
                  <a:lnTo>
                    <a:pt x="3323" y="1763"/>
                  </a:lnTo>
                  <a:lnTo>
                    <a:pt x="3314" y="1862"/>
                  </a:lnTo>
                  <a:lnTo>
                    <a:pt x="3300" y="1959"/>
                  </a:lnTo>
                  <a:lnTo>
                    <a:pt x="3280" y="2054"/>
                  </a:lnTo>
                  <a:lnTo>
                    <a:pt x="3254" y="2146"/>
                  </a:lnTo>
                  <a:lnTo>
                    <a:pt x="3224" y="2237"/>
                  </a:lnTo>
                  <a:lnTo>
                    <a:pt x="3189" y="2326"/>
                  </a:lnTo>
                  <a:lnTo>
                    <a:pt x="3148" y="2411"/>
                  </a:lnTo>
                  <a:lnTo>
                    <a:pt x="3104" y="2495"/>
                  </a:lnTo>
                  <a:lnTo>
                    <a:pt x="3055" y="2574"/>
                  </a:lnTo>
                  <a:lnTo>
                    <a:pt x="3001" y="2651"/>
                  </a:lnTo>
                  <a:lnTo>
                    <a:pt x="2943" y="2725"/>
                  </a:lnTo>
                  <a:lnTo>
                    <a:pt x="2881" y="2795"/>
                  </a:lnTo>
                  <a:lnTo>
                    <a:pt x="2815" y="2862"/>
                  </a:lnTo>
                  <a:lnTo>
                    <a:pt x="2747" y="2924"/>
                  </a:lnTo>
                  <a:lnTo>
                    <a:pt x="2674" y="2984"/>
                  </a:lnTo>
                  <a:lnTo>
                    <a:pt x="2597" y="3038"/>
                  </a:lnTo>
                  <a:lnTo>
                    <a:pt x="2519" y="3089"/>
                  </a:lnTo>
                  <a:lnTo>
                    <a:pt x="2437" y="3135"/>
                  </a:lnTo>
                  <a:lnTo>
                    <a:pt x="2352" y="3177"/>
                  </a:lnTo>
                  <a:lnTo>
                    <a:pt x="2352" y="1869"/>
                  </a:lnTo>
                  <a:lnTo>
                    <a:pt x="2351" y="1869"/>
                  </a:lnTo>
                  <a:lnTo>
                    <a:pt x="2348" y="1835"/>
                  </a:lnTo>
                  <a:lnTo>
                    <a:pt x="2339" y="1802"/>
                  </a:lnTo>
                  <a:lnTo>
                    <a:pt x="2325" y="1773"/>
                  </a:lnTo>
                  <a:lnTo>
                    <a:pt x="2306" y="1746"/>
                  </a:lnTo>
                  <a:lnTo>
                    <a:pt x="2284" y="1724"/>
                  </a:lnTo>
                  <a:lnTo>
                    <a:pt x="2257" y="1704"/>
                  </a:lnTo>
                  <a:lnTo>
                    <a:pt x="2228" y="1690"/>
                  </a:lnTo>
                  <a:lnTo>
                    <a:pt x="2197" y="1681"/>
                  </a:lnTo>
                  <a:lnTo>
                    <a:pt x="2162" y="1678"/>
                  </a:lnTo>
                  <a:lnTo>
                    <a:pt x="2129" y="1681"/>
                  </a:lnTo>
                  <a:lnTo>
                    <a:pt x="2097" y="1690"/>
                  </a:lnTo>
                  <a:lnTo>
                    <a:pt x="2068" y="1705"/>
                  </a:lnTo>
                  <a:lnTo>
                    <a:pt x="2041" y="1725"/>
                  </a:lnTo>
                  <a:lnTo>
                    <a:pt x="2018" y="1748"/>
                  </a:lnTo>
                  <a:lnTo>
                    <a:pt x="2000" y="1775"/>
                  </a:lnTo>
                  <a:lnTo>
                    <a:pt x="1986" y="1805"/>
                  </a:lnTo>
                  <a:lnTo>
                    <a:pt x="1977" y="1838"/>
                  </a:lnTo>
                  <a:lnTo>
                    <a:pt x="1974" y="1873"/>
                  </a:lnTo>
                  <a:lnTo>
                    <a:pt x="1974" y="2151"/>
                  </a:lnTo>
                  <a:lnTo>
                    <a:pt x="1972" y="2170"/>
                  </a:lnTo>
                  <a:lnTo>
                    <a:pt x="1966" y="2186"/>
                  </a:lnTo>
                  <a:lnTo>
                    <a:pt x="1957" y="2199"/>
                  </a:lnTo>
                  <a:lnTo>
                    <a:pt x="1944" y="2209"/>
                  </a:lnTo>
                  <a:lnTo>
                    <a:pt x="1929" y="2216"/>
                  </a:lnTo>
                  <a:lnTo>
                    <a:pt x="1913" y="2219"/>
                  </a:lnTo>
                  <a:lnTo>
                    <a:pt x="1897" y="2216"/>
                  </a:lnTo>
                  <a:lnTo>
                    <a:pt x="1882" y="2209"/>
                  </a:lnTo>
                  <a:lnTo>
                    <a:pt x="1870" y="2199"/>
                  </a:lnTo>
                  <a:lnTo>
                    <a:pt x="1860" y="2186"/>
                  </a:lnTo>
                  <a:lnTo>
                    <a:pt x="1854" y="2170"/>
                  </a:lnTo>
                  <a:lnTo>
                    <a:pt x="1852" y="2151"/>
                  </a:lnTo>
                  <a:lnTo>
                    <a:pt x="1852" y="1869"/>
                  </a:lnTo>
                  <a:lnTo>
                    <a:pt x="1852" y="1869"/>
                  </a:lnTo>
                  <a:lnTo>
                    <a:pt x="1850" y="1842"/>
                  </a:lnTo>
                  <a:lnTo>
                    <a:pt x="1844" y="1815"/>
                  </a:lnTo>
                  <a:lnTo>
                    <a:pt x="1832" y="1785"/>
                  </a:lnTo>
                  <a:lnTo>
                    <a:pt x="1815" y="1758"/>
                  </a:lnTo>
                  <a:lnTo>
                    <a:pt x="1794" y="1734"/>
                  </a:lnTo>
                  <a:lnTo>
                    <a:pt x="1771" y="1713"/>
                  </a:lnTo>
                  <a:lnTo>
                    <a:pt x="1744" y="1697"/>
                  </a:lnTo>
                  <a:lnTo>
                    <a:pt x="1714" y="1685"/>
                  </a:lnTo>
                  <a:lnTo>
                    <a:pt x="1682" y="1679"/>
                  </a:lnTo>
                  <a:lnTo>
                    <a:pt x="1663" y="1678"/>
                  </a:lnTo>
                  <a:lnTo>
                    <a:pt x="1629" y="1681"/>
                  </a:lnTo>
                  <a:lnTo>
                    <a:pt x="1597" y="1690"/>
                  </a:lnTo>
                  <a:lnTo>
                    <a:pt x="1568" y="1705"/>
                  </a:lnTo>
                  <a:lnTo>
                    <a:pt x="1542" y="1725"/>
                  </a:lnTo>
                  <a:lnTo>
                    <a:pt x="1519" y="1748"/>
                  </a:lnTo>
                  <a:lnTo>
                    <a:pt x="1501" y="1775"/>
                  </a:lnTo>
                  <a:lnTo>
                    <a:pt x="1486" y="1805"/>
                  </a:lnTo>
                  <a:lnTo>
                    <a:pt x="1477" y="1838"/>
                  </a:lnTo>
                  <a:lnTo>
                    <a:pt x="1474" y="1873"/>
                  </a:lnTo>
                  <a:lnTo>
                    <a:pt x="1474" y="2151"/>
                  </a:lnTo>
                  <a:lnTo>
                    <a:pt x="1472" y="2170"/>
                  </a:lnTo>
                  <a:lnTo>
                    <a:pt x="1466" y="2186"/>
                  </a:lnTo>
                  <a:lnTo>
                    <a:pt x="1456" y="2199"/>
                  </a:lnTo>
                  <a:lnTo>
                    <a:pt x="1444" y="2209"/>
                  </a:lnTo>
                  <a:lnTo>
                    <a:pt x="1429" y="2216"/>
                  </a:lnTo>
                  <a:lnTo>
                    <a:pt x="1413" y="2219"/>
                  </a:lnTo>
                  <a:lnTo>
                    <a:pt x="1397" y="2216"/>
                  </a:lnTo>
                  <a:lnTo>
                    <a:pt x="1382" y="2209"/>
                  </a:lnTo>
                  <a:lnTo>
                    <a:pt x="1370" y="2199"/>
                  </a:lnTo>
                  <a:lnTo>
                    <a:pt x="1360" y="2186"/>
                  </a:lnTo>
                  <a:lnTo>
                    <a:pt x="1354" y="2170"/>
                  </a:lnTo>
                  <a:lnTo>
                    <a:pt x="1352" y="2151"/>
                  </a:lnTo>
                  <a:lnTo>
                    <a:pt x="1352" y="1869"/>
                  </a:lnTo>
                  <a:lnTo>
                    <a:pt x="1352" y="1869"/>
                  </a:lnTo>
                  <a:lnTo>
                    <a:pt x="1348" y="1835"/>
                  </a:lnTo>
                  <a:lnTo>
                    <a:pt x="1339" y="1802"/>
                  </a:lnTo>
                  <a:lnTo>
                    <a:pt x="1325" y="1773"/>
                  </a:lnTo>
                  <a:lnTo>
                    <a:pt x="1306" y="1746"/>
                  </a:lnTo>
                  <a:lnTo>
                    <a:pt x="1284" y="1724"/>
                  </a:lnTo>
                  <a:lnTo>
                    <a:pt x="1257" y="1704"/>
                  </a:lnTo>
                  <a:lnTo>
                    <a:pt x="1228" y="1690"/>
                  </a:lnTo>
                  <a:lnTo>
                    <a:pt x="1197" y="1681"/>
                  </a:lnTo>
                  <a:lnTo>
                    <a:pt x="1163" y="1678"/>
                  </a:lnTo>
                  <a:lnTo>
                    <a:pt x="1144" y="1679"/>
                  </a:lnTo>
                  <a:lnTo>
                    <a:pt x="1112" y="1685"/>
                  </a:lnTo>
                  <a:lnTo>
                    <a:pt x="1083" y="1697"/>
                  </a:lnTo>
                  <a:lnTo>
                    <a:pt x="1056" y="1713"/>
                  </a:lnTo>
                  <a:lnTo>
                    <a:pt x="1031" y="1734"/>
                  </a:lnTo>
                  <a:lnTo>
                    <a:pt x="1011" y="1758"/>
                  </a:lnTo>
                  <a:lnTo>
                    <a:pt x="995" y="1785"/>
                  </a:lnTo>
                  <a:lnTo>
                    <a:pt x="983" y="1815"/>
                  </a:lnTo>
                  <a:lnTo>
                    <a:pt x="977" y="1844"/>
                  </a:lnTo>
                  <a:lnTo>
                    <a:pt x="975" y="1873"/>
                  </a:lnTo>
                  <a:lnTo>
                    <a:pt x="975" y="3177"/>
                  </a:lnTo>
                  <a:lnTo>
                    <a:pt x="890" y="3135"/>
                  </a:lnTo>
                  <a:lnTo>
                    <a:pt x="807" y="3089"/>
                  </a:lnTo>
                  <a:lnTo>
                    <a:pt x="729" y="3038"/>
                  </a:lnTo>
                  <a:lnTo>
                    <a:pt x="652" y="2984"/>
                  </a:lnTo>
                  <a:lnTo>
                    <a:pt x="579" y="2924"/>
                  </a:lnTo>
                  <a:lnTo>
                    <a:pt x="511" y="2862"/>
                  </a:lnTo>
                  <a:lnTo>
                    <a:pt x="445" y="2795"/>
                  </a:lnTo>
                  <a:lnTo>
                    <a:pt x="383" y="2725"/>
                  </a:lnTo>
                  <a:lnTo>
                    <a:pt x="325" y="2651"/>
                  </a:lnTo>
                  <a:lnTo>
                    <a:pt x="271" y="2574"/>
                  </a:lnTo>
                  <a:lnTo>
                    <a:pt x="222" y="2495"/>
                  </a:lnTo>
                  <a:lnTo>
                    <a:pt x="178" y="2411"/>
                  </a:lnTo>
                  <a:lnTo>
                    <a:pt x="137" y="2326"/>
                  </a:lnTo>
                  <a:lnTo>
                    <a:pt x="102" y="2237"/>
                  </a:lnTo>
                  <a:lnTo>
                    <a:pt x="72" y="2146"/>
                  </a:lnTo>
                  <a:lnTo>
                    <a:pt x="46" y="2054"/>
                  </a:lnTo>
                  <a:lnTo>
                    <a:pt x="26" y="1959"/>
                  </a:lnTo>
                  <a:lnTo>
                    <a:pt x="12" y="1862"/>
                  </a:lnTo>
                  <a:lnTo>
                    <a:pt x="3" y="1763"/>
                  </a:lnTo>
                  <a:lnTo>
                    <a:pt x="0" y="1663"/>
                  </a:lnTo>
                  <a:lnTo>
                    <a:pt x="3" y="1562"/>
                  </a:lnTo>
                  <a:lnTo>
                    <a:pt x="12" y="1462"/>
                  </a:lnTo>
                  <a:lnTo>
                    <a:pt x="27" y="1364"/>
                  </a:lnTo>
                  <a:lnTo>
                    <a:pt x="47" y="1268"/>
                  </a:lnTo>
                  <a:lnTo>
                    <a:pt x="73" y="1175"/>
                  </a:lnTo>
                  <a:lnTo>
                    <a:pt x="104" y="1083"/>
                  </a:lnTo>
                  <a:lnTo>
                    <a:pt x="140" y="994"/>
                  </a:lnTo>
                  <a:lnTo>
                    <a:pt x="182" y="907"/>
                  </a:lnTo>
                  <a:lnTo>
                    <a:pt x="227" y="823"/>
                  </a:lnTo>
                  <a:lnTo>
                    <a:pt x="278" y="743"/>
                  </a:lnTo>
                  <a:lnTo>
                    <a:pt x="332" y="665"/>
                  </a:lnTo>
                  <a:lnTo>
                    <a:pt x="392" y="591"/>
                  </a:lnTo>
                  <a:lnTo>
                    <a:pt x="454" y="521"/>
                  </a:lnTo>
                  <a:lnTo>
                    <a:pt x="521" y="454"/>
                  </a:lnTo>
                  <a:lnTo>
                    <a:pt x="591" y="391"/>
                  </a:lnTo>
                  <a:lnTo>
                    <a:pt x="666" y="332"/>
                  </a:lnTo>
                  <a:lnTo>
                    <a:pt x="743" y="278"/>
                  </a:lnTo>
                  <a:lnTo>
                    <a:pt x="823" y="227"/>
                  </a:lnTo>
                  <a:lnTo>
                    <a:pt x="907" y="181"/>
                  </a:lnTo>
                  <a:lnTo>
                    <a:pt x="994" y="140"/>
                  </a:lnTo>
                  <a:lnTo>
                    <a:pt x="1083" y="104"/>
                  </a:lnTo>
                  <a:lnTo>
                    <a:pt x="1175" y="73"/>
                  </a:lnTo>
                  <a:lnTo>
                    <a:pt x="1268" y="47"/>
                  </a:lnTo>
                  <a:lnTo>
                    <a:pt x="1364" y="26"/>
                  </a:lnTo>
                  <a:lnTo>
                    <a:pt x="1462" y="12"/>
                  </a:lnTo>
                  <a:lnTo>
                    <a:pt x="1562" y="3"/>
                  </a:lnTo>
                  <a:lnTo>
                    <a:pt x="16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7" name="Freeform 7"/>
            <p:cNvSpPr>
              <a:spLocks/>
            </p:cNvSpPr>
            <p:nvPr userDrawn="1"/>
          </p:nvSpPr>
          <p:spPr bwMode="auto">
            <a:xfrm>
              <a:off x="3277" y="2305"/>
              <a:ext cx="1122" cy="1520"/>
            </a:xfrm>
            <a:custGeom>
              <a:avLst/>
              <a:gdLst>
                <a:gd name="T0" fmla="*/ 78 w 1122"/>
                <a:gd name="T1" fmla="*/ 2 h 1520"/>
                <a:gd name="T2" fmla="*/ 105 w 1122"/>
                <a:gd name="T3" fmla="*/ 19 h 1520"/>
                <a:gd name="T4" fmla="*/ 120 w 1122"/>
                <a:gd name="T5" fmla="*/ 49 h 1520"/>
                <a:gd name="T6" fmla="*/ 122 w 1122"/>
                <a:gd name="T7" fmla="*/ 345 h 1520"/>
                <a:gd name="T8" fmla="*/ 134 w 1122"/>
                <a:gd name="T9" fmla="*/ 413 h 1520"/>
                <a:gd name="T10" fmla="*/ 166 w 1122"/>
                <a:gd name="T11" fmla="*/ 471 h 1520"/>
                <a:gd name="T12" fmla="*/ 216 w 1122"/>
                <a:gd name="T13" fmla="*/ 514 h 1520"/>
                <a:gd name="T14" fmla="*/ 277 w 1122"/>
                <a:gd name="T15" fmla="*/ 537 h 1520"/>
                <a:gd name="T16" fmla="*/ 345 w 1122"/>
                <a:gd name="T17" fmla="*/ 537 h 1520"/>
                <a:gd name="T18" fmla="*/ 406 w 1122"/>
                <a:gd name="T19" fmla="*/ 514 h 1520"/>
                <a:gd name="T20" fmla="*/ 454 w 1122"/>
                <a:gd name="T21" fmla="*/ 473 h 1520"/>
                <a:gd name="T22" fmla="*/ 487 w 1122"/>
                <a:gd name="T23" fmla="*/ 416 h 1520"/>
                <a:gd name="T24" fmla="*/ 499 w 1122"/>
                <a:gd name="T25" fmla="*/ 349 h 1520"/>
                <a:gd name="T26" fmla="*/ 500 w 1122"/>
                <a:gd name="T27" fmla="*/ 67 h 1520"/>
                <a:gd name="T28" fmla="*/ 509 w 1122"/>
                <a:gd name="T29" fmla="*/ 34 h 1520"/>
                <a:gd name="T30" fmla="*/ 531 w 1122"/>
                <a:gd name="T31" fmla="*/ 9 h 1520"/>
                <a:gd name="T32" fmla="*/ 561 w 1122"/>
                <a:gd name="T33" fmla="*/ 0 h 1520"/>
                <a:gd name="T34" fmla="*/ 592 w 1122"/>
                <a:gd name="T35" fmla="*/ 9 h 1520"/>
                <a:gd name="T36" fmla="*/ 613 w 1122"/>
                <a:gd name="T37" fmla="*/ 34 h 1520"/>
                <a:gd name="T38" fmla="*/ 623 w 1122"/>
                <a:gd name="T39" fmla="*/ 67 h 1520"/>
                <a:gd name="T40" fmla="*/ 626 w 1122"/>
                <a:gd name="T41" fmla="*/ 381 h 1520"/>
                <a:gd name="T42" fmla="*/ 648 w 1122"/>
                <a:gd name="T43" fmla="*/ 443 h 1520"/>
                <a:gd name="T44" fmla="*/ 689 w 1122"/>
                <a:gd name="T45" fmla="*/ 495 h 1520"/>
                <a:gd name="T46" fmla="*/ 746 w 1122"/>
                <a:gd name="T47" fmla="*/ 528 h 1520"/>
                <a:gd name="T48" fmla="*/ 811 w 1122"/>
                <a:gd name="T49" fmla="*/ 540 h 1520"/>
                <a:gd name="T50" fmla="*/ 876 w 1122"/>
                <a:gd name="T51" fmla="*/ 528 h 1520"/>
                <a:gd name="T52" fmla="*/ 931 w 1122"/>
                <a:gd name="T53" fmla="*/ 496 h 1520"/>
                <a:gd name="T54" fmla="*/ 973 w 1122"/>
                <a:gd name="T55" fmla="*/ 445 h 1520"/>
                <a:gd name="T56" fmla="*/ 996 w 1122"/>
                <a:gd name="T57" fmla="*/ 384 h 1520"/>
                <a:gd name="T58" fmla="*/ 1000 w 1122"/>
                <a:gd name="T59" fmla="*/ 349 h 1520"/>
                <a:gd name="T60" fmla="*/ 1002 w 1122"/>
                <a:gd name="T61" fmla="*/ 49 h 1520"/>
                <a:gd name="T62" fmla="*/ 1018 w 1122"/>
                <a:gd name="T63" fmla="*/ 19 h 1520"/>
                <a:gd name="T64" fmla="*/ 1044 w 1122"/>
                <a:gd name="T65" fmla="*/ 2 h 1520"/>
                <a:gd name="T66" fmla="*/ 1077 w 1122"/>
                <a:gd name="T67" fmla="*/ 2 h 1520"/>
                <a:gd name="T68" fmla="*/ 1104 w 1122"/>
                <a:gd name="T69" fmla="*/ 19 h 1520"/>
                <a:gd name="T70" fmla="*/ 1120 w 1122"/>
                <a:gd name="T71" fmla="*/ 49 h 1520"/>
                <a:gd name="T72" fmla="*/ 1122 w 1122"/>
                <a:gd name="T73" fmla="*/ 1423 h 1520"/>
                <a:gd name="T74" fmla="*/ 942 w 1122"/>
                <a:gd name="T75" fmla="*/ 1476 h 1520"/>
                <a:gd name="T76" fmla="*/ 755 w 1122"/>
                <a:gd name="T77" fmla="*/ 1509 h 1520"/>
                <a:gd name="T78" fmla="*/ 561 w 1122"/>
                <a:gd name="T79" fmla="*/ 1520 h 1520"/>
                <a:gd name="T80" fmla="*/ 367 w 1122"/>
                <a:gd name="T81" fmla="*/ 1509 h 1520"/>
                <a:gd name="T82" fmla="*/ 180 w 1122"/>
                <a:gd name="T83" fmla="*/ 1476 h 1520"/>
                <a:gd name="T84" fmla="*/ 0 w 1122"/>
                <a:gd name="T85" fmla="*/ 1423 h 1520"/>
                <a:gd name="T86" fmla="*/ 2 w 1122"/>
                <a:gd name="T87" fmla="*/ 49 h 1520"/>
                <a:gd name="T88" fmla="*/ 18 w 1122"/>
                <a:gd name="T89" fmla="*/ 19 h 1520"/>
                <a:gd name="T90" fmla="*/ 45 w 1122"/>
                <a:gd name="T91" fmla="*/ 2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2" h="1520">
                  <a:moveTo>
                    <a:pt x="61" y="0"/>
                  </a:moveTo>
                  <a:lnTo>
                    <a:pt x="78" y="2"/>
                  </a:lnTo>
                  <a:lnTo>
                    <a:pt x="92" y="9"/>
                  </a:lnTo>
                  <a:lnTo>
                    <a:pt x="105" y="19"/>
                  </a:lnTo>
                  <a:lnTo>
                    <a:pt x="114" y="34"/>
                  </a:lnTo>
                  <a:lnTo>
                    <a:pt x="120" y="49"/>
                  </a:lnTo>
                  <a:lnTo>
                    <a:pt x="122" y="67"/>
                  </a:lnTo>
                  <a:lnTo>
                    <a:pt x="122" y="345"/>
                  </a:lnTo>
                  <a:lnTo>
                    <a:pt x="125" y="381"/>
                  </a:lnTo>
                  <a:lnTo>
                    <a:pt x="134" y="413"/>
                  </a:lnTo>
                  <a:lnTo>
                    <a:pt x="148" y="443"/>
                  </a:lnTo>
                  <a:lnTo>
                    <a:pt x="166" y="471"/>
                  </a:lnTo>
                  <a:lnTo>
                    <a:pt x="190" y="495"/>
                  </a:lnTo>
                  <a:lnTo>
                    <a:pt x="216" y="514"/>
                  </a:lnTo>
                  <a:lnTo>
                    <a:pt x="245" y="528"/>
                  </a:lnTo>
                  <a:lnTo>
                    <a:pt x="277" y="537"/>
                  </a:lnTo>
                  <a:lnTo>
                    <a:pt x="311" y="540"/>
                  </a:lnTo>
                  <a:lnTo>
                    <a:pt x="345" y="537"/>
                  </a:lnTo>
                  <a:lnTo>
                    <a:pt x="376" y="528"/>
                  </a:lnTo>
                  <a:lnTo>
                    <a:pt x="406" y="514"/>
                  </a:lnTo>
                  <a:lnTo>
                    <a:pt x="432" y="496"/>
                  </a:lnTo>
                  <a:lnTo>
                    <a:pt x="454" y="473"/>
                  </a:lnTo>
                  <a:lnTo>
                    <a:pt x="473" y="445"/>
                  </a:lnTo>
                  <a:lnTo>
                    <a:pt x="487" y="416"/>
                  </a:lnTo>
                  <a:lnTo>
                    <a:pt x="496" y="384"/>
                  </a:lnTo>
                  <a:lnTo>
                    <a:pt x="499" y="349"/>
                  </a:lnTo>
                  <a:lnTo>
                    <a:pt x="500" y="349"/>
                  </a:lnTo>
                  <a:lnTo>
                    <a:pt x="500" y="67"/>
                  </a:lnTo>
                  <a:lnTo>
                    <a:pt x="502" y="49"/>
                  </a:lnTo>
                  <a:lnTo>
                    <a:pt x="509" y="34"/>
                  </a:lnTo>
                  <a:lnTo>
                    <a:pt x="518" y="19"/>
                  </a:lnTo>
                  <a:lnTo>
                    <a:pt x="531" y="9"/>
                  </a:lnTo>
                  <a:lnTo>
                    <a:pt x="545" y="2"/>
                  </a:lnTo>
                  <a:lnTo>
                    <a:pt x="561" y="0"/>
                  </a:lnTo>
                  <a:lnTo>
                    <a:pt x="577" y="2"/>
                  </a:lnTo>
                  <a:lnTo>
                    <a:pt x="592" y="9"/>
                  </a:lnTo>
                  <a:lnTo>
                    <a:pt x="604" y="19"/>
                  </a:lnTo>
                  <a:lnTo>
                    <a:pt x="613" y="34"/>
                  </a:lnTo>
                  <a:lnTo>
                    <a:pt x="620" y="49"/>
                  </a:lnTo>
                  <a:lnTo>
                    <a:pt x="623" y="67"/>
                  </a:lnTo>
                  <a:lnTo>
                    <a:pt x="623" y="345"/>
                  </a:lnTo>
                  <a:lnTo>
                    <a:pt x="626" y="381"/>
                  </a:lnTo>
                  <a:lnTo>
                    <a:pt x="634" y="413"/>
                  </a:lnTo>
                  <a:lnTo>
                    <a:pt x="648" y="443"/>
                  </a:lnTo>
                  <a:lnTo>
                    <a:pt x="667" y="471"/>
                  </a:lnTo>
                  <a:lnTo>
                    <a:pt x="689" y="495"/>
                  </a:lnTo>
                  <a:lnTo>
                    <a:pt x="715" y="514"/>
                  </a:lnTo>
                  <a:lnTo>
                    <a:pt x="746" y="528"/>
                  </a:lnTo>
                  <a:lnTo>
                    <a:pt x="777" y="537"/>
                  </a:lnTo>
                  <a:lnTo>
                    <a:pt x="811" y="540"/>
                  </a:lnTo>
                  <a:lnTo>
                    <a:pt x="845" y="537"/>
                  </a:lnTo>
                  <a:lnTo>
                    <a:pt x="876" y="528"/>
                  </a:lnTo>
                  <a:lnTo>
                    <a:pt x="905" y="514"/>
                  </a:lnTo>
                  <a:lnTo>
                    <a:pt x="931" y="496"/>
                  </a:lnTo>
                  <a:lnTo>
                    <a:pt x="954" y="473"/>
                  </a:lnTo>
                  <a:lnTo>
                    <a:pt x="973" y="445"/>
                  </a:lnTo>
                  <a:lnTo>
                    <a:pt x="987" y="416"/>
                  </a:lnTo>
                  <a:lnTo>
                    <a:pt x="996" y="384"/>
                  </a:lnTo>
                  <a:lnTo>
                    <a:pt x="1000" y="349"/>
                  </a:lnTo>
                  <a:lnTo>
                    <a:pt x="1000" y="349"/>
                  </a:lnTo>
                  <a:lnTo>
                    <a:pt x="1000" y="67"/>
                  </a:lnTo>
                  <a:lnTo>
                    <a:pt x="1002" y="49"/>
                  </a:lnTo>
                  <a:lnTo>
                    <a:pt x="1008" y="34"/>
                  </a:lnTo>
                  <a:lnTo>
                    <a:pt x="1018" y="19"/>
                  </a:lnTo>
                  <a:lnTo>
                    <a:pt x="1030" y="9"/>
                  </a:lnTo>
                  <a:lnTo>
                    <a:pt x="1044" y="2"/>
                  </a:lnTo>
                  <a:lnTo>
                    <a:pt x="1060" y="0"/>
                  </a:lnTo>
                  <a:lnTo>
                    <a:pt x="1077" y="2"/>
                  </a:lnTo>
                  <a:lnTo>
                    <a:pt x="1092" y="9"/>
                  </a:lnTo>
                  <a:lnTo>
                    <a:pt x="1104" y="19"/>
                  </a:lnTo>
                  <a:lnTo>
                    <a:pt x="1114" y="34"/>
                  </a:lnTo>
                  <a:lnTo>
                    <a:pt x="1120" y="49"/>
                  </a:lnTo>
                  <a:lnTo>
                    <a:pt x="1122" y="67"/>
                  </a:lnTo>
                  <a:lnTo>
                    <a:pt x="1122" y="1423"/>
                  </a:lnTo>
                  <a:lnTo>
                    <a:pt x="1033" y="1452"/>
                  </a:lnTo>
                  <a:lnTo>
                    <a:pt x="942" y="1476"/>
                  </a:lnTo>
                  <a:lnTo>
                    <a:pt x="850" y="1495"/>
                  </a:lnTo>
                  <a:lnTo>
                    <a:pt x="755" y="1509"/>
                  </a:lnTo>
                  <a:lnTo>
                    <a:pt x="659" y="1517"/>
                  </a:lnTo>
                  <a:lnTo>
                    <a:pt x="561" y="1520"/>
                  </a:lnTo>
                  <a:lnTo>
                    <a:pt x="463" y="1517"/>
                  </a:lnTo>
                  <a:lnTo>
                    <a:pt x="367" y="1509"/>
                  </a:lnTo>
                  <a:lnTo>
                    <a:pt x="272" y="1495"/>
                  </a:lnTo>
                  <a:lnTo>
                    <a:pt x="180" y="1476"/>
                  </a:lnTo>
                  <a:lnTo>
                    <a:pt x="89" y="1452"/>
                  </a:lnTo>
                  <a:lnTo>
                    <a:pt x="0" y="1423"/>
                  </a:lnTo>
                  <a:lnTo>
                    <a:pt x="0" y="67"/>
                  </a:lnTo>
                  <a:lnTo>
                    <a:pt x="2" y="49"/>
                  </a:lnTo>
                  <a:lnTo>
                    <a:pt x="8" y="34"/>
                  </a:lnTo>
                  <a:lnTo>
                    <a:pt x="18" y="19"/>
                  </a:lnTo>
                  <a:lnTo>
                    <a:pt x="30" y="9"/>
                  </a:lnTo>
                  <a:lnTo>
                    <a:pt x="45"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21888700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1B24-3E64-611D-CB7E-14CEE5EDEB1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89D2473-249D-CF95-1B9B-BD784FEA118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1D25B1-0278-AA9F-ADC3-DD36F0654C1C}"/>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5" name="Footer Placeholder 4">
            <a:extLst>
              <a:ext uri="{FF2B5EF4-FFF2-40B4-BE49-F238E27FC236}">
                <a16:creationId xmlns:a16="http://schemas.microsoft.com/office/drawing/2014/main" id="{8E8B8BE3-E1CF-FD5E-D11E-D54F863E3A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625FFA-DB91-075B-AD8A-45F5A1B92DC4}"/>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11339871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4FE1-15C3-DA4B-4625-0AC2765458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916910-0ACC-6685-2EA7-928F17C15A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04D0DE-66BD-A3DB-2EB9-7C61C0FA84B7}"/>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5" name="Footer Placeholder 4">
            <a:extLst>
              <a:ext uri="{FF2B5EF4-FFF2-40B4-BE49-F238E27FC236}">
                <a16:creationId xmlns:a16="http://schemas.microsoft.com/office/drawing/2014/main" id="{DC3BC42F-BE76-A6FF-ACDA-3BF1D58673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46DF8E-AEB0-069A-93AA-EE69A7F440EF}"/>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6288231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91EB-4686-34FD-687B-C07F99DC8BD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073DD2-7481-4AB8-4E96-D6B1A5F67FD0}"/>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B58D60-6136-40C6-229C-541417FD6819}"/>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5" name="Footer Placeholder 4">
            <a:extLst>
              <a:ext uri="{FF2B5EF4-FFF2-40B4-BE49-F238E27FC236}">
                <a16:creationId xmlns:a16="http://schemas.microsoft.com/office/drawing/2014/main" id="{4BA27A07-178C-2B3C-F508-378D484B05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3AA1ED-20DC-1389-C148-440E04175A57}"/>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20176783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0B98B-A89C-7EB4-617A-66BF513DA0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E968049-6CA7-1557-8E5B-2C3560CDBDD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1AE9E5-4E3B-3199-3F80-9486A79D989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E8723D-629C-AF51-8D33-CF72723466F8}"/>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6" name="Footer Placeholder 5">
            <a:extLst>
              <a:ext uri="{FF2B5EF4-FFF2-40B4-BE49-F238E27FC236}">
                <a16:creationId xmlns:a16="http://schemas.microsoft.com/office/drawing/2014/main" id="{D59D6DB3-F520-FD83-0159-51DD46C7F9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F500D1-46EA-D3F1-D7F2-3C2E625AB406}"/>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2864978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7C79-56DA-2578-C1CC-BB6C1F86FEA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CE1739-D505-B974-6749-18510AD7B34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C359C0A-B891-0508-F912-4894B2E9A47B}"/>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7C4B13-36B2-8A51-D425-7545A756FD6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82601DC-E817-8A9E-3608-AF44ED20B00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1CB1A00-FF30-ECDC-D6FA-456A679BDCC2}"/>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8" name="Footer Placeholder 7">
            <a:extLst>
              <a:ext uri="{FF2B5EF4-FFF2-40B4-BE49-F238E27FC236}">
                <a16:creationId xmlns:a16="http://schemas.microsoft.com/office/drawing/2014/main" id="{B51BC82F-F7FE-C7E8-B089-53EFFDF1B8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247C57-7505-02F4-8E16-5D69B1EA8BFC}"/>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6215994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8AFF-B798-C018-D94B-A084277389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4DCA80F-D49A-D725-9879-1129F2FDD519}"/>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4" name="Footer Placeholder 3">
            <a:extLst>
              <a:ext uri="{FF2B5EF4-FFF2-40B4-BE49-F238E27FC236}">
                <a16:creationId xmlns:a16="http://schemas.microsoft.com/office/drawing/2014/main" id="{B986E597-0800-1693-561B-B8129E713D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9540325-F7AE-AABF-4E9E-5E28BF05C6EB}"/>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20735263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7A2E3-5D39-D882-3D8C-7447739BF772}"/>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3" name="Footer Placeholder 2">
            <a:extLst>
              <a:ext uri="{FF2B5EF4-FFF2-40B4-BE49-F238E27FC236}">
                <a16:creationId xmlns:a16="http://schemas.microsoft.com/office/drawing/2014/main" id="{1E52D0E6-0ADA-493B-3791-E58B1C21E8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5C5FBF5-793E-AEEC-A4A9-F4584D0AC99E}"/>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322500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304800"/>
            <a:ext cx="2038350" cy="5410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304800"/>
            <a:ext cx="596265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338376"/>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19E4-39A0-4B53-2D16-E3B0A1CC154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DA07B29-9096-2E9C-82EA-2CA97BB354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83E03F-40AD-A712-C7D0-B42191ED7D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942C62-AA70-11BD-B513-E3146DAF11C5}"/>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6" name="Footer Placeholder 5">
            <a:extLst>
              <a:ext uri="{FF2B5EF4-FFF2-40B4-BE49-F238E27FC236}">
                <a16:creationId xmlns:a16="http://schemas.microsoft.com/office/drawing/2014/main" id="{D610E1B2-7BA8-E4E4-DEEB-1F2ED2862F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545B2A-2ED0-7377-B197-C0DCE7DC8389}"/>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15213526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0C03-2783-E0DE-5F09-A0ED18E7CA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8B38869-276A-3923-FDFD-A6F12CBCA46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D2669D72-AA75-2B63-C8CC-9E6845B1D9A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324978-5C02-AAEC-158F-121678D91194}"/>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6" name="Footer Placeholder 5">
            <a:extLst>
              <a:ext uri="{FF2B5EF4-FFF2-40B4-BE49-F238E27FC236}">
                <a16:creationId xmlns:a16="http://schemas.microsoft.com/office/drawing/2014/main" id="{221C1ABF-54F9-E54F-F1A1-CF6C90718C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E67D8D-D3C0-326C-E0AE-A3E005C7DF92}"/>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33109485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D2056-29B9-4263-6C85-6E3566622A6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CD8498-545A-4EB8-8873-EBBE6EA90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4C2182-A911-6048-E86E-ABCA0006A1B9}"/>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5" name="Footer Placeholder 4">
            <a:extLst>
              <a:ext uri="{FF2B5EF4-FFF2-40B4-BE49-F238E27FC236}">
                <a16:creationId xmlns:a16="http://schemas.microsoft.com/office/drawing/2014/main" id="{4EC81456-8DEE-FF45-C9CD-410637F8FF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FFA145-2377-03DE-6496-72DBD018EADE}"/>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5536286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AC584-5CD8-F9C2-80FD-A0019E5CD27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2370DF-0888-D012-D874-B0795C32539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72571E-760A-C904-1B39-2C755892CDF5}"/>
              </a:ext>
            </a:extLst>
          </p:cNvPr>
          <p:cNvSpPr>
            <a:spLocks noGrp="1"/>
          </p:cNvSpPr>
          <p:nvPr>
            <p:ph type="dt" sz="half" idx="10"/>
          </p:nvPr>
        </p:nvSpPr>
        <p:spPr/>
        <p:txBody>
          <a:bodyPr/>
          <a:lstStyle/>
          <a:p>
            <a:fld id="{2A20DEC4-F73A-4CBF-B0FB-225E951A25F3}" type="datetimeFigureOut">
              <a:rPr lang="en-GB" smtClean="0"/>
              <a:t>18/05/2026</a:t>
            </a:fld>
            <a:endParaRPr lang="en-GB"/>
          </a:p>
        </p:txBody>
      </p:sp>
      <p:sp>
        <p:nvSpPr>
          <p:cNvPr id="5" name="Footer Placeholder 4">
            <a:extLst>
              <a:ext uri="{FF2B5EF4-FFF2-40B4-BE49-F238E27FC236}">
                <a16:creationId xmlns:a16="http://schemas.microsoft.com/office/drawing/2014/main" id="{66A79E3D-8D29-0915-3EF1-8BF11F4F8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D84065-8DC2-ECFE-CA38-9CC9C5CF1416}"/>
              </a:ext>
            </a:extLst>
          </p:cNvPr>
          <p:cNvSpPr>
            <a:spLocks noGrp="1"/>
          </p:cNvSpPr>
          <p:nvPr>
            <p:ph type="sldNum" sz="quarter" idx="12"/>
          </p:nvPr>
        </p:nvSpPr>
        <p:spPr/>
        <p:txBody>
          <a:bodyPr/>
          <a:lstStyle/>
          <a:p>
            <a:fld id="{4BBF2705-308C-4B56-A78E-35C42E7437CA}" type="slidenum">
              <a:rPr lang="en-GB" smtClean="0"/>
              <a:t>‹#›</a:t>
            </a:fld>
            <a:endParaRPr lang="en-GB"/>
          </a:p>
        </p:txBody>
      </p:sp>
    </p:spTree>
    <p:extLst>
      <p:ext uri="{BB962C8B-B14F-4D97-AF65-F5344CB8AC3E}">
        <p14:creationId xmlns:p14="http://schemas.microsoft.com/office/powerpoint/2010/main" val="40882855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33367409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137129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descr="A pink dragon with a shadow&#10;&#10;Description automatically generated with medium confidence">
            <a:extLst>
              <a:ext uri="{FF2B5EF4-FFF2-40B4-BE49-F238E27FC236}">
                <a16:creationId xmlns:a16="http://schemas.microsoft.com/office/drawing/2014/main" id="{F40D03E8-DAFB-D5E3-183E-185F6FCC0F4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95536" y="2336900"/>
            <a:ext cx="4464496" cy="1362075"/>
          </a:xfrm>
        </p:spPr>
        <p:txBody>
          <a:bodyPr/>
          <a:lstStyle>
            <a:lvl1pPr algn="l">
              <a:defRPr sz="3000" b="1" cap="all">
                <a:solidFill>
                  <a:srgbClr val="FF0000"/>
                </a:solidFill>
              </a:defRPr>
            </a:lvl1pPr>
          </a:lstStyle>
          <a:p>
            <a:r>
              <a:rPr lang="en-GB" dirty="0"/>
              <a:t>Click to edit Master title style</a:t>
            </a:r>
            <a:endParaRPr lang="en-US" dirty="0"/>
          </a:p>
        </p:txBody>
      </p:sp>
      <p:sp>
        <p:nvSpPr>
          <p:cNvPr id="3" name="Text Placeholder 2"/>
          <p:cNvSpPr>
            <a:spLocks noGrp="1"/>
          </p:cNvSpPr>
          <p:nvPr>
            <p:ph type="body" idx="1"/>
          </p:nvPr>
        </p:nvSpPr>
        <p:spPr>
          <a:xfrm>
            <a:off x="395536" y="836712"/>
            <a:ext cx="4464496" cy="1500187"/>
          </a:xfrm>
        </p:spPr>
        <p:txBody>
          <a:bodyPr anchor="b"/>
          <a:lstStyle>
            <a:lvl1pPr marL="0" indent="0">
              <a:buNone/>
              <a:defRPr sz="1500">
                <a:solidFill>
                  <a:srgbClr val="FF0000"/>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GB" dirty="0"/>
              <a:t>Click to edit Master text styles</a:t>
            </a:r>
          </a:p>
        </p:txBody>
      </p:sp>
    </p:spTree>
    <p:extLst>
      <p:ext uri="{BB962C8B-B14F-4D97-AF65-F5344CB8AC3E}">
        <p14:creationId xmlns:p14="http://schemas.microsoft.com/office/powerpoint/2010/main" val="1777883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251520" y="1524000"/>
            <a:ext cx="4176464"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62736" y="1524000"/>
            <a:ext cx="4229744"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60752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14716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951062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CBB028A-6267-4803-8473-71F7C4129841}"/>
              </a:ext>
            </a:extLst>
          </p:cNvPr>
          <p:cNvSpPr>
            <a:spLocks noGrp="1"/>
          </p:cNvSpPr>
          <p:nvPr>
            <p:ph type="body" sz="quarter" idx="10"/>
          </p:nvPr>
        </p:nvSpPr>
        <p:spPr>
          <a:xfrm>
            <a:off x="611188" y="4797425"/>
            <a:ext cx="5472980" cy="914400"/>
          </a:xfrm>
          <a:prstGeom prst="rect">
            <a:avLst/>
          </a:prstGeom>
        </p:spPr>
        <p:txBody>
          <a:bodyPr/>
          <a:lstStyle>
            <a:lvl1pPr marL="0" indent="0">
              <a:buNone/>
              <a:defRPr>
                <a:solidFill>
                  <a:schemeClr val="bg1"/>
                </a:solidFill>
              </a:defRPr>
            </a:lvl1pPr>
          </a:lstStyle>
          <a:p>
            <a:pPr lvl="0"/>
            <a:endParaRPr lang="en-GB" dirty="0"/>
          </a:p>
        </p:txBody>
      </p:sp>
      <p:pic>
        <p:nvPicPr>
          <p:cNvPr id="4" name="Picture 3" descr="A picture containing photo, holding, bed, person&#10;&#10;Description automatically generated">
            <a:extLst>
              <a:ext uri="{FF2B5EF4-FFF2-40B4-BE49-F238E27FC236}">
                <a16:creationId xmlns:a16="http://schemas.microsoft.com/office/drawing/2014/main" id="{678A1A93-764F-499D-9964-B5248F5670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id="{0FA4096C-2E85-414C-A74B-4C4733036C64}"/>
              </a:ext>
            </a:extLst>
          </p:cNvPr>
          <p:cNvSpPr>
            <a:spLocks noGrp="1"/>
          </p:cNvSpPr>
          <p:nvPr>
            <p:ph type="body" sz="quarter" idx="11" hasCustomPrompt="1"/>
          </p:nvPr>
        </p:nvSpPr>
        <p:spPr>
          <a:xfrm>
            <a:off x="395536" y="398463"/>
            <a:ext cx="4608511" cy="438249"/>
          </a:xfrm>
          <a:prstGeom prst="rect">
            <a:avLst/>
          </a:prstGeom>
        </p:spPr>
        <p:txBody>
          <a:bodyPr/>
          <a:lstStyle>
            <a:lvl1pPr marL="0" indent="0">
              <a:buNone/>
              <a:defRPr sz="3200" b="1">
                <a:solidFill>
                  <a:schemeClr val="bg1"/>
                </a:solidFill>
              </a:defRPr>
            </a:lvl1pPr>
          </a:lstStyle>
          <a:p>
            <a:pPr lvl="0"/>
            <a:r>
              <a:rPr lang="en-US" dirty="0"/>
              <a:t>TITLE</a:t>
            </a:r>
          </a:p>
        </p:txBody>
      </p:sp>
      <p:sp>
        <p:nvSpPr>
          <p:cNvPr id="8" name="Text Placeholder 7">
            <a:extLst>
              <a:ext uri="{FF2B5EF4-FFF2-40B4-BE49-F238E27FC236}">
                <a16:creationId xmlns:a16="http://schemas.microsoft.com/office/drawing/2014/main" id="{2CB54CD1-B643-4F38-8FB1-8EFA010DEFE0}"/>
              </a:ext>
            </a:extLst>
          </p:cNvPr>
          <p:cNvSpPr>
            <a:spLocks noGrp="1"/>
          </p:cNvSpPr>
          <p:nvPr>
            <p:ph type="body" sz="quarter" idx="12"/>
          </p:nvPr>
        </p:nvSpPr>
        <p:spPr>
          <a:xfrm>
            <a:off x="395287" y="836613"/>
            <a:ext cx="4608511" cy="309562"/>
          </a:xfrm>
          <a:prstGeom prst="rect">
            <a:avLst/>
          </a:prstGeom>
        </p:spPr>
        <p:txBody>
          <a:bodyPr/>
          <a:lstStyle>
            <a:lvl1pPr marL="0" indent="0">
              <a:buNone/>
              <a:defRPr sz="2000">
                <a:solidFill>
                  <a:schemeClr val="bg1"/>
                </a:solidFill>
              </a:defRPr>
            </a:lvl1pPr>
          </a:lstStyle>
          <a:p>
            <a:pPr lvl="0"/>
            <a:endParaRPr lang="en-GB" dirty="0"/>
          </a:p>
        </p:txBody>
      </p:sp>
    </p:spTree>
    <p:extLst>
      <p:ext uri="{BB962C8B-B14F-4D97-AF65-F5344CB8AC3E}">
        <p14:creationId xmlns:p14="http://schemas.microsoft.com/office/powerpoint/2010/main" val="1101691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009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Tree>
    <p:extLst>
      <p:ext uri="{BB962C8B-B14F-4D97-AF65-F5344CB8AC3E}">
        <p14:creationId xmlns:p14="http://schemas.microsoft.com/office/powerpoint/2010/main" val="37589224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descr="A pink dragon with a shadow&#10;&#10;Description automatically generated with medium confidence">
            <a:extLst>
              <a:ext uri="{FF2B5EF4-FFF2-40B4-BE49-F238E27FC236}">
                <a16:creationId xmlns:a16="http://schemas.microsoft.com/office/drawing/2014/main" id="{54C5AA3C-A063-22DE-411A-D14BE12BA09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Picture Placeholder 2"/>
          <p:cNvSpPr>
            <a:spLocks noGrp="1"/>
          </p:cNvSpPr>
          <p:nvPr>
            <p:ph type="pic" idx="1"/>
          </p:nvPr>
        </p:nvSpPr>
        <p:spPr>
          <a:xfrm>
            <a:off x="4283968" y="0"/>
            <a:ext cx="4860032"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8" name="Title 1">
            <a:extLst>
              <a:ext uri="{FF2B5EF4-FFF2-40B4-BE49-F238E27FC236}">
                <a16:creationId xmlns:a16="http://schemas.microsoft.com/office/drawing/2014/main" id="{EDF10290-B5AE-017F-086F-109E0234ED7B}"/>
              </a:ext>
            </a:extLst>
          </p:cNvPr>
          <p:cNvSpPr>
            <a:spLocks noGrp="1"/>
          </p:cNvSpPr>
          <p:nvPr>
            <p:ph type="title"/>
          </p:nvPr>
        </p:nvSpPr>
        <p:spPr>
          <a:xfrm>
            <a:off x="395536" y="2336900"/>
            <a:ext cx="3672408" cy="1362075"/>
          </a:xfrm>
        </p:spPr>
        <p:txBody>
          <a:bodyPr/>
          <a:lstStyle>
            <a:lvl1pPr algn="l">
              <a:defRPr sz="3000" b="1" cap="all">
                <a:solidFill>
                  <a:srgbClr val="FF0000"/>
                </a:solidFill>
              </a:defRPr>
            </a:lvl1pPr>
          </a:lstStyle>
          <a:p>
            <a:r>
              <a:rPr lang="en-GB" dirty="0"/>
              <a:t>Click to edit Master title style</a:t>
            </a:r>
            <a:endParaRPr lang="en-US" dirty="0"/>
          </a:p>
        </p:txBody>
      </p:sp>
      <p:sp>
        <p:nvSpPr>
          <p:cNvPr id="9" name="Text Placeholder 2">
            <a:extLst>
              <a:ext uri="{FF2B5EF4-FFF2-40B4-BE49-F238E27FC236}">
                <a16:creationId xmlns:a16="http://schemas.microsoft.com/office/drawing/2014/main" id="{83858759-A6F9-4D99-A443-ADFC9905968E}"/>
              </a:ext>
            </a:extLst>
          </p:cNvPr>
          <p:cNvSpPr>
            <a:spLocks noGrp="1"/>
          </p:cNvSpPr>
          <p:nvPr>
            <p:ph type="body" idx="10"/>
          </p:nvPr>
        </p:nvSpPr>
        <p:spPr>
          <a:xfrm>
            <a:off x="395536" y="836712"/>
            <a:ext cx="3672408" cy="1500187"/>
          </a:xfrm>
        </p:spPr>
        <p:txBody>
          <a:bodyPr anchor="b"/>
          <a:lstStyle>
            <a:lvl1pPr marL="0" indent="0">
              <a:buNone/>
              <a:defRPr sz="1500">
                <a:solidFill>
                  <a:srgbClr val="FF0000"/>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GB" dirty="0"/>
              <a:t>Click to edit Master text styles</a:t>
            </a:r>
          </a:p>
        </p:txBody>
      </p:sp>
    </p:spTree>
    <p:extLst>
      <p:ext uri="{BB962C8B-B14F-4D97-AF65-F5344CB8AC3E}">
        <p14:creationId xmlns:p14="http://schemas.microsoft.com/office/powerpoint/2010/main" val="3637815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692172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304800"/>
            <a:ext cx="2038350" cy="54102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304800"/>
            <a:ext cx="596265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95908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881E108-F384-A315-D627-5984C66ED5C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4615482" y="457965"/>
            <a:ext cx="4506800" cy="5914583"/>
            <a:chOff x="6153976" y="457964"/>
            <a:chExt cx="6009066" cy="5914582"/>
          </a:xfrm>
        </p:grpSpPr>
        <p:grpSp>
          <p:nvGrpSpPr>
            <p:cNvPr id="11" name="Group 10">
              <a:extLst>
                <a:ext uri="{FF2B5EF4-FFF2-40B4-BE49-F238E27FC236}">
                  <a16:creationId xmlns:a16="http://schemas.microsoft.com/office/drawing/2014/main" id="{87C1CCF7-5B2C-35CC-DBB9-2CE06DC4AC6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2621" y="2980002"/>
              <a:ext cx="317159" cy="932400"/>
              <a:chOff x="6376988" y="280988"/>
              <a:chExt cx="633413" cy="1862138"/>
            </a:xfrm>
          </p:grpSpPr>
          <p:sp>
            <p:nvSpPr>
              <p:cNvPr id="90" name="Freeform 68">
                <a:extLst>
                  <a:ext uri="{FF2B5EF4-FFF2-40B4-BE49-F238E27FC236}">
                    <a16:creationId xmlns:a16="http://schemas.microsoft.com/office/drawing/2014/main" id="{18C15660-4DED-02FA-9562-504977CD68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91" name="Freeform 69">
                <a:extLst>
                  <a:ext uri="{FF2B5EF4-FFF2-40B4-BE49-F238E27FC236}">
                    <a16:creationId xmlns:a16="http://schemas.microsoft.com/office/drawing/2014/main" id="{072BDACB-931A-F55A-B289-32AFDCB9E5F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92" name="Line 70">
                <a:extLst>
                  <a:ext uri="{FF2B5EF4-FFF2-40B4-BE49-F238E27FC236}">
                    <a16:creationId xmlns:a16="http://schemas.microsoft.com/office/drawing/2014/main" id="{A34FD5E0-67CD-A986-9673-4DEDB837A3D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12" name="Group 11">
              <a:extLst>
                <a:ext uri="{FF2B5EF4-FFF2-40B4-BE49-F238E27FC236}">
                  <a16:creationId xmlns:a16="http://schemas.microsoft.com/office/drawing/2014/main" id="{0DFF58B2-6BF5-7AA2-99C7-8C899768492F}"/>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8324466" y="457964"/>
              <a:ext cx="3838576" cy="5838297"/>
              <a:chOff x="8324466" y="457964"/>
              <a:chExt cx="3838576" cy="5838297"/>
            </a:xfrm>
          </p:grpSpPr>
          <p:sp>
            <p:nvSpPr>
              <p:cNvPr id="52" name="Oval 51">
                <a:extLst>
                  <a:ext uri="{FF2B5EF4-FFF2-40B4-BE49-F238E27FC236}">
                    <a16:creationId xmlns:a16="http://schemas.microsoft.com/office/drawing/2014/main" id="{4184B759-837D-B79D-8489-BF2033D794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800">
                  <a:solidFill>
                    <a:schemeClr val="tx1"/>
                  </a:solidFill>
                </a:endParaRPr>
              </a:p>
            </p:txBody>
          </p:sp>
          <p:grpSp>
            <p:nvGrpSpPr>
              <p:cNvPr id="53" name="Group 52">
                <a:extLst>
                  <a:ext uri="{FF2B5EF4-FFF2-40B4-BE49-F238E27FC236}">
                    <a16:creationId xmlns:a16="http://schemas.microsoft.com/office/drawing/2014/main" id="{66F7D36D-4939-33BD-C165-7116F0B982B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68" name="Freeform 64">
                  <a:extLst>
                    <a:ext uri="{FF2B5EF4-FFF2-40B4-BE49-F238E27FC236}">
                      <a16:creationId xmlns:a16="http://schemas.microsoft.com/office/drawing/2014/main" id="{39CF26D7-6B87-3153-4F82-3642929F2CA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69" name="Freeform 81">
                  <a:extLst>
                    <a:ext uri="{FF2B5EF4-FFF2-40B4-BE49-F238E27FC236}">
                      <a16:creationId xmlns:a16="http://schemas.microsoft.com/office/drawing/2014/main" id="{60E9FE59-21FD-F26A-8B04-F00B513D9B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0" name="Freeform 61">
                  <a:extLst>
                    <a:ext uri="{FF2B5EF4-FFF2-40B4-BE49-F238E27FC236}">
                      <a16:creationId xmlns:a16="http://schemas.microsoft.com/office/drawing/2014/main" id="{76E57C18-1792-97B2-3EA4-2227216ACA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1" name="Freeform 78">
                  <a:extLst>
                    <a:ext uri="{FF2B5EF4-FFF2-40B4-BE49-F238E27FC236}">
                      <a16:creationId xmlns:a16="http://schemas.microsoft.com/office/drawing/2014/main" id="{3FAD6F0C-C11A-8E35-6E49-CC816C97834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2" name="Freeform 84">
                  <a:extLst>
                    <a:ext uri="{FF2B5EF4-FFF2-40B4-BE49-F238E27FC236}">
                      <a16:creationId xmlns:a16="http://schemas.microsoft.com/office/drawing/2014/main" id="{9F5A8A2A-D14B-7B3F-5837-0C5DDD9E801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3" name="Freeform 87">
                  <a:extLst>
                    <a:ext uri="{FF2B5EF4-FFF2-40B4-BE49-F238E27FC236}">
                      <a16:creationId xmlns:a16="http://schemas.microsoft.com/office/drawing/2014/main" id="{04A52456-CA7C-B910-7DD3-FDF3F02234B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4" name="Freeform 60">
                  <a:extLst>
                    <a:ext uri="{FF2B5EF4-FFF2-40B4-BE49-F238E27FC236}">
                      <a16:creationId xmlns:a16="http://schemas.microsoft.com/office/drawing/2014/main" id="{8415C7E0-168E-583A-3D8E-13A0BECB6E9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5" name="Freeform 59">
                  <a:extLst>
                    <a:ext uri="{FF2B5EF4-FFF2-40B4-BE49-F238E27FC236}">
                      <a16:creationId xmlns:a16="http://schemas.microsoft.com/office/drawing/2014/main" id="{E84EF13A-F9BF-D114-CB2F-BAD322E48AF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6" name="Freeform 62">
                  <a:extLst>
                    <a:ext uri="{FF2B5EF4-FFF2-40B4-BE49-F238E27FC236}">
                      <a16:creationId xmlns:a16="http://schemas.microsoft.com/office/drawing/2014/main" id="{7635AFC9-6470-8D17-0699-3241CE2DE0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7" name="Freeform 65">
                  <a:extLst>
                    <a:ext uri="{FF2B5EF4-FFF2-40B4-BE49-F238E27FC236}">
                      <a16:creationId xmlns:a16="http://schemas.microsoft.com/office/drawing/2014/main" id="{791500EF-3034-425E-4CB3-882A7C2D0FD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8" name="Freeform 79">
                  <a:extLst>
                    <a:ext uri="{FF2B5EF4-FFF2-40B4-BE49-F238E27FC236}">
                      <a16:creationId xmlns:a16="http://schemas.microsoft.com/office/drawing/2014/main" id="{302E1F2F-459F-7DDA-362C-03E7EE4BCB5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79" name="Freeform 82">
                  <a:extLst>
                    <a:ext uri="{FF2B5EF4-FFF2-40B4-BE49-F238E27FC236}">
                      <a16:creationId xmlns:a16="http://schemas.microsoft.com/office/drawing/2014/main" id="{39D9EE3B-A0D7-E4FC-9046-5C976687115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80" name="Freeform 85">
                  <a:extLst>
                    <a:ext uri="{FF2B5EF4-FFF2-40B4-BE49-F238E27FC236}">
                      <a16:creationId xmlns:a16="http://schemas.microsoft.com/office/drawing/2014/main" id="{BB7ED61D-F228-3585-0563-330602FFB32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81" name="Freeform 88">
                  <a:extLst>
                    <a:ext uri="{FF2B5EF4-FFF2-40B4-BE49-F238E27FC236}">
                      <a16:creationId xmlns:a16="http://schemas.microsoft.com/office/drawing/2014/main" id="{8D6D1F50-C458-93FE-2C29-73F04AAF395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grpSp>
              <p:nvGrpSpPr>
                <p:cNvPr id="82" name="Group 81">
                  <a:extLst>
                    <a:ext uri="{FF2B5EF4-FFF2-40B4-BE49-F238E27FC236}">
                      <a16:creationId xmlns:a16="http://schemas.microsoft.com/office/drawing/2014/main" id="{7C2B1F16-E91E-EEEA-3C21-7B069CE00B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751BADD6-70CB-D6E4-DE92-76B1A4C2E7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4" name="Line 66">
                    <a:extLst>
                      <a:ext uri="{FF2B5EF4-FFF2-40B4-BE49-F238E27FC236}">
                        <a16:creationId xmlns:a16="http://schemas.microsoft.com/office/drawing/2014/main" id="{859ECE72-C252-77AA-D9A2-9BA1D9A6450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5" name="Line 67">
                    <a:extLst>
                      <a:ext uri="{FF2B5EF4-FFF2-40B4-BE49-F238E27FC236}">
                        <a16:creationId xmlns:a16="http://schemas.microsoft.com/office/drawing/2014/main" id="{DBABDC38-A611-E865-1F52-62CA48E76F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6" name="Line 80">
                    <a:extLst>
                      <a:ext uri="{FF2B5EF4-FFF2-40B4-BE49-F238E27FC236}">
                        <a16:creationId xmlns:a16="http://schemas.microsoft.com/office/drawing/2014/main" id="{FC53D630-F42E-2033-5860-1939673F720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7" name="Line 83">
                    <a:extLst>
                      <a:ext uri="{FF2B5EF4-FFF2-40B4-BE49-F238E27FC236}">
                        <a16:creationId xmlns:a16="http://schemas.microsoft.com/office/drawing/2014/main" id="{EC021795-C29B-11C0-E5B2-AF136EE09B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8" name="Line 86">
                    <a:extLst>
                      <a:ext uri="{FF2B5EF4-FFF2-40B4-BE49-F238E27FC236}">
                        <a16:creationId xmlns:a16="http://schemas.microsoft.com/office/drawing/2014/main" id="{89127066-0EC1-E69B-2763-17EF53F77D4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89" name="Line 89">
                    <a:extLst>
                      <a:ext uri="{FF2B5EF4-FFF2-40B4-BE49-F238E27FC236}">
                        <a16:creationId xmlns:a16="http://schemas.microsoft.com/office/drawing/2014/main" id="{6B6CD59F-3CDF-DC2F-7629-7D25456A1A5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grpSp>
          </p:grpSp>
          <p:grpSp>
            <p:nvGrpSpPr>
              <p:cNvPr id="54" name="Group 53">
                <a:extLst>
                  <a:ext uri="{FF2B5EF4-FFF2-40B4-BE49-F238E27FC236}">
                    <a16:creationId xmlns:a16="http://schemas.microsoft.com/office/drawing/2014/main" id="{1AEC402E-386A-ABCA-FAED-AC35560FFD1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60" name="Group 59">
                  <a:extLst>
                    <a:ext uri="{FF2B5EF4-FFF2-40B4-BE49-F238E27FC236}">
                      <a16:creationId xmlns:a16="http://schemas.microsoft.com/office/drawing/2014/main" id="{D05B1D61-BF79-CE17-3316-E22D6375DD6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3C1121DD-6D2D-F6DD-13EB-5BA4FEEC669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16FB59-99AD-CD5D-43A7-7DFCE4405C2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D65EFF6D-F07E-8BD8-4231-62761F20D5F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Rectangle 30">
                    <a:extLst>
                      <a:ext uri="{FF2B5EF4-FFF2-40B4-BE49-F238E27FC236}">
                        <a16:creationId xmlns:a16="http://schemas.microsoft.com/office/drawing/2014/main" id="{288BBD12-64D8-2967-BD02-82576A7A73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61" name="Group 60">
                  <a:extLst>
                    <a:ext uri="{FF2B5EF4-FFF2-40B4-BE49-F238E27FC236}">
                      <a16:creationId xmlns:a16="http://schemas.microsoft.com/office/drawing/2014/main" id="{F4834E8D-D6E4-CAB3-9A98-0065273DA50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57">
                    <a:extLst>
                      <a:ext uri="{FF2B5EF4-FFF2-40B4-BE49-F238E27FC236}">
                        <a16:creationId xmlns:a16="http://schemas.microsoft.com/office/drawing/2014/main" id="{81F30DBC-DD75-CAAB-A919-54CD8C595B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800">
                      <a:solidFill>
                        <a:schemeClr val="tx1"/>
                      </a:solidFill>
                    </a:endParaRPr>
                  </a:p>
                </p:txBody>
              </p:sp>
              <p:sp>
                <p:nvSpPr>
                  <p:cNvPr id="63" name="Freeform: Shape 58">
                    <a:extLst>
                      <a:ext uri="{FF2B5EF4-FFF2-40B4-BE49-F238E27FC236}">
                        <a16:creationId xmlns:a16="http://schemas.microsoft.com/office/drawing/2014/main" id="{5622C940-8B4B-FCC6-D6C5-C3A5B5887A7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800">
                      <a:solidFill>
                        <a:schemeClr val="tx1"/>
                      </a:solidFill>
                    </a:endParaRPr>
                  </a:p>
                </p:txBody>
              </p:sp>
            </p:grpSp>
          </p:grpSp>
          <p:grpSp>
            <p:nvGrpSpPr>
              <p:cNvPr id="55" name="Group 54">
                <a:extLst>
                  <a:ext uri="{FF2B5EF4-FFF2-40B4-BE49-F238E27FC236}">
                    <a16:creationId xmlns:a16="http://schemas.microsoft.com/office/drawing/2014/main" id="{170620AC-69C7-F05B-0FE6-F2A7B369742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56" name="Group 55">
                  <a:extLst>
                    <a:ext uri="{FF2B5EF4-FFF2-40B4-BE49-F238E27FC236}">
                      <a16:creationId xmlns:a16="http://schemas.microsoft.com/office/drawing/2014/main" id="{A866B0E7-3452-342A-E947-5D1B43B5385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58" name="Freeform 68">
                    <a:extLst>
                      <a:ext uri="{FF2B5EF4-FFF2-40B4-BE49-F238E27FC236}">
                        <a16:creationId xmlns:a16="http://schemas.microsoft.com/office/drawing/2014/main" id="{F0A66C71-2E93-8634-693C-65995DDB8C3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59" name="Freeform 69">
                    <a:extLst>
                      <a:ext uri="{FF2B5EF4-FFF2-40B4-BE49-F238E27FC236}">
                        <a16:creationId xmlns:a16="http://schemas.microsoft.com/office/drawing/2014/main" id="{B3DCBCA0-C178-92E8-D0AE-6C88604CA4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57" name="Line 70">
                  <a:extLst>
                    <a:ext uri="{FF2B5EF4-FFF2-40B4-BE49-F238E27FC236}">
                      <a16:creationId xmlns:a16="http://schemas.microsoft.com/office/drawing/2014/main" id="{54962A78-719A-152A-D66A-645612403E2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grpSp>
        </p:grpSp>
        <p:grpSp>
          <p:nvGrpSpPr>
            <p:cNvPr id="13" name="Group 12">
              <a:extLst>
                <a:ext uri="{FF2B5EF4-FFF2-40B4-BE49-F238E27FC236}">
                  <a16:creationId xmlns:a16="http://schemas.microsoft.com/office/drawing/2014/main" id="{0DD8826F-87D1-0808-28F0-C30249A4D8C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6153976" y="534249"/>
              <a:ext cx="3838576" cy="5838297"/>
              <a:chOff x="8324466" y="457964"/>
              <a:chExt cx="3838576" cy="5838297"/>
            </a:xfrm>
          </p:grpSpPr>
          <p:sp>
            <p:nvSpPr>
              <p:cNvPr id="14" name="Oval 13">
                <a:extLst>
                  <a:ext uri="{FF2B5EF4-FFF2-40B4-BE49-F238E27FC236}">
                    <a16:creationId xmlns:a16="http://schemas.microsoft.com/office/drawing/2014/main" id="{3C5D1AE4-7639-F7C4-B0F2-6DC1C6D53C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1319026" y="5955846"/>
                <a:ext cx="340415" cy="340415"/>
              </a:xfrm>
              <a:prstGeom prst="ellipse">
                <a:avLst/>
              </a:pr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800">
                  <a:solidFill>
                    <a:schemeClr val="tx1"/>
                  </a:solidFill>
                </a:endParaRPr>
              </a:p>
            </p:txBody>
          </p:sp>
          <p:grpSp>
            <p:nvGrpSpPr>
              <p:cNvPr id="15" name="Group 14">
                <a:extLst>
                  <a:ext uri="{FF2B5EF4-FFF2-40B4-BE49-F238E27FC236}">
                    <a16:creationId xmlns:a16="http://schemas.microsoft.com/office/drawing/2014/main" id="{5B31C545-6261-4C90-7449-B0FA0F14B17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015028" y="2840007"/>
                <a:ext cx="2457452" cy="3838576"/>
                <a:chOff x="587375" y="280987"/>
                <a:chExt cx="2457452" cy="3838576"/>
              </a:xfrm>
            </p:grpSpPr>
            <p:sp>
              <p:nvSpPr>
                <p:cNvPr id="30" name="Freeform 64">
                  <a:extLst>
                    <a:ext uri="{FF2B5EF4-FFF2-40B4-BE49-F238E27FC236}">
                      <a16:creationId xmlns:a16="http://schemas.microsoft.com/office/drawing/2014/main" id="{CCFF55EE-F463-5AA3-EA8E-FC71AD5E595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31" name="Freeform 81">
                  <a:extLst>
                    <a:ext uri="{FF2B5EF4-FFF2-40B4-BE49-F238E27FC236}">
                      <a16:creationId xmlns:a16="http://schemas.microsoft.com/office/drawing/2014/main" id="{8A64BA49-D64D-5135-432E-F837497AD3E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32" name="Freeform 61">
                  <a:extLst>
                    <a:ext uri="{FF2B5EF4-FFF2-40B4-BE49-F238E27FC236}">
                      <a16:creationId xmlns:a16="http://schemas.microsoft.com/office/drawing/2014/main" id="{53E1B766-53A4-5272-89AA-5097B67ED7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33" name="Freeform 78">
                  <a:extLst>
                    <a:ext uri="{FF2B5EF4-FFF2-40B4-BE49-F238E27FC236}">
                      <a16:creationId xmlns:a16="http://schemas.microsoft.com/office/drawing/2014/main" id="{B9E623EF-3B1E-5902-5A98-8B0276FEED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34" name="Freeform 84">
                  <a:extLst>
                    <a:ext uri="{FF2B5EF4-FFF2-40B4-BE49-F238E27FC236}">
                      <a16:creationId xmlns:a16="http://schemas.microsoft.com/office/drawing/2014/main" id="{A5E08108-7FFE-988A-27B4-42DC2081A6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35" name="Freeform 87">
                  <a:extLst>
                    <a:ext uri="{FF2B5EF4-FFF2-40B4-BE49-F238E27FC236}">
                      <a16:creationId xmlns:a16="http://schemas.microsoft.com/office/drawing/2014/main" id="{773E0169-06B0-CD91-ED69-C5FFA3ABA31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36" name="Freeform 60">
                  <a:extLst>
                    <a:ext uri="{FF2B5EF4-FFF2-40B4-BE49-F238E27FC236}">
                      <a16:creationId xmlns:a16="http://schemas.microsoft.com/office/drawing/2014/main" id="{32E5E29B-D991-75B8-F1CC-E87F58BE97C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37" name="Freeform 59">
                  <a:extLst>
                    <a:ext uri="{FF2B5EF4-FFF2-40B4-BE49-F238E27FC236}">
                      <a16:creationId xmlns:a16="http://schemas.microsoft.com/office/drawing/2014/main" id="{DAC2C0F6-D327-B680-AD0E-29DEFE82D53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38" name="Freeform 62">
                  <a:extLst>
                    <a:ext uri="{FF2B5EF4-FFF2-40B4-BE49-F238E27FC236}">
                      <a16:creationId xmlns:a16="http://schemas.microsoft.com/office/drawing/2014/main" id="{DCFACFB9-BC70-8E9B-94B0-EC3990E331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39" name="Freeform 65">
                  <a:extLst>
                    <a:ext uri="{FF2B5EF4-FFF2-40B4-BE49-F238E27FC236}">
                      <a16:creationId xmlns:a16="http://schemas.microsoft.com/office/drawing/2014/main" id="{0C0243D7-FD13-096E-A535-BCB0E882F0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40" name="Freeform 79">
                  <a:extLst>
                    <a:ext uri="{FF2B5EF4-FFF2-40B4-BE49-F238E27FC236}">
                      <a16:creationId xmlns:a16="http://schemas.microsoft.com/office/drawing/2014/main" id="{E40ADF36-29F2-197F-CA56-7F3C21A9E5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41" name="Freeform 82">
                  <a:extLst>
                    <a:ext uri="{FF2B5EF4-FFF2-40B4-BE49-F238E27FC236}">
                      <a16:creationId xmlns:a16="http://schemas.microsoft.com/office/drawing/2014/main" id="{D4040157-022D-D2D3-BA51-FF1AC48D06A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42" name="Freeform 85">
                  <a:extLst>
                    <a:ext uri="{FF2B5EF4-FFF2-40B4-BE49-F238E27FC236}">
                      <a16:creationId xmlns:a16="http://schemas.microsoft.com/office/drawing/2014/main" id="{D5D04681-B3BF-355E-9F72-D6D5C614702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43" name="Freeform 88">
                  <a:extLst>
                    <a:ext uri="{FF2B5EF4-FFF2-40B4-BE49-F238E27FC236}">
                      <a16:creationId xmlns:a16="http://schemas.microsoft.com/office/drawing/2014/main" id="{F5274D01-718C-8DAB-E10E-EAA275C140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grpSp>
              <p:nvGrpSpPr>
                <p:cNvPr id="44" name="Group 43">
                  <a:extLst>
                    <a:ext uri="{FF2B5EF4-FFF2-40B4-BE49-F238E27FC236}">
                      <a16:creationId xmlns:a16="http://schemas.microsoft.com/office/drawing/2014/main" id="{2A7203C8-6D5A-D15D-479C-B62F49E3956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5" name="Line 63">
                    <a:extLst>
                      <a:ext uri="{FF2B5EF4-FFF2-40B4-BE49-F238E27FC236}">
                        <a16:creationId xmlns:a16="http://schemas.microsoft.com/office/drawing/2014/main" id="{F2A721C4-BB1C-B475-8E9F-0E532E92B8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6" name="Line 66">
                    <a:extLst>
                      <a:ext uri="{FF2B5EF4-FFF2-40B4-BE49-F238E27FC236}">
                        <a16:creationId xmlns:a16="http://schemas.microsoft.com/office/drawing/2014/main" id="{A4D10222-27E8-65CC-D891-16EC7A9F19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7" name="Line 67">
                    <a:extLst>
                      <a:ext uri="{FF2B5EF4-FFF2-40B4-BE49-F238E27FC236}">
                        <a16:creationId xmlns:a16="http://schemas.microsoft.com/office/drawing/2014/main" id="{FF2F28B6-2337-C329-446A-56A59192E6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8" name="Line 80">
                    <a:extLst>
                      <a:ext uri="{FF2B5EF4-FFF2-40B4-BE49-F238E27FC236}">
                        <a16:creationId xmlns:a16="http://schemas.microsoft.com/office/drawing/2014/main" id="{446022E5-729D-E059-0EFB-60DCD3D206C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9" name="Line 83">
                    <a:extLst>
                      <a:ext uri="{FF2B5EF4-FFF2-40B4-BE49-F238E27FC236}">
                        <a16:creationId xmlns:a16="http://schemas.microsoft.com/office/drawing/2014/main" id="{34B448DD-DB51-4BFE-7391-F0E77F0D1A5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50" name="Line 86">
                    <a:extLst>
                      <a:ext uri="{FF2B5EF4-FFF2-40B4-BE49-F238E27FC236}">
                        <a16:creationId xmlns:a16="http://schemas.microsoft.com/office/drawing/2014/main" id="{C4ECBED7-4DF3-07D4-C903-0C3466F436E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51" name="Line 89">
                    <a:extLst>
                      <a:ext uri="{FF2B5EF4-FFF2-40B4-BE49-F238E27FC236}">
                        <a16:creationId xmlns:a16="http://schemas.microsoft.com/office/drawing/2014/main" id="{17BEFC7B-EF7B-E701-5F94-14A5003FA15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grpSp>
          </p:grpSp>
          <p:grpSp>
            <p:nvGrpSpPr>
              <p:cNvPr id="16" name="Group 15">
                <a:extLst>
                  <a:ext uri="{FF2B5EF4-FFF2-40B4-BE49-F238E27FC236}">
                    <a16:creationId xmlns:a16="http://schemas.microsoft.com/office/drawing/2014/main" id="{00A31DDE-6294-E350-9B31-BB2AED729CC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9940728" y="245341"/>
                <a:ext cx="1785984" cy="2211229"/>
                <a:chOff x="3125006" y="3171595"/>
                <a:chExt cx="1785984" cy="2211229"/>
              </a:xfrm>
            </p:grpSpPr>
            <p:grpSp>
              <p:nvGrpSpPr>
                <p:cNvPr id="22" name="Group 21">
                  <a:extLst>
                    <a:ext uri="{FF2B5EF4-FFF2-40B4-BE49-F238E27FC236}">
                      <a16:creationId xmlns:a16="http://schemas.microsoft.com/office/drawing/2014/main" id="{AC308B80-05DF-C878-E68E-CA949D8CBF0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6" name="Straight Connector 25">
                    <a:extLst>
                      <a:ext uri="{FF2B5EF4-FFF2-40B4-BE49-F238E27FC236}">
                        <a16:creationId xmlns:a16="http://schemas.microsoft.com/office/drawing/2014/main" id="{17C14F70-099F-64BE-337A-A8DEA8609BC6}"/>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02A6CE-C651-7A36-FDA2-A75E7A144ACC}"/>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Rectangle 30">
                    <a:extLst>
                      <a:ext uri="{FF2B5EF4-FFF2-40B4-BE49-F238E27FC236}">
                        <a16:creationId xmlns:a16="http://schemas.microsoft.com/office/drawing/2014/main" id="{39947FB4-DB7C-9FAD-FE53-C3E8C9938B3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Rectangle 30">
                    <a:extLst>
                      <a:ext uri="{FF2B5EF4-FFF2-40B4-BE49-F238E27FC236}">
                        <a16:creationId xmlns:a16="http://schemas.microsoft.com/office/drawing/2014/main" id="{C8624528-A8A2-42DC-9965-2F3A1539C8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3" name="Group 22">
                  <a:extLst>
                    <a:ext uri="{FF2B5EF4-FFF2-40B4-BE49-F238E27FC236}">
                      <a16:creationId xmlns:a16="http://schemas.microsoft.com/office/drawing/2014/main" id="{116FC009-ECC3-11A8-69FC-5F228B3DB1E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4" name="Freeform: Shape 19">
                    <a:extLst>
                      <a:ext uri="{FF2B5EF4-FFF2-40B4-BE49-F238E27FC236}">
                        <a16:creationId xmlns:a16="http://schemas.microsoft.com/office/drawing/2014/main" id="{5B77C78C-0E98-59B7-DCF8-A595970FF51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800">
                      <a:solidFill>
                        <a:schemeClr val="tx1"/>
                      </a:solidFill>
                    </a:endParaRPr>
                  </a:p>
                </p:txBody>
              </p:sp>
              <p:sp>
                <p:nvSpPr>
                  <p:cNvPr id="25" name="Freeform: Shape 20">
                    <a:extLst>
                      <a:ext uri="{FF2B5EF4-FFF2-40B4-BE49-F238E27FC236}">
                        <a16:creationId xmlns:a16="http://schemas.microsoft.com/office/drawing/2014/main" id="{AC070F26-D4E6-B35D-46F5-C2314E2A2D9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800">
                      <a:solidFill>
                        <a:schemeClr val="tx1"/>
                      </a:solidFill>
                    </a:endParaRPr>
                  </a:p>
                </p:txBody>
              </p:sp>
            </p:grpSp>
          </p:grpSp>
          <p:grpSp>
            <p:nvGrpSpPr>
              <p:cNvPr id="17" name="Group 16">
                <a:extLst>
                  <a:ext uri="{FF2B5EF4-FFF2-40B4-BE49-F238E27FC236}">
                    <a16:creationId xmlns:a16="http://schemas.microsoft.com/office/drawing/2014/main" id="{8FC4E3AA-C659-9DCF-D8B3-5B1DA915187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10400268" y="1917602"/>
                <a:ext cx="633413" cy="1862138"/>
                <a:chOff x="5959192" y="333389"/>
                <a:chExt cx="633413" cy="1862138"/>
              </a:xfrm>
            </p:grpSpPr>
            <p:grpSp>
              <p:nvGrpSpPr>
                <p:cNvPr id="18" name="Group 17">
                  <a:extLst>
                    <a:ext uri="{FF2B5EF4-FFF2-40B4-BE49-F238E27FC236}">
                      <a16:creationId xmlns:a16="http://schemas.microsoft.com/office/drawing/2014/main" id="{99E5D597-F494-4B41-736C-52EB1CB893D2}"/>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20" name="Freeform 68">
                    <a:extLst>
                      <a:ext uri="{FF2B5EF4-FFF2-40B4-BE49-F238E27FC236}">
                        <a16:creationId xmlns:a16="http://schemas.microsoft.com/office/drawing/2014/main" id="{61A2931B-FF2A-975B-AB37-71DF0F3418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sp>
                <p:nvSpPr>
                  <p:cNvPr id="21" name="Freeform 69">
                    <a:extLst>
                      <a:ext uri="{FF2B5EF4-FFF2-40B4-BE49-F238E27FC236}">
                        <a16:creationId xmlns:a16="http://schemas.microsoft.com/office/drawing/2014/main" id="{AA86D59E-5FB1-7C95-B65B-A960F5A9034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19" name="Line 70">
                  <a:extLst>
                    <a:ext uri="{FF2B5EF4-FFF2-40B4-BE49-F238E27FC236}">
                      <a16:creationId xmlns:a16="http://schemas.microsoft.com/office/drawing/2014/main" id="{D4441001-2EF5-3871-F7E0-4165E5A190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grpSp>
        </p:grpSp>
      </p:grpSp>
      <p:cxnSp>
        <p:nvCxnSpPr>
          <p:cNvPr id="93" name="Straight Connector 92">
            <a:extLst>
              <a:ext uri="{FF2B5EF4-FFF2-40B4-BE49-F238E27FC236}">
                <a16:creationId xmlns:a16="http://schemas.microsoft.com/office/drawing/2014/main" id="{3E6F731B-8969-3200-B9DB-3E8612A79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448306" y="3883295"/>
            <a:ext cx="411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0B95CA7-7C33-82C1-25FB-B083614FA283}"/>
              </a:ext>
            </a:extLst>
          </p:cNvPr>
          <p:cNvSpPr>
            <a:spLocks noGrp="1"/>
          </p:cNvSpPr>
          <p:nvPr>
            <p:ph type="ctrTitle"/>
          </p:nvPr>
        </p:nvSpPr>
        <p:spPr>
          <a:xfrm>
            <a:off x="459486" y="697235"/>
            <a:ext cx="4389120" cy="2925456"/>
          </a:xfrm>
          <a:prstGeom prst="rect">
            <a:avLst/>
          </a:prstGeom>
        </p:spPr>
        <p:txBody>
          <a:bodyPr anchor="b" anchorCtr="0">
            <a:noAutofit/>
          </a:bodyPr>
          <a:lstStyle>
            <a:lvl1pPr algn="ctr">
              <a:defRPr sz="3000"/>
            </a:lvl1pPr>
          </a:lstStyle>
          <a:p>
            <a:r>
              <a:rPr lang="en-US"/>
              <a:t>Click to edit Master title style</a:t>
            </a:r>
          </a:p>
        </p:txBody>
      </p:sp>
      <p:sp>
        <p:nvSpPr>
          <p:cNvPr id="8" name="Subtitle 2">
            <a:extLst>
              <a:ext uri="{FF2B5EF4-FFF2-40B4-BE49-F238E27FC236}">
                <a16:creationId xmlns:a16="http://schemas.microsoft.com/office/drawing/2014/main" id="{E8955AA8-3423-1402-F58D-56D367DC7544}"/>
              </a:ext>
            </a:extLst>
          </p:cNvPr>
          <p:cNvSpPr>
            <a:spLocks noGrp="1"/>
          </p:cNvSpPr>
          <p:nvPr>
            <p:ph type="subTitle" idx="1"/>
          </p:nvPr>
        </p:nvSpPr>
        <p:spPr>
          <a:xfrm>
            <a:off x="459486" y="4143899"/>
            <a:ext cx="4389120" cy="1545336"/>
          </a:xfrm>
        </p:spPr>
        <p:txBody>
          <a:bodyPr anchor="t" anchorCtr="0">
            <a:noAutofit/>
          </a:bodyPr>
          <a:lstStyle>
            <a:lvl1pPr marL="0" indent="0" algn="ctr">
              <a:lnSpc>
                <a:spcPct val="100000"/>
              </a:lnSpc>
              <a:buNone/>
              <a:defRPr sz="1350" cap="all" spc="75"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459486" y="6343956"/>
            <a:ext cx="1651983" cy="365125"/>
          </a:xfrm>
          <a:prstGeom prst="rect">
            <a:avLst/>
          </a:prstGeom>
        </p:spPr>
        <p:txBody>
          <a:bodyPr>
            <a:noAutofit/>
          </a:bodyPr>
          <a:lstStyle/>
          <a:p>
            <a:r>
              <a:rPr lang="en-US"/>
              <a:t>20xx</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2276690" y="6343956"/>
            <a:ext cx="2104054" cy="365125"/>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545966" y="6343956"/>
            <a:ext cx="321905" cy="365125"/>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23887129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7" y="681037"/>
            <a:ext cx="8222741" cy="919163"/>
          </a:xfrm>
          <a:prstGeom prst="rect">
            <a:avLst/>
          </a:prstGeom>
        </p:spPr>
        <p:txBody>
          <a:bodyPr anchor="b">
            <a:noAutofit/>
          </a:bodyPr>
          <a:lstStyle/>
          <a:p>
            <a:r>
              <a:rPr lang="en-US"/>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459581" y="1825625"/>
            <a:ext cx="3806190" cy="4351339"/>
          </a:xfrm>
        </p:spPr>
        <p:txBody>
          <a:bodyPr>
            <a:no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4875799" y="1825625"/>
            <a:ext cx="3806428" cy="4351339"/>
          </a:xfrm>
        </p:spPr>
        <p:txBody>
          <a:bodyPr>
            <a:no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59486" y="6343956"/>
            <a:ext cx="1651983" cy="365125"/>
          </a:xfrm>
          <a:prstGeom prst="rect">
            <a:avLst/>
          </a:prstGeom>
        </p:spPr>
        <p:txBody>
          <a:bodyPr>
            <a:noAutofit/>
          </a:bodyPr>
          <a:lstStyle/>
          <a:p>
            <a:r>
              <a:rPr lang="en-US"/>
              <a:t>20xx</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3519974" y="6343956"/>
            <a:ext cx="2104054" cy="365125"/>
          </a:xfrm>
          <a:prstGeom prst="rect">
            <a:avLst/>
          </a:prstGeom>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360324" y="6343956"/>
            <a:ext cx="321905" cy="365125"/>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245260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9487" y="681037"/>
            <a:ext cx="8222741" cy="919163"/>
          </a:xfrm>
          <a:prstGeom prst="rect">
            <a:avLst/>
          </a:prstGeom>
        </p:spPr>
        <p:txBody>
          <a:bodyPr anchor="b">
            <a:noAutofit/>
          </a:bodyPr>
          <a:lstStyle/>
          <a:p>
            <a:r>
              <a:rPr lang="en-US"/>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459581" y="1825625"/>
            <a:ext cx="3806190" cy="4351339"/>
          </a:xfrm>
        </p:spPr>
        <p:txBody>
          <a:bodyPr>
            <a:no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4875799" y="1825625"/>
            <a:ext cx="3806428" cy="4351339"/>
          </a:xfrm>
        </p:spPr>
        <p:txBody>
          <a:bodyPr>
            <a:noAutofit/>
          </a:bodyPr>
          <a:lstStyle>
            <a:lvl1pPr>
              <a:defRPr sz="1050"/>
            </a:lvl1pPr>
            <a:lvl2pPr>
              <a:defRPr sz="1050"/>
            </a:lvl2pPr>
            <a:lvl3pPr>
              <a:defRPr sz="105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59486" y="6343956"/>
            <a:ext cx="1651983" cy="365125"/>
          </a:xfrm>
          <a:prstGeom prst="rect">
            <a:avLst/>
          </a:prstGeom>
        </p:spPr>
        <p:txBody>
          <a:bodyPr>
            <a:noAutofit/>
          </a:bodyPr>
          <a:lstStyle/>
          <a:p>
            <a:r>
              <a:rPr lang="en-US"/>
              <a:t>20xx</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3519974" y="6343956"/>
            <a:ext cx="2104054" cy="365125"/>
          </a:xfrm>
          <a:prstGeom prst="rect">
            <a:avLst/>
          </a:prstGeom>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8360324" y="6343956"/>
            <a:ext cx="321905" cy="365125"/>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9065812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657401312"/>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14673460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8AC8072-443E-4C1D-9003-31C3934BAB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9">
            <a:extLst>
              <a:ext uri="{FF2B5EF4-FFF2-40B4-BE49-F238E27FC236}">
                <a16:creationId xmlns:a16="http://schemas.microsoft.com/office/drawing/2014/main" id="{BCBB028A-6267-4803-8473-71F7C4129841}"/>
              </a:ext>
            </a:extLst>
          </p:cNvPr>
          <p:cNvSpPr>
            <a:spLocks noGrp="1"/>
          </p:cNvSpPr>
          <p:nvPr>
            <p:ph type="body" sz="quarter" idx="10"/>
          </p:nvPr>
        </p:nvSpPr>
        <p:spPr>
          <a:xfrm>
            <a:off x="383505" y="5229200"/>
            <a:ext cx="5472980" cy="914400"/>
          </a:xfrm>
          <a:prstGeom prst="rect">
            <a:avLst/>
          </a:prstGeom>
        </p:spPr>
        <p:txBody>
          <a:bodyPr/>
          <a:lstStyle>
            <a:lvl1pPr marL="0" indent="0">
              <a:buNone/>
              <a:defRPr>
                <a:solidFill>
                  <a:schemeClr val="bg1"/>
                </a:solidFill>
              </a:defRPr>
            </a:lvl1pPr>
          </a:lstStyle>
          <a:p>
            <a:pPr lvl="0"/>
            <a:endParaRPr lang="en-GB" dirty="0"/>
          </a:p>
        </p:txBody>
      </p:sp>
      <p:sp>
        <p:nvSpPr>
          <p:cNvPr id="6" name="Text Placeholder 5">
            <a:extLst>
              <a:ext uri="{FF2B5EF4-FFF2-40B4-BE49-F238E27FC236}">
                <a16:creationId xmlns:a16="http://schemas.microsoft.com/office/drawing/2014/main" id="{0FA4096C-2E85-414C-A74B-4C4733036C64}"/>
              </a:ext>
            </a:extLst>
          </p:cNvPr>
          <p:cNvSpPr>
            <a:spLocks noGrp="1"/>
          </p:cNvSpPr>
          <p:nvPr>
            <p:ph type="body" sz="quarter" idx="11" hasCustomPrompt="1"/>
          </p:nvPr>
        </p:nvSpPr>
        <p:spPr>
          <a:xfrm>
            <a:off x="395536" y="398463"/>
            <a:ext cx="4608511" cy="438249"/>
          </a:xfrm>
          <a:prstGeom prst="rect">
            <a:avLst/>
          </a:prstGeom>
        </p:spPr>
        <p:txBody>
          <a:bodyPr/>
          <a:lstStyle>
            <a:lvl1pPr marL="0" indent="0">
              <a:buNone/>
              <a:defRPr sz="3200" b="1">
                <a:solidFill>
                  <a:schemeClr val="bg1"/>
                </a:solidFill>
              </a:defRPr>
            </a:lvl1pPr>
          </a:lstStyle>
          <a:p>
            <a:pPr lvl="0"/>
            <a:r>
              <a:rPr lang="en-US" dirty="0"/>
              <a:t>TITLE</a:t>
            </a:r>
          </a:p>
        </p:txBody>
      </p:sp>
      <p:sp>
        <p:nvSpPr>
          <p:cNvPr id="8" name="Text Placeholder 7">
            <a:extLst>
              <a:ext uri="{FF2B5EF4-FFF2-40B4-BE49-F238E27FC236}">
                <a16:creationId xmlns:a16="http://schemas.microsoft.com/office/drawing/2014/main" id="{2CB54CD1-B643-4F38-8FB1-8EFA010DEFE0}"/>
              </a:ext>
            </a:extLst>
          </p:cNvPr>
          <p:cNvSpPr>
            <a:spLocks noGrp="1"/>
          </p:cNvSpPr>
          <p:nvPr>
            <p:ph type="body" sz="quarter" idx="12"/>
          </p:nvPr>
        </p:nvSpPr>
        <p:spPr>
          <a:xfrm>
            <a:off x="395287" y="836613"/>
            <a:ext cx="4608511" cy="309562"/>
          </a:xfrm>
          <a:prstGeom prst="rect">
            <a:avLst/>
          </a:prstGeom>
        </p:spPr>
        <p:txBody>
          <a:bodyPr/>
          <a:lstStyle>
            <a:lvl1pPr marL="0" indent="0">
              <a:buNone/>
              <a:defRPr sz="2000">
                <a:solidFill>
                  <a:schemeClr val="bg1"/>
                </a:solidFill>
              </a:defRPr>
            </a:lvl1pPr>
          </a:lstStyle>
          <a:p>
            <a:pPr lvl="0"/>
            <a:endParaRPr lang="en-GB" dirty="0"/>
          </a:p>
        </p:txBody>
      </p:sp>
    </p:spTree>
    <p:extLst>
      <p:ext uri="{BB962C8B-B14F-4D97-AF65-F5344CB8AC3E}">
        <p14:creationId xmlns:p14="http://schemas.microsoft.com/office/powerpoint/2010/main" val="32927875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1769456300"/>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44D186-B182-4225-9B0C-34FAE328E380}" type="datetime1">
              <a:rPr lang="en-US" smtClean="0"/>
              <a:t>5/18/2026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947954126"/>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44D186-B182-4225-9B0C-34FAE328E380}" type="datetime1">
              <a:rPr lang="en-US" smtClean="0"/>
              <a:t>5/18/2026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2271956635"/>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23F7D49-4414-4256-B79A-8D96ACFD3811}" type="datetime1">
              <a:rPr lang="en-US" smtClean="0"/>
              <a:t>5/18/2026</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9654309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944D186-B182-4225-9B0C-34FAE328E380}" type="datetime1">
              <a:rPr lang="en-US" smtClean="0"/>
              <a:t>5/18/2026</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4195791767"/>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A0365BBA-60FA-4DAB-A831-863E6E8AF120}" type="datetime1">
              <a:rPr lang="en-US" smtClean="0"/>
              <a:t>5/18/2026</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40229576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CDC5685-46E5-4EB6-A0D2-BE941206E942}" type="datetime1">
              <a:rPr lang="en-US" smtClean="0"/>
              <a:t>5/18/2026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9952013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944D186-B182-4225-9B0C-34FAE328E380}" type="datetime1">
              <a:rPr lang="en-US" smtClean="0"/>
              <a:t>5/18/2026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2419023910"/>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1003710633"/>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
        <p:nvSpPr>
          <p:cNvPr id="12" name="TextBox 11"/>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14051046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CBB028A-6267-4803-8473-71F7C4129841}"/>
              </a:ext>
            </a:extLst>
          </p:cNvPr>
          <p:cNvSpPr>
            <a:spLocks noGrp="1"/>
          </p:cNvSpPr>
          <p:nvPr>
            <p:ph type="body" sz="quarter" idx="10"/>
          </p:nvPr>
        </p:nvSpPr>
        <p:spPr>
          <a:xfrm>
            <a:off x="611188" y="4797425"/>
            <a:ext cx="5472980" cy="914400"/>
          </a:xfrm>
          <a:prstGeom prst="rect">
            <a:avLst/>
          </a:prstGeom>
        </p:spPr>
        <p:txBody>
          <a:bodyPr/>
          <a:lstStyle>
            <a:lvl1pPr marL="0" indent="0">
              <a:buNone/>
              <a:defRPr>
                <a:solidFill>
                  <a:schemeClr val="bg1"/>
                </a:solidFill>
              </a:defRPr>
            </a:lvl1pPr>
          </a:lstStyle>
          <a:p>
            <a:pPr lvl="0"/>
            <a:endParaRPr lang="en-GB" dirty="0"/>
          </a:p>
        </p:txBody>
      </p:sp>
      <p:pic>
        <p:nvPicPr>
          <p:cNvPr id="4" name="Picture 3" descr="A picture containing photo, holding, bed, person&#10;&#10;Description automatically generated">
            <a:extLst>
              <a:ext uri="{FF2B5EF4-FFF2-40B4-BE49-F238E27FC236}">
                <a16:creationId xmlns:a16="http://schemas.microsoft.com/office/drawing/2014/main" id="{678A1A93-764F-499D-9964-B5248F5670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id="{0FA4096C-2E85-414C-A74B-4C4733036C64}"/>
              </a:ext>
            </a:extLst>
          </p:cNvPr>
          <p:cNvSpPr>
            <a:spLocks noGrp="1"/>
          </p:cNvSpPr>
          <p:nvPr>
            <p:ph type="body" sz="quarter" idx="11" hasCustomPrompt="1"/>
          </p:nvPr>
        </p:nvSpPr>
        <p:spPr>
          <a:xfrm>
            <a:off x="395536" y="398463"/>
            <a:ext cx="4608511" cy="438249"/>
          </a:xfrm>
          <a:prstGeom prst="rect">
            <a:avLst/>
          </a:prstGeom>
        </p:spPr>
        <p:txBody>
          <a:bodyPr/>
          <a:lstStyle>
            <a:lvl1pPr marL="0" indent="0">
              <a:buNone/>
              <a:defRPr sz="3200" b="1">
                <a:solidFill>
                  <a:schemeClr val="bg1"/>
                </a:solidFill>
              </a:defRPr>
            </a:lvl1pPr>
          </a:lstStyle>
          <a:p>
            <a:pPr lvl="0"/>
            <a:r>
              <a:rPr lang="en-US" dirty="0"/>
              <a:t>TITLE</a:t>
            </a:r>
          </a:p>
        </p:txBody>
      </p:sp>
      <p:sp>
        <p:nvSpPr>
          <p:cNvPr id="8" name="Text Placeholder 7">
            <a:extLst>
              <a:ext uri="{FF2B5EF4-FFF2-40B4-BE49-F238E27FC236}">
                <a16:creationId xmlns:a16="http://schemas.microsoft.com/office/drawing/2014/main" id="{2CB54CD1-B643-4F38-8FB1-8EFA010DEFE0}"/>
              </a:ext>
            </a:extLst>
          </p:cNvPr>
          <p:cNvSpPr>
            <a:spLocks noGrp="1"/>
          </p:cNvSpPr>
          <p:nvPr>
            <p:ph type="body" sz="quarter" idx="12"/>
          </p:nvPr>
        </p:nvSpPr>
        <p:spPr>
          <a:xfrm>
            <a:off x="395287" y="836613"/>
            <a:ext cx="4608511" cy="309562"/>
          </a:xfrm>
          <a:prstGeom prst="rect">
            <a:avLst/>
          </a:prstGeom>
        </p:spPr>
        <p:txBody>
          <a:bodyPr/>
          <a:lstStyle>
            <a:lvl1pPr marL="0" indent="0">
              <a:buNone/>
              <a:defRPr sz="2000">
                <a:solidFill>
                  <a:schemeClr val="bg1"/>
                </a:solidFill>
              </a:defRPr>
            </a:lvl1pPr>
          </a:lstStyle>
          <a:p>
            <a:pPr lvl="0"/>
            <a:endParaRPr lang="en-GB" dirty="0"/>
          </a:p>
        </p:txBody>
      </p:sp>
    </p:spTree>
    <p:extLst>
      <p:ext uri="{BB962C8B-B14F-4D97-AF65-F5344CB8AC3E}">
        <p14:creationId xmlns:p14="http://schemas.microsoft.com/office/powerpoint/2010/main" val="5802882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969465117"/>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4"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684077586"/>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4"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2646767226"/>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3536955676"/>
      </p:ext>
    </p:extLst>
  </p:cSld>
  <p:clrMapOvr>
    <a:masterClrMapping/>
  </p:clrMapOvr>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44D186-B182-4225-9B0C-34FAE328E380}" type="datetime1">
              <a:rPr lang="en-US" smtClean="0"/>
              <a:t>5/18/2026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8116806-1FD2-4A57-B5EA-7014AB76383B}" type="slidenum">
              <a:rPr lang="en-US" smtClean="0"/>
              <a:pPr/>
              <a:t>‹#›</a:t>
            </a:fld>
            <a:endParaRPr lang="en-US"/>
          </a:p>
        </p:txBody>
      </p:sp>
    </p:spTree>
    <p:extLst>
      <p:ext uri="{BB962C8B-B14F-4D97-AF65-F5344CB8AC3E}">
        <p14:creationId xmlns:p14="http://schemas.microsoft.com/office/powerpoint/2010/main" val="1218817316"/>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39390" y="219456"/>
            <a:ext cx="2426237" cy="1577218"/>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139390" y="1796675"/>
            <a:ext cx="2426237" cy="4471476"/>
          </a:xfrm>
        </p:spPr>
        <p:txBody>
          <a:bodyPr vert="horz" lIns="91440" tIns="45720" rIns="91440" bIns="45720" rtlCol="0" anchor="b">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34029" y="6387128"/>
            <a:ext cx="1571828"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654812" y="6390795"/>
            <a:ext cx="774063" cy="338328"/>
          </a:xfrm>
        </p:spPr>
        <p:txBody>
          <a:bodyPr/>
          <a:lstStyle>
            <a:lvl1pPr>
              <a:defRPr>
                <a:solidFill>
                  <a:schemeClr val="tx1"/>
                </a:solidFill>
                <a:effectLst/>
              </a:defRPr>
            </a:lvl1pPr>
          </a:lstStyle>
          <a:p>
            <a:fld id="{46F74BF2-2B97-4D0D-BEF8-F0D6AD41CDC3}" type="datetime1">
              <a:rPr lang="en-US" smtClean="0"/>
              <a:t>5/18/2026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2428875" y="6390795"/>
            <a:ext cx="342900" cy="338328"/>
          </a:xfrm>
        </p:spPr>
        <p:txBody>
          <a:body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2974338" y="265176"/>
            <a:ext cx="5969638" cy="6327648"/>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6541127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37160" y="219458"/>
            <a:ext cx="4777741" cy="1008871"/>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37160" y="1228329"/>
            <a:ext cx="4777740" cy="5043490"/>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940812" y="6390795"/>
            <a:ext cx="974088" cy="338328"/>
          </a:xfrm>
        </p:spPr>
        <p:txBody>
          <a:bodyPr/>
          <a:lstStyle/>
          <a:p>
            <a:fld id="{501F6A6B-DAC2-4111-A4C8-22F3732D2683}" type="datetime1">
              <a:rPr lang="en-US" smtClean="0"/>
              <a:t>5/18/2026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14900" y="6390795"/>
            <a:ext cx="342900" cy="338328"/>
          </a:xfrm>
        </p:spPr>
        <p:txBody>
          <a:bodyPr/>
          <a:lstStyle>
            <a:lvl1pPr>
              <a:defRPr>
                <a:solidFill>
                  <a:schemeClr val="tx1"/>
                </a:solidFill>
                <a:effectLst/>
              </a:defRPr>
            </a:lvl1p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hasCustomPrompt="1"/>
          </p:nvPr>
        </p:nvSpPr>
        <p:spPr>
          <a:xfrm>
            <a:off x="5629275" y="266700"/>
            <a:ext cx="3314700" cy="63246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31994969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39392" y="219456"/>
            <a:ext cx="3538072" cy="1180888"/>
          </a:xfrm>
        </p:spPr>
        <p:txBody>
          <a:bodyPr anchor="t"/>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39392" y="1400344"/>
            <a:ext cx="3546784" cy="4871473"/>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2691129" y="6390795"/>
            <a:ext cx="974088" cy="338328"/>
          </a:xfrm>
        </p:spPr>
        <p:txBody>
          <a:bodyPr/>
          <a:lstStyle/>
          <a:p>
            <a:fld id="{30D46859-DA44-43E6-A6F7-3287A2FCFBEE}" type="datetime1">
              <a:rPr lang="en-US" smtClean="0"/>
              <a:t>5/18/2026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665217" y="6390795"/>
            <a:ext cx="342900" cy="338328"/>
          </a:xfrm>
        </p:spPr>
        <p:txBody>
          <a:bodyPr/>
          <a:lstStyle>
            <a:lvl1pPr>
              <a:defRPr>
                <a:solidFill>
                  <a:schemeClr val="tx1"/>
                </a:solidFill>
                <a:effectLst/>
              </a:defRPr>
            </a:lvl1p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4200528" y="266700"/>
            <a:ext cx="4743352" cy="6324600"/>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41443188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44747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847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F7A4DF21-2D8F-4B6A-8EFD-DDE8F8F5F1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ED7453FF-2B41-4444-B7F9-DCEC97E6B1FC}"/>
              </a:ext>
            </a:extLst>
          </p:cNvPr>
          <p:cNvSpPr>
            <a:spLocks noGrp="1"/>
          </p:cNvSpPr>
          <p:nvPr>
            <p:ph type="body" sz="quarter" idx="10"/>
          </p:nvPr>
        </p:nvSpPr>
        <p:spPr>
          <a:xfrm>
            <a:off x="899592" y="4509120"/>
            <a:ext cx="4248472" cy="914400"/>
          </a:xfrm>
          <a:prstGeom prst="rect">
            <a:avLst/>
          </a:prstGeom>
        </p:spPr>
        <p:txBody>
          <a:bodyPr/>
          <a:lstStyle>
            <a:lvl1pPr marL="0" indent="0">
              <a:buNone/>
              <a:defRPr sz="3600" b="1">
                <a:solidFill>
                  <a:schemeClr val="tx1"/>
                </a:solidFill>
              </a:defRPr>
            </a:lvl1pPr>
          </a:lstStyle>
          <a:p>
            <a:pPr lvl="0"/>
            <a:endParaRPr lang="en-GB" dirty="0"/>
          </a:p>
        </p:txBody>
      </p:sp>
      <p:sp>
        <p:nvSpPr>
          <p:cNvPr id="7" name="Text Placeholder 6">
            <a:extLst>
              <a:ext uri="{FF2B5EF4-FFF2-40B4-BE49-F238E27FC236}">
                <a16:creationId xmlns:a16="http://schemas.microsoft.com/office/drawing/2014/main" id="{FAA90480-4DA0-401C-96B3-E00037142C8C}"/>
              </a:ext>
            </a:extLst>
          </p:cNvPr>
          <p:cNvSpPr>
            <a:spLocks noGrp="1"/>
          </p:cNvSpPr>
          <p:nvPr>
            <p:ph type="body" sz="quarter" idx="11" hasCustomPrompt="1"/>
          </p:nvPr>
        </p:nvSpPr>
        <p:spPr>
          <a:xfrm>
            <a:off x="5508625" y="765175"/>
            <a:ext cx="3167063" cy="2663825"/>
          </a:xfrm>
          <a:prstGeom prst="rect">
            <a:avLst/>
          </a:prstGeom>
        </p:spPr>
        <p:txBody>
          <a:bodyPr/>
          <a:lstStyle>
            <a:lvl1pPr marL="0" indent="0">
              <a:buNone/>
              <a:defRPr/>
            </a:lvl1pPr>
          </a:lstStyle>
          <a:p>
            <a:pPr lvl="0"/>
            <a:r>
              <a:rPr lang="en-GB" dirty="0"/>
              <a:t>Index</a:t>
            </a:r>
          </a:p>
          <a:p>
            <a:pPr lvl="0"/>
            <a:r>
              <a:rPr lang="en-GB" dirty="0"/>
              <a:t>Title 1</a:t>
            </a:r>
          </a:p>
          <a:p>
            <a:pPr lvl="0"/>
            <a:r>
              <a:rPr lang="en-GB" dirty="0"/>
              <a:t>Title 2</a:t>
            </a:r>
          </a:p>
          <a:p>
            <a:pPr lvl="0"/>
            <a:r>
              <a:rPr lang="en-GB" dirty="0"/>
              <a:t>Title 3</a:t>
            </a:r>
          </a:p>
          <a:p>
            <a:pPr lvl="0"/>
            <a:endParaRPr lang="en-GB" dirty="0"/>
          </a:p>
        </p:txBody>
      </p:sp>
    </p:spTree>
    <p:extLst>
      <p:ext uri="{BB962C8B-B14F-4D97-AF65-F5344CB8AC3E}">
        <p14:creationId xmlns:p14="http://schemas.microsoft.com/office/powerpoint/2010/main" val="7835655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7931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22367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1873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10938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1331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2392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02798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57249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8743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29634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48A866F7-320D-4E90-A33D-8B2FE1D08E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id="{B42A9531-CE88-4AA7-B052-03B943D63795}"/>
              </a:ext>
            </a:extLst>
          </p:cNvPr>
          <p:cNvSpPr>
            <a:spLocks noGrp="1"/>
          </p:cNvSpPr>
          <p:nvPr>
            <p:ph type="body" sz="quarter" idx="10"/>
          </p:nvPr>
        </p:nvSpPr>
        <p:spPr>
          <a:xfrm>
            <a:off x="2124075" y="2636838"/>
            <a:ext cx="4968875" cy="1871662"/>
          </a:xfrm>
          <a:prstGeom prst="rect">
            <a:avLst/>
          </a:prstGeom>
        </p:spPr>
        <p:txBody>
          <a:bodyPr/>
          <a:lstStyle>
            <a:lvl1pPr marL="0" indent="0" algn="ctr">
              <a:buNone/>
              <a:defRPr sz="2000" b="0"/>
            </a:lvl1pPr>
          </a:lstStyle>
          <a:p>
            <a:pPr lvl="0"/>
            <a:endParaRPr lang="en-GB" dirty="0"/>
          </a:p>
        </p:txBody>
      </p:sp>
    </p:spTree>
    <p:extLst>
      <p:ext uri="{BB962C8B-B14F-4D97-AF65-F5344CB8AC3E}">
        <p14:creationId xmlns:p14="http://schemas.microsoft.com/office/powerpoint/2010/main" val="9477146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168806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628071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644097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106257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741649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933581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785146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548579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201937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89619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79B785-715B-403E-9FFE-FE5301BDE6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4">
            <a:extLst>
              <a:ext uri="{FF2B5EF4-FFF2-40B4-BE49-F238E27FC236}">
                <a16:creationId xmlns:a16="http://schemas.microsoft.com/office/drawing/2014/main" id="{D5C556C4-383A-4AA2-8EEC-27FA7A7EA548}"/>
              </a:ext>
            </a:extLst>
          </p:cNvPr>
          <p:cNvSpPr>
            <a:spLocks noGrp="1"/>
          </p:cNvSpPr>
          <p:nvPr>
            <p:ph type="body" sz="quarter" idx="10"/>
          </p:nvPr>
        </p:nvSpPr>
        <p:spPr>
          <a:xfrm>
            <a:off x="179512" y="2636912"/>
            <a:ext cx="3888432" cy="914400"/>
          </a:xfrm>
          <a:prstGeom prst="rect">
            <a:avLst/>
          </a:prstGeom>
        </p:spPr>
        <p:txBody>
          <a:bodyPr/>
          <a:lstStyle>
            <a:lvl1pPr marL="0" indent="0">
              <a:buNone/>
              <a:defRPr sz="3600" b="1">
                <a:solidFill>
                  <a:schemeClr val="tx1"/>
                </a:solidFill>
              </a:defRPr>
            </a:lvl1pPr>
          </a:lstStyle>
          <a:p>
            <a:pPr lvl="0"/>
            <a:endParaRPr lang="en-GB" dirty="0"/>
          </a:p>
        </p:txBody>
      </p:sp>
      <p:sp>
        <p:nvSpPr>
          <p:cNvPr id="11" name="Picture Placeholder 10">
            <a:extLst>
              <a:ext uri="{FF2B5EF4-FFF2-40B4-BE49-F238E27FC236}">
                <a16:creationId xmlns:a16="http://schemas.microsoft.com/office/drawing/2014/main" id="{EF96FDB0-35C8-4230-A08D-DC6977EE526B}"/>
              </a:ext>
            </a:extLst>
          </p:cNvPr>
          <p:cNvSpPr>
            <a:spLocks noGrp="1"/>
          </p:cNvSpPr>
          <p:nvPr>
            <p:ph type="pic" sz="quarter" idx="11"/>
          </p:nvPr>
        </p:nvSpPr>
        <p:spPr>
          <a:xfrm>
            <a:off x="4929240" y="836712"/>
            <a:ext cx="1655762" cy="1439862"/>
          </a:xfrm>
          <a:prstGeom prst="rect">
            <a:avLst/>
          </a:prstGeom>
        </p:spPr>
        <p:txBody>
          <a:bodyPr/>
          <a:lstStyle/>
          <a:p>
            <a:endParaRPr lang="en-GB"/>
          </a:p>
        </p:txBody>
      </p:sp>
      <p:sp>
        <p:nvSpPr>
          <p:cNvPr id="12" name="Picture Placeholder 10">
            <a:extLst>
              <a:ext uri="{FF2B5EF4-FFF2-40B4-BE49-F238E27FC236}">
                <a16:creationId xmlns:a16="http://schemas.microsoft.com/office/drawing/2014/main" id="{246A57CB-EF01-4937-AA36-5B3A3C6F490F}"/>
              </a:ext>
            </a:extLst>
          </p:cNvPr>
          <p:cNvSpPr>
            <a:spLocks noGrp="1"/>
          </p:cNvSpPr>
          <p:nvPr>
            <p:ph type="pic" sz="quarter" idx="12"/>
          </p:nvPr>
        </p:nvSpPr>
        <p:spPr>
          <a:xfrm>
            <a:off x="4950210" y="2407494"/>
            <a:ext cx="1655762" cy="1439862"/>
          </a:xfrm>
          <a:prstGeom prst="rect">
            <a:avLst/>
          </a:prstGeom>
        </p:spPr>
        <p:txBody>
          <a:bodyPr/>
          <a:lstStyle/>
          <a:p>
            <a:endParaRPr lang="en-GB"/>
          </a:p>
        </p:txBody>
      </p:sp>
      <p:sp>
        <p:nvSpPr>
          <p:cNvPr id="13" name="Picture Placeholder 10">
            <a:extLst>
              <a:ext uri="{FF2B5EF4-FFF2-40B4-BE49-F238E27FC236}">
                <a16:creationId xmlns:a16="http://schemas.microsoft.com/office/drawing/2014/main" id="{97C059F3-AEF7-48E1-8732-80881CA327CC}"/>
              </a:ext>
            </a:extLst>
          </p:cNvPr>
          <p:cNvSpPr>
            <a:spLocks noGrp="1"/>
          </p:cNvSpPr>
          <p:nvPr>
            <p:ph type="pic" sz="quarter" idx="13"/>
          </p:nvPr>
        </p:nvSpPr>
        <p:spPr>
          <a:xfrm>
            <a:off x="4950210" y="3964137"/>
            <a:ext cx="1655762" cy="1439862"/>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1FFA8970-4CEB-4EA1-9F55-474B6DFBC54A}"/>
              </a:ext>
            </a:extLst>
          </p:cNvPr>
          <p:cNvSpPr>
            <a:spLocks noGrp="1"/>
          </p:cNvSpPr>
          <p:nvPr>
            <p:ph type="body" sz="quarter" idx="14"/>
          </p:nvPr>
        </p:nvSpPr>
        <p:spPr>
          <a:xfrm>
            <a:off x="6820271" y="1289298"/>
            <a:ext cx="2088455" cy="534690"/>
          </a:xfrm>
          <a:prstGeom prst="rect">
            <a:avLst/>
          </a:prstGeom>
        </p:spPr>
        <p:txBody>
          <a:bodyPr/>
          <a:lstStyle>
            <a:lvl1pPr marL="0" indent="0">
              <a:buNone/>
              <a:defRPr sz="1400"/>
            </a:lvl1pPr>
          </a:lstStyle>
          <a:p>
            <a:pPr lvl="0"/>
            <a:endParaRPr lang="en-GB" dirty="0"/>
          </a:p>
        </p:txBody>
      </p:sp>
      <p:sp>
        <p:nvSpPr>
          <p:cNvPr id="16" name="Text Placeholder 14">
            <a:extLst>
              <a:ext uri="{FF2B5EF4-FFF2-40B4-BE49-F238E27FC236}">
                <a16:creationId xmlns:a16="http://schemas.microsoft.com/office/drawing/2014/main" id="{13E6F021-0D7A-4017-A1B7-2A5B4601F9B8}"/>
              </a:ext>
            </a:extLst>
          </p:cNvPr>
          <p:cNvSpPr>
            <a:spLocks noGrp="1"/>
          </p:cNvSpPr>
          <p:nvPr>
            <p:ph type="body" sz="quarter" idx="15"/>
          </p:nvPr>
        </p:nvSpPr>
        <p:spPr>
          <a:xfrm>
            <a:off x="6820272" y="2860080"/>
            <a:ext cx="2088455" cy="534690"/>
          </a:xfrm>
          <a:prstGeom prst="rect">
            <a:avLst/>
          </a:prstGeom>
        </p:spPr>
        <p:txBody>
          <a:bodyPr/>
          <a:lstStyle>
            <a:lvl1pPr marL="0" indent="0">
              <a:buNone/>
              <a:defRPr sz="1400"/>
            </a:lvl1pPr>
          </a:lstStyle>
          <a:p>
            <a:pPr lvl="0"/>
            <a:endParaRPr lang="en-GB" dirty="0"/>
          </a:p>
        </p:txBody>
      </p:sp>
      <p:sp>
        <p:nvSpPr>
          <p:cNvPr id="17" name="Text Placeholder 14">
            <a:extLst>
              <a:ext uri="{FF2B5EF4-FFF2-40B4-BE49-F238E27FC236}">
                <a16:creationId xmlns:a16="http://schemas.microsoft.com/office/drawing/2014/main" id="{0A99F4B4-ED59-4F4D-9F55-4BCC837ACBDE}"/>
              </a:ext>
            </a:extLst>
          </p:cNvPr>
          <p:cNvSpPr>
            <a:spLocks noGrp="1"/>
          </p:cNvSpPr>
          <p:nvPr>
            <p:ph type="body" sz="quarter" idx="16"/>
          </p:nvPr>
        </p:nvSpPr>
        <p:spPr>
          <a:xfrm>
            <a:off x="6820271" y="4430862"/>
            <a:ext cx="2088455" cy="534690"/>
          </a:xfrm>
          <a:prstGeom prst="rect">
            <a:avLst/>
          </a:prstGeom>
        </p:spPr>
        <p:txBody>
          <a:bodyPr/>
          <a:lstStyle>
            <a:lvl1pPr marL="0" indent="0">
              <a:buNone/>
              <a:defRPr sz="1400"/>
            </a:lvl1pPr>
          </a:lstStyle>
          <a:p>
            <a:pPr lvl="0"/>
            <a:endParaRPr lang="en-GB" dirty="0"/>
          </a:p>
        </p:txBody>
      </p:sp>
    </p:spTree>
    <p:extLst>
      <p:ext uri="{BB962C8B-B14F-4D97-AF65-F5344CB8AC3E}">
        <p14:creationId xmlns:p14="http://schemas.microsoft.com/office/powerpoint/2010/main" val="9838386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4287558097"/>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6BA56F-A3A4-4329-9085-736ED76B6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0300" y="0"/>
            <a:ext cx="1537678" cy="162880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8823778"/>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4114501598"/>
      </p:ext>
    </p:extLst>
  </p:cSld>
  <p:clrMapOvr>
    <a:masterClrMapping/>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4000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0" y="1524000"/>
            <a:ext cx="4000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657906"/>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1883165"/>
      </p:ext>
    </p:extLst>
  </p:cSld>
  <p:clrMapOvr>
    <a:masterClrMapping/>
  </p:clrMapOvr>
  <p:hf sldNum="0"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78085982"/>
      </p:ext>
    </p:extLst>
  </p:cSld>
  <p:clrMapOvr>
    <a:masterClrMapping/>
  </p:clrMapOvr>
  <p:hf sldNum="0"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865429"/>
      </p:ext>
    </p:extLst>
  </p:cSld>
  <p:clrMapOvr>
    <a:masterClrMapping/>
  </p:clrMapOvr>
  <p:hf sldNum="0"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45992081"/>
      </p:ext>
    </p:extLst>
  </p:cSld>
  <p:clrMapOvr>
    <a:masterClrMapping/>
  </p:clrMapOvr>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998173139"/>
      </p:ext>
    </p:extLst>
  </p:cSld>
  <p:clrMapOvr>
    <a:masterClrMapping/>
  </p:clrMapOvr>
  <p:hf sldNum="0"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574120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E03A083C-5D9C-47D0-8DE3-FC8D4DA3C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ED7453FF-2B41-4444-B7F9-DCEC97E6B1FC}"/>
              </a:ext>
            </a:extLst>
          </p:cNvPr>
          <p:cNvSpPr>
            <a:spLocks noGrp="1"/>
          </p:cNvSpPr>
          <p:nvPr>
            <p:ph type="body" sz="quarter" idx="10"/>
          </p:nvPr>
        </p:nvSpPr>
        <p:spPr>
          <a:xfrm>
            <a:off x="899592" y="4509120"/>
            <a:ext cx="4248472" cy="914400"/>
          </a:xfrm>
          <a:prstGeom prst="rect">
            <a:avLst/>
          </a:prstGeom>
        </p:spPr>
        <p:txBody>
          <a:bodyPr/>
          <a:lstStyle>
            <a:lvl1pPr marL="0" indent="0">
              <a:buNone/>
              <a:defRPr sz="3600" b="1">
                <a:solidFill>
                  <a:schemeClr val="tx1"/>
                </a:solidFill>
              </a:defRPr>
            </a:lvl1pPr>
          </a:lstStyle>
          <a:p>
            <a:pPr lvl="0"/>
            <a:endParaRPr lang="en-GB" dirty="0"/>
          </a:p>
        </p:txBody>
      </p:sp>
      <p:sp>
        <p:nvSpPr>
          <p:cNvPr id="7" name="Text Placeholder 6">
            <a:extLst>
              <a:ext uri="{FF2B5EF4-FFF2-40B4-BE49-F238E27FC236}">
                <a16:creationId xmlns:a16="http://schemas.microsoft.com/office/drawing/2014/main" id="{FAA90480-4DA0-401C-96B3-E00037142C8C}"/>
              </a:ext>
            </a:extLst>
          </p:cNvPr>
          <p:cNvSpPr>
            <a:spLocks noGrp="1"/>
          </p:cNvSpPr>
          <p:nvPr>
            <p:ph type="body" sz="quarter" idx="11"/>
          </p:nvPr>
        </p:nvSpPr>
        <p:spPr>
          <a:xfrm>
            <a:off x="916752" y="830763"/>
            <a:ext cx="3943280" cy="1207434"/>
          </a:xfrm>
          <a:prstGeom prst="rect">
            <a:avLst/>
          </a:prstGeom>
        </p:spPr>
        <p:txBody>
          <a:bodyPr/>
          <a:lstStyle>
            <a:lvl1pPr marL="0" indent="0">
              <a:buNone/>
              <a:defRPr sz="1600"/>
            </a:lvl1pPr>
          </a:lstStyle>
          <a:p>
            <a:pPr lvl="0"/>
            <a:endParaRPr lang="en-GB" dirty="0"/>
          </a:p>
        </p:txBody>
      </p:sp>
      <p:sp>
        <p:nvSpPr>
          <p:cNvPr id="4" name="Picture Placeholder 3">
            <a:extLst>
              <a:ext uri="{FF2B5EF4-FFF2-40B4-BE49-F238E27FC236}">
                <a16:creationId xmlns:a16="http://schemas.microsoft.com/office/drawing/2014/main" id="{F691EDAC-10CF-419E-9C02-8C96435D3239}"/>
              </a:ext>
            </a:extLst>
          </p:cNvPr>
          <p:cNvSpPr>
            <a:spLocks noGrp="1"/>
          </p:cNvSpPr>
          <p:nvPr>
            <p:ph type="pic" sz="quarter" idx="12"/>
          </p:nvPr>
        </p:nvSpPr>
        <p:spPr>
          <a:xfrm>
            <a:off x="5292725" y="0"/>
            <a:ext cx="3382963" cy="4149725"/>
          </a:xfrm>
          <a:prstGeom prst="rect">
            <a:avLst/>
          </a:prstGeom>
        </p:spPr>
        <p:txBody>
          <a:bodyPr/>
          <a:lstStyle/>
          <a:p>
            <a:endParaRPr lang="en-GB"/>
          </a:p>
        </p:txBody>
      </p:sp>
    </p:spTree>
    <p:extLst>
      <p:ext uri="{BB962C8B-B14F-4D97-AF65-F5344CB8AC3E}">
        <p14:creationId xmlns:p14="http://schemas.microsoft.com/office/powerpoint/2010/main" val="29605200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304800"/>
            <a:ext cx="2038350" cy="5410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304800"/>
            <a:ext cx="596265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1517179"/>
      </p:ext>
    </p:extLst>
  </p:cSld>
  <p:clrMapOvr>
    <a:masterClrMapping/>
  </p:clrMapOvr>
  <p:hf sldNum="0"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6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560"/>
              </a:spcBef>
              <a:spcAft>
                <a:spcPts val="0"/>
              </a:spcAft>
              <a:buClr>
                <a:schemeClr val="dk1"/>
              </a:buClr>
              <a:buSzPts val="2800"/>
              <a:buFont typeface="Arial"/>
              <a:buNone/>
              <a:defRPr/>
            </a:lvl1pPr>
            <a:lvl2pPr lvl="1" algn="ctr">
              <a:lnSpc>
                <a:spcPct val="100000"/>
              </a:lnSpc>
              <a:spcBef>
                <a:spcPts val="480"/>
              </a:spcBef>
              <a:spcAft>
                <a:spcPts val="0"/>
              </a:spcAft>
              <a:buClr>
                <a:schemeClr val="dk1"/>
              </a:buClr>
              <a:buSzPts val="2400"/>
              <a:buFont typeface="Arial"/>
              <a:buNone/>
              <a:defRPr/>
            </a:lvl2pPr>
            <a:lvl3pPr lvl="2" algn="ctr">
              <a:lnSpc>
                <a:spcPct val="100000"/>
              </a:lnSpc>
              <a:spcBef>
                <a:spcPts val="400"/>
              </a:spcBef>
              <a:spcAft>
                <a:spcPts val="0"/>
              </a:spcAft>
              <a:buClr>
                <a:schemeClr val="dk1"/>
              </a:buClr>
              <a:buSzPts val="2000"/>
              <a:buFont typeface="Arial"/>
              <a:buNone/>
              <a:defRPr/>
            </a:lvl3pPr>
            <a:lvl4pPr lvl="3" algn="ctr">
              <a:lnSpc>
                <a:spcPct val="100000"/>
              </a:lnSpc>
              <a:spcBef>
                <a:spcPts val="360"/>
              </a:spcBef>
              <a:spcAft>
                <a:spcPts val="0"/>
              </a:spcAft>
              <a:buClr>
                <a:schemeClr val="dk1"/>
              </a:buClr>
              <a:buSzPts val="1800"/>
              <a:buFont typeface="Arial"/>
              <a:buNone/>
              <a:defRPr/>
            </a:lvl4pPr>
            <a:lvl5pPr lvl="4" algn="ctr">
              <a:lnSpc>
                <a:spcPct val="100000"/>
              </a:lnSpc>
              <a:spcBef>
                <a:spcPts val="360"/>
              </a:spcBef>
              <a:spcAft>
                <a:spcPts val="0"/>
              </a:spcAft>
              <a:buClr>
                <a:schemeClr val="dk1"/>
              </a:buClr>
              <a:buSzPts val="1800"/>
              <a:buFont typeface="Arial"/>
              <a:buNone/>
              <a:defRPr/>
            </a:lvl5pPr>
            <a:lvl6pPr lvl="5" algn="ctr">
              <a:lnSpc>
                <a:spcPct val="100000"/>
              </a:lnSpc>
              <a:spcBef>
                <a:spcPts val="360"/>
              </a:spcBef>
              <a:spcAft>
                <a:spcPts val="0"/>
              </a:spcAft>
              <a:buClr>
                <a:schemeClr val="dk1"/>
              </a:buClr>
              <a:buSzPts val="1800"/>
              <a:buFont typeface="Arial"/>
              <a:buNone/>
              <a:defRPr/>
            </a:lvl6pPr>
            <a:lvl7pPr lvl="6" algn="ctr">
              <a:lnSpc>
                <a:spcPct val="100000"/>
              </a:lnSpc>
              <a:spcBef>
                <a:spcPts val="360"/>
              </a:spcBef>
              <a:spcAft>
                <a:spcPts val="0"/>
              </a:spcAft>
              <a:buClr>
                <a:schemeClr val="dk1"/>
              </a:buClr>
              <a:buSzPts val="1800"/>
              <a:buFont typeface="Arial"/>
              <a:buNone/>
              <a:defRPr/>
            </a:lvl7pPr>
            <a:lvl8pPr lvl="7" algn="ctr">
              <a:lnSpc>
                <a:spcPct val="100000"/>
              </a:lnSpc>
              <a:spcBef>
                <a:spcPts val="360"/>
              </a:spcBef>
              <a:spcAft>
                <a:spcPts val="0"/>
              </a:spcAft>
              <a:buClr>
                <a:schemeClr val="dk1"/>
              </a:buClr>
              <a:buSzPts val="1800"/>
              <a:buFont typeface="Arial"/>
              <a:buNone/>
              <a:defRPr/>
            </a:lvl8pPr>
            <a:lvl9pPr lvl="8" algn="ctr">
              <a:lnSpc>
                <a:spcPct val="100000"/>
              </a:lnSpc>
              <a:spcBef>
                <a:spcPts val="360"/>
              </a:spcBef>
              <a:spcAft>
                <a:spcPts val="0"/>
              </a:spcAft>
              <a:buClr>
                <a:schemeClr val="dk1"/>
              </a:buClr>
              <a:buSzPts val="1800"/>
              <a:buFont typeface="Arial"/>
              <a:buNone/>
              <a:defRPr/>
            </a:lvl9pPr>
          </a:lstStyle>
          <a:p>
            <a:endParaRPr/>
          </a:p>
        </p:txBody>
      </p:sp>
    </p:spTree>
    <p:extLst>
      <p:ext uri="{BB962C8B-B14F-4D97-AF65-F5344CB8AC3E}">
        <p14:creationId xmlns:p14="http://schemas.microsoft.com/office/powerpoint/2010/main" val="15236566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
        <p:cNvGrpSpPr/>
        <p:nvPr/>
      </p:nvGrpSpPr>
      <p:grpSpPr>
        <a:xfrm>
          <a:off x="0" y="0"/>
          <a:ext cx="0" cy="0"/>
          <a:chOff x="0" y="0"/>
          <a:chExt cx="0" cy="0"/>
        </a:xfrm>
      </p:grpSpPr>
      <p:sp>
        <p:nvSpPr>
          <p:cNvPr id="17" name="Google Shape;17;p69"/>
          <p:cNvSpPr txBox="1">
            <a:spLocks noGrp="1"/>
          </p:cNvSpPr>
          <p:nvPr>
            <p:ph type="title"/>
          </p:nvPr>
        </p:nvSpPr>
        <p:spPr>
          <a:xfrm>
            <a:off x="685800" y="304800"/>
            <a:ext cx="8153400" cy="1143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9"/>
          <p:cNvSpPr txBox="1">
            <a:spLocks noGrp="1"/>
          </p:cNvSpPr>
          <p:nvPr>
            <p:ph type="body" idx="1"/>
          </p:nvPr>
        </p:nvSpPr>
        <p:spPr>
          <a:xfrm>
            <a:off x="685800" y="1524000"/>
            <a:ext cx="8153400" cy="41910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864415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9"/>
        <p:cNvGrpSpPr/>
        <p:nvPr/>
      </p:nvGrpSpPr>
      <p:grpSpPr>
        <a:xfrm>
          <a:off x="0" y="0"/>
          <a:ext cx="0" cy="0"/>
          <a:chOff x="0" y="0"/>
          <a:chExt cx="0" cy="0"/>
        </a:xfrm>
      </p:grpSpPr>
      <p:sp>
        <p:nvSpPr>
          <p:cNvPr id="20" name="Google Shape;20;p70"/>
          <p:cNvSpPr txBox="1">
            <a:spLocks noGrp="1"/>
          </p:cNvSpPr>
          <p:nvPr>
            <p:ph type="title"/>
          </p:nvPr>
        </p:nvSpPr>
        <p:spPr>
          <a:xfrm>
            <a:off x="685800" y="304800"/>
            <a:ext cx="8153400" cy="1143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0"/>
          <p:cNvSpPr txBox="1">
            <a:spLocks noGrp="1"/>
          </p:cNvSpPr>
          <p:nvPr>
            <p:ph type="body" idx="1"/>
          </p:nvPr>
        </p:nvSpPr>
        <p:spPr>
          <a:xfrm>
            <a:off x="685800" y="1524000"/>
            <a:ext cx="4000500" cy="41910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2" name="Google Shape;22;p70"/>
          <p:cNvSpPr txBox="1">
            <a:spLocks noGrp="1"/>
          </p:cNvSpPr>
          <p:nvPr>
            <p:ph type="body" idx="2"/>
          </p:nvPr>
        </p:nvSpPr>
        <p:spPr>
          <a:xfrm>
            <a:off x="4838700" y="1524000"/>
            <a:ext cx="4000500" cy="41910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Tree>
    <p:extLst>
      <p:ext uri="{BB962C8B-B14F-4D97-AF65-F5344CB8AC3E}">
        <p14:creationId xmlns:p14="http://schemas.microsoft.com/office/powerpoint/2010/main" val="12491825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72"/>
          <p:cNvSpPr txBox="1">
            <a:spLocks noGrp="1"/>
          </p:cNvSpPr>
          <p:nvPr>
            <p:ph type="title"/>
          </p:nvPr>
        </p:nvSpPr>
        <p:spPr>
          <a:xfrm>
            <a:off x="685800" y="304800"/>
            <a:ext cx="8153400" cy="1143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909485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6"/>
        <p:cNvGrpSpPr/>
        <p:nvPr/>
      </p:nvGrpSpPr>
      <p:grpSpPr>
        <a:xfrm>
          <a:off x="0" y="0"/>
          <a:ext cx="0" cy="0"/>
          <a:chOff x="0" y="0"/>
          <a:chExt cx="0" cy="0"/>
        </a:xfrm>
      </p:grpSpPr>
      <p:sp>
        <p:nvSpPr>
          <p:cNvPr id="27" name="Google Shape;27;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3"/>
          <p:cNvSpPr>
            <a:spLocks noGrp="1"/>
          </p:cNvSpPr>
          <p:nvPr>
            <p:ph type="pic" idx="2"/>
          </p:nvPr>
        </p:nvSpPr>
        <p:spPr>
          <a:xfrm>
            <a:off x="1792288" y="612775"/>
            <a:ext cx="5486400" cy="4114800"/>
          </a:xfrm>
          <a:prstGeom prst="rect">
            <a:avLst/>
          </a:prstGeom>
          <a:noFill/>
          <a:ln>
            <a:noFill/>
          </a:ln>
        </p:spPr>
      </p:sp>
      <p:sp>
        <p:nvSpPr>
          <p:cNvPr id="29" name="Google Shape;29;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Tree>
    <p:extLst>
      <p:ext uri="{BB962C8B-B14F-4D97-AF65-F5344CB8AC3E}">
        <p14:creationId xmlns:p14="http://schemas.microsoft.com/office/powerpoint/2010/main" val="5886545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33" name="Google Shape;33;p7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34" name="Google Shape;34;p7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35" name="Google Shape;35;p7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Tree>
    <p:extLst>
      <p:ext uri="{BB962C8B-B14F-4D97-AF65-F5344CB8AC3E}">
        <p14:creationId xmlns:p14="http://schemas.microsoft.com/office/powerpoint/2010/main" val="22060106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7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Tree>
    <p:extLst>
      <p:ext uri="{BB962C8B-B14F-4D97-AF65-F5344CB8AC3E}">
        <p14:creationId xmlns:p14="http://schemas.microsoft.com/office/powerpoint/2010/main" val="20767753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9"/>
        <p:cNvGrpSpPr/>
        <p:nvPr/>
      </p:nvGrpSpPr>
      <p:grpSpPr>
        <a:xfrm>
          <a:off x="0" y="0"/>
          <a:ext cx="0" cy="0"/>
          <a:chOff x="0" y="0"/>
          <a:chExt cx="0" cy="0"/>
        </a:xfrm>
      </p:grpSpPr>
      <p:sp>
        <p:nvSpPr>
          <p:cNvPr id="40" name="Google Shape;40;p7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42" name="Google Shape;42;p7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Tree>
    <p:extLst>
      <p:ext uri="{BB962C8B-B14F-4D97-AF65-F5344CB8AC3E}">
        <p14:creationId xmlns:p14="http://schemas.microsoft.com/office/powerpoint/2010/main" val="39012819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3"/>
        <p:cNvGrpSpPr/>
        <p:nvPr/>
      </p:nvGrpSpPr>
      <p:grpSpPr>
        <a:xfrm>
          <a:off x="0" y="0"/>
          <a:ext cx="0" cy="0"/>
          <a:chOff x="0" y="0"/>
          <a:chExt cx="0" cy="0"/>
        </a:xfrm>
      </p:grpSpPr>
      <p:sp>
        <p:nvSpPr>
          <p:cNvPr id="44" name="Google Shape;44;p77"/>
          <p:cNvSpPr txBox="1">
            <a:spLocks noGrp="1"/>
          </p:cNvSpPr>
          <p:nvPr>
            <p:ph type="title"/>
          </p:nvPr>
        </p:nvSpPr>
        <p:spPr>
          <a:xfrm>
            <a:off x="685800" y="304800"/>
            <a:ext cx="8153400" cy="1143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7"/>
          <p:cNvSpPr txBox="1">
            <a:spLocks noGrp="1"/>
          </p:cNvSpPr>
          <p:nvPr>
            <p:ph type="body" idx="1"/>
          </p:nvPr>
        </p:nvSpPr>
        <p:spPr>
          <a:xfrm rot="5400000">
            <a:off x="2667000" y="-457200"/>
            <a:ext cx="4191000" cy="8153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53015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B324C1A-8B7A-48E8-980E-3AFB16CF6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Picture Placeholder 4">
            <a:extLst>
              <a:ext uri="{FF2B5EF4-FFF2-40B4-BE49-F238E27FC236}">
                <a16:creationId xmlns:a16="http://schemas.microsoft.com/office/drawing/2014/main" id="{36C661FF-5FA3-40AA-9DC3-08B318B67D6E}"/>
              </a:ext>
            </a:extLst>
          </p:cNvPr>
          <p:cNvSpPr>
            <a:spLocks noGrp="1"/>
          </p:cNvSpPr>
          <p:nvPr>
            <p:ph type="pic" sz="quarter" idx="10"/>
          </p:nvPr>
        </p:nvSpPr>
        <p:spPr>
          <a:xfrm>
            <a:off x="684213" y="908050"/>
            <a:ext cx="4319587" cy="2520950"/>
          </a:xfrm>
          <a:prstGeom prst="rect">
            <a:avLst/>
          </a:prstGeom>
        </p:spPr>
        <p:txBody>
          <a:bodyPr/>
          <a:lstStyle/>
          <a:p>
            <a:endParaRPr lang="en-GB"/>
          </a:p>
        </p:txBody>
      </p:sp>
      <p:sp>
        <p:nvSpPr>
          <p:cNvPr id="7" name="Text Placeholder 6">
            <a:extLst>
              <a:ext uri="{FF2B5EF4-FFF2-40B4-BE49-F238E27FC236}">
                <a16:creationId xmlns:a16="http://schemas.microsoft.com/office/drawing/2014/main" id="{9324A05C-6F03-4F22-9506-0337BCC9E614}"/>
              </a:ext>
            </a:extLst>
          </p:cNvPr>
          <p:cNvSpPr>
            <a:spLocks noGrp="1"/>
          </p:cNvSpPr>
          <p:nvPr>
            <p:ph type="body" sz="quarter" idx="11"/>
          </p:nvPr>
        </p:nvSpPr>
        <p:spPr>
          <a:xfrm>
            <a:off x="5292725" y="908050"/>
            <a:ext cx="3167063" cy="4392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A00745F7-628D-4588-8E91-69FEDDAAC853}"/>
              </a:ext>
            </a:extLst>
          </p:cNvPr>
          <p:cNvSpPr>
            <a:spLocks noGrp="1"/>
          </p:cNvSpPr>
          <p:nvPr>
            <p:ph type="body" sz="quarter" idx="12"/>
          </p:nvPr>
        </p:nvSpPr>
        <p:spPr>
          <a:xfrm>
            <a:off x="684213" y="4652963"/>
            <a:ext cx="3600450" cy="863600"/>
          </a:xfrm>
          <a:prstGeom prst="rect">
            <a:avLst/>
          </a:prstGeom>
        </p:spPr>
        <p:txBody>
          <a:bodyPr/>
          <a:lstStyle>
            <a:lvl1pPr marL="0" indent="0">
              <a:buNone/>
              <a:defRPr sz="3600" b="1"/>
            </a:lvl1pPr>
          </a:lstStyle>
          <a:p>
            <a:pPr lvl="0"/>
            <a:endParaRPr lang="en-GB" dirty="0"/>
          </a:p>
        </p:txBody>
      </p:sp>
    </p:spTree>
    <p:extLst>
      <p:ext uri="{BB962C8B-B14F-4D97-AF65-F5344CB8AC3E}">
        <p14:creationId xmlns:p14="http://schemas.microsoft.com/office/powerpoint/2010/main" val="10452147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6"/>
        <p:cNvGrpSpPr/>
        <p:nvPr/>
      </p:nvGrpSpPr>
      <p:grpSpPr>
        <a:xfrm>
          <a:off x="0" y="0"/>
          <a:ext cx="0" cy="0"/>
          <a:chOff x="0" y="0"/>
          <a:chExt cx="0" cy="0"/>
        </a:xfrm>
      </p:grpSpPr>
      <p:sp>
        <p:nvSpPr>
          <p:cNvPr id="47" name="Google Shape;47;p78"/>
          <p:cNvSpPr txBox="1">
            <a:spLocks noGrp="1"/>
          </p:cNvSpPr>
          <p:nvPr>
            <p:ph type="title"/>
          </p:nvPr>
        </p:nvSpPr>
        <p:spPr>
          <a:xfrm rot="5400000">
            <a:off x="5114925" y="1990725"/>
            <a:ext cx="5410200" cy="20383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8"/>
          <p:cNvSpPr txBox="1">
            <a:spLocks noGrp="1"/>
          </p:cNvSpPr>
          <p:nvPr>
            <p:ph type="body" idx="1"/>
          </p:nvPr>
        </p:nvSpPr>
        <p:spPr>
          <a:xfrm rot="5400000">
            <a:off x="962025" y="28575"/>
            <a:ext cx="5410200" cy="596265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6916077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830716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925" y="721485"/>
            <a:ext cx="7886700"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1026" name="Picture 2" descr="A black background with white text&#10;&#10;AI-generated content may be incorrect.">
            <a:extLst>
              <a:ext uri="{FF2B5EF4-FFF2-40B4-BE49-F238E27FC236}">
                <a16:creationId xmlns:a16="http://schemas.microsoft.com/office/drawing/2014/main" id="{8B95408D-638E-F498-878C-7B70F52F51B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88844" y="230188"/>
            <a:ext cx="1896356" cy="64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4421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213813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521476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82046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950657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31604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545783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78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192565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0C9CEE9B-F49E-41E4-80AD-D1C0C36B7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620713"/>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395287" y="1844675"/>
            <a:ext cx="8353425"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37965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500164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287908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0134-D65C-DEF0-0E63-BDDA06A0E1E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27A830A-DCAA-BC6E-B04A-4E79462BED5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F374F2B-9806-C39D-872F-6B32482E91F3}"/>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5" name="Footer Placeholder 4">
            <a:extLst>
              <a:ext uri="{FF2B5EF4-FFF2-40B4-BE49-F238E27FC236}">
                <a16:creationId xmlns:a16="http://schemas.microsoft.com/office/drawing/2014/main" id="{AAA648A1-8051-F7E1-6B62-C8FAC8E1F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CDF1D-C228-1C1F-EFED-26F6A0D53770}"/>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9787647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7512-565E-2C8B-8F23-E01B5E712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C665BB-BE5D-4082-B781-622B93702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568A0-87FC-0322-C4D3-7B677BE8FBCE}"/>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5" name="Footer Placeholder 4">
            <a:extLst>
              <a:ext uri="{FF2B5EF4-FFF2-40B4-BE49-F238E27FC236}">
                <a16:creationId xmlns:a16="http://schemas.microsoft.com/office/drawing/2014/main" id="{5D10A7E5-2E02-FC9A-9F1F-57DE45788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FD797-864A-1200-3839-AC6631ACB26C}"/>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13264278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50D89-B6D5-E43B-2A0D-B909638D996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82AAB8B-8CB7-5EFA-5AB8-218984346307}"/>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808A29-2427-37DE-6749-95977A09B057}"/>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5" name="Footer Placeholder 4">
            <a:extLst>
              <a:ext uri="{FF2B5EF4-FFF2-40B4-BE49-F238E27FC236}">
                <a16:creationId xmlns:a16="http://schemas.microsoft.com/office/drawing/2014/main" id="{7811E7A6-04FA-BE73-34C4-7CCEFE966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186A3-A4F0-697E-DAE4-6705235EBB9E}"/>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24350649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B9C-178D-8EEE-B88E-23C77A7AD3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E69F1-ED70-0E89-32EA-13FD60B2B68A}"/>
              </a:ext>
            </a:extLst>
          </p:cNvPr>
          <p:cNvSpPr>
            <a:spLocks noGrp="1"/>
          </p:cNvSpPr>
          <p:nvPr>
            <p:ph sz="half" idx="1"/>
          </p:nvPr>
        </p:nvSpPr>
        <p:spPr>
          <a:xfrm>
            <a:off x="6286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DF1A36-06CF-134A-9B1A-85D8FF044268}"/>
              </a:ext>
            </a:extLst>
          </p:cNvPr>
          <p:cNvSpPr>
            <a:spLocks noGrp="1"/>
          </p:cNvSpPr>
          <p:nvPr>
            <p:ph sz="half" idx="2"/>
          </p:nvPr>
        </p:nvSpPr>
        <p:spPr>
          <a:xfrm>
            <a:off x="4629150" y="1825626"/>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C75BE0-E00F-73BA-4A25-8CD3D11E4A86}"/>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6" name="Footer Placeholder 5">
            <a:extLst>
              <a:ext uri="{FF2B5EF4-FFF2-40B4-BE49-F238E27FC236}">
                <a16:creationId xmlns:a16="http://schemas.microsoft.com/office/drawing/2014/main" id="{05DA1A8C-F507-BB94-E45B-75A2A0E464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845310-B52E-EAA7-5026-452358873198}"/>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37986651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C55A3-CD61-2C94-8F0E-587661BED2F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808D9-D5A5-A1F8-CF23-73908DEEACFA}"/>
              </a:ext>
            </a:extLst>
          </p:cNvPr>
          <p:cNvSpPr>
            <a:spLocks noGrp="1"/>
          </p:cNvSpPr>
          <p:nvPr>
            <p:ph type="body" idx="1"/>
          </p:nvPr>
        </p:nvSpPr>
        <p:spPr>
          <a:xfrm>
            <a:off x="629842" y="1681163"/>
            <a:ext cx="386834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A6829-B60C-E9BC-4816-0B43BA1E4ABE}"/>
              </a:ext>
            </a:extLst>
          </p:cNvPr>
          <p:cNvSpPr>
            <a:spLocks noGrp="1"/>
          </p:cNvSpPr>
          <p:nvPr>
            <p:ph sz="half" idx="2"/>
          </p:nvPr>
        </p:nvSpPr>
        <p:spPr>
          <a:xfrm>
            <a:off x="629842" y="2505075"/>
            <a:ext cx="386834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9B70C-89EA-DF0B-6A9F-A50D3935A26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04AF47E-BCAA-C023-C33B-56F0AAA6713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DF00F-2371-9791-3828-C5EDDE7A1C0B}"/>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8" name="Footer Placeholder 7">
            <a:extLst>
              <a:ext uri="{FF2B5EF4-FFF2-40B4-BE49-F238E27FC236}">
                <a16:creationId xmlns:a16="http://schemas.microsoft.com/office/drawing/2014/main" id="{6B3F2836-4648-A143-0D1E-F8D585EF57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8929CB-92A9-E9A9-21A9-6E27EF333186}"/>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11078408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3A082-56FD-4912-0B85-37710DF8EA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1C990A-8DB5-B2F9-CDF4-B78200BF7BCA}"/>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4" name="Footer Placeholder 3">
            <a:extLst>
              <a:ext uri="{FF2B5EF4-FFF2-40B4-BE49-F238E27FC236}">
                <a16:creationId xmlns:a16="http://schemas.microsoft.com/office/drawing/2014/main" id="{8DF721EF-6A7F-43CD-9888-D33DC7ED2E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C23E76-BB17-EA6C-ACB2-B2468B9A04B8}"/>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20369087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C37135-06E9-8C5F-5F31-88481FC8DB96}"/>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3" name="Footer Placeholder 2">
            <a:extLst>
              <a:ext uri="{FF2B5EF4-FFF2-40B4-BE49-F238E27FC236}">
                <a16:creationId xmlns:a16="http://schemas.microsoft.com/office/drawing/2014/main" id="{206AE6EC-FC95-25D3-0B1E-29F0BDF9E9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78CB11-8FDD-6AFF-DE11-54188A50EC52}"/>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27953161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12C2D-07C5-684C-C5DC-BC7DCFE32BF9}"/>
              </a:ext>
            </a:extLst>
          </p:cNvPr>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4B724DA-11DB-0EFE-E81C-633A522E0AA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F819E6-71E8-E330-BDB5-D471FBF02D50}"/>
              </a:ext>
            </a:extLst>
          </p:cNvPr>
          <p:cNvSpPr>
            <a:spLocks noGrp="1"/>
          </p:cNvSpPr>
          <p:nvPr>
            <p:ph type="body" sz="half" idx="2"/>
          </p:nvPr>
        </p:nvSpPr>
        <p:spPr>
          <a:xfrm>
            <a:off x="629842"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5FAD2F9-BBE7-EA6B-2C9C-D61A058910E1}"/>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6" name="Footer Placeholder 5">
            <a:extLst>
              <a:ext uri="{FF2B5EF4-FFF2-40B4-BE49-F238E27FC236}">
                <a16:creationId xmlns:a16="http://schemas.microsoft.com/office/drawing/2014/main" id="{28E11C65-8D22-9FAA-CE43-7FDB0A1B04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A8A803-F472-E2D3-4FAD-1D902D718261}"/>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2116860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206F790-53BF-4667-BF23-AC8EB4AF1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28294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A728-E923-4E0E-9885-DC0AF415CDD2}"/>
              </a:ext>
            </a:extLst>
          </p:cNvPr>
          <p:cNvSpPr>
            <a:spLocks noGrp="1"/>
          </p:cNvSpPr>
          <p:nvPr>
            <p:ph type="title"/>
          </p:nvPr>
        </p:nvSpPr>
        <p:spPr>
          <a:xfrm>
            <a:off x="629842"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9886A70-3BC3-7121-5151-850352A97E3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9FCEFD4-AD28-6829-7181-A9CA401A908E}"/>
              </a:ext>
            </a:extLst>
          </p:cNvPr>
          <p:cNvSpPr>
            <a:spLocks noGrp="1"/>
          </p:cNvSpPr>
          <p:nvPr>
            <p:ph type="body" sz="half" idx="2"/>
          </p:nvPr>
        </p:nvSpPr>
        <p:spPr>
          <a:xfrm>
            <a:off x="629842"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F1AEC8-4DE7-2E33-FEA0-60327C100527}"/>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6" name="Footer Placeholder 5">
            <a:extLst>
              <a:ext uri="{FF2B5EF4-FFF2-40B4-BE49-F238E27FC236}">
                <a16:creationId xmlns:a16="http://schemas.microsoft.com/office/drawing/2014/main" id="{1B444206-FE48-BE3E-FB60-27A03E53D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4C8982-E9FA-538F-0D9D-B22536D0EA84}"/>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13985617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D6C7-FA6A-C6A2-5901-22224F4BA8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D289E-CE27-76D1-E6B9-3F7AD8D8B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39DD4-8BC0-7185-1B32-21E49176A600}"/>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5" name="Footer Placeholder 4">
            <a:extLst>
              <a:ext uri="{FF2B5EF4-FFF2-40B4-BE49-F238E27FC236}">
                <a16:creationId xmlns:a16="http://schemas.microsoft.com/office/drawing/2014/main" id="{11BEA19B-85EF-45CA-DBE1-A6094CB14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E55AA-047B-F0D4-56A0-C77EBA98E076}"/>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21200664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19F2F9-9B14-8D1C-62E7-B5B8C1EC3091}"/>
              </a:ext>
            </a:extLst>
          </p:cNvPr>
          <p:cNvSpPr>
            <a:spLocks noGrp="1"/>
          </p:cNvSpPr>
          <p:nvPr>
            <p:ph type="title" orient="vert"/>
          </p:nvPr>
        </p:nvSpPr>
        <p:spPr>
          <a:xfrm>
            <a:off x="6543675" y="365126"/>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F9873F-BE36-1345-ECDC-00BA0760E463}"/>
              </a:ext>
            </a:extLst>
          </p:cNvPr>
          <p:cNvSpPr>
            <a:spLocks noGrp="1"/>
          </p:cNvSpPr>
          <p:nvPr>
            <p:ph type="body" orient="vert" idx="1"/>
          </p:nvPr>
        </p:nvSpPr>
        <p:spPr>
          <a:xfrm>
            <a:off x="628650" y="365126"/>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EE678-DBA4-753D-02FA-BB0B45D5915E}"/>
              </a:ext>
            </a:extLst>
          </p:cNvPr>
          <p:cNvSpPr>
            <a:spLocks noGrp="1"/>
          </p:cNvSpPr>
          <p:nvPr>
            <p:ph type="dt" sz="half" idx="10"/>
          </p:nvPr>
        </p:nvSpPr>
        <p:spPr/>
        <p:txBody>
          <a:bodyPr/>
          <a:lstStyle/>
          <a:p>
            <a:fld id="{A545C2CF-9757-44B1-AFF7-2A689DF37723}" type="datetimeFigureOut">
              <a:rPr lang="en-US" smtClean="0"/>
              <a:t>5/18/2026</a:t>
            </a:fld>
            <a:endParaRPr lang="en-US"/>
          </a:p>
        </p:txBody>
      </p:sp>
      <p:sp>
        <p:nvSpPr>
          <p:cNvPr id="5" name="Footer Placeholder 4">
            <a:extLst>
              <a:ext uri="{FF2B5EF4-FFF2-40B4-BE49-F238E27FC236}">
                <a16:creationId xmlns:a16="http://schemas.microsoft.com/office/drawing/2014/main" id="{1258B58E-33B5-4363-2423-577E759024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A6734-392D-3981-830A-386B71C64497}"/>
              </a:ext>
            </a:extLst>
          </p:cNvPr>
          <p:cNvSpPr>
            <a:spLocks noGrp="1"/>
          </p:cNvSpPr>
          <p:nvPr>
            <p:ph type="sldNum" sz="quarter" idx="12"/>
          </p:nvPr>
        </p:nvSpPr>
        <p:spPr/>
        <p:txBody>
          <a:bodyPr/>
          <a:lstStyle/>
          <a:p>
            <a:fld id="{C63A4E7F-37F6-4984-945C-8A211D530170}" type="slidenum">
              <a:rPr lang="en-US" smtClean="0"/>
              <a:t>‹#›</a:t>
            </a:fld>
            <a:endParaRPr lang="en-US"/>
          </a:p>
        </p:txBody>
      </p:sp>
    </p:spTree>
    <p:extLst>
      <p:ext uri="{BB962C8B-B14F-4D97-AF65-F5344CB8AC3E}">
        <p14:creationId xmlns:p14="http://schemas.microsoft.com/office/powerpoint/2010/main" val="318307281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42762490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288682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descr="A pink dragon with a shadow&#10;&#10;Description automatically generated with medium confidence">
            <a:extLst>
              <a:ext uri="{FF2B5EF4-FFF2-40B4-BE49-F238E27FC236}">
                <a16:creationId xmlns:a16="http://schemas.microsoft.com/office/drawing/2014/main" id="{F40D03E8-DAFB-D5E3-183E-185F6FCC0F4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95536" y="2336900"/>
            <a:ext cx="4464496" cy="1362075"/>
          </a:xfrm>
        </p:spPr>
        <p:txBody>
          <a:bodyPr/>
          <a:lstStyle>
            <a:lvl1pPr algn="l">
              <a:defRPr sz="3000" b="1" cap="all">
                <a:solidFill>
                  <a:srgbClr val="FF0000"/>
                </a:solidFill>
              </a:defRPr>
            </a:lvl1pPr>
          </a:lstStyle>
          <a:p>
            <a:r>
              <a:rPr lang="en-GB"/>
              <a:t>Click to edit Master title style</a:t>
            </a:r>
            <a:endParaRPr lang="en-US" dirty="0"/>
          </a:p>
        </p:txBody>
      </p:sp>
      <p:sp>
        <p:nvSpPr>
          <p:cNvPr id="3" name="Text Placeholder 2"/>
          <p:cNvSpPr>
            <a:spLocks noGrp="1"/>
          </p:cNvSpPr>
          <p:nvPr>
            <p:ph type="body" idx="1"/>
          </p:nvPr>
        </p:nvSpPr>
        <p:spPr>
          <a:xfrm>
            <a:off x="395536" y="836712"/>
            <a:ext cx="4464496" cy="1500187"/>
          </a:xfrm>
        </p:spPr>
        <p:txBody>
          <a:bodyPr anchor="b"/>
          <a:lstStyle>
            <a:lvl1pPr marL="0" indent="0">
              <a:buNone/>
              <a:defRPr sz="1500">
                <a:solidFill>
                  <a:srgbClr val="FF0000"/>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GB"/>
              <a:t>Click to edit Master text styles</a:t>
            </a:r>
          </a:p>
        </p:txBody>
      </p:sp>
    </p:spTree>
    <p:extLst>
      <p:ext uri="{BB962C8B-B14F-4D97-AF65-F5344CB8AC3E}">
        <p14:creationId xmlns:p14="http://schemas.microsoft.com/office/powerpoint/2010/main" val="1277086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1520" y="1524000"/>
            <a:ext cx="4176464"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62736" y="1524000"/>
            <a:ext cx="4229744"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841223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393423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611393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222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8AC8072-443E-4C1D-9003-31C3934BAB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9">
            <a:extLst>
              <a:ext uri="{FF2B5EF4-FFF2-40B4-BE49-F238E27FC236}">
                <a16:creationId xmlns:a16="http://schemas.microsoft.com/office/drawing/2014/main" id="{BCBB028A-6267-4803-8473-71F7C4129841}"/>
              </a:ext>
            </a:extLst>
          </p:cNvPr>
          <p:cNvSpPr>
            <a:spLocks noGrp="1"/>
          </p:cNvSpPr>
          <p:nvPr>
            <p:ph type="body" sz="quarter" idx="10"/>
          </p:nvPr>
        </p:nvSpPr>
        <p:spPr>
          <a:xfrm>
            <a:off x="383505" y="5229200"/>
            <a:ext cx="5472980" cy="914400"/>
          </a:xfrm>
          <a:prstGeom prst="rect">
            <a:avLst/>
          </a:prstGeom>
        </p:spPr>
        <p:txBody>
          <a:bodyPr/>
          <a:lstStyle>
            <a:lvl1pPr marL="0" indent="0">
              <a:buNone/>
              <a:defRPr>
                <a:solidFill>
                  <a:schemeClr val="bg1"/>
                </a:solidFill>
              </a:defRPr>
            </a:lvl1pPr>
          </a:lstStyle>
          <a:p>
            <a:pPr lvl="0"/>
            <a:endParaRPr lang="en-GB" dirty="0"/>
          </a:p>
        </p:txBody>
      </p:sp>
      <p:sp>
        <p:nvSpPr>
          <p:cNvPr id="6" name="Text Placeholder 5">
            <a:extLst>
              <a:ext uri="{FF2B5EF4-FFF2-40B4-BE49-F238E27FC236}">
                <a16:creationId xmlns:a16="http://schemas.microsoft.com/office/drawing/2014/main" id="{0FA4096C-2E85-414C-A74B-4C4733036C64}"/>
              </a:ext>
            </a:extLst>
          </p:cNvPr>
          <p:cNvSpPr>
            <a:spLocks noGrp="1"/>
          </p:cNvSpPr>
          <p:nvPr>
            <p:ph type="body" sz="quarter" idx="11" hasCustomPrompt="1"/>
          </p:nvPr>
        </p:nvSpPr>
        <p:spPr>
          <a:xfrm>
            <a:off x="395536" y="398463"/>
            <a:ext cx="4608511" cy="438249"/>
          </a:xfrm>
          <a:prstGeom prst="rect">
            <a:avLst/>
          </a:prstGeom>
        </p:spPr>
        <p:txBody>
          <a:bodyPr/>
          <a:lstStyle>
            <a:lvl1pPr marL="0" indent="0">
              <a:buNone/>
              <a:defRPr sz="3200" b="1">
                <a:solidFill>
                  <a:schemeClr val="bg1"/>
                </a:solidFill>
              </a:defRPr>
            </a:lvl1pPr>
          </a:lstStyle>
          <a:p>
            <a:pPr lvl="0"/>
            <a:r>
              <a:rPr lang="en-US" dirty="0"/>
              <a:t>TITLE</a:t>
            </a:r>
          </a:p>
        </p:txBody>
      </p:sp>
      <p:sp>
        <p:nvSpPr>
          <p:cNvPr id="8" name="Text Placeholder 7">
            <a:extLst>
              <a:ext uri="{FF2B5EF4-FFF2-40B4-BE49-F238E27FC236}">
                <a16:creationId xmlns:a16="http://schemas.microsoft.com/office/drawing/2014/main" id="{2CB54CD1-B643-4F38-8FB1-8EFA010DEFE0}"/>
              </a:ext>
            </a:extLst>
          </p:cNvPr>
          <p:cNvSpPr>
            <a:spLocks noGrp="1"/>
          </p:cNvSpPr>
          <p:nvPr>
            <p:ph type="body" sz="quarter" idx="12"/>
          </p:nvPr>
        </p:nvSpPr>
        <p:spPr>
          <a:xfrm>
            <a:off x="395287" y="836613"/>
            <a:ext cx="4608511" cy="309562"/>
          </a:xfrm>
          <a:prstGeom prst="rect">
            <a:avLst/>
          </a:prstGeom>
        </p:spPr>
        <p:txBody>
          <a:bodyPr/>
          <a:lstStyle>
            <a:lvl1pPr marL="0" indent="0">
              <a:buNone/>
              <a:defRPr sz="2000">
                <a:solidFill>
                  <a:schemeClr val="bg1"/>
                </a:solidFill>
              </a:defRPr>
            </a:lvl1pPr>
          </a:lstStyle>
          <a:p>
            <a:pPr lvl="0"/>
            <a:endParaRPr lang="en-GB" dirty="0"/>
          </a:p>
        </p:txBody>
      </p:sp>
    </p:spTree>
    <p:extLst>
      <p:ext uri="{BB962C8B-B14F-4D97-AF65-F5344CB8AC3E}">
        <p14:creationId xmlns:p14="http://schemas.microsoft.com/office/powerpoint/2010/main" val="23326544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Tree>
    <p:extLst>
      <p:ext uri="{BB962C8B-B14F-4D97-AF65-F5344CB8AC3E}">
        <p14:creationId xmlns:p14="http://schemas.microsoft.com/office/powerpoint/2010/main" val="14346362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descr="A pink dragon with a shadow&#10;&#10;Description automatically generated with medium confidence">
            <a:extLst>
              <a:ext uri="{FF2B5EF4-FFF2-40B4-BE49-F238E27FC236}">
                <a16:creationId xmlns:a16="http://schemas.microsoft.com/office/drawing/2014/main" id="{54C5AA3C-A063-22DE-411A-D14BE12BA09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Picture Placeholder 2"/>
          <p:cNvSpPr>
            <a:spLocks noGrp="1"/>
          </p:cNvSpPr>
          <p:nvPr>
            <p:ph type="pic" idx="1"/>
          </p:nvPr>
        </p:nvSpPr>
        <p:spPr>
          <a:xfrm>
            <a:off x="4283968" y="0"/>
            <a:ext cx="4860032"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GB" noProof="0"/>
              <a:t>Click icon to add picture</a:t>
            </a:r>
            <a:endParaRPr lang="en-US" noProof="0" dirty="0"/>
          </a:p>
        </p:txBody>
      </p:sp>
      <p:sp>
        <p:nvSpPr>
          <p:cNvPr id="8" name="Title 1">
            <a:extLst>
              <a:ext uri="{FF2B5EF4-FFF2-40B4-BE49-F238E27FC236}">
                <a16:creationId xmlns:a16="http://schemas.microsoft.com/office/drawing/2014/main" id="{EDF10290-B5AE-017F-086F-109E0234ED7B}"/>
              </a:ext>
            </a:extLst>
          </p:cNvPr>
          <p:cNvSpPr>
            <a:spLocks noGrp="1"/>
          </p:cNvSpPr>
          <p:nvPr>
            <p:ph type="title"/>
          </p:nvPr>
        </p:nvSpPr>
        <p:spPr>
          <a:xfrm>
            <a:off x="395536" y="2336900"/>
            <a:ext cx="3672408" cy="1362075"/>
          </a:xfrm>
        </p:spPr>
        <p:txBody>
          <a:bodyPr/>
          <a:lstStyle>
            <a:lvl1pPr algn="l">
              <a:defRPr sz="3000" b="1" cap="all">
                <a:solidFill>
                  <a:srgbClr val="FF0000"/>
                </a:solidFill>
              </a:defRPr>
            </a:lvl1pPr>
          </a:lstStyle>
          <a:p>
            <a:r>
              <a:rPr lang="en-GB"/>
              <a:t>Click to edit Master title style</a:t>
            </a:r>
            <a:endParaRPr lang="en-US" dirty="0"/>
          </a:p>
        </p:txBody>
      </p:sp>
      <p:sp>
        <p:nvSpPr>
          <p:cNvPr id="9" name="Text Placeholder 2">
            <a:extLst>
              <a:ext uri="{FF2B5EF4-FFF2-40B4-BE49-F238E27FC236}">
                <a16:creationId xmlns:a16="http://schemas.microsoft.com/office/drawing/2014/main" id="{83858759-A6F9-4D99-A443-ADFC9905968E}"/>
              </a:ext>
            </a:extLst>
          </p:cNvPr>
          <p:cNvSpPr>
            <a:spLocks noGrp="1"/>
          </p:cNvSpPr>
          <p:nvPr>
            <p:ph type="body" idx="10"/>
          </p:nvPr>
        </p:nvSpPr>
        <p:spPr>
          <a:xfrm>
            <a:off x="395536" y="836712"/>
            <a:ext cx="3672408" cy="1500187"/>
          </a:xfrm>
        </p:spPr>
        <p:txBody>
          <a:bodyPr anchor="b"/>
          <a:lstStyle>
            <a:lvl1pPr marL="0" indent="0">
              <a:buNone/>
              <a:defRPr sz="1500">
                <a:solidFill>
                  <a:srgbClr val="FF0000"/>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GB"/>
              <a:t>Click to edit Master text styles</a:t>
            </a:r>
          </a:p>
        </p:txBody>
      </p:sp>
    </p:spTree>
    <p:extLst>
      <p:ext uri="{BB962C8B-B14F-4D97-AF65-F5344CB8AC3E}">
        <p14:creationId xmlns:p14="http://schemas.microsoft.com/office/powerpoint/2010/main" val="35847166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095167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304800"/>
            <a:ext cx="2038350" cy="54102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304800"/>
            <a:ext cx="596265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344593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02988218"/>
      </p:ext>
    </p:extLst>
  </p:cSld>
  <p:clrMapOvr>
    <a:masterClrMapping/>
  </p:clrMapOvr>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10943618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885417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pink paper with white dots&#10;&#10;Description automatically generated with medium confidence">
            <a:extLst>
              <a:ext uri="{FF2B5EF4-FFF2-40B4-BE49-F238E27FC236}">
                <a16:creationId xmlns:a16="http://schemas.microsoft.com/office/drawing/2014/main" id="{2F603326-EA17-ACBF-6E35-17E9C2F29C8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95536" y="2336900"/>
            <a:ext cx="4464496" cy="1362075"/>
          </a:xfrm>
        </p:spPr>
        <p:txBody>
          <a:bodyPr/>
          <a:lstStyle>
            <a:lvl1pPr algn="l">
              <a:defRPr sz="3000" b="1" cap="all">
                <a:solidFill>
                  <a:srgbClr val="FF0000"/>
                </a:solidFill>
              </a:defRPr>
            </a:lvl1pPr>
          </a:lstStyle>
          <a:p>
            <a:r>
              <a:rPr lang="en-GB"/>
              <a:t>Click to edit Master title style</a:t>
            </a:r>
            <a:endParaRPr lang="en-US" dirty="0"/>
          </a:p>
        </p:txBody>
      </p:sp>
      <p:sp>
        <p:nvSpPr>
          <p:cNvPr id="3" name="Text Placeholder 2"/>
          <p:cNvSpPr>
            <a:spLocks noGrp="1"/>
          </p:cNvSpPr>
          <p:nvPr>
            <p:ph type="body" idx="1"/>
          </p:nvPr>
        </p:nvSpPr>
        <p:spPr>
          <a:xfrm>
            <a:off x="395536" y="836712"/>
            <a:ext cx="4464496" cy="1500187"/>
          </a:xfrm>
        </p:spPr>
        <p:txBody>
          <a:bodyPr anchor="b"/>
          <a:lstStyle>
            <a:lvl1pPr marL="0" indent="0">
              <a:buNone/>
              <a:defRPr sz="1500">
                <a:solidFill>
                  <a:srgbClr val="FF0000"/>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GB"/>
              <a:t>Click to edit Master text styles</a:t>
            </a:r>
          </a:p>
        </p:txBody>
      </p:sp>
    </p:spTree>
    <p:extLst>
      <p:ext uri="{BB962C8B-B14F-4D97-AF65-F5344CB8AC3E}">
        <p14:creationId xmlns:p14="http://schemas.microsoft.com/office/powerpoint/2010/main" val="202916938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1520" y="1524000"/>
            <a:ext cx="4176464"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62736" y="1524000"/>
            <a:ext cx="4229744" cy="5029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586046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93214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F7A4DF21-2D8F-4B6A-8EFD-DDE8F8F5F1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ED7453FF-2B41-4444-B7F9-DCEC97E6B1FC}"/>
              </a:ext>
            </a:extLst>
          </p:cNvPr>
          <p:cNvSpPr>
            <a:spLocks noGrp="1"/>
          </p:cNvSpPr>
          <p:nvPr>
            <p:ph type="body" sz="quarter" idx="10"/>
          </p:nvPr>
        </p:nvSpPr>
        <p:spPr>
          <a:xfrm>
            <a:off x="899592" y="4509120"/>
            <a:ext cx="4248472" cy="914400"/>
          </a:xfrm>
          <a:prstGeom prst="rect">
            <a:avLst/>
          </a:prstGeom>
        </p:spPr>
        <p:txBody>
          <a:bodyPr/>
          <a:lstStyle>
            <a:lvl1pPr marL="0" indent="0">
              <a:buNone/>
              <a:defRPr sz="3600" b="1">
                <a:solidFill>
                  <a:schemeClr val="tx1"/>
                </a:solidFill>
              </a:defRPr>
            </a:lvl1pPr>
          </a:lstStyle>
          <a:p>
            <a:pPr lvl="0"/>
            <a:endParaRPr lang="en-GB" dirty="0"/>
          </a:p>
        </p:txBody>
      </p:sp>
      <p:sp>
        <p:nvSpPr>
          <p:cNvPr id="7" name="Text Placeholder 6">
            <a:extLst>
              <a:ext uri="{FF2B5EF4-FFF2-40B4-BE49-F238E27FC236}">
                <a16:creationId xmlns:a16="http://schemas.microsoft.com/office/drawing/2014/main" id="{FAA90480-4DA0-401C-96B3-E00037142C8C}"/>
              </a:ext>
            </a:extLst>
          </p:cNvPr>
          <p:cNvSpPr>
            <a:spLocks noGrp="1"/>
          </p:cNvSpPr>
          <p:nvPr>
            <p:ph type="body" sz="quarter" idx="11" hasCustomPrompt="1"/>
          </p:nvPr>
        </p:nvSpPr>
        <p:spPr>
          <a:xfrm>
            <a:off x="5508625" y="765175"/>
            <a:ext cx="3167063" cy="2663825"/>
          </a:xfrm>
          <a:prstGeom prst="rect">
            <a:avLst/>
          </a:prstGeom>
        </p:spPr>
        <p:txBody>
          <a:bodyPr/>
          <a:lstStyle>
            <a:lvl1pPr marL="0" indent="0">
              <a:buNone/>
              <a:defRPr/>
            </a:lvl1pPr>
          </a:lstStyle>
          <a:p>
            <a:pPr lvl="0"/>
            <a:r>
              <a:rPr lang="en-GB" dirty="0"/>
              <a:t>Index</a:t>
            </a:r>
          </a:p>
          <a:p>
            <a:pPr lvl="0"/>
            <a:r>
              <a:rPr lang="en-GB" dirty="0"/>
              <a:t>Title 1</a:t>
            </a:r>
          </a:p>
          <a:p>
            <a:pPr lvl="0"/>
            <a:r>
              <a:rPr lang="en-GB" dirty="0"/>
              <a:t>Title 2</a:t>
            </a:r>
          </a:p>
          <a:p>
            <a:pPr lvl="0"/>
            <a:r>
              <a:rPr lang="en-GB" dirty="0"/>
              <a:t>Title 3</a:t>
            </a:r>
          </a:p>
          <a:p>
            <a:pPr lvl="0"/>
            <a:endParaRPr lang="en-GB" dirty="0"/>
          </a:p>
        </p:txBody>
      </p:sp>
    </p:spTree>
    <p:extLst>
      <p:ext uri="{BB962C8B-B14F-4D97-AF65-F5344CB8AC3E}">
        <p14:creationId xmlns:p14="http://schemas.microsoft.com/office/powerpoint/2010/main" val="4350127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552038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65828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Tree>
    <p:extLst>
      <p:ext uri="{BB962C8B-B14F-4D97-AF65-F5344CB8AC3E}">
        <p14:creationId xmlns:p14="http://schemas.microsoft.com/office/powerpoint/2010/main" val="401764774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1" descr="A pink paper with white dots&#10;&#10;Description automatically generated with medium confidence">
            <a:extLst>
              <a:ext uri="{FF2B5EF4-FFF2-40B4-BE49-F238E27FC236}">
                <a16:creationId xmlns:a16="http://schemas.microsoft.com/office/drawing/2014/main" id="{66828A7D-DE96-A0DD-0E8D-920D96E17FD4}"/>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3" name="Picture Placeholder 2"/>
          <p:cNvSpPr>
            <a:spLocks noGrp="1"/>
          </p:cNvSpPr>
          <p:nvPr>
            <p:ph type="pic" idx="1"/>
          </p:nvPr>
        </p:nvSpPr>
        <p:spPr>
          <a:xfrm>
            <a:off x="4283968" y="0"/>
            <a:ext cx="4860032"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GB" noProof="0"/>
              <a:t>Click icon to add picture</a:t>
            </a:r>
            <a:endParaRPr lang="en-US" noProof="0" dirty="0"/>
          </a:p>
        </p:txBody>
      </p:sp>
      <p:sp>
        <p:nvSpPr>
          <p:cNvPr id="8" name="Title 1">
            <a:extLst>
              <a:ext uri="{FF2B5EF4-FFF2-40B4-BE49-F238E27FC236}">
                <a16:creationId xmlns:a16="http://schemas.microsoft.com/office/drawing/2014/main" id="{EDF10290-B5AE-017F-086F-109E0234ED7B}"/>
              </a:ext>
            </a:extLst>
          </p:cNvPr>
          <p:cNvSpPr>
            <a:spLocks noGrp="1"/>
          </p:cNvSpPr>
          <p:nvPr>
            <p:ph type="title"/>
          </p:nvPr>
        </p:nvSpPr>
        <p:spPr>
          <a:xfrm>
            <a:off x="395536" y="2336900"/>
            <a:ext cx="3672408" cy="1362075"/>
          </a:xfrm>
        </p:spPr>
        <p:txBody>
          <a:bodyPr/>
          <a:lstStyle>
            <a:lvl1pPr algn="l">
              <a:defRPr sz="3000" b="1" cap="all">
                <a:solidFill>
                  <a:srgbClr val="FF0000"/>
                </a:solidFill>
              </a:defRPr>
            </a:lvl1pPr>
          </a:lstStyle>
          <a:p>
            <a:r>
              <a:rPr lang="en-GB"/>
              <a:t>Click to edit Master title style</a:t>
            </a:r>
            <a:endParaRPr lang="en-US" dirty="0"/>
          </a:p>
        </p:txBody>
      </p:sp>
      <p:sp>
        <p:nvSpPr>
          <p:cNvPr id="9" name="Text Placeholder 2">
            <a:extLst>
              <a:ext uri="{FF2B5EF4-FFF2-40B4-BE49-F238E27FC236}">
                <a16:creationId xmlns:a16="http://schemas.microsoft.com/office/drawing/2014/main" id="{83858759-A6F9-4D99-A443-ADFC9905968E}"/>
              </a:ext>
            </a:extLst>
          </p:cNvPr>
          <p:cNvSpPr>
            <a:spLocks noGrp="1"/>
          </p:cNvSpPr>
          <p:nvPr>
            <p:ph type="body" idx="10"/>
          </p:nvPr>
        </p:nvSpPr>
        <p:spPr>
          <a:xfrm>
            <a:off x="395536" y="836712"/>
            <a:ext cx="3672408" cy="1500187"/>
          </a:xfrm>
        </p:spPr>
        <p:txBody>
          <a:bodyPr anchor="b"/>
          <a:lstStyle>
            <a:lvl1pPr marL="0" indent="0">
              <a:buNone/>
              <a:defRPr sz="1500">
                <a:solidFill>
                  <a:srgbClr val="FF0000"/>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GB"/>
              <a:t>Click to edit Master text styles</a:t>
            </a:r>
          </a:p>
        </p:txBody>
      </p:sp>
    </p:spTree>
    <p:extLst>
      <p:ext uri="{BB962C8B-B14F-4D97-AF65-F5344CB8AC3E}">
        <p14:creationId xmlns:p14="http://schemas.microsoft.com/office/powerpoint/2010/main" val="19835177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0015272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304800"/>
            <a:ext cx="2038350" cy="54102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304800"/>
            <a:ext cx="596265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860980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947239223"/>
      </p:ext>
    </p:extLst>
  </p:cSld>
  <p:clrMapOvr>
    <a:masterClrMapping/>
  </p:clrMapOvr>
  <p:hf sldNum="0"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4019223"/>
      </p:ext>
    </p:extLst>
  </p:cSld>
  <p:clrMapOvr>
    <a:masterClrMapping/>
  </p:clrMapOvr>
  <p:hf sldNum="0"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Tree>
    <p:extLst>
      <p:ext uri="{BB962C8B-B14F-4D97-AF65-F5344CB8AC3E}">
        <p14:creationId xmlns:p14="http://schemas.microsoft.com/office/powerpoint/2010/main" val="3803397962"/>
      </p:ext>
    </p:extLst>
  </p:cSld>
  <p:clrMapOvr>
    <a:masterClrMapping/>
  </p:clrMapOvr>
  <p:hf sldNum="0"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40005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0" y="1524000"/>
            <a:ext cx="4000500" cy="4191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158929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A picture containing person, snow, photo, skiing&#10;&#10;Description automatically generated">
            <a:extLst>
              <a:ext uri="{FF2B5EF4-FFF2-40B4-BE49-F238E27FC236}">
                <a16:creationId xmlns:a16="http://schemas.microsoft.com/office/drawing/2014/main" id="{DBAC0FAD-E26D-4C3B-ACA6-A9119E10A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id="{B42A9531-CE88-4AA7-B052-03B943D63795}"/>
              </a:ext>
            </a:extLst>
          </p:cNvPr>
          <p:cNvSpPr>
            <a:spLocks noGrp="1"/>
          </p:cNvSpPr>
          <p:nvPr>
            <p:ph type="body" sz="quarter" idx="10"/>
          </p:nvPr>
        </p:nvSpPr>
        <p:spPr>
          <a:xfrm>
            <a:off x="2124075" y="2636838"/>
            <a:ext cx="4968875" cy="1871662"/>
          </a:xfrm>
          <a:prstGeom prst="rect">
            <a:avLst/>
          </a:prstGeom>
        </p:spPr>
        <p:txBody>
          <a:bodyPr/>
          <a:lstStyle>
            <a:lvl1pPr marL="0" indent="0" algn="ctr">
              <a:buNone/>
              <a:defRPr sz="2000" b="0"/>
            </a:lvl1pPr>
          </a:lstStyle>
          <a:p>
            <a:pPr lvl="0"/>
            <a:endParaRPr lang="en-GB" dirty="0"/>
          </a:p>
        </p:txBody>
      </p:sp>
    </p:spTree>
    <p:extLst>
      <p:ext uri="{BB962C8B-B14F-4D97-AF65-F5344CB8AC3E}">
        <p14:creationId xmlns:p14="http://schemas.microsoft.com/office/powerpoint/2010/main" val="374585678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73044123"/>
      </p:ext>
    </p:extLst>
  </p:cSld>
  <p:clrMapOvr>
    <a:masterClrMapping/>
  </p:clrMapOvr>
  <p:hf sldNum="0"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46596610"/>
      </p:ext>
    </p:extLst>
  </p:cSld>
  <p:clrMapOvr>
    <a:masterClrMapping/>
  </p:clrMapOvr>
  <p:hf sldNum="0"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789299"/>
      </p:ext>
    </p:extLst>
  </p:cSld>
  <p:clrMapOvr>
    <a:masterClrMapping/>
  </p:clrMapOvr>
  <p:hf sldNum="0"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306604854"/>
      </p:ext>
    </p:extLst>
  </p:cSld>
  <p:clrMapOvr>
    <a:masterClrMapping/>
  </p:clrMapOvr>
  <p:hf sldNum="0"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1283885439"/>
      </p:ext>
    </p:extLst>
  </p:cSld>
  <p:clrMapOvr>
    <a:masterClrMapping/>
  </p:clrMapOvr>
  <p:hf sldNum="0"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63410065"/>
      </p:ext>
    </p:extLst>
  </p:cSld>
  <p:clrMapOvr>
    <a:masterClrMapping/>
  </p:clrMapOvr>
  <p:hf sldNum="0"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304800"/>
            <a:ext cx="2038350" cy="5410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304800"/>
            <a:ext cx="596265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2800281"/>
      </p:ext>
    </p:extLst>
  </p:cSld>
  <p:clrMapOvr>
    <a:masterClrMapping/>
  </p:clrMapOvr>
  <p:hf sldNum="0"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78269482"/>
      </p:ext>
    </p:extLst>
  </p:cSld>
  <p:clrMapOvr>
    <a:masterClrMapping/>
  </p:clrMapOvr>
  <p:hf sldNum="0"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7658040"/>
      </p:ext>
    </p:extLst>
  </p:cSld>
  <p:clrMapOvr>
    <a:masterClrMapping/>
  </p:clrMapOvr>
  <p:hf sldNum="0"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Edit Master text styles</a:t>
            </a:r>
          </a:p>
        </p:txBody>
      </p:sp>
      <p:sp>
        <p:nvSpPr>
          <p:cNvPr id="4" name="Title 3">
            <a:extLst>
              <a:ext uri="{FF2B5EF4-FFF2-40B4-BE49-F238E27FC236}">
                <a16:creationId xmlns:a16="http://schemas.microsoft.com/office/drawing/2014/main" id="{9F4C0455-5841-4353-2D5B-C700E86A2E1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76772031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79B785-715B-403E-9FFE-FE5301BDE6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4">
            <a:extLst>
              <a:ext uri="{FF2B5EF4-FFF2-40B4-BE49-F238E27FC236}">
                <a16:creationId xmlns:a16="http://schemas.microsoft.com/office/drawing/2014/main" id="{D5C556C4-383A-4AA2-8EEC-27FA7A7EA548}"/>
              </a:ext>
            </a:extLst>
          </p:cNvPr>
          <p:cNvSpPr>
            <a:spLocks noGrp="1"/>
          </p:cNvSpPr>
          <p:nvPr>
            <p:ph type="body" sz="quarter" idx="10"/>
          </p:nvPr>
        </p:nvSpPr>
        <p:spPr>
          <a:xfrm>
            <a:off x="179512" y="2636912"/>
            <a:ext cx="3888432" cy="914400"/>
          </a:xfrm>
          <a:prstGeom prst="rect">
            <a:avLst/>
          </a:prstGeom>
        </p:spPr>
        <p:txBody>
          <a:bodyPr/>
          <a:lstStyle>
            <a:lvl1pPr marL="0" indent="0">
              <a:buNone/>
              <a:defRPr sz="3600" b="1">
                <a:solidFill>
                  <a:schemeClr val="tx1"/>
                </a:solidFill>
              </a:defRPr>
            </a:lvl1pPr>
          </a:lstStyle>
          <a:p>
            <a:pPr lvl="0"/>
            <a:endParaRPr lang="en-GB" dirty="0"/>
          </a:p>
        </p:txBody>
      </p:sp>
      <p:sp>
        <p:nvSpPr>
          <p:cNvPr id="11" name="Picture Placeholder 10">
            <a:extLst>
              <a:ext uri="{FF2B5EF4-FFF2-40B4-BE49-F238E27FC236}">
                <a16:creationId xmlns:a16="http://schemas.microsoft.com/office/drawing/2014/main" id="{EF96FDB0-35C8-4230-A08D-DC6977EE526B}"/>
              </a:ext>
            </a:extLst>
          </p:cNvPr>
          <p:cNvSpPr>
            <a:spLocks noGrp="1"/>
          </p:cNvSpPr>
          <p:nvPr>
            <p:ph type="pic" sz="quarter" idx="11"/>
          </p:nvPr>
        </p:nvSpPr>
        <p:spPr>
          <a:xfrm>
            <a:off x="4929240" y="836712"/>
            <a:ext cx="1655762" cy="1439862"/>
          </a:xfrm>
          <a:prstGeom prst="rect">
            <a:avLst/>
          </a:prstGeom>
        </p:spPr>
        <p:txBody>
          <a:bodyPr/>
          <a:lstStyle/>
          <a:p>
            <a:endParaRPr lang="en-GB"/>
          </a:p>
        </p:txBody>
      </p:sp>
      <p:sp>
        <p:nvSpPr>
          <p:cNvPr id="12" name="Picture Placeholder 10">
            <a:extLst>
              <a:ext uri="{FF2B5EF4-FFF2-40B4-BE49-F238E27FC236}">
                <a16:creationId xmlns:a16="http://schemas.microsoft.com/office/drawing/2014/main" id="{246A57CB-EF01-4937-AA36-5B3A3C6F490F}"/>
              </a:ext>
            </a:extLst>
          </p:cNvPr>
          <p:cNvSpPr>
            <a:spLocks noGrp="1"/>
          </p:cNvSpPr>
          <p:nvPr>
            <p:ph type="pic" sz="quarter" idx="12"/>
          </p:nvPr>
        </p:nvSpPr>
        <p:spPr>
          <a:xfrm>
            <a:off x="4950210" y="2407494"/>
            <a:ext cx="1655762" cy="1439862"/>
          </a:xfrm>
          <a:prstGeom prst="rect">
            <a:avLst/>
          </a:prstGeom>
        </p:spPr>
        <p:txBody>
          <a:bodyPr/>
          <a:lstStyle/>
          <a:p>
            <a:endParaRPr lang="en-GB"/>
          </a:p>
        </p:txBody>
      </p:sp>
      <p:sp>
        <p:nvSpPr>
          <p:cNvPr id="13" name="Picture Placeholder 10">
            <a:extLst>
              <a:ext uri="{FF2B5EF4-FFF2-40B4-BE49-F238E27FC236}">
                <a16:creationId xmlns:a16="http://schemas.microsoft.com/office/drawing/2014/main" id="{97C059F3-AEF7-48E1-8732-80881CA327CC}"/>
              </a:ext>
            </a:extLst>
          </p:cNvPr>
          <p:cNvSpPr>
            <a:spLocks noGrp="1"/>
          </p:cNvSpPr>
          <p:nvPr>
            <p:ph type="pic" sz="quarter" idx="13"/>
          </p:nvPr>
        </p:nvSpPr>
        <p:spPr>
          <a:xfrm>
            <a:off x="4950210" y="3964137"/>
            <a:ext cx="1655762" cy="1439862"/>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1FFA8970-4CEB-4EA1-9F55-474B6DFBC54A}"/>
              </a:ext>
            </a:extLst>
          </p:cNvPr>
          <p:cNvSpPr>
            <a:spLocks noGrp="1"/>
          </p:cNvSpPr>
          <p:nvPr>
            <p:ph type="body" sz="quarter" idx="14"/>
          </p:nvPr>
        </p:nvSpPr>
        <p:spPr>
          <a:xfrm>
            <a:off x="6820271" y="1289298"/>
            <a:ext cx="2088455" cy="534690"/>
          </a:xfrm>
          <a:prstGeom prst="rect">
            <a:avLst/>
          </a:prstGeom>
        </p:spPr>
        <p:txBody>
          <a:bodyPr/>
          <a:lstStyle>
            <a:lvl1pPr marL="0" indent="0">
              <a:buNone/>
              <a:defRPr sz="1400"/>
            </a:lvl1pPr>
          </a:lstStyle>
          <a:p>
            <a:pPr lvl="0"/>
            <a:endParaRPr lang="en-GB" dirty="0"/>
          </a:p>
        </p:txBody>
      </p:sp>
      <p:sp>
        <p:nvSpPr>
          <p:cNvPr id="16" name="Text Placeholder 14">
            <a:extLst>
              <a:ext uri="{FF2B5EF4-FFF2-40B4-BE49-F238E27FC236}">
                <a16:creationId xmlns:a16="http://schemas.microsoft.com/office/drawing/2014/main" id="{13E6F021-0D7A-4017-A1B7-2A5B4601F9B8}"/>
              </a:ext>
            </a:extLst>
          </p:cNvPr>
          <p:cNvSpPr>
            <a:spLocks noGrp="1"/>
          </p:cNvSpPr>
          <p:nvPr>
            <p:ph type="body" sz="quarter" idx="15"/>
          </p:nvPr>
        </p:nvSpPr>
        <p:spPr>
          <a:xfrm>
            <a:off x="6820272" y="2860080"/>
            <a:ext cx="2088455" cy="534690"/>
          </a:xfrm>
          <a:prstGeom prst="rect">
            <a:avLst/>
          </a:prstGeom>
        </p:spPr>
        <p:txBody>
          <a:bodyPr/>
          <a:lstStyle>
            <a:lvl1pPr marL="0" indent="0">
              <a:buNone/>
              <a:defRPr sz="1400"/>
            </a:lvl1pPr>
          </a:lstStyle>
          <a:p>
            <a:pPr lvl="0"/>
            <a:endParaRPr lang="en-GB" dirty="0"/>
          </a:p>
        </p:txBody>
      </p:sp>
      <p:sp>
        <p:nvSpPr>
          <p:cNvPr id="17" name="Text Placeholder 14">
            <a:extLst>
              <a:ext uri="{FF2B5EF4-FFF2-40B4-BE49-F238E27FC236}">
                <a16:creationId xmlns:a16="http://schemas.microsoft.com/office/drawing/2014/main" id="{0A99F4B4-ED59-4F4D-9F55-4BCC837ACBDE}"/>
              </a:ext>
            </a:extLst>
          </p:cNvPr>
          <p:cNvSpPr>
            <a:spLocks noGrp="1"/>
          </p:cNvSpPr>
          <p:nvPr>
            <p:ph type="body" sz="quarter" idx="16"/>
          </p:nvPr>
        </p:nvSpPr>
        <p:spPr>
          <a:xfrm>
            <a:off x="6820271" y="4430862"/>
            <a:ext cx="2088455" cy="534690"/>
          </a:xfrm>
          <a:prstGeom prst="rect">
            <a:avLst/>
          </a:prstGeom>
        </p:spPr>
        <p:txBody>
          <a:bodyPr/>
          <a:lstStyle>
            <a:lvl1pPr marL="0" indent="0">
              <a:buNone/>
              <a:defRPr sz="1400"/>
            </a:lvl1pPr>
          </a:lstStyle>
          <a:p>
            <a:pPr lvl="0"/>
            <a:endParaRPr lang="en-GB" dirty="0"/>
          </a:p>
        </p:txBody>
      </p:sp>
    </p:spTree>
    <p:extLst>
      <p:ext uri="{BB962C8B-B14F-4D97-AF65-F5344CB8AC3E}">
        <p14:creationId xmlns:p14="http://schemas.microsoft.com/office/powerpoint/2010/main" val="2465489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5050C-F728-6ADD-CB7C-9699726E9D91}"/>
              </a:ext>
            </a:extLst>
          </p:cNvPr>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30607194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4000500" cy="41910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0" y="1524000"/>
            <a:ext cx="4000500" cy="41910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4326097"/>
      </p:ext>
    </p:extLst>
  </p:cSld>
  <p:clrMapOvr>
    <a:masterClrMapping/>
  </p:clrMapOvr>
  <p:hf sldNum="0"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4204652"/>
      </p:ext>
    </p:extLst>
  </p:cSld>
  <p:clrMapOvr>
    <a:masterClrMapping/>
  </p:clrMapOvr>
  <p:hf sldNum="0"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85920355"/>
      </p:ext>
    </p:extLst>
  </p:cSld>
  <p:clrMapOvr>
    <a:masterClrMapping/>
  </p:clrMapOvr>
  <p:hf sldNum="0"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92132"/>
      </p:ext>
    </p:extLst>
  </p:cSld>
  <p:clrMapOvr>
    <a:masterClrMapping/>
  </p:clrMapOvr>
  <p:hf sldNum="0"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1125" b="1"/>
            </a:lvl1pPr>
          </a:lstStyle>
          <a:p>
            <a:r>
              <a:rPr lang="en-US"/>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Tree>
    <p:extLst>
      <p:ext uri="{BB962C8B-B14F-4D97-AF65-F5344CB8AC3E}">
        <p14:creationId xmlns:p14="http://schemas.microsoft.com/office/powerpoint/2010/main" val="3181312218"/>
      </p:ext>
    </p:extLst>
  </p:cSld>
  <p:clrMapOvr>
    <a:masterClrMapping/>
  </p:clrMapOvr>
  <p:hf sldNum="0"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125"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Edit Master text styles</a:t>
            </a:r>
          </a:p>
        </p:txBody>
      </p:sp>
    </p:spTree>
    <p:extLst>
      <p:ext uri="{BB962C8B-B14F-4D97-AF65-F5344CB8AC3E}">
        <p14:creationId xmlns:p14="http://schemas.microsoft.com/office/powerpoint/2010/main" val="3886628589"/>
      </p:ext>
    </p:extLst>
  </p:cSld>
  <p:clrMapOvr>
    <a:masterClrMapping/>
  </p:clrMapOvr>
  <p:hf sldNum="0"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26431137"/>
      </p:ext>
    </p:extLst>
  </p:cSld>
  <p:clrMapOvr>
    <a:masterClrMapping/>
  </p:clrMapOvr>
  <p:hf sldNum="0"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304800"/>
            <a:ext cx="2038350" cy="5410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304800"/>
            <a:ext cx="596265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661974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E03A083C-5D9C-47D0-8DE3-FC8D4DA3C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ED7453FF-2B41-4444-B7F9-DCEC97E6B1FC}"/>
              </a:ext>
            </a:extLst>
          </p:cNvPr>
          <p:cNvSpPr>
            <a:spLocks noGrp="1"/>
          </p:cNvSpPr>
          <p:nvPr>
            <p:ph type="body" sz="quarter" idx="10"/>
          </p:nvPr>
        </p:nvSpPr>
        <p:spPr>
          <a:xfrm>
            <a:off x="899592" y="4509120"/>
            <a:ext cx="4248472" cy="914400"/>
          </a:xfrm>
          <a:prstGeom prst="rect">
            <a:avLst/>
          </a:prstGeom>
        </p:spPr>
        <p:txBody>
          <a:bodyPr/>
          <a:lstStyle>
            <a:lvl1pPr marL="0" indent="0">
              <a:buNone/>
              <a:defRPr sz="3600" b="1">
                <a:solidFill>
                  <a:schemeClr val="tx1"/>
                </a:solidFill>
              </a:defRPr>
            </a:lvl1pPr>
          </a:lstStyle>
          <a:p>
            <a:pPr lvl="0"/>
            <a:endParaRPr lang="en-GB" dirty="0"/>
          </a:p>
        </p:txBody>
      </p:sp>
      <p:sp>
        <p:nvSpPr>
          <p:cNvPr id="7" name="Text Placeholder 6">
            <a:extLst>
              <a:ext uri="{FF2B5EF4-FFF2-40B4-BE49-F238E27FC236}">
                <a16:creationId xmlns:a16="http://schemas.microsoft.com/office/drawing/2014/main" id="{FAA90480-4DA0-401C-96B3-E00037142C8C}"/>
              </a:ext>
            </a:extLst>
          </p:cNvPr>
          <p:cNvSpPr>
            <a:spLocks noGrp="1"/>
          </p:cNvSpPr>
          <p:nvPr>
            <p:ph type="body" sz="quarter" idx="11"/>
          </p:nvPr>
        </p:nvSpPr>
        <p:spPr>
          <a:xfrm>
            <a:off x="916752" y="830763"/>
            <a:ext cx="3943280" cy="1207434"/>
          </a:xfrm>
          <a:prstGeom prst="rect">
            <a:avLst/>
          </a:prstGeom>
        </p:spPr>
        <p:txBody>
          <a:bodyPr/>
          <a:lstStyle>
            <a:lvl1pPr marL="0" indent="0">
              <a:buNone/>
              <a:defRPr sz="1600"/>
            </a:lvl1pPr>
          </a:lstStyle>
          <a:p>
            <a:pPr lvl="0"/>
            <a:endParaRPr lang="en-GB" dirty="0"/>
          </a:p>
        </p:txBody>
      </p:sp>
      <p:sp>
        <p:nvSpPr>
          <p:cNvPr id="4" name="Picture Placeholder 3">
            <a:extLst>
              <a:ext uri="{FF2B5EF4-FFF2-40B4-BE49-F238E27FC236}">
                <a16:creationId xmlns:a16="http://schemas.microsoft.com/office/drawing/2014/main" id="{F691EDAC-10CF-419E-9C02-8C96435D3239}"/>
              </a:ext>
            </a:extLst>
          </p:cNvPr>
          <p:cNvSpPr>
            <a:spLocks noGrp="1"/>
          </p:cNvSpPr>
          <p:nvPr>
            <p:ph type="pic" sz="quarter" idx="12"/>
          </p:nvPr>
        </p:nvSpPr>
        <p:spPr>
          <a:xfrm>
            <a:off x="5292725" y="0"/>
            <a:ext cx="3382963" cy="4149725"/>
          </a:xfrm>
          <a:prstGeom prst="rect">
            <a:avLst/>
          </a:prstGeom>
        </p:spPr>
        <p:txBody>
          <a:bodyPr/>
          <a:lstStyle/>
          <a:p>
            <a:endParaRPr lang="en-GB"/>
          </a:p>
        </p:txBody>
      </p:sp>
    </p:spTree>
    <p:extLst>
      <p:ext uri="{BB962C8B-B14F-4D97-AF65-F5344CB8AC3E}">
        <p14:creationId xmlns:p14="http://schemas.microsoft.com/office/powerpoint/2010/main" val="1043986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B324C1A-8B7A-48E8-980E-3AFB16CF6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Picture Placeholder 4">
            <a:extLst>
              <a:ext uri="{FF2B5EF4-FFF2-40B4-BE49-F238E27FC236}">
                <a16:creationId xmlns:a16="http://schemas.microsoft.com/office/drawing/2014/main" id="{36C661FF-5FA3-40AA-9DC3-08B318B67D6E}"/>
              </a:ext>
            </a:extLst>
          </p:cNvPr>
          <p:cNvSpPr>
            <a:spLocks noGrp="1"/>
          </p:cNvSpPr>
          <p:nvPr>
            <p:ph type="pic" sz="quarter" idx="10"/>
          </p:nvPr>
        </p:nvSpPr>
        <p:spPr>
          <a:xfrm>
            <a:off x="684213" y="908050"/>
            <a:ext cx="4319587" cy="2520950"/>
          </a:xfrm>
          <a:prstGeom prst="rect">
            <a:avLst/>
          </a:prstGeom>
        </p:spPr>
        <p:txBody>
          <a:bodyPr/>
          <a:lstStyle/>
          <a:p>
            <a:endParaRPr lang="en-GB"/>
          </a:p>
        </p:txBody>
      </p:sp>
      <p:sp>
        <p:nvSpPr>
          <p:cNvPr id="7" name="Text Placeholder 6">
            <a:extLst>
              <a:ext uri="{FF2B5EF4-FFF2-40B4-BE49-F238E27FC236}">
                <a16:creationId xmlns:a16="http://schemas.microsoft.com/office/drawing/2014/main" id="{9324A05C-6F03-4F22-9506-0337BCC9E614}"/>
              </a:ext>
            </a:extLst>
          </p:cNvPr>
          <p:cNvSpPr>
            <a:spLocks noGrp="1"/>
          </p:cNvSpPr>
          <p:nvPr>
            <p:ph type="body" sz="quarter" idx="11"/>
          </p:nvPr>
        </p:nvSpPr>
        <p:spPr>
          <a:xfrm>
            <a:off x="5292725" y="908050"/>
            <a:ext cx="3167063" cy="4392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A00745F7-628D-4588-8E91-69FEDDAAC853}"/>
              </a:ext>
            </a:extLst>
          </p:cNvPr>
          <p:cNvSpPr>
            <a:spLocks noGrp="1"/>
          </p:cNvSpPr>
          <p:nvPr>
            <p:ph type="body" sz="quarter" idx="12"/>
          </p:nvPr>
        </p:nvSpPr>
        <p:spPr>
          <a:xfrm>
            <a:off x="684213" y="4652963"/>
            <a:ext cx="3600450" cy="863600"/>
          </a:xfrm>
          <a:prstGeom prst="rect">
            <a:avLst/>
          </a:prstGeom>
        </p:spPr>
        <p:txBody>
          <a:bodyPr/>
          <a:lstStyle>
            <a:lvl1pPr marL="0" indent="0">
              <a:buNone/>
              <a:defRPr sz="3600" b="1"/>
            </a:lvl1pPr>
          </a:lstStyle>
          <a:p>
            <a:pPr lvl="0"/>
            <a:endParaRPr lang="en-GB" dirty="0"/>
          </a:p>
        </p:txBody>
      </p:sp>
    </p:spTree>
    <p:extLst>
      <p:ext uri="{BB962C8B-B14F-4D97-AF65-F5344CB8AC3E}">
        <p14:creationId xmlns:p14="http://schemas.microsoft.com/office/powerpoint/2010/main" val="3404495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3D8C626C-CED3-4740-B17E-DE5FE2422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764704"/>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287524" y="2708274"/>
            <a:ext cx="8568952"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8298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9694F-8105-4BE8-8B50-1A8D123DC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764704"/>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287524" y="2708274"/>
            <a:ext cx="8568952"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4498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10616206"/>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4BE87-5388-4FDD-89A8-02546DFF1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764704"/>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287524" y="2708274"/>
            <a:ext cx="8568952"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07758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DA8AC-1CA4-417E-B7A7-676DDDCBF9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764704"/>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287524" y="2708274"/>
            <a:ext cx="8568952"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45341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7C0512-2180-49AD-92F9-062C22D2E9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23468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descr="A picture containing little, photo, child, small&#10;&#10;Description automatically generated">
            <a:extLst>
              <a:ext uri="{FF2B5EF4-FFF2-40B4-BE49-F238E27FC236}">
                <a16:creationId xmlns:a16="http://schemas.microsoft.com/office/drawing/2014/main" id="{0B02E532-8142-4734-861A-12C5A9C7DE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57394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descr="A picture containing outdoor, person, photo, child&#10;&#10;Description automatically generated">
            <a:extLst>
              <a:ext uri="{FF2B5EF4-FFF2-40B4-BE49-F238E27FC236}">
                <a16:creationId xmlns:a16="http://schemas.microsoft.com/office/drawing/2014/main" id="{8D075C40-0D19-4A7C-82A4-C098975AA1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7790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descr="A person standing in a field&#10;&#10;Description automatically generated">
            <a:extLst>
              <a:ext uri="{FF2B5EF4-FFF2-40B4-BE49-F238E27FC236}">
                <a16:creationId xmlns:a16="http://schemas.microsoft.com/office/drawing/2014/main" id="{9D395468-8A10-419B-A842-68282A10F3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22993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descr="A close up of a persons hand&#10;&#10;Description automatically generated">
            <a:extLst>
              <a:ext uri="{FF2B5EF4-FFF2-40B4-BE49-F238E27FC236}">
                <a16:creationId xmlns:a16="http://schemas.microsoft.com/office/drawing/2014/main" id="{59EB9D19-0827-45B6-A968-0236260B5E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05872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2" descr="A picture containing person, photo, sitting, young&#10;&#10;Description automatically generated">
            <a:extLst>
              <a:ext uri="{FF2B5EF4-FFF2-40B4-BE49-F238E27FC236}">
                <a16:creationId xmlns:a16="http://schemas.microsoft.com/office/drawing/2014/main" id="{E4570204-3C89-4D7A-AAA4-A1B80A66B9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80593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descr="A person looking at the camera&#10;&#10;Description automatically generated">
            <a:extLst>
              <a:ext uri="{FF2B5EF4-FFF2-40B4-BE49-F238E27FC236}">
                <a16:creationId xmlns:a16="http://schemas.microsoft.com/office/drawing/2014/main" id="{A8135EE2-0FFA-4AF0-B808-FF932C1AAC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71474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3" name="Picture 2" descr="A close up of a child&#10;&#10;Description automatically generated">
            <a:extLst>
              <a:ext uri="{FF2B5EF4-FFF2-40B4-BE49-F238E27FC236}">
                <a16:creationId xmlns:a16="http://schemas.microsoft.com/office/drawing/2014/main" id="{5E7A1F67-A439-46DC-8C60-43784F28E0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6981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4000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38700" y="1524000"/>
            <a:ext cx="4000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2536311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F805EE76-88A6-49BD-98D7-15DBA2E4E7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70470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Picture 2" descr="A young child holding a football ball&#10;&#10;Description automatically generated">
            <a:extLst>
              <a:ext uri="{FF2B5EF4-FFF2-40B4-BE49-F238E27FC236}">
                <a16:creationId xmlns:a16="http://schemas.microsoft.com/office/drawing/2014/main" id="{1201FB75-8BF6-4C4A-B810-A287975147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13138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3" name="Picture 2" descr="A picture containing person, young, child, child&#10;&#10;Description automatically generated">
            <a:extLst>
              <a:ext uri="{FF2B5EF4-FFF2-40B4-BE49-F238E27FC236}">
                <a16:creationId xmlns:a16="http://schemas.microsoft.com/office/drawing/2014/main" id="{6AA839CA-FC9F-4C89-846C-F3A28CCB7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65591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3" name="Picture 2" descr="A picture containing person, child, young, child&#10;&#10;Description automatically generated">
            <a:extLst>
              <a:ext uri="{FF2B5EF4-FFF2-40B4-BE49-F238E27FC236}">
                <a16:creationId xmlns:a16="http://schemas.microsoft.com/office/drawing/2014/main" id="{B0A03CD0-4721-4158-B699-009D9A0A56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44890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3" name="Picture 2" descr="A child looking at the camera&#10;&#10;Description automatically generated">
            <a:extLst>
              <a:ext uri="{FF2B5EF4-FFF2-40B4-BE49-F238E27FC236}">
                <a16:creationId xmlns:a16="http://schemas.microsoft.com/office/drawing/2014/main" id="{5EA34961-BA07-4EA7-9D9D-FF008C03C4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70705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6" name="Picture 5" descr="A person holding a baby&#10;&#10;Description automatically generated">
            <a:extLst>
              <a:ext uri="{FF2B5EF4-FFF2-40B4-BE49-F238E27FC236}">
                <a16:creationId xmlns:a16="http://schemas.microsoft.com/office/drawing/2014/main" id="{70646355-874F-4134-953A-F57A97E41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266577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3" name="Picture 2" descr="A person sitting in a chair&#10;&#10;Description automatically generated">
            <a:extLst>
              <a:ext uri="{FF2B5EF4-FFF2-40B4-BE49-F238E27FC236}">
                <a16:creationId xmlns:a16="http://schemas.microsoft.com/office/drawing/2014/main" id="{0BFAFD23-25A3-4A42-91A4-2E07C4E35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92000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A4A5FFE6-3BE0-48EE-82EF-E741C940C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77564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206F790-53BF-4667-BF23-AC8EB4AF1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a:extLst>
              <a:ext uri="{FF2B5EF4-FFF2-40B4-BE49-F238E27FC236}">
                <a16:creationId xmlns:a16="http://schemas.microsoft.com/office/drawing/2014/main" id="{F151BA00-C2EC-432B-A12B-961A771E7450}"/>
              </a:ext>
            </a:extLst>
          </p:cNvPr>
          <p:cNvSpPr>
            <a:spLocks noGrp="1"/>
          </p:cNvSpPr>
          <p:nvPr>
            <p:ph type="body" sz="quarter" idx="10"/>
          </p:nvPr>
        </p:nvSpPr>
        <p:spPr>
          <a:xfrm>
            <a:off x="1403649" y="764704"/>
            <a:ext cx="1944216" cy="360040"/>
          </a:xfrm>
          <a:prstGeom prst="rect">
            <a:avLst/>
          </a:prstGeom>
        </p:spPr>
        <p:txBody>
          <a:bodyPr/>
          <a:lstStyle>
            <a:lvl1pPr marL="0" indent="0">
              <a:buNone/>
              <a:defRPr sz="1800">
                <a:solidFill>
                  <a:schemeClr val="bg1"/>
                </a:solidFill>
              </a:defRPr>
            </a:lvl1pPr>
          </a:lstStyle>
          <a:p>
            <a:pPr lvl="0"/>
            <a:endParaRPr lang="en-GB" dirty="0"/>
          </a:p>
        </p:txBody>
      </p:sp>
      <p:sp>
        <p:nvSpPr>
          <p:cNvPr id="5" name="Text Placeholder 2">
            <a:extLst>
              <a:ext uri="{FF2B5EF4-FFF2-40B4-BE49-F238E27FC236}">
                <a16:creationId xmlns:a16="http://schemas.microsoft.com/office/drawing/2014/main" id="{6EDC3DB5-8434-4789-B8B4-76AD39AB5511}"/>
              </a:ext>
            </a:extLst>
          </p:cNvPr>
          <p:cNvSpPr>
            <a:spLocks noGrp="1"/>
          </p:cNvSpPr>
          <p:nvPr>
            <p:ph type="body" sz="quarter" idx="11"/>
          </p:nvPr>
        </p:nvSpPr>
        <p:spPr>
          <a:xfrm>
            <a:off x="1403649" y="1484784"/>
            <a:ext cx="1944216" cy="360040"/>
          </a:xfrm>
          <a:prstGeom prst="rect">
            <a:avLst/>
          </a:prstGeom>
        </p:spPr>
        <p:txBody>
          <a:bodyPr/>
          <a:lstStyle>
            <a:lvl1pPr marL="0" indent="0">
              <a:buNone/>
              <a:defRPr sz="1800">
                <a:solidFill>
                  <a:schemeClr val="bg1"/>
                </a:solidFill>
              </a:defRPr>
            </a:lvl1pPr>
          </a:lstStyle>
          <a:p>
            <a:pPr lvl="0"/>
            <a:endParaRPr lang="en-GB" dirty="0"/>
          </a:p>
        </p:txBody>
      </p:sp>
      <p:sp>
        <p:nvSpPr>
          <p:cNvPr id="6" name="Text Placeholder 2">
            <a:extLst>
              <a:ext uri="{FF2B5EF4-FFF2-40B4-BE49-F238E27FC236}">
                <a16:creationId xmlns:a16="http://schemas.microsoft.com/office/drawing/2014/main" id="{9548DEFA-58A7-400F-99F4-C5F53F24EF3D}"/>
              </a:ext>
            </a:extLst>
          </p:cNvPr>
          <p:cNvSpPr>
            <a:spLocks noGrp="1"/>
          </p:cNvSpPr>
          <p:nvPr>
            <p:ph type="body" sz="quarter" idx="12"/>
          </p:nvPr>
        </p:nvSpPr>
        <p:spPr>
          <a:xfrm>
            <a:off x="1404815" y="2132856"/>
            <a:ext cx="1944216" cy="360040"/>
          </a:xfrm>
          <a:prstGeom prst="rect">
            <a:avLst/>
          </a:prstGeom>
        </p:spPr>
        <p:txBody>
          <a:bodyPr/>
          <a:lstStyle>
            <a:lvl1pPr marL="0" indent="0">
              <a:buNone/>
              <a:defRPr sz="1800">
                <a:solidFill>
                  <a:schemeClr val="bg1"/>
                </a:solidFill>
              </a:defRPr>
            </a:lvl1pPr>
          </a:lstStyle>
          <a:p>
            <a:pPr lvl="0"/>
            <a:endParaRPr lang="en-GB" dirty="0"/>
          </a:p>
        </p:txBody>
      </p:sp>
    </p:spTree>
    <p:extLst>
      <p:ext uri="{BB962C8B-B14F-4D97-AF65-F5344CB8AC3E}">
        <p14:creationId xmlns:p14="http://schemas.microsoft.com/office/powerpoint/2010/main" val="1619845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8AC8072-443E-4C1D-9003-31C3934BAB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9">
            <a:extLst>
              <a:ext uri="{FF2B5EF4-FFF2-40B4-BE49-F238E27FC236}">
                <a16:creationId xmlns:a16="http://schemas.microsoft.com/office/drawing/2014/main" id="{BCBB028A-6267-4803-8473-71F7C4129841}"/>
              </a:ext>
            </a:extLst>
          </p:cNvPr>
          <p:cNvSpPr>
            <a:spLocks noGrp="1"/>
          </p:cNvSpPr>
          <p:nvPr>
            <p:ph type="body" sz="quarter" idx="10"/>
          </p:nvPr>
        </p:nvSpPr>
        <p:spPr>
          <a:xfrm>
            <a:off x="383505" y="5229200"/>
            <a:ext cx="5472980" cy="914400"/>
          </a:xfrm>
          <a:prstGeom prst="rect">
            <a:avLst/>
          </a:prstGeom>
        </p:spPr>
        <p:txBody>
          <a:bodyPr/>
          <a:lstStyle>
            <a:lvl1pPr marL="0" indent="0">
              <a:buNone/>
              <a:defRPr>
                <a:solidFill>
                  <a:schemeClr val="bg1"/>
                </a:solidFill>
              </a:defRPr>
            </a:lvl1pPr>
          </a:lstStyle>
          <a:p>
            <a:pPr lvl="0"/>
            <a:endParaRPr lang="en-GB" dirty="0"/>
          </a:p>
        </p:txBody>
      </p:sp>
      <p:sp>
        <p:nvSpPr>
          <p:cNvPr id="6" name="Text Placeholder 5">
            <a:extLst>
              <a:ext uri="{FF2B5EF4-FFF2-40B4-BE49-F238E27FC236}">
                <a16:creationId xmlns:a16="http://schemas.microsoft.com/office/drawing/2014/main" id="{0FA4096C-2E85-414C-A74B-4C4733036C64}"/>
              </a:ext>
            </a:extLst>
          </p:cNvPr>
          <p:cNvSpPr>
            <a:spLocks noGrp="1"/>
          </p:cNvSpPr>
          <p:nvPr>
            <p:ph type="body" sz="quarter" idx="11" hasCustomPrompt="1"/>
          </p:nvPr>
        </p:nvSpPr>
        <p:spPr>
          <a:xfrm>
            <a:off x="395536" y="398463"/>
            <a:ext cx="4608511" cy="438249"/>
          </a:xfrm>
          <a:prstGeom prst="rect">
            <a:avLst/>
          </a:prstGeom>
        </p:spPr>
        <p:txBody>
          <a:bodyPr/>
          <a:lstStyle>
            <a:lvl1pPr marL="0" indent="0">
              <a:buNone/>
              <a:defRPr sz="3200" b="1">
                <a:solidFill>
                  <a:schemeClr val="bg1"/>
                </a:solidFill>
              </a:defRPr>
            </a:lvl1pPr>
          </a:lstStyle>
          <a:p>
            <a:pPr lvl="0"/>
            <a:r>
              <a:rPr lang="en-US" dirty="0"/>
              <a:t>TITLE</a:t>
            </a:r>
          </a:p>
        </p:txBody>
      </p:sp>
      <p:sp>
        <p:nvSpPr>
          <p:cNvPr id="8" name="Text Placeholder 7">
            <a:extLst>
              <a:ext uri="{FF2B5EF4-FFF2-40B4-BE49-F238E27FC236}">
                <a16:creationId xmlns:a16="http://schemas.microsoft.com/office/drawing/2014/main" id="{2CB54CD1-B643-4F38-8FB1-8EFA010DEFE0}"/>
              </a:ext>
            </a:extLst>
          </p:cNvPr>
          <p:cNvSpPr>
            <a:spLocks noGrp="1"/>
          </p:cNvSpPr>
          <p:nvPr>
            <p:ph type="body" sz="quarter" idx="12"/>
          </p:nvPr>
        </p:nvSpPr>
        <p:spPr>
          <a:xfrm>
            <a:off x="395287" y="836613"/>
            <a:ext cx="4608511" cy="309562"/>
          </a:xfrm>
          <a:prstGeom prst="rect">
            <a:avLst/>
          </a:prstGeom>
        </p:spPr>
        <p:txBody>
          <a:bodyPr/>
          <a:lstStyle>
            <a:lvl1pPr marL="0" indent="0">
              <a:buNone/>
              <a:defRPr sz="2000">
                <a:solidFill>
                  <a:schemeClr val="bg1"/>
                </a:solidFill>
              </a:defRPr>
            </a:lvl1pPr>
          </a:lstStyle>
          <a:p>
            <a:pPr lvl="0"/>
            <a:endParaRPr lang="en-GB" dirty="0"/>
          </a:p>
        </p:txBody>
      </p:sp>
    </p:spTree>
    <p:extLst>
      <p:ext uri="{BB962C8B-B14F-4D97-AF65-F5344CB8AC3E}">
        <p14:creationId xmlns:p14="http://schemas.microsoft.com/office/powerpoint/2010/main" val="229537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3079983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F7A4DF21-2D8F-4B6A-8EFD-DDE8F8F5F1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ED7453FF-2B41-4444-B7F9-DCEC97E6B1FC}"/>
              </a:ext>
            </a:extLst>
          </p:cNvPr>
          <p:cNvSpPr>
            <a:spLocks noGrp="1"/>
          </p:cNvSpPr>
          <p:nvPr>
            <p:ph type="body" sz="quarter" idx="10"/>
          </p:nvPr>
        </p:nvSpPr>
        <p:spPr>
          <a:xfrm>
            <a:off x="899592" y="4509120"/>
            <a:ext cx="4248472" cy="914400"/>
          </a:xfrm>
          <a:prstGeom prst="rect">
            <a:avLst/>
          </a:prstGeom>
        </p:spPr>
        <p:txBody>
          <a:bodyPr/>
          <a:lstStyle>
            <a:lvl1pPr marL="0" indent="0">
              <a:buNone/>
              <a:defRPr sz="3600" b="1">
                <a:solidFill>
                  <a:schemeClr val="tx1"/>
                </a:solidFill>
              </a:defRPr>
            </a:lvl1pPr>
          </a:lstStyle>
          <a:p>
            <a:pPr lvl="0"/>
            <a:endParaRPr lang="en-GB" dirty="0"/>
          </a:p>
        </p:txBody>
      </p:sp>
      <p:sp>
        <p:nvSpPr>
          <p:cNvPr id="7" name="Text Placeholder 6">
            <a:extLst>
              <a:ext uri="{FF2B5EF4-FFF2-40B4-BE49-F238E27FC236}">
                <a16:creationId xmlns:a16="http://schemas.microsoft.com/office/drawing/2014/main" id="{FAA90480-4DA0-401C-96B3-E00037142C8C}"/>
              </a:ext>
            </a:extLst>
          </p:cNvPr>
          <p:cNvSpPr>
            <a:spLocks noGrp="1"/>
          </p:cNvSpPr>
          <p:nvPr>
            <p:ph type="body" sz="quarter" idx="11" hasCustomPrompt="1"/>
          </p:nvPr>
        </p:nvSpPr>
        <p:spPr>
          <a:xfrm>
            <a:off x="5508625" y="765175"/>
            <a:ext cx="3167063" cy="2663825"/>
          </a:xfrm>
          <a:prstGeom prst="rect">
            <a:avLst/>
          </a:prstGeom>
        </p:spPr>
        <p:txBody>
          <a:bodyPr/>
          <a:lstStyle>
            <a:lvl1pPr marL="0" indent="0">
              <a:buNone/>
              <a:defRPr/>
            </a:lvl1pPr>
          </a:lstStyle>
          <a:p>
            <a:pPr lvl="0"/>
            <a:r>
              <a:rPr lang="en-GB" dirty="0"/>
              <a:t>Index</a:t>
            </a:r>
          </a:p>
          <a:p>
            <a:pPr lvl="0"/>
            <a:r>
              <a:rPr lang="en-GB" dirty="0"/>
              <a:t>Title 1</a:t>
            </a:r>
          </a:p>
          <a:p>
            <a:pPr lvl="0"/>
            <a:r>
              <a:rPr lang="en-GB" dirty="0"/>
              <a:t>Title 2</a:t>
            </a:r>
          </a:p>
          <a:p>
            <a:pPr lvl="0"/>
            <a:r>
              <a:rPr lang="en-GB" dirty="0"/>
              <a:t>Title 3</a:t>
            </a:r>
          </a:p>
          <a:p>
            <a:pPr lvl="0"/>
            <a:endParaRPr lang="en-GB" dirty="0"/>
          </a:p>
        </p:txBody>
      </p:sp>
    </p:spTree>
    <p:extLst>
      <p:ext uri="{BB962C8B-B14F-4D97-AF65-F5344CB8AC3E}">
        <p14:creationId xmlns:p14="http://schemas.microsoft.com/office/powerpoint/2010/main" val="35823060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person, snow, photo, skiing&#10;&#10;Description automatically generated">
            <a:extLst>
              <a:ext uri="{FF2B5EF4-FFF2-40B4-BE49-F238E27FC236}">
                <a16:creationId xmlns:a16="http://schemas.microsoft.com/office/drawing/2014/main" id="{DBAC0FAD-E26D-4C3B-ACA6-A9119E10A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Placeholder 5">
            <a:extLst>
              <a:ext uri="{FF2B5EF4-FFF2-40B4-BE49-F238E27FC236}">
                <a16:creationId xmlns:a16="http://schemas.microsoft.com/office/drawing/2014/main" id="{B42A9531-CE88-4AA7-B052-03B943D63795}"/>
              </a:ext>
            </a:extLst>
          </p:cNvPr>
          <p:cNvSpPr>
            <a:spLocks noGrp="1"/>
          </p:cNvSpPr>
          <p:nvPr>
            <p:ph type="body" sz="quarter" idx="10"/>
          </p:nvPr>
        </p:nvSpPr>
        <p:spPr>
          <a:xfrm>
            <a:off x="2124075" y="2636838"/>
            <a:ext cx="4968875" cy="1871662"/>
          </a:xfrm>
          <a:prstGeom prst="rect">
            <a:avLst/>
          </a:prstGeom>
        </p:spPr>
        <p:txBody>
          <a:bodyPr/>
          <a:lstStyle>
            <a:lvl1pPr marL="0" indent="0" algn="ctr">
              <a:buNone/>
              <a:defRPr sz="2000" b="0"/>
            </a:lvl1pPr>
          </a:lstStyle>
          <a:p>
            <a:pPr lvl="0"/>
            <a:endParaRPr lang="en-GB" dirty="0"/>
          </a:p>
        </p:txBody>
      </p:sp>
    </p:spTree>
    <p:extLst>
      <p:ext uri="{BB962C8B-B14F-4D97-AF65-F5344CB8AC3E}">
        <p14:creationId xmlns:p14="http://schemas.microsoft.com/office/powerpoint/2010/main" val="1542622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879B785-715B-403E-9FFE-FE5301BDE6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4">
            <a:extLst>
              <a:ext uri="{FF2B5EF4-FFF2-40B4-BE49-F238E27FC236}">
                <a16:creationId xmlns:a16="http://schemas.microsoft.com/office/drawing/2014/main" id="{D5C556C4-383A-4AA2-8EEC-27FA7A7EA548}"/>
              </a:ext>
            </a:extLst>
          </p:cNvPr>
          <p:cNvSpPr>
            <a:spLocks noGrp="1"/>
          </p:cNvSpPr>
          <p:nvPr>
            <p:ph type="body" sz="quarter" idx="10"/>
          </p:nvPr>
        </p:nvSpPr>
        <p:spPr>
          <a:xfrm>
            <a:off x="179512" y="2636912"/>
            <a:ext cx="3888432" cy="914400"/>
          </a:xfrm>
          <a:prstGeom prst="rect">
            <a:avLst/>
          </a:prstGeom>
        </p:spPr>
        <p:txBody>
          <a:bodyPr/>
          <a:lstStyle>
            <a:lvl1pPr marL="0" indent="0">
              <a:buNone/>
              <a:defRPr sz="3600" b="1">
                <a:solidFill>
                  <a:schemeClr val="tx1"/>
                </a:solidFill>
              </a:defRPr>
            </a:lvl1pPr>
          </a:lstStyle>
          <a:p>
            <a:pPr lvl="0"/>
            <a:endParaRPr lang="en-GB" dirty="0"/>
          </a:p>
        </p:txBody>
      </p:sp>
      <p:sp>
        <p:nvSpPr>
          <p:cNvPr id="11" name="Picture Placeholder 10">
            <a:extLst>
              <a:ext uri="{FF2B5EF4-FFF2-40B4-BE49-F238E27FC236}">
                <a16:creationId xmlns:a16="http://schemas.microsoft.com/office/drawing/2014/main" id="{EF96FDB0-35C8-4230-A08D-DC6977EE526B}"/>
              </a:ext>
            </a:extLst>
          </p:cNvPr>
          <p:cNvSpPr>
            <a:spLocks noGrp="1"/>
          </p:cNvSpPr>
          <p:nvPr>
            <p:ph type="pic" sz="quarter" idx="11"/>
          </p:nvPr>
        </p:nvSpPr>
        <p:spPr>
          <a:xfrm>
            <a:off x="4929240" y="836712"/>
            <a:ext cx="1655762" cy="1439862"/>
          </a:xfrm>
          <a:prstGeom prst="rect">
            <a:avLst/>
          </a:prstGeom>
        </p:spPr>
        <p:txBody>
          <a:bodyPr/>
          <a:lstStyle/>
          <a:p>
            <a:endParaRPr lang="en-GB"/>
          </a:p>
        </p:txBody>
      </p:sp>
      <p:sp>
        <p:nvSpPr>
          <p:cNvPr id="12" name="Picture Placeholder 10">
            <a:extLst>
              <a:ext uri="{FF2B5EF4-FFF2-40B4-BE49-F238E27FC236}">
                <a16:creationId xmlns:a16="http://schemas.microsoft.com/office/drawing/2014/main" id="{246A57CB-EF01-4937-AA36-5B3A3C6F490F}"/>
              </a:ext>
            </a:extLst>
          </p:cNvPr>
          <p:cNvSpPr>
            <a:spLocks noGrp="1"/>
          </p:cNvSpPr>
          <p:nvPr>
            <p:ph type="pic" sz="quarter" idx="12"/>
          </p:nvPr>
        </p:nvSpPr>
        <p:spPr>
          <a:xfrm>
            <a:off x="4950210" y="2407494"/>
            <a:ext cx="1655762" cy="1439862"/>
          </a:xfrm>
          <a:prstGeom prst="rect">
            <a:avLst/>
          </a:prstGeom>
        </p:spPr>
        <p:txBody>
          <a:bodyPr/>
          <a:lstStyle/>
          <a:p>
            <a:endParaRPr lang="en-GB"/>
          </a:p>
        </p:txBody>
      </p:sp>
      <p:sp>
        <p:nvSpPr>
          <p:cNvPr id="13" name="Picture Placeholder 10">
            <a:extLst>
              <a:ext uri="{FF2B5EF4-FFF2-40B4-BE49-F238E27FC236}">
                <a16:creationId xmlns:a16="http://schemas.microsoft.com/office/drawing/2014/main" id="{97C059F3-AEF7-48E1-8732-80881CA327CC}"/>
              </a:ext>
            </a:extLst>
          </p:cNvPr>
          <p:cNvSpPr>
            <a:spLocks noGrp="1"/>
          </p:cNvSpPr>
          <p:nvPr>
            <p:ph type="pic" sz="quarter" idx="13"/>
          </p:nvPr>
        </p:nvSpPr>
        <p:spPr>
          <a:xfrm>
            <a:off x="4950210" y="3964137"/>
            <a:ext cx="1655762" cy="1439862"/>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1FFA8970-4CEB-4EA1-9F55-474B6DFBC54A}"/>
              </a:ext>
            </a:extLst>
          </p:cNvPr>
          <p:cNvSpPr>
            <a:spLocks noGrp="1"/>
          </p:cNvSpPr>
          <p:nvPr>
            <p:ph type="body" sz="quarter" idx="14"/>
          </p:nvPr>
        </p:nvSpPr>
        <p:spPr>
          <a:xfrm>
            <a:off x="6820271" y="1289298"/>
            <a:ext cx="2088455" cy="534690"/>
          </a:xfrm>
          <a:prstGeom prst="rect">
            <a:avLst/>
          </a:prstGeom>
        </p:spPr>
        <p:txBody>
          <a:bodyPr/>
          <a:lstStyle>
            <a:lvl1pPr marL="0" indent="0">
              <a:buNone/>
              <a:defRPr sz="1400"/>
            </a:lvl1pPr>
          </a:lstStyle>
          <a:p>
            <a:pPr lvl="0"/>
            <a:endParaRPr lang="en-GB" dirty="0"/>
          </a:p>
        </p:txBody>
      </p:sp>
      <p:sp>
        <p:nvSpPr>
          <p:cNvPr id="16" name="Text Placeholder 14">
            <a:extLst>
              <a:ext uri="{FF2B5EF4-FFF2-40B4-BE49-F238E27FC236}">
                <a16:creationId xmlns:a16="http://schemas.microsoft.com/office/drawing/2014/main" id="{13E6F021-0D7A-4017-A1B7-2A5B4601F9B8}"/>
              </a:ext>
            </a:extLst>
          </p:cNvPr>
          <p:cNvSpPr>
            <a:spLocks noGrp="1"/>
          </p:cNvSpPr>
          <p:nvPr>
            <p:ph type="body" sz="quarter" idx="15"/>
          </p:nvPr>
        </p:nvSpPr>
        <p:spPr>
          <a:xfrm>
            <a:off x="6820272" y="2860080"/>
            <a:ext cx="2088455" cy="534690"/>
          </a:xfrm>
          <a:prstGeom prst="rect">
            <a:avLst/>
          </a:prstGeom>
        </p:spPr>
        <p:txBody>
          <a:bodyPr/>
          <a:lstStyle>
            <a:lvl1pPr marL="0" indent="0">
              <a:buNone/>
              <a:defRPr sz="1400"/>
            </a:lvl1pPr>
          </a:lstStyle>
          <a:p>
            <a:pPr lvl="0"/>
            <a:endParaRPr lang="en-GB" dirty="0"/>
          </a:p>
        </p:txBody>
      </p:sp>
      <p:sp>
        <p:nvSpPr>
          <p:cNvPr id="17" name="Text Placeholder 14">
            <a:extLst>
              <a:ext uri="{FF2B5EF4-FFF2-40B4-BE49-F238E27FC236}">
                <a16:creationId xmlns:a16="http://schemas.microsoft.com/office/drawing/2014/main" id="{0A99F4B4-ED59-4F4D-9F55-4BCC837ACBDE}"/>
              </a:ext>
            </a:extLst>
          </p:cNvPr>
          <p:cNvSpPr>
            <a:spLocks noGrp="1"/>
          </p:cNvSpPr>
          <p:nvPr>
            <p:ph type="body" sz="quarter" idx="16"/>
          </p:nvPr>
        </p:nvSpPr>
        <p:spPr>
          <a:xfrm>
            <a:off x="6820271" y="4430862"/>
            <a:ext cx="2088455" cy="534690"/>
          </a:xfrm>
          <a:prstGeom prst="rect">
            <a:avLst/>
          </a:prstGeom>
        </p:spPr>
        <p:txBody>
          <a:bodyPr/>
          <a:lstStyle>
            <a:lvl1pPr marL="0" indent="0">
              <a:buNone/>
              <a:defRPr sz="1400"/>
            </a:lvl1pPr>
          </a:lstStyle>
          <a:p>
            <a:pPr lvl="0"/>
            <a:endParaRPr lang="en-GB" dirty="0"/>
          </a:p>
        </p:txBody>
      </p:sp>
    </p:spTree>
    <p:extLst>
      <p:ext uri="{BB962C8B-B14F-4D97-AF65-F5344CB8AC3E}">
        <p14:creationId xmlns:p14="http://schemas.microsoft.com/office/powerpoint/2010/main" val="628765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E03A083C-5D9C-47D0-8DE3-FC8D4DA3C3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ED7453FF-2B41-4444-B7F9-DCEC97E6B1FC}"/>
              </a:ext>
            </a:extLst>
          </p:cNvPr>
          <p:cNvSpPr>
            <a:spLocks noGrp="1"/>
          </p:cNvSpPr>
          <p:nvPr>
            <p:ph type="body" sz="quarter" idx="10"/>
          </p:nvPr>
        </p:nvSpPr>
        <p:spPr>
          <a:xfrm>
            <a:off x="899592" y="4509120"/>
            <a:ext cx="4248472" cy="914400"/>
          </a:xfrm>
          <a:prstGeom prst="rect">
            <a:avLst/>
          </a:prstGeom>
        </p:spPr>
        <p:txBody>
          <a:bodyPr/>
          <a:lstStyle>
            <a:lvl1pPr marL="0" indent="0">
              <a:buNone/>
              <a:defRPr sz="3600" b="1">
                <a:solidFill>
                  <a:schemeClr val="tx1"/>
                </a:solidFill>
              </a:defRPr>
            </a:lvl1pPr>
          </a:lstStyle>
          <a:p>
            <a:pPr lvl="0"/>
            <a:endParaRPr lang="en-GB" dirty="0"/>
          </a:p>
        </p:txBody>
      </p:sp>
      <p:sp>
        <p:nvSpPr>
          <p:cNvPr id="7" name="Text Placeholder 6">
            <a:extLst>
              <a:ext uri="{FF2B5EF4-FFF2-40B4-BE49-F238E27FC236}">
                <a16:creationId xmlns:a16="http://schemas.microsoft.com/office/drawing/2014/main" id="{FAA90480-4DA0-401C-96B3-E00037142C8C}"/>
              </a:ext>
            </a:extLst>
          </p:cNvPr>
          <p:cNvSpPr>
            <a:spLocks noGrp="1"/>
          </p:cNvSpPr>
          <p:nvPr>
            <p:ph type="body" sz="quarter" idx="11"/>
          </p:nvPr>
        </p:nvSpPr>
        <p:spPr>
          <a:xfrm>
            <a:off x="916752" y="830763"/>
            <a:ext cx="3943280" cy="1207434"/>
          </a:xfrm>
          <a:prstGeom prst="rect">
            <a:avLst/>
          </a:prstGeom>
        </p:spPr>
        <p:txBody>
          <a:bodyPr/>
          <a:lstStyle>
            <a:lvl1pPr marL="0" indent="0">
              <a:buNone/>
              <a:defRPr sz="1600"/>
            </a:lvl1pPr>
          </a:lstStyle>
          <a:p>
            <a:pPr lvl="0"/>
            <a:endParaRPr lang="en-GB" dirty="0"/>
          </a:p>
        </p:txBody>
      </p:sp>
      <p:sp>
        <p:nvSpPr>
          <p:cNvPr id="4" name="Picture Placeholder 3">
            <a:extLst>
              <a:ext uri="{FF2B5EF4-FFF2-40B4-BE49-F238E27FC236}">
                <a16:creationId xmlns:a16="http://schemas.microsoft.com/office/drawing/2014/main" id="{F691EDAC-10CF-419E-9C02-8C96435D3239}"/>
              </a:ext>
            </a:extLst>
          </p:cNvPr>
          <p:cNvSpPr>
            <a:spLocks noGrp="1"/>
          </p:cNvSpPr>
          <p:nvPr>
            <p:ph type="pic" sz="quarter" idx="12"/>
          </p:nvPr>
        </p:nvSpPr>
        <p:spPr>
          <a:xfrm>
            <a:off x="5292725" y="0"/>
            <a:ext cx="3382963" cy="4149725"/>
          </a:xfrm>
          <a:prstGeom prst="rect">
            <a:avLst/>
          </a:prstGeom>
        </p:spPr>
        <p:txBody>
          <a:bodyPr/>
          <a:lstStyle/>
          <a:p>
            <a:endParaRPr lang="en-GB"/>
          </a:p>
        </p:txBody>
      </p:sp>
    </p:spTree>
    <p:extLst>
      <p:ext uri="{BB962C8B-B14F-4D97-AF65-F5344CB8AC3E}">
        <p14:creationId xmlns:p14="http://schemas.microsoft.com/office/powerpoint/2010/main" val="3004879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B324C1A-8B7A-48E8-980E-3AFB16CF60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Picture Placeholder 4">
            <a:extLst>
              <a:ext uri="{FF2B5EF4-FFF2-40B4-BE49-F238E27FC236}">
                <a16:creationId xmlns:a16="http://schemas.microsoft.com/office/drawing/2014/main" id="{36C661FF-5FA3-40AA-9DC3-08B318B67D6E}"/>
              </a:ext>
            </a:extLst>
          </p:cNvPr>
          <p:cNvSpPr>
            <a:spLocks noGrp="1"/>
          </p:cNvSpPr>
          <p:nvPr>
            <p:ph type="pic" sz="quarter" idx="10"/>
          </p:nvPr>
        </p:nvSpPr>
        <p:spPr>
          <a:xfrm>
            <a:off x="684213" y="908050"/>
            <a:ext cx="4319587" cy="2520950"/>
          </a:xfrm>
          <a:prstGeom prst="rect">
            <a:avLst/>
          </a:prstGeom>
        </p:spPr>
        <p:txBody>
          <a:bodyPr/>
          <a:lstStyle/>
          <a:p>
            <a:endParaRPr lang="en-GB"/>
          </a:p>
        </p:txBody>
      </p:sp>
      <p:sp>
        <p:nvSpPr>
          <p:cNvPr id="7" name="Text Placeholder 6">
            <a:extLst>
              <a:ext uri="{FF2B5EF4-FFF2-40B4-BE49-F238E27FC236}">
                <a16:creationId xmlns:a16="http://schemas.microsoft.com/office/drawing/2014/main" id="{9324A05C-6F03-4F22-9506-0337BCC9E614}"/>
              </a:ext>
            </a:extLst>
          </p:cNvPr>
          <p:cNvSpPr>
            <a:spLocks noGrp="1"/>
          </p:cNvSpPr>
          <p:nvPr>
            <p:ph type="body" sz="quarter" idx="11"/>
          </p:nvPr>
        </p:nvSpPr>
        <p:spPr>
          <a:xfrm>
            <a:off x="5292725" y="908050"/>
            <a:ext cx="3167063" cy="43926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A00745F7-628D-4588-8E91-69FEDDAAC853}"/>
              </a:ext>
            </a:extLst>
          </p:cNvPr>
          <p:cNvSpPr>
            <a:spLocks noGrp="1"/>
          </p:cNvSpPr>
          <p:nvPr>
            <p:ph type="body" sz="quarter" idx="12"/>
          </p:nvPr>
        </p:nvSpPr>
        <p:spPr>
          <a:xfrm>
            <a:off x="684213" y="4652963"/>
            <a:ext cx="3600450" cy="863600"/>
          </a:xfrm>
          <a:prstGeom prst="rect">
            <a:avLst/>
          </a:prstGeom>
        </p:spPr>
        <p:txBody>
          <a:bodyPr/>
          <a:lstStyle>
            <a:lvl1pPr marL="0" indent="0">
              <a:buNone/>
              <a:defRPr sz="3600" b="1"/>
            </a:lvl1pPr>
          </a:lstStyle>
          <a:p>
            <a:pPr lvl="0"/>
            <a:endParaRPr lang="en-GB" dirty="0"/>
          </a:p>
        </p:txBody>
      </p:sp>
    </p:spTree>
    <p:extLst>
      <p:ext uri="{BB962C8B-B14F-4D97-AF65-F5344CB8AC3E}">
        <p14:creationId xmlns:p14="http://schemas.microsoft.com/office/powerpoint/2010/main" val="2711567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3D8C626C-CED3-4740-B17E-DE5FE2422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764704"/>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287524" y="2708274"/>
            <a:ext cx="8568952"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0832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9694F-8105-4BE8-8B50-1A8D123DC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764704"/>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287524" y="2708274"/>
            <a:ext cx="8568952"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81446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4BE87-5388-4FDD-89A8-02546DFF1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764704"/>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287524" y="2708274"/>
            <a:ext cx="8568952"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5841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DA8AC-1CA4-417E-B7A7-676DDDCBF9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91594" y="764704"/>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287524" y="2708274"/>
            <a:ext cx="8568952" cy="35290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1786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7C0512-2180-49AD-92F9-062C22D2E9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01086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31834474"/>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descr="A picture containing little, photo, child, small&#10;&#10;Description automatically generated">
            <a:extLst>
              <a:ext uri="{FF2B5EF4-FFF2-40B4-BE49-F238E27FC236}">
                <a16:creationId xmlns:a16="http://schemas.microsoft.com/office/drawing/2014/main" id="{0B02E532-8142-4734-861A-12C5A9C7DE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19729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descr="A picture containing outdoor, person, photo, child&#10;&#10;Description automatically generated">
            <a:extLst>
              <a:ext uri="{FF2B5EF4-FFF2-40B4-BE49-F238E27FC236}">
                <a16:creationId xmlns:a16="http://schemas.microsoft.com/office/drawing/2014/main" id="{8D075C40-0D19-4A7C-82A4-C098975AA1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45102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2" descr="A person standing in a field&#10;&#10;Description automatically generated">
            <a:extLst>
              <a:ext uri="{FF2B5EF4-FFF2-40B4-BE49-F238E27FC236}">
                <a16:creationId xmlns:a16="http://schemas.microsoft.com/office/drawing/2014/main" id="{9D395468-8A10-419B-A842-68282A10F3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89513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descr="A close up of a persons hand&#10;&#10;Description automatically generated">
            <a:extLst>
              <a:ext uri="{FF2B5EF4-FFF2-40B4-BE49-F238E27FC236}">
                <a16:creationId xmlns:a16="http://schemas.microsoft.com/office/drawing/2014/main" id="{59EB9D19-0827-45B6-A968-0236260B5E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bg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68759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2" descr="A picture containing person, photo, sitting, young&#10;&#10;Description automatically generated">
            <a:extLst>
              <a:ext uri="{FF2B5EF4-FFF2-40B4-BE49-F238E27FC236}">
                <a16:creationId xmlns:a16="http://schemas.microsoft.com/office/drawing/2014/main" id="{E4570204-3C89-4D7A-AAA4-A1B80A66B9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662082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descr="A person looking at the camera&#10;&#10;Description automatically generated">
            <a:extLst>
              <a:ext uri="{FF2B5EF4-FFF2-40B4-BE49-F238E27FC236}">
                <a16:creationId xmlns:a16="http://schemas.microsoft.com/office/drawing/2014/main" id="{A8135EE2-0FFA-4AF0-B808-FF932C1AAC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53730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3" name="Picture 2" descr="A close up of a child&#10;&#10;Description automatically generated">
            <a:extLst>
              <a:ext uri="{FF2B5EF4-FFF2-40B4-BE49-F238E27FC236}">
                <a16:creationId xmlns:a16="http://schemas.microsoft.com/office/drawing/2014/main" id="{5E7A1F67-A439-46DC-8C60-43784F28E0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34280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F805EE76-88A6-49BD-98D7-15DBA2E4E7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90469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Picture 2" descr="A young child holding a football ball&#10;&#10;Description automatically generated">
            <a:extLst>
              <a:ext uri="{FF2B5EF4-FFF2-40B4-BE49-F238E27FC236}">
                <a16:creationId xmlns:a16="http://schemas.microsoft.com/office/drawing/2014/main" id="{1201FB75-8BF6-4C4A-B810-A287975147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096384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3" name="Picture 2" descr="A picture containing person, young, child, child&#10;&#10;Description automatically generated">
            <a:extLst>
              <a:ext uri="{FF2B5EF4-FFF2-40B4-BE49-F238E27FC236}">
                <a16:creationId xmlns:a16="http://schemas.microsoft.com/office/drawing/2014/main" id="{6AA839CA-FC9F-4C89-846C-F3A28CCB7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11767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436697"/>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3" name="Picture 2" descr="A picture containing person, child, young, child&#10;&#10;Description automatically generated">
            <a:extLst>
              <a:ext uri="{FF2B5EF4-FFF2-40B4-BE49-F238E27FC236}">
                <a16:creationId xmlns:a16="http://schemas.microsoft.com/office/drawing/2014/main" id="{B0A03CD0-4721-4158-B699-009D9A0A56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43463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3" name="Picture 2" descr="A child looking at the camera&#10;&#10;Description automatically generated">
            <a:extLst>
              <a:ext uri="{FF2B5EF4-FFF2-40B4-BE49-F238E27FC236}">
                <a16:creationId xmlns:a16="http://schemas.microsoft.com/office/drawing/2014/main" id="{5EA34961-BA07-4EA7-9D9D-FF008C03C4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491096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6" name="Picture 5" descr="A person holding a baby&#10;&#10;Description automatically generated">
            <a:extLst>
              <a:ext uri="{FF2B5EF4-FFF2-40B4-BE49-F238E27FC236}">
                <a16:creationId xmlns:a16="http://schemas.microsoft.com/office/drawing/2014/main" id="{70646355-874F-4134-953A-F57A97E412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09109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3" name="Picture 2" descr="A person sitting in a chair&#10;&#10;Description automatically generated">
            <a:extLst>
              <a:ext uri="{FF2B5EF4-FFF2-40B4-BE49-F238E27FC236}">
                <a16:creationId xmlns:a16="http://schemas.microsoft.com/office/drawing/2014/main" id="{0BFAFD23-25A3-4A42-91A4-2E07C4E354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622410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A4A5FFE6-3BE0-48EE-82EF-E741C940C5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4">
            <a:extLst>
              <a:ext uri="{FF2B5EF4-FFF2-40B4-BE49-F238E27FC236}">
                <a16:creationId xmlns:a16="http://schemas.microsoft.com/office/drawing/2014/main" id="{FAE61050-61C5-499A-9423-CD4A9C71C3BC}"/>
              </a:ext>
            </a:extLst>
          </p:cNvPr>
          <p:cNvSpPr>
            <a:spLocks noGrp="1"/>
          </p:cNvSpPr>
          <p:nvPr>
            <p:ph type="body" sz="quarter" idx="10"/>
          </p:nvPr>
        </p:nvSpPr>
        <p:spPr>
          <a:xfrm>
            <a:off x="251520" y="5733256"/>
            <a:ext cx="3960812" cy="792162"/>
          </a:xfrm>
          <a:prstGeom prst="rect">
            <a:avLst/>
          </a:prstGeom>
        </p:spPr>
        <p:txBody>
          <a:bodyPr/>
          <a:lstStyle>
            <a:lvl1pPr marL="0" indent="0" algn="ctr">
              <a:buNone/>
              <a:defRPr sz="3600" b="1" i="0">
                <a:solidFill>
                  <a:schemeClr val="tx1"/>
                </a:solidFill>
              </a:defRPr>
            </a:lvl1pPr>
          </a:lstStyle>
          <a:p>
            <a:pPr lvl="0"/>
            <a:endParaRPr lang="en-GB" dirty="0"/>
          </a:p>
        </p:txBody>
      </p:sp>
      <p:sp>
        <p:nvSpPr>
          <p:cNvPr id="7" name="Content Placeholder 6">
            <a:extLst>
              <a:ext uri="{FF2B5EF4-FFF2-40B4-BE49-F238E27FC236}">
                <a16:creationId xmlns:a16="http://schemas.microsoft.com/office/drawing/2014/main" id="{9259BDB5-D285-4B79-915A-0676850894A3}"/>
              </a:ext>
            </a:extLst>
          </p:cNvPr>
          <p:cNvSpPr>
            <a:spLocks noGrp="1"/>
          </p:cNvSpPr>
          <p:nvPr>
            <p:ph sz="quarter" idx="11"/>
          </p:nvPr>
        </p:nvSpPr>
        <p:spPr>
          <a:xfrm>
            <a:off x="4716016" y="116632"/>
            <a:ext cx="4320480" cy="662473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77064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206F790-53BF-4667-BF23-AC8EB4AF1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a:extLst>
              <a:ext uri="{FF2B5EF4-FFF2-40B4-BE49-F238E27FC236}">
                <a16:creationId xmlns:a16="http://schemas.microsoft.com/office/drawing/2014/main" id="{F151BA00-C2EC-432B-A12B-961A771E7450}"/>
              </a:ext>
            </a:extLst>
          </p:cNvPr>
          <p:cNvSpPr>
            <a:spLocks noGrp="1"/>
          </p:cNvSpPr>
          <p:nvPr>
            <p:ph type="body" sz="quarter" idx="10"/>
          </p:nvPr>
        </p:nvSpPr>
        <p:spPr>
          <a:xfrm>
            <a:off x="1403649" y="764704"/>
            <a:ext cx="1944216" cy="360040"/>
          </a:xfrm>
          <a:prstGeom prst="rect">
            <a:avLst/>
          </a:prstGeom>
        </p:spPr>
        <p:txBody>
          <a:bodyPr/>
          <a:lstStyle>
            <a:lvl1pPr marL="0" indent="0">
              <a:buNone/>
              <a:defRPr sz="1800">
                <a:solidFill>
                  <a:schemeClr val="bg1"/>
                </a:solidFill>
              </a:defRPr>
            </a:lvl1pPr>
          </a:lstStyle>
          <a:p>
            <a:pPr lvl="0"/>
            <a:endParaRPr lang="en-GB" dirty="0"/>
          </a:p>
        </p:txBody>
      </p:sp>
      <p:sp>
        <p:nvSpPr>
          <p:cNvPr id="5" name="Text Placeholder 2">
            <a:extLst>
              <a:ext uri="{FF2B5EF4-FFF2-40B4-BE49-F238E27FC236}">
                <a16:creationId xmlns:a16="http://schemas.microsoft.com/office/drawing/2014/main" id="{6EDC3DB5-8434-4789-B8B4-76AD39AB5511}"/>
              </a:ext>
            </a:extLst>
          </p:cNvPr>
          <p:cNvSpPr>
            <a:spLocks noGrp="1"/>
          </p:cNvSpPr>
          <p:nvPr>
            <p:ph type="body" sz="quarter" idx="11"/>
          </p:nvPr>
        </p:nvSpPr>
        <p:spPr>
          <a:xfrm>
            <a:off x="1403649" y="1484784"/>
            <a:ext cx="1944216" cy="360040"/>
          </a:xfrm>
          <a:prstGeom prst="rect">
            <a:avLst/>
          </a:prstGeom>
        </p:spPr>
        <p:txBody>
          <a:bodyPr/>
          <a:lstStyle>
            <a:lvl1pPr marL="0" indent="0">
              <a:buNone/>
              <a:defRPr sz="1800">
                <a:solidFill>
                  <a:schemeClr val="bg1"/>
                </a:solidFill>
              </a:defRPr>
            </a:lvl1pPr>
          </a:lstStyle>
          <a:p>
            <a:pPr lvl="0"/>
            <a:endParaRPr lang="en-GB" dirty="0"/>
          </a:p>
        </p:txBody>
      </p:sp>
      <p:sp>
        <p:nvSpPr>
          <p:cNvPr id="6" name="Text Placeholder 2">
            <a:extLst>
              <a:ext uri="{FF2B5EF4-FFF2-40B4-BE49-F238E27FC236}">
                <a16:creationId xmlns:a16="http://schemas.microsoft.com/office/drawing/2014/main" id="{9548DEFA-58A7-400F-99F4-C5F53F24EF3D}"/>
              </a:ext>
            </a:extLst>
          </p:cNvPr>
          <p:cNvSpPr>
            <a:spLocks noGrp="1"/>
          </p:cNvSpPr>
          <p:nvPr>
            <p:ph type="body" sz="quarter" idx="12"/>
          </p:nvPr>
        </p:nvSpPr>
        <p:spPr>
          <a:xfrm>
            <a:off x="1404815" y="2132856"/>
            <a:ext cx="1944216" cy="360040"/>
          </a:xfrm>
          <a:prstGeom prst="rect">
            <a:avLst/>
          </a:prstGeom>
        </p:spPr>
        <p:txBody>
          <a:bodyPr/>
          <a:lstStyle>
            <a:lvl1pPr marL="0" indent="0">
              <a:buNone/>
              <a:defRPr sz="1800">
                <a:solidFill>
                  <a:schemeClr val="bg1"/>
                </a:solidFill>
              </a:defRPr>
            </a:lvl1pPr>
          </a:lstStyle>
          <a:p>
            <a:pPr lvl="0"/>
            <a:endParaRPr lang="en-GB" dirty="0"/>
          </a:p>
        </p:txBody>
      </p:sp>
    </p:spTree>
    <p:extLst>
      <p:ext uri="{BB962C8B-B14F-4D97-AF65-F5344CB8AC3E}">
        <p14:creationId xmlns:p14="http://schemas.microsoft.com/office/powerpoint/2010/main" val="861221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chemeClr val="tx2"/>
        </a:solidFill>
        <a:effectLst/>
      </p:bgPr>
    </p:bg>
    <p:spTree>
      <p:nvGrpSpPr>
        <p:cNvPr id="1" name=""/>
        <p:cNvGrpSpPr/>
        <p:nvPr/>
      </p:nvGrpSpPr>
      <p:grpSpPr>
        <a:xfrm>
          <a:off x="0" y="0"/>
          <a:ext cx="0" cy="0"/>
          <a:chOff x="0" y="0"/>
          <a:chExt cx="0" cy="0"/>
        </a:xfrm>
      </p:grpSpPr>
      <p:grpSp>
        <p:nvGrpSpPr>
          <p:cNvPr id="7" name="Group 4"/>
          <p:cNvGrpSpPr>
            <a:grpSpLocks noChangeAspect="1"/>
          </p:cNvGrpSpPr>
          <p:nvPr userDrawn="1"/>
        </p:nvGrpSpPr>
        <p:grpSpPr bwMode="auto">
          <a:xfrm>
            <a:off x="2421052" y="2590740"/>
            <a:ext cx="4309586" cy="1427668"/>
            <a:chOff x="1078" y="1474"/>
            <a:chExt cx="5514" cy="1370"/>
          </a:xfrm>
          <a:solidFill>
            <a:schemeClr val="bg1"/>
          </a:solidFill>
        </p:grpSpPr>
        <p:sp>
          <p:nvSpPr>
            <p:cNvPr id="10" name="Freeform 6"/>
            <p:cNvSpPr>
              <a:spLocks/>
            </p:cNvSpPr>
            <p:nvPr userDrawn="1"/>
          </p:nvSpPr>
          <p:spPr bwMode="auto">
            <a:xfrm>
              <a:off x="5556" y="1474"/>
              <a:ext cx="140" cy="141"/>
            </a:xfrm>
            <a:custGeom>
              <a:avLst/>
              <a:gdLst>
                <a:gd name="T0" fmla="*/ 70 w 140"/>
                <a:gd name="T1" fmla="*/ 0 h 141"/>
                <a:gd name="T2" fmla="*/ 94 w 140"/>
                <a:gd name="T3" fmla="*/ 4 h 141"/>
                <a:gd name="T4" fmla="*/ 112 w 140"/>
                <a:gd name="T5" fmla="*/ 14 h 141"/>
                <a:gd name="T6" fmla="*/ 127 w 140"/>
                <a:gd name="T7" fmla="*/ 29 h 141"/>
                <a:gd name="T8" fmla="*/ 137 w 140"/>
                <a:gd name="T9" fmla="*/ 49 h 141"/>
                <a:gd name="T10" fmla="*/ 140 w 140"/>
                <a:gd name="T11" fmla="*/ 71 h 141"/>
                <a:gd name="T12" fmla="*/ 137 w 140"/>
                <a:gd name="T13" fmla="*/ 94 h 141"/>
                <a:gd name="T14" fmla="*/ 127 w 140"/>
                <a:gd name="T15" fmla="*/ 113 h 141"/>
                <a:gd name="T16" fmla="*/ 112 w 140"/>
                <a:gd name="T17" fmla="*/ 128 h 141"/>
                <a:gd name="T18" fmla="*/ 94 w 140"/>
                <a:gd name="T19" fmla="*/ 138 h 141"/>
                <a:gd name="T20" fmla="*/ 70 w 140"/>
                <a:gd name="T21" fmla="*/ 141 h 141"/>
                <a:gd name="T22" fmla="*/ 48 w 140"/>
                <a:gd name="T23" fmla="*/ 138 h 141"/>
                <a:gd name="T24" fmla="*/ 30 w 140"/>
                <a:gd name="T25" fmla="*/ 128 h 141"/>
                <a:gd name="T26" fmla="*/ 13 w 140"/>
                <a:gd name="T27" fmla="*/ 113 h 141"/>
                <a:gd name="T28" fmla="*/ 3 w 140"/>
                <a:gd name="T29" fmla="*/ 94 h 141"/>
                <a:gd name="T30" fmla="*/ 0 w 140"/>
                <a:gd name="T31" fmla="*/ 71 h 141"/>
                <a:gd name="T32" fmla="*/ 3 w 140"/>
                <a:gd name="T33" fmla="*/ 49 h 141"/>
                <a:gd name="T34" fmla="*/ 13 w 140"/>
                <a:gd name="T35" fmla="*/ 29 h 141"/>
                <a:gd name="T36" fmla="*/ 30 w 140"/>
                <a:gd name="T37" fmla="*/ 14 h 141"/>
                <a:gd name="T38" fmla="*/ 48 w 140"/>
                <a:gd name="T39" fmla="*/ 4 h 141"/>
                <a:gd name="T40" fmla="*/ 70 w 140"/>
                <a:gd name="T4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141">
                  <a:moveTo>
                    <a:pt x="70" y="0"/>
                  </a:moveTo>
                  <a:lnTo>
                    <a:pt x="94" y="4"/>
                  </a:lnTo>
                  <a:lnTo>
                    <a:pt x="112" y="14"/>
                  </a:lnTo>
                  <a:lnTo>
                    <a:pt x="127" y="29"/>
                  </a:lnTo>
                  <a:lnTo>
                    <a:pt x="137" y="49"/>
                  </a:lnTo>
                  <a:lnTo>
                    <a:pt x="140" y="71"/>
                  </a:lnTo>
                  <a:lnTo>
                    <a:pt x="137" y="94"/>
                  </a:lnTo>
                  <a:lnTo>
                    <a:pt x="127" y="113"/>
                  </a:lnTo>
                  <a:lnTo>
                    <a:pt x="112" y="128"/>
                  </a:lnTo>
                  <a:lnTo>
                    <a:pt x="94" y="138"/>
                  </a:lnTo>
                  <a:lnTo>
                    <a:pt x="70" y="141"/>
                  </a:lnTo>
                  <a:lnTo>
                    <a:pt x="48" y="138"/>
                  </a:lnTo>
                  <a:lnTo>
                    <a:pt x="30" y="128"/>
                  </a:lnTo>
                  <a:lnTo>
                    <a:pt x="13" y="113"/>
                  </a:lnTo>
                  <a:lnTo>
                    <a:pt x="3" y="94"/>
                  </a:lnTo>
                  <a:lnTo>
                    <a:pt x="0" y="71"/>
                  </a:lnTo>
                  <a:lnTo>
                    <a:pt x="3" y="49"/>
                  </a:lnTo>
                  <a:lnTo>
                    <a:pt x="13" y="29"/>
                  </a:lnTo>
                  <a:lnTo>
                    <a:pt x="30" y="14"/>
                  </a:lnTo>
                  <a:lnTo>
                    <a:pt x="48"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1" name="Freeform 7"/>
            <p:cNvSpPr>
              <a:spLocks noEditPoints="1"/>
            </p:cNvSpPr>
            <p:nvPr userDrawn="1"/>
          </p:nvSpPr>
          <p:spPr bwMode="auto">
            <a:xfrm>
              <a:off x="1078" y="1690"/>
              <a:ext cx="2773" cy="739"/>
            </a:xfrm>
            <a:custGeom>
              <a:avLst/>
              <a:gdLst>
                <a:gd name="T0" fmla="*/ 1754 w 2773"/>
                <a:gd name="T1" fmla="*/ 218 h 739"/>
                <a:gd name="T2" fmla="*/ 1727 w 2773"/>
                <a:gd name="T3" fmla="*/ 360 h 739"/>
                <a:gd name="T4" fmla="*/ 2047 w 2773"/>
                <a:gd name="T5" fmla="*/ 238 h 739"/>
                <a:gd name="T6" fmla="*/ 2055 w 2773"/>
                <a:gd name="T7" fmla="*/ 208 h 739"/>
                <a:gd name="T8" fmla="*/ 1901 w 2773"/>
                <a:gd name="T9" fmla="*/ 134 h 739"/>
                <a:gd name="T10" fmla="*/ 425 w 2773"/>
                <a:gd name="T11" fmla="*/ 216 h 739"/>
                <a:gd name="T12" fmla="*/ 402 w 2773"/>
                <a:gd name="T13" fmla="*/ 377 h 739"/>
                <a:gd name="T14" fmla="*/ 725 w 2773"/>
                <a:gd name="T15" fmla="*/ 226 h 739"/>
                <a:gd name="T16" fmla="*/ 727 w 2773"/>
                <a:gd name="T17" fmla="*/ 206 h 739"/>
                <a:gd name="T18" fmla="*/ 1034 w 2773"/>
                <a:gd name="T19" fmla="*/ 0 h 739"/>
                <a:gd name="T20" fmla="*/ 1183 w 2773"/>
                <a:gd name="T21" fmla="*/ 4 h 739"/>
                <a:gd name="T22" fmla="*/ 1438 w 2773"/>
                <a:gd name="T23" fmla="*/ 96 h 739"/>
                <a:gd name="T24" fmla="*/ 1501 w 2773"/>
                <a:gd name="T25" fmla="*/ 330 h 739"/>
                <a:gd name="T26" fmla="*/ 1563 w 2773"/>
                <a:gd name="T27" fmla="*/ 601 h 739"/>
                <a:gd name="T28" fmla="*/ 1632 w 2773"/>
                <a:gd name="T29" fmla="*/ 491 h 739"/>
                <a:gd name="T30" fmla="*/ 1590 w 2773"/>
                <a:gd name="T31" fmla="*/ 310 h 739"/>
                <a:gd name="T32" fmla="*/ 1687 w 2773"/>
                <a:gd name="T33" fmla="*/ 89 h 739"/>
                <a:gd name="T34" fmla="*/ 1951 w 2773"/>
                <a:gd name="T35" fmla="*/ 4 h 739"/>
                <a:gd name="T36" fmla="*/ 2154 w 2773"/>
                <a:gd name="T37" fmla="*/ 116 h 739"/>
                <a:gd name="T38" fmla="*/ 2189 w 2773"/>
                <a:gd name="T39" fmla="*/ 191 h 739"/>
                <a:gd name="T40" fmla="*/ 2095 w 2773"/>
                <a:gd name="T41" fmla="*/ 374 h 739"/>
                <a:gd name="T42" fmla="*/ 2015 w 2773"/>
                <a:gd name="T43" fmla="*/ 603 h 739"/>
                <a:gd name="T44" fmla="*/ 2268 w 2773"/>
                <a:gd name="T45" fmla="*/ 459 h 739"/>
                <a:gd name="T46" fmla="*/ 2309 w 2773"/>
                <a:gd name="T47" fmla="*/ 69 h 739"/>
                <a:gd name="T48" fmla="*/ 2401 w 2773"/>
                <a:gd name="T49" fmla="*/ 5 h 739"/>
                <a:gd name="T50" fmla="*/ 2624 w 2773"/>
                <a:gd name="T51" fmla="*/ 4 h 739"/>
                <a:gd name="T52" fmla="*/ 2773 w 2773"/>
                <a:gd name="T53" fmla="*/ 123 h 739"/>
                <a:gd name="T54" fmla="*/ 2679 w 2773"/>
                <a:gd name="T55" fmla="*/ 178 h 739"/>
                <a:gd name="T56" fmla="*/ 2520 w 2773"/>
                <a:gd name="T57" fmla="*/ 144 h 739"/>
                <a:gd name="T58" fmla="*/ 2447 w 2773"/>
                <a:gd name="T59" fmla="*/ 670 h 739"/>
                <a:gd name="T60" fmla="*/ 2376 w 2773"/>
                <a:gd name="T61" fmla="*/ 739 h 739"/>
                <a:gd name="T62" fmla="*/ 2309 w 2773"/>
                <a:gd name="T63" fmla="*/ 622 h 739"/>
                <a:gd name="T64" fmla="*/ 1953 w 2773"/>
                <a:gd name="T65" fmla="*/ 734 h 739"/>
                <a:gd name="T66" fmla="*/ 1665 w 2773"/>
                <a:gd name="T67" fmla="*/ 699 h 739"/>
                <a:gd name="T68" fmla="*/ 1545 w 2773"/>
                <a:gd name="T69" fmla="*/ 739 h 739"/>
                <a:gd name="T70" fmla="*/ 1371 w 2773"/>
                <a:gd name="T71" fmla="*/ 613 h 739"/>
                <a:gd name="T72" fmla="*/ 1300 w 2773"/>
                <a:gd name="T73" fmla="*/ 154 h 739"/>
                <a:gd name="T74" fmla="*/ 1121 w 2773"/>
                <a:gd name="T75" fmla="*/ 201 h 739"/>
                <a:gd name="T76" fmla="*/ 1081 w 2773"/>
                <a:gd name="T77" fmla="*/ 724 h 739"/>
                <a:gd name="T78" fmla="*/ 979 w 2773"/>
                <a:gd name="T79" fmla="*/ 710 h 739"/>
                <a:gd name="T80" fmla="*/ 810 w 2773"/>
                <a:gd name="T81" fmla="*/ 719 h 739"/>
                <a:gd name="T82" fmla="*/ 455 w 2773"/>
                <a:gd name="T83" fmla="*/ 668 h 739"/>
                <a:gd name="T84" fmla="*/ 211 w 2773"/>
                <a:gd name="T85" fmla="*/ 737 h 739"/>
                <a:gd name="T86" fmla="*/ 20 w 2773"/>
                <a:gd name="T87" fmla="*/ 694 h 739"/>
                <a:gd name="T88" fmla="*/ 37 w 2773"/>
                <a:gd name="T89" fmla="*/ 586 h 739"/>
                <a:gd name="T90" fmla="*/ 139 w 2773"/>
                <a:gd name="T91" fmla="*/ 600 h 739"/>
                <a:gd name="T92" fmla="*/ 315 w 2773"/>
                <a:gd name="T93" fmla="*/ 534 h 739"/>
                <a:gd name="T94" fmla="*/ 260 w 2773"/>
                <a:gd name="T95" fmla="*/ 350 h 739"/>
                <a:gd name="T96" fmla="*/ 300 w 2773"/>
                <a:gd name="T97" fmla="*/ 164 h 739"/>
                <a:gd name="T98" fmla="*/ 541 w 2773"/>
                <a:gd name="T99" fmla="*/ 2 h 739"/>
                <a:gd name="T100" fmla="*/ 815 w 2773"/>
                <a:gd name="T101" fmla="*/ 106 h 739"/>
                <a:gd name="T102" fmla="*/ 862 w 2773"/>
                <a:gd name="T103" fmla="*/ 210 h 739"/>
                <a:gd name="T104" fmla="*/ 765 w 2773"/>
                <a:gd name="T105" fmla="*/ 372 h 739"/>
                <a:gd name="T106" fmla="*/ 742 w 2773"/>
                <a:gd name="T107" fmla="*/ 596 h 739"/>
                <a:gd name="T108" fmla="*/ 966 w 2773"/>
                <a:gd name="T109" fmla="*/ 394 h 739"/>
                <a:gd name="T110" fmla="*/ 1034 w 2773"/>
                <a:gd name="T111"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3" h="739">
                  <a:moveTo>
                    <a:pt x="1901" y="134"/>
                  </a:moveTo>
                  <a:lnTo>
                    <a:pt x="1868" y="139"/>
                  </a:lnTo>
                  <a:lnTo>
                    <a:pt x="1834" y="151"/>
                  </a:lnTo>
                  <a:lnTo>
                    <a:pt x="1802" y="169"/>
                  </a:lnTo>
                  <a:lnTo>
                    <a:pt x="1776" y="191"/>
                  </a:lnTo>
                  <a:lnTo>
                    <a:pt x="1754" y="218"/>
                  </a:lnTo>
                  <a:lnTo>
                    <a:pt x="1737" y="248"/>
                  </a:lnTo>
                  <a:lnTo>
                    <a:pt x="1727" y="282"/>
                  </a:lnTo>
                  <a:lnTo>
                    <a:pt x="1724" y="317"/>
                  </a:lnTo>
                  <a:lnTo>
                    <a:pt x="1724" y="325"/>
                  </a:lnTo>
                  <a:lnTo>
                    <a:pt x="1724" y="340"/>
                  </a:lnTo>
                  <a:lnTo>
                    <a:pt x="1727" y="360"/>
                  </a:lnTo>
                  <a:lnTo>
                    <a:pt x="1732" y="385"/>
                  </a:lnTo>
                  <a:lnTo>
                    <a:pt x="1742" y="416"/>
                  </a:lnTo>
                  <a:lnTo>
                    <a:pt x="1757" y="449"/>
                  </a:lnTo>
                  <a:lnTo>
                    <a:pt x="2015" y="265"/>
                  </a:lnTo>
                  <a:lnTo>
                    <a:pt x="2035" y="250"/>
                  </a:lnTo>
                  <a:lnTo>
                    <a:pt x="2047" y="238"/>
                  </a:lnTo>
                  <a:lnTo>
                    <a:pt x="2053" y="230"/>
                  </a:lnTo>
                  <a:lnTo>
                    <a:pt x="2057" y="223"/>
                  </a:lnTo>
                  <a:lnTo>
                    <a:pt x="2057" y="218"/>
                  </a:lnTo>
                  <a:lnTo>
                    <a:pt x="2057" y="215"/>
                  </a:lnTo>
                  <a:lnTo>
                    <a:pt x="2055" y="211"/>
                  </a:lnTo>
                  <a:lnTo>
                    <a:pt x="2055" y="208"/>
                  </a:lnTo>
                  <a:lnTo>
                    <a:pt x="2053" y="208"/>
                  </a:lnTo>
                  <a:lnTo>
                    <a:pt x="2030" y="181"/>
                  </a:lnTo>
                  <a:lnTo>
                    <a:pt x="2002" y="159"/>
                  </a:lnTo>
                  <a:lnTo>
                    <a:pt x="1970" y="144"/>
                  </a:lnTo>
                  <a:lnTo>
                    <a:pt x="1936" y="136"/>
                  </a:lnTo>
                  <a:lnTo>
                    <a:pt x="1901" y="134"/>
                  </a:lnTo>
                  <a:close/>
                  <a:moveTo>
                    <a:pt x="588" y="134"/>
                  </a:moveTo>
                  <a:lnTo>
                    <a:pt x="549" y="136"/>
                  </a:lnTo>
                  <a:lnTo>
                    <a:pt x="509" y="148"/>
                  </a:lnTo>
                  <a:lnTo>
                    <a:pt x="474" y="168"/>
                  </a:lnTo>
                  <a:lnTo>
                    <a:pt x="447" y="190"/>
                  </a:lnTo>
                  <a:lnTo>
                    <a:pt x="425" y="216"/>
                  </a:lnTo>
                  <a:lnTo>
                    <a:pt x="409" y="246"/>
                  </a:lnTo>
                  <a:lnTo>
                    <a:pt x="399" y="280"/>
                  </a:lnTo>
                  <a:lnTo>
                    <a:pt x="395" y="315"/>
                  </a:lnTo>
                  <a:lnTo>
                    <a:pt x="395" y="327"/>
                  </a:lnTo>
                  <a:lnTo>
                    <a:pt x="397" y="347"/>
                  </a:lnTo>
                  <a:lnTo>
                    <a:pt x="402" y="377"/>
                  </a:lnTo>
                  <a:lnTo>
                    <a:pt x="414" y="411"/>
                  </a:lnTo>
                  <a:lnTo>
                    <a:pt x="430" y="449"/>
                  </a:lnTo>
                  <a:lnTo>
                    <a:pt x="686" y="263"/>
                  </a:lnTo>
                  <a:lnTo>
                    <a:pt x="705" y="248"/>
                  </a:lnTo>
                  <a:lnTo>
                    <a:pt x="718" y="235"/>
                  </a:lnTo>
                  <a:lnTo>
                    <a:pt x="725" y="226"/>
                  </a:lnTo>
                  <a:lnTo>
                    <a:pt x="728" y="220"/>
                  </a:lnTo>
                  <a:lnTo>
                    <a:pt x="728" y="216"/>
                  </a:lnTo>
                  <a:lnTo>
                    <a:pt x="728" y="215"/>
                  </a:lnTo>
                  <a:lnTo>
                    <a:pt x="728" y="213"/>
                  </a:lnTo>
                  <a:lnTo>
                    <a:pt x="728" y="210"/>
                  </a:lnTo>
                  <a:lnTo>
                    <a:pt x="727" y="206"/>
                  </a:lnTo>
                  <a:lnTo>
                    <a:pt x="725" y="203"/>
                  </a:lnTo>
                  <a:lnTo>
                    <a:pt x="696" y="174"/>
                  </a:lnTo>
                  <a:lnTo>
                    <a:pt x="663" y="154"/>
                  </a:lnTo>
                  <a:lnTo>
                    <a:pt x="626" y="141"/>
                  </a:lnTo>
                  <a:lnTo>
                    <a:pt x="588" y="134"/>
                  </a:lnTo>
                  <a:close/>
                  <a:moveTo>
                    <a:pt x="1034" y="0"/>
                  </a:moveTo>
                  <a:lnTo>
                    <a:pt x="1054" y="2"/>
                  </a:lnTo>
                  <a:lnTo>
                    <a:pt x="1071" y="10"/>
                  </a:lnTo>
                  <a:lnTo>
                    <a:pt x="1086" y="22"/>
                  </a:lnTo>
                  <a:lnTo>
                    <a:pt x="1096" y="39"/>
                  </a:lnTo>
                  <a:lnTo>
                    <a:pt x="1138" y="19"/>
                  </a:lnTo>
                  <a:lnTo>
                    <a:pt x="1183" y="4"/>
                  </a:lnTo>
                  <a:lnTo>
                    <a:pt x="1234" y="0"/>
                  </a:lnTo>
                  <a:lnTo>
                    <a:pt x="1282" y="4"/>
                  </a:lnTo>
                  <a:lnTo>
                    <a:pt x="1327" y="17"/>
                  </a:lnTo>
                  <a:lnTo>
                    <a:pt x="1369" y="37"/>
                  </a:lnTo>
                  <a:lnTo>
                    <a:pt x="1406" y="64"/>
                  </a:lnTo>
                  <a:lnTo>
                    <a:pt x="1438" y="96"/>
                  </a:lnTo>
                  <a:lnTo>
                    <a:pt x="1464" y="133"/>
                  </a:lnTo>
                  <a:lnTo>
                    <a:pt x="1484" y="174"/>
                  </a:lnTo>
                  <a:lnTo>
                    <a:pt x="1496" y="220"/>
                  </a:lnTo>
                  <a:lnTo>
                    <a:pt x="1501" y="267"/>
                  </a:lnTo>
                  <a:lnTo>
                    <a:pt x="1501" y="330"/>
                  </a:lnTo>
                  <a:lnTo>
                    <a:pt x="1501" y="330"/>
                  </a:lnTo>
                  <a:lnTo>
                    <a:pt x="1501" y="560"/>
                  </a:lnTo>
                  <a:lnTo>
                    <a:pt x="1506" y="576"/>
                  </a:lnTo>
                  <a:lnTo>
                    <a:pt x="1516" y="591"/>
                  </a:lnTo>
                  <a:lnTo>
                    <a:pt x="1531" y="600"/>
                  </a:lnTo>
                  <a:lnTo>
                    <a:pt x="1546" y="603"/>
                  </a:lnTo>
                  <a:lnTo>
                    <a:pt x="1563" y="601"/>
                  </a:lnTo>
                  <a:lnTo>
                    <a:pt x="1578" y="596"/>
                  </a:lnTo>
                  <a:lnTo>
                    <a:pt x="1595" y="586"/>
                  </a:lnTo>
                  <a:lnTo>
                    <a:pt x="1613" y="573"/>
                  </a:lnTo>
                  <a:lnTo>
                    <a:pt x="1633" y="555"/>
                  </a:lnTo>
                  <a:lnTo>
                    <a:pt x="1659" y="533"/>
                  </a:lnTo>
                  <a:lnTo>
                    <a:pt x="1632" y="491"/>
                  </a:lnTo>
                  <a:lnTo>
                    <a:pt x="1613" y="449"/>
                  </a:lnTo>
                  <a:lnTo>
                    <a:pt x="1600" y="411"/>
                  </a:lnTo>
                  <a:lnTo>
                    <a:pt x="1593" y="377"/>
                  </a:lnTo>
                  <a:lnTo>
                    <a:pt x="1590" y="347"/>
                  </a:lnTo>
                  <a:lnTo>
                    <a:pt x="1588" y="325"/>
                  </a:lnTo>
                  <a:lnTo>
                    <a:pt x="1590" y="310"/>
                  </a:lnTo>
                  <a:lnTo>
                    <a:pt x="1590" y="305"/>
                  </a:lnTo>
                  <a:lnTo>
                    <a:pt x="1595" y="257"/>
                  </a:lnTo>
                  <a:lnTo>
                    <a:pt x="1608" y="210"/>
                  </a:lnTo>
                  <a:lnTo>
                    <a:pt x="1628" y="166"/>
                  </a:lnTo>
                  <a:lnTo>
                    <a:pt x="1655" y="126"/>
                  </a:lnTo>
                  <a:lnTo>
                    <a:pt x="1687" y="89"/>
                  </a:lnTo>
                  <a:lnTo>
                    <a:pt x="1724" y="59"/>
                  </a:lnTo>
                  <a:lnTo>
                    <a:pt x="1767" y="34"/>
                  </a:lnTo>
                  <a:lnTo>
                    <a:pt x="1811" y="15"/>
                  </a:lnTo>
                  <a:lnTo>
                    <a:pt x="1858" y="5"/>
                  </a:lnTo>
                  <a:lnTo>
                    <a:pt x="1904" y="0"/>
                  </a:lnTo>
                  <a:lnTo>
                    <a:pt x="1951" y="4"/>
                  </a:lnTo>
                  <a:lnTo>
                    <a:pt x="1996" y="14"/>
                  </a:lnTo>
                  <a:lnTo>
                    <a:pt x="2040" y="30"/>
                  </a:lnTo>
                  <a:lnTo>
                    <a:pt x="2080" y="52"/>
                  </a:lnTo>
                  <a:lnTo>
                    <a:pt x="2119" y="82"/>
                  </a:lnTo>
                  <a:lnTo>
                    <a:pt x="2152" y="118"/>
                  </a:lnTo>
                  <a:lnTo>
                    <a:pt x="2154" y="116"/>
                  </a:lnTo>
                  <a:lnTo>
                    <a:pt x="2160" y="126"/>
                  </a:lnTo>
                  <a:lnTo>
                    <a:pt x="2167" y="136"/>
                  </a:lnTo>
                  <a:lnTo>
                    <a:pt x="2167" y="136"/>
                  </a:lnTo>
                  <a:lnTo>
                    <a:pt x="2167" y="136"/>
                  </a:lnTo>
                  <a:lnTo>
                    <a:pt x="2182" y="164"/>
                  </a:lnTo>
                  <a:lnTo>
                    <a:pt x="2189" y="191"/>
                  </a:lnTo>
                  <a:lnTo>
                    <a:pt x="2192" y="215"/>
                  </a:lnTo>
                  <a:lnTo>
                    <a:pt x="2191" y="236"/>
                  </a:lnTo>
                  <a:lnTo>
                    <a:pt x="2181" y="272"/>
                  </a:lnTo>
                  <a:lnTo>
                    <a:pt x="2162" y="307"/>
                  </a:lnTo>
                  <a:lnTo>
                    <a:pt x="2134" y="340"/>
                  </a:lnTo>
                  <a:lnTo>
                    <a:pt x="2095" y="374"/>
                  </a:lnTo>
                  <a:lnTo>
                    <a:pt x="2094" y="374"/>
                  </a:lnTo>
                  <a:lnTo>
                    <a:pt x="1848" y="550"/>
                  </a:lnTo>
                  <a:lnTo>
                    <a:pt x="1884" y="573"/>
                  </a:lnTo>
                  <a:lnTo>
                    <a:pt x="1926" y="590"/>
                  </a:lnTo>
                  <a:lnTo>
                    <a:pt x="1970" y="600"/>
                  </a:lnTo>
                  <a:lnTo>
                    <a:pt x="2015" y="603"/>
                  </a:lnTo>
                  <a:lnTo>
                    <a:pt x="2068" y="600"/>
                  </a:lnTo>
                  <a:lnTo>
                    <a:pt x="2117" y="585"/>
                  </a:lnTo>
                  <a:lnTo>
                    <a:pt x="2162" y="565"/>
                  </a:lnTo>
                  <a:lnTo>
                    <a:pt x="2204" y="534"/>
                  </a:lnTo>
                  <a:lnTo>
                    <a:pt x="2239" y="499"/>
                  </a:lnTo>
                  <a:lnTo>
                    <a:pt x="2268" y="459"/>
                  </a:lnTo>
                  <a:lnTo>
                    <a:pt x="2289" y="414"/>
                  </a:lnTo>
                  <a:lnTo>
                    <a:pt x="2303" y="364"/>
                  </a:lnTo>
                  <a:lnTo>
                    <a:pt x="2308" y="312"/>
                  </a:lnTo>
                  <a:lnTo>
                    <a:pt x="2308" y="305"/>
                  </a:lnTo>
                  <a:lnTo>
                    <a:pt x="2309" y="297"/>
                  </a:lnTo>
                  <a:lnTo>
                    <a:pt x="2309" y="69"/>
                  </a:lnTo>
                  <a:lnTo>
                    <a:pt x="2313" y="47"/>
                  </a:lnTo>
                  <a:lnTo>
                    <a:pt x="2321" y="29"/>
                  </a:lnTo>
                  <a:lnTo>
                    <a:pt x="2336" y="14"/>
                  </a:lnTo>
                  <a:lnTo>
                    <a:pt x="2355" y="4"/>
                  </a:lnTo>
                  <a:lnTo>
                    <a:pt x="2376" y="0"/>
                  </a:lnTo>
                  <a:lnTo>
                    <a:pt x="2401" y="5"/>
                  </a:lnTo>
                  <a:lnTo>
                    <a:pt x="2423" y="19"/>
                  </a:lnTo>
                  <a:lnTo>
                    <a:pt x="2438" y="37"/>
                  </a:lnTo>
                  <a:lnTo>
                    <a:pt x="2480" y="17"/>
                  </a:lnTo>
                  <a:lnTo>
                    <a:pt x="2527" y="4"/>
                  </a:lnTo>
                  <a:lnTo>
                    <a:pt x="2575" y="0"/>
                  </a:lnTo>
                  <a:lnTo>
                    <a:pt x="2624" y="4"/>
                  </a:lnTo>
                  <a:lnTo>
                    <a:pt x="2669" y="17"/>
                  </a:lnTo>
                  <a:lnTo>
                    <a:pt x="2713" y="37"/>
                  </a:lnTo>
                  <a:lnTo>
                    <a:pt x="2751" y="66"/>
                  </a:lnTo>
                  <a:lnTo>
                    <a:pt x="2765" y="82"/>
                  </a:lnTo>
                  <a:lnTo>
                    <a:pt x="2771" y="102"/>
                  </a:lnTo>
                  <a:lnTo>
                    <a:pt x="2773" y="123"/>
                  </a:lnTo>
                  <a:lnTo>
                    <a:pt x="2768" y="143"/>
                  </a:lnTo>
                  <a:lnTo>
                    <a:pt x="2756" y="161"/>
                  </a:lnTo>
                  <a:lnTo>
                    <a:pt x="2739" y="174"/>
                  </a:lnTo>
                  <a:lnTo>
                    <a:pt x="2721" y="183"/>
                  </a:lnTo>
                  <a:lnTo>
                    <a:pt x="2699" y="185"/>
                  </a:lnTo>
                  <a:lnTo>
                    <a:pt x="2679" y="178"/>
                  </a:lnTo>
                  <a:lnTo>
                    <a:pt x="2661" y="168"/>
                  </a:lnTo>
                  <a:lnTo>
                    <a:pt x="2636" y="149"/>
                  </a:lnTo>
                  <a:lnTo>
                    <a:pt x="2606" y="138"/>
                  </a:lnTo>
                  <a:lnTo>
                    <a:pt x="2575" y="134"/>
                  </a:lnTo>
                  <a:lnTo>
                    <a:pt x="2547" y="136"/>
                  </a:lnTo>
                  <a:lnTo>
                    <a:pt x="2520" y="144"/>
                  </a:lnTo>
                  <a:lnTo>
                    <a:pt x="2497" y="156"/>
                  </a:lnTo>
                  <a:lnTo>
                    <a:pt x="2477" y="173"/>
                  </a:lnTo>
                  <a:lnTo>
                    <a:pt x="2462" y="193"/>
                  </a:lnTo>
                  <a:lnTo>
                    <a:pt x="2452" y="218"/>
                  </a:lnTo>
                  <a:lnTo>
                    <a:pt x="2447" y="246"/>
                  </a:lnTo>
                  <a:lnTo>
                    <a:pt x="2447" y="670"/>
                  </a:lnTo>
                  <a:lnTo>
                    <a:pt x="2445" y="692"/>
                  </a:lnTo>
                  <a:lnTo>
                    <a:pt x="2437" y="710"/>
                  </a:lnTo>
                  <a:lnTo>
                    <a:pt x="2425" y="722"/>
                  </a:lnTo>
                  <a:lnTo>
                    <a:pt x="2410" y="732"/>
                  </a:lnTo>
                  <a:lnTo>
                    <a:pt x="2393" y="737"/>
                  </a:lnTo>
                  <a:lnTo>
                    <a:pt x="2376" y="739"/>
                  </a:lnTo>
                  <a:lnTo>
                    <a:pt x="2355" y="735"/>
                  </a:lnTo>
                  <a:lnTo>
                    <a:pt x="2336" y="725"/>
                  </a:lnTo>
                  <a:lnTo>
                    <a:pt x="2321" y="710"/>
                  </a:lnTo>
                  <a:lnTo>
                    <a:pt x="2313" y="692"/>
                  </a:lnTo>
                  <a:lnTo>
                    <a:pt x="2309" y="670"/>
                  </a:lnTo>
                  <a:lnTo>
                    <a:pt x="2309" y="622"/>
                  </a:lnTo>
                  <a:lnTo>
                    <a:pt x="2259" y="662"/>
                  </a:lnTo>
                  <a:lnTo>
                    <a:pt x="2206" y="694"/>
                  </a:lnTo>
                  <a:lnTo>
                    <a:pt x="2145" y="719"/>
                  </a:lnTo>
                  <a:lnTo>
                    <a:pt x="2082" y="734"/>
                  </a:lnTo>
                  <a:lnTo>
                    <a:pt x="2015" y="739"/>
                  </a:lnTo>
                  <a:lnTo>
                    <a:pt x="1953" y="734"/>
                  </a:lnTo>
                  <a:lnTo>
                    <a:pt x="1894" y="720"/>
                  </a:lnTo>
                  <a:lnTo>
                    <a:pt x="1838" y="700"/>
                  </a:lnTo>
                  <a:lnTo>
                    <a:pt x="1786" y="672"/>
                  </a:lnTo>
                  <a:lnTo>
                    <a:pt x="1739" y="637"/>
                  </a:lnTo>
                  <a:lnTo>
                    <a:pt x="1700" y="672"/>
                  </a:lnTo>
                  <a:lnTo>
                    <a:pt x="1665" y="699"/>
                  </a:lnTo>
                  <a:lnTo>
                    <a:pt x="1632" y="717"/>
                  </a:lnTo>
                  <a:lnTo>
                    <a:pt x="1603" y="729"/>
                  </a:lnTo>
                  <a:lnTo>
                    <a:pt x="1580" y="735"/>
                  </a:lnTo>
                  <a:lnTo>
                    <a:pt x="1561" y="737"/>
                  </a:lnTo>
                  <a:lnTo>
                    <a:pt x="1550" y="739"/>
                  </a:lnTo>
                  <a:lnTo>
                    <a:pt x="1545" y="739"/>
                  </a:lnTo>
                  <a:lnTo>
                    <a:pt x="1506" y="734"/>
                  </a:lnTo>
                  <a:lnTo>
                    <a:pt x="1469" y="722"/>
                  </a:lnTo>
                  <a:lnTo>
                    <a:pt x="1436" y="702"/>
                  </a:lnTo>
                  <a:lnTo>
                    <a:pt x="1408" y="677"/>
                  </a:lnTo>
                  <a:lnTo>
                    <a:pt x="1386" y="647"/>
                  </a:lnTo>
                  <a:lnTo>
                    <a:pt x="1371" y="613"/>
                  </a:lnTo>
                  <a:lnTo>
                    <a:pt x="1366" y="578"/>
                  </a:lnTo>
                  <a:lnTo>
                    <a:pt x="1366" y="267"/>
                  </a:lnTo>
                  <a:lnTo>
                    <a:pt x="1362" y="231"/>
                  </a:lnTo>
                  <a:lnTo>
                    <a:pt x="1347" y="201"/>
                  </a:lnTo>
                  <a:lnTo>
                    <a:pt x="1327" y="174"/>
                  </a:lnTo>
                  <a:lnTo>
                    <a:pt x="1300" y="154"/>
                  </a:lnTo>
                  <a:lnTo>
                    <a:pt x="1269" y="141"/>
                  </a:lnTo>
                  <a:lnTo>
                    <a:pt x="1234" y="138"/>
                  </a:lnTo>
                  <a:lnTo>
                    <a:pt x="1198" y="141"/>
                  </a:lnTo>
                  <a:lnTo>
                    <a:pt x="1168" y="154"/>
                  </a:lnTo>
                  <a:lnTo>
                    <a:pt x="1141" y="174"/>
                  </a:lnTo>
                  <a:lnTo>
                    <a:pt x="1121" y="201"/>
                  </a:lnTo>
                  <a:lnTo>
                    <a:pt x="1110" y="231"/>
                  </a:lnTo>
                  <a:lnTo>
                    <a:pt x="1105" y="267"/>
                  </a:lnTo>
                  <a:lnTo>
                    <a:pt x="1105" y="670"/>
                  </a:lnTo>
                  <a:lnTo>
                    <a:pt x="1101" y="694"/>
                  </a:lnTo>
                  <a:lnTo>
                    <a:pt x="1093" y="712"/>
                  </a:lnTo>
                  <a:lnTo>
                    <a:pt x="1081" y="724"/>
                  </a:lnTo>
                  <a:lnTo>
                    <a:pt x="1068" y="732"/>
                  </a:lnTo>
                  <a:lnTo>
                    <a:pt x="1051" y="737"/>
                  </a:lnTo>
                  <a:lnTo>
                    <a:pt x="1034" y="739"/>
                  </a:lnTo>
                  <a:lnTo>
                    <a:pt x="1013" y="735"/>
                  </a:lnTo>
                  <a:lnTo>
                    <a:pt x="994" y="725"/>
                  </a:lnTo>
                  <a:lnTo>
                    <a:pt x="979" y="710"/>
                  </a:lnTo>
                  <a:lnTo>
                    <a:pt x="969" y="692"/>
                  </a:lnTo>
                  <a:lnTo>
                    <a:pt x="966" y="670"/>
                  </a:lnTo>
                  <a:lnTo>
                    <a:pt x="966" y="632"/>
                  </a:lnTo>
                  <a:lnTo>
                    <a:pt x="919" y="668"/>
                  </a:lnTo>
                  <a:lnTo>
                    <a:pt x="865" y="697"/>
                  </a:lnTo>
                  <a:lnTo>
                    <a:pt x="810" y="719"/>
                  </a:lnTo>
                  <a:lnTo>
                    <a:pt x="750" y="732"/>
                  </a:lnTo>
                  <a:lnTo>
                    <a:pt x="686" y="737"/>
                  </a:lnTo>
                  <a:lnTo>
                    <a:pt x="624" y="732"/>
                  </a:lnTo>
                  <a:lnTo>
                    <a:pt x="564" y="719"/>
                  </a:lnTo>
                  <a:lnTo>
                    <a:pt x="507" y="697"/>
                  </a:lnTo>
                  <a:lnTo>
                    <a:pt x="455" y="668"/>
                  </a:lnTo>
                  <a:lnTo>
                    <a:pt x="407" y="633"/>
                  </a:lnTo>
                  <a:lnTo>
                    <a:pt x="368" y="668"/>
                  </a:lnTo>
                  <a:lnTo>
                    <a:pt x="330" y="695"/>
                  </a:lnTo>
                  <a:lnTo>
                    <a:pt x="290" y="715"/>
                  </a:lnTo>
                  <a:lnTo>
                    <a:pt x="250" y="729"/>
                  </a:lnTo>
                  <a:lnTo>
                    <a:pt x="211" y="737"/>
                  </a:lnTo>
                  <a:lnTo>
                    <a:pt x="173" y="739"/>
                  </a:lnTo>
                  <a:lnTo>
                    <a:pt x="133" y="735"/>
                  </a:lnTo>
                  <a:lnTo>
                    <a:pt x="96" y="729"/>
                  </a:lnTo>
                  <a:lnTo>
                    <a:pt x="64" y="719"/>
                  </a:lnTo>
                  <a:lnTo>
                    <a:pt x="37" y="707"/>
                  </a:lnTo>
                  <a:lnTo>
                    <a:pt x="20" y="694"/>
                  </a:lnTo>
                  <a:lnTo>
                    <a:pt x="7" y="677"/>
                  </a:lnTo>
                  <a:lnTo>
                    <a:pt x="2" y="657"/>
                  </a:lnTo>
                  <a:lnTo>
                    <a:pt x="0" y="637"/>
                  </a:lnTo>
                  <a:lnTo>
                    <a:pt x="7" y="615"/>
                  </a:lnTo>
                  <a:lnTo>
                    <a:pt x="20" y="598"/>
                  </a:lnTo>
                  <a:lnTo>
                    <a:pt x="37" y="586"/>
                  </a:lnTo>
                  <a:lnTo>
                    <a:pt x="57" y="580"/>
                  </a:lnTo>
                  <a:lnTo>
                    <a:pt x="77" y="580"/>
                  </a:lnTo>
                  <a:lnTo>
                    <a:pt x="97" y="586"/>
                  </a:lnTo>
                  <a:lnTo>
                    <a:pt x="106" y="590"/>
                  </a:lnTo>
                  <a:lnTo>
                    <a:pt x="119" y="595"/>
                  </a:lnTo>
                  <a:lnTo>
                    <a:pt x="139" y="600"/>
                  </a:lnTo>
                  <a:lnTo>
                    <a:pt x="163" y="601"/>
                  </a:lnTo>
                  <a:lnTo>
                    <a:pt x="189" y="601"/>
                  </a:lnTo>
                  <a:lnTo>
                    <a:pt x="220" y="596"/>
                  </a:lnTo>
                  <a:lnTo>
                    <a:pt x="251" y="585"/>
                  </a:lnTo>
                  <a:lnTo>
                    <a:pt x="283" y="565"/>
                  </a:lnTo>
                  <a:lnTo>
                    <a:pt x="315" y="534"/>
                  </a:lnTo>
                  <a:lnTo>
                    <a:pt x="320" y="528"/>
                  </a:lnTo>
                  <a:lnTo>
                    <a:pt x="296" y="491"/>
                  </a:lnTo>
                  <a:lnTo>
                    <a:pt x="280" y="454"/>
                  </a:lnTo>
                  <a:lnTo>
                    <a:pt x="268" y="416"/>
                  </a:lnTo>
                  <a:lnTo>
                    <a:pt x="261" y="382"/>
                  </a:lnTo>
                  <a:lnTo>
                    <a:pt x="260" y="350"/>
                  </a:lnTo>
                  <a:lnTo>
                    <a:pt x="260" y="327"/>
                  </a:lnTo>
                  <a:lnTo>
                    <a:pt x="260" y="310"/>
                  </a:lnTo>
                  <a:lnTo>
                    <a:pt x="261" y="303"/>
                  </a:lnTo>
                  <a:lnTo>
                    <a:pt x="266" y="255"/>
                  </a:lnTo>
                  <a:lnTo>
                    <a:pt x="280" y="208"/>
                  </a:lnTo>
                  <a:lnTo>
                    <a:pt x="300" y="164"/>
                  </a:lnTo>
                  <a:lnTo>
                    <a:pt x="327" y="124"/>
                  </a:lnTo>
                  <a:lnTo>
                    <a:pt x="358" y="89"/>
                  </a:lnTo>
                  <a:lnTo>
                    <a:pt x="395" y="57"/>
                  </a:lnTo>
                  <a:lnTo>
                    <a:pt x="442" y="30"/>
                  </a:lnTo>
                  <a:lnTo>
                    <a:pt x="491" y="12"/>
                  </a:lnTo>
                  <a:lnTo>
                    <a:pt x="541" y="2"/>
                  </a:lnTo>
                  <a:lnTo>
                    <a:pt x="591" y="0"/>
                  </a:lnTo>
                  <a:lnTo>
                    <a:pt x="641" y="5"/>
                  </a:lnTo>
                  <a:lnTo>
                    <a:pt x="690" y="19"/>
                  </a:lnTo>
                  <a:lnTo>
                    <a:pt x="735" y="41"/>
                  </a:lnTo>
                  <a:lnTo>
                    <a:pt x="777" y="69"/>
                  </a:lnTo>
                  <a:lnTo>
                    <a:pt x="815" y="106"/>
                  </a:lnTo>
                  <a:lnTo>
                    <a:pt x="825" y="118"/>
                  </a:lnTo>
                  <a:lnTo>
                    <a:pt x="835" y="129"/>
                  </a:lnTo>
                  <a:lnTo>
                    <a:pt x="842" y="141"/>
                  </a:lnTo>
                  <a:lnTo>
                    <a:pt x="845" y="148"/>
                  </a:lnTo>
                  <a:lnTo>
                    <a:pt x="859" y="179"/>
                  </a:lnTo>
                  <a:lnTo>
                    <a:pt x="862" y="210"/>
                  </a:lnTo>
                  <a:lnTo>
                    <a:pt x="862" y="235"/>
                  </a:lnTo>
                  <a:lnTo>
                    <a:pt x="852" y="272"/>
                  </a:lnTo>
                  <a:lnTo>
                    <a:pt x="834" y="305"/>
                  </a:lnTo>
                  <a:lnTo>
                    <a:pt x="805" y="339"/>
                  </a:lnTo>
                  <a:lnTo>
                    <a:pt x="767" y="372"/>
                  </a:lnTo>
                  <a:lnTo>
                    <a:pt x="765" y="372"/>
                  </a:lnTo>
                  <a:lnTo>
                    <a:pt x="521" y="550"/>
                  </a:lnTo>
                  <a:lnTo>
                    <a:pt x="558" y="571"/>
                  </a:lnTo>
                  <a:lnTo>
                    <a:pt x="598" y="588"/>
                  </a:lnTo>
                  <a:lnTo>
                    <a:pt x="641" y="598"/>
                  </a:lnTo>
                  <a:lnTo>
                    <a:pt x="686" y="603"/>
                  </a:lnTo>
                  <a:lnTo>
                    <a:pt x="742" y="596"/>
                  </a:lnTo>
                  <a:lnTo>
                    <a:pt x="793" y="581"/>
                  </a:lnTo>
                  <a:lnTo>
                    <a:pt x="840" y="558"/>
                  </a:lnTo>
                  <a:lnTo>
                    <a:pt x="882" y="526"/>
                  </a:lnTo>
                  <a:lnTo>
                    <a:pt x="917" y="488"/>
                  </a:lnTo>
                  <a:lnTo>
                    <a:pt x="946" y="444"/>
                  </a:lnTo>
                  <a:lnTo>
                    <a:pt x="966" y="394"/>
                  </a:lnTo>
                  <a:lnTo>
                    <a:pt x="966" y="67"/>
                  </a:lnTo>
                  <a:lnTo>
                    <a:pt x="969" y="46"/>
                  </a:lnTo>
                  <a:lnTo>
                    <a:pt x="979" y="27"/>
                  </a:lnTo>
                  <a:lnTo>
                    <a:pt x="994" y="12"/>
                  </a:lnTo>
                  <a:lnTo>
                    <a:pt x="1013" y="4"/>
                  </a:lnTo>
                  <a:lnTo>
                    <a:pt x="1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12" name="Freeform 8"/>
            <p:cNvSpPr>
              <a:spLocks noEditPoints="1"/>
            </p:cNvSpPr>
            <p:nvPr userDrawn="1"/>
          </p:nvSpPr>
          <p:spPr bwMode="auto">
            <a:xfrm>
              <a:off x="3836" y="1474"/>
              <a:ext cx="2756" cy="1370"/>
            </a:xfrm>
            <a:custGeom>
              <a:avLst/>
              <a:gdLst>
                <a:gd name="T0" fmla="*/ 139 w 2756"/>
                <a:gd name="T1" fmla="*/ 1012 h 1370"/>
                <a:gd name="T2" fmla="*/ 274 w 2756"/>
                <a:gd name="T3" fmla="*/ 1231 h 1370"/>
                <a:gd name="T4" fmla="*/ 492 w 2756"/>
                <a:gd name="T5" fmla="*/ 1095 h 1370"/>
                <a:gd name="T6" fmla="*/ 358 w 2756"/>
                <a:gd name="T7" fmla="*/ 878 h 1370"/>
                <a:gd name="T8" fmla="*/ 862 w 2756"/>
                <a:gd name="T9" fmla="*/ 434 h 1370"/>
                <a:gd name="T10" fmla="*/ 841 w 2756"/>
                <a:gd name="T11" fmla="*/ 610 h 1370"/>
                <a:gd name="T12" fmla="*/ 1163 w 2756"/>
                <a:gd name="T13" fmla="*/ 444 h 1370"/>
                <a:gd name="T14" fmla="*/ 1079 w 2756"/>
                <a:gd name="T15" fmla="*/ 364 h 1370"/>
                <a:gd name="T16" fmla="*/ 174 w 2756"/>
                <a:gd name="T17" fmla="*/ 417 h 1370"/>
                <a:gd name="T18" fmla="*/ 202 w 2756"/>
                <a:gd name="T19" fmla="*/ 672 h 1370"/>
                <a:gd name="T20" fmla="*/ 457 w 2756"/>
                <a:gd name="T21" fmla="*/ 643 h 1370"/>
                <a:gd name="T22" fmla="*/ 428 w 2756"/>
                <a:gd name="T23" fmla="*/ 389 h 1370"/>
                <a:gd name="T24" fmla="*/ 1543 w 2756"/>
                <a:gd name="T25" fmla="*/ 29 h 1370"/>
                <a:gd name="T26" fmla="*/ 1646 w 2756"/>
                <a:gd name="T27" fmla="*/ 245 h 1370"/>
                <a:gd name="T28" fmla="*/ 1588 w 2756"/>
                <a:gd name="T29" fmla="*/ 357 h 1370"/>
                <a:gd name="T30" fmla="*/ 1613 w 2756"/>
                <a:gd name="T31" fmla="*/ 814 h 1370"/>
                <a:gd name="T32" fmla="*/ 1725 w 2756"/>
                <a:gd name="T33" fmla="*/ 267 h 1370"/>
                <a:gd name="T34" fmla="*/ 1847 w 2756"/>
                <a:gd name="T35" fmla="*/ 246 h 1370"/>
                <a:gd name="T36" fmla="*/ 1942 w 2756"/>
                <a:gd name="T37" fmla="*/ 817 h 1370"/>
                <a:gd name="T38" fmla="*/ 2026 w 2756"/>
                <a:gd name="T39" fmla="*/ 493 h 1370"/>
                <a:gd name="T40" fmla="*/ 2120 w 2756"/>
                <a:gd name="T41" fmla="*/ 4 h 1370"/>
                <a:gd name="T42" fmla="*/ 2449 w 2756"/>
                <a:gd name="T43" fmla="*/ 288 h 1370"/>
                <a:gd name="T44" fmla="*/ 2551 w 2756"/>
                <a:gd name="T45" fmla="*/ 362 h 1370"/>
                <a:gd name="T46" fmla="*/ 2562 w 2756"/>
                <a:gd name="T47" fmla="*/ 821 h 1370"/>
                <a:gd name="T48" fmla="*/ 2699 w 2756"/>
                <a:gd name="T49" fmla="*/ 777 h 1370"/>
                <a:gd name="T50" fmla="*/ 2737 w 2756"/>
                <a:gd name="T51" fmla="*/ 891 h 1370"/>
                <a:gd name="T52" fmla="*/ 2464 w 2756"/>
                <a:gd name="T53" fmla="*/ 923 h 1370"/>
                <a:gd name="T54" fmla="*/ 2356 w 2756"/>
                <a:gd name="T55" fmla="*/ 817 h 1370"/>
                <a:gd name="T56" fmla="*/ 2242 w 2756"/>
                <a:gd name="T57" fmla="*/ 697 h 1370"/>
                <a:gd name="T58" fmla="*/ 2120 w 2756"/>
                <a:gd name="T59" fmla="*/ 951 h 1370"/>
                <a:gd name="T60" fmla="*/ 1942 w 2756"/>
                <a:gd name="T61" fmla="*/ 955 h 1370"/>
                <a:gd name="T62" fmla="*/ 1683 w 2756"/>
                <a:gd name="T63" fmla="*/ 948 h 1370"/>
                <a:gd name="T64" fmla="*/ 1437 w 2756"/>
                <a:gd name="T65" fmla="*/ 816 h 1370"/>
                <a:gd name="T66" fmla="*/ 1057 w 2756"/>
                <a:gd name="T67" fmla="*/ 950 h 1370"/>
                <a:gd name="T68" fmla="*/ 696 w 2756"/>
                <a:gd name="T69" fmla="*/ 891 h 1370"/>
                <a:gd name="T70" fmla="*/ 627 w 2756"/>
                <a:gd name="T71" fmla="*/ 1110 h 1370"/>
                <a:gd name="T72" fmla="*/ 373 w 2756"/>
                <a:gd name="T73" fmla="*/ 1365 h 1370"/>
                <a:gd name="T74" fmla="*/ 43 w 2756"/>
                <a:gd name="T75" fmla="*/ 1213 h 1370"/>
                <a:gd name="T76" fmla="*/ 65 w 2756"/>
                <a:gd name="T77" fmla="*/ 861 h 1370"/>
                <a:gd name="T78" fmla="*/ 5 w 2756"/>
                <a:gd name="T79" fmla="*/ 585 h 1370"/>
                <a:gd name="T80" fmla="*/ 155 w 2756"/>
                <a:gd name="T81" fmla="*/ 258 h 1370"/>
                <a:gd name="T82" fmla="*/ 519 w 2756"/>
                <a:gd name="T83" fmla="*/ 290 h 1370"/>
                <a:gd name="T84" fmla="*/ 614 w 2756"/>
                <a:gd name="T85" fmla="*/ 635 h 1370"/>
                <a:gd name="T86" fmla="*/ 674 w 2756"/>
                <a:gd name="T87" fmla="*/ 757 h 1370"/>
                <a:gd name="T88" fmla="*/ 701 w 2756"/>
                <a:gd name="T89" fmla="*/ 593 h 1370"/>
                <a:gd name="T90" fmla="*/ 736 w 2756"/>
                <a:gd name="T91" fmla="*/ 382 h 1370"/>
                <a:gd name="T92" fmla="*/ 1027 w 2756"/>
                <a:gd name="T93" fmla="*/ 218 h 1370"/>
                <a:gd name="T94" fmla="*/ 1288 w 2756"/>
                <a:gd name="T95" fmla="*/ 382 h 1370"/>
                <a:gd name="T96" fmla="*/ 1203 w 2756"/>
                <a:gd name="T97" fmla="*/ 590 h 1370"/>
                <a:gd name="T98" fmla="*/ 1081 w 2756"/>
                <a:gd name="T99" fmla="*/ 677 h 1370"/>
                <a:gd name="T100" fmla="*/ 955 w 2756"/>
                <a:gd name="T101" fmla="*/ 766 h 1370"/>
                <a:gd name="T102" fmla="*/ 1276 w 2756"/>
                <a:gd name="T103" fmla="*/ 776 h 1370"/>
                <a:gd name="T104" fmla="*/ 1377 w 2756"/>
                <a:gd name="T105" fmla="*/ 357 h 1370"/>
                <a:gd name="T106" fmla="*/ 1318 w 2756"/>
                <a:gd name="T107" fmla="*/ 245 h 1370"/>
                <a:gd name="T108" fmla="*/ 1427 w 2756"/>
                <a:gd name="T109" fmla="*/ 2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56" h="1370">
                  <a:moveTo>
                    <a:pt x="316" y="873"/>
                  </a:moveTo>
                  <a:lnTo>
                    <a:pt x="274" y="878"/>
                  </a:lnTo>
                  <a:lnTo>
                    <a:pt x="236" y="891"/>
                  </a:lnTo>
                  <a:lnTo>
                    <a:pt x="202" y="913"/>
                  </a:lnTo>
                  <a:lnTo>
                    <a:pt x="174" y="941"/>
                  </a:lnTo>
                  <a:lnTo>
                    <a:pt x="154" y="975"/>
                  </a:lnTo>
                  <a:lnTo>
                    <a:pt x="139" y="1012"/>
                  </a:lnTo>
                  <a:lnTo>
                    <a:pt x="134" y="1054"/>
                  </a:lnTo>
                  <a:lnTo>
                    <a:pt x="139" y="1095"/>
                  </a:lnTo>
                  <a:lnTo>
                    <a:pt x="154" y="1134"/>
                  </a:lnTo>
                  <a:lnTo>
                    <a:pt x="174" y="1167"/>
                  </a:lnTo>
                  <a:lnTo>
                    <a:pt x="202" y="1196"/>
                  </a:lnTo>
                  <a:lnTo>
                    <a:pt x="236" y="1216"/>
                  </a:lnTo>
                  <a:lnTo>
                    <a:pt x="274" y="1231"/>
                  </a:lnTo>
                  <a:lnTo>
                    <a:pt x="316" y="1234"/>
                  </a:lnTo>
                  <a:lnTo>
                    <a:pt x="358" y="1231"/>
                  </a:lnTo>
                  <a:lnTo>
                    <a:pt x="395" y="1216"/>
                  </a:lnTo>
                  <a:lnTo>
                    <a:pt x="428" y="1196"/>
                  </a:lnTo>
                  <a:lnTo>
                    <a:pt x="457" y="1167"/>
                  </a:lnTo>
                  <a:lnTo>
                    <a:pt x="478" y="1134"/>
                  </a:lnTo>
                  <a:lnTo>
                    <a:pt x="492" y="1095"/>
                  </a:lnTo>
                  <a:lnTo>
                    <a:pt x="497" y="1054"/>
                  </a:lnTo>
                  <a:lnTo>
                    <a:pt x="492" y="1012"/>
                  </a:lnTo>
                  <a:lnTo>
                    <a:pt x="478" y="975"/>
                  </a:lnTo>
                  <a:lnTo>
                    <a:pt x="457" y="941"/>
                  </a:lnTo>
                  <a:lnTo>
                    <a:pt x="428" y="913"/>
                  </a:lnTo>
                  <a:lnTo>
                    <a:pt x="395" y="891"/>
                  </a:lnTo>
                  <a:lnTo>
                    <a:pt x="358" y="878"/>
                  </a:lnTo>
                  <a:lnTo>
                    <a:pt x="316" y="873"/>
                  </a:lnTo>
                  <a:close/>
                  <a:moveTo>
                    <a:pt x="1010" y="352"/>
                  </a:moveTo>
                  <a:lnTo>
                    <a:pt x="975" y="355"/>
                  </a:lnTo>
                  <a:lnTo>
                    <a:pt x="942" y="367"/>
                  </a:lnTo>
                  <a:lnTo>
                    <a:pt x="910" y="385"/>
                  </a:lnTo>
                  <a:lnTo>
                    <a:pt x="883" y="407"/>
                  </a:lnTo>
                  <a:lnTo>
                    <a:pt x="862" y="434"/>
                  </a:lnTo>
                  <a:lnTo>
                    <a:pt x="846" y="464"/>
                  </a:lnTo>
                  <a:lnTo>
                    <a:pt x="836" y="498"/>
                  </a:lnTo>
                  <a:lnTo>
                    <a:pt x="831" y="533"/>
                  </a:lnTo>
                  <a:lnTo>
                    <a:pt x="833" y="541"/>
                  </a:lnTo>
                  <a:lnTo>
                    <a:pt x="833" y="560"/>
                  </a:lnTo>
                  <a:lnTo>
                    <a:pt x="836" y="583"/>
                  </a:lnTo>
                  <a:lnTo>
                    <a:pt x="841" y="610"/>
                  </a:lnTo>
                  <a:lnTo>
                    <a:pt x="851" y="638"/>
                  </a:lnTo>
                  <a:lnTo>
                    <a:pt x="867" y="663"/>
                  </a:lnTo>
                  <a:lnTo>
                    <a:pt x="882" y="653"/>
                  </a:lnTo>
                  <a:lnTo>
                    <a:pt x="1124" y="481"/>
                  </a:lnTo>
                  <a:lnTo>
                    <a:pt x="1143" y="466"/>
                  </a:lnTo>
                  <a:lnTo>
                    <a:pt x="1156" y="454"/>
                  </a:lnTo>
                  <a:lnTo>
                    <a:pt x="1163" y="444"/>
                  </a:lnTo>
                  <a:lnTo>
                    <a:pt x="1164" y="437"/>
                  </a:lnTo>
                  <a:lnTo>
                    <a:pt x="1164" y="432"/>
                  </a:lnTo>
                  <a:lnTo>
                    <a:pt x="1164" y="427"/>
                  </a:lnTo>
                  <a:lnTo>
                    <a:pt x="1163" y="426"/>
                  </a:lnTo>
                  <a:lnTo>
                    <a:pt x="1138" y="399"/>
                  </a:lnTo>
                  <a:lnTo>
                    <a:pt x="1109" y="377"/>
                  </a:lnTo>
                  <a:lnTo>
                    <a:pt x="1079" y="364"/>
                  </a:lnTo>
                  <a:lnTo>
                    <a:pt x="1046" y="354"/>
                  </a:lnTo>
                  <a:lnTo>
                    <a:pt x="1010" y="352"/>
                  </a:lnTo>
                  <a:close/>
                  <a:moveTo>
                    <a:pt x="316" y="350"/>
                  </a:moveTo>
                  <a:lnTo>
                    <a:pt x="274" y="354"/>
                  </a:lnTo>
                  <a:lnTo>
                    <a:pt x="236" y="369"/>
                  </a:lnTo>
                  <a:lnTo>
                    <a:pt x="202" y="389"/>
                  </a:lnTo>
                  <a:lnTo>
                    <a:pt x="174" y="417"/>
                  </a:lnTo>
                  <a:lnTo>
                    <a:pt x="154" y="451"/>
                  </a:lnTo>
                  <a:lnTo>
                    <a:pt x="139" y="489"/>
                  </a:lnTo>
                  <a:lnTo>
                    <a:pt x="134" y="531"/>
                  </a:lnTo>
                  <a:lnTo>
                    <a:pt x="139" y="573"/>
                  </a:lnTo>
                  <a:lnTo>
                    <a:pt x="154" y="610"/>
                  </a:lnTo>
                  <a:lnTo>
                    <a:pt x="174" y="643"/>
                  </a:lnTo>
                  <a:lnTo>
                    <a:pt x="202" y="672"/>
                  </a:lnTo>
                  <a:lnTo>
                    <a:pt x="236" y="694"/>
                  </a:lnTo>
                  <a:lnTo>
                    <a:pt x="274" y="707"/>
                  </a:lnTo>
                  <a:lnTo>
                    <a:pt x="316" y="712"/>
                  </a:lnTo>
                  <a:lnTo>
                    <a:pt x="358" y="707"/>
                  </a:lnTo>
                  <a:lnTo>
                    <a:pt x="395" y="694"/>
                  </a:lnTo>
                  <a:lnTo>
                    <a:pt x="428" y="672"/>
                  </a:lnTo>
                  <a:lnTo>
                    <a:pt x="457" y="643"/>
                  </a:lnTo>
                  <a:lnTo>
                    <a:pt x="478" y="610"/>
                  </a:lnTo>
                  <a:lnTo>
                    <a:pt x="492" y="573"/>
                  </a:lnTo>
                  <a:lnTo>
                    <a:pt x="497" y="531"/>
                  </a:lnTo>
                  <a:lnTo>
                    <a:pt x="492" y="489"/>
                  </a:lnTo>
                  <a:lnTo>
                    <a:pt x="478" y="451"/>
                  </a:lnTo>
                  <a:lnTo>
                    <a:pt x="457" y="417"/>
                  </a:lnTo>
                  <a:lnTo>
                    <a:pt x="428" y="389"/>
                  </a:lnTo>
                  <a:lnTo>
                    <a:pt x="395" y="369"/>
                  </a:lnTo>
                  <a:lnTo>
                    <a:pt x="358" y="354"/>
                  </a:lnTo>
                  <a:lnTo>
                    <a:pt x="316" y="350"/>
                  </a:lnTo>
                  <a:close/>
                  <a:moveTo>
                    <a:pt x="1486" y="0"/>
                  </a:moveTo>
                  <a:lnTo>
                    <a:pt x="1507" y="4"/>
                  </a:lnTo>
                  <a:lnTo>
                    <a:pt x="1527" y="14"/>
                  </a:lnTo>
                  <a:lnTo>
                    <a:pt x="1543" y="29"/>
                  </a:lnTo>
                  <a:lnTo>
                    <a:pt x="1553" y="49"/>
                  </a:lnTo>
                  <a:lnTo>
                    <a:pt x="1556" y="71"/>
                  </a:lnTo>
                  <a:lnTo>
                    <a:pt x="1556" y="216"/>
                  </a:lnTo>
                  <a:lnTo>
                    <a:pt x="1588" y="216"/>
                  </a:lnTo>
                  <a:lnTo>
                    <a:pt x="1609" y="220"/>
                  </a:lnTo>
                  <a:lnTo>
                    <a:pt x="1630" y="230"/>
                  </a:lnTo>
                  <a:lnTo>
                    <a:pt x="1646" y="245"/>
                  </a:lnTo>
                  <a:lnTo>
                    <a:pt x="1656" y="263"/>
                  </a:lnTo>
                  <a:lnTo>
                    <a:pt x="1660" y="287"/>
                  </a:lnTo>
                  <a:lnTo>
                    <a:pt x="1656" y="308"/>
                  </a:lnTo>
                  <a:lnTo>
                    <a:pt x="1646" y="329"/>
                  </a:lnTo>
                  <a:lnTo>
                    <a:pt x="1630" y="344"/>
                  </a:lnTo>
                  <a:lnTo>
                    <a:pt x="1609" y="354"/>
                  </a:lnTo>
                  <a:lnTo>
                    <a:pt x="1588" y="357"/>
                  </a:lnTo>
                  <a:lnTo>
                    <a:pt x="1556" y="357"/>
                  </a:lnTo>
                  <a:lnTo>
                    <a:pt x="1556" y="734"/>
                  </a:lnTo>
                  <a:lnTo>
                    <a:pt x="1556" y="734"/>
                  </a:lnTo>
                  <a:lnTo>
                    <a:pt x="1561" y="761"/>
                  </a:lnTo>
                  <a:lnTo>
                    <a:pt x="1573" y="784"/>
                  </a:lnTo>
                  <a:lnTo>
                    <a:pt x="1591" y="802"/>
                  </a:lnTo>
                  <a:lnTo>
                    <a:pt x="1613" y="814"/>
                  </a:lnTo>
                  <a:lnTo>
                    <a:pt x="1640" y="817"/>
                  </a:lnTo>
                  <a:lnTo>
                    <a:pt x="1668" y="812"/>
                  </a:lnTo>
                  <a:lnTo>
                    <a:pt x="1693" y="799"/>
                  </a:lnTo>
                  <a:lnTo>
                    <a:pt x="1712" y="777"/>
                  </a:lnTo>
                  <a:lnTo>
                    <a:pt x="1722" y="752"/>
                  </a:lnTo>
                  <a:lnTo>
                    <a:pt x="1722" y="288"/>
                  </a:lnTo>
                  <a:lnTo>
                    <a:pt x="1725" y="267"/>
                  </a:lnTo>
                  <a:lnTo>
                    <a:pt x="1735" y="246"/>
                  </a:lnTo>
                  <a:lnTo>
                    <a:pt x="1750" y="231"/>
                  </a:lnTo>
                  <a:lnTo>
                    <a:pt x="1768" y="221"/>
                  </a:lnTo>
                  <a:lnTo>
                    <a:pt x="1790" y="218"/>
                  </a:lnTo>
                  <a:lnTo>
                    <a:pt x="1814" y="221"/>
                  </a:lnTo>
                  <a:lnTo>
                    <a:pt x="1832" y="231"/>
                  </a:lnTo>
                  <a:lnTo>
                    <a:pt x="1847" y="246"/>
                  </a:lnTo>
                  <a:lnTo>
                    <a:pt x="1857" y="267"/>
                  </a:lnTo>
                  <a:lnTo>
                    <a:pt x="1860" y="288"/>
                  </a:lnTo>
                  <a:lnTo>
                    <a:pt x="1860" y="752"/>
                  </a:lnTo>
                  <a:lnTo>
                    <a:pt x="1870" y="777"/>
                  </a:lnTo>
                  <a:lnTo>
                    <a:pt x="1889" y="799"/>
                  </a:lnTo>
                  <a:lnTo>
                    <a:pt x="1914" y="812"/>
                  </a:lnTo>
                  <a:lnTo>
                    <a:pt x="1942" y="817"/>
                  </a:lnTo>
                  <a:lnTo>
                    <a:pt x="1968" y="814"/>
                  </a:lnTo>
                  <a:lnTo>
                    <a:pt x="1991" y="802"/>
                  </a:lnTo>
                  <a:lnTo>
                    <a:pt x="2009" y="784"/>
                  </a:lnTo>
                  <a:lnTo>
                    <a:pt x="2021" y="761"/>
                  </a:lnTo>
                  <a:lnTo>
                    <a:pt x="2026" y="734"/>
                  </a:lnTo>
                  <a:lnTo>
                    <a:pt x="2026" y="493"/>
                  </a:lnTo>
                  <a:lnTo>
                    <a:pt x="2026" y="493"/>
                  </a:lnTo>
                  <a:lnTo>
                    <a:pt x="2026" y="71"/>
                  </a:lnTo>
                  <a:lnTo>
                    <a:pt x="2029" y="49"/>
                  </a:lnTo>
                  <a:lnTo>
                    <a:pt x="2039" y="30"/>
                  </a:lnTo>
                  <a:lnTo>
                    <a:pt x="2055" y="14"/>
                  </a:lnTo>
                  <a:lnTo>
                    <a:pt x="2073" y="4"/>
                  </a:lnTo>
                  <a:lnTo>
                    <a:pt x="2096" y="0"/>
                  </a:lnTo>
                  <a:lnTo>
                    <a:pt x="2120" y="4"/>
                  </a:lnTo>
                  <a:lnTo>
                    <a:pt x="2138" y="14"/>
                  </a:lnTo>
                  <a:lnTo>
                    <a:pt x="2155" y="30"/>
                  </a:lnTo>
                  <a:lnTo>
                    <a:pt x="2165" y="49"/>
                  </a:lnTo>
                  <a:lnTo>
                    <a:pt x="2168" y="71"/>
                  </a:lnTo>
                  <a:lnTo>
                    <a:pt x="2168" y="565"/>
                  </a:lnTo>
                  <a:lnTo>
                    <a:pt x="2431" y="302"/>
                  </a:lnTo>
                  <a:lnTo>
                    <a:pt x="2449" y="288"/>
                  </a:lnTo>
                  <a:lnTo>
                    <a:pt x="2471" y="282"/>
                  </a:lnTo>
                  <a:lnTo>
                    <a:pt x="2493" y="282"/>
                  </a:lnTo>
                  <a:lnTo>
                    <a:pt x="2513" y="288"/>
                  </a:lnTo>
                  <a:lnTo>
                    <a:pt x="2531" y="302"/>
                  </a:lnTo>
                  <a:lnTo>
                    <a:pt x="2545" y="320"/>
                  </a:lnTo>
                  <a:lnTo>
                    <a:pt x="2551" y="340"/>
                  </a:lnTo>
                  <a:lnTo>
                    <a:pt x="2551" y="362"/>
                  </a:lnTo>
                  <a:lnTo>
                    <a:pt x="2545" y="384"/>
                  </a:lnTo>
                  <a:lnTo>
                    <a:pt x="2531" y="401"/>
                  </a:lnTo>
                  <a:lnTo>
                    <a:pt x="2339" y="593"/>
                  </a:lnTo>
                  <a:lnTo>
                    <a:pt x="2525" y="799"/>
                  </a:lnTo>
                  <a:lnTo>
                    <a:pt x="2535" y="809"/>
                  </a:lnTo>
                  <a:lnTo>
                    <a:pt x="2546" y="816"/>
                  </a:lnTo>
                  <a:lnTo>
                    <a:pt x="2562" y="821"/>
                  </a:lnTo>
                  <a:lnTo>
                    <a:pt x="2582" y="821"/>
                  </a:lnTo>
                  <a:lnTo>
                    <a:pt x="2603" y="817"/>
                  </a:lnTo>
                  <a:lnTo>
                    <a:pt x="2623" y="811"/>
                  </a:lnTo>
                  <a:lnTo>
                    <a:pt x="2640" y="797"/>
                  </a:lnTo>
                  <a:lnTo>
                    <a:pt x="2659" y="784"/>
                  </a:lnTo>
                  <a:lnTo>
                    <a:pt x="2679" y="777"/>
                  </a:lnTo>
                  <a:lnTo>
                    <a:pt x="2699" y="777"/>
                  </a:lnTo>
                  <a:lnTo>
                    <a:pt x="2719" y="784"/>
                  </a:lnTo>
                  <a:lnTo>
                    <a:pt x="2736" y="796"/>
                  </a:lnTo>
                  <a:lnTo>
                    <a:pt x="2749" y="812"/>
                  </a:lnTo>
                  <a:lnTo>
                    <a:pt x="2756" y="833"/>
                  </a:lnTo>
                  <a:lnTo>
                    <a:pt x="2756" y="854"/>
                  </a:lnTo>
                  <a:lnTo>
                    <a:pt x="2749" y="874"/>
                  </a:lnTo>
                  <a:lnTo>
                    <a:pt x="2737" y="891"/>
                  </a:lnTo>
                  <a:lnTo>
                    <a:pt x="2704" y="920"/>
                  </a:lnTo>
                  <a:lnTo>
                    <a:pt x="2665" y="940"/>
                  </a:lnTo>
                  <a:lnTo>
                    <a:pt x="2625" y="951"/>
                  </a:lnTo>
                  <a:lnTo>
                    <a:pt x="2582" y="956"/>
                  </a:lnTo>
                  <a:lnTo>
                    <a:pt x="2540" y="953"/>
                  </a:lnTo>
                  <a:lnTo>
                    <a:pt x="2501" y="941"/>
                  </a:lnTo>
                  <a:lnTo>
                    <a:pt x="2464" y="923"/>
                  </a:lnTo>
                  <a:lnTo>
                    <a:pt x="2433" y="898"/>
                  </a:lnTo>
                  <a:lnTo>
                    <a:pt x="2429" y="894"/>
                  </a:lnTo>
                  <a:lnTo>
                    <a:pt x="2421" y="886"/>
                  </a:lnTo>
                  <a:lnTo>
                    <a:pt x="2409" y="874"/>
                  </a:lnTo>
                  <a:lnTo>
                    <a:pt x="2394" y="858"/>
                  </a:lnTo>
                  <a:lnTo>
                    <a:pt x="2376" y="838"/>
                  </a:lnTo>
                  <a:lnTo>
                    <a:pt x="2356" y="817"/>
                  </a:lnTo>
                  <a:lnTo>
                    <a:pt x="2336" y="796"/>
                  </a:lnTo>
                  <a:lnTo>
                    <a:pt x="2314" y="774"/>
                  </a:lnTo>
                  <a:lnTo>
                    <a:pt x="2295" y="754"/>
                  </a:lnTo>
                  <a:lnTo>
                    <a:pt x="2277" y="734"/>
                  </a:lnTo>
                  <a:lnTo>
                    <a:pt x="2262" y="719"/>
                  </a:lnTo>
                  <a:lnTo>
                    <a:pt x="2249" y="705"/>
                  </a:lnTo>
                  <a:lnTo>
                    <a:pt x="2242" y="697"/>
                  </a:lnTo>
                  <a:lnTo>
                    <a:pt x="2239" y="694"/>
                  </a:lnTo>
                  <a:lnTo>
                    <a:pt x="2168" y="764"/>
                  </a:lnTo>
                  <a:lnTo>
                    <a:pt x="2168" y="879"/>
                  </a:lnTo>
                  <a:lnTo>
                    <a:pt x="2165" y="903"/>
                  </a:lnTo>
                  <a:lnTo>
                    <a:pt x="2155" y="923"/>
                  </a:lnTo>
                  <a:lnTo>
                    <a:pt x="2138" y="940"/>
                  </a:lnTo>
                  <a:lnTo>
                    <a:pt x="2120" y="951"/>
                  </a:lnTo>
                  <a:lnTo>
                    <a:pt x="2096" y="955"/>
                  </a:lnTo>
                  <a:lnTo>
                    <a:pt x="2076" y="951"/>
                  </a:lnTo>
                  <a:lnTo>
                    <a:pt x="2060" y="941"/>
                  </a:lnTo>
                  <a:lnTo>
                    <a:pt x="2045" y="928"/>
                  </a:lnTo>
                  <a:lnTo>
                    <a:pt x="2013" y="943"/>
                  </a:lnTo>
                  <a:lnTo>
                    <a:pt x="1979" y="951"/>
                  </a:lnTo>
                  <a:lnTo>
                    <a:pt x="1942" y="955"/>
                  </a:lnTo>
                  <a:lnTo>
                    <a:pt x="1899" y="950"/>
                  </a:lnTo>
                  <a:lnTo>
                    <a:pt x="1859" y="938"/>
                  </a:lnTo>
                  <a:lnTo>
                    <a:pt x="1822" y="918"/>
                  </a:lnTo>
                  <a:lnTo>
                    <a:pt x="1790" y="891"/>
                  </a:lnTo>
                  <a:lnTo>
                    <a:pt x="1758" y="916"/>
                  </a:lnTo>
                  <a:lnTo>
                    <a:pt x="1723" y="936"/>
                  </a:lnTo>
                  <a:lnTo>
                    <a:pt x="1683" y="948"/>
                  </a:lnTo>
                  <a:lnTo>
                    <a:pt x="1640" y="953"/>
                  </a:lnTo>
                  <a:lnTo>
                    <a:pt x="1596" y="948"/>
                  </a:lnTo>
                  <a:lnTo>
                    <a:pt x="1554" y="935"/>
                  </a:lnTo>
                  <a:lnTo>
                    <a:pt x="1516" y="915"/>
                  </a:lnTo>
                  <a:lnTo>
                    <a:pt x="1484" y="888"/>
                  </a:lnTo>
                  <a:lnTo>
                    <a:pt x="1457" y="854"/>
                  </a:lnTo>
                  <a:lnTo>
                    <a:pt x="1437" y="816"/>
                  </a:lnTo>
                  <a:lnTo>
                    <a:pt x="1395" y="856"/>
                  </a:lnTo>
                  <a:lnTo>
                    <a:pt x="1348" y="889"/>
                  </a:lnTo>
                  <a:lnTo>
                    <a:pt x="1298" y="918"/>
                  </a:lnTo>
                  <a:lnTo>
                    <a:pt x="1243" y="938"/>
                  </a:lnTo>
                  <a:lnTo>
                    <a:pt x="1184" y="950"/>
                  </a:lnTo>
                  <a:lnTo>
                    <a:pt x="1124" y="955"/>
                  </a:lnTo>
                  <a:lnTo>
                    <a:pt x="1057" y="950"/>
                  </a:lnTo>
                  <a:lnTo>
                    <a:pt x="995" y="935"/>
                  </a:lnTo>
                  <a:lnTo>
                    <a:pt x="937" y="911"/>
                  </a:lnTo>
                  <a:lnTo>
                    <a:pt x="883" y="879"/>
                  </a:lnTo>
                  <a:lnTo>
                    <a:pt x="835" y="841"/>
                  </a:lnTo>
                  <a:lnTo>
                    <a:pt x="786" y="863"/>
                  </a:lnTo>
                  <a:lnTo>
                    <a:pt x="739" y="879"/>
                  </a:lnTo>
                  <a:lnTo>
                    <a:pt x="696" y="891"/>
                  </a:lnTo>
                  <a:lnTo>
                    <a:pt x="656" y="898"/>
                  </a:lnTo>
                  <a:lnTo>
                    <a:pt x="595" y="899"/>
                  </a:lnTo>
                  <a:lnTo>
                    <a:pt x="592" y="899"/>
                  </a:lnTo>
                  <a:lnTo>
                    <a:pt x="614" y="948"/>
                  </a:lnTo>
                  <a:lnTo>
                    <a:pt x="627" y="1000"/>
                  </a:lnTo>
                  <a:lnTo>
                    <a:pt x="632" y="1054"/>
                  </a:lnTo>
                  <a:lnTo>
                    <a:pt x="627" y="1110"/>
                  </a:lnTo>
                  <a:lnTo>
                    <a:pt x="612" y="1164"/>
                  </a:lnTo>
                  <a:lnTo>
                    <a:pt x="589" y="1213"/>
                  </a:lnTo>
                  <a:lnTo>
                    <a:pt x="557" y="1258"/>
                  </a:lnTo>
                  <a:lnTo>
                    <a:pt x="519" y="1296"/>
                  </a:lnTo>
                  <a:lnTo>
                    <a:pt x="475" y="1326"/>
                  </a:lnTo>
                  <a:lnTo>
                    <a:pt x="426" y="1350"/>
                  </a:lnTo>
                  <a:lnTo>
                    <a:pt x="373" y="1365"/>
                  </a:lnTo>
                  <a:lnTo>
                    <a:pt x="316" y="1370"/>
                  </a:lnTo>
                  <a:lnTo>
                    <a:pt x="259" y="1365"/>
                  </a:lnTo>
                  <a:lnTo>
                    <a:pt x="206" y="1350"/>
                  </a:lnTo>
                  <a:lnTo>
                    <a:pt x="155" y="1326"/>
                  </a:lnTo>
                  <a:lnTo>
                    <a:pt x="112" y="1296"/>
                  </a:lnTo>
                  <a:lnTo>
                    <a:pt x="73" y="1258"/>
                  </a:lnTo>
                  <a:lnTo>
                    <a:pt x="43" y="1213"/>
                  </a:lnTo>
                  <a:lnTo>
                    <a:pt x="20" y="1164"/>
                  </a:lnTo>
                  <a:lnTo>
                    <a:pt x="5" y="1110"/>
                  </a:lnTo>
                  <a:lnTo>
                    <a:pt x="0" y="1054"/>
                  </a:lnTo>
                  <a:lnTo>
                    <a:pt x="5" y="1000"/>
                  </a:lnTo>
                  <a:lnTo>
                    <a:pt x="17" y="950"/>
                  </a:lnTo>
                  <a:lnTo>
                    <a:pt x="37" y="905"/>
                  </a:lnTo>
                  <a:lnTo>
                    <a:pt x="65" y="861"/>
                  </a:lnTo>
                  <a:lnTo>
                    <a:pt x="99" y="824"/>
                  </a:lnTo>
                  <a:lnTo>
                    <a:pt x="137" y="792"/>
                  </a:lnTo>
                  <a:lnTo>
                    <a:pt x="99" y="761"/>
                  </a:lnTo>
                  <a:lnTo>
                    <a:pt x="65" y="724"/>
                  </a:lnTo>
                  <a:lnTo>
                    <a:pt x="37" y="682"/>
                  </a:lnTo>
                  <a:lnTo>
                    <a:pt x="17" y="635"/>
                  </a:lnTo>
                  <a:lnTo>
                    <a:pt x="5" y="585"/>
                  </a:lnTo>
                  <a:lnTo>
                    <a:pt x="0" y="531"/>
                  </a:lnTo>
                  <a:lnTo>
                    <a:pt x="5" y="474"/>
                  </a:lnTo>
                  <a:lnTo>
                    <a:pt x="20" y="422"/>
                  </a:lnTo>
                  <a:lnTo>
                    <a:pt x="43" y="372"/>
                  </a:lnTo>
                  <a:lnTo>
                    <a:pt x="73" y="329"/>
                  </a:lnTo>
                  <a:lnTo>
                    <a:pt x="112" y="290"/>
                  </a:lnTo>
                  <a:lnTo>
                    <a:pt x="155" y="258"/>
                  </a:lnTo>
                  <a:lnTo>
                    <a:pt x="206" y="235"/>
                  </a:lnTo>
                  <a:lnTo>
                    <a:pt x="259" y="221"/>
                  </a:lnTo>
                  <a:lnTo>
                    <a:pt x="316" y="216"/>
                  </a:lnTo>
                  <a:lnTo>
                    <a:pt x="373" y="221"/>
                  </a:lnTo>
                  <a:lnTo>
                    <a:pt x="426" y="235"/>
                  </a:lnTo>
                  <a:lnTo>
                    <a:pt x="475" y="258"/>
                  </a:lnTo>
                  <a:lnTo>
                    <a:pt x="519" y="290"/>
                  </a:lnTo>
                  <a:lnTo>
                    <a:pt x="557" y="329"/>
                  </a:lnTo>
                  <a:lnTo>
                    <a:pt x="589" y="372"/>
                  </a:lnTo>
                  <a:lnTo>
                    <a:pt x="612" y="422"/>
                  </a:lnTo>
                  <a:lnTo>
                    <a:pt x="627" y="474"/>
                  </a:lnTo>
                  <a:lnTo>
                    <a:pt x="632" y="531"/>
                  </a:lnTo>
                  <a:lnTo>
                    <a:pt x="627" y="585"/>
                  </a:lnTo>
                  <a:lnTo>
                    <a:pt x="614" y="635"/>
                  </a:lnTo>
                  <a:lnTo>
                    <a:pt x="594" y="680"/>
                  </a:lnTo>
                  <a:lnTo>
                    <a:pt x="567" y="724"/>
                  </a:lnTo>
                  <a:lnTo>
                    <a:pt x="534" y="761"/>
                  </a:lnTo>
                  <a:lnTo>
                    <a:pt x="565" y="764"/>
                  </a:lnTo>
                  <a:lnTo>
                    <a:pt x="602" y="764"/>
                  </a:lnTo>
                  <a:lnTo>
                    <a:pt x="642" y="762"/>
                  </a:lnTo>
                  <a:lnTo>
                    <a:pt x="674" y="757"/>
                  </a:lnTo>
                  <a:lnTo>
                    <a:pt x="711" y="745"/>
                  </a:lnTo>
                  <a:lnTo>
                    <a:pt x="749" y="730"/>
                  </a:lnTo>
                  <a:lnTo>
                    <a:pt x="748" y="730"/>
                  </a:lnTo>
                  <a:lnTo>
                    <a:pt x="729" y="695"/>
                  </a:lnTo>
                  <a:lnTo>
                    <a:pt x="714" y="660"/>
                  </a:lnTo>
                  <a:lnTo>
                    <a:pt x="706" y="625"/>
                  </a:lnTo>
                  <a:lnTo>
                    <a:pt x="701" y="593"/>
                  </a:lnTo>
                  <a:lnTo>
                    <a:pt x="698" y="565"/>
                  </a:lnTo>
                  <a:lnTo>
                    <a:pt x="698" y="541"/>
                  </a:lnTo>
                  <a:lnTo>
                    <a:pt x="698" y="528"/>
                  </a:lnTo>
                  <a:lnTo>
                    <a:pt x="698" y="521"/>
                  </a:lnTo>
                  <a:lnTo>
                    <a:pt x="704" y="473"/>
                  </a:lnTo>
                  <a:lnTo>
                    <a:pt x="716" y="426"/>
                  </a:lnTo>
                  <a:lnTo>
                    <a:pt x="736" y="382"/>
                  </a:lnTo>
                  <a:lnTo>
                    <a:pt x="763" y="342"/>
                  </a:lnTo>
                  <a:lnTo>
                    <a:pt x="795" y="305"/>
                  </a:lnTo>
                  <a:lnTo>
                    <a:pt x="833" y="275"/>
                  </a:lnTo>
                  <a:lnTo>
                    <a:pt x="878" y="248"/>
                  </a:lnTo>
                  <a:lnTo>
                    <a:pt x="927" y="230"/>
                  </a:lnTo>
                  <a:lnTo>
                    <a:pt x="977" y="220"/>
                  </a:lnTo>
                  <a:lnTo>
                    <a:pt x="1027" y="218"/>
                  </a:lnTo>
                  <a:lnTo>
                    <a:pt x="1077" y="223"/>
                  </a:lnTo>
                  <a:lnTo>
                    <a:pt x="1126" y="236"/>
                  </a:lnTo>
                  <a:lnTo>
                    <a:pt x="1171" y="258"/>
                  </a:lnTo>
                  <a:lnTo>
                    <a:pt x="1215" y="287"/>
                  </a:lnTo>
                  <a:lnTo>
                    <a:pt x="1251" y="323"/>
                  </a:lnTo>
                  <a:lnTo>
                    <a:pt x="1273" y="352"/>
                  </a:lnTo>
                  <a:lnTo>
                    <a:pt x="1288" y="382"/>
                  </a:lnTo>
                  <a:lnTo>
                    <a:pt x="1295" y="411"/>
                  </a:lnTo>
                  <a:lnTo>
                    <a:pt x="1298" y="434"/>
                  </a:lnTo>
                  <a:lnTo>
                    <a:pt x="1298" y="452"/>
                  </a:lnTo>
                  <a:lnTo>
                    <a:pt x="1290" y="488"/>
                  </a:lnTo>
                  <a:lnTo>
                    <a:pt x="1270" y="523"/>
                  </a:lnTo>
                  <a:lnTo>
                    <a:pt x="1241" y="556"/>
                  </a:lnTo>
                  <a:lnTo>
                    <a:pt x="1203" y="590"/>
                  </a:lnTo>
                  <a:lnTo>
                    <a:pt x="1200" y="591"/>
                  </a:lnTo>
                  <a:lnTo>
                    <a:pt x="1189" y="600"/>
                  </a:lnTo>
                  <a:lnTo>
                    <a:pt x="1174" y="610"/>
                  </a:lnTo>
                  <a:lnTo>
                    <a:pt x="1154" y="625"/>
                  </a:lnTo>
                  <a:lnTo>
                    <a:pt x="1131" y="640"/>
                  </a:lnTo>
                  <a:lnTo>
                    <a:pt x="1106" y="658"/>
                  </a:lnTo>
                  <a:lnTo>
                    <a:pt x="1081" y="677"/>
                  </a:lnTo>
                  <a:lnTo>
                    <a:pt x="1054" y="695"/>
                  </a:lnTo>
                  <a:lnTo>
                    <a:pt x="1029" y="714"/>
                  </a:lnTo>
                  <a:lnTo>
                    <a:pt x="1005" y="730"/>
                  </a:lnTo>
                  <a:lnTo>
                    <a:pt x="985" y="745"/>
                  </a:lnTo>
                  <a:lnTo>
                    <a:pt x="970" y="755"/>
                  </a:lnTo>
                  <a:lnTo>
                    <a:pt x="959" y="764"/>
                  </a:lnTo>
                  <a:lnTo>
                    <a:pt x="955" y="766"/>
                  </a:lnTo>
                  <a:lnTo>
                    <a:pt x="994" y="789"/>
                  </a:lnTo>
                  <a:lnTo>
                    <a:pt x="1034" y="806"/>
                  </a:lnTo>
                  <a:lnTo>
                    <a:pt x="1077" y="816"/>
                  </a:lnTo>
                  <a:lnTo>
                    <a:pt x="1124" y="819"/>
                  </a:lnTo>
                  <a:lnTo>
                    <a:pt x="1178" y="814"/>
                  </a:lnTo>
                  <a:lnTo>
                    <a:pt x="1230" y="799"/>
                  </a:lnTo>
                  <a:lnTo>
                    <a:pt x="1276" y="776"/>
                  </a:lnTo>
                  <a:lnTo>
                    <a:pt x="1318" y="745"/>
                  </a:lnTo>
                  <a:lnTo>
                    <a:pt x="1353" y="707"/>
                  </a:lnTo>
                  <a:lnTo>
                    <a:pt x="1382" y="663"/>
                  </a:lnTo>
                  <a:lnTo>
                    <a:pt x="1402" y="615"/>
                  </a:lnTo>
                  <a:lnTo>
                    <a:pt x="1414" y="561"/>
                  </a:lnTo>
                  <a:lnTo>
                    <a:pt x="1414" y="357"/>
                  </a:lnTo>
                  <a:lnTo>
                    <a:pt x="1377" y="357"/>
                  </a:lnTo>
                  <a:lnTo>
                    <a:pt x="1353" y="354"/>
                  </a:lnTo>
                  <a:lnTo>
                    <a:pt x="1333" y="344"/>
                  </a:lnTo>
                  <a:lnTo>
                    <a:pt x="1318" y="329"/>
                  </a:lnTo>
                  <a:lnTo>
                    <a:pt x="1308" y="308"/>
                  </a:lnTo>
                  <a:lnTo>
                    <a:pt x="1305" y="287"/>
                  </a:lnTo>
                  <a:lnTo>
                    <a:pt x="1308" y="263"/>
                  </a:lnTo>
                  <a:lnTo>
                    <a:pt x="1318" y="245"/>
                  </a:lnTo>
                  <a:lnTo>
                    <a:pt x="1333" y="230"/>
                  </a:lnTo>
                  <a:lnTo>
                    <a:pt x="1353" y="220"/>
                  </a:lnTo>
                  <a:lnTo>
                    <a:pt x="1377" y="216"/>
                  </a:lnTo>
                  <a:lnTo>
                    <a:pt x="1414" y="216"/>
                  </a:lnTo>
                  <a:lnTo>
                    <a:pt x="1414" y="71"/>
                  </a:lnTo>
                  <a:lnTo>
                    <a:pt x="1417" y="49"/>
                  </a:lnTo>
                  <a:lnTo>
                    <a:pt x="1427" y="29"/>
                  </a:lnTo>
                  <a:lnTo>
                    <a:pt x="1442" y="14"/>
                  </a:lnTo>
                  <a:lnTo>
                    <a:pt x="1462" y="4"/>
                  </a:lnTo>
                  <a:lnTo>
                    <a:pt x="14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13" name="Rectangle 12"/>
          <p:cNvSpPr/>
          <p:nvPr userDrawn="1"/>
        </p:nvSpPr>
        <p:spPr>
          <a:xfrm>
            <a:off x="359569" y="101601"/>
            <a:ext cx="8397479" cy="1335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ext Placeholder 14"/>
          <p:cNvSpPr>
            <a:spLocks noGrp="1"/>
          </p:cNvSpPr>
          <p:nvPr>
            <p:ph type="body" sz="quarter" idx="10" hasCustomPrompt="1"/>
          </p:nvPr>
        </p:nvSpPr>
        <p:spPr>
          <a:xfrm>
            <a:off x="2421052" y="4380331"/>
            <a:ext cx="4309586" cy="1636375"/>
          </a:xfrm>
        </p:spPr>
        <p:txBody>
          <a:bodyPr>
            <a:normAutofit/>
          </a:bodyPr>
          <a:lstStyle>
            <a:lvl1pPr marL="0" indent="0" algn="ctr">
              <a:buNone/>
              <a:defRPr sz="2400">
                <a:solidFill>
                  <a:schemeClr val="bg1"/>
                </a:solidFill>
              </a:defRPr>
            </a:lvl1pPr>
          </a:lstStyle>
          <a:p>
            <a:pPr lvl="0"/>
            <a:r>
              <a:rPr lang="en-US" dirty="0"/>
              <a:t>Enter Title</a:t>
            </a:r>
          </a:p>
        </p:txBody>
      </p:sp>
    </p:spTree>
    <p:extLst>
      <p:ext uri="{BB962C8B-B14F-4D97-AF65-F5344CB8AC3E}">
        <p14:creationId xmlns:p14="http://schemas.microsoft.com/office/powerpoint/2010/main" val="39118015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pter Brea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1095" y="2766220"/>
            <a:ext cx="7961811" cy="1325563"/>
          </a:xfrm>
        </p:spPr>
        <p:txBody>
          <a:bodyPr>
            <a:noAutofit/>
          </a:bodyPr>
          <a:lstStyle>
            <a:lvl1pPr algn="ctr">
              <a:defRPr sz="4500" baseline="0">
                <a:solidFill>
                  <a:schemeClr val="bg1"/>
                </a:solidFill>
              </a:defRPr>
            </a:lvl1pPr>
          </a:lstStyle>
          <a:p>
            <a:r>
              <a:rPr lang="en-US" dirty="0"/>
              <a:t>Enter Chapter Title</a:t>
            </a:r>
            <a:endParaRPr lang="en-GB" dirty="0"/>
          </a:p>
        </p:txBody>
      </p:sp>
      <p:sp>
        <p:nvSpPr>
          <p:cNvPr id="8" name="Rectangle 7"/>
          <p:cNvSpPr/>
          <p:nvPr userDrawn="1"/>
        </p:nvSpPr>
        <p:spPr>
          <a:xfrm>
            <a:off x="284118" y="1"/>
            <a:ext cx="832757" cy="378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22" name="Straight Connector 21"/>
          <p:cNvCxnSpPr/>
          <p:nvPr userDrawn="1"/>
        </p:nvCxnSpPr>
        <p:spPr>
          <a:xfrm>
            <a:off x="359569" y="457200"/>
            <a:ext cx="8012368"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3" name="Group 4"/>
          <p:cNvGrpSpPr>
            <a:grpSpLocks noChangeAspect="1"/>
          </p:cNvGrpSpPr>
          <p:nvPr userDrawn="1"/>
        </p:nvGrpSpPr>
        <p:grpSpPr bwMode="auto">
          <a:xfrm>
            <a:off x="8459049" y="279853"/>
            <a:ext cx="262920" cy="350560"/>
            <a:chOff x="2175" y="499"/>
            <a:chExt cx="3326" cy="3326"/>
          </a:xfrm>
          <a:solidFill>
            <a:schemeClr val="accent4"/>
          </a:solidFill>
        </p:grpSpPr>
        <p:sp>
          <p:nvSpPr>
            <p:cNvPr id="24" name="Freeform 6"/>
            <p:cNvSpPr>
              <a:spLocks/>
            </p:cNvSpPr>
            <p:nvPr userDrawn="1"/>
          </p:nvSpPr>
          <p:spPr bwMode="auto">
            <a:xfrm>
              <a:off x="2175" y="499"/>
              <a:ext cx="3326" cy="3177"/>
            </a:xfrm>
            <a:custGeom>
              <a:avLst/>
              <a:gdLst>
                <a:gd name="T0" fmla="*/ 1864 w 3326"/>
                <a:gd name="T1" fmla="*/ 12 h 3177"/>
                <a:gd name="T2" fmla="*/ 2151 w 3326"/>
                <a:gd name="T3" fmla="*/ 73 h 3177"/>
                <a:gd name="T4" fmla="*/ 2419 w 3326"/>
                <a:gd name="T5" fmla="*/ 181 h 3177"/>
                <a:gd name="T6" fmla="*/ 2660 w 3326"/>
                <a:gd name="T7" fmla="*/ 332 h 3177"/>
                <a:gd name="T8" fmla="*/ 2872 w 3326"/>
                <a:gd name="T9" fmla="*/ 521 h 3177"/>
                <a:gd name="T10" fmla="*/ 3048 w 3326"/>
                <a:gd name="T11" fmla="*/ 743 h 3177"/>
                <a:gd name="T12" fmla="*/ 3186 w 3326"/>
                <a:gd name="T13" fmla="*/ 994 h 3177"/>
                <a:gd name="T14" fmla="*/ 3279 w 3326"/>
                <a:gd name="T15" fmla="*/ 1268 h 3177"/>
                <a:gd name="T16" fmla="*/ 3323 w 3326"/>
                <a:gd name="T17" fmla="*/ 1562 h 3177"/>
                <a:gd name="T18" fmla="*/ 3314 w 3326"/>
                <a:gd name="T19" fmla="*/ 1862 h 3177"/>
                <a:gd name="T20" fmla="*/ 3254 w 3326"/>
                <a:gd name="T21" fmla="*/ 2146 h 3177"/>
                <a:gd name="T22" fmla="*/ 3148 w 3326"/>
                <a:gd name="T23" fmla="*/ 2411 h 3177"/>
                <a:gd name="T24" fmla="*/ 3001 w 3326"/>
                <a:gd name="T25" fmla="*/ 2651 h 3177"/>
                <a:gd name="T26" fmla="*/ 2815 w 3326"/>
                <a:gd name="T27" fmla="*/ 2862 h 3177"/>
                <a:gd name="T28" fmla="*/ 2597 w 3326"/>
                <a:gd name="T29" fmla="*/ 3038 h 3177"/>
                <a:gd name="T30" fmla="*/ 2352 w 3326"/>
                <a:gd name="T31" fmla="*/ 3177 h 3177"/>
                <a:gd name="T32" fmla="*/ 2348 w 3326"/>
                <a:gd name="T33" fmla="*/ 1835 h 3177"/>
                <a:gd name="T34" fmla="*/ 2306 w 3326"/>
                <a:gd name="T35" fmla="*/ 1746 h 3177"/>
                <a:gd name="T36" fmla="*/ 2228 w 3326"/>
                <a:gd name="T37" fmla="*/ 1690 h 3177"/>
                <a:gd name="T38" fmla="*/ 2129 w 3326"/>
                <a:gd name="T39" fmla="*/ 1681 h 3177"/>
                <a:gd name="T40" fmla="*/ 2041 w 3326"/>
                <a:gd name="T41" fmla="*/ 1725 h 3177"/>
                <a:gd name="T42" fmla="*/ 1986 w 3326"/>
                <a:gd name="T43" fmla="*/ 1805 h 3177"/>
                <a:gd name="T44" fmla="*/ 1974 w 3326"/>
                <a:gd name="T45" fmla="*/ 2151 h 3177"/>
                <a:gd name="T46" fmla="*/ 1957 w 3326"/>
                <a:gd name="T47" fmla="*/ 2199 h 3177"/>
                <a:gd name="T48" fmla="*/ 1913 w 3326"/>
                <a:gd name="T49" fmla="*/ 2219 h 3177"/>
                <a:gd name="T50" fmla="*/ 1870 w 3326"/>
                <a:gd name="T51" fmla="*/ 2199 h 3177"/>
                <a:gd name="T52" fmla="*/ 1852 w 3326"/>
                <a:gd name="T53" fmla="*/ 2151 h 3177"/>
                <a:gd name="T54" fmla="*/ 1850 w 3326"/>
                <a:gd name="T55" fmla="*/ 1842 h 3177"/>
                <a:gd name="T56" fmla="*/ 1815 w 3326"/>
                <a:gd name="T57" fmla="*/ 1758 h 3177"/>
                <a:gd name="T58" fmla="*/ 1744 w 3326"/>
                <a:gd name="T59" fmla="*/ 1697 h 3177"/>
                <a:gd name="T60" fmla="*/ 1663 w 3326"/>
                <a:gd name="T61" fmla="*/ 1678 h 3177"/>
                <a:gd name="T62" fmla="*/ 1568 w 3326"/>
                <a:gd name="T63" fmla="*/ 1705 h 3177"/>
                <a:gd name="T64" fmla="*/ 1501 w 3326"/>
                <a:gd name="T65" fmla="*/ 1775 h 3177"/>
                <a:gd name="T66" fmla="*/ 1474 w 3326"/>
                <a:gd name="T67" fmla="*/ 1873 h 3177"/>
                <a:gd name="T68" fmla="*/ 1466 w 3326"/>
                <a:gd name="T69" fmla="*/ 2186 h 3177"/>
                <a:gd name="T70" fmla="*/ 1429 w 3326"/>
                <a:gd name="T71" fmla="*/ 2216 h 3177"/>
                <a:gd name="T72" fmla="*/ 1382 w 3326"/>
                <a:gd name="T73" fmla="*/ 2209 h 3177"/>
                <a:gd name="T74" fmla="*/ 1354 w 3326"/>
                <a:gd name="T75" fmla="*/ 2170 h 3177"/>
                <a:gd name="T76" fmla="*/ 1352 w 3326"/>
                <a:gd name="T77" fmla="*/ 1869 h 3177"/>
                <a:gd name="T78" fmla="*/ 1325 w 3326"/>
                <a:gd name="T79" fmla="*/ 1773 h 3177"/>
                <a:gd name="T80" fmla="*/ 1257 w 3326"/>
                <a:gd name="T81" fmla="*/ 1704 h 3177"/>
                <a:gd name="T82" fmla="*/ 1163 w 3326"/>
                <a:gd name="T83" fmla="*/ 1678 h 3177"/>
                <a:gd name="T84" fmla="*/ 1083 w 3326"/>
                <a:gd name="T85" fmla="*/ 1697 h 3177"/>
                <a:gd name="T86" fmla="*/ 1011 w 3326"/>
                <a:gd name="T87" fmla="*/ 1758 h 3177"/>
                <a:gd name="T88" fmla="*/ 977 w 3326"/>
                <a:gd name="T89" fmla="*/ 1844 h 3177"/>
                <a:gd name="T90" fmla="*/ 890 w 3326"/>
                <a:gd name="T91" fmla="*/ 3135 h 3177"/>
                <a:gd name="T92" fmla="*/ 652 w 3326"/>
                <a:gd name="T93" fmla="*/ 2984 h 3177"/>
                <a:gd name="T94" fmla="*/ 445 w 3326"/>
                <a:gd name="T95" fmla="*/ 2795 h 3177"/>
                <a:gd name="T96" fmla="*/ 271 w 3326"/>
                <a:gd name="T97" fmla="*/ 2574 h 3177"/>
                <a:gd name="T98" fmla="*/ 137 w 3326"/>
                <a:gd name="T99" fmla="*/ 2326 h 3177"/>
                <a:gd name="T100" fmla="*/ 46 w 3326"/>
                <a:gd name="T101" fmla="*/ 2054 h 3177"/>
                <a:gd name="T102" fmla="*/ 3 w 3326"/>
                <a:gd name="T103" fmla="*/ 1763 h 3177"/>
                <a:gd name="T104" fmla="*/ 12 w 3326"/>
                <a:gd name="T105" fmla="*/ 1462 h 3177"/>
                <a:gd name="T106" fmla="*/ 73 w 3326"/>
                <a:gd name="T107" fmla="*/ 1175 h 3177"/>
                <a:gd name="T108" fmla="*/ 182 w 3326"/>
                <a:gd name="T109" fmla="*/ 907 h 3177"/>
                <a:gd name="T110" fmla="*/ 332 w 3326"/>
                <a:gd name="T111" fmla="*/ 665 h 3177"/>
                <a:gd name="T112" fmla="*/ 521 w 3326"/>
                <a:gd name="T113" fmla="*/ 454 h 3177"/>
                <a:gd name="T114" fmla="*/ 743 w 3326"/>
                <a:gd name="T115" fmla="*/ 278 h 3177"/>
                <a:gd name="T116" fmla="*/ 994 w 3326"/>
                <a:gd name="T117" fmla="*/ 140 h 3177"/>
                <a:gd name="T118" fmla="*/ 1268 w 3326"/>
                <a:gd name="T119" fmla="*/ 47 h 3177"/>
                <a:gd name="T120" fmla="*/ 1562 w 3326"/>
                <a:gd name="T121" fmla="*/ 3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6" h="3177">
                  <a:moveTo>
                    <a:pt x="1663" y="0"/>
                  </a:moveTo>
                  <a:lnTo>
                    <a:pt x="1764" y="3"/>
                  </a:lnTo>
                  <a:lnTo>
                    <a:pt x="1864" y="12"/>
                  </a:lnTo>
                  <a:lnTo>
                    <a:pt x="1962" y="26"/>
                  </a:lnTo>
                  <a:lnTo>
                    <a:pt x="2058" y="47"/>
                  </a:lnTo>
                  <a:lnTo>
                    <a:pt x="2151" y="73"/>
                  </a:lnTo>
                  <a:lnTo>
                    <a:pt x="2243" y="104"/>
                  </a:lnTo>
                  <a:lnTo>
                    <a:pt x="2332" y="140"/>
                  </a:lnTo>
                  <a:lnTo>
                    <a:pt x="2419" y="181"/>
                  </a:lnTo>
                  <a:lnTo>
                    <a:pt x="2503" y="227"/>
                  </a:lnTo>
                  <a:lnTo>
                    <a:pt x="2583" y="278"/>
                  </a:lnTo>
                  <a:lnTo>
                    <a:pt x="2660" y="332"/>
                  </a:lnTo>
                  <a:lnTo>
                    <a:pt x="2735" y="391"/>
                  </a:lnTo>
                  <a:lnTo>
                    <a:pt x="2805" y="454"/>
                  </a:lnTo>
                  <a:lnTo>
                    <a:pt x="2872" y="521"/>
                  </a:lnTo>
                  <a:lnTo>
                    <a:pt x="2935" y="591"/>
                  </a:lnTo>
                  <a:lnTo>
                    <a:pt x="2994" y="665"/>
                  </a:lnTo>
                  <a:lnTo>
                    <a:pt x="3048" y="743"/>
                  </a:lnTo>
                  <a:lnTo>
                    <a:pt x="3099" y="823"/>
                  </a:lnTo>
                  <a:lnTo>
                    <a:pt x="3145" y="907"/>
                  </a:lnTo>
                  <a:lnTo>
                    <a:pt x="3186" y="994"/>
                  </a:lnTo>
                  <a:lnTo>
                    <a:pt x="3222" y="1083"/>
                  </a:lnTo>
                  <a:lnTo>
                    <a:pt x="3253" y="1175"/>
                  </a:lnTo>
                  <a:lnTo>
                    <a:pt x="3279" y="1268"/>
                  </a:lnTo>
                  <a:lnTo>
                    <a:pt x="3300" y="1364"/>
                  </a:lnTo>
                  <a:lnTo>
                    <a:pt x="3314" y="1462"/>
                  </a:lnTo>
                  <a:lnTo>
                    <a:pt x="3323" y="1562"/>
                  </a:lnTo>
                  <a:lnTo>
                    <a:pt x="3326" y="1663"/>
                  </a:lnTo>
                  <a:lnTo>
                    <a:pt x="3323" y="1763"/>
                  </a:lnTo>
                  <a:lnTo>
                    <a:pt x="3314" y="1862"/>
                  </a:lnTo>
                  <a:lnTo>
                    <a:pt x="3300" y="1959"/>
                  </a:lnTo>
                  <a:lnTo>
                    <a:pt x="3280" y="2054"/>
                  </a:lnTo>
                  <a:lnTo>
                    <a:pt x="3254" y="2146"/>
                  </a:lnTo>
                  <a:lnTo>
                    <a:pt x="3224" y="2237"/>
                  </a:lnTo>
                  <a:lnTo>
                    <a:pt x="3189" y="2326"/>
                  </a:lnTo>
                  <a:lnTo>
                    <a:pt x="3148" y="2411"/>
                  </a:lnTo>
                  <a:lnTo>
                    <a:pt x="3104" y="2495"/>
                  </a:lnTo>
                  <a:lnTo>
                    <a:pt x="3055" y="2574"/>
                  </a:lnTo>
                  <a:lnTo>
                    <a:pt x="3001" y="2651"/>
                  </a:lnTo>
                  <a:lnTo>
                    <a:pt x="2943" y="2725"/>
                  </a:lnTo>
                  <a:lnTo>
                    <a:pt x="2881" y="2795"/>
                  </a:lnTo>
                  <a:lnTo>
                    <a:pt x="2815" y="2862"/>
                  </a:lnTo>
                  <a:lnTo>
                    <a:pt x="2747" y="2924"/>
                  </a:lnTo>
                  <a:lnTo>
                    <a:pt x="2674" y="2984"/>
                  </a:lnTo>
                  <a:lnTo>
                    <a:pt x="2597" y="3038"/>
                  </a:lnTo>
                  <a:lnTo>
                    <a:pt x="2519" y="3089"/>
                  </a:lnTo>
                  <a:lnTo>
                    <a:pt x="2437" y="3135"/>
                  </a:lnTo>
                  <a:lnTo>
                    <a:pt x="2352" y="3177"/>
                  </a:lnTo>
                  <a:lnTo>
                    <a:pt x="2352" y="1869"/>
                  </a:lnTo>
                  <a:lnTo>
                    <a:pt x="2351" y="1869"/>
                  </a:lnTo>
                  <a:lnTo>
                    <a:pt x="2348" y="1835"/>
                  </a:lnTo>
                  <a:lnTo>
                    <a:pt x="2339" y="1802"/>
                  </a:lnTo>
                  <a:lnTo>
                    <a:pt x="2325" y="1773"/>
                  </a:lnTo>
                  <a:lnTo>
                    <a:pt x="2306" y="1746"/>
                  </a:lnTo>
                  <a:lnTo>
                    <a:pt x="2284" y="1724"/>
                  </a:lnTo>
                  <a:lnTo>
                    <a:pt x="2257" y="1704"/>
                  </a:lnTo>
                  <a:lnTo>
                    <a:pt x="2228" y="1690"/>
                  </a:lnTo>
                  <a:lnTo>
                    <a:pt x="2197" y="1681"/>
                  </a:lnTo>
                  <a:lnTo>
                    <a:pt x="2162" y="1678"/>
                  </a:lnTo>
                  <a:lnTo>
                    <a:pt x="2129" y="1681"/>
                  </a:lnTo>
                  <a:lnTo>
                    <a:pt x="2097" y="1690"/>
                  </a:lnTo>
                  <a:lnTo>
                    <a:pt x="2068" y="1705"/>
                  </a:lnTo>
                  <a:lnTo>
                    <a:pt x="2041" y="1725"/>
                  </a:lnTo>
                  <a:lnTo>
                    <a:pt x="2018" y="1748"/>
                  </a:lnTo>
                  <a:lnTo>
                    <a:pt x="2000" y="1775"/>
                  </a:lnTo>
                  <a:lnTo>
                    <a:pt x="1986" y="1805"/>
                  </a:lnTo>
                  <a:lnTo>
                    <a:pt x="1977" y="1838"/>
                  </a:lnTo>
                  <a:lnTo>
                    <a:pt x="1974" y="1873"/>
                  </a:lnTo>
                  <a:lnTo>
                    <a:pt x="1974" y="2151"/>
                  </a:lnTo>
                  <a:lnTo>
                    <a:pt x="1972" y="2170"/>
                  </a:lnTo>
                  <a:lnTo>
                    <a:pt x="1966" y="2186"/>
                  </a:lnTo>
                  <a:lnTo>
                    <a:pt x="1957" y="2199"/>
                  </a:lnTo>
                  <a:lnTo>
                    <a:pt x="1944" y="2209"/>
                  </a:lnTo>
                  <a:lnTo>
                    <a:pt x="1929" y="2216"/>
                  </a:lnTo>
                  <a:lnTo>
                    <a:pt x="1913" y="2219"/>
                  </a:lnTo>
                  <a:lnTo>
                    <a:pt x="1897" y="2216"/>
                  </a:lnTo>
                  <a:lnTo>
                    <a:pt x="1882" y="2209"/>
                  </a:lnTo>
                  <a:lnTo>
                    <a:pt x="1870" y="2199"/>
                  </a:lnTo>
                  <a:lnTo>
                    <a:pt x="1860" y="2186"/>
                  </a:lnTo>
                  <a:lnTo>
                    <a:pt x="1854" y="2170"/>
                  </a:lnTo>
                  <a:lnTo>
                    <a:pt x="1852" y="2151"/>
                  </a:lnTo>
                  <a:lnTo>
                    <a:pt x="1852" y="1869"/>
                  </a:lnTo>
                  <a:lnTo>
                    <a:pt x="1852" y="1869"/>
                  </a:lnTo>
                  <a:lnTo>
                    <a:pt x="1850" y="1842"/>
                  </a:lnTo>
                  <a:lnTo>
                    <a:pt x="1844" y="1815"/>
                  </a:lnTo>
                  <a:lnTo>
                    <a:pt x="1832" y="1785"/>
                  </a:lnTo>
                  <a:lnTo>
                    <a:pt x="1815" y="1758"/>
                  </a:lnTo>
                  <a:lnTo>
                    <a:pt x="1794" y="1734"/>
                  </a:lnTo>
                  <a:lnTo>
                    <a:pt x="1771" y="1713"/>
                  </a:lnTo>
                  <a:lnTo>
                    <a:pt x="1744" y="1697"/>
                  </a:lnTo>
                  <a:lnTo>
                    <a:pt x="1714" y="1685"/>
                  </a:lnTo>
                  <a:lnTo>
                    <a:pt x="1682" y="1679"/>
                  </a:lnTo>
                  <a:lnTo>
                    <a:pt x="1663" y="1678"/>
                  </a:lnTo>
                  <a:lnTo>
                    <a:pt x="1629" y="1681"/>
                  </a:lnTo>
                  <a:lnTo>
                    <a:pt x="1597" y="1690"/>
                  </a:lnTo>
                  <a:lnTo>
                    <a:pt x="1568" y="1705"/>
                  </a:lnTo>
                  <a:lnTo>
                    <a:pt x="1542" y="1725"/>
                  </a:lnTo>
                  <a:lnTo>
                    <a:pt x="1519" y="1748"/>
                  </a:lnTo>
                  <a:lnTo>
                    <a:pt x="1501" y="1775"/>
                  </a:lnTo>
                  <a:lnTo>
                    <a:pt x="1486" y="1805"/>
                  </a:lnTo>
                  <a:lnTo>
                    <a:pt x="1477" y="1838"/>
                  </a:lnTo>
                  <a:lnTo>
                    <a:pt x="1474" y="1873"/>
                  </a:lnTo>
                  <a:lnTo>
                    <a:pt x="1474" y="2151"/>
                  </a:lnTo>
                  <a:lnTo>
                    <a:pt x="1472" y="2170"/>
                  </a:lnTo>
                  <a:lnTo>
                    <a:pt x="1466" y="2186"/>
                  </a:lnTo>
                  <a:lnTo>
                    <a:pt x="1456" y="2199"/>
                  </a:lnTo>
                  <a:lnTo>
                    <a:pt x="1444" y="2209"/>
                  </a:lnTo>
                  <a:lnTo>
                    <a:pt x="1429" y="2216"/>
                  </a:lnTo>
                  <a:lnTo>
                    <a:pt x="1413" y="2219"/>
                  </a:lnTo>
                  <a:lnTo>
                    <a:pt x="1397" y="2216"/>
                  </a:lnTo>
                  <a:lnTo>
                    <a:pt x="1382" y="2209"/>
                  </a:lnTo>
                  <a:lnTo>
                    <a:pt x="1370" y="2199"/>
                  </a:lnTo>
                  <a:lnTo>
                    <a:pt x="1360" y="2186"/>
                  </a:lnTo>
                  <a:lnTo>
                    <a:pt x="1354" y="2170"/>
                  </a:lnTo>
                  <a:lnTo>
                    <a:pt x="1352" y="2151"/>
                  </a:lnTo>
                  <a:lnTo>
                    <a:pt x="1352" y="1869"/>
                  </a:lnTo>
                  <a:lnTo>
                    <a:pt x="1352" y="1869"/>
                  </a:lnTo>
                  <a:lnTo>
                    <a:pt x="1348" y="1835"/>
                  </a:lnTo>
                  <a:lnTo>
                    <a:pt x="1339" y="1802"/>
                  </a:lnTo>
                  <a:lnTo>
                    <a:pt x="1325" y="1773"/>
                  </a:lnTo>
                  <a:lnTo>
                    <a:pt x="1306" y="1746"/>
                  </a:lnTo>
                  <a:lnTo>
                    <a:pt x="1284" y="1724"/>
                  </a:lnTo>
                  <a:lnTo>
                    <a:pt x="1257" y="1704"/>
                  </a:lnTo>
                  <a:lnTo>
                    <a:pt x="1228" y="1690"/>
                  </a:lnTo>
                  <a:lnTo>
                    <a:pt x="1197" y="1681"/>
                  </a:lnTo>
                  <a:lnTo>
                    <a:pt x="1163" y="1678"/>
                  </a:lnTo>
                  <a:lnTo>
                    <a:pt x="1144" y="1679"/>
                  </a:lnTo>
                  <a:lnTo>
                    <a:pt x="1112" y="1685"/>
                  </a:lnTo>
                  <a:lnTo>
                    <a:pt x="1083" y="1697"/>
                  </a:lnTo>
                  <a:lnTo>
                    <a:pt x="1056" y="1713"/>
                  </a:lnTo>
                  <a:lnTo>
                    <a:pt x="1031" y="1734"/>
                  </a:lnTo>
                  <a:lnTo>
                    <a:pt x="1011" y="1758"/>
                  </a:lnTo>
                  <a:lnTo>
                    <a:pt x="995" y="1785"/>
                  </a:lnTo>
                  <a:lnTo>
                    <a:pt x="983" y="1815"/>
                  </a:lnTo>
                  <a:lnTo>
                    <a:pt x="977" y="1844"/>
                  </a:lnTo>
                  <a:lnTo>
                    <a:pt x="975" y="1873"/>
                  </a:lnTo>
                  <a:lnTo>
                    <a:pt x="975" y="3177"/>
                  </a:lnTo>
                  <a:lnTo>
                    <a:pt x="890" y="3135"/>
                  </a:lnTo>
                  <a:lnTo>
                    <a:pt x="807" y="3089"/>
                  </a:lnTo>
                  <a:lnTo>
                    <a:pt x="729" y="3038"/>
                  </a:lnTo>
                  <a:lnTo>
                    <a:pt x="652" y="2984"/>
                  </a:lnTo>
                  <a:lnTo>
                    <a:pt x="579" y="2924"/>
                  </a:lnTo>
                  <a:lnTo>
                    <a:pt x="511" y="2862"/>
                  </a:lnTo>
                  <a:lnTo>
                    <a:pt x="445" y="2795"/>
                  </a:lnTo>
                  <a:lnTo>
                    <a:pt x="383" y="2725"/>
                  </a:lnTo>
                  <a:lnTo>
                    <a:pt x="325" y="2651"/>
                  </a:lnTo>
                  <a:lnTo>
                    <a:pt x="271" y="2574"/>
                  </a:lnTo>
                  <a:lnTo>
                    <a:pt x="222" y="2495"/>
                  </a:lnTo>
                  <a:lnTo>
                    <a:pt x="178" y="2411"/>
                  </a:lnTo>
                  <a:lnTo>
                    <a:pt x="137" y="2326"/>
                  </a:lnTo>
                  <a:lnTo>
                    <a:pt x="102" y="2237"/>
                  </a:lnTo>
                  <a:lnTo>
                    <a:pt x="72" y="2146"/>
                  </a:lnTo>
                  <a:lnTo>
                    <a:pt x="46" y="2054"/>
                  </a:lnTo>
                  <a:lnTo>
                    <a:pt x="26" y="1959"/>
                  </a:lnTo>
                  <a:lnTo>
                    <a:pt x="12" y="1862"/>
                  </a:lnTo>
                  <a:lnTo>
                    <a:pt x="3" y="1763"/>
                  </a:lnTo>
                  <a:lnTo>
                    <a:pt x="0" y="1663"/>
                  </a:lnTo>
                  <a:lnTo>
                    <a:pt x="3" y="1562"/>
                  </a:lnTo>
                  <a:lnTo>
                    <a:pt x="12" y="1462"/>
                  </a:lnTo>
                  <a:lnTo>
                    <a:pt x="27" y="1364"/>
                  </a:lnTo>
                  <a:lnTo>
                    <a:pt x="47" y="1268"/>
                  </a:lnTo>
                  <a:lnTo>
                    <a:pt x="73" y="1175"/>
                  </a:lnTo>
                  <a:lnTo>
                    <a:pt x="104" y="1083"/>
                  </a:lnTo>
                  <a:lnTo>
                    <a:pt x="140" y="994"/>
                  </a:lnTo>
                  <a:lnTo>
                    <a:pt x="182" y="907"/>
                  </a:lnTo>
                  <a:lnTo>
                    <a:pt x="227" y="823"/>
                  </a:lnTo>
                  <a:lnTo>
                    <a:pt x="278" y="743"/>
                  </a:lnTo>
                  <a:lnTo>
                    <a:pt x="332" y="665"/>
                  </a:lnTo>
                  <a:lnTo>
                    <a:pt x="392" y="591"/>
                  </a:lnTo>
                  <a:lnTo>
                    <a:pt x="454" y="521"/>
                  </a:lnTo>
                  <a:lnTo>
                    <a:pt x="521" y="454"/>
                  </a:lnTo>
                  <a:lnTo>
                    <a:pt x="591" y="391"/>
                  </a:lnTo>
                  <a:lnTo>
                    <a:pt x="666" y="332"/>
                  </a:lnTo>
                  <a:lnTo>
                    <a:pt x="743" y="278"/>
                  </a:lnTo>
                  <a:lnTo>
                    <a:pt x="823" y="227"/>
                  </a:lnTo>
                  <a:lnTo>
                    <a:pt x="907" y="181"/>
                  </a:lnTo>
                  <a:lnTo>
                    <a:pt x="994" y="140"/>
                  </a:lnTo>
                  <a:lnTo>
                    <a:pt x="1083" y="104"/>
                  </a:lnTo>
                  <a:lnTo>
                    <a:pt x="1175" y="73"/>
                  </a:lnTo>
                  <a:lnTo>
                    <a:pt x="1268" y="47"/>
                  </a:lnTo>
                  <a:lnTo>
                    <a:pt x="1364" y="26"/>
                  </a:lnTo>
                  <a:lnTo>
                    <a:pt x="1462" y="12"/>
                  </a:lnTo>
                  <a:lnTo>
                    <a:pt x="1562" y="3"/>
                  </a:lnTo>
                  <a:lnTo>
                    <a:pt x="16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25" name="Freeform 7"/>
            <p:cNvSpPr>
              <a:spLocks/>
            </p:cNvSpPr>
            <p:nvPr userDrawn="1"/>
          </p:nvSpPr>
          <p:spPr bwMode="auto">
            <a:xfrm>
              <a:off x="3277" y="2305"/>
              <a:ext cx="1122" cy="1520"/>
            </a:xfrm>
            <a:custGeom>
              <a:avLst/>
              <a:gdLst>
                <a:gd name="T0" fmla="*/ 78 w 1122"/>
                <a:gd name="T1" fmla="*/ 2 h 1520"/>
                <a:gd name="T2" fmla="*/ 105 w 1122"/>
                <a:gd name="T3" fmla="*/ 19 h 1520"/>
                <a:gd name="T4" fmla="*/ 120 w 1122"/>
                <a:gd name="T5" fmla="*/ 49 h 1520"/>
                <a:gd name="T6" fmla="*/ 122 w 1122"/>
                <a:gd name="T7" fmla="*/ 345 h 1520"/>
                <a:gd name="T8" fmla="*/ 134 w 1122"/>
                <a:gd name="T9" fmla="*/ 413 h 1520"/>
                <a:gd name="T10" fmla="*/ 166 w 1122"/>
                <a:gd name="T11" fmla="*/ 471 h 1520"/>
                <a:gd name="T12" fmla="*/ 216 w 1122"/>
                <a:gd name="T13" fmla="*/ 514 h 1520"/>
                <a:gd name="T14" fmla="*/ 277 w 1122"/>
                <a:gd name="T15" fmla="*/ 537 h 1520"/>
                <a:gd name="T16" fmla="*/ 345 w 1122"/>
                <a:gd name="T17" fmla="*/ 537 h 1520"/>
                <a:gd name="T18" fmla="*/ 406 w 1122"/>
                <a:gd name="T19" fmla="*/ 514 h 1520"/>
                <a:gd name="T20" fmla="*/ 454 w 1122"/>
                <a:gd name="T21" fmla="*/ 473 h 1520"/>
                <a:gd name="T22" fmla="*/ 487 w 1122"/>
                <a:gd name="T23" fmla="*/ 416 h 1520"/>
                <a:gd name="T24" fmla="*/ 499 w 1122"/>
                <a:gd name="T25" fmla="*/ 349 h 1520"/>
                <a:gd name="T26" fmla="*/ 500 w 1122"/>
                <a:gd name="T27" fmla="*/ 67 h 1520"/>
                <a:gd name="T28" fmla="*/ 509 w 1122"/>
                <a:gd name="T29" fmla="*/ 34 h 1520"/>
                <a:gd name="T30" fmla="*/ 531 w 1122"/>
                <a:gd name="T31" fmla="*/ 9 h 1520"/>
                <a:gd name="T32" fmla="*/ 561 w 1122"/>
                <a:gd name="T33" fmla="*/ 0 h 1520"/>
                <a:gd name="T34" fmla="*/ 592 w 1122"/>
                <a:gd name="T35" fmla="*/ 9 h 1520"/>
                <a:gd name="T36" fmla="*/ 613 w 1122"/>
                <a:gd name="T37" fmla="*/ 34 h 1520"/>
                <a:gd name="T38" fmla="*/ 623 w 1122"/>
                <a:gd name="T39" fmla="*/ 67 h 1520"/>
                <a:gd name="T40" fmla="*/ 626 w 1122"/>
                <a:gd name="T41" fmla="*/ 381 h 1520"/>
                <a:gd name="T42" fmla="*/ 648 w 1122"/>
                <a:gd name="T43" fmla="*/ 443 h 1520"/>
                <a:gd name="T44" fmla="*/ 689 w 1122"/>
                <a:gd name="T45" fmla="*/ 495 h 1520"/>
                <a:gd name="T46" fmla="*/ 746 w 1122"/>
                <a:gd name="T47" fmla="*/ 528 h 1520"/>
                <a:gd name="T48" fmla="*/ 811 w 1122"/>
                <a:gd name="T49" fmla="*/ 540 h 1520"/>
                <a:gd name="T50" fmla="*/ 876 w 1122"/>
                <a:gd name="T51" fmla="*/ 528 h 1520"/>
                <a:gd name="T52" fmla="*/ 931 w 1122"/>
                <a:gd name="T53" fmla="*/ 496 h 1520"/>
                <a:gd name="T54" fmla="*/ 973 w 1122"/>
                <a:gd name="T55" fmla="*/ 445 h 1520"/>
                <a:gd name="T56" fmla="*/ 996 w 1122"/>
                <a:gd name="T57" fmla="*/ 384 h 1520"/>
                <a:gd name="T58" fmla="*/ 1000 w 1122"/>
                <a:gd name="T59" fmla="*/ 349 h 1520"/>
                <a:gd name="T60" fmla="*/ 1002 w 1122"/>
                <a:gd name="T61" fmla="*/ 49 h 1520"/>
                <a:gd name="T62" fmla="*/ 1018 w 1122"/>
                <a:gd name="T63" fmla="*/ 19 h 1520"/>
                <a:gd name="T64" fmla="*/ 1044 w 1122"/>
                <a:gd name="T65" fmla="*/ 2 h 1520"/>
                <a:gd name="T66" fmla="*/ 1077 w 1122"/>
                <a:gd name="T67" fmla="*/ 2 h 1520"/>
                <a:gd name="T68" fmla="*/ 1104 w 1122"/>
                <a:gd name="T69" fmla="*/ 19 h 1520"/>
                <a:gd name="T70" fmla="*/ 1120 w 1122"/>
                <a:gd name="T71" fmla="*/ 49 h 1520"/>
                <a:gd name="T72" fmla="*/ 1122 w 1122"/>
                <a:gd name="T73" fmla="*/ 1423 h 1520"/>
                <a:gd name="T74" fmla="*/ 942 w 1122"/>
                <a:gd name="T75" fmla="*/ 1476 h 1520"/>
                <a:gd name="T76" fmla="*/ 755 w 1122"/>
                <a:gd name="T77" fmla="*/ 1509 h 1520"/>
                <a:gd name="T78" fmla="*/ 561 w 1122"/>
                <a:gd name="T79" fmla="*/ 1520 h 1520"/>
                <a:gd name="T80" fmla="*/ 367 w 1122"/>
                <a:gd name="T81" fmla="*/ 1509 h 1520"/>
                <a:gd name="T82" fmla="*/ 180 w 1122"/>
                <a:gd name="T83" fmla="*/ 1476 h 1520"/>
                <a:gd name="T84" fmla="*/ 0 w 1122"/>
                <a:gd name="T85" fmla="*/ 1423 h 1520"/>
                <a:gd name="T86" fmla="*/ 2 w 1122"/>
                <a:gd name="T87" fmla="*/ 49 h 1520"/>
                <a:gd name="T88" fmla="*/ 18 w 1122"/>
                <a:gd name="T89" fmla="*/ 19 h 1520"/>
                <a:gd name="T90" fmla="*/ 45 w 1122"/>
                <a:gd name="T91" fmla="*/ 2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2" h="1520">
                  <a:moveTo>
                    <a:pt x="61" y="0"/>
                  </a:moveTo>
                  <a:lnTo>
                    <a:pt x="78" y="2"/>
                  </a:lnTo>
                  <a:lnTo>
                    <a:pt x="92" y="9"/>
                  </a:lnTo>
                  <a:lnTo>
                    <a:pt x="105" y="19"/>
                  </a:lnTo>
                  <a:lnTo>
                    <a:pt x="114" y="34"/>
                  </a:lnTo>
                  <a:lnTo>
                    <a:pt x="120" y="49"/>
                  </a:lnTo>
                  <a:lnTo>
                    <a:pt x="122" y="67"/>
                  </a:lnTo>
                  <a:lnTo>
                    <a:pt x="122" y="345"/>
                  </a:lnTo>
                  <a:lnTo>
                    <a:pt x="125" y="381"/>
                  </a:lnTo>
                  <a:lnTo>
                    <a:pt x="134" y="413"/>
                  </a:lnTo>
                  <a:lnTo>
                    <a:pt x="148" y="443"/>
                  </a:lnTo>
                  <a:lnTo>
                    <a:pt x="166" y="471"/>
                  </a:lnTo>
                  <a:lnTo>
                    <a:pt x="190" y="495"/>
                  </a:lnTo>
                  <a:lnTo>
                    <a:pt x="216" y="514"/>
                  </a:lnTo>
                  <a:lnTo>
                    <a:pt x="245" y="528"/>
                  </a:lnTo>
                  <a:lnTo>
                    <a:pt x="277" y="537"/>
                  </a:lnTo>
                  <a:lnTo>
                    <a:pt x="311" y="540"/>
                  </a:lnTo>
                  <a:lnTo>
                    <a:pt x="345" y="537"/>
                  </a:lnTo>
                  <a:lnTo>
                    <a:pt x="376" y="528"/>
                  </a:lnTo>
                  <a:lnTo>
                    <a:pt x="406" y="514"/>
                  </a:lnTo>
                  <a:lnTo>
                    <a:pt x="432" y="496"/>
                  </a:lnTo>
                  <a:lnTo>
                    <a:pt x="454" y="473"/>
                  </a:lnTo>
                  <a:lnTo>
                    <a:pt x="473" y="445"/>
                  </a:lnTo>
                  <a:lnTo>
                    <a:pt x="487" y="416"/>
                  </a:lnTo>
                  <a:lnTo>
                    <a:pt x="496" y="384"/>
                  </a:lnTo>
                  <a:lnTo>
                    <a:pt x="499" y="349"/>
                  </a:lnTo>
                  <a:lnTo>
                    <a:pt x="500" y="349"/>
                  </a:lnTo>
                  <a:lnTo>
                    <a:pt x="500" y="67"/>
                  </a:lnTo>
                  <a:lnTo>
                    <a:pt x="502" y="49"/>
                  </a:lnTo>
                  <a:lnTo>
                    <a:pt x="509" y="34"/>
                  </a:lnTo>
                  <a:lnTo>
                    <a:pt x="518" y="19"/>
                  </a:lnTo>
                  <a:lnTo>
                    <a:pt x="531" y="9"/>
                  </a:lnTo>
                  <a:lnTo>
                    <a:pt x="545" y="2"/>
                  </a:lnTo>
                  <a:lnTo>
                    <a:pt x="561" y="0"/>
                  </a:lnTo>
                  <a:lnTo>
                    <a:pt x="577" y="2"/>
                  </a:lnTo>
                  <a:lnTo>
                    <a:pt x="592" y="9"/>
                  </a:lnTo>
                  <a:lnTo>
                    <a:pt x="604" y="19"/>
                  </a:lnTo>
                  <a:lnTo>
                    <a:pt x="613" y="34"/>
                  </a:lnTo>
                  <a:lnTo>
                    <a:pt x="620" y="49"/>
                  </a:lnTo>
                  <a:lnTo>
                    <a:pt x="623" y="67"/>
                  </a:lnTo>
                  <a:lnTo>
                    <a:pt x="623" y="345"/>
                  </a:lnTo>
                  <a:lnTo>
                    <a:pt x="626" y="381"/>
                  </a:lnTo>
                  <a:lnTo>
                    <a:pt x="634" y="413"/>
                  </a:lnTo>
                  <a:lnTo>
                    <a:pt x="648" y="443"/>
                  </a:lnTo>
                  <a:lnTo>
                    <a:pt x="667" y="471"/>
                  </a:lnTo>
                  <a:lnTo>
                    <a:pt x="689" y="495"/>
                  </a:lnTo>
                  <a:lnTo>
                    <a:pt x="715" y="514"/>
                  </a:lnTo>
                  <a:lnTo>
                    <a:pt x="746" y="528"/>
                  </a:lnTo>
                  <a:lnTo>
                    <a:pt x="777" y="537"/>
                  </a:lnTo>
                  <a:lnTo>
                    <a:pt x="811" y="540"/>
                  </a:lnTo>
                  <a:lnTo>
                    <a:pt x="845" y="537"/>
                  </a:lnTo>
                  <a:lnTo>
                    <a:pt x="876" y="528"/>
                  </a:lnTo>
                  <a:lnTo>
                    <a:pt x="905" y="514"/>
                  </a:lnTo>
                  <a:lnTo>
                    <a:pt x="931" y="496"/>
                  </a:lnTo>
                  <a:lnTo>
                    <a:pt x="954" y="473"/>
                  </a:lnTo>
                  <a:lnTo>
                    <a:pt x="973" y="445"/>
                  </a:lnTo>
                  <a:lnTo>
                    <a:pt x="987" y="416"/>
                  </a:lnTo>
                  <a:lnTo>
                    <a:pt x="996" y="384"/>
                  </a:lnTo>
                  <a:lnTo>
                    <a:pt x="1000" y="349"/>
                  </a:lnTo>
                  <a:lnTo>
                    <a:pt x="1000" y="349"/>
                  </a:lnTo>
                  <a:lnTo>
                    <a:pt x="1000" y="67"/>
                  </a:lnTo>
                  <a:lnTo>
                    <a:pt x="1002" y="49"/>
                  </a:lnTo>
                  <a:lnTo>
                    <a:pt x="1008" y="34"/>
                  </a:lnTo>
                  <a:lnTo>
                    <a:pt x="1018" y="19"/>
                  </a:lnTo>
                  <a:lnTo>
                    <a:pt x="1030" y="9"/>
                  </a:lnTo>
                  <a:lnTo>
                    <a:pt x="1044" y="2"/>
                  </a:lnTo>
                  <a:lnTo>
                    <a:pt x="1060" y="0"/>
                  </a:lnTo>
                  <a:lnTo>
                    <a:pt x="1077" y="2"/>
                  </a:lnTo>
                  <a:lnTo>
                    <a:pt x="1092" y="9"/>
                  </a:lnTo>
                  <a:lnTo>
                    <a:pt x="1104" y="19"/>
                  </a:lnTo>
                  <a:lnTo>
                    <a:pt x="1114" y="34"/>
                  </a:lnTo>
                  <a:lnTo>
                    <a:pt x="1120" y="49"/>
                  </a:lnTo>
                  <a:lnTo>
                    <a:pt x="1122" y="67"/>
                  </a:lnTo>
                  <a:lnTo>
                    <a:pt x="1122" y="1423"/>
                  </a:lnTo>
                  <a:lnTo>
                    <a:pt x="1033" y="1452"/>
                  </a:lnTo>
                  <a:lnTo>
                    <a:pt x="942" y="1476"/>
                  </a:lnTo>
                  <a:lnTo>
                    <a:pt x="850" y="1495"/>
                  </a:lnTo>
                  <a:lnTo>
                    <a:pt x="755" y="1509"/>
                  </a:lnTo>
                  <a:lnTo>
                    <a:pt x="659" y="1517"/>
                  </a:lnTo>
                  <a:lnTo>
                    <a:pt x="561" y="1520"/>
                  </a:lnTo>
                  <a:lnTo>
                    <a:pt x="463" y="1517"/>
                  </a:lnTo>
                  <a:lnTo>
                    <a:pt x="367" y="1509"/>
                  </a:lnTo>
                  <a:lnTo>
                    <a:pt x="272" y="1495"/>
                  </a:lnTo>
                  <a:lnTo>
                    <a:pt x="180" y="1476"/>
                  </a:lnTo>
                  <a:lnTo>
                    <a:pt x="89" y="1452"/>
                  </a:lnTo>
                  <a:lnTo>
                    <a:pt x="0" y="1423"/>
                  </a:lnTo>
                  <a:lnTo>
                    <a:pt x="0" y="67"/>
                  </a:lnTo>
                  <a:lnTo>
                    <a:pt x="2" y="49"/>
                  </a:lnTo>
                  <a:lnTo>
                    <a:pt x="8" y="34"/>
                  </a:lnTo>
                  <a:lnTo>
                    <a:pt x="18" y="19"/>
                  </a:lnTo>
                  <a:lnTo>
                    <a:pt x="30" y="9"/>
                  </a:lnTo>
                  <a:lnTo>
                    <a:pt x="45"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26"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bg1"/>
                </a:solidFill>
              </a:rPr>
              <a:pPr/>
              <a:t>‹#›</a:t>
            </a:fld>
            <a:endParaRPr lang="en-GB" sz="1050" dirty="0">
              <a:solidFill>
                <a:schemeClr val="bg1"/>
              </a:solidFill>
            </a:endParaRPr>
          </a:p>
        </p:txBody>
      </p:sp>
    </p:spTree>
    <p:extLst>
      <p:ext uri="{BB962C8B-B14F-4D97-AF65-F5344CB8AC3E}">
        <p14:creationId xmlns:p14="http://schemas.microsoft.com/office/powerpoint/2010/main" val="493281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Agenda Page">
    <p:spTree>
      <p:nvGrpSpPr>
        <p:cNvPr id="1" name=""/>
        <p:cNvGrpSpPr/>
        <p:nvPr/>
      </p:nvGrpSpPr>
      <p:grpSpPr>
        <a:xfrm>
          <a:off x="0" y="0"/>
          <a:ext cx="0" cy="0"/>
          <a:chOff x="0" y="0"/>
          <a:chExt cx="0" cy="0"/>
        </a:xfrm>
      </p:grpSpPr>
      <p:sp>
        <p:nvSpPr>
          <p:cNvPr id="31"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33" name="TextBox 32"/>
          <p:cNvSpPr txBox="1"/>
          <p:nvPr userDrawn="1"/>
        </p:nvSpPr>
        <p:spPr>
          <a:xfrm>
            <a:off x="285751" y="573611"/>
            <a:ext cx="4212431" cy="461665"/>
          </a:xfrm>
          <a:prstGeom prst="rect">
            <a:avLst/>
          </a:prstGeom>
          <a:noFill/>
        </p:spPr>
        <p:txBody>
          <a:bodyPr wrap="square" rtlCol="0">
            <a:spAutoFit/>
          </a:bodyPr>
          <a:lstStyle/>
          <a:p>
            <a:r>
              <a:rPr lang="en-GB" sz="2400" dirty="0">
                <a:solidFill>
                  <a:schemeClr val="bg2"/>
                </a:solidFill>
                <a:latin typeface="HurmeGeometricSans4 SemiBold" panose="020B0700020000000000" pitchFamily="34" charset="0"/>
              </a:rPr>
              <a:t>Agenda</a:t>
            </a:r>
          </a:p>
        </p:txBody>
      </p:sp>
      <p:sp>
        <p:nvSpPr>
          <p:cNvPr id="16" name="Rectangle 15"/>
          <p:cNvSpPr/>
          <p:nvPr userDrawn="1"/>
        </p:nvSpPr>
        <p:spPr>
          <a:xfrm>
            <a:off x="-1610139" y="1"/>
            <a:ext cx="1564712" cy="249140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050" b="1" u="sng" dirty="0">
                <a:solidFill>
                  <a:schemeClr val="tx1"/>
                </a:solidFill>
              </a:rPr>
              <a:t>Adding</a:t>
            </a:r>
            <a:r>
              <a:rPr lang="en-GB" sz="1050" b="1" u="sng" baseline="0" dirty="0">
                <a:solidFill>
                  <a:schemeClr val="tx1"/>
                </a:solidFill>
              </a:rPr>
              <a:t> more rows to a Chapter table</a:t>
            </a:r>
            <a:br>
              <a:rPr lang="en-GB" sz="1050" u="sng" baseline="0" dirty="0">
                <a:solidFill>
                  <a:schemeClr val="tx1"/>
                </a:solidFill>
              </a:rPr>
            </a:br>
            <a:endParaRPr lang="en-GB" sz="1050" u="sng" dirty="0">
              <a:solidFill>
                <a:schemeClr val="tx1"/>
              </a:solidFill>
            </a:endParaRPr>
          </a:p>
          <a:p>
            <a:pPr algn="ctr"/>
            <a:r>
              <a:rPr lang="en-GB" sz="1050" dirty="0">
                <a:solidFill>
                  <a:schemeClr val="tx1"/>
                </a:solidFill>
              </a:rPr>
              <a:t>To add more rows to the table (e.g.</a:t>
            </a:r>
            <a:r>
              <a:rPr lang="en-GB" sz="1050" baseline="0" dirty="0">
                <a:solidFill>
                  <a:schemeClr val="tx1"/>
                </a:solidFill>
              </a:rPr>
              <a:t> 1.4)</a:t>
            </a:r>
            <a:r>
              <a:rPr lang="en-GB" sz="1050" dirty="0">
                <a:solidFill>
                  <a:schemeClr val="tx1"/>
                </a:solidFill>
              </a:rPr>
              <a:t>, click on the last</a:t>
            </a:r>
            <a:r>
              <a:rPr lang="en-GB" sz="1050" baseline="0" dirty="0">
                <a:solidFill>
                  <a:schemeClr val="tx1"/>
                </a:solidFill>
              </a:rPr>
              <a:t> column in the bottom row, and</a:t>
            </a:r>
            <a:r>
              <a:rPr lang="en-GB" sz="1050" dirty="0">
                <a:solidFill>
                  <a:schemeClr val="tx1"/>
                </a:solidFill>
              </a:rPr>
              <a:t> right</a:t>
            </a:r>
            <a:r>
              <a:rPr lang="en-GB" sz="1050" baseline="0" dirty="0">
                <a:solidFill>
                  <a:schemeClr val="tx1"/>
                </a:solidFill>
              </a:rPr>
              <a:t> click. Click on </a:t>
            </a:r>
            <a:r>
              <a:rPr lang="en-GB" sz="1050" i="1" baseline="0" dirty="0">
                <a:solidFill>
                  <a:schemeClr val="tx1"/>
                </a:solidFill>
              </a:rPr>
              <a:t>Insert</a:t>
            </a:r>
            <a:r>
              <a:rPr lang="en-GB" sz="1050" baseline="0" dirty="0">
                <a:solidFill>
                  <a:schemeClr val="tx1"/>
                </a:solidFill>
              </a:rPr>
              <a:t> and then </a:t>
            </a:r>
            <a:r>
              <a:rPr lang="en-GB" sz="1050" i="1" baseline="0" dirty="0">
                <a:solidFill>
                  <a:schemeClr val="tx1"/>
                </a:solidFill>
              </a:rPr>
              <a:t>Insert Row(s) Below.</a:t>
            </a:r>
          </a:p>
        </p:txBody>
      </p:sp>
      <p:sp>
        <p:nvSpPr>
          <p:cNvPr id="6" name="Rectangle 5"/>
          <p:cNvSpPr/>
          <p:nvPr userDrawn="1"/>
        </p:nvSpPr>
        <p:spPr>
          <a:xfrm>
            <a:off x="-1620078" y="2544418"/>
            <a:ext cx="1564712" cy="431358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050" b="1" u="sng" baseline="0" dirty="0">
                <a:solidFill>
                  <a:schemeClr val="tx1"/>
                </a:solidFill>
              </a:rPr>
              <a:t>Adding more </a:t>
            </a:r>
            <a:br>
              <a:rPr lang="en-GB" sz="1050" b="1" u="sng" baseline="0" dirty="0">
                <a:solidFill>
                  <a:schemeClr val="tx1"/>
                </a:solidFill>
              </a:rPr>
            </a:br>
            <a:r>
              <a:rPr lang="en-GB" sz="1050" b="1" u="sng" baseline="0" dirty="0">
                <a:solidFill>
                  <a:schemeClr val="tx1"/>
                </a:solidFill>
              </a:rPr>
              <a:t>Chapter tables</a:t>
            </a:r>
          </a:p>
          <a:p>
            <a:pPr algn="ctr"/>
            <a:endParaRPr lang="en-GB" sz="1050" u="sng" baseline="0" dirty="0">
              <a:solidFill>
                <a:schemeClr val="tx1"/>
              </a:solidFill>
            </a:endParaRPr>
          </a:p>
          <a:p>
            <a:pPr algn="ctr"/>
            <a:r>
              <a:rPr lang="en-GB" sz="1050" u="none" baseline="0" dirty="0">
                <a:solidFill>
                  <a:schemeClr val="tx1"/>
                </a:solidFill>
              </a:rPr>
              <a:t>In order to add a new Chapter table (e.g. 2.0) , copy and paste the</a:t>
            </a:r>
            <a:br>
              <a:rPr lang="en-GB" sz="1050" u="none" baseline="0" dirty="0">
                <a:solidFill>
                  <a:schemeClr val="tx1"/>
                </a:solidFill>
              </a:rPr>
            </a:br>
            <a:r>
              <a:rPr lang="en-GB" sz="1050" u="none" baseline="0" dirty="0">
                <a:solidFill>
                  <a:schemeClr val="tx1"/>
                </a:solidFill>
              </a:rPr>
              <a:t> one already in the slide, and place it </a:t>
            </a:r>
            <a:br>
              <a:rPr lang="en-GB" sz="1050" u="none" baseline="0" dirty="0">
                <a:solidFill>
                  <a:schemeClr val="tx1"/>
                </a:solidFill>
              </a:rPr>
            </a:br>
            <a:r>
              <a:rPr lang="en-GB" sz="1050" u="none" baseline="0" dirty="0">
                <a:solidFill>
                  <a:schemeClr val="tx1"/>
                </a:solidFill>
              </a:rPr>
              <a:t>below the first chapter table that you have filled in accordingly.</a:t>
            </a:r>
            <a:br>
              <a:rPr lang="en-GB" sz="1050" u="none" baseline="0" dirty="0">
                <a:solidFill>
                  <a:schemeClr val="tx1"/>
                </a:solidFill>
              </a:rPr>
            </a:br>
            <a:endParaRPr lang="en-GB" sz="1050" u="none" baseline="0" dirty="0">
              <a:solidFill>
                <a:schemeClr val="tx1"/>
              </a:solidFill>
            </a:endParaRPr>
          </a:p>
          <a:p>
            <a:pPr algn="ctr"/>
            <a:r>
              <a:rPr lang="en-GB" sz="1050" u="none" baseline="0" dirty="0">
                <a:solidFill>
                  <a:schemeClr val="tx1"/>
                </a:solidFill>
              </a:rPr>
              <a:t>Once the left hand side is full, continue on</a:t>
            </a:r>
            <a:br>
              <a:rPr lang="en-GB" sz="1050" u="none" baseline="0" dirty="0">
                <a:solidFill>
                  <a:schemeClr val="tx1"/>
                </a:solidFill>
              </a:rPr>
            </a:br>
            <a:r>
              <a:rPr lang="en-GB" sz="1050" u="none" baseline="0" dirty="0">
                <a:solidFill>
                  <a:schemeClr val="tx1"/>
                </a:solidFill>
              </a:rPr>
              <a:t>the right-hand side </a:t>
            </a:r>
            <a:br>
              <a:rPr lang="en-GB" sz="1050" u="none" baseline="0" dirty="0">
                <a:solidFill>
                  <a:schemeClr val="tx1"/>
                </a:solidFill>
              </a:rPr>
            </a:br>
            <a:r>
              <a:rPr lang="en-GB" sz="1050" u="none" baseline="0" dirty="0">
                <a:solidFill>
                  <a:schemeClr val="tx1"/>
                </a:solidFill>
              </a:rPr>
              <a:t>of the slide.</a:t>
            </a:r>
            <a:endParaRPr lang="en-GB" sz="1050" u="none" dirty="0">
              <a:solidFill>
                <a:schemeClr val="tx1"/>
              </a:solidFill>
            </a:endParaRPr>
          </a:p>
        </p:txBody>
      </p:sp>
    </p:spTree>
    <p:extLst>
      <p:ext uri="{BB962C8B-B14F-4D97-AF65-F5344CB8AC3E}">
        <p14:creationId xmlns:p14="http://schemas.microsoft.com/office/powerpoint/2010/main" val="104204809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285750" y="625642"/>
            <a:ext cx="8471297" cy="593558"/>
          </a:xfrm>
        </p:spPr>
        <p:txBody>
          <a:bodyPr anchor="t">
            <a:normAutofit/>
          </a:bodyPr>
          <a:lstStyle>
            <a:lvl1pPr>
              <a:defRPr sz="2400" baseline="0">
                <a:solidFill>
                  <a:schemeClr val="accent2"/>
                </a:solidFill>
              </a:defRPr>
            </a:lvl1pPr>
          </a:lstStyle>
          <a:p>
            <a:r>
              <a:rPr lang="en-GB" dirty="0"/>
              <a:t>Enter Title</a:t>
            </a:r>
          </a:p>
        </p:txBody>
      </p:sp>
      <p:sp>
        <p:nvSpPr>
          <p:cNvPr id="17"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7" name="Text Placeholder 2"/>
          <p:cNvSpPr>
            <a:spLocks noGrp="1"/>
          </p:cNvSpPr>
          <p:nvPr>
            <p:ph type="body" sz="quarter" idx="15" hasCustomPrompt="1"/>
          </p:nvPr>
        </p:nvSpPr>
        <p:spPr>
          <a:xfrm>
            <a:off x="288085" y="1923016"/>
            <a:ext cx="8471297" cy="4492625"/>
          </a:xfrm>
        </p:spPr>
        <p:txBody>
          <a:bodyPr tIns="0"/>
          <a:lstStyle>
            <a:lvl1pPr>
              <a:defRPr sz="1800" baseline="0"/>
            </a:lvl1pPr>
            <a:lvl2pPr>
              <a:defRPr sz="1500"/>
            </a:lvl2pPr>
            <a:lvl3pPr>
              <a:defRPr sz="1500"/>
            </a:lvl3pPr>
            <a:lvl4pPr>
              <a:defRPr sz="1350"/>
            </a:lvl4pPr>
            <a:lvl5pPr>
              <a:defRPr sz="1350"/>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9747720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94236566"/>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Slide (2 Column)">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285750" y="625642"/>
            <a:ext cx="8471297" cy="593558"/>
          </a:xfrm>
        </p:spPr>
        <p:txBody>
          <a:bodyPr anchor="t">
            <a:normAutofit/>
          </a:bodyPr>
          <a:lstStyle>
            <a:lvl1pPr>
              <a:defRPr sz="2400" baseline="0">
                <a:solidFill>
                  <a:schemeClr val="accent2"/>
                </a:solidFill>
              </a:defRPr>
            </a:lvl1pPr>
          </a:lstStyle>
          <a:p>
            <a:r>
              <a:rPr lang="en-GB" dirty="0"/>
              <a:t>Enter Title</a:t>
            </a:r>
          </a:p>
        </p:txBody>
      </p:sp>
      <p:sp>
        <p:nvSpPr>
          <p:cNvPr id="17"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9" name="Text Placeholder 2"/>
          <p:cNvSpPr>
            <a:spLocks noGrp="1"/>
          </p:cNvSpPr>
          <p:nvPr>
            <p:ph type="body" sz="quarter" idx="15" hasCustomPrompt="1"/>
          </p:nvPr>
        </p:nvSpPr>
        <p:spPr>
          <a:xfrm>
            <a:off x="288085" y="1923016"/>
            <a:ext cx="8471297" cy="4492625"/>
          </a:xfrm>
        </p:spPr>
        <p:txBody>
          <a:bodyPr tIns="0" numCol="2" spcCol="540000"/>
          <a:lstStyle>
            <a:lvl1pPr>
              <a:defRPr sz="1800" baseline="0"/>
            </a:lvl1pPr>
            <a:lvl2pPr>
              <a:defRPr sz="1500"/>
            </a:lvl2pPr>
            <a:lvl3pPr>
              <a:defRPr sz="1500"/>
            </a:lvl3pPr>
            <a:lvl4pPr>
              <a:defRPr sz="1350"/>
            </a:lvl4pPr>
            <a:lvl5pPr>
              <a:defRPr sz="1350"/>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66442861"/>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285749" y="133852"/>
            <a:ext cx="472241" cy="31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Rectangle 34"/>
          <p:cNvSpPr/>
          <p:nvPr userDrawn="1"/>
        </p:nvSpPr>
        <p:spPr>
          <a:xfrm flipV="1">
            <a:off x="285750" y="120709"/>
            <a:ext cx="8638675" cy="6881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8" name="Text Placeholder 3"/>
          <p:cNvSpPr>
            <a:spLocks noGrp="1"/>
          </p:cNvSpPr>
          <p:nvPr>
            <p:ph type="body" sz="quarter" idx="13" hasCustomPrompt="1"/>
          </p:nvPr>
        </p:nvSpPr>
        <p:spPr>
          <a:xfrm>
            <a:off x="285750" y="1909011"/>
            <a:ext cx="8471297" cy="4491789"/>
          </a:xfrm>
        </p:spPr>
        <p:txBody>
          <a:bodyPr tIns="0" numCol="1" spcCol="360000">
            <a:normAutofit/>
          </a:bodyPr>
          <a:lstStyle>
            <a:lvl1pPr marL="0" indent="0">
              <a:buNone/>
              <a:defRPr sz="1800" baseline="0">
                <a:solidFill>
                  <a:schemeClr val="bg1"/>
                </a:solidFill>
              </a:defRPr>
            </a:lvl1pPr>
          </a:lstStyle>
          <a:p>
            <a:pPr lvl="0"/>
            <a:r>
              <a:rPr lang="en-GB" dirty="0"/>
              <a:t>Enter text</a:t>
            </a:r>
          </a:p>
        </p:txBody>
      </p:sp>
      <p:sp>
        <p:nvSpPr>
          <p:cNvPr id="22" name="Picture Placeholder 21"/>
          <p:cNvSpPr>
            <a:spLocks noGrp="1"/>
          </p:cNvSpPr>
          <p:nvPr>
            <p:ph type="pic" sz="quarter" idx="17" hasCustomPrompt="1"/>
          </p:nvPr>
        </p:nvSpPr>
        <p:spPr>
          <a:xfrm>
            <a:off x="0" y="1"/>
            <a:ext cx="9144000" cy="6869113"/>
          </a:xfrm>
          <a:blipFill>
            <a:blip r:embed="rId2"/>
            <a:srcRect/>
            <a:stretch>
              <a:fillRect t="-17767" b="-619"/>
            </a:stretch>
          </a:blipFill>
        </p:spPr>
        <p:txBody>
          <a:bodyPr tIns="2556000">
            <a:normAutofit/>
          </a:bodyPr>
          <a:lstStyle>
            <a:lvl1pPr marL="0" indent="0" algn="ctr">
              <a:buNone/>
              <a:defRPr sz="1350" b="1" baseline="0">
                <a:solidFill>
                  <a:schemeClr val="bg1"/>
                </a:solidFill>
              </a:defRPr>
            </a:lvl1pPr>
          </a:lstStyle>
          <a:p>
            <a:r>
              <a:rPr lang="en-GB" dirty="0"/>
              <a:t>Insert image by clicking on the icon below.</a:t>
            </a:r>
          </a:p>
        </p:txBody>
      </p:sp>
      <p:sp>
        <p:nvSpPr>
          <p:cNvPr id="36" name="Text Placeholder 5"/>
          <p:cNvSpPr>
            <a:spLocks noGrp="1"/>
          </p:cNvSpPr>
          <p:nvPr>
            <p:ph type="body" sz="quarter" idx="15" hasCustomPrompt="1"/>
          </p:nvPr>
        </p:nvSpPr>
        <p:spPr>
          <a:xfrm>
            <a:off x="359569" y="304400"/>
            <a:ext cx="8012368" cy="309508"/>
          </a:xfrm>
          <a:blipFill>
            <a:blip r:embed="rId3"/>
            <a:srcRect/>
            <a:stretch>
              <a:fillRect t="47050" b="47050"/>
            </a:stretch>
          </a:blipFill>
        </p:spPr>
        <p:txBody>
          <a:bodyPr/>
          <a:lstStyle>
            <a:lvl1pPr marL="0" indent="0">
              <a:buNone/>
              <a:defRPr baseline="0"/>
            </a:lvl1pPr>
          </a:lstStyle>
          <a:p>
            <a:pPr lvl="0"/>
            <a:r>
              <a:rPr lang="en-GB" dirty="0"/>
              <a:t> </a:t>
            </a:r>
          </a:p>
        </p:txBody>
      </p:sp>
      <p:sp>
        <p:nvSpPr>
          <p:cNvPr id="17" name="Title 1"/>
          <p:cNvSpPr>
            <a:spLocks noGrp="1"/>
          </p:cNvSpPr>
          <p:nvPr>
            <p:ph type="title" hasCustomPrompt="1"/>
          </p:nvPr>
        </p:nvSpPr>
        <p:spPr>
          <a:xfrm>
            <a:off x="285750" y="625642"/>
            <a:ext cx="8471297" cy="593558"/>
          </a:xfrm>
        </p:spPr>
        <p:txBody>
          <a:bodyPr anchor="t">
            <a:normAutofit/>
          </a:bodyPr>
          <a:lstStyle>
            <a:lvl1pPr>
              <a:defRPr sz="2400" baseline="0">
                <a:solidFill>
                  <a:schemeClr val="bg1"/>
                </a:solidFill>
              </a:defRPr>
            </a:lvl1pPr>
          </a:lstStyle>
          <a:p>
            <a:r>
              <a:rPr lang="en-GB" dirty="0"/>
              <a:t>Enter Title Here</a:t>
            </a:r>
          </a:p>
        </p:txBody>
      </p:sp>
      <p:sp>
        <p:nvSpPr>
          <p:cNvPr id="23" name="Rectangle 22"/>
          <p:cNvSpPr/>
          <p:nvPr userDrawn="1"/>
        </p:nvSpPr>
        <p:spPr>
          <a:xfrm>
            <a:off x="-1311442" y="1"/>
            <a:ext cx="1266015" cy="296778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en-GB" sz="1200" dirty="0">
                <a:solidFill>
                  <a:schemeClr val="tx1"/>
                </a:solidFill>
              </a:rPr>
            </a:br>
            <a:r>
              <a:rPr lang="en-GB" sz="1200" dirty="0">
                <a:solidFill>
                  <a:schemeClr val="tx1"/>
                </a:solidFill>
              </a:rPr>
              <a:t>To insert an image into the background, select the image icon and</a:t>
            </a:r>
            <a:r>
              <a:rPr lang="en-GB" sz="1200" baseline="0" dirty="0">
                <a:solidFill>
                  <a:schemeClr val="tx1"/>
                </a:solidFill>
              </a:rPr>
              <a:t> choose your image. Then right-click the image and click Send To Back.</a:t>
            </a:r>
            <a:endParaRPr lang="en-GB" sz="1200" dirty="0">
              <a:solidFill>
                <a:schemeClr val="tx1"/>
              </a:solidFill>
            </a:endParaRPr>
          </a:p>
        </p:txBody>
      </p:sp>
      <p:sp>
        <p:nvSpPr>
          <p:cNvPr id="25" name="Slide Number Placeholder 5"/>
          <p:cNvSpPr>
            <a:spLocks noGrp="1"/>
          </p:cNvSpPr>
          <p:nvPr>
            <p:ph type="sldNum" sz="quarter" idx="12"/>
          </p:nvPr>
        </p:nvSpPr>
        <p:spPr>
          <a:xfrm>
            <a:off x="298023" y="6370012"/>
            <a:ext cx="657003" cy="365125"/>
          </a:xfrm>
          <a:prstGeom prst="rect">
            <a:avLst/>
          </a:prstGeom>
        </p:spPr>
        <p:txBody>
          <a:bodyPr/>
          <a:lstStyle>
            <a:lvl1pPr algn="l">
              <a:defRPr sz="1050">
                <a:solidFill>
                  <a:schemeClr val="bg1"/>
                </a:solidFill>
              </a:defRPr>
            </a:lvl1pPr>
          </a:lstStyle>
          <a:p>
            <a:fld id="{69F5E769-FCA0-4A92-90A6-32628EF5414B}" type="slidenum">
              <a:rPr lang="en-GB" smtClean="0"/>
              <a:pPr/>
              <a:t>‹#›</a:t>
            </a:fld>
            <a:endParaRPr lang="en-GB" dirty="0"/>
          </a:p>
        </p:txBody>
      </p:sp>
      <p:sp>
        <p:nvSpPr>
          <p:cNvPr id="42" name="Text Placeholder 37"/>
          <p:cNvSpPr>
            <a:spLocks noGrp="1"/>
          </p:cNvSpPr>
          <p:nvPr>
            <p:ph type="body" sz="quarter" idx="18" hasCustomPrompt="1"/>
          </p:nvPr>
        </p:nvSpPr>
        <p:spPr>
          <a:xfrm>
            <a:off x="8462790" y="277984"/>
            <a:ext cx="256274" cy="341411"/>
          </a:xfrm>
          <a:blipFill>
            <a:blip r:embed="rId4"/>
            <a:srcRect/>
            <a:stretch>
              <a:fillRect t="821" b="821"/>
            </a:stretch>
          </a:blipFill>
        </p:spPr>
        <p:txBody>
          <a:bodyPr/>
          <a:lstStyle>
            <a:lvl1pPr marL="0" indent="0">
              <a:buNone/>
              <a:defRPr baseline="0"/>
            </a:lvl1pPr>
          </a:lstStyle>
          <a:p>
            <a:pPr lvl="0"/>
            <a:r>
              <a:rPr lang="en-GB" dirty="0"/>
              <a:t> </a:t>
            </a:r>
          </a:p>
        </p:txBody>
      </p:sp>
      <p:sp>
        <p:nvSpPr>
          <p:cNvPr id="48" name="Text Placeholder 19"/>
          <p:cNvSpPr>
            <a:spLocks noGrp="1"/>
          </p:cNvSpPr>
          <p:nvPr>
            <p:ph type="body" sz="quarter" idx="16" hasCustomPrompt="1"/>
          </p:nvPr>
        </p:nvSpPr>
        <p:spPr>
          <a:xfrm>
            <a:off x="8046485" y="6419939"/>
            <a:ext cx="717094" cy="393438"/>
          </a:xfrm>
          <a:blipFill>
            <a:blip r:embed="rId5"/>
            <a:srcRect/>
            <a:stretch>
              <a:fillRect t="19753" b="19753"/>
            </a:stretch>
          </a:blipFill>
        </p:spPr>
        <p:txBody>
          <a:bodyPr/>
          <a:lstStyle>
            <a:lvl1pPr marL="0" indent="0">
              <a:buNone/>
              <a:defRPr baseline="0"/>
            </a:lvl1pPr>
          </a:lstStyle>
          <a:p>
            <a:pPr lvl="0"/>
            <a:r>
              <a:rPr lang="en-GB" dirty="0"/>
              <a:t> </a:t>
            </a:r>
          </a:p>
        </p:txBody>
      </p:sp>
    </p:spTree>
    <p:extLst>
      <p:ext uri="{BB962C8B-B14F-4D97-AF65-F5344CB8AC3E}">
        <p14:creationId xmlns:p14="http://schemas.microsoft.com/office/powerpoint/2010/main" val="6418033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hart/Tab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Title</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1" name="Content Placeholder 2"/>
          <p:cNvSpPr>
            <a:spLocks noGrp="1"/>
          </p:cNvSpPr>
          <p:nvPr>
            <p:ph sz="quarter" idx="18" hasCustomPrompt="1"/>
          </p:nvPr>
        </p:nvSpPr>
        <p:spPr>
          <a:xfrm>
            <a:off x="359569" y="1219200"/>
            <a:ext cx="8397479" cy="5068888"/>
          </a:xfrm>
          <a:solidFill>
            <a:schemeClr val="bg1"/>
          </a:solidFill>
        </p:spPr>
        <p:txBody>
          <a:bodyPr tIns="1548000"/>
          <a:lstStyle>
            <a:lvl1pPr marL="0" indent="0" algn="ctr">
              <a:buNone/>
              <a:defRPr baseline="0">
                <a:solidFill>
                  <a:schemeClr val="tx2"/>
                </a:solidFill>
              </a:defRPr>
            </a:lvl1pPr>
          </a:lstStyle>
          <a:p>
            <a:pPr lvl="0"/>
            <a:r>
              <a:rPr lang="en-GB" dirty="0"/>
              <a:t>Insert your table, chart, image, or video by clicking on the relevant icon.</a:t>
            </a:r>
          </a:p>
        </p:txBody>
      </p:sp>
    </p:spTree>
    <p:extLst>
      <p:ext uri="{BB962C8B-B14F-4D97-AF65-F5344CB8AC3E}">
        <p14:creationId xmlns:p14="http://schemas.microsoft.com/office/powerpoint/2010/main" val="172431648"/>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tire Page Chart/Table">
    <p:spTree>
      <p:nvGrpSpPr>
        <p:cNvPr id="1" name=""/>
        <p:cNvGrpSpPr/>
        <p:nvPr/>
      </p:nvGrpSpPr>
      <p:grpSpPr>
        <a:xfrm>
          <a:off x="0" y="0"/>
          <a:ext cx="0" cy="0"/>
          <a:chOff x="0" y="0"/>
          <a:chExt cx="0" cy="0"/>
        </a:xfrm>
      </p:grpSpPr>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2" name="Rectangle 1"/>
          <p:cNvSpPr/>
          <p:nvPr userDrawn="1"/>
        </p:nvSpPr>
        <p:spPr>
          <a:xfrm>
            <a:off x="298024" y="368301"/>
            <a:ext cx="812042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Rectangle 4"/>
          <p:cNvSpPr/>
          <p:nvPr userDrawn="1"/>
        </p:nvSpPr>
        <p:spPr>
          <a:xfrm>
            <a:off x="206803" y="5977000"/>
            <a:ext cx="657003" cy="758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Rectangle 5"/>
          <p:cNvSpPr/>
          <p:nvPr userDrawn="1"/>
        </p:nvSpPr>
        <p:spPr>
          <a:xfrm>
            <a:off x="7909629" y="5977000"/>
            <a:ext cx="949052" cy="758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Rectangle 6"/>
          <p:cNvSpPr/>
          <p:nvPr userDrawn="1"/>
        </p:nvSpPr>
        <p:spPr>
          <a:xfrm>
            <a:off x="7909629" y="159295"/>
            <a:ext cx="949052" cy="758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Content Placeholder 3"/>
          <p:cNvSpPr>
            <a:spLocks noGrp="1"/>
          </p:cNvSpPr>
          <p:nvPr>
            <p:ph sz="quarter" idx="29" hasCustomPrompt="1"/>
          </p:nvPr>
        </p:nvSpPr>
        <p:spPr>
          <a:xfrm>
            <a:off x="0" y="0"/>
            <a:ext cx="9144000" cy="6858000"/>
          </a:xfrm>
        </p:spPr>
        <p:txBody>
          <a:bodyPr tIns="2196000"/>
          <a:lstStyle>
            <a:lvl1pPr marL="0" indent="0" algn="ctr">
              <a:buNone/>
              <a:defRPr baseline="0">
                <a:solidFill>
                  <a:schemeClr val="tx2"/>
                </a:solidFill>
              </a:defRPr>
            </a:lvl1pPr>
          </a:lstStyle>
          <a:p>
            <a:pPr lvl="0"/>
            <a:r>
              <a:rPr lang="en-GB" dirty="0"/>
              <a:t>Insert a table or chart by clicking on the relevant icon below.</a:t>
            </a:r>
          </a:p>
          <a:p>
            <a:pPr lvl="0"/>
            <a:endParaRPr lang="en-GB" dirty="0"/>
          </a:p>
        </p:txBody>
      </p:sp>
    </p:spTree>
    <p:extLst>
      <p:ext uri="{BB962C8B-B14F-4D97-AF65-F5344CB8AC3E}">
        <p14:creationId xmlns:p14="http://schemas.microsoft.com/office/powerpoint/2010/main" val="955280932"/>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ull Page Single Image">
    <p:spTree>
      <p:nvGrpSpPr>
        <p:cNvPr id="1" name=""/>
        <p:cNvGrpSpPr/>
        <p:nvPr/>
      </p:nvGrpSpPr>
      <p:grpSpPr>
        <a:xfrm>
          <a:off x="0" y="0"/>
          <a:ext cx="0" cy="0"/>
          <a:chOff x="0" y="0"/>
          <a:chExt cx="0" cy="0"/>
        </a:xfrm>
      </p:grpSpPr>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2" name="Rectangle 1"/>
          <p:cNvSpPr/>
          <p:nvPr userDrawn="1"/>
        </p:nvSpPr>
        <p:spPr>
          <a:xfrm>
            <a:off x="298024" y="368301"/>
            <a:ext cx="812042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Picture Placeholder 2"/>
          <p:cNvSpPr>
            <a:spLocks noGrp="1"/>
          </p:cNvSpPr>
          <p:nvPr>
            <p:ph type="pic" sz="quarter" idx="28" hasCustomPrompt="1"/>
          </p:nvPr>
        </p:nvSpPr>
        <p:spPr>
          <a:xfrm>
            <a:off x="0" y="0"/>
            <a:ext cx="9144000" cy="6858000"/>
          </a:xfrm>
          <a:solidFill>
            <a:schemeClr val="bg1"/>
          </a:solidFill>
        </p:spPr>
        <p:txBody>
          <a:bodyPr tIns="2556000">
            <a:noAutofit/>
          </a:bodyPr>
          <a:lstStyle>
            <a:lvl1pPr marL="0" indent="0" algn="ctr">
              <a:buNone/>
              <a:defRPr sz="1200" baseline="0">
                <a:solidFill>
                  <a:schemeClr val="tx2"/>
                </a:solidFill>
              </a:defRPr>
            </a:lvl1pPr>
          </a:lstStyle>
          <a:p>
            <a:r>
              <a:rPr lang="en-GB" dirty="0"/>
              <a:t>Insert an image by clicking on the icon below.</a:t>
            </a:r>
          </a:p>
        </p:txBody>
      </p:sp>
      <p:sp>
        <p:nvSpPr>
          <p:cNvPr id="5" name="Rectangle 4"/>
          <p:cNvSpPr/>
          <p:nvPr userDrawn="1"/>
        </p:nvSpPr>
        <p:spPr>
          <a:xfrm>
            <a:off x="206803" y="5977000"/>
            <a:ext cx="657003" cy="758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Rectangle 5"/>
          <p:cNvSpPr/>
          <p:nvPr userDrawn="1"/>
        </p:nvSpPr>
        <p:spPr>
          <a:xfrm>
            <a:off x="7909629" y="5977000"/>
            <a:ext cx="949052" cy="758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Rectangle 6"/>
          <p:cNvSpPr/>
          <p:nvPr userDrawn="1"/>
        </p:nvSpPr>
        <p:spPr>
          <a:xfrm>
            <a:off x="7909629" y="159295"/>
            <a:ext cx="949052" cy="758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949714176"/>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ngle Image No Hairline">
    <p:spTree>
      <p:nvGrpSpPr>
        <p:cNvPr id="1" name=""/>
        <p:cNvGrpSpPr/>
        <p:nvPr/>
      </p:nvGrpSpPr>
      <p:grpSpPr>
        <a:xfrm>
          <a:off x="0" y="0"/>
          <a:ext cx="0" cy="0"/>
          <a:chOff x="0" y="0"/>
          <a:chExt cx="0" cy="0"/>
        </a:xfrm>
      </p:grpSpPr>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2" name="Rectangle 1"/>
          <p:cNvSpPr/>
          <p:nvPr userDrawn="1"/>
        </p:nvSpPr>
        <p:spPr>
          <a:xfrm>
            <a:off x="298024" y="368301"/>
            <a:ext cx="8120420"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7" name="Picture Placeholder 2"/>
          <p:cNvSpPr>
            <a:spLocks noGrp="1"/>
          </p:cNvSpPr>
          <p:nvPr>
            <p:ph type="pic" sz="quarter" idx="28" hasCustomPrompt="1"/>
          </p:nvPr>
        </p:nvSpPr>
        <p:spPr>
          <a:xfrm>
            <a:off x="1384303" y="0"/>
            <a:ext cx="6388098" cy="6858000"/>
          </a:xfrm>
          <a:solidFill>
            <a:schemeClr val="bg1"/>
          </a:solidFill>
        </p:spPr>
        <p:txBody>
          <a:bodyPr tIns="2736000">
            <a:noAutofit/>
          </a:bodyPr>
          <a:lstStyle>
            <a:lvl1pPr marL="0" indent="0" algn="ctr">
              <a:buNone/>
              <a:defRPr sz="1200" baseline="0">
                <a:solidFill>
                  <a:schemeClr val="tx2"/>
                </a:solidFill>
              </a:defRPr>
            </a:lvl1pPr>
          </a:lstStyle>
          <a:p>
            <a:r>
              <a:rPr lang="en-GB" dirty="0"/>
              <a:t>Insert an image by clicking on the icon below.</a:t>
            </a:r>
          </a:p>
        </p:txBody>
      </p:sp>
    </p:spTree>
    <p:extLst>
      <p:ext uri="{BB962C8B-B14F-4D97-AF65-F5344CB8AC3E}">
        <p14:creationId xmlns:p14="http://schemas.microsoft.com/office/powerpoint/2010/main" val="129562198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ngle Image No Text">
    <p:spTree>
      <p:nvGrpSpPr>
        <p:cNvPr id="1" name=""/>
        <p:cNvGrpSpPr/>
        <p:nvPr/>
      </p:nvGrpSpPr>
      <p:grpSpPr>
        <a:xfrm>
          <a:off x="0" y="0"/>
          <a:ext cx="0" cy="0"/>
          <a:chOff x="0" y="0"/>
          <a:chExt cx="0" cy="0"/>
        </a:xfrm>
      </p:grpSpPr>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7" name="Picture Placeholder 2"/>
          <p:cNvSpPr>
            <a:spLocks noGrp="1"/>
          </p:cNvSpPr>
          <p:nvPr>
            <p:ph type="pic" sz="quarter" idx="19" hasCustomPrompt="1"/>
          </p:nvPr>
        </p:nvSpPr>
        <p:spPr>
          <a:xfrm>
            <a:off x="359569" y="692150"/>
            <a:ext cx="8397479" cy="559593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Tree>
    <p:extLst>
      <p:ext uri="{BB962C8B-B14F-4D97-AF65-F5344CB8AC3E}">
        <p14:creationId xmlns:p14="http://schemas.microsoft.com/office/powerpoint/2010/main" val="1409041290"/>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Image with Tit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Title</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7" name="Picture Placeholder 2"/>
          <p:cNvSpPr>
            <a:spLocks noGrp="1"/>
          </p:cNvSpPr>
          <p:nvPr>
            <p:ph type="pic" sz="quarter" idx="19" hasCustomPrompt="1"/>
          </p:nvPr>
        </p:nvSpPr>
        <p:spPr>
          <a:xfrm>
            <a:off x="359569" y="1219200"/>
            <a:ext cx="8397479" cy="506888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Tree>
    <p:extLst>
      <p:ext uri="{BB962C8B-B14F-4D97-AF65-F5344CB8AC3E}">
        <p14:creationId xmlns:p14="http://schemas.microsoft.com/office/powerpoint/2010/main" val="549003156"/>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Image with Tex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6" name="Picture Placeholder 2"/>
          <p:cNvSpPr>
            <a:spLocks noGrp="1"/>
          </p:cNvSpPr>
          <p:nvPr>
            <p:ph type="pic" sz="quarter" idx="20" hasCustomPrompt="1"/>
          </p:nvPr>
        </p:nvSpPr>
        <p:spPr>
          <a:xfrm>
            <a:off x="2370221" y="1219200"/>
            <a:ext cx="6386826" cy="506888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9" name="Text Placeholder 2"/>
          <p:cNvSpPr>
            <a:spLocks noGrp="1"/>
          </p:cNvSpPr>
          <p:nvPr>
            <p:ph type="body" sz="quarter" idx="21" hasCustomPrompt="1"/>
          </p:nvPr>
        </p:nvSpPr>
        <p:spPr>
          <a:xfrm>
            <a:off x="285750" y="1219200"/>
            <a:ext cx="2071688" cy="5181600"/>
          </a:xfrm>
        </p:spPr>
        <p:txBody>
          <a:bodyPr tIns="0"/>
          <a:lstStyle>
            <a:lvl1pPr marL="0" indent="0">
              <a:buNone/>
              <a:defRPr/>
            </a:lvl1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22664485"/>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Table with Tex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23" name="Content Placeholder 2"/>
          <p:cNvSpPr>
            <a:spLocks noGrp="1"/>
          </p:cNvSpPr>
          <p:nvPr>
            <p:ph sz="quarter" idx="19" hasCustomPrompt="1"/>
          </p:nvPr>
        </p:nvSpPr>
        <p:spPr>
          <a:xfrm>
            <a:off x="2370222" y="1219200"/>
            <a:ext cx="6386825" cy="5068888"/>
          </a:xfrm>
          <a:solidFill>
            <a:schemeClr val="bg1"/>
          </a:solidFill>
        </p:spPr>
        <p:txBody>
          <a:bodyPr tIns="1548000"/>
          <a:lstStyle>
            <a:lvl1pPr marL="0" indent="0" algn="ctr">
              <a:buNone/>
              <a:defRPr baseline="0">
                <a:solidFill>
                  <a:schemeClr val="tx2"/>
                </a:solidFill>
              </a:defRPr>
            </a:lvl1pPr>
          </a:lstStyle>
          <a:p>
            <a:pPr lvl="0"/>
            <a:r>
              <a:rPr lang="en-GB" dirty="0"/>
              <a:t>Insert your table, chart, image, or video by clicking on the relevant icon.</a:t>
            </a:r>
          </a:p>
        </p:txBody>
      </p:sp>
      <p:sp>
        <p:nvSpPr>
          <p:cNvPr id="6" name="Text Placeholder 2"/>
          <p:cNvSpPr>
            <a:spLocks noGrp="1"/>
          </p:cNvSpPr>
          <p:nvPr>
            <p:ph type="body" sz="quarter" idx="21" hasCustomPrompt="1"/>
          </p:nvPr>
        </p:nvSpPr>
        <p:spPr>
          <a:xfrm>
            <a:off x="285750" y="1219200"/>
            <a:ext cx="2071688" cy="5181600"/>
          </a:xfrm>
        </p:spPr>
        <p:txBody>
          <a:bodyPr tIns="0"/>
          <a:lstStyle>
            <a:lvl1pPr marL="0" indent="0">
              <a:buNone/>
              <a:defRPr/>
            </a:lvl1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6366515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3147365"/>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Images No Text">
    <p:spTree>
      <p:nvGrpSpPr>
        <p:cNvPr id="1" name=""/>
        <p:cNvGrpSpPr/>
        <p:nvPr/>
      </p:nvGrpSpPr>
      <p:grpSpPr>
        <a:xfrm>
          <a:off x="0" y="0"/>
          <a:ext cx="0" cy="0"/>
          <a:chOff x="0" y="0"/>
          <a:chExt cx="0" cy="0"/>
        </a:xfrm>
      </p:grpSpPr>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9" name="Picture Placeholder 2"/>
          <p:cNvSpPr>
            <a:spLocks noGrp="1"/>
          </p:cNvSpPr>
          <p:nvPr>
            <p:ph type="pic" sz="quarter" idx="21" hasCustomPrompt="1"/>
          </p:nvPr>
        </p:nvSpPr>
        <p:spPr>
          <a:xfrm>
            <a:off x="4619250" y="692150"/>
            <a:ext cx="4137797" cy="559593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0" name="Picture Placeholder 2"/>
          <p:cNvSpPr>
            <a:spLocks noGrp="1"/>
          </p:cNvSpPr>
          <p:nvPr>
            <p:ph type="pic" sz="quarter" idx="22" hasCustomPrompt="1"/>
          </p:nvPr>
        </p:nvSpPr>
        <p:spPr>
          <a:xfrm>
            <a:off x="359569" y="692150"/>
            <a:ext cx="4150929" cy="559593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Tree>
    <p:extLst>
      <p:ext uri="{BB962C8B-B14F-4D97-AF65-F5344CB8AC3E}">
        <p14:creationId xmlns:p14="http://schemas.microsoft.com/office/powerpoint/2010/main" val="18844601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Images with Tit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9" name="Picture Placeholder 2"/>
          <p:cNvSpPr>
            <a:spLocks noGrp="1"/>
          </p:cNvSpPr>
          <p:nvPr>
            <p:ph type="pic" sz="quarter" idx="21" hasCustomPrompt="1"/>
          </p:nvPr>
        </p:nvSpPr>
        <p:spPr>
          <a:xfrm>
            <a:off x="4619250" y="1219200"/>
            <a:ext cx="4137797" cy="506888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0" name="Picture Placeholder 2"/>
          <p:cNvSpPr>
            <a:spLocks noGrp="1"/>
          </p:cNvSpPr>
          <p:nvPr>
            <p:ph type="pic" sz="quarter" idx="22" hasCustomPrompt="1"/>
          </p:nvPr>
        </p:nvSpPr>
        <p:spPr>
          <a:xfrm>
            <a:off x="359569" y="1219200"/>
            <a:ext cx="4150929" cy="506888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Tree>
    <p:extLst>
      <p:ext uri="{BB962C8B-B14F-4D97-AF65-F5344CB8AC3E}">
        <p14:creationId xmlns:p14="http://schemas.microsoft.com/office/powerpoint/2010/main" val="3042149652"/>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Images with Tex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1" name="Picture Placeholder 2"/>
          <p:cNvSpPr>
            <a:spLocks noGrp="1"/>
          </p:cNvSpPr>
          <p:nvPr>
            <p:ph type="pic" sz="quarter" idx="21" hasCustomPrompt="1"/>
          </p:nvPr>
        </p:nvSpPr>
        <p:spPr>
          <a:xfrm>
            <a:off x="5622574" y="1219200"/>
            <a:ext cx="3134473" cy="506888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2" name="Picture Placeholder 2"/>
          <p:cNvSpPr>
            <a:spLocks noGrp="1"/>
          </p:cNvSpPr>
          <p:nvPr>
            <p:ph type="pic" sz="quarter" idx="22" hasCustomPrompt="1"/>
          </p:nvPr>
        </p:nvSpPr>
        <p:spPr>
          <a:xfrm>
            <a:off x="2357437" y="1219200"/>
            <a:ext cx="3158285" cy="506888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7" name="Text Placeholder 2"/>
          <p:cNvSpPr>
            <a:spLocks noGrp="1"/>
          </p:cNvSpPr>
          <p:nvPr>
            <p:ph type="body" sz="quarter" idx="23" hasCustomPrompt="1"/>
          </p:nvPr>
        </p:nvSpPr>
        <p:spPr>
          <a:xfrm>
            <a:off x="285750" y="1219200"/>
            <a:ext cx="2071688" cy="5181600"/>
          </a:xfrm>
        </p:spPr>
        <p:txBody>
          <a:bodyPr tIns="0"/>
          <a:lstStyle>
            <a:lvl1pPr marL="0" indent="0">
              <a:buNone/>
              <a:defRPr/>
            </a:lvl1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64644852"/>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Images (A)">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2" name="Picture Placeholder 2"/>
          <p:cNvSpPr>
            <a:spLocks noGrp="1"/>
          </p:cNvSpPr>
          <p:nvPr>
            <p:ph type="pic" sz="quarter" idx="22" hasCustomPrompt="1"/>
          </p:nvPr>
        </p:nvSpPr>
        <p:spPr>
          <a:xfrm>
            <a:off x="6084009" y="1630277"/>
            <a:ext cx="2673038" cy="432865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5" name="Picture Placeholder 2"/>
          <p:cNvSpPr>
            <a:spLocks noGrp="1"/>
          </p:cNvSpPr>
          <p:nvPr>
            <p:ph type="pic" sz="quarter" idx="23" hasCustomPrompt="1"/>
          </p:nvPr>
        </p:nvSpPr>
        <p:spPr>
          <a:xfrm>
            <a:off x="3231942" y="1630277"/>
            <a:ext cx="2673040" cy="432865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6" name="Picture Placeholder 2"/>
          <p:cNvSpPr>
            <a:spLocks noGrp="1"/>
          </p:cNvSpPr>
          <p:nvPr>
            <p:ph type="pic" sz="quarter" idx="24" hasCustomPrompt="1"/>
          </p:nvPr>
        </p:nvSpPr>
        <p:spPr>
          <a:xfrm>
            <a:off x="359568" y="1630277"/>
            <a:ext cx="2693347" cy="432865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Tree>
    <p:extLst>
      <p:ext uri="{BB962C8B-B14F-4D97-AF65-F5344CB8AC3E}">
        <p14:creationId xmlns:p14="http://schemas.microsoft.com/office/powerpoint/2010/main" val="551017592"/>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Images (B)">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4" name="Picture Placeholder 2"/>
          <p:cNvSpPr>
            <a:spLocks noGrp="1"/>
          </p:cNvSpPr>
          <p:nvPr>
            <p:ph type="pic" sz="quarter" idx="21" hasCustomPrompt="1"/>
          </p:nvPr>
        </p:nvSpPr>
        <p:spPr>
          <a:xfrm>
            <a:off x="4619250" y="1219201"/>
            <a:ext cx="4137797"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
        <p:nvSpPr>
          <p:cNvPr id="15" name="Picture Placeholder 2"/>
          <p:cNvSpPr>
            <a:spLocks noGrp="1"/>
          </p:cNvSpPr>
          <p:nvPr>
            <p:ph type="pic" sz="quarter" idx="22" hasCustomPrompt="1"/>
          </p:nvPr>
        </p:nvSpPr>
        <p:spPr>
          <a:xfrm>
            <a:off x="373820" y="1219200"/>
            <a:ext cx="4150929" cy="506888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6" name="Picture Placeholder 2"/>
          <p:cNvSpPr>
            <a:spLocks noGrp="1"/>
          </p:cNvSpPr>
          <p:nvPr>
            <p:ph type="pic" sz="quarter" idx="26" hasCustomPrompt="1"/>
          </p:nvPr>
        </p:nvSpPr>
        <p:spPr>
          <a:xfrm>
            <a:off x="4619250" y="3831773"/>
            <a:ext cx="4137797"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Tree>
    <p:extLst>
      <p:ext uri="{BB962C8B-B14F-4D97-AF65-F5344CB8AC3E}">
        <p14:creationId xmlns:p14="http://schemas.microsoft.com/office/powerpoint/2010/main" val="1411263342"/>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Images No Text">
    <p:spTree>
      <p:nvGrpSpPr>
        <p:cNvPr id="1" name=""/>
        <p:cNvGrpSpPr/>
        <p:nvPr/>
      </p:nvGrpSpPr>
      <p:grpSpPr>
        <a:xfrm>
          <a:off x="0" y="0"/>
          <a:ext cx="0" cy="0"/>
          <a:chOff x="0" y="0"/>
          <a:chExt cx="0" cy="0"/>
        </a:xfrm>
      </p:grpSpPr>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4" name="Picture Placeholder 2"/>
          <p:cNvSpPr>
            <a:spLocks noGrp="1"/>
          </p:cNvSpPr>
          <p:nvPr>
            <p:ph type="pic" sz="quarter" idx="21" hasCustomPrompt="1"/>
          </p:nvPr>
        </p:nvSpPr>
        <p:spPr>
          <a:xfrm>
            <a:off x="4619250" y="692149"/>
            <a:ext cx="4137797" cy="2754000"/>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
        <p:nvSpPr>
          <p:cNvPr id="15" name="Picture Placeholder 2"/>
          <p:cNvSpPr>
            <a:spLocks noGrp="1"/>
          </p:cNvSpPr>
          <p:nvPr>
            <p:ph type="pic" sz="quarter" idx="22" hasCustomPrompt="1"/>
          </p:nvPr>
        </p:nvSpPr>
        <p:spPr>
          <a:xfrm>
            <a:off x="373820" y="692150"/>
            <a:ext cx="4150929" cy="5595938"/>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6" name="Picture Placeholder 2"/>
          <p:cNvSpPr>
            <a:spLocks noGrp="1"/>
          </p:cNvSpPr>
          <p:nvPr>
            <p:ph type="pic" sz="quarter" idx="26" hasCustomPrompt="1"/>
          </p:nvPr>
        </p:nvSpPr>
        <p:spPr>
          <a:xfrm>
            <a:off x="4619250" y="3519055"/>
            <a:ext cx="4137797" cy="2769033"/>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Tree>
    <p:extLst>
      <p:ext uri="{BB962C8B-B14F-4D97-AF65-F5344CB8AC3E}">
        <p14:creationId xmlns:p14="http://schemas.microsoft.com/office/powerpoint/2010/main" val="1066659383"/>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Images with Tex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7" name="Picture Placeholder 2"/>
          <p:cNvSpPr>
            <a:spLocks noGrp="1"/>
          </p:cNvSpPr>
          <p:nvPr>
            <p:ph type="pic" sz="quarter" idx="21" hasCustomPrompt="1"/>
          </p:nvPr>
        </p:nvSpPr>
        <p:spPr>
          <a:xfrm>
            <a:off x="2370222" y="1219201"/>
            <a:ext cx="6386825"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9" name="Picture Placeholder 2"/>
          <p:cNvSpPr>
            <a:spLocks noGrp="1"/>
          </p:cNvSpPr>
          <p:nvPr>
            <p:ph type="pic" sz="quarter" idx="27" hasCustomPrompt="1"/>
          </p:nvPr>
        </p:nvSpPr>
        <p:spPr>
          <a:xfrm>
            <a:off x="2370222" y="3831773"/>
            <a:ext cx="3145500"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21" name="Picture Placeholder 2"/>
          <p:cNvSpPr>
            <a:spLocks noGrp="1"/>
          </p:cNvSpPr>
          <p:nvPr>
            <p:ph type="pic" sz="quarter" idx="28" hasCustomPrompt="1"/>
          </p:nvPr>
        </p:nvSpPr>
        <p:spPr>
          <a:xfrm>
            <a:off x="5622574" y="3831773"/>
            <a:ext cx="3145500"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9" name="Text Placeholder 2"/>
          <p:cNvSpPr>
            <a:spLocks noGrp="1"/>
          </p:cNvSpPr>
          <p:nvPr>
            <p:ph type="body" sz="quarter" idx="29" hasCustomPrompt="1"/>
          </p:nvPr>
        </p:nvSpPr>
        <p:spPr>
          <a:xfrm>
            <a:off x="285750" y="1219200"/>
            <a:ext cx="2071688" cy="5181600"/>
          </a:xfrm>
        </p:spPr>
        <p:txBody>
          <a:bodyPr tIns="0"/>
          <a:lstStyle>
            <a:lvl1pPr marL="0" indent="0">
              <a:buNone/>
              <a:defRPr/>
            </a:lvl1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54541878"/>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Images With Tit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6" name="Picture Placeholder 2"/>
          <p:cNvSpPr>
            <a:spLocks noGrp="1"/>
          </p:cNvSpPr>
          <p:nvPr>
            <p:ph type="pic" sz="quarter" idx="21" hasCustomPrompt="1"/>
          </p:nvPr>
        </p:nvSpPr>
        <p:spPr>
          <a:xfrm>
            <a:off x="4619250" y="1231926"/>
            <a:ext cx="4137797"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
        <p:nvSpPr>
          <p:cNvPr id="17" name="Picture Placeholder 2"/>
          <p:cNvSpPr>
            <a:spLocks noGrp="1"/>
          </p:cNvSpPr>
          <p:nvPr>
            <p:ph type="pic" sz="quarter" idx="22" hasCustomPrompt="1"/>
          </p:nvPr>
        </p:nvSpPr>
        <p:spPr>
          <a:xfrm>
            <a:off x="373820" y="3831772"/>
            <a:ext cx="4150929"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9" name="Picture Placeholder 2"/>
          <p:cNvSpPr>
            <a:spLocks noGrp="1"/>
          </p:cNvSpPr>
          <p:nvPr>
            <p:ph type="pic" sz="quarter" idx="27" hasCustomPrompt="1"/>
          </p:nvPr>
        </p:nvSpPr>
        <p:spPr>
          <a:xfrm>
            <a:off x="4619250" y="3831773"/>
            <a:ext cx="4137797"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
        <p:nvSpPr>
          <p:cNvPr id="20" name="Picture Placeholder 2"/>
          <p:cNvSpPr>
            <a:spLocks noGrp="1"/>
          </p:cNvSpPr>
          <p:nvPr>
            <p:ph type="pic" sz="quarter" idx="28" hasCustomPrompt="1"/>
          </p:nvPr>
        </p:nvSpPr>
        <p:spPr>
          <a:xfrm>
            <a:off x="373820" y="1231925"/>
            <a:ext cx="4150929" cy="2466000"/>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Tree>
    <p:extLst>
      <p:ext uri="{BB962C8B-B14F-4D97-AF65-F5344CB8AC3E}">
        <p14:creationId xmlns:p14="http://schemas.microsoft.com/office/powerpoint/2010/main" val="3368976467"/>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ur Images No Text">
    <p:spTree>
      <p:nvGrpSpPr>
        <p:cNvPr id="1" name=""/>
        <p:cNvGrpSpPr/>
        <p:nvPr/>
      </p:nvGrpSpPr>
      <p:grpSpPr>
        <a:xfrm>
          <a:off x="0" y="0"/>
          <a:ext cx="0" cy="0"/>
          <a:chOff x="0" y="0"/>
          <a:chExt cx="0" cy="0"/>
        </a:xfrm>
      </p:grpSpPr>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6" name="Picture Placeholder 2"/>
          <p:cNvSpPr>
            <a:spLocks noGrp="1"/>
          </p:cNvSpPr>
          <p:nvPr>
            <p:ph type="pic" sz="quarter" idx="21" hasCustomPrompt="1"/>
          </p:nvPr>
        </p:nvSpPr>
        <p:spPr>
          <a:xfrm>
            <a:off x="4619250" y="704875"/>
            <a:ext cx="4137797" cy="2754000"/>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
        <p:nvSpPr>
          <p:cNvPr id="17" name="Picture Placeholder 2"/>
          <p:cNvSpPr>
            <a:spLocks noGrp="1"/>
          </p:cNvSpPr>
          <p:nvPr>
            <p:ph type="pic" sz="quarter" idx="22" hasCustomPrompt="1"/>
          </p:nvPr>
        </p:nvSpPr>
        <p:spPr>
          <a:xfrm>
            <a:off x="373820" y="3523321"/>
            <a:ext cx="4150929" cy="2754000"/>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9" name="Picture Placeholder 2"/>
          <p:cNvSpPr>
            <a:spLocks noGrp="1"/>
          </p:cNvSpPr>
          <p:nvPr>
            <p:ph type="pic" sz="quarter" idx="27" hasCustomPrompt="1"/>
          </p:nvPr>
        </p:nvSpPr>
        <p:spPr>
          <a:xfrm>
            <a:off x="4619251" y="3537176"/>
            <a:ext cx="4137797" cy="2754000"/>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
        <p:nvSpPr>
          <p:cNvPr id="20" name="Picture Placeholder 2"/>
          <p:cNvSpPr>
            <a:spLocks noGrp="1"/>
          </p:cNvSpPr>
          <p:nvPr>
            <p:ph type="pic" sz="quarter" idx="28" hasCustomPrompt="1"/>
          </p:nvPr>
        </p:nvSpPr>
        <p:spPr>
          <a:xfrm>
            <a:off x="373820" y="704875"/>
            <a:ext cx="4150929" cy="2754000"/>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Tree>
    <p:extLst>
      <p:ext uri="{BB962C8B-B14F-4D97-AF65-F5344CB8AC3E}">
        <p14:creationId xmlns:p14="http://schemas.microsoft.com/office/powerpoint/2010/main" val="3183311253"/>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Images with Tex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85750" y="625642"/>
            <a:ext cx="8471297" cy="593558"/>
          </a:xfrm>
        </p:spPr>
        <p:txBody>
          <a:bodyPr anchor="t">
            <a:normAutofit/>
          </a:bodyPr>
          <a:lstStyle>
            <a:lvl1pPr>
              <a:defRPr sz="2400" baseline="0"/>
            </a:lvl1pPr>
          </a:lstStyle>
          <a:p>
            <a:r>
              <a:rPr lang="en-GB" dirty="0"/>
              <a:t>Enter text</a:t>
            </a:r>
          </a:p>
        </p:txBody>
      </p:sp>
      <p:sp>
        <p:nvSpPr>
          <p:cNvPr id="1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
        <p:nvSpPr>
          <p:cNvPr id="14" name="Picture Placeholder 2"/>
          <p:cNvSpPr>
            <a:spLocks noGrp="1"/>
          </p:cNvSpPr>
          <p:nvPr>
            <p:ph type="pic" sz="quarter" idx="21" hasCustomPrompt="1"/>
          </p:nvPr>
        </p:nvSpPr>
        <p:spPr>
          <a:xfrm>
            <a:off x="5622574" y="1219201"/>
            <a:ext cx="3134473"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
        <p:nvSpPr>
          <p:cNvPr id="15" name="Picture Placeholder 2"/>
          <p:cNvSpPr>
            <a:spLocks noGrp="1"/>
          </p:cNvSpPr>
          <p:nvPr>
            <p:ph type="pic" sz="quarter" idx="22" hasCustomPrompt="1"/>
          </p:nvPr>
        </p:nvSpPr>
        <p:spPr>
          <a:xfrm>
            <a:off x="2370220" y="3831772"/>
            <a:ext cx="3145501" cy="2456316"/>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16" name="Picture Placeholder 2"/>
          <p:cNvSpPr>
            <a:spLocks noGrp="1"/>
          </p:cNvSpPr>
          <p:nvPr>
            <p:ph type="pic" sz="quarter" idx="27" hasCustomPrompt="1"/>
          </p:nvPr>
        </p:nvSpPr>
        <p:spPr>
          <a:xfrm>
            <a:off x="5622574" y="3831773"/>
            <a:ext cx="3134473" cy="2464799"/>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above.</a:t>
            </a:r>
          </a:p>
        </p:txBody>
      </p:sp>
      <p:sp>
        <p:nvSpPr>
          <p:cNvPr id="17" name="Picture Placeholder 2"/>
          <p:cNvSpPr>
            <a:spLocks noGrp="1"/>
          </p:cNvSpPr>
          <p:nvPr>
            <p:ph type="pic" sz="quarter" idx="28" hasCustomPrompt="1"/>
          </p:nvPr>
        </p:nvSpPr>
        <p:spPr>
          <a:xfrm>
            <a:off x="2370220" y="1219200"/>
            <a:ext cx="3145501" cy="2456316"/>
          </a:xfrm>
          <a:solidFill>
            <a:schemeClr val="bg1"/>
          </a:solidFill>
        </p:spPr>
        <p:txBody>
          <a:bodyPr tIns="1692000"/>
          <a:lstStyle>
            <a:lvl1pPr marL="0" indent="0" algn="ctr">
              <a:buNone/>
              <a:defRPr baseline="0">
                <a:solidFill>
                  <a:schemeClr val="tx2"/>
                </a:solidFill>
              </a:defRPr>
            </a:lvl1pPr>
          </a:lstStyle>
          <a:p>
            <a:r>
              <a:rPr lang="en-GB" dirty="0"/>
              <a:t>Insert an image by clicking on the icon below.</a:t>
            </a:r>
          </a:p>
        </p:txBody>
      </p:sp>
      <p:sp>
        <p:nvSpPr>
          <p:cNvPr id="9" name="Text Placeholder 2"/>
          <p:cNvSpPr>
            <a:spLocks noGrp="1"/>
          </p:cNvSpPr>
          <p:nvPr>
            <p:ph type="body" sz="quarter" idx="29" hasCustomPrompt="1"/>
          </p:nvPr>
        </p:nvSpPr>
        <p:spPr>
          <a:xfrm>
            <a:off x="285750" y="1219200"/>
            <a:ext cx="2071688" cy="5181600"/>
          </a:xfrm>
        </p:spPr>
        <p:txBody>
          <a:bodyPr tIns="0"/>
          <a:lstStyle>
            <a:lvl1pPr marL="0" indent="0">
              <a:buNone/>
              <a:defRPr/>
            </a:lvl1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4819898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45.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0.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image" Target="../media/image47.jpg"/><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theme" Target="../theme/theme1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14.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35.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49.jp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5.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45.pn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16.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51.jp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17.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6" Type="http://schemas.openxmlformats.org/officeDocument/2006/relationships/image" Target="../media/image51.jpg"/><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image" Target="../media/image1.jpeg"/><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45.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heme" Target="../theme/theme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theme" Target="../theme/theme4.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35.jp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6.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theme" Target="../theme/theme7.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image" Target="../media/image41.png"/><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image" Target="../media/image40.png"/><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image" Target="../media/image39.png"/><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image" Target="../media/image3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8.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9.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3048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524000"/>
            <a:ext cx="8153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07225" y="5638800"/>
            <a:ext cx="2133600" cy="117633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lvl1pPr algn="l" rtl="0" eaLnBrk="1" fontAlgn="base" hangingPunct="1">
        <a:spcBef>
          <a:spcPct val="0"/>
        </a:spcBef>
        <a:spcAft>
          <a:spcPct val="0"/>
        </a:spcAft>
        <a:defRPr sz="3200" b="1">
          <a:solidFill>
            <a:srgbClr val="CD0921"/>
          </a:solidFill>
          <a:latin typeface="+mj-lt"/>
          <a:ea typeface="+mj-ea"/>
          <a:cs typeface="+mj-cs"/>
        </a:defRPr>
      </a:lvl1pPr>
      <a:lvl2pPr algn="l" rtl="0" eaLnBrk="1" fontAlgn="base" hangingPunct="1">
        <a:spcBef>
          <a:spcPct val="0"/>
        </a:spcBef>
        <a:spcAft>
          <a:spcPct val="0"/>
        </a:spcAft>
        <a:defRPr sz="3200" b="1">
          <a:solidFill>
            <a:srgbClr val="CD0921"/>
          </a:solidFill>
          <a:latin typeface="Arial" charset="0"/>
        </a:defRPr>
      </a:lvl2pPr>
      <a:lvl3pPr algn="l" rtl="0" eaLnBrk="1" fontAlgn="base" hangingPunct="1">
        <a:spcBef>
          <a:spcPct val="0"/>
        </a:spcBef>
        <a:spcAft>
          <a:spcPct val="0"/>
        </a:spcAft>
        <a:defRPr sz="3200" b="1">
          <a:solidFill>
            <a:srgbClr val="CD0921"/>
          </a:solidFill>
          <a:latin typeface="Arial" charset="0"/>
        </a:defRPr>
      </a:lvl3pPr>
      <a:lvl4pPr algn="l" rtl="0" eaLnBrk="1" fontAlgn="base" hangingPunct="1">
        <a:spcBef>
          <a:spcPct val="0"/>
        </a:spcBef>
        <a:spcAft>
          <a:spcPct val="0"/>
        </a:spcAft>
        <a:defRPr sz="3200" b="1">
          <a:solidFill>
            <a:srgbClr val="CD0921"/>
          </a:solidFill>
          <a:latin typeface="Arial" charset="0"/>
        </a:defRPr>
      </a:lvl4pPr>
      <a:lvl5pPr algn="l" rtl="0" eaLnBrk="1" fontAlgn="base" hangingPunct="1">
        <a:spcBef>
          <a:spcPct val="0"/>
        </a:spcBef>
        <a:spcAft>
          <a:spcPct val="0"/>
        </a:spcAft>
        <a:defRPr sz="3200" b="1">
          <a:solidFill>
            <a:srgbClr val="CD0921"/>
          </a:solidFill>
          <a:latin typeface="Arial" charset="0"/>
        </a:defRPr>
      </a:lvl5pPr>
      <a:lvl6pPr marL="457200" algn="l" rtl="0" eaLnBrk="1" fontAlgn="base" hangingPunct="1">
        <a:spcBef>
          <a:spcPct val="0"/>
        </a:spcBef>
        <a:spcAft>
          <a:spcPct val="0"/>
        </a:spcAft>
        <a:defRPr sz="3200" b="1">
          <a:solidFill>
            <a:srgbClr val="CD0921"/>
          </a:solidFill>
          <a:latin typeface="Arial" charset="0"/>
        </a:defRPr>
      </a:lvl6pPr>
      <a:lvl7pPr marL="914400" algn="l" rtl="0" eaLnBrk="1" fontAlgn="base" hangingPunct="1">
        <a:spcBef>
          <a:spcPct val="0"/>
        </a:spcBef>
        <a:spcAft>
          <a:spcPct val="0"/>
        </a:spcAft>
        <a:defRPr sz="3200" b="1">
          <a:solidFill>
            <a:srgbClr val="CD0921"/>
          </a:solidFill>
          <a:latin typeface="Arial" charset="0"/>
        </a:defRPr>
      </a:lvl7pPr>
      <a:lvl8pPr marL="1371600" algn="l" rtl="0" eaLnBrk="1" fontAlgn="base" hangingPunct="1">
        <a:spcBef>
          <a:spcPct val="0"/>
        </a:spcBef>
        <a:spcAft>
          <a:spcPct val="0"/>
        </a:spcAft>
        <a:defRPr sz="3200" b="1">
          <a:solidFill>
            <a:srgbClr val="CD0921"/>
          </a:solidFill>
          <a:latin typeface="Arial" charset="0"/>
        </a:defRPr>
      </a:lvl8pPr>
      <a:lvl9pPr marL="1828800" algn="l" rtl="0" eaLnBrk="1" fontAlgn="base" hangingPunct="1">
        <a:spcBef>
          <a:spcPct val="0"/>
        </a:spcBef>
        <a:spcAft>
          <a:spcPct val="0"/>
        </a:spcAft>
        <a:defRPr sz="3200" b="1">
          <a:solidFill>
            <a:srgbClr val="CD092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015BF-69BE-4FF0-9B14-2D60E7DAA5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83962" y="8028"/>
            <a:ext cx="1348476" cy="1428386"/>
          </a:xfrm>
          <a:prstGeom prst="rect">
            <a:avLst/>
          </a:prstGeom>
        </p:spPr>
      </p:pic>
      <p:sp>
        <p:nvSpPr>
          <p:cNvPr id="6146" name="Rectangle 2"/>
          <p:cNvSpPr>
            <a:spLocks noGrp="1" noChangeArrowheads="1"/>
          </p:cNvSpPr>
          <p:nvPr>
            <p:ph type="title"/>
          </p:nvPr>
        </p:nvSpPr>
        <p:spPr bwMode="auto">
          <a:xfrm>
            <a:off x="685800" y="3048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524000"/>
            <a:ext cx="8153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07225" y="5638800"/>
            <a:ext cx="2133600" cy="117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474687"/>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hf sldNum="0" hdr="0" ftr="0" dt="0"/>
  <p:txStyles>
    <p:titleStyle>
      <a:lvl1pPr algn="l" rtl="0" eaLnBrk="1" fontAlgn="base" hangingPunct="1">
        <a:spcBef>
          <a:spcPct val="0"/>
        </a:spcBef>
        <a:spcAft>
          <a:spcPct val="0"/>
        </a:spcAft>
        <a:defRPr sz="3200" b="1">
          <a:solidFill>
            <a:srgbClr val="CD0921"/>
          </a:solidFill>
          <a:latin typeface="+mj-lt"/>
          <a:ea typeface="+mj-ea"/>
          <a:cs typeface="+mj-cs"/>
        </a:defRPr>
      </a:lvl1pPr>
      <a:lvl2pPr algn="l" rtl="0" eaLnBrk="1" fontAlgn="base" hangingPunct="1">
        <a:spcBef>
          <a:spcPct val="0"/>
        </a:spcBef>
        <a:spcAft>
          <a:spcPct val="0"/>
        </a:spcAft>
        <a:defRPr sz="3200" b="1">
          <a:solidFill>
            <a:srgbClr val="CD0921"/>
          </a:solidFill>
          <a:latin typeface="Arial" charset="0"/>
        </a:defRPr>
      </a:lvl2pPr>
      <a:lvl3pPr algn="l" rtl="0" eaLnBrk="1" fontAlgn="base" hangingPunct="1">
        <a:spcBef>
          <a:spcPct val="0"/>
        </a:spcBef>
        <a:spcAft>
          <a:spcPct val="0"/>
        </a:spcAft>
        <a:defRPr sz="3200" b="1">
          <a:solidFill>
            <a:srgbClr val="CD0921"/>
          </a:solidFill>
          <a:latin typeface="Arial" charset="0"/>
        </a:defRPr>
      </a:lvl3pPr>
      <a:lvl4pPr algn="l" rtl="0" eaLnBrk="1" fontAlgn="base" hangingPunct="1">
        <a:spcBef>
          <a:spcPct val="0"/>
        </a:spcBef>
        <a:spcAft>
          <a:spcPct val="0"/>
        </a:spcAft>
        <a:defRPr sz="3200" b="1">
          <a:solidFill>
            <a:srgbClr val="CD0921"/>
          </a:solidFill>
          <a:latin typeface="Arial" charset="0"/>
        </a:defRPr>
      </a:lvl4pPr>
      <a:lvl5pPr algn="l" rtl="0" eaLnBrk="1" fontAlgn="base" hangingPunct="1">
        <a:spcBef>
          <a:spcPct val="0"/>
        </a:spcBef>
        <a:spcAft>
          <a:spcPct val="0"/>
        </a:spcAft>
        <a:defRPr sz="3200" b="1">
          <a:solidFill>
            <a:srgbClr val="CD0921"/>
          </a:solidFill>
          <a:latin typeface="Arial" charset="0"/>
        </a:defRPr>
      </a:lvl5pPr>
      <a:lvl6pPr marL="457200" algn="l" rtl="0" eaLnBrk="1" fontAlgn="base" hangingPunct="1">
        <a:spcBef>
          <a:spcPct val="0"/>
        </a:spcBef>
        <a:spcAft>
          <a:spcPct val="0"/>
        </a:spcAft>
        <a:defRPr sz="3200" b="1">
          <a:solidFill>
            <a:srgbClr val="CD0921"/>
          </a:solidFill>
          <a:latin typeface="Arial" charset="0"/>
        </a:defRPr>
      </a:lvl6pPr>
      <a:lvl7pPr marL="914400" algn="l" rtl="0" eaLnBrk="1" fontAlgn="base" hangingPunct="1">
        <a:spcBef>
          <a:spcPct val="0"/>
        </a:spcBef>
        <a:spcAft>
          <a:spcPct val="0"/>
        </a:spcAft>
        <a:defRPr sz="3200" b="1">
          <a:solidFill>
            <a:srgbClr val="CD0921"/>
          </a:solidFill>
          <a:latin typeface="Arial" charset="0"/>
        </a:defRPr>
      </a:lvl7pPr>
      <a:lvl8pPr marL="1371600" algn="l" rtl="0" eaLnBrk="1" fontAlgn="base" hangingPunct="1">
        <a:spcBef>
          <a:spcPct val="0"/>
        </a:spcBef>
        <a:spcAft>
          <a:spcPct val="0"/>
        </a:spcAft>
        <a:defRPr sz="3200" b="1">
          <a:solidFill>
            <a:srgbClr val="CD0921"/>
          </a:solidFill>
          <a:latin typeface="Arial" charset="0"/>
        </a:defRPr>
      </a:lvl8pPr>
      <a:lvl9pPr marL="1828800" algn="l" rtl="0" eaLnBrk="1" fontAlgn="base" hangingPunct="1">
        <a:spcBef>
          <a:spcPct val="0"/>
        </a:spcBef>
        <a:spcAft>
          <a:spcPct val="0"/>
        </a:spcAft>
        <a:defRPr sz="3200" b="1">
          <a:solidFill>
            <a:srgbClr val="CD092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685800" y="304800"/>
            <a:ext cx="8153400" cy="1143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1" i="0" u="none" strike="noStrike" cap="none">
                <a:solidFill>
                  <a:srgbClr val="CD092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1" i="0" u="none" strike="noStrike" cap="none">
                <a:solidFill>
                  <a:srgbClr val="CD092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1" i="0" u="none" strike="noStrike" cap="none">
                <a:solidFill>
                  <a:srgbClr val="CD092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1" i="0" u="none" strike="noStrike" cap="none">
                <a:solidFill>
                  <a:srgbClr val="CD092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1" i="0" u="none" strike="noStrike" cap="none">
                <a:solidFill>
                  <a:srgbClr val="CD092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1" i="0" u="none" strike="noStrike" cap="none">
                <a:solidFill>
                  <a:srgbClr val="CD092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1" i="0" u="none" strike="noStrike" cap="none">
                <a:solidFill>
                  <a:srgbClr val="CD092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1" i="0" u="none" strike="noStrike" cap="none">
                <a:solidFill>
                  <a:srgbClr val="CD092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1" i="0" u="none" strike="noStrike" cap="none">
                <a:solidFill>
                  <a:srgbClr val="CD0921"/>
                </a:solidFill>
                <a:latin typeface="Arial"/>
                <a:ea typeface="Arial"/>
                <a:cs typeface="Arial"/>
                <a:sym typeface="Arial"/>
              </a:defRPr>
            </a:lvl9pPr>
          </a:lstStyle>
          <a:p>
            <a:endParaRPr/>
          </a:p>
        </p:txBody>
      </p:sp>
      <p:sp>
        <p:nvSpPr>
          <p:cNvPr id="11" name="Google Shape;11;p67"/>
          <p:cNvSpPr txBox="1">
            <a:spLocks noGrp="1"/>
          </p:cNvSpPr>
          <p:nvPr>
            <p:ph type="body" idx="1"/>
          </p:nvPr>
        </p:nvSpPr>
        <p:spPr>
          <a:xfrm>
            <a:off x="685800" y="1524000"/>
            <a:ext cx="8153400" cy="4191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67"/>
          <p:cNvPicPr preferRelativeResize="0"/>
          <p:nvPr/>
        </p:nvPicPr>
        <p:blipFill rotWithShape="1">
          <a:blip r:embed="rId12">
            <a:alphaModFix/>
          </a:blip>
          <a:srcRect/>
          <a:stretch/>
        </p:blipFill>
        <p:spPr>
          <a:xfrm>
            <a:off x="7007225" y="5638800"/>
            <a:ext cx="2133600" cy="1176338"/>
          </a:xfrm>
          <a:prstGeom prst="rect">
            <a:avLst/>
          </a:prstGeom>
          <a:noFill/>
          <a:ln>
            <a:noFill/>
          </a:ln>
        </p:spPr>
      </p:pic>
    </p:spTree>
    <p:extLst>
      <p:ext uri="{BB962C8B-B14F-4D97-AF65-F5344CB8AC3E}">
        <p14:creationId xmlns:p14="http://schemas.microsoft.com/office/powerpoint/2010/main" val="321002210"/>
      </p:ext>
    </p:extLst>
  </p:cSld>
  <p:clrMap bg1="lt1" tx1="dk1" bg2="dk2"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5/18/2026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269889904"/>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7CB95-38AF-CA90-DA62-628596189FA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BB263D-57BE-B0DD-65FB-746D3255E770}"/>
              </a:ext>
            </a:extLst>
          </p:cNvPr>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B000AF-897F-F909-D152-8262A973A07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A545C2CF-9757-44B1-AFF7-2A689DF37723}" type="datetimeFigureOut">
              <a:rPr lang="en-US" smtClean="0"/>
              <a:t>5/18/2026</a:t>
            </a:fld>
            <a:endParaRPr lang="en-US"/>
          </a:p>
        </p:txBody>
      </p:sp>
      <p:sp>
        <p:nvSpPr>
          <p:cNvPr id="5" name="Footer Placeholder 4">
            <a:extLst>
              <a:ext uri="{FF2B5EF4-FFF2-40B4-BE49-F238E27FC236}">
                <a16:creationId xmlns:a16="http://schemas.microsoft.com/office/drawing/2014/main" id="{D963E0BF-3265-8E6E-E7DA-88B8B820C70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2D45B0A-DA00-AE4B-1A1A-E948856D1C1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63A4E7F-37F6-4984-945C-8A211D530170}" type="slidenum">
              <a:rPr lang="en-US" smtClean="0"/>
              <a:t>‹#›</a:t>
            </a:fld>
            <a:endParaRPr lang="en-US"/>
          </a:p>
        </p:txBody>
      </p:sp>
    </p:spTree>
    <p:extLst>
      <p:ext uri="{BB962C8B-B14F-4D97-AF65-F5344CB8AC3E}">
        <p14:creationId xmlns:p14="http://schemas.microsoft.com/office/powerpoint/2010/main" val="2126243047"/>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nk dragon with a white background&#10;&#10;Description automatically generated">
            <a:extLst>
              <a:ext uri="{FF2B5EF4-FFF2-40B4-BE49-F238E27FC236}">
                <a16:creationId xmlns:a16="http://schemas.microsoft.com/office/drawing/2014/main" id="{B09FBC18-138F-B164-B606-31D8FDC053AE}"/>
              </a:ext>
            </a:extLst>
          </p:cNvPr>
          <p:cNvPicPr>
            <a:picLocks noChangeAspect="1"/>
          </p:cNvPicPr>
          <p:nvPr userDrawn="1"/>
        </p:nvPicPr>
        <p:blipFill>
          <a:blip r:embed="rId14"/>
          <a:stretch>
            <a:fillRect/>
          </a:stretch>
        </p:blipFill>
        <p:spPr>
          <a:xfrm>
            <a:off x="0" y="0"/>
            <a:ext cx="9144000" cy="6858000"/>
          </a:xfrm>
          <a:prstGeom prst="rect">
            <a:avLst/>
          </a:prstGeom>
        </p:spPr>
      </p:pic>
      <p:sp>
        <p:nvSpPr>
          <p:cNvPr id="1027" name="Rectangle 2">
            <a:extLst>
              <a:ext uri="{FF2B5EF4-FFF2-40B4-BE49-F238E27FC236}">
                <a16:creationId xmlns:a16="http://schemas.microsoft.com/office/drawing/2014/main" id="{D555CFA0-99F4-23EA-D20F-C0B2FE916EE7}"/>
              </a:ext>
            </a:extLst>
          </p:cNvPr>
          <p:cNvSpPr>
            <a:spLocks noGrp="1" noChangeArrowheads="1"/>
          </p:cNvSpPr>
          <p:nvPr>
            <p:ph type="title"/>
          </p:nvPr>
        </p:nvSpPr>
        <p:spPr bwMode="auto">
          <a:xfrm>
            <a:off x="251520" y="304800"/>
            <a:ext cx="86409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endParaRPr lang="en-US" altLang="en-US" dirty="0"/>
          </a:p>
        </p:txBody>
      </p:sp>
      <p:sp>
        <p:nvSpPr>
          <p:cNvPr id="1028" name="Rectangle 3">
            <a:extLst>
              <a:ext uri="{FF2B5EF4-FFF2-40B4-BE49-F238E27FC236}">
                <a16:creationId xmlns:a16="http://schemas.microsoft.com/office/drawing/2014/main" id="{E9C2CFC3-5CA2-3B81-7A52-CE79A80EB393}"/>
              </a:ext>
            </a:extLst>
          </p:cNvPr>
          <p:cNvSpPr>
            <a:spLocks noGrp="1" noChangeArrowheads="1"/>
          </p:cNvSpPr>
          <p:nvPr>
            <p:ph type="body" idx="1"/>
          </p:nvPr>
        </p:nvSpPr>
        <p:spPr bwMode="auto">
          <a:xfrm>
            <a:off x="251520" y="1524000"/>
            <a:ext cx="864096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dirty="0"/>
          </a:p>
        </p:txBody>
      </p:sp>
    </p:spTree>
    <p:extLst>
      <p:ext uri="{BB962C8B-B14F-4D97-AF65-F5344CB8AC3E}">
        <p14:creationId xmlns:p14="http://schemas.microsoft.com/office/powerpoint/2010/main" val="1439720592"/>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Lst>
  <p:hf hdr="0" ftr="0" dt="0"/>
  <p:txStyles>
    <p:titleStyle>
      <a:lvl1pPr algn="l" rtl="0" eaLnBrk="1" fontAlgn="base" hangingPunct="1">
        <a:spcBef>
          <a:spcPct val="0"/>
        </a:spcBef>
        <a:spcAft>
          <a:spcPct val="0"/>
        </a:spcAft>
        <a:defRPr sz="2400" b="1">
          <a:solidFill>
            <a:srgbClr val="E40520"/>
          </a:solidFill>
          <a:latin typeface="+mj-lt"/>
          <a:ea typeface="+mj-ea"/>
          <a:cs typeface="ＭＳ Ｐゴシック" charset="0"/>
        </a:defRPr>
      </a:lvl1pPr>
      <a:lvl2pPr algn="l" rtl="0" eaLnBrk="1" fontAlgn="base" hangingPunct="1">
        <a:spcBef>
          <a:spcPct val="0"/>
        </a:spcBef>
        <a:spcAft>
          <a:spcPct val="0"/>
        </a:spcAft>
        <a:defRPr sz="2400" b="1">
          <a:solidFill>
            <a:srgbClr val="CD092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rgbClr val="CD092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rgbClr val="CD092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rgbClr val="CD0921"/>
          </a:solidFill>
          <a:latin typeface="Arial" charset="0"/>
          <a:ea typeface="ＭＳ Ｐゴシック" charset="0"/>
          <a:cs typeface="ＭＳ Ｐゴシック" charset="0"/>
        </a:defRPr>
      </a:lvl5pPr>
      <a:lvl6pPr marL="342900" algn="l" rtl="0" eaLnBrk="1" fontAlgn="base" hangingPunct="1">
        <a:spcBef>
          <a:spcPct val="0"/>
        </a:spcBef>
        <a:spcAft>
          <a:spcPct val="0"/>
        </a:spcAft>
        <a:defRPr sz="2400" b="1">
          <a:solidFill>
            <a:srgbClr val="CD0921"/>
          </a:solidFill>
          <a:latin typeface="Arial" charset="0"/>
          <a:ea typeface="ＭＳ Ｐゴシック" charset="0"/>
        </a:defRPr>
      </a:lvl6pPr>
      <a:lvl7pPr marL="685800" algn="l" rtl="0" eaLnBrk="1" fontAlgn="base" hangingPunct="1">
        <a:spcBef>
          <a:spcPct val="0"/>
        </a:spcBef>
        <a:spcAft>
          <a:spcPct val="0"/>
        </a:spcAft>
        <a:defRPr sz="2400" b="1">
          <a:solidFill>
            <a:srgbClr val="CD0921"/>
          </a:solidFill>
          <a:latin typeface="Arial" charset="0"/>
          <a:ea typeface="ＭＳ Ｐゴシック" charset="0"/>
        </a:defRPr>
      </a:lvl7pPr>
      <a:lvl8pPr marL="1028700" algn="l" rtl="0" eaLnBrk="1" fontAlgn="base" hangingPunct="1">
        <a:spcBef>
          <a:spcPct val="0"/>
        </a:spcBef>
        <a:spcAft>
          <a:spcPct val="0"/>
        </a:spcAft>
        <a:defRPr sz="2400" b="1">
          <a:solidFill>
            <a:srgbClr val="CD0921"/>
          </a:solidFill>
          <a:latin typeface="Arial" charset="0"/>
          <a:ea typeface="ＭＳ Ｐゴシック" charset="0"/>
        </a:defRPr>
      </a:lvl8pPr>
      <a:lvl9pPr marL="1371600" algn="l" rtl="0" eaLnBrk="1" fontAlgn="base" hangingPunct="1">
        <a:spcBef>
          <a:spcPct val="0"/>
        </a:spcBef>
        <a:spcAft>
          <a:spcPct val="0"/>
        </a:spcAft>
        <a:defRPr sz="2400" b="1">
          <a:solidFill>
            <a:srgbClr val="CD0921"/>
          </a:solidFill>
          <a:latin typeface="Arial" charset="0"/>
          <a:ea typeface="ＭＳ Ｐゴシック" charset="0"/>
        </a:defRPr>
      </a:lvl9pPr>
    </p:titleStyle>
    <p:bodyStyle>
      <a:lvl1pPr marL="257175" indent="-257175" algn="l" rtl="0" eaLnBrk="1" fontAlgn="base" hangingPunct="1">
        <a:spcBef>
          <a:spcPct val="20000"/>
        </a:spcBef>
        <a:spcAft>
          <a:spcPct val="0"/>
        </a:spcAft>
        <a:buClr>
          <a:srgbClr val="E40520"/>
        </a:buClr>
        <a:buChar char="•"/>
        <a:defRPr sz="2200">
          <a:solidFill>
            <a:schemeClr val="tx1"/>
          </a:solidFill>
          <a:latin typeface="+mn-lt"/>
          <a:ea typeface="+mn-ea"/>
          <a:cs typeface="ＭＳ Ｐゴシック" charset="0"/>
        </a:defRPr>
      </a:lvl1pPr>
      <a:lvl2pPr marL="557213" indent="-214313" algn="l" rtl="0" eaLnBrk="1" fontAlgn="base" hangingPunct="1">
        <a:spcBef>
          <a:spcPct val="20000"/>
        </a:spcBef>
        <a:spcAft>
          <a:spcPct val="0"/>
        </a:spcAft>
        <a:buClr>
          <a:srgbClr val="E40520"/>
        </a:buClr>
        <a:buChar char="–"/>
        <a:defRPr sz="2000">
          <a:solidFill>
            <a:schemeClr val="tx1"/>
          </a:solidFill>
          <a:latin typeface="+mn-lt"/>
          <a:ea typeface="+mn-ea"/>
        </a:defRPr>
      </a:lvl2pPr>
      <a:lvl3pPr marL="857250" indent="-171450" algn="l" rtl="0" eaLnBrk="1" fontAlgn="base" hangingPunct="1">
        <a:spcBef>
          <a:spcPct val="20000"/>
        </a:spcBef>
        <a:spcAft>
          <a:spcPct val="0"/>
        </a:spcAft>
        <a:buClr>
          <a:srgbClr val="E40520"/>
        </a:buClr>
        <a:buChar char="•"/>
        <a:defRPr sz="1800">
          <a:solidFill>
            <a:schemeClr val="tx1"/>
          </a:solidFill>
          <a:latin typeface="+mn-lt"/>
          <a:ea typeface="+mn-ea"/>
        </a:defRPr>
      </a:lvl3pPr>
      <a:lvl4pPr marL="1200150" indent="-171450" algn="l" rtl="0" eaLnBrk="1" fontAlgn="base" hangingPunct="1">
        <a:spcBef>
          <a:spcPct val="20000"/>
        </a:spcBef>
        <a:spcAft>
          <a:spcPct val="0"/>
        </a:spcAft>
        <a:buClr>
          <a:srgbClr val="E40520"/>
        </a:buClr>
        <a:buChar char="–"/>
        <a:defRPr sz="1600">
          <a:solidFill>
            <a:schemeClr val="tx1"/>
          </a:solidFill>
          <a:latin typeface="+mn-lt"/>
          <a:ea typeface="+mn-ea"/>
        </a:defRPr>
      </a:lvl4pPr>
      <a:lvl5pPr marL="1543050" indent="-171450" algn="l" rtl="0" eaLnBrk="1" fontAlgn="base" hangingPunct="1">
        <a:spcBef>
          <a:spcPct val="20000"/>
        </a:spcBef>
        <a:spcAft>
          <a:spcPct val="0"/>
        </a:spcAft>
        <a:buClr>
          <a:srgbClr val="E40520"/>
        </a:buClr>
        <a:buChar char="»"/>
        <a:defRPr sz="14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background with black dots&#10;&#10;Description automatically generated">
            <a:extLst>
              <a:ext uri="{FF2B5EF4-FFF2-40B4-BE49-F238E27FC236}">
                <a16:creationId xmlns:a16="http://schemas.microsoft.com/office/drawing/2014/main" id="{B6EF357F-68CF-08A9-8F59-1186CDC7050D}"/>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1027" name="Rectangle 2">
            <a:extLst>
              <a:ext uri="{FF2B5EF4-FFF2-40B4-BE49-F238E27FC236}">
                <a16:creationId xmlns:a16="http://schemas.microsoft.com/office/drawing/2014/main" id="{D555CFA0-99F4-23EA-D20F-C0B2FE916EE7}"/>
              </a:ext>
            </a:extLst>
          </p:cNvPr>
          <p:cNvSpPr>
            <a:spLocks noGrp="1" noChangeArrowheads="1"/>
          </p:cNvSpPr>
          <p:nvPr>
            <p:ph type="title"/>
          </p:nvPr>
        </p:nvSpPr>
        <p:spPr bwMode="auto">
          <a:xfrm>
            <a:off x="251520" y="304800"/>
            <a:ext cx="86409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title style</a:t>
            </a:r>
            <a:endParaRPr lang="en-US" altLang="en-US" dirty="0"/>
          </a:p>
        </p:txBody>
      </p:sp>
      <p:sp>
        <p:nvSpPr>
          <p:cNvPr id="1028" name="Rectangle 3">
            <a:extLst>
              <a:ext uri="{FF2B5EF4-FFF2-40B4-BE49-F238E27FC236}">
                <a16:creationId xmlns:a16="http://schemas.microsoft.com/office/drawing/2014/main" id="{E9C2CFC3-5CA2-3B81-7A52-CE79A80EB393}"/>
              </a:ext>
            </a:extLst>
          </p:cNvPr>
          <p:cNvSpPr>
            <a:spLocks noGrp="1" noChangeArrowheads="1"/>
          </p:cNvSpPr>
          <p:nvPr>
            <p:ph type="body" idx="1"/>
          </p:nvPr>
        </p:nvSpPr>
        <p:spPr bwMode="auto">
          <a:xfrm>
            <a:off x="251520" y="1524000"/>
            <a:ext cx="864096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dirty="0"/>
          </a:p>
        </p:txBody>
      </p:sp>
    </p:spTree>
    <p:extLst>
      <p:ext uri="{BB962C8B-B14F-4D97-AF65-F5344CB8AC3E}">
        <p14:creationId xmlns:p14="http://schemas.microsoft.com/office/powerpoint/2010/main" val="3096750685"/>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hf hdr="0" ftr="0" dt="0"/>
  <p:txStyles>
    <p:titleStyle>
      <a:lvl1pPr algn="l" rtl="0" eaLnBrk="1" fontAlgn="base" hangingPunct="1">
        <a:spcBef>
          <a:spcPct val="0"/>
        </a:spcBef>
        <a:spcAft>
          <a:spcPct val="0"/>
        </a:spcAft>
        <a:defRPr sz="2400" b="1">
          <a:solidFill>
            <a:srgbClr val="E40520"/>
          </a:solidFill>
          <a:latin typeface="+mj-lt"/>
          <a:ea typeface="+mj-ea"/>
          <a:cs typeface="ＭＳ Ｐゴシック" charset="0"/>
        </a:defRPr>
      </a:lvl1pPr>
      <a:lvl2pPr algn="l" rtl="0" eaLnBrk="1" fontAlgn="base" hangingPunct="1">
        <a:spcBef>
          <a:spcPct val="0"/>
        </a:spcBef>
        <a:spcAft>
          <a:spcPct val="0"/>
        </a:spcAft>
        <a:defRPr sz="2400" b="1">
          <a:solidFill>
            <a:srgbClr val="CD092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rgbClr val="CD092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rgbClr val="CD092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rgbClr val="CD0921"/>
          </a:solidFill>
          <a:latin typeface="Arial" charset="0"/>
          <a:ea typeface="ＭＳ Ｐゴシック" charset="0"/>
          <a:cs typeface="ＭＳ Ｐゴシック" charset="0"/>
        </a:defRPr>
      </a:lvl5pPr>
      <a:lvl6pPr marL="342900" algn="l" rtl="0" eaLnBrk="1" fontAlgn="base" hangingPunct="1">
        <a:spcBef>
          <a:spcPct val="0"/>
        </a:spcBef>
        <a:spcAft>
          <a:spcPct val="0"/>
        </a:spcAft>
        <a:defRPr sz="2400" b="1">
          <a:solidFill>
            <a:srgbClr val="CD0921"/>
          </a:solidFill>
          <a:latin typeface="Arial" charset="0"/>
          <a:ea typeface="ＭＳ Ｐゴシック" charset="0"/>
        </a:defRPr>
      </a:lvl6pPr>
      <a:lvl7pPr marL="685800" algn="l" rtl="0" eaLnBrk="1" fontAlgn="base" hangingPunct="1">
        <a:spcBef>
          <a:spcPct val="0"/>
        </a:spcBef>
        <a:spcAft>
          <a:spcPct val="0"/>
        </a:spcAft>
        <a:defRPr sz="2400" b="1">
          <a:solidFill>
            <a:srgbClr val="CD0921"/>
          </a:solidFill>
          <a:latin typeface="Arial" charset="0"/>
          <a:ea typeface="ＭＳ Ｐゴシック" charset="0"/>
        </a:defRPr>
      </a:lvl7pPr>
      <a:lvl8pPr marL="1028700" algn="l" rtl="0" eaLnBrk="1" fontAlgn="base" hangingPunct="1">
        <a:spcBef>
          <a:spcPct val="0"/>
        </a:spcBef>
        <a:spcAft>
          <a:spcPct val="0"/>
        </a:spcAft>
        <a:defRPr sz="2400" b="1">
          <a:solidFill>
            <a:srgbClr val="CD0921"/>
          </a:solidFill>
          <a:latin typeface="Arial" charset="0"/>
          <a:ea typeface="ＭＳ Ｐゴシック" charset="0"/>
        </a:defRPr>
      </a:lvl8pPr>
      <a:lvl9pPr marL="1371600" algn="l" rtl="0" eaLnBrk="1" fontAlgn="base" hangingPunct="1">
        <a:spcBef>
          <a:spcPct val="0"/>
        </a:spcBef>
        <a:spcAft>
          <a:spcPct val="0"/>
        </a:spcAft>
        <a:defRPr sz="2400" b="1">
          <a:solidFill>
            <a:srgbClr val="CD0921"/>
          </a:solidFill>
          <a:latin typeface="Arial" charset="0"/>
          <a:ea typeface="ＭＳ Ｐゴシック" charset="0"/>
        </a:defRPr>
      </a:lvl9pPr>
    </p:titleStyle>
    <p:bodyStyle>
      <a:lvl1pPr marL="257175" indent="-257175" algn="l" rtl="0" eaLnBrk="1" fontAlgn="base" hangingPunct="1">
        <a:spcBef>
          <a:spcPct val="20000"/>
        </a:spcBef>
        <a:spcAft>
          <a:spcPct val="0"/>
        </a:spcAft>
        <a:buClr>
          <a:srgbClr val="E40520"/>
        </a:buClr>
        <a:buChar char="•"/>
        <a:defRPr sz="2200">
          <a:solidFill>
            <a:schemeClr val="tx1"/>
          </a:solidFill>
          <a:latin typeface="+mn-lt"/>
          <a:ea typeface="+mn-ea"/>
          <a:cs typeface="ＭＳ Ｐゴシック" charset="0"/>
        </a:defRPr>
      </a:lvl1pPr>
      <a:lvl2pPr marL="557213" indent="-214313" algn="l" rtl="0" eaLnBrk="1" fontAlgn="base" hangingPunct="1">
        <a:spcBef>
          <a:spcPct val="20000"/>
        </a:spcBef>
        <a:spcAft>
          <a:spcPct val="0"/>
        </a:spcAft>
        <a:buClr>
          <a:srgbClr val="E40520"/>
        </a:buClr>
        <a:buChar char="–"/>
        <a:defRPr sz="2000">
          <a:solidFill>
            <a:schemeClr val="tx1"/>
          </a:solidFill>
          <a:latin typeface="+mn-lt"/>
          <a:ea typeface="+mn-ea"/>
        </a:defRPr>
      </a:lvl2pPr>
      <a:lvl3pPr marL="857250" indent="-171450" algn="l" rtl="0" eaLnBrk="1" fontAlgn="base" hangingPunct="1">
        <a:spcBef>
          <a:spcPct val="20000"/>
        </a:spcBef>
        <a:spcAft>
          <a:spcPct val="0"/>
        </a:spcAft>
        <a:buClr>
          <a:srgbClr val="E40520"/>
        </a:buClr>
        <a:buChar char="•"/>
        <a:defRPr sz="1800">
          <a:solidFill>
            <a:schemeClr val="tx1"/>
          </a:solidFill>
          <a:latin typeface="+mn-lt"/>
          <a:ea typeface="+mn-ea"/>
        </a:defRPr>
      </a:lvl3pPr>
      <a:lvl4pPr marL="1200150" indent="-171450" algn="l" rtl="0" eaLnBrk="1" fontAlgn="base" hangingPunct="1">
        <a:spcBef>
          <a:spcPct val="20000"/>
        </a:spcBef>
        <a:spcAft>
          <a:spcPct val="0"/>
        </a:spcAft>
        <a:buClr>
          <a:srgbClr val="E40520"/>
        </a:buClr>
        <a:buChar char="–"/>
        <a:defRPr sz="1600">
          <a:solidFill>
            <a:schemeClr val="tx1"/>
          </a:solidFill>
          <a:latin typeface="+mn-lt"/>
          <a:ea typeface="+mn-ea"/>
        </a:defRPr>
      </a:lvl4pPr>
      <a:lvl5pPr marL="1543050" indent="-171450" algn="l" rtl="0" eaLnBrk="1" fontAlgn="base" hangingPunct="1">
        <a:spcBef>
          <a:spcPct val="20000"/>
        </a:spcBef>
        <a:spcAft>
          <a:spcPct val="0"/>
        </a:spcAft>
        <a:buClr>
          <a:srgbClr val="E40520"/>
        </a:buClr>
        <a:buChar char="»"/>
        <a:defRPr sz="1400">
          <a:solidFill>
            <a:schemeClr val="tx1"/>
          </a:solidFill>
          <a:latin typeface="+mn-lt"/>
          <a:ea typeface="+mn-ea"/>
        </a:defRPr>
      </a:lvl5pPr>
      <a:lvl6pPr marL="1885950" indent="-171450" algn="l" rtl="0" eaLnBrk="1" fontAlgn="base" hangingPunct="1">
        <a:spcBef>
          <a:spcPct val="20000"/>
        </a:spcBef>
        <a:spcAft>
          <a:spcPct val="0"/>
        </a:spcAft>
        <a:buChar char="»"/>
        <a:defRPr>
          <a:solidFill>
            <a:schemeClr val="tx1"/>
          </a:solidFill>
          <a:latin typeface="+mn-lt"/>
          <a:ea typeface="+mn-ea"/>
        </a:defRPr>
      </a:lvl6pPr>
      <a:lvl7pPr marL="2228850" indent="-171450" algn="l" rtl="0" eaLnBrk="1" fontAlgn="base" hangingPunct="1">
        <a:spcBef>
          <a:spcPct val="20000"/>
        </a:spcBef>
        <a:spcAft>
          <a:spcPct val="0"/>
        </a:spcAft>
        <a:buChar char="»"/>
        <a:defRPr>
          <a:solidFill>
            <a:schemeClr val="tx1"/>
          </a:solidFill>
          <a:latin typeface="+mn-lt"/>
          <a:ea typeface="+mn-ea"/>
        </a:defRPr>
      </a:lvl7pPr>
      <a:lvl8pPr marL="2571750" indent="-171450" algn="l" rtl="0" eaLnBrk="1" fontAlgn="base" hangingPunct="1">
        <a:spcBef>
          <a:spcPct val="20000"/>
        </a:spcBef>
        <a:spcAft>
          <a:spcPct val="0"/>
        </a:spcAft>
        <a:buChar char="»"/>
        <a:defRPr>
          <a:solidFill>
            <a:schemeClr val="tx1"/>
          </a:solidFill>
          <a:latin typeface="+mn-lt"/>
          <a:ea typeface="+mn-ea"/>
        </a:defRPr>
      </a:lvl8pPr>
      <a:lvl9pPr marL="2914650" indent="-171450" algn="l" rtl="0" eaLnBrk="1" fontAlgn="base" hangingPunct="1">
        <a:spcBef>
          <a:spcPct val="20000"/>
        </a:spcBef>
        <a:spcAft>
          <a:spcPct val="0"/>
        </a:spcAft>
        <a:buChar char="»"/>
        <a:defRPr>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015BF-69BE-4FF0-9B14-2D60E7DAA5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83962" y="8028"/>
            <a:ext cx="1348476" cy="1428387"/>
          </a:xfrm>
          <a:prstGeom prst="rect">
            <a:avLst/>
          </a:prstGeom>
        </p:spPr>
      </p:pic>
      <p:sp>
        <p:nvSpPr>
          <p:cNvPr id="6146" name="Rectangle 2"/>
          <p:cNvSpPr>
            <a:spLocks noGrp="1" noChangeArrowheads="1"/>
          </p:cNvSpPr>
          <p:nvPr>
            <p:ph type="title"/>
          </p:nvPr>
        </p:nvSpPr>
        <p:spPr bwMode="auto">
          <a:xfrm>
            <a:off x="685800" y="3048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524000"/>
            <a:ext cx="8153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07225" y="5638800"/>
            <a:ext cx="2133600" cy="1176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50306A-0F8F-4384-A236-B3E767CF371F}"/>
              </a:ext>
            </a:extLst>
          </p:cNvPr>
          <p:cNvSpPr/>
          <p:nvPr userDrawn="1"/>
        </p:nvSpPr>
        <p:spPr bwMode="auto">
          <a:xfrm>
            <a:off x="7007227" y="42863"/>
            <a:ext cx="2125213" cy="1836796"/>
          </a:xfrm>
          <a:prstGeom prst="rect">
            <a:avLst/>
          </a:prstGeom>
          <a:blipFill>
            <a:blip r:embed="rId15"/>
            <a:stretch>
              <a:fillRect/>
            </a:stretch>
          </a:bli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Times"/>
            </a:endParaRPr>
          </a:p>
        </p:txBody>
      </p:sp>
    </p:spTree>
    <p:extLst>
      <p:ext uri="{BB962C8B-B14F-4D97-AF65-F5344CB8AC3E}">
        <p14:creationId xmlns:p14="http://schemas.microsoft.com/office/powerpoint/2010/main" val="392267781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hf sldNum="0" hdr="0" ftr="0" dt="0"/>
  <p:txStyles>
    <p:titleStyle>
      <a:lvl1pPr algn="l" rtl="0" eaLnBrk="1" fontAlgn="base" hangingPunct="1">
        <a:spcBef>
          <a:spcPct val="0"/>
        </a:spcBef>
        <a:spcAft>
          <a:spcPct val="0"/>
        </a:spcAft>
        <a:defRPr sz="2400" b="1">
          <a:solidFill>
            <a:srgbClr val="CD0921"/>
          </a:solidFill>
          <a:latin typeface="+mj-lt"/>
          <a:ea typeface="+mj-ea"/>
          <a:cs typeface="+mj-cs"/>
        </a:defRPr>
      </a:lvl1pPr>
      <a:lvl2pPr algn="l" rtl="0" eaLnBrk="1" fontAlgn="base" hangingPunct="1">
        <a:spcBef>
          <a:spcPct val="0"/>
        </a:spcBef>
        <a:spcAft>
          <a:spcPct val="0"/>
        </a:spcAft>
        <a:defRPr sz="2400" b="1">
          <a:solidFill>
            <a:srgbClr val="CD0921"/>
          </a:solidFill>
          <a:latin typeface="Arial" charset="0"/>
        </a:defRPr>
      </a:lvl2pPr>
      <a:lvl3pPr algn="l" rtl="0" eaLnBrk="1" fontAlgn="base" hangingPunct="1">
        <a:spcBef>
          <a:spcPct val="0"/>
        </a:spcBef>
        <a:spcAft>
          <a:spcPct val="0"/>
        </a:spcAft>
        <a:defRPr sz="2400" b="1">
          <a:solidFill>
            <a:srgbClr val="CD0921"/>
          </a:solidFill>
          <a:latin typeface="Arial" charset="0"/>
        </a:defRPr>
      </a:lvl3pPr>
      <a:lvl4pPr algn="l" rtl="0" eaLnBrk="1" fontAlgn="base" hangingPunct="1">
        <a:spcBef>
          <a:spcPct val="0"/>
        </a:spcBef>
        <a:spcAft>
          <a:spcPct val="0"/>
        </a:spcAft>
        <a:defRPr sz="2400" b="1">
          <a:solidFill>
            <a:srgbClr val="CD0921"/>
          </a:solidFill>
          <a:latin typeface="Arial" charset="0"/>
        </a:defRPr>
      </a:lvl4pPr>
      <a:lvl5pPr algn="l" rtl="0" eaLnBrk="1" fontAlgn="base" hangingPunct="1">
        <a:spcBef>
          <a:spcPct val="0"/>
        </a:spcBef>
        <a:spcAft>
          <a:spcPct val="0"/>
        </a:spcAft>
        <a:defRPr sz="2400" b="1">
          <a:solidFill>
            <a:srgbClr val="CD0921"/>
          </a:solidFill>
          <a:latin typeface="Arial" charset="0"/>
        </a:defRPr>
      </a:lvl5pPr>
      <a:lvl6pPr marL="342900" algn="l" rtl="0" eaLnBrk="1" fontAlgn="base" hangingPunct="1">
        <a:spcBef>
          <a:spcPct val="0"/>
        </a:spcBef>
        <a:spcAft>
          <a:spcPct val="0"/>
        </a:spcAft>
        <a:defRPr sz="2400" b="1">
          <a:solidFill>
            <a:srgbClr val="CD0921"/>
          </a:solidFill>
          <a:latin typeface="Arial" charset="0"/>
        </a:defRPr>
      </a:lvl6pPr>
      <a:lvl7pPr marL="685800" algn="l" rtl="0" eaLnBrk="1" fontAlgn="base" hangingPunct="1">
        <a:spcBef>
          <a:spcPct val="0"/>
        </a:spcBef>
        <a:spcAft>
          <a:spcPct val="0"/>
        </a:spcAft>
        <a:defRPr sz="2400" b="1">
          <a:solidFill>
            <a:srgbClr val="CD0921"/>
          </a:solidFill>
          <a:latin typeface="Arial" charset="0"/>
        </a:defRPr>
      </a:lvl7pPr>
      <a:lvl8pPr marL="1028700" algn="l" rtl="0" eaLnBrk="1" fontAlgn="base" hangingPunct="1">
        <a:spcBef>
          <a:spcPct val="0"/>
        </a:spcBef>
        <a:spcAft>
          <a:spcPct val="0"/>
        </a:spcAft>
        <a:defRPr sz="2400" b="1">
          <a:solidFill>
            <a:srgbClr val="CD0921"/>
          </a:solidFill>
          <a:latin typeface="Arial" charset="0"/>
        </a:defRPr>
      </a:lvl8pPr>
      <a:lvl9pPr marL="1371600" algn="l" rtl="0" eaLnBrk="1" fontAlgn="base" hangingPunct="1">
        <a:spcBef>
          <a:spcPct val="0"/>
        </a:spcBef>
        <a:spcAft>
          <a:spcPct val="0"/>
        </a:spcAft>
        <a:defRPr sz="2400" b="1">
          <a:solidFill>
            <a:srgbClr val="CD0921"/>
          </a:solidFill>
          <a:latin typeface="Arial" charset="0"/>
        </a:defRPr>
      </a:lvl9pPr>
    </p:titleStyle>
    <p:bodyStyle>
      <a:lvl1pPr marL="257175" indent="-257175" algn="l" rtl="0" eaLnBrk="1" fontAlgn="base" hangingPunct="1">
        <a:spcBef>
          <a:spcPct val="20000"/>
        </a:spcBef>
        <a:spcAft>
          <a:spcPct val="0"/>
        </a:spcAft>
        <a:buChar char="•"/>
        <a:defRPr sz="2100">
          <a:solidFill>
            <a:schemeClr val="tx1"/>
          </a:solidFill>
          <a:latin typeface="+mn-lt"/>
          <a:ea typeface="+mn-ea"/>
          <a:cs typeface="+mn-cs"/>
        </a:defRPr>
      </a:lvl1pPr>
      <a:lvl2pPr marL="557213" indent="-214313" algn="l" rtl="0" eaLnBrk="1" fontAlgn="base" hangingPunct="1">
        <a:spcBef>
          <a:spcPct val="20000"/>
        </a:spcBef>
        <a:spcAft>
          <a:spcPct val="0"/>
        </a:spcAft>
        <a:buChar char="–"/>
        <a:defRPr sz="1800">
          <a:solidFill>
            <a:schemeClr val="tx1"/>
          </a:solidFill>
          <a:latin typeface="+mn-lt"/>
        </a:defRPr>
      </a:lvl2pPr>
      <a:lvl3pPr marL="857250" indent="-171450" algn="l" rtl="0" eaLnBrk="1" fontAlgn="base" hangingPunct="1">
        <a:spcBef>
          <a:spcPct val="20000"/>
        </a:spcBef>
        <a:spcAft>
          <a:spcPct val="0"/>
        </a:spcAft>
        <a:buChar char="•"/>
        <a:defRPr sz="1500">
          <a:solidFill>
            <a:schemeClr val="tx1"/>
          </a:solidFill>
          <a:latin typeface="+mn-lt"/>
        </a:defRPr>
      </a:lvl3pPr>
      <a:lvl4pPr marL="1200150" indent="-171450" algn="l" rtl="0" eaLnBrk="1" fontAlgn="base" hangingPunct="1">
        <a:spcBef>
          <a:spcPct val="20000"/>
        </a:spcBef>
        <a:spcAft>
          <a:spcPct val="0"/>
        </a:spcAft>
        <a:buChar char="–"/>
        <a:defRPr>
          <a:solidFill>
            <a:schemeClr val="tx1"/>
          </a:solidFill>
          <a:latin typeface="+mn-lt"/>
        </a:defRPr>
      </a:lvl4pPr>
      <a:lvl5pPr marL="1543050" indent="-171450" algn="l" rtl="0" eaLnBrk="1" fontAlgn="base" hangingPunct="1">
        <a:spcBef>
          <a:spcPct val="20000"/>
        </a:spcBef>
        <a:spcAft>
          <a:spcPct val="0"/>
        </a:spcAft>
        <a:buChar char="»"/>
        <a:defRPr>
          <a:solidFill>
            <a:schemeClr val="tx1"/>
          </a:solidFill>
          <a:latin typeface="+mn-lt"/>
        </a:defRPr>
      </a:lvl5pPr>
      <a:lvl6pPr marL="1885950" indent="-171450" algn="l" rtl="0" eaLnBrk="1" fontAlgn="base" hangingPunct="1">
        <a:spcBef>
          <a:spcPct val="20000"/>
        </a:spcBef>
        <a:spcAft>
          <a:spcPct val="0"/>
        </a:spcAft>
        <a:buChar char="»"/>
        <a:defRPr>
          <a:solidFill>
            <a:schemeClr val="tx1"/>
          </a:solidFill>
          <a:latin typeface="+mn-lt"/>
        </a:defRPr>
      </a:lvl6pPr>
      <a:lvl7pPr marL="2228850" indent="-171450" algn="l" rtl="0" eaLnBrk="1" fontAlgn="base" hangingPunct="1">
        <a:spcBef>
          <a:spcPct val="20000"/>
        </a:spcBef>
        <a:spcAft>
          <a:spcPct val="0"/>
        </a:spcAft>
        <a:buChar char="»"/>
        <a:defRPr>
          <a:solidFill>
            <a:schemeClr val="tx1"/>
          </a:solidFill>
          <a:latin typeface="+mn-lt"/>
        </a:defRPr>
      </a:lvl7pPr>
      <a:lvl8pPr marL="2571750" indent="-171450" algn="l" rtl="0" eaLnBrk="1" fontAlgn="base" hangingPunct="1">
        <a:spcBef>
          <a:spcPct val="20000"/>
        </a:spcBef>
        <a:spcAft>
          <a:spcPct val="0"/>
        </a:spcAft>
        <a:buChar char="»"/>
        <a:defRPr>
          <a:solidFill>
            <a:schemeClr val="tx1"/>
          </a:solidFill>
          <a:latin typeface="+mn-lt"/>
        </a:defRPr>
      </a:lvl8pPr>
      <a:lvl9pPr marL="2914650" indent="-17145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015BF-69BE-4FF0-9B14-2D60E7DAA59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83962" y="8028"/>
            <a:ext cx="1348476" cy="1428387"/>
          </a:xfrm>
          <a:prstGeom prst="rect">
            <a:avLst/>
          </a:prstGeom>
        </p:spPr>
      </p:pic>
      <p:sp>
        <p:nvSpPr>
          <p:cNvPr id="6146" name="Rectangle 2"/>
          <p:cNvSpPr>
            <a:spLocks noGrp="1" noChangeArrowheads="1"/>
          </p:cNvSpPr>
          <p:nvPr>
            <p:ph type="title"/>
          </p:nvPr>
        </p:nvSpPr>
        <p:spPr bwMode="auto">
          <a:xfrm>
            <a:off x="685800" y="304800"/>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524000"/>
            <a:ext cx="8153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14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07225" y="5638800"/>
            <a:ext cx="2133600" cy="1176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50306A-0F8F-4384-A236-B3E767CF371F}"/>
              </a:ext>
            </a:extLst>
          </p:cNvPr>
          <p:cNvSpPr/>
          <p:nvPr userDrawn="1"/>
        </p:nvSpPr>
        <p:spPr bwMode="auto">
          <a:xfrm>
            <a:off x="7007228" y="42863"/>
            <a:ext cx="2125213" cy="1836796"/>
          </a:xfrm>
          <a:prstGeom prst="rect">
            <a:avLst/>
          </a:prstGeom>
          <a:blipFill>
            <a:blip r:embed="rId16"/>
            <a:stretch>
              <a:fillRect/>
            </a:stretch>
          </a:blip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marL="0" marR="0" indent="0" algn="l" defTabSz="514350" rtl="0" eaLnBrk="0" fontAlgn="base" latinLnBrk="0" hangingPunct="0">
              <a:lnSpc>
                <a:spcPct val="100000"/>
              </a:lnSpc>
              <a:spcBef>
                <a:spcPct val="0"/>
              </a:spcBef>
              <a:spcAft>
                <a:spcPct val="0"/>
              </a:spcAft>
              <a:buClrTx/>
              <a:buSzTx/>
              <a:buFontTx/>
              <a:buNone/>
              <a:tabLst/>
            </a:pPr>
            <a:endParaRPr kumimoji="0" lang="en-GB" sz="1350" b="0" i="0" u="none" strike="noStrike" cap="none" normalizeH="0" baseline="0" dirty="0">
              <a:ln>
                <a:noFill/>
              </a:ln>
              <a:solidFill>
                <a:schemeClr val="tx1"/>
              </a:solidFill>
              <a:effectLst/>
              <a:latin typeface="Times"/>
            </a:endParaRPr>
          </a:p>
        </p:txBody>
      </p:sp>
    </p:spTree>
    <p:extLst>
      <p:ext uri="{BB962C8B-B14F-4D97-AF65-F5344CB8AC3E}">
        <p14:creationId xmlns:p14="http://schemas.microsoft.com/office/powerpoint/2010/main" val="2123266220"/>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Lst>
  <p:hf sldNum="0" hdr="0" ftr="0" dt="0"/>
  <p:txStyles>
    <p:titleStyle>
      <a:lvl1pPr algn="l" rtl="0" eaLnBrk="1" fontAlgn="base" hangingPunct="1">
        <a:spcBef>
          <a:spcPct val="0"/>
        </a:spcBef>
        <a:spcAft>
          <a:spcPct val="0"/>
        </a:spcAft>
        <a:defRPr sz="1800" b="1">
          <a:solidFill>
            <a:srgbClr val="CD0921"/>
          </a:solidFill>
          <a:latin typeface="+mj-lt"/>
          <a:ea typeface="+mj-ea"/>
          <a:cs typeface="+mj-cs"/>
        </a:defRPr>
      </a:lvl1pPr>
      <a:lvl2pPr algn="l" rtl="0" eaLnBrk="1" fontAlgn="base" hangingPunct="1">
        <a:spcBef>
          <a:spcPct val="0"/>
        </a:spcBef>
        <a:spcAft>
          <a:spcPct val="0"/>
        </a:spcAft>
        <a:defRPr sz="1800" b="1">
          <a:solidFill>
            <a:srgbClr val="CD0921"/>
          </a:solidFill>
          <a:latin typeface="Arial" charset="0"/>
        </a:defRPr>
      </a:lvl2pPr>
      <a:lvl3pPr algn="l" rtl="0" eaLnBrk="1" fontAlgn="base" hangingPunct="1">
        <a:spcBef>
          <a:spcPct val="0"/>
        </a:spcBef>
        <a:spcAft>
          <a:spcPct val="0"/>
        </a:spcAft>
        <a:defRPr sz="1800" b="1">
          <a:solidFill>
            <a:srgbClr val="CD0921"/>
          </a:solidFill>
          <a:latin typeface="Arial" charset="0"/>
        </a:defRPr>
      </a:lvl3pPr>
      <a:lvl4pPr algn="l" rtl="0" eaLnBrk="1" fontAlgn="base" hangingPunct="1">
        <a:spcBef>
          <a:spcPct val="0"/>
        </a:spcBef>
        <a:spcAft>
          <a:spcPct val="0"/>
        </a:spcAft>
        <a:defRPr sz="1800" b="1">
          <a:solidFill>
            <a:srgbClr val="CD0921"/>
          </a:solidFill>
          <a:latin typeface="Arial" charset="0"/>
        </a:defRPr>
      </a:lvl4pPr>
      <a:lvl5pPr algn="l" rtl="0" eaLnBrk="1" fontAlgn="base" hangingPunct="1">
        <a:spcBef>
          <a:spcPct val="0"/>
        </a:spcBef>
        <a:spcAft>
          <a:spcPct val="0"/>
        </a:spcAft>
        <a:defRPr sz="1800" b="1">
          <a:solidFill>
            <a:srgbClr val="CD0921"/>
          </a:solidFill>
          <a:latin typeface="Arial" charset="0"/>
        </a:defRPr>
      </a:lvl5pPr>
      <a:lvl6pPr marL="257175" algn="l" rtl="0" eaLnBrk="1" fontAlgn="base" hangingPunct="1">
        <a:spcBef>
          <a:spcPct val="0"/>
        </a:spcBef>
        <a:spcAft>
          <a:spcPct val="0"/>
        </a:spcAft>
        <a:defRPr sz="1800" b="1">
          <a:solidFill>
            <a:srgbClr val="CD0921"/>
          </a:solidFill>
          <a:latin typeface="Arial" charset="0"/>
        </a:defRPr>
      </a:lvl6pPr>
      <a:lvl7pPr marL="514350" algn="l" rtl="0" eaLnBrk="1" fontAlgn="base" hangingPunct="1">
        <a:spcBef>
          <a:spcPct val="0"/>
        </a:spcBef>
        <a:spcAft>
          <a:spcPct val="0"/>
        </a:spcAft>
        <a:defRPr sz="1800" b="1">
          <a:solidFill>
            <a:srgbClr val="CD0921"/>
          </a:solidFill>
          <a:latin typeface="Arial" charset="0"/>
        </a:defRPr>
      </a:lvl7pPr>
      <a:lvl8pPr marL="771525" algn="l" rtl="0" eaLnBrk="1" fontAlgn="base" hangingPunct="1">
        <a:spcBef>
          <a:spcPct val="0"/>
        </a:spcBef>
        <a:spcAft>
          <a:spcPct val="0"/>
        </a:spcAft>
        <a:defRPr sz="1800" b="1">
          <a:solidFill>
            <a:srgbClr val="CD0921"/>
          </a:solidFill>
          <a:latin typeface="Arial" charset="0"/>
        </a:defRPr>
      </a:lvl8pPr>
      <a:lvl9pPr marL="1028700" algn="l" rtl="0" eaLnBrk="1" fontAlgn="base" hangingPunct="1">
        <a:spcBef>
          <a:spcPct val="0"/>
        </a:spcBef>
        <a:spcAft>
          <a:spcPct val="0"/>
        </a:spcAft>
        <a:defRPr sz="1800" b="1">
          <a:solidFill>
            <a:srgbClr val="CD0921"/>
          </a:solidFill>
          <a:latin typeface="Arial" charset="0"/>
        </a:defRPr>
      </a:lvl9pPr>
    </p:titleStyle>
    <p:bodyStyle>
      <a:lvl1pPr marL="192881" indent="-192881" algn="l" rtl="0" eaLnBrk="1" fontAlgn="base" hangingPunct="1">
        <a:spcBef>
          <a:spcPct val="20000"/>
        </a:spcBef>
        <a:spcAft>
          <a:spcPct val="0"/>
        </a:spcAft>
        <a:buChar char="•"/>
        <a:defRPr sz="1575">
          <a:solidFill>
            <a:schemeClr val="tx1"/>
          </a:solidFill>
          <a:latin typeface="+mn-lt"/>
          <a:ea typeface="+mn-ea"/>
          <a:cs typeface="+mn-cs"/>
        </a:defRPr>
      </a:lvl1pPr>
      <a:lvl2pPr marL="417910" indent="-160735" algn="l" rtl="0" eaLnBrk="1" fontAlgn="base" hangingPunct="1">
        <a:spcBef>
          <a:spcPct val="20000"/>
        </a:spcBef>
        <a:spcAft>
          <a:spcPct val="0"/>
        </a:spcAft>
        <a:buChar char="–"/>
        <a:defRPr sz="1350">
          <a:solidFill>
            <a:schemeClr val="tx1"/>
          </a:solidFill>
          <a:latin typeface="+mn-lt"/>
        </a:defRPr>
      </a:lvl2pPr>
      <a:lvl3pPr marL="642938" indent="-128588" algn="l" rtl="0" eaLnBrk="1" fontAlgn="base" hangingPunct="1">
        <a:spcBef>
          <a:spcPct val="20000"/>
        </a:spcBef>
        <a:spcAft>
          <a:spcPct val="0"/>
        </a:spcAft>
        <a:buChar char="•"/>
        <a:defRPr sz="1125">
          <a:solidFill>
            <a:schemeClr val="tx1"/>
          </a:solidFill>
          <a:latin typeface="+mn-lt"/>
        </a:defRPr>
      </a:lvl3pPr>
      <a:lvl4pPr marL="900113" indent="-128588" algn="l" rtl="0" eaLnBrk="1" fontAlgn="base" hangingPunct="1">
        <a:spcBef>
          <a:spcPct val="20000"/>
        </a:spcBef>
        <a:spcAft>
          <a:spcPct val="0"/>
        </a:spcAft>
        <a:buChar char="–"/>
        <a:defRPr>
          <a:solidFill>
            <a:schemeClr val="tx1"/>
          </a:solidFill>
          <a:latin typeface="+mn-lt"/>
        </a:defRPr>
      </a:lvl4pPr>
      <a:lvl5pPr marL="1157288" indent="-128588" algn="l" rtl="0" eaLnBrk="1" fontAlgn="base" hangingPunct="1">
        <a:spcBef>
          <a:spcPct val="20000"/>
        </a:spcBef>
        <a:spcAft>
          <a:spcPct val="0"/>
        </a:spcAft>
        <a:buChar char="»"/>
        <a:defRPr>
          <a:solidFill>
            <a:schemeClr val="tx1"/>
          </a:solidFill>
          <a:latin typeface="+mn-lt"/>
        </a:defRPr>
      </a:lvl5pPr>
      <a:lvl6pPr marL="1414463" indent="-128588" algn="l" rtl="0" eaLnBrk="1" fontAlgn="base" hangingPunct="1">
        <a:spcBef>
          <a:spcPct val="20000"/>
        </a:spcBef>
        <a:spcAft>
          <a:spcPct val="0"/>
        </a:spcAft>
        <a:buChar char="»"/>
        <a:defRPr>
          <a:solidFill>
            <a:schemeClr val="tx1"/>
          </a:solidFill>
          <a:latin typeface="+mn-lt"/>
        </a:defRPr>
      </a:lvl6pPr>
      <a:lvl7pPr marL="1671638" indent="-128588" algn="l" rtl="0" eaLnBrk="1" fontAlgn="base" hangingPunct="1">
        <a:spcBef>
          <a:spcPct val="20000"/>
        </a:spcBef>
        <a:spcAft>
          <a:spcPct val="0"/>
        </a:spcAft>
        <a:buChar char="»"/>
        <a:defRPr>
          <a:solidFill>
            <a:schemeClr val="tx1"/>
          </a:solidFill>
          <a:latin typeface="+mn-lt"/>
        </a:defRPr>
      </a:lvl7pPr>
      <a:lvl8pPr marL="1928813" indent="-128588" algn="l" rtl="0" eaLnBrk="1" fontAlgn="base" hangingPunct="1">
        <a:spcBef>
          <a:spcPct val="20000"/>
        </a:spcBef>
        <a:spcAft>
          <a:spcPct val="0"/>
        </a:spcAft>
        <a:buChar char="»"/>
        <a:defRPr>
          <a:solidFill>
            <a:schemeClr val="tx1"/>
          </a:solidFill>
          <a:latin typeface="+mn-lt"/>
        </a:defRPr>
      </a:lvl8pPr>
      <a:lvl9pPr marL="2185988" indent="-128588"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5079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52278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51778"/>
            <a:ext cx="7886700" cy="1238911"/>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p:cNvCxnSpPr/>
          <p:nvPr userDrawn="1"/>
        </p:nvCxnSpPr>
        <p:spPr>
          <a:xfrm>
            <a:off x="359569" y="457200"/>
            <a:ext cx="8012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0" name="Group 4"/>
          <p:cNvGrpSpPr>
            <a:grpSpLocks noChangeAspect="1"/>
          </p:cNvGrpSpPr>
          <p:nvPr userDrawn="1"/>
        </p:nvGrpSpPr>
        <p:grpSpPr bwMode="auto">
          <a:xfrm>
            <a:off x="8046484" y="6497580"/>
            <a:ext cx="717095" cy="237556"/>
            <a:chOff x="1078" y="1474"/>
            <a:chExt cx="5514" cy="1370"/>
          </a:xfrm>
          <a:solidFill>
            <a:schemeClr val="tx2"/>
          </a:solidFill>
        </p:grpSpPr>
        <p:sp>
          <p:nvSpPr>
            <p:cNvPr id="41" name="Freeform 6"/>
            <p:cNvSpPr>
              <a:spLocks/>
            </p:cNvSpPr>
            <p:nvPr userDrawn="1"/>
          </p:nvSpPr>
          <p:spPr bwMode="auto">
            <a:xfrm>
              <a:off x="5556" y="1474"/>
              <a:ext cx="140" cy="141"/>
            </a:xfrm>
            <a:custGeom>
              <a:avLst/>
              <a:gdLst>
                <a:gd name="T0" fmla="*/ 70 w 140"/>
                <a:gd name="T1" fmla="*/ 0 h 141"/>
                <a:gd name="T2" fmla="*/ 94 w 140"/>
                <a:gd name="T3" fmla="*/ 4 h 141"/>
                <a:gd name="T4" fmla="*/ 112 w 140"/>
                <a:gd name="T5" fmla="*/ 14 h 141"/>
                <a:gd name="T6" fmla="*/ 127 w 140"/>
                <a:gd name="T7" fmla="*/ 29 h 141"/>
                <a:gd name="T8" fmla="*/ 137 w 140"/>
                <a:gd name="T9" fmla="*/ 49 h 141"/>
                <a:gd name="T10" fmla="*/ 140 w 140"/>
                <a:gd name="T11" fmla="*/ 71 h 141"/>
                <a:gd name="T12" fmla="*/ 137 w 140"/>
                <a:gd name="T13" fmla="*/ 94 h 141"/>
                <a:gd name="T14" fmla="*/ 127 w 140"/>
                <a:gd name="T15" fmla="*/ 113 h 141"/>
                <a:gd name="T16" fmla="*/ 112 w 140"/>
                <a:gd name="T17" fmla="*/ 128 h 141"/>
                <a:gd name="T18" fmla="*/ 94 w 140"/>
                <a:gd name="T19" fmla="*/ 138 h 141"/>
                <a:gd name="T20" fmla="*/ 70 w 140"/>
                <a:gd name="T21" fmla="*/ 141 h 141"/>
                <a:gd name="T22" fmla="*/ 48 w 140"/>
                <a:gd name="T23" fmla="*/ 138 h 141"/>
                <a:gd name="T24" fmla="*/ 30 w 140"/>
                <a:gd name="T25" fmla="*/ 128 h 141"/>
                <a:gd name="T26" fmla="*/ 13 w 140"/>
                <a:gd name="T27" fmla="*/ 113 h 141"/>
                <a:gd name="T28" fmla="*/ 3 w 140"/>
                <a:gd name="T29" fmla="*/ 94 h 141"/>
                <a:gd name="T30" fmla="*/ 0 w 140"/>
                <a:gd name="T31" fmla="*/ 71 h 141"/>
                <a:gd name="T32" fmla="*/ 3 w 140"/>
                <a:gd name="T33" fmla="*/ 49 h 141"/>
                <a:gd name="T34" fmla="*/ 13 w 140"/>
                <a:gd name="T35" fmla="*/ 29 h 141"/>
                <a:gd name="T36" fmla="*/ 30 w 140"/>
                <a:gd name="T37" fmla="*/ 14 h 141"/>
                <a:gd name="T38" fmla="*/ 48 w 140"/>
                <a:gd name="T39" fmla="*/ 4 h 141"/>
                <a:gd name="T40" fmla="*/ 70 w 140"/>
                <a:gd name="T4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141">
                  <a:moveTo>
                    <a:pt x="70" y="0"/>
                  </a:moveTo>
                  <a:lnTo>
                    <a:pt x="94" y="4"/>
                  </a:lnTo>
                  <a:lnTo>
                    <a:pt x="112" y="14"/>
                  </a:lnTo>
                  <a:lnTo>
                    <a:pt x="127" y="29"/>
                  </a:lnTo>
                  <a:lnTo>
                    <a:pt x="137" y="49"/>
                  </a:lnTo>
                  <a:lnTo>
                    <a:pt x="140" y="71"/>
                  </a:lnTo>
                  <a:lnTo>
                    <a:pt x="137" y="94"/>
                  </a:lnTo>
                  <a:lnTo>
                    <a:pt x="127" y="113"/>
                  </a:lnTo>
                  <a:lnTo>
                    <a:pt x="112" y="128"/>
                  </a:lnTo>
                  <a:lnTo>
                    <a:pt x="94" y="138"/>
                  </a:lnTo>
                  <a:lnTo>
                    <a:pt x="70" y="141"/>
                  </a:lnTo>
                  <a:lnTo>
                    <a:pt x="48" y="138"/>
                  </a:lnTo>
                  <a:lnTo>
                    <a:pt x="30" y="128"/>
                  </a:lnTo>
                  <a:lnTo>
                    <a:pt x="13" y="113"/>
                  </a:lnTo>
                  <a:lnTo>
                    <a:pt x="3" y="94"/>
                  </a:lnTo>
                  <a:lnTo>
                    <a:pt x="0" y="71"/>
                  </a:lnTo>
                  <a:lnTo>
                    <a:pt x="3" y="49"/>
                  </a:lnTo>
                  <a:lnTo>
                    <a:pt x="13" y="29"/>
                  </a:lnTo>
                  <a:lnTo>
                    <a:pt x="30" y="14"/>
                  </a:lnTo>
                  <a:lnTo>
                    <a:pt x="48"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2" name="Freeform 7"/>
            <p:cNvSpPr>
              <a:spLocks noEditPoints="1"/>
            </p:cNvSpPr>
            <p:nvPr userDrawn="1"/>
          </p:nvSpPr>
          <p:spPr bwMode="auto">
            <a:xfrm>
              <a:off x="1078" y="1690"/>
              <a:ext cx="2773" cy="739"/>
            </a:xfrm>
            <a:custGeom>
              <a:avLst/>
              <a:gdLst>
                <a:gd name="T0" fmla="*/ 1754 w 2773"/>
                <a:gd name="T1" fmla="*/ 218 h 739"/>
                <a:gd name="T2" fmla="*/ 1727 w 2773"/>
                <a:gd name="T3" fmla="*/ 360 h 739"/>
                <a:gd name="T4" fmla="*/ 2047 w 2773"/>
                <a:gd name="T5" fmla="*/ 238 h 739"/>
                <a:gd name="T6" fmla="*/ 2055 w 2773"/>
                <a:gd name="T7" fmla="*/ 208 h 739"/>
                <a:gd name="T8" fmla="*/ 1901 w 2773"/>
                <a:gd name="T9" fmla="*/ 134 h 739"/>
                <a:gd name="T10" fmla="*/ 425 w 2773"/>
                <a:gd name="T11" fmla="*/ 216 h 739"/>
                <a:gd name="T12" fmla="*/ 402 w 2773"/>
                <a:gd name="T13" fmla="*/ 377 h 739"/>
                <a:gd name="T14" fmla="*/ 725 w 2773"/>
                <a:gd name="T15" fmla="*/ 226 h 739"/>
                <a:gd name="T16" fmla="*/ 727 w 2773"/>
                <a:gd name="T17" fmla="*/ 206 h 739"/>
                <a:gd name="T18" fmla="*/ 1034 w 2773"/>
                <a:gd name="T19" fmla="*/ 0 h 739"/>
                <a:gd name="T20" fmla="*/ 1183 w 2773"/>
                <a:gd name="T21" fmla="*/ 4 h 739"/>
                <a:gd name="T22" fmla="*/ 1438 w 2773"/>
                <a:gd name="T23" fmla="*/ 96 h 739"/>
                <a:gd name="T24" fmla="*/ 1501 w 2773"/>
                <a:gd name="T25" fmla="*/ 330 h 739"/>
                <a:gd name="T26" fmla="*/ 1563 w 2773"/>
                <a:gd name="T27" fmla="*/ 601 h 739"/>
                <a:gd name="T28" fmla="*/ 1632 w 2773"/>
                <a:gd name="T29" fmla="*/ 491 h 739"/>
                <a:gd name="T30" fmla="*/ 1590 w 2773"/>
                <a:gd name="T31" fmla="*/ 310 h 739"/>
                <a:gd name="T32" fmla="*/ 1687 w 2773"/>
                <a:gd name="T33" fmla="*/ 89 h 739"/>
                <a:gd name="T34" fmla="*/ 1951 w 2773"/>
                <a:gd name="T35" fmla="*/ 4 h 739"/>
                <a:gd name="T36" fmla="*/ 2154 w 2773"/>
                <a:gd name="T37" fmla="*/ 116 h 739"/>
                <a:gd name="T38" fmla="*/ 2189 w 2773"/>
                <a:gd name="T39" fmla="*/ 191 h 739"/>
                <a:gd name="T40" fmla="*/ 2095 w 2773"/>
                <a:gd name="T41" fmla="*/ 374 h 739"/>
                <a:gd name="T42" fmla="*/ 2015 w 2773"/>
                <a:gd name="T43" fmla="*/ 603 h 739"/>
                <a:gd name="T44" fmla="*/ 2268 w 2773"/>
                <a:gd name="T45" fmla="*/ 459 h 739"/>
                <a:gd name="T46" fmla="*/ 2309 w 2773"/>
                <a:gd name="T47" fmla="*/ 69 h 739"/>
                <a:gd name="T48" fmla="*/ 2401 w 2773"/>
                <a:gd name="T49" fmla="*/ 5 h 739"/>
                <a:gd name="T50" fmla="*/ 2624 w 2773"/>
                <a:gd name="T51" fmla="*/ 4 h 739"/>
                <a:gd name="T52" fmla="*/ 2773 w 2773"/>
                <a:gd name="T53" fmla="*/ 123 h 739"/>
                <a:gd name="T54" fmla="*/ 2679 w 2773"/>
                <a:gd name="T55" fmla="*/ 178 h 739"/>
                <a:gd name="T56" fmla="*/ 2520 w 2773"/>
                <a:gd name="T57" fmla="*/ 144 h 739"/>
                <a:gd name="T58" fmla="*/ 2447 w 2773"/>
                <a:gd name="T59" fmla="*/ 670 h 739"/>
                <a:gd name="T60" fmla="*/ 2376 w 2773"/>
                <a:gd name="T61" fmla="*/ 739 h 739"/>
                <a:gd name="T62" fmla="*/ 2309 w 2773"/>
                <a:gd name="T63" fmla="*/ 622 h 739"/>
                <a:gd name="T64" fmla="*/ 1953 w 2773"/>
                <a:gd name="T65" fmla="*/ 734 h 739"/>
                <a:gd name="T66" fmla="*/ 1665 w 2773"/>
                <a:gd name="T67" fmla="*/ 699 h 739"/>
                <a:gd name="T68" fmla="*/ 1545 w 2773"/>
                <a:gd name="T69" fmla="*/ 739 h 739"/>
                <a:gd name="T70" fmla="*/ 1371 w 2773"/>
                <a:gd name="T71" fmla="*/ 613 h 739"/>
                <a:gd name="T72" fmla="*/ 1300 w 2773"/>
                <a:gd name="T73" fmla="*/ 154 h 739"/>
                <a:gd name="T74" fmla="*/ 1121 w 2773"/>
                <a:gd name="T75" fmla="*/ 201 h 739"/>
                <a:gd name="T76" fmla="*/ 1081 w 2773"/>
                <a:gd name="T77" fmla="*/ 724 h 739"/>
                <a:gd name="T78" fmla="*/ 979 w 2773"/>
                <a:gd name="T79" fmla="*/ 710 h 739"/>
                <a:gd name="T80" fmla="*/ 810 w 2773"/>
                <a:gd name="T81" fmla="*/ 719 h 739"/>
                <a:gd name="T82" fmla="*/ 455 w 2773"/>
                <a:gd name="T83" fmla="*/ 668 h 739"/>
                <a:gd name="T84" fmla="*/ 211 w 2773"/>
                <a:gd name="T85" fmla="*/ 737 h 739"/>
                <a:gd name="T86" fmla="*/ 20 w 2773"/>
                <a:gd name="T87" fmla="*/ 694 h 739"/>
                <a:gd name="T88" fmla="*/ 37 w 2773"/>
                <a:gd name="T89" fmla="*/ 586 h 739"/>
                <a:gd name="T90" fmla="*/ 139 w 2773"/>
                <a:gd name="T91" fmla="*/ 600 h 739"/>
                <a:gd name="T92" fmla="*/ 315 w 2773"/>
                <a:gd name="T93" fmla="*/ 534 h 739"/>
                <a:gd name="T94" fmla="*/ 260 w 2773"/>
                <a:gd name="T95" fmla="*/ 350 h 739"/>
                <a:gd name="T96" fmla="*/ 300 w 2773"/>
                <a:gd name="T97" fmla="*/ 164 h 739"/>
                <a:gd name="T98" fmla="*/ 541 w 2773"/>
                <a:gd name="T99" fmla="*/ 2 h 739"/>
                <a:gd name="T100" fmla="*/ 815 w 2773"/>
                <a:gd name="T101" fmla="*/ 106 h 739"/>
                <a:gd name="T102" fmla="*/ 862 w 2773"/>
                <a:gd name="T103" fmla="*/ 210 h 739"/>
                <a:gd name="T104" fmla="*/ 765 w 2773"/>
                <a:gd name="T105" fmla="*/ 372 h 739"/>
                <a:gd name="T106" fmla="*/ 742 w 2773"/>
                <a:gd name="T107" fmla="*/ 596 h 739"/>
                <a:gd name="T108" fmla="*/ 966 w 2773"/>
                <a:gd name="T109" fmla="*/ 394 h 739"/>
                <a:gd name="T110" fmla="*/ 1034 w 2773"/>
                <a:gd name="T111" fmla="*/ 0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3" h="739">
                  <a:moveTo>
                    <a:pt x="1901" y="134"/>
                  </a:moveTo>
                  <a:lnTo>
                    <a:pt x="1868" y="139"/>
                  </a:lnTo>
                  <a:lnTo>
                    <a:pt x="1834" y="151"/>
                  </a:lnTo>
                  <a:lnTo>
                    <a:pt x="1802" y="169"/>
                  </a:lnTo>
                  <a:lnTo>
                    <a:pt x="1776" y="191"/>
                  </a:lnTo>
                  <a:lnTo>
                    <a:pt x="1754" y="218"/>
                  </a:lnTo>
                  <a:lnTo>
                    <a:pt x="1737" y="248"/>
                  </a:lnTo>
                  <a:lnTo>
                    <a:pt x="1727" y="282"/>
                  </a:lnTo>
                  <a:lnTo>
                    <a:pt x="1724" y="317"/>
                  </a:lnTo>
                  <a:lnTo>
                    <a:pt x="1724" y="325"/>
                  </a:lnTo>
                  <a:lnTo>
                    <a:pt x="1724" y="340"/>
                  </a:lnTo>
                  <a:lnTo>
                    <a:pt x="1727" y="360"/>
                  </a:lnTo>
                  <a:lnTo>
                    <a:pt x="1732" y="385"/>
                  </a:lnTo>
                  <a:lnTo>
                    <a:pt x="1742" y="416"/>
                  </a:lnTo>
                  <a:lnTo>
                    <a:pt x="1757" y="449"/>
                  </a:lnTo>
                  <a:lnTo>
                    <a:pt x="2015" y="265"/>
                  </a:lnTo>
                  <a:lnTo>
                    <a:pt x="2035" y="250"/>
                  </a:lnTo>
                  <a:lnTo>
                    <a:pt x="2047" y="238"/>
                  </a:lnTo>
                  <a:lnTo>
                    <a:pt x="2053" y="230"/>
                  </a:lnTo>
                  <a:lnTo>
                    <a:pt x="2057" y="223"/>
                  </a:lnTo>
                  <a:lnTo>
                    <a:pt x="2057" y="218"/>
                  </a:lnTo>
                  <a:lnTo>
                    <a:pt x="2057" y="215"/>
                  </a:lnTo>
                  <a:lnTo>
                    <a:pt x="2055" y="211"/>
                  </a:lnTo>
                  <a:lnTo>
                    <a:pt x="2055" y="208"/>
                  </a:lnTo>
                  <a:lnTo>
                    <a:pt x="2053" y="208"/>
                  </a:lnTo>
                  <a:lnTo>
                    <a:pt x="2030" y="181"/>
                  </a:lnTo>
                  <a:lnTo>
                    <a:pt x="2002" y="159"/>
                  </a:lnTo>
                  <a:lnTo>
                    <a:pt x="1970" y="144"/>
                  </a:lnTo>
                  <a:lnTo>
                    <a:pt x="1936" y="136"/>
                  </a:lnTo>
                  <a:lnTo>
                    <a:pt x="1901" y="134"/>
                  </a:lnTo>
                  <a:close/>
                  <a:moveTo>
                    <a:pt x="588" y="134"/>
                  </a:moveTo>
                  <a:lnTo>
                    <a:pt x="549" y="136"/>
                  </a:lnTo>
                  <a:lnTo>
                    <a:pt x="509" y="148"/>
                  </a:lnTo>
                  <a:lnTo>
                    <a:pt x="474" y="168"/>
                  </a:lnTo>
                  <a:lnTo>
                    <a:pt x="447" y="190"/>
                  </a:lnTo>
                  <a:lnTo>
                    <a:pt x="425" y="216"/>
                  </a:lnTo>
                  <a:lnTo>
                    <a:pt x="409" y="246"/>
                  </a:lnTo>
                  <a:lnTo>
                    <a:pt x="399" y="280"/>
                  </a:lnTo>
                  <a:lnTo>
                    <a:pt x="395" y="315"/>
                  </a:lnTo>
                  <a:lnTo>
                    <a:pt x="395" y="327"/>
                  </a:lnTo>
                  <a:lnTo>
                    <a:pt x="397" y="347"/>
                  </a:lnTo>
                  <a:lnTo>
                    <a:pt x="402" y="377"/>
                  </a:lnTo>
                  <a:lnTo>
                    <a:pt x="414" y="411"/>
                  </a:lnTo>
                  <a:lnTo>
                    <a:pt x="430" y="449"/>
                  </a:lnTo>
                  <a:lnTo>
                    <a:pt x="686" y="263"/>
                  </a:lnTo>
                  <a:lnTo>
                    <a:pt x="705" y="248"/>
                  </a:lnTo>
                  <a:lnTo>
                    <a:pt x="718" y="235"/>
                  </a:lnTo>
                  <a:lnTo>
                    <a:pt x="725" y="226"/>
                  </a:lnTo>
                  <a:lnTo>
                    <a:pt x="728" y="220"/>
                  </a:lnTo>
                  <a:lnTo>
                    <a:pt x="728" y="216"/>
                  </a:lnTo>
                  <a:lnTo>
                    <a:pt x="728" y="215"/>
                  </a:lnTo>
                  <a:lnTo>
                    <a:pt x="728" y="213"/>
                  </a:lnTo>
                  <a:lnTo>
                    <a:pt x="728" y="210"/>
                  </a:lnTo>
                  <a:lnTo>
                    <a:pt x="727" y="206"/>
                  </a:lnTo>
                  <a:lnTo>
                    <a:pt x="725" y="203"/>
                  </a:lnTo>
                  <a:lnTo>
                    <a:pt x="696" y="174"/>
                  </a:lnTo>
                  <a:lnTo>
                    <a:pt x="663" y="154"/>
                  </a:lnTo>
                  <a:lnTo>
                    <a:pt x="626" y="141"/>
                  </a:lnTo>
                  <a:lnTo>
                    <a:pt x="588" y="134"/>
                  </a:lnTo>
                  <a:close/>
                  <a:moveTo>
                    <a:pt x="1034" y="0"/>
                  </a:moveTo>
                  <a:lnTo>
                    <a:pt x="1054" y="2"/>
                  </a:lnTo>
                  <a:lnTo>
                    <a:pt x="1071" y="10"/>
                  </a:lnTo>
                  <a:lnTo>
                    <a:pt x="1086" y="22"/>
                  </a:lnTo>
                  <a:lnTo>
                    <a:pt x="1096" y="39"/>
                  </a:lnTo>
                  <a:lnTo>
                    <a:pt x="1138" y="19"/>
                  </a:lnTo>
                  <a:lnTo>
                    <a:pt x="1183" y="4"/>
                  </a:lnTo>
                  <a:lnTo>
                    <a:pt x="1234" y="0"/>
                  </a:lnTo>
                  <a:lnTo>
                    <a:pt x="1282" y="4"/>
                  </a:lnTo>
                  <a:lnTo>
                    <a:pt x="1327" y="17"/>
                  </a:lnTo>
                  <a:lnTo>
                    <a:pt x="1369" y="37"/>
                  </a:lnTo>
                  <a:lnTo>
                    <a:pt x="1406" y="64"/>
                  </a:lnTo>
                  <a:lnTo>
                    <a:pt x="1438" y="96"/>
                  </a:lnTo>
                  <a:lnTo>
                    <a:pt x="1464" y="133"/>
                  </a:lnTo>
                  <a:lnTo>
                    <a:pt x="1484" y="174"/>
                  </a:lnTo>
                  <a:lnTo>
                    <a:pt x="1496" y="220"/>
                  </a:lnTo>
                  <a:lnTo>
                    <a:pt x="1501" y="267"/>
                  </a:lnTo>
                  <a:lnTo>
                    <a:pt x="1501" y="330"/>
                  </a:lnTo>
                  <a:lnTo>
                    <a:pt x="1501" y="330"/>
                  </a:lnTo>
                  <a:lnTo>
                    <a:pt x="1501" y="560"/>
                  </a:lnTo>
                  <a:lnTo>
                    <a:pt x="1506" y="576"/>
                  </a:lnTo>
                  <a:lnTo>
                    <a:pt x="1516" y="591"/>
                  </a:lnTo>
                  <a:lnTo>
                    <a:pt x="1531" y="600"/>
                  </a:lnTo>
                  <a:lnTo>
                    <a:pt x="1546" y="603"/>
                  </a:lnTo>
                  <a:lnTo>
                    <a:pt x="1563" y="601"/>
                  </a:lnTo>
                  <a:lnTo>
                    <a:pt x="1578" y="596"/>
                  </a:lnTo>
                  <a:lnTo>
                    <a:pt x="1595" y="586"/>
                  </a:lnTo>
                  <a:lnTo>
                    <a:pt x="1613" y="573"/>
                  </a:lnTo>
                  <a:lnTo>
                    <a:pt x="1633" y="555"/>
                  </a:lnTo>
                  <a:lnTo>
                    <a:pt x="1659" y="533"/>
                  </a:lnTo>
                  <a:lnTo>
                    <a:pt x="1632" y="491"/>
                  </a:lnTo>
                  <a:lnTo>
                    <a:pt x="1613" y="449"/>
                  </a:lnTo>
                  <a:lnTo>
                    <a:pt x="1600" y="411"/>
                  </a:lnTo>
                  <a:lnTo>
                    <a:pt x="1593" y="377"/>
                  </a:lnTo>
                  <a:lnTo>
                    <a:pt x="1590" y="347"/>
                  </a:lnTo>
                  <a:lnTo>
                    <a:pt x="1588" y="325"/>
                  </a:lnTo>
                  <a:lnTo>
                    <a:pt x="1590" y="310"/>
                  </a:lnTo>
                  <a:lnTo>
                    <a:pt x="1590" y="305"/>
                  </a:lnTo>
                  <a:lnTo>
                    <a:pt x="1595" y="257"/>
                  </a:lnTo>
                  <a:lnTo>
                    <a:pt x="1608" y="210"/>
                  </a:lnTo>
                  <a:lnTo>
                    <a:pt x="1628" y="166"/>
                  </a:lnTo>
                  <a:lnTo>
                    <a:pt x="1655" y="126"/>
                  </a:lnTo>
                  <a:lnTo>
                    <a:pt x="1687" y="89"/>
                  </a:lnTo>
                  <a:lnTo>
                    <a:pt x="1724" y="59"/>
                  </a:lnTo>
                  <a:lnTo>
                    <a:pt x="1767" y="34"/>
                  </a:lnTo>
                  <a:lnTo>
                    <a:pt x="1811" y="15"/>
                  </a:lnTo>
                  <a:lnTo>
                    <a:pt x="1858" y="5"/>
                  </a:lnTo>
                  <a:lnTo>
                    <a:pt x="1904" y="0"/>
                  </a:lnTo>
                  <a:lnTo>
                    <a:pt x="1951" y="4"/>
                  </a:lnTo>
                  <a:lnTo>
                    <a:pt x="1996" y="14"/>
                  </a:lnTo>
                  <a:lnTo>
                    <a:pt x="2040" y="30"/>
                  </a:lnTo>
                  <a:lnTo>
                    <a:pt x="2080" y="52"/>
                  </a:lnTo>
                  <a:lnTo>
                    <a:pt x="2119" y="82"/>
                  </a:lnTo>
                  <a:lnTo>
                    <a:pt x="2152" y="118"/>
                  </a:lnTo>
                  <a:lnTo>
                    <a:pt x="2154" y="116"/>
                  </a:lnTo>
                  <a:lnTo>
                    <a:pt x="2160" y="126"/>
                  </a:lnTo>
                  <a:lnTo>
                    <a:pt x="2167" y="136"/>
                  </a:lnTo>
                  <a:lnTo>
                    <a:pt x="2167" y="136"/>
                  </a:lnTo>
                  <a:lnTo>
                    <a:pt x="2167" y="136"/>
                  </a:lnTo>
                  <a:lnTo>
                    <a:pt x="2182" y="164"/>
                  </a:lnTo>
                  <a:lnTo>
                    <a:pt x="2189" y="191"/>
                  </a:lnTo>
                  <a:lnTo>
                    <a:pt x="2192" y="215"/>
                  </a:lnTo>
                  <a:lnTo>
                    <a:pt x="2191" y="236"/>
                  </a:lnTo>
                  <a:lnTo>
                    <a:pt x="2181" y="272"/>
                  </a:lnTo>
                  <a:lnTo>
                    <a:pt x="2162" y="307"/>
                  </a:lnTo>
                  <a:lnTo>
                    <a:pt x="2134" y="340"/>
                  </a:lnTo>
                  <a:lnTo>
                    <a:pt x="2095" y="374"/>
                  </a:lnTo>
                  <a:lnTo>
                    <a:pt x="2094" y="374"/>
                  </a:lnTo>
                  <a:lnTo>
                    <a:pt x="1848" y="550"/>
                  </a:lnTo>
                  <a:lnTo>
                    <a:pt x="1884" y="573"/>
                  </a:lnTo>
                  <a:lnTo>
                    <a:pt x="1926" y="590"/>
                  </a:lnTo>
                  <a:lnTo>
                    <a:pt x="1970" y="600"/>
                  </a:lnTo>
                  <a:lnTo>
                    <a:pt x="2015" y="603"/>
                  </a:lnTo>
                  <a:lnTo>
                    <a:pt x="2068" y="600"/>
                  </a:lnTo>
                  <a:lnTo>
                    <a:pt x="2117" y="585"/>
                  </a:lnTo>
                  <a:lnTo>
                    <a:pt x="2162" y="565"/>
                  </a:lnTo>
                  <a:lnTo>
                    <a:pt x="2204" y="534"/>
                  </a:lnTo>
                  <a:lnTo>
                    <a:pt x="2239" y="499"/>
                  </a:lnTo>
                  <a:lnTo>
                    <a:pt x="2268" y="459"/>
                  </a:lnTo>
                  <a:lnTo>
                    <a:pt x="2289" y="414"/>
                  </a:lnTo>
                  <a:lnTo>
                    <a:pt x="2303" y="364"/>
                  </a:lnTo>
                  <a:lnTo>
                    <a:pt x="2308" y="312"/>
                  </a:lnTo>
                  <a:lnTo>
                    <a:pt x="2308" y="305"/>
                  </a:lnTo>
                  <a:lnTo>
                    <a:pt x="2309" y="297"/>
                  </a:lnTo>
                  <a:lnTo>
                    <a:pt x="2309" y="69"/>
                  </a:lnTo>
                  <a:lnTo>
                    <a:pt x="2313" y="47"/>
                  </a:lnTo>
                  <a:lnTo>
                    <a:pt x="2321" y="29"/>
                  </a:lnTo>
                  <a:lnTo>
                    <a:pt x="2336" y="14"/>
                  </a:lnTo>
                  <a:lnTo>
                    <a:pt x="2355" y="4"/>
                  </a:lnTo>
                  <a:lnTo>
                    <a:pt x="2376" y="0"/>
                  </a:lnTo>
                  <a:lnTo>
                    <a:pt x="2401" y="5"/>
                  </a:lnTo>
                  <a:lnTo>
                    <a:pt x="2423" y="19"/>
                  </a:lnTo>
                  <a:lnTo>
                    <a:pt x="2438" y="37"/>
                  </a:lnTo>
                  <a:lnTo>
                    <a:pt x="2480" y="17"/>
                  </a:lnTo>
                  <a:lnTo>
                    <a:pt x="2527" y="4"/>
                  </a:lnTo>
                  <a:lnTo>
                    <a:pt x="2575" y="0"/>
                  </a:lnTo>
                  <a:lnTo>
                    <a:pt x="2624" y="4"/>
                  </a:lnTo>
                  <a:lnTo>
                    <a:pt x="2669" y="17"/>
                  </a:lnTo>
                  <a:lnTo>
                    <a:pt x="2713" y="37"/>
                  </a:lnTo>
                  <a:lnTo>
                    <a:pt x="2751" y="66"/>
                  </a:lnTo>
                  <a:lnTo>
                    <a:pt x="2765" y="82"/>
                  </a:lnTo>
                  <a:lnTo>
                    <a:pt x="2771" y="102"/>
                  </a:lnTo>
                  <a:lnTo>
                    <a:pt x="2773" y="123"/>
                  </a:lnTo>
                  <a:lnTo>
                    <a:pt x="2768" y="143"/>
                  </a:lnTo>
                  <a:lnTo>
                    <a:pt x="2756" y="161"/>
                  </a:lnTo>
                  <a:lnTo>
                    <a:pt x="2739" y="174"/>
                  </a:lnTo>
                  <a:lnTo>
                    <a:pt x="2721" y="183"/>
                  </a:lnTo>
                  <a:lnTo>
                    <a:pt x="2699" y="185"/>
                  </a:lnTo>
                  <a:lnTo>
                    <a:pt x="2679" y="178"/>
                  </a:lnTo>
                  <a:lnTo>
                    <a:pt x="2661" y="168"/>
                  </a:lnTo>
                  <a:lnTo>
                    <a:pt x="2636" y="149"/>
                  </a:lnTo>
                  <a:lnTo>
                    <a:pt x="2606" y="138"/>
                  </a:lnTo>
                  <a:lnTo>
                    <a:pt x="2575" y="134"/>
                  </a:lnTo>
                  <a:lnTo>
                    <a:pt x="2547" y="136"/>
                  </a:lnTo>
                  <a:lnTo>
                    <a:pt x="2520" y="144"/>
                  </a:lnTo>
                  <a:lnTo>
                    <a:pt x="2497" y="156"/>
                  </a:lnTo>
                  <a:lnTo>
                    <a:pt x="2477" y="173"/>
                  </a:lnTo>
                  <a:lnTo>
                    <a:pt x="2462" y="193"/>
                  </a:lnTo>
                  <a:lnTo>
                    <a:pt x="2452" y="218"/>
                  </a:lnTo>
                  <a:lnTo>
                    <a:pt x="2447" y="246"/>
                  </a:lnTo>
                  <a:lnTo>
                    <a:pt x="2447" y="670"/>
                  </a:lnTo>
                  <a:lnTo>
                    <a:pt x="2445" y="692"/>
                  </a:lnTo>
                  <a:lnTo>
                    <a:pt x="2437" y="710"/>
                  </a:lnTo>
                  <a:lnTo>
                    <a:pt x="2425" y="722"/>
                  </a:lnTo>
                  <a:lnTo>
                    <a:pt x="2410" y="732"/>
                  </a:lnTo>
                  <a:lnTo>
                    <a:pt x="2393" y="737"/>
                  </a:lnTo>
                  <a:lnTo>
                    <a:pt x="2376" y="739"/>
                  </a:lnTo>
                  <a:lnTo>
                    <a:pt x="2355" y="735"/>
                  </a:lnTo>
                  <a:lnTo>
                    <a:pt x="2336" y="725"/>
                  </a:lnTo>
                  <a:lnTo>
                    <a:pt x="2321" y="710"/>
                  </a:lnTo>
                  <a:lnTo>
                    <a:pt x="2313" y="692"/>
                  </a:lnTo>
                  <a:lnTo>
                    <a:pt x="2309" y="670"/>
                  </a:lnTo>
                  <a:lnTo>
                    <a:pt x="2309" y="622"/>
                  </a:lnTo>
                  <a:lnTo>
                    <a:pt x="2259" y="662"/>
                  </a:lnTo>
                  <a:lnTo>
                    <a:pt x="2206" y="694"/>
                  </a:lnTo>
                  <a:lnTo>
                    <a:pt x="2145" y="719"/>
                  </a:lnTo>
                  <a:lnTo>
                    <a:pt x="2082" y="734"/>
                  </a:lnTo>
                  <a:lnTo>
                    <a:pt x="2015" y="739"/>
                  </a:lnTo>
                  <a:lnTo>
                    <a:pt x="1953" y="734"/>
                  </a:lnTo>
                  <a:lnTo>
                    <a:pt x="1894" y="720"/>
                  </a:lnTo>
                  <a:lnTo>
                    <a:pt x="1838" y="700"/>
                  </a:lnTo>
                  <a:lnTo>
                    <a:pt x="1786" y="672"/>
                  </a:lnTo>
                  <a:lnTo>
                    <a:pt x="1739" y="637"/>
                  </a:lnTo>
                  <a:lnTo>
                    <a:pt x="1700" y="672"/>
                  </a:lnTo>
                  <a:lnTo>
                    <a:pt x="1665" y="699"/>
                  </a:lnTo>
                  <a:lnTo>
                    <a:pt x="1632" y="717"/>
                  </a:lnTo>
                  <a:lnTo>
                    <a:pt x="1603" y="729"/>
                  </a:lnTo>
                  <a:lnTo>
                    <a:pt x="1580" y="735"/>
                  </a:lnTo>
                  <a:lnTo>
                    <a:pt x="1561" y="737"/>
                  </a:lnTo>
                  <a:lnTo>
                    <a:pt x="1550" y="739"/>
                  </a:lnTo>
                  <a:lnTo>
                    <a:pt x="1545" y="739"/>
                  </a:lnTo>
                  <a:lnTo>
                    <a:pt x="1506" y="734"/>
                  </a:lnTo>
                  <a:lnTo>
                    <a:pt x="1469" y="722"/>
                  </a:lnTo>
                  <a:lnTo>
                    <a:pt x="1436" y="702"/>
                  </a:lnTo>
                  <a:lnTo>
                    <a:pt x="1408" y="677"/>
                  </a:lnTo>
                  <a:lnTo>
                    <a:pt x="1386" y="647"/>
                  </a:lnTo>
                  <a:lnTo>
                    <a:pt x="1371" y="613"/>
                  </a:lnTo>
                  <a:lnTo>
                    <a:pt x="1366" y="578"/>
                  </a:lnTo>
                  <a:lnTo>
                    <a:pt x="1366" y="267"/>
                  </a:lnTo>
                  <a:lnTo>
                    <a:pt x="1362" y="231"/>
                  </a:lnTo>
                  <a:lnTo>
                    <a:pt x="1347" y="201"/>
                  </a:lnTo>
                  <a:lnTo>
                    <a:pt x="1327" y="174"/>
                  </a:lnTo>
                  <a:lnTo>
                    <a:pt x="1300" y="154"/>
                  </a:lnTo>
                  <a:lnTo>
                    <a:pt x="1269" y="141"/>
                  </a:lnTo>
                  <a:lnTo>
                    <a:pt x="1234" y="138"/>
                  </a:lnTo>
                  <a:lnTo>
                    <a:pt x="1198" y="141"/>
                  </a:lnTo>
                  <a:lnTo>
                    <a:pt x="1168" y="154"/>
                  </a:lnTo>
                  <a:lnTo>
                    <a:pt x="1141" y="174"/>
                  </a:lnTo>
                  <a:lnTo>
                    <a:pt x="1121" y="201"/>
                  </a:lnTo>
                  <a:lnTo>
                    <a:pt x="1110" y="231"/>
                  </a:lnTo>
                  <a:lnTo>
                    <a:pt x="1105" y="267"/>
                  </a:lnTo>
                  <a:lnTo>
                    <a:pt x="1105" y="670"/>
                  </a:lnTo>
                  <a:lnTo>
                    <a:pt x="1101" y="694"/>
                  </a:lnTo>
                  <a:lnTo>
                    <a:pt x="1093" y="712"/>
                  </a:lnTo>
                  <a:lnTo>
                    <a:pt x="1081" y="724"/>
                  </a:lnTo>
                  <a:lnTo>
                    <a:pt x="1068" y="732"/>
                  </a:lnTo>
                  <a:lnTo>
                    <a:pt x="1051" y="737"/>
                  </a:lnTo>
                  <a:lnTo>
                    <a:pt x="1034" y="739"/>
                  </a:lnTo>
                  <a:lnTo>
                    <a:pt x="1013" y="735"/>
                  </a:lnTo>
                  <a:lnTo>
                    <a:pt x="994" y="725"/>
                  </a:lnTo>
                  <a:lnTo>
                    <a:pt x="979" y="710"/>
                  </a:lnTo>
                  <a:lnTo>
                    <a:pt x="969" y="692"/>
                  </a:lnTo>
                  <a:lnTo>
                    <a:pt x="966" y="670"/>
                  </a:lnTo>
                  <a:lnTo>
                    <a:pt x="966" y="632"/>
                  </a:lnTo>
                  <a:lnTo>
                    <a:pt x="919" y="668"/>
                  </a:lnTo>
                  <a:lnTo>
                    <a:pt x="865" y="697"/>
                  </a:lnTo>
                  <a:lnTo>
                    <a:pt x="810" y="719"/>
                  </a:lnTo>
                  <a:lnTo>
                    <a:pt x="750" y="732"/>
                  </a:lnTo>
                  <a:lnTo>
                    <a:pt x="686" y="737"/>
                  </a:lnTo>
                  <a:lnTo>
                    <a:pt x="624" y="732"/>
                  </a:lnTo>
                  <a:lnTo>
                    <a:pt x="564" y="719"/>
                  </a:lnTo>
                  <a:lnTo>
                    <a:pt x="507" y="697"/>
                  </a:lnTo>
                  <a:lnTo>
                    <a:pt x="455" y="668"/>
                  </a:lnTo>
                  <a:lnTo>
                    <a:pt x="407" y="633"/>
                  </a:lnTo>
                  <a:lnTo>
                    <a:pt x="368" y="668"/>
                  </a:lnTo>
                  <a:lnTo>
                    <a:pt x="330" y="695"/>
                  </a:lnTo>
                  <a:lnTo>
                    <a:pt x="290" y="715"/>
                  </a:lnTo>
                  <a:lnTo>
                    <a:pt x="250" y="729"/>
                  </a:lnTo>
                  <a:lnTo>
                    <a:pt x="211" y="737"/>
                  </a:lnTo>
                  <a:lnTo>
                    <a:pt x="173" y="739"/>
                  </a:lnTo>
                  <a:lnTo>
                    <a:pt x="133" y="735"/>
                  </a:lnTo>
                  <a:lnTo>
                    <a:pt x="96" y="729"/>
                  </a:lnTo>
                  <a:lnTo>
                    <a:pt x="64" y="719"/>
                  </a:lnTo>
                  <a:lnTo>
                    <a:pt x="37" y="707"/>
                  </a:lnTo>
                  <a:lnTo>
                    <a:pt x="20" y="694"/>
                  </a:lnTo>
                  <a:lnTo>
                    <a:pt x="7" y="677"/>
                  </a:lnTo>
                  <a:lnTo>
                    <a:pt x="2" y="657"/>
                  </a:lnTo>
                  <a:lnTo>
                    <a:pt x="0" y="637"/>
                  </a:lnTo>
                  <a:lnTo>
                    <a:pt x="7" y="615"/>
                  </a:lnTo>
                  <a:lnTo>
                    <a:pt x="20" y="598"/>
                  </a:lnTo>
                  <a:lnTo>
                    <a:pt x="37" y="586"/>
                  </a:lnTo>
                  <a:lnTo>
                    <a:pt x="57" y="580"/>
                  </a:lnTo>
                  <a:lnTo>
                    <a:pt x="77" y="580"/>
                  </a:lnTo>
                  <a:lnTo>
                    <a:pt x="97" y="586"/>
                  </a:lnTo>
                  <a:lnTo>
                    <a:pt x="106" y="590"/>
                  </a:lnTo>
                  <a:lnTo>
                    <a:pt x="119" y="595"/>
                  </a:lnTo>
                  <a:lnTo>
                    <a:pt x="139" y="600"/>
                  </a:lnTo>
                  <a:lnTo>
                    <a:pt x="163" y="601"/>
                  </a:lnTo>
                  <a:lnTo>
                    <a:pt x="189" y="601"/>
                  </a:lnTo>
                  <a:lnTo>
                    <a:pt x="220" y="596"/>
                  </a:lnTo>
                  <a:lnTo>
                    <a:pt x="251" y="585"/>
                  </a:lnTo>
                  <a:lnTo>
                    <a:pt x="283" y="565"/>
                  </a:lnTo>
                  <a:lnTo>
                    <a:pt x="315" y="534"/>
                  </a:lnTo>
                  <a:lnTo>
                    <a:pt x="320" y="528"/>
                  </a:lnTo>
                  <a:lnTo>
                    <a:pt x="296" y="491"/>
                  </a:lnTo>
                  <a:lnTo>
                    <a:pt x="280" y="454"/>
                  </a:lnTo>
                  <a:lnTo>
                    <a:pt x="268" y="416"/>
                  </a:lnTo>
                  <a:lnTo>
                    <a:pt x="261" y="382"/>
                  </a:lnTo>
                  <a:lnTo>
                    <a:pt x="260" y="350"/>
                  </a:lnTo>
                  <a:lnTo>
                    <a:pt x="260" y="327"/>
                  </a:lnTo>
                  <a:lnTo>
                    <a:pt x="260" y="310"/>
                  </a:lnTo>
                  <a:lnTo>
                    <a:pt x="261" y="303"/>
                  </a:lnTo>
                  <a:lnTo>
                    <a:pt x="266" y="255"/>
                  </a:lnTo>
                  <a:lnTo>
                    <a:pt x="280" y="208"/>
                  </a:lnTo>
                  <a:lnTo>
                    <a:pt x="300" y="164"/>
                  </a:lnTo>
                  <a:lnTo>
                    <a:pt x="327" y="124"/>
                  </a:lnTo>
                  <a:lnTo>
                    <a:pt x="358" y="89"/>
                  </a:lnTo>
                  <a:lnTo>
                    <a:pt x="395" y="57"/>
                  </a:lnTo>
                  <a:lnTo>
                    <a:pt x="442" y="30"/>
                  </a:lnTo>
                  <a:lnTo>
                    <a:pt x="491" y="12"/>
                  </a:lnTo>
                  <a:lnTo>
                    <a:pt x="541" y="2"/>
                  </a:lnTo>
                  <a:lnTo>
                    <a:pt x="591" y="0"/>
                  </a:lnTo>
                  <a:lnTo>
                    <a:pt x="641" y="5"/>
                  </a:lnTo>
                  <a:lnTo>
                    <a:pt x="690" y="19"/>
                  </a:lnTo>
                  <a:lnTo>
                    <a:pt x="735" y="41"/>
                  </a:lnTo>
                  <a:lnTo>
                    <a:pt x="777" y="69"/>
                  </a:lnTo>
                  <a:lnTo>
                    <a:pt x="815" y="106"/>
                  </a:lnTo>
                  <a:lnTo>
                    <a:pt x="825" y="118"/>
                  </a:lnTo>
                  <a:lnTo>
                    <a:pt x="835" y="129"/>
                  </a:lnTo>
                  <a:lnTo>
                    <a:pt x="842" y="141"/>
                  </a:lnTo>
                  <a:lnTo>
                    <a:pt x="845" y="148"/>
                  </a:lnTo>
                  <a:lnTo>
                    <a:pt x="859" y="179"/>
                  </a:lnTo>
                  <a:lnTo>
                    <a:pt x="862" y="210"/>
                  </a:lnTo>
                  <a:lnTo>
                    <a:pt x="862" y="235"/>
                  </a:lnTo>
                  <a:lnTo>
                    <a:pt x="852" y="272"/>
                  </a:lnTo>
                  <a:lnTo>
                    <a:pt x="834" y="305"/>
                  </a:lnTo>
                  <a:lnTo>
                    <a:pt x="805" y="339"/>
                  </a:lnTo>
                  <a:lnTo>
                    <a:pt x="767" y="372"/>
                  </a:lnTo>
                  <a:lnTo>
                    <a:pt x="765" y="372"/>
                  </a:lnTo>
                  <a:lnTo>
                    <a:pt x="521" y="550"/>
                  </a:lnTo>
                  <a:lnTo>
                    <a:pt x="558" y="571"/>
                  </a:lnTo>
                  <a:lnTo>
                    <a:pt x="598" y="588"/>
                  </a:lnTo>
                  <a:lnTo>
                    <a:pt x="641" y="598"/>
                  </a:lnTo>
                  <a:lnTo>
                    <a:pt x="686" y="603"/>
                  </a:lnTo>
                  <a:lnTo>
                    <a:pt x="742" y="596"/>
                  </a:lnTo>
                  <a:lnTo>
                    <a:pt x="793" y="581"/>
                  </a:lnTo>
                  <a:lnTo>
                    <a:pt x="840" y="558"/>
                  </a:lnTo>
                  <a:lnTo>
                    <a:pt x="882" y="526"/>
                  </a:lnTo>
                  <a:lnTo>
                    <a:pt x="917" y="488"/>
                  </a:lnTo>
                  <a:lnTo>
                    <a:pt x="946" y="444"/>
                  </a:lnTo>
                  <a:lnTo>
                    <a:pt x="966" y="394"/>
                  </a:lnTo>
                  <a:lnTo>
                    <a:pt x="966" y="67"/>
                  </a:lnTo>
                  <a:lnTo>
                    <a:pt x="969" y="46"/>
                  </a:lnTo>
                  <a:lnTo>
                    <a:pt x="979" y="27"/>
                  </a:lnTo>
                  <a:lnTo>
                    <a:pt x="994" y="12"/>
                  </a:lnTo>
                  <a:lnTo>
                    <a:pt x="1013" y="4"/>
                  </a:lnTo>
                  <a:lnTo>
                    <a:pt x="10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43" name="Freeform 8"/>
            <p:cNvSpPr>
              <a:spLocks noEditPoints="1"/>
            </p:cNvSpPr>
            <p:nvPr userDrawn="1"/>
          </p:nvSpPr>
          <p:spPr bwMode="auto">
            <a:xfrm>
              <a:off x="3836" y="1474"/>
              <a:ext cx="2756" cy="1370"/>
            </a:xfrm>
            <a:custGeom>
              <a:avLst/>
              <a:gdLst>
                <a:gd name="T0" fmla="*/ 139 w 2756"/>
                <a:gd name="T1" fmla="*/ 1012 h 1370"/>
                <a:gd name="T2" fmla="*/ 274 w 2756"/>
                <a:gd name="T3" fmla="*/ 1231 h 1370"/>
                <a:gd name="T4" fmla="*/ 492 w 2756"/>
                <a:gd name="T5" fmla="*/ 1095 h 1370"/>
                <a:gd name="T6" fmla="*/ 358 w 2756"/>
                <a:gd name="T7" fmla="*/ 878 h 1370"/>
                <a:gd name="T8" fmla="*/ 862 w 2756"/>
                <a:gd name="T9" fmla="*/ 434 h 1370"/>
                <a:gd name="T10" fmla="*/ 841 w 2756"/>
                <a:gd name="T11" fmla="*/ 610 h 1370"/>
                <a:gd name="T12" fmla="*/ 1163 w 2756"/>
                <a:gd name="T13" fmla="*/ 444 h 1370"/>
                <a:gd name="T14" fmla="*/ 1079 w 2756"/>
                <a:gd name="T15" fmla="*/ 364 h 1370"/>
                <a:gd name="T16" fmla="*/ 174 w 2756"/>
                <a:gd name="T17" fmla="*/ 417 h 1370"/>
                <a:gd name="T18" fmla="*/ 202 w 2756"/>
                <a:gd name="T19" fmla="*/ 672 h 1370"/>
                <a:gd name="T20" fmla="*/ 457 w 2756"/>
                <a:gd name="T21" fmla="*/ 643 h 1370"/>
                <a:gd name="T22" fmla="*/ 428 w 2756"/>
                <a:gd name="T23" fmla="*/ 389 h 1370"/>
                <a:gd name="T24" fmla="*/ 1543 w 2756"/>
                <a:gd name="T25" fmla="*/ 29 h 1370"/>
                <a:gd name="T26" fmla="*/ 1646 w 2756"/>
                <a:gd name="T27" fmla="*/ 245 h 1370"/>
                <a:gd name="T28" fmla="*/ 1588 w 2756"/>
                <a:gd name="T29" fmla="*/ 357 h 1370"/>
                <a:gd name="T30" fmla="*/ 1613 w 2756"/>
                <a:gd name="T31" fmla="*/ 814 h 1370"/>
                <a:gd name="T32" fmla="*/ 1725 w 2756"/>
                <a:gd name="T33" fmla="*/ 267 h 1370"/>
                <a:gd name="T34" fmla="*/ 1847 w 2756"/>
                <a:gd name="T35" fmla="*/ 246 h 1370"/>
                <a:gd name="T36" fmla="*/ 1942 w 2756"/>
                <a:gd name="T37" fmla="*/ 817 h 1370"/>
                <a:gd name="T38" fmla="*/ 2026 w 2756"/>
                <a:gd name="T39" fmla="*/ 493 h 1370"/>
                <a:gd name="T40" fmla="*/ 2120 w 2756"/>
                <a:gd name="T41" fmla="*/ 4 h 1370"/>
                <a:gd name="T42" fmla="*/ 2449 w 2756"/>
                <a:gd name="T43" fmla="*/ 288 h 1370"/>
                <a:gd name="T44" fmla="*/ 2551 w 2756"/>
                <a:gd name="T45" fmla="*/ 362 h 1370"/>
                <a:gd name="T46" fmla="*/ 2562 w 2756"/>
                <a:gd name="T47" fmla="*/ 821 h 1370"/>
                <a:gd name="T48" fmla="*/ 2699 w 2756"/>
                <a:gd name="T49" fmla="*/ 777 h 1370"/>
                <a:gd name="T50" fmla="*/ 2737 w 2756"/>
                <a:gd name="T51" fmla="*/ 891 h 1370"/>
                <a:gd name="T52" fmla="*/ 2464 w 2756"/>
                <a:gd name="T53" fmla="*/ 923 h 1370"/>
                <a:gd name="T54" fmla="*/ 2356 w 2756"/>
                <a:gd name="T55" fmla="*/ 817 h 1370"/>
                <a:gd name="T56" fmla="*/ 2242 w 2756"/>
                <a:gd name="T57" fmla="*/ 697 h 1370"/>
                <a:gd name="T58" fmla="*/ 2120 w 2756"/>
                <a:gd name="T59" fmla="*/ 951 h 1370"/>
                <a:gd name="T60" fmla="*/ 1942 w 2756"/>
                <a:gd name="T61" fmla="*/ 955 h 1370"/>
                <a:gd name="T62" fmla="*/ 1683 w 2756"/>
                <a:gd name="T63" fmla="*/ 948 h 1370"/>
                <a:gd name="T64" fmla="*/ 1437 w 2756"/>
                <a:gd name="T65" fmla="*/ 816 h 1370"/>
                <a:gd name="T66" fmla="*/ 1057 w 2756"/>
                <a:gd name="T67" fmla="*/ 950 h 1370"/>
                <a:gd name="T68" fmla="*/ 696 w 2756"/>
                <a:gd name="T69" fmla="*/ 891 h 1370"/>
                <a:gd name="T70" fmla="*/ 627 w 2756"/>
                <a:gd name="T71" fmla="*/ 1110 h 1370"/>
                <a:gd name="T72" fmla="*/ 373 w 2756"/>
                <a:gd name="T73" fmla="*/ 1365 h 1370"/>
                <a:gd name="T74" fmla="*/ 43 w 2756"/>
                <a:gd name="T75" fmla="*/ 1213 h 1370"/>
                <a:gd name="T76" fmla="*/ 65 w 2756"/>
                <a:gd name="T77" fmla="*/ 861 h 1370"/>
                <a:gd name="T78" fmla="*/ 5 w 2756"/>
                <a:gd name="T79" fmla="*/ 585 h 1370"/>
                <a:gd name="T80" fmla="*/ 155 w 2756"/>
                <a:gd name="T81" fmla="*/ 258 h 1370"/>
                <a:gd name="T82" fmla="*/ 519 w 2756"/>
                <a:gd name="T83" fmla="*/ 290 h 1370"/>
                <a:gd name="T84" fmla="*/ 614 w 2756"/>
                <a:gd name="T85" fmla="*/ 635 h 1370"/>
                <a:gd name="T86" fmla="*/ 674 w 2756"/>
                <a:gd name="T87" fmla="*/ 757 h 1370"/>
                <a:gd name="T88" fmla="*/ 701 w 2756"/>
                <a:gd name="T89" fmla="*/ 593 h 1370"/>
                <a:gd name="T90" fmla="*/ 736 w 2756"/>
                <a:gd name="T91" fmla="*/ 382 h 1370"/>
                <a:gd name="T92" fmla="*/ 1027 w 2756"/>
                <a:gd name="T93" fmla="*/ 218 h 1370"/>
                <a:gd name="T94" fmla="*/ 1288 w 2756"/>
                <a:gd name="T95" fmla="*/ 382 h 1370"/>
                <a:gd name="T96" fmla="*/ 1203 w 2756"/>
                <a:gd name="T97" fmla="*/ 590 h 1370"/>
                <a:gd name="T98" fmla="*/ 1081 w 2756"/>
                <a:gd name="T99" fmla="*/ 677 h 1370"/>
                <a:gd name="T100" fmla="*/ 955 w 2756"/>
                <a:gd name="T101" fmla="*/ 766 h 1370"/>
                <a:gd name="T102" fmla="*/ 1276 w 2756"/>
                <a:gd name="T103" fmla="*/ 776 h 1370"/>
                <a:gd name="T104" fmla="*/ 1377 w 2756"/>
                <a:gd name="T105" fmla="*/ 357 h 1370"/>
                <a:gd name="T106" fmla="*/ 1318 w 2756"/>
                <a:gd name="T107" fmla="*/ 245 h 1370"/>
                <a:gd name="T108" fmla="*/ 1427 w 2756"/>
                <a:gd name="T109" fmla="*/ 2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56" h="1370">
                  <a:moveTo>
                    <a:pt x="316" y="873"/>
                  </a:moveTo>
                  <a:lnTo>
                    <a:pt x="274" y="878"/>
                  </a:lnTo>
                  <a:lnTo>
                    <a:pt x="236" y="891"/>
                  </a:lnTo>
                  <a:lnTo>
                    <a:pt x="202" y="913"/>
                  </a:lnTo>
                  <a:lnTo>
                    <a:pt x="174" y="941"/>
                  </a:lnTo>
                  <a:lnTo>
                    <a:pt x="154" y="975"/>
                  </a:lnTo>
                  <a:lnTo>
                    <a:pt x="139" y="1012"/>
                  </a:lnTo>
                  <a:lnTo>
                    <a:pt x="134" y="1054"/>
                  </a:lnTo>
                  <a:lnTo>
                    <a:pt x="139" y="1095"/>
                  </a:lnTo>
                  <a:lnTo>
                    <a:pt x="154" y="1134"/>
                  </a:lnTo>
                  <a:lnTo>
                    <a:pt x="174" y="1167"/>
                  </a:lnTo>
                  <a:lnTo>
                    <a:pt x="202" y="1196"/>
                  </a:lnTo>
                  <a:lnTo>
                    <a:pt x="236" y="1216"/>
                  </a:lnTo>
                  <a:lnTo>
                    <a:pt x="274" y="1231"/>
                  </a:lnTo>
                  <a:lnTo>
                    <a:pt x="316" y="1234"/>
                  </a:lnTo>
                  <a:lnTo>
                    <a:pt x="358" y="1231"/>
                  </a:lnTo>
                  <a:lnTo>
                    <a:pt x="395" y="1216"/>
                  </a:lnTo>
                  <a:lnTo>
                    <a:pt x="428" y="1196"/>
                  </a:lnTo>
                  <a:lnTo>
                    <a:pt x="457" y="1167"/>
                  </a:lnTo>
                  <a:lnTo>
                    <a:pt x="478" y="1134"/>
                  </a:lnTo>
                  <a:lnTo>
                    <a:pt x="492" y="1095"/>
                  </a:lnTo>
                  <a:lnTo>
                    <a:pt x="497" y="1054"/>
                  </a:lnTo>
                  <a:lnTo>
                    <a:pt x="492" y="1012"/>
                  </a:lnTo>
                  <a:lnTo>
                    <a:pt x="478" y="975"/>
                  </a:lnTo>
                  <a:lnTo>
                    <a:pt x="457" y="941"/>
                  </a:lnTo>
                  <a:lnTo>
                    <a:pt x="428" y="913"/>
                  </a:lnTo>
                  <a:lnTo>
                    <a:pt x="395" y="891"/>
                  </a:lnTo>
                  <a:lnTo>
                    <a:pt x="358" y="878"/>
                  </a:lnTo>
                  <a:lnTo>
                    <a:pt x="316" y="873"/>
                  </a:lnTo>
                  <a:close/>
                  <a:moveTo>
                    <a:pt x="1010" y="352"/>
                  </a:moveTo>
                  <a:lnTo>
                    <a:pt x="975" y="355"/>
                  </a:lnTo>
                  <a:lnTo>
                    <a:pt x="942" y="367"/>
                  </a:lnTo>
                  <a:lnTo>
                    <a:pt x="910" y="385"/>
                  </a:lnTo>
                  <a:lnTo>
                    <a:pt x="883" y="407"/>
                  </a:lnTo>
                  <a:lnTo>
                    <a:pt x="862" y="434"/>
                  </a:lnTo>
                  <a:lnTo>
                    <a:pt x="846" y="464"/>
                  </a:lnTo>
                  <a:lnTo>
                    <a:pt x="836" y="498"/>
                  </a:lnTo>
                  <a:lnTo>
                    <a:pt x="831" y="533"/>
                  </a:lnTo>
                  <a:lnTo>
                    <a:pt x="833" y="541"/>
                  </a:lnTo>
                  <a:lnTo>
                    <a:pt x="833" y="560"/>
                  </a:lnTo>
                  <a:lnTo>
                    <a:pt x="836" y="583"/>
                  </a:lnTo>
                  <a:lnTo>
                    <a:pt x="841" y="610"/>
                  </a:lnTo>
                  <a:lnTo>
                    <a:pt x="851" y="638"/>
                  </a:lnTo>
                  <a:lnTo>
                    <a:pt x="867" y="663"/>
                  </a:lnTo>
                  <a:lnTo>
                    <a:pt x="882" y="653"/>
                  </a:lnTo>
                  <a:lnTo>
                    <a:pt x="1124" y="481"/>
                  </a:lnTo>
                  <a:lnTo>
                    <a:pt x="1143" y="466"/>
                  </a:lnTo>
                  <a:lnTo>
                    <a:pt x="1156" y="454"/>
                  </a:lnTo>
                  <a:lnTo>
                    <a:pt x="1163" y="444"/>
                  </a:lnTo>
                  <a:lnTo>
                    <a:pt x="1164" y="437"/>
                  </a:lnTo>
                  <a:lnTo>
                    <a:pt x="1164" y="432"/>
                  </a:lnTo>
                  <a:lnTo>
                    <a:pt x="1164" y="427"/>
                  </a:lnTo>
                  <a:lnTo>
                    <a:pt x="1163" y="426"/>
                  </a:lnTo>
                  <a:lnTo>
                    <a:pt x="1138" y="399"/>
                  </a:lnTo>
                  <a:lnTo>
                    <a:pt x="1109" y="377"/>
                  </a:lnTo>
                  <a:lnTo>
                    <a:pt x="1079" y="364"/>
                  </a:lnTo>
                  <a:lnTo>
                    <a:pt x="1046" y="354"/>
                  </a:lnTo>
                  <a:lnTo>
                    <a:pt x="1010" y="352"/>
                  </a:lnTo>
                  <a:close/>
                  <a:moveTo>
                    <a:pt x="316" y="350"/>
                  </a:moveTo>
                  <a:lnTo>
                    <a:pt x="274" y="354"/>
                  </a:lnTo>
                  <a:lnTo>
                    <a:pt x="236" y="369"/>
                  </a:lnTo>
                  <a:lnTo>
                    <a:pt x="202" y="389"/>
                  </a:lnTo>
                  <a:lnTo>
                    <a:pt x="174" y="417"/>
                  </a:lnTo>
                  <a:lnTo>
                    <a:pt x="154" y="451"/>
                  </a:lnTo>
                  <a:lnTo>
                    <a:pt x="139" y="489"/>
                  </a:lnTo>
                  <a:lnTo>
                    <a:pt x="134" y="531"/>
                  </a:lnTo>
                  <a:lnTo>
                    <a:pt x="139" y="573"/>
                  </a:lnTo>
                  <a:lnTo>
                    <a:pt x="154" y="610"/>
                  </a:lnTo>
                  <a:lnTo>
                    <a:pt x="174" y="643"/>
                  </a:lnTo>
                  <a:lnTo>
                    <a:pt x="202" y="672"/>
                  </a:lnTo>
                  <a:lnTo>
                    <a:pt x="236" y="694"/>
                  </a:lnTo>
                  <a:lnTo>
                    <a:pt x="274" y="707"/>
                  </a:lnTo>
                  <a:lnTo>
                    <a:pt x="316" y="712"/>
                  </a:lnTo>
                  <a:lnTo>
                    <a:pt x="358" y="707"/>
                  </a:lnTo>
                  <a:lnTo>
                    <a:pt x="395" y="694"/>
                  </a:lnTo>
                  <a:lnTo>
                    <a:pt x="428" y="672"/>
                  </a:lnTo>
                  <a:lnTo>
                    <a:pt x="457" y="643"/>
                  </a:lnTo>
                  <a:lnTo>
                    <a:pt x="478" y="610"/>
                  </a:lnTo>
                  <a:lnTo>
                    <a:pt x="492" y="573"/>
                  </a:lnTo>
                  <a:lnTo>
                    <a:pt x="497" y="531"/>
                  </a:lnTo>
                  <a:lnTo>
                    <a:pt x="492" y="489"/>
                  </a:lnTo>
                  <a:lnTo>
                    <a:pt x="478" y="451"/>
                  </a:lnTo>
                  <a:lnTo>
                    <a:pt x="457" y="417"/>
                  </a:lnTo>
                  <a:lnTo>
                    <a:pt x="428" y="389"/>
                  </a:lnTo>
                  <a:lnTo>
                    <a:pt x="395" y="369"/>
                  </a:lnTo>
                  <a:lnTo>
                    <a:pt x="358" y="354"/>
                  </a:lnTo>
                  <a:lnTo>
                    <a:pt x="316" y="350"/>
                  </a:lnTo>
                  <a:close/>
                  <a:moveTo>
                    <a:pt x="1486" y="0"/>
                  </a:moveTo>
                  <a:lnTo>
                    <a:pt x="1507" y="4"/>
                  </a:lnTo>
                  <a:lnTo>
                    <a:pt x="1527" y="14"/>
                  </a:lnTo>
                  <a:lnTo>
                    <a:pt x="1543" y="29"/>
                  </a:lnTo>
                  <a:lnTo>
                    <a:pt x="1553" y="49"/>
                  </a:lnTo>
                  <a:lnTo>
                    <a:pt x="1556" y="71"/>
                  </a:lnTo>
                  <a:lnTo>
                    <a:pt x="1556" y="216"/>
                  </a:lnTo>
                  <a:lnTo>
                    <a:pt x="1588" y="216"/>
                  </a:lnTo>
                  <a:lnTo>
                    <a:pt x="1609" y="220"/>
                  </a:lnTo>
                  <a:lnTo>
                    <a:pt x="1630" y="230"/>
                  </a:lnTo>
                  <a:lnTo>
                    <a:pt x="1646" y="245"/>
                  </a:lnTo>
                  <a:lnTo>
                    <a:pt x="1656" y="263"/>
                  </a:lnTo>
                  <a:lnTo>
                    <a:pt x="1660" y="287"/>
                  </a:lnTo>
                  <a:lnTo>
                    <a:pt x="1656" y="308"/>
                  </a:lnTo>
                  <a:lnTo>
                    <a:pt x="1646" y="329"/>
                  </a:lnTo>
                  <a:lnTo>
                    <a:pt x="1630" y="344"/>
                  </a:lnTo>
                  <a:lnTo>
                    <a:pt x="1609" y="354"/>
                  </a:lnTo>
                  <a:lnTo>
                    <a:pt x="1588" y="357"/>
                  </a:lnTo>
                  <a:lnTo>
                    <a:pt x="1556" y="357"/>
                  </a:lnTo>
                  <a:lnTo>
                    <a:pt x="1556" y="734"/>
                  </a:lnTo>
                  <a:lnTo>
                    <a:pt x="1556" y="734"/>
                  </a:lnTo>
                  <a:lnTo>
                    <a:pt x="1561" y="761"/>
                  </a:lnTo>
                  <a:lnTo>
                    <a:pt x="1573" y="784"/>
                  </a:lnTo>
                  <a:lnTo>
                    <a:pt x="1591" y="802"/>
                  </a:lnTo>
                  <a:lnTo>
                    <a:pt x="1613" y="814"/>
                  </a:lnTo>
                  <a:lnTo>
                    <a:pt x="1640" y="817"/>
                  </a:lnTo>
                  <a:lnTo>
                    <a:pt x="1668" y="812"/>
                  </a:lnTo>
                  <a:lnTo>
                    <a:pt x="1693" y="799"/>
                  </a:lnTo>
                  <a:lnTo>
                    <a:pt x="1712" y="777"/>
                  </a:lnTo>
                  <a:lnTo>
                    <a:pt x="1722" y="752"/>
                  </a:lnTo>
                  <a:lnTo>
                    <a:pt x="1722" y="288"/>
                  </a:lnTo>
                  <a:lnTo>
                    <a:pt x="1725" y="267"/>
                  </a:lnTo>
                  <a:lnTo>
                    <a:pt x="1735" y="246"/>
                  </a:lnTo>
                  <a:lnTo>
                    <a:pt x="1750" y="231"/>
                  </a:lnTo>
                  <a:lnTo>
                    <a:pt x="1768" y="221"/>
                  </a:lnTo>
                  <a:lnTo>
                    <a:pt x="1790" y="218"/>
                  </a:lnTo>
                  <a:lnTo>
                    <a:pt x="1814" y="221"/>
                  </a:lnTo>
                  <a:lnTo>
                    <a:pt x="1832" y="231"/>
                  </a:lnTo>
                  <a:lnTo>
                    <a:pt x="1847" y="246"/>
                  </a:lnTo>
                  <a:lnTo>
                    <a:pt x="1857" y="267"/>
                  </a:lnTo>
                  <a:lnTo>
                    <a:pt x="1860" y="288"/>
                  </a:lnTo>
                  <a:lnTo>
                    <a:pt x="1860" y="752"/>
                  </a:lnTo>
                  <a:lnTo>
                    <a:pt x="1870" y="777"/>
                  </a:lnTo>
                  <a:lnTo>
                    <a:pt x="1889" y="799"/>
                  </a:lnTo>
                  <a:lnTo>
                    <a:pt x="1914" y="812"/>
                  </a:lnTo>
                  <a:lnTo>
                    <a:pt x="1942" y="817"/>
                  </a:lnTo>
                  <a:lnTo>
                    <a:pt x="1968" y="814"/>
                  </a:lnTo>
                  <a:lnTo>
                    <a:pt x="1991" y="802"/>
                  </a:lnTo>
                  <a:lnTo>
                    <a:pt x="2009" y="784"/>
                  </a:lnTo>
                  <a:lnTo>
                    <a:pt x="2021" y="761"/>
                  </a:lnTo>
                  <a:lnTo>
                    <a:pt x="2026" y="734"/>
                  </a:lnTo>
                  <a:lnTo>
                    <a:pt x="2026" y="493"/>
                  </a:lnTo>
                  <a:lnTo>
                    <a:pt x="2026" y="493"/>
                  </a:lnTo>
                  <a:lnTo>
                    <a:pt x="2026" y="71"/>
                  </a:lnTo>
                  <a:lnTo>
                    <a:pt x="2029" y="49"/>
                  </a:lnTo>
                  <a:lnTo>
                    <a:pt x="2039" y="30"/>
                  </a:lnTo>
                  <a:lnTo>
                    <a:pt x="2055" y="14"/>
                  </a:lnTo>
                  <a:lnTo>
                    <a:pt x="2073" y="4"/>
                  </a:lnTo>
                  <a:lnTo>
                    <a:pt x="2096" y="0"/>
                  </a:lnTo>
                  <a:lnTo>
                    <a:pt x="2120" y="4"/>
                  </a:lnTo>
                  <a:lnTo>
                    <a:pt x="2138" y="14"/>
                  </a:lnTo>
                  <a:lnTo>
                    <a:pt x="2155" y="30"/>
                  </a:lnTo>
                  <a:lnTo>
                    <a:pt x="2165" y="49"/>
                  </a:lnTo>
                  <a:lnTo>
                    <a:pt x="2168" y="71"/>
                  </a:lnTo>
                  <a:lnTo>
                    <a:pt x="2168" y="565"/>
                  </a:lnTo>
                  <a:lnTo>
                    <a:pt x="2431" y="302"/>
                  </a:lnTo>
                  <a:lnTo>
                    <a:pt x="2449" y="288"/>
                  </a:lnTo>
                  <a:lnTo>
                    <a:pt x="2471" y="282"/>
                  </a:lnTo>
                  <a:lnTo>
                    <a:pt x="2493" y="282"/>
                  </a:lnTo>
                  <a:lnTo>
                    <a:pt x="2513" y="288"/>
                  </a:lnTo>
                  <a:lnTo>
                    <a:pt x="2531" y="302"/>
                  </a:lnTo>
                  <a:lnTo>
                    <a:pt x="2545" y="320"/>
                  </a:lnTo>
                  <a:lnTo>
                    <a:pt x="2551" y="340"/>
                  </a:lnTo>
                  <a:lnTo>
                    <a:pt x="2551" y="362"/>
                  </a:lnTo>
                  <a:lnTo>
                    <a:pt x="2545" y="384"/>
                  </a:lnTo>
                  <a:lnTo>
                    <a:pt x="2531" y="401"/>
                  </a:lnTo>
                  <a:lnTo>
                    <a:pt x="2339" y="593"/>
                  </a:lnTo>
                  <a:lnTo>
                    <a:pt x="2525" y="799"/>
                  </a:lnTo>
                  <a:lnTo>
                    <a:pt x="2535" y="809"/>
                  </a:lnTo>
                  <a:lnTo>
                    <a:pt x="2546" y="816"/>
                  </a:lnTo>
                  <a:lnTo>
                    <a:pt x="2562" y="821"/>
                  </a:lnTo>
                  <a:lnTo>
                    <a:pt x="2582" y="821"/>
                  </a:lnTo>
                  <a:lnTo>
                    <a:pt x="2603" y="817"/>
                  </a:lnTo>
                  <a:lnTo>
                    <a:pt x="2623" y="811"/>
                  </a:lnTo>
                  <a:lnTo>
                    <a:pt x="2640" y="797"/>
                  </a:lnTo>
                  <a:lnTo>
                    <a:pt x="2659" y="784"/>
                  </a:lnTo>
                  <a:lnTo>
                    <a:pt x="2679" y="777"/>
                  </a:lnTo>
                  <a:lnTo>
                    <a:pt x="2699" y="777"/>
                  </a:lnTo>
                  <a:lnTo>
                    <a:pt x="2719" y="784"/>
                  </a:lnTo>
                  <a:lnTo>
                    <a:pt x="2736" y="796"/>
                  </a:lnTo>
                  <a:lnTo>
                    <a:pt x="2749" y="812"/>
                  </a:lnTo>
                  <a:lnTo>
                    <a:pt x="2756" y="833"/>
                  </a:lnTo>
                  <a:lnTo>
                    <a:pt x="2756" y="854"/>
                  </a:lnTo>
                  <a:lnTo>
                    <a:pt x="2749" y="874"/>
                  </a:lnTo>
                  <a:lnTo>
                    <a:pt x="2737" y="891"/>
                  </a:lnTo>
                  <a:lnTo>
                    <a:pt x="2704" y="920"/>
                  </a:lnTo>
                  <a:lnTo>
                    <a:pt x="2665" y="940"/>
                  </a:lnTo>
                  <a:lnTo>
                    <a:pt x="2625" y="951"/>
                  </a:lnTo>
                  <a:lnTo>
                    <a:pt x="2582" y="956"/>
                  </a:lnTo>
                  <a:lnTo>
                    <a:pt x="2540" y="953"/>
                  </a:lnTo>
                  <a:lnTo>
                    <a:pt x="2501" y="941"/>
                  </a:lnTo>
                  <a:lnTo>
                    <a:pt x="2464" y="923"/>
                  </a:lnTo>
                  <a:lnTo>
                    <a:pt x="2433" y="898"/>
                  </a:lnTo>
                  <a:lnTo>
                    <a:pt x="2429" y="894"/>
                  </a:lnTo>
                  <a:lnTo>
                    <a:pt x="2421" y="886"/>
                  </a:lnTo>
                  <a:lnTo>
                    <a:pt x="2409" y="874"/>
                  </a:lnTo>
                  <a:lnTo>
                    <a:pt x="2394" y="858"/>
                  </a:lnTo>
                  <a:lnTo>
                    <a:pt x="2376" y="838"/>
                  </a:lnTo>
                  <a:lnTo>
                    <a:pt x="2356" y="817"/>
                  </a:lnTo>
                  <a:lnTo>
                    <a:pt x="2336" y="796"/>
                  </a:lnTo>
                  <a:lnTo>
                    <a:pt x="2314" y="774"/>
                  </a:lnTo>
                  <a:lnTo>
                    <a:pt x="2295" y="754"/>
                  </a:lnTo>
                  <a:lnTo>
                    <a:pt x="2277" y="734"/>
                  </a:lnTo>
                  <a:lnTo>
                    <a:pt x="2262" y="719"/>
                  </a:lnTo>
                  <a:lnTo>
                    <a:pt x="2249" y="705"/>
                  </a:lnTo>
                  <a:lnTo>
                    <a:pt x="2242" y="697"/>
                  </a:lnTo>
                  <a:lnTo>
                    <a:pt x="2239" y="694"/>
                  </a:lnTo>
                  <a:lnTo>
                    <a:pt x="2168" y="764"/>
                  </a:lnTo>
                  <a:lnTo>
                    <a:pt x="2168" y="879"/>
                  </a:lnTo>
                  <a:lnTo>
                    <a:pt x="2165" y="903"/>
                  </a:lnTo>
                  <a:lnTo>
                    <a:pt x="2155" y="923"/>
                  </a:lnTo>
                  <a:lnTo>
                    <a:pt x="2138" y="940"/>
                  </a:lnTo>
                  <a:lnTo>
                    <a:pt x="2120" y="951"/>
                  </a:lnTo>
                  <a:lnTo>
                    <a:pt x="2096" y="955"/>
                  </a:lnTo>
                  <a:lnTo>
                    <a:pt x="2076" y="951"/>
                  </a:lnTo>
                  <a:lnTo>
                    <a:pt x="2060" y="941"/>
                  </a:lnTo>
                  <a:lnTo>
                    <a:pt x="2045" y="928"/>
                  </a:lnTo>
                  <a:lnTo>
                    <a:pt x="2013" y="943"/>
                  </a:lnTo>
                  <a:lnTo>
                    <a:pt x="1979" y="951"/>
                  </a:lnTo>
                  <a:lnTo>
                    <a:pt x="1942" y="955"/>
                  </a:lnTo>
                  <a:lnTo>
                    <a:pt x="1899" y="950"/>
                  </a:lnTo>
                  <a:lnTo>
                    <a:pt x="1859" y="938"/>
                  </a:lnTo>
                  <a:lnTo>
                    <a:pt x="1822" y="918"/>
                  </a:lnTo>
                  <a:lnTo>
                    <a:pt x="1790" y="891"/>
                  </a:lnTo>
                  <a:lnTo>
                    <a:pt x="1758" y="916"/>
                  </a:lnTo>
                  <a:lnTo>
                    <a:pt x="1723" y="936"/>
                  </a:lnTo>
                  <a:lnTo>
                    <a:pt x="1683" y="948"/>
                  </a:lnTo>
                  <a:lnTo>
                    <a:pt x="1640" y="953"/>
                  </a:lnTo>
                  <a:lnTo>
                    <a:pt x="1596" y="948"/>
                  </a:lnTo>
                  <a:lnTo>
                    <a:pt x="1554" y="935"/>
                  </a:lnTo>
                  <a:lnTo>
                    <a:pt x="1516" y="915"/>
                  </a:lnTo>
                  <a:lnTo>
                    <a:pt x="1484" y="888"/>
                  </a:lnTo>
                  <a:lnTo>
                    <a:pt x="1457" y="854"/>
                  </a:lnTo>
                  <a:lnTo>
                    <a:pt x="1437" y="816"/>
                  </a:lnTo>
                  <a:lnTo>
                    <a:pt x="1395" y="856"/>
                  </a:lnTo>
                  <a:lnTo>
                    <a:pt x="1348" y="889"/>
                  </a:lnTo>
                  <a:lnTo>
                    <a:pt x="1298" y="918"/>
                  </a:lnTo>
                  <a:lnTo>
                    <a:pt x="1243" y="938"/>
                  </a:lnTo>
                  <a:lnTo>
                    <a:pt x="1184" y="950"/>
                  </a:lnTo>
                  <a:lnTo>
                    <a:pt x="1124" y="955"/>
                  </a:lnTo>
                  <a:lnTo>
                    <a:pt x="1057" y="950"/>
                  </a:lnTo>
                  <a:lnTo>
                    <a:pt x="995" y="935"/>
                  </a:lnTo>
                  <a:lnTo>
                    <a:pt x="937" y="911"/>
                  </a:lnTo>
                  <a:lnTo>
                    <a:pt x="883" y="879"/>
                  </a:lnTo>
                  <a:lnTo>
                    <a:pt x="835" y="841"/>
                  </a:lnTo>
                  <a:lnTo>
                    <a:pt x="786" y="863"/>
                  </a:lnTo>
                  <a:lnTo>
                    <a:pt x="739" y="879"/>
                  </a:lnTo>
                  <a:lnTo>
                    <a:pt x="696" y="891"/>
                  </a:lnTo>
                  <a:lnTo>
                    <a:pt x="656" y="898"/>
                  </a:lnTo>
                  <a:lnTo>
                    <a:pt x="595" y="899"/>
                  </a:lnTo>
                  <a:lnTo>
                    <a:pt x="592" y="899"/>
                  </a:lnTo>
                  <a:lnTo>
                    <a:pt x="614" y="948"/>
                  </a:lnTo>
                  <a:lnTo>
                    <a:pt x="627" y="1000"/>
                  </a:lnTo>
                  <a:lnTo>
                    <a:pt x="632" y="1054"/>
                  </a:lnTo>
                  <a:lnTo>
                    <a:pt x="627" y="1110"/>
                  </a:lnTo>
                  <a:lnTo>
                    <a:pt x="612" y="1164"/>
                  </a:lnTo>
                  <a:lnTo>
                    <a:pt x="589" y="1213"/>
                  </a:lnTo>
                  <a:lnTo>
                    <a:pt x="557" y="1258"/>
                  </a:lnTo>
                  <a:lnTo>
                    <a:pt x="519" y="1296"/>
                  </a:lnTo>
                  <a:lnTo>
                    <a:pt x="475" y="1326"/>
                  </a:lnTo>
                  <a:lnTo>
                    <a:pt x="426" y="1350"/>
                  </a:lnTo>
                  <a:lnTo>
                    <a:pt x="373" y="1365"/>
                  </a:lnTo>
                  <a:lnTo>
                    <a:pt x="316" y="1370"/>
                  </a:lnTo>
                  <a:lnTo>
                    <a:pt x="259" y="1365"/>
                  </a:lnTo>
                  <a:lnTo>
                    <a:pt x="206" y="1350"/>
                  </a:lnTo>
                  <a:lnTo>
                    <a:pt x="155" y="1326"/>
                  </a:lnTo>
                  <a:lnTo>
                    <a:pt x="112" y="1296"/>
                  </a:lnTo>
                  <a:lnTo>
                    <a:pt x="73" y="1258"/>
                  </a:lnTo>
                  <a:lnTo>
                    <a:pt x="43" y="1213"/>
                  </a:lnTo>
                  <a:lnTo>
                    <a:pt x="20" y="1164"/>
                  </a:lnTo>
                  <a:lnTo>
                    <a:pt x="5" y="1110"/>
                  </a:lnTo>
                  <a:lnTo>
                    <a:pt x="0" y="1054"/>
                  </a:lnTo>
                  <a:lnTo>
                    <a:pt x="5" y="1000"/>
                  </a:lnTo>
                  <a:lnTo>
                    <a:pt x="17" y="950"/>
                  </a:lnTo>
                  <a:lnTo>
                    <a:pt x="37" y="905"/>
                  </a:lnTo>
                  <a:lnTo>
                    <a:pt x="65" y="861"/>
                  </a:lnTo>
                  <a:lnTo>
                    <a:pt x="99" y="824"/>
                  </a:lnTo>
                  <a:lnTo>
                    <a:pt x="137" y="792"/>
                  </a:lnTo>
                  <a:lnTo>
                    <a:pt x="99" y="761"/>
                  </a:lnTo>
                  <a:lnTo>
                    <a:pt x="65" y="724"/>
                  </a:lnTo>
                  <a:lnTo>
                    <a:pt x="37" y="682"/>
                  </a:lnTo>
                  <a:lnTo>
                    <a:pt x="17" y="635"/>
                  </a:lnTo>
                  <a:lnTo>
                    <a:pt x="5" y="585"/>
                  </a:lnTo>
                  <a:lnTo>
                    <a:pt x="0" y="531"/>
                  </a:lnTo>
                  <a:lnTo>
                    <a:pt x="5" y="474"/>
                  </a:lnTo>
                  <a:lnTo>
                    <a:pt x="20" y="422"/>
                  </a:lnTo>
                  <a:lnTo>
                    <a:pt x="43" y="372"/>
                  </a:lnTo>
                  <a:lnTo>
                    <a:pt x="73" y="329"/>
                  </a:lnTo>
                  <a:lnTo>
                    <a:pt x="112" y="290"/>
                  </a:lnTo>
                  <a:lnTo>
                    <a:pt x="155" y="258"/>
                  </a:lnTo>
                  <a:lnTo>
                    <a:pt x="206" y="235"/>
                  </a:lnTo>
                  <a:lnTo>
                    <a:pt x="259" y="221"/>
                  </a:lnTo>
                  <a:lnTo>
                    <a:pt x="316" y="216"/>
                  </a:lnTo>
                  <a:lnTo>
                    <a:pt x="373" y="221"/>
                  </a:lnTo>
                  <a:lnTo>
                    <a:pt x="426" y="235"/>
                  </a:lnTo>
                  <a:lnTo>
                    <a:pt x="475" y="258"/>
                  </a:lnTo>
                  <a:lnTo>
                    <a:pt x="519" y="290"/>
                  </a:lnTo>
                  <a:lnTo>
                    <a:pt x="557" y="329"/>
                  </a:lnTo>
                  <a:lnTo>
                    <a:pt x="589" y="372"/>
                  </a:lnTo>
                  <a:lnTo>
                    <a:pt x="612" y="422"/>
                  </a:lnTo>
                  <a:lnTo>
                    <a:pt x="627" y="474"/>
                  </a:lnTo>
                  <a:lnTo>
                    <a:pt x="632" y="531"/>
                  </a:lnTo>
                  <a:lnTo>
                    <a:pt x="627" y="585"/>
                  </a:lnTo>
                  <a:lnTo>
                    <a:pt x="614" y="635"/>
                  </a:lnTo>
                  <a:lnTo>
                    <a:pt x="594" y="680"/>
                  </a:lnTo>
                  <a:lnTo>
                    <a:pt x="567" y="724"/>
                  </a:lnTo>
                  <a:lnTo>
                    <a:pt x="534" y="761"/>
                  </a:lnTo>
                  <a:lnTo>
                    <a:pt x="565" y="764"/>
                  </a:lnTo>
                  <a:lnTo>
                    <a:pt x="602" y="764"/>
                  </a:lnTo>
                  <a:lnTo>
                    <a:pt x="642" y="762"/>
                  </a:lnTo>
                  <a:lnTo>
                    <a:pt x="674" y="757"/>
                  </a:lnTo>
                  <a:lnTo>
                    <a:pt x="711" y="745"/>
                  </a:lnTo>
                  <a:lnTo>
                    <a:pt x="749" y="730"/>
                  </a:lnTo>
                  <a:lnTo>
                    <a:pt x="748" y="730"/>
                  </a:lnTo>
                  <a:lnTo>
                    <a:pt x="729" y="695"/>
                  </a:lnTo>
                  <a:lnTo>
                    <a:pt x="714" y="660"/>
                  </a:lnTo>
                  <a:lnTo>
                    <a:pt x="706" y="625"/>
                  </a:lnTo>
                  <a:lnTo>
                    <a:pt x="701" y="593"/>
                  </a:lnTo>
                  <a:lnTo>
                    <a:pt x="698" y="565"/>
                  </a:lnTo>
                  <a:lnTo>
                    <a:pt x="698" y="541"/>
                  </a:lnTo>
                  <a:lnTo>
                    <a:pt x="698" y="528"/>
                  </a:lnTo>
                  <a:lnTo>
                    <a:pt x="698" y="521"/>
                  </a:lnTo>
                  <a:lnTo>
                    <a:pt x="704" y="473"/>
                  </a:lnTo>
                  <a:lnTo>
                    <a:pt x="716" y="426"/>
                  </a:lnTo>
                  <a:lnTo>
                    <a:pt x="736" y="382"/>
                  </a:lnTo>
                  <a:lnTo>
                    <a:pt x="763" y="342"/>
                  </a:lnTo>
                  <a:lnTo>
                    <a:pt x="795" y="305"/>
                  </a:lnTo>
                  <a:lnTo>
                    <a:pt x="833" y="275"/>
                  </a:lnTo>
                  <a:lnTo>
                    <a:pt x="878" y="248"/>
                  </a:lnTo>
                  <a:lnTo>
                    <a:pt x="927" y="230"/>
                  </a:lnTo>
                  <a:lnTo>
                    <a:pt x="977" y="220"/>
                  </a:lnTo>
                  <a:lnTo>
                    <a:pt x="1027" y="218"/>
                  </a:lnTo>
                  <a:lnTo>
                    <a:pt x="1077" y="223"/>
                  </a:lnTo>
                  <a:lnTo>
                    <a:pt x="1126" y="236"/>
                  </a:lnTo>
                  <a:lnTo>
                    <a:pt x="1171" y="258"/>
                  </a:lnTo>
                  <a:lnTo>
                    <a:pt x="1215" y="287"/>
                  </a:lnTo>
                  <a:lnTo>
                    <a:pt x="1251" y="323"/>
                  </a:lnTo>
                  <a:lnTo>
                    <a:pt x="1273" y="352"/>
                  </a:lnTo>
                  <a:lnTo>
                    <a:pt x="1288" y="382"/>
                  </a:lnTo>
                  <a:lnTo>
                    <a:pt x="1295" y="411"/>
                  </a:lnTo>
                  <a:lnTo>
                    <a:pt x="1298" y="434"/>
                  </a:lnTo>
                  <a:lnTo>
                    <a:pt x="1298" y="452"/>
                  </a:lnTo>
                  <a:lnTo>
                    <a:pt x="1290" y="488"/>
                  </a:lnTo>
                  <a:lnTo>
                    <a:pt x="1270" y="523"/>
                  </a:lnTo>
                  <a:lnTo>
                    <a:pt x="1241" y="556"/>
                  </a:lnTo>
                  <a:lnTo>
                    <a:pt x="1203" y="590"/>
                  </a:lnTo>
                  <a:lnTo>
                    <a:pt x="1200" y="591"/>
                  </a:lnTo>
                  <a:lnTo>
                    <a:pt x="1189" y="600"/>
                  </a:lnTo>
                  <a:lnTo>
                    <a:pt x="1174" y="610"/>
                  </a:lnTo>
                  <a:lnTo>
                    <a:pt x="1154" y="625"/>
                  </a:lnTo>
                  <a:lnTo>
                    <a:pt x="1131" y="640"/>
                  </a:lnTo>
                  <a:lnTo>
                    <a:pt x="1106" y="658"/>
                  </a:lnTo>
                  <a:lnTo>
                    <a:pt x="1081" y="677"/>
                  </a:lnTo>
                  <a:lnTo>
                    <a:pt x="1054" y="695"/>
                  </a:lnTo>
                  <a:lnTo>
                    <a:pt x="1029" y="714"/>
                  </a:lnTo>
                  <a:lnTo>
                    <a:pt x="1005" y="730"/>
                  </a:lnTo>
                  <a:lnTo>
                    <a:pt x="985" y="745"/>
                  </a:lnTo>
                  <a:lnTo>
                    <a:pt x="970" y="755"/>
                  </a:lnTo>
                  <a:lnTo>
                    <a:pt x="959" y="764"/>
                  </a:lnTo>
                  <a:lnTo>
                    <a:pt x="955" y="766"/>
                  </a:lnTo>
                  <a:lnTo>
                    <a:pt x="994" y="789"/>
                  </a:lnTo>
                  <a:lnTo>
                    <a:pt x="1034" y="806"/>
                  </a:lnTo>
                  <a:lnTo>
                    <a:pt x="1077" y="816"/>
                  </a:lnTo>
                  <a:lnTo>
                    <a:pt x="1124" y="819"/>
                  </a:lnTo>
                  <a:lnTo>
                    <a:pt x="1178" y="814"/>
                  </a:lnTo>
                  <a:lnTo>
                    <a:pt x="1230" y="799"/>
                  </a:lnTo>
                  <a:lnTo>
                    <a:pt x="1276" y="776"/>
                  </a:lnTo>
                  <a:lnTo>
                    <a:pt x="1318" y="745"/>
                  </a:lnTo>
                  <a:lnTo>
                    <a:pt x="1353" y="707"/>
                  </a:lnTo>
                  <a:lnTo>
                    <a:pt x="1382" y="663"/>
                  </a:lnTo>
                  <a:lnTo>
                    <a:pt x="1402" y="615"/>
                  </a:lnTo>
                  <a:lnTo>
                    <a:pt x="1414" y="561"/>
                  </a:lnTo>
                  <a:lnTo>
                    <a:pt x="1414" y="357"/>
                  </a:lnTo>
                  <a:lnTo>
                    <a:pt x="1377" y="357"/>
                  </a:lnTo>
                  <a:lnTo>
                    <a:pt x="1353" y="354"/>
                  </a:lnTo>
                  <a:lnTo>
                    <a:pt x="1333" y="344"/>
                  </a:lnTo>
                  <a:lnTo>
                    <a:pt x="1318" y="329"/>
                  </a:lnTo>
                  <a:lnTo>
                    <a:pt x="1308" y="308"/>
                  </a:lnTo>
                  <a:lnTo>
                    <a:pt x="1305" y="287"/>
                  </a:lnTo>
                  <a:lnTo>
                    <a:pt x="1308" y="263"/>
                  </a:lnTo>
                  <a:lnTo>
                    <a:pt x="1318" y="245"/>
                  </a:lnTo>
                  <a:lnTo>
                    <a:pt x="1333" y="230"/>
                  </a:lnTo>
                  <a:lnTo>
                    <a:pt x="1353" y="220"/>
                  </a:lnTo>
                  <a:lnTo>
                    <a:pt x="1377" y="216"/>
                  </a:lnTo>
                  <a:lnTo>
                    <a:pt x="1414" y="216"/>
                  </a:lnTo>
                  <a:lnTo>
                    <a:pt x="1414" y="71"/>
                  </a:lnTo>
                  <a:lnTo>
                    <a:pt x="1417" y="49"/>
                  </a:lnTo>
                  <a:lnTo>
                    <a:pt x="1427" y="29"/>
                  </a:lnTo>
                  <a:lnTo>
                    <a:pt x="1442" y="14"/>
                  </a:lnTo>
                  <a:lnTo>
                    <a:pt x="1462" y="4"/>
                  </a:lnTo>
                  <a:lnTo>
                    <a:pt x="14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grpSp>
        <p:nvGrpSpPr>
          <p:cNvPr id="52" name="Group 4"/>
          <p:cNvGrpSpPr>
            <a:grpSpLocks noChangeAspect="1"/>
          </p:cNvGrpSpPr>
          <p:nvPr userDrawn="1"/>
        </p:nvGrpSpPr>
        <p:grpSpPr bwMode="auto">
          <a:xfrm>
            <a:off x="8459049" y="279853"/>
            <a:ext cx="262920" cy="350560"/>
            <a:chOff x="2175" y="499"/>
            <a:chExt cx="3326" cy="3326"/>
          </a:xfrm>
          <a:solidFill>
            <a:schemeClr val="tx2"/>
          </a:solidFill>
        </p:grpSpPr>
        <p:sp>
          <p:nvSpPr>
            <p:cNvPr id="53" name="Freeform 6"/>
            <p:cNvSpPr>
              <a:spLocks/>
            </p:cNvSpPr>
            <p:nvPr userDrawn="1"/>
          </p:nvSpPr>
          <p:spPr bwMode="auto">
            <a:xfrm>
              <a:off x="2175" y="499"/>
              <a:ext cx="3326" cy="3177"/>
            </a:xfrm>
            <a:custGeom>
              <a:avLst/>
              <a:gdLst>
                <a:gd name="T0" fmla="*/ 1864 w 3326"/>
                <a:gd name="T1" fmla="*/ 12 h 3177"/>
                <a:gd name="T2" fmla="*/ 2151 w 3326"/>
                <a:gd name="T3" fmla="*/ 73 h 3177"/>
                <a:gd name="T4" fmla="*/ 2419 w 3326"/>
                <a:gd name="T5" fmla="*/ 181 h 3177"/>
                <a:gd name="T6" fmla="*/ 2660 w 3326"/>
                <a:gd name="T7" fmla="*/ 332 h 3177"/>
                <a:gd name="T8" fmla="*/ 2872 w 3326"/>
                <a:gd name="T9" fmla="*/ 521 h 3177"/>
                <a:gd name="T10" fmla="*/ 3048 w 3326"/>
                <a:gd name="T11" fmla="*/ 743 h 3177"/>
                <a:gd name="T12" fmla="*/ 3186 w 3326"/>
                <a:gd name="T13" fmla="*/ 994 h 3177"/>
                <a:gd name="T14" fmla="*/ 3279 w 3326"/>
                <a:gd name="T15" fmla="*/ 1268 h 3177"/>
                <a:gd name="T16" fmla="*/ 3323 w 3326"/>
                <a:gd name="T17" fmla="*/ 1562 h 3177"/>
                <a:gd name="T18" fmla="*/ 3314 w 3326"/>
                <a:gd name="T19" fmla="*/ 1862 h 3177"/>
                <a:gd name="T20" fmla="*/ 3254 w 3326"/>
                <a:gd name="T21" fmla="*/ 2146 h 3177"/>
                <a:gd name="T22" fmla="*/ 3148 w 3326"/>
                <a:gd name="T23" fmla="*/ 2411 h 3177"/>
                <a:gd name="T24" fmla="*/ 3001 w 3326"/>
                <a:gd name="T25" fmla="*/ 2651 h 3177"/>
                <a:gd name="T26" fmla="*/ 2815 w 3326"/>
                <a:gd name="T27" fmla="*/ 2862 h 3177"/>
                <a:gd name="T28" fmla="*/ 2597 w 3326"/>
                <a:gd name="T29" fmla="*/ 3038 h 3177"/>
                <a:gd name="T30" fmla="*/ 2352 w 3326"/>
                <a:gd name="T31" fmla="*/ 3177 h 3177"/>
                <a:gd name="T32" fmla="*/ 2348 w 3326"/>
                <a:gd name="T33" fmla="*/ 1835 h 3177"/>
                <a:gd name="T34" fmla="*/ 2306 w 3326"/>
                <a:gd name="T35" fmla="*/ 1746 h 3177"/>
                <a:gd name="T36" fmla="*/ 2228 w 3326"/>
                <a:gd name="T37" fmla="*/ 1690 h 3177"/>
                <a:gd name="T38" fmla="*/ 2129 w 3326"/>
                <a:gd name="T39" fmla="*/ 1681 h 3177"/>
                <a:gd name="T40" fmla="*/ 2041 w 3326"/>
                <a:gd name="T41" fmla="*/ 1725 h 3177"/>
                <a:gd name="T42" fmla="*/ 1986 w 3326"/>
                <a:gd name="T43" fmla="*/ 1805 h 3177"/>
                <a:gd name="T44" fmla="*/ 1974 w 3326"/>
                <a:gd name="T45" fmla="*/ 2151 h 3177"/>
                <a:gd name="T46" fmla="*/ 1957 w 3326"/>
                <a:gd name="T47" fmla="*/ 2199 h 3177"/>
                <a:gd name="T48" fmla="*/ 1913 w 3326"/>
                <a:gd name="T49" fmla="*/ 2219 h 3177"/>
                <a:gd name="T50" fmla="*/ 1870 w 3326"/>
                <a:gd name="T51" fmla="*/ 2199 h 3177"/>
                <a:gd name="T52" fmla="*/ 1852 w 3326"/>
                <a:gd name="T53" fmla="*/ 2151 h 3177"/>
                <a:gd name="T54" fmla="*/ 1850 w 3326"/>
                <a:gd name="T55" fmla="*/ 1842 h 3177"/>
                <a:gd name="T56" fmla="*/ 1815 w 3326"/>
                <a:gd name="T57" fmla="*/ 1758 h 3177"/>
                <a:gd name="T58" fmla="*/ 1744 w 3326"/>
                <a:gd name="T59" fmla="*/ 1697 h 3177"/>
                <a:gd name="T60" fmla="*/ 1663 w 3326"/>
                <a:gd name="T61" fmla="*/ 1678 h 3177"/>
                <a:gd name="T62" fmla="*/ 1568 w 3326"/>
                <a:gd name="T63" fmla="*/ 1705 h 3177"/>
                <a:gd name="T64" fmla="*/ 1501 w 3326"/>
                <a:gd name="T65" fmla="*/ 1775 h 3177"/>
                <a:gd name="T66" fmla="*/ 1474 w 3326"/>
                <a:gd name="T67" fmla="*/ 1873 h 3177"/>
                <a:gd name="T68" fmla="*/ 1466 w 3326"/>
                <a:gd name="T69" fmla="*/ 2186 h 3177"/>
                <a:gd name="T70" fmla="*/ 1429 w 3326"/>
                <a:gd name="T71" fmla="*/ 2216 h 3177"/>
                <a:gd name="T72" fmla="*/ 1382 w 3326"/>
                <a:gd name="T73" fmla="*/ 2209 h 3177"/>
                <a:gd name="T74" fmla="*/ 1354 w 3326"/>
                <a:gd name="T75" fmla="*/ 2170 h 3177"/>
                <a:gd name="T76" fmla="*/ 1352 w 3326"/>
                <a:gd name="T77" fmla="*/ 1869 h 3177"/>
                <a:gd name="T78" fmla="*/ 1325 w 3326"/>
                <a:gd name="T79" fmla="*/ 1773 h 3177"/>
                <a:gd name="T80" fmla="*/ 1257 w 3326"/>
                <a:gd name="T81" fmla="*/ 1704 h 3177"/>
                <a:gd name="T82" fmla="*/ 1163 w 3326"/>
                <a:gd name="T83" fmla="*/ 1678 h 3177"/>
                <a:gd name="T84" fmla="*/ 1083 w 3326"/>
                <a:gd name="T85" fmla="*/ 1697 h 3177"/>
                <a:gd name="T86" fmla="*/ 1011 w 3326"/>
                <a:gd name="T87" fmla="*/ 1758 h 3177"/>
                <a:gd name="T88" fmla="*/ 977 w 3326"/>
                <a:gd name="T89" fmla="*/ 1844 h 3177"/>
                <a:gd name="T90" fmla="*/ 890 w 3326"/>
                <a:gd name="T91" fmla="*/ 3135 h 3177"/>
                <a:gd name="T92" fmla="*/ 652 w 3326"/>
                <a:gd name="T93" fmla="*/ 2984 h 3177"/>
                <a:gd name="T94" fmla="*/ 445 w 3326"/>
                <a:gd name="T95" fmla="*/ 2795 h 3177"/>
                <a:gd name="T96" fmla="*/ 271 w 3326"/>
                <a:gd name="T97" fmla="*/ 2574 h 3177"/>
                <a:gd name="T98" fmla="*/ 137 w 3326"/>
                <a:gd name="T99" fmla="*/ 2326 h 3177"/>
                <a:gd name="T100" fmla="*/ 46 w 3326"/>
                <a:gd name="T101" fmla="*/ 2054 h 3177"/>
                <a:gd name="T102" fmla="*/ 3 w 3326"/>
                <a:gd name="T103" fmla="*/ 1763 h 3177"/>
                <a:gd name="T104" fmla="*/ 12 w 3326"/>
                <a:gd name="T105" fmla="*/ 1462 h 3177"/>
                <a:gd name="T106" fmla="*/ 73 w 3326"/>
                <a:gd name="T107" fmla="*/ 1175 h 3177"/>
                <a:gd name="T108" fmla="*/ 182 w 3326"/>
                <a:gd name="T109" fmla="*/ 907 h 3177"/>
                <a:gd name="T110" fmla="*/ 332 w 3326"/>
                <a:gd name="T111" fmla="*/ 665 h 3177"/>
                <a:gd name="T112" fmla="*/ 521 w 3326"/>
                <a:gd name="T113" fmla="*/ 454 h 3177"/>
                <a:gd name="T114" fmla="*/ 743 w 3326"/>
                <a:gd name="T115" fmla="*/ 278 h 3177"/>
                <a:gd name="T116" fmla="*/ 994 w 3326"/>
                <a:gd name="T117" fmla="*/ 140 h 3177"/>
                <a:gd name="T118" fmla="*/ 1268 w 3326"/>
                <a:gd name="T119" fmla="*/ 47 h 3177"/>
                <a:gd name="T120" fmla="*/ 1562 w 3326"/>
                <a:gd name="T121" fmla="*/ 3 h 3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26" h="3177">
                  <a:moveTo>
                    <a:pt x="1663" y="0"/>
                  </a:moveTo>
                  <a:lnTo>
                    <a:pt x="1764" y="3"/>
                  </a:lnTo>
                  <a:lnTo>
                    <a:pt x="1864" y="12"/>
                  </a:lnTo>
                  <a:lnTo>
                    <a:pt x="1962" y="26"/>
                  </a:lnTo>
                  <a:lnTo>
                    <a:pt x="2058" y="47"/>
                  </a:lnTo>
                  <a:lnTo>
                    <a:pt x="2151" y="73"/>
                  </a:lnTo>
                  <a:lnTo>
                    <a:pt x="2243" y="104"/>
                  </a:lnTo>
                  <a:lnTo>
                    <a:pt x="2332" y="140"/>
                  </a:lnTo>
                  <a:lnTo>
                    <a:pt x="2419" y="181"/>
                  </a:lnTo>
                  <a:lnTo>
                    <a:pt x="2503" y="227"/>
                  </a:lnTo>
                  <a:lnTo>
                    <a:pt x="2583" y="278"/>
                  </a:lnTo>
                  <a:lnTo>
                    <a:pt x="2660" y="332"/>
                  </a:lnTo>
                  <a:lnTo>
                    <a:pt x="2735" y="391"/>
                  </a:lnTo>
                  <a:lnTo>
                    <a:pt x="2805" y="454"/>
                  </a:lnTo>
                  <a:lnTo>
                    <a:pt x="2872" y="521"/>
                  </a:lnTo>
                  <a:lnTo>
                    <a:pt x="2935" y="591"/>
                  </a:lnTo>
                  <a:lnTo>
                    <a:pt x="2994" y="665"/>
                  </a:lnTo>
                  <a:lnTo>
                    <a:pt x="3048" y="743"/>
                  </a:lnTo>
                  <a:lnTo>
                    <a:pt x="3099" y="823"/>
                  </a:lnTo>
                  <a:lnTo>
                    <a:pt x="3145" y="907"/>
                  </a:lnTo>
                  <a:lnTo>
                    <a:pt x="3186" y="994"/>
                  </a:lnTo>
                  <a:lnTo>
                    <a:pt x="3222" y="1083"/>
                  </a:lnTo>
                  <a:lnTo>
                    <a:pt x="3253" y="1175"/>
                  </a:lnTo>
                  <a:lnTo>
                    <a:pt x="3279" y="1268"/>
                  </a:lnTo>
                  <a:lnTo>
                    <a:pt x="3300" y="1364"/>
                  </a:lnTo>
                  <a:lnTo>
                    <a:pt x="3314" y="1462"/>
                  </a:lnTo>
                  <a:lnTo>
                    <a:pt x="3323" y="1562"/>
                  </a:lnTo>
                  <a:lnTo>
                    <a:pt x="3326" y="1663"/>
                  </a:lnTo>
                  <a:lnTo>
                    <a:pt x="3323" y="1763"/>
                  </a:lnTo>
                  <a:lnTo>
                    <a:pt x="3314" y="1862"/>
                  </a:lnTo>
                  <a:lnTo>
                    <a:pt x="3300" y="1959"/>
                  </a:lnTo>
                  <a:lnTo>
                    <a:pt x="3280" y="2054"/>
                  </a:lnTo>
                  <a:lnTo>
                    <a:pt x="3254" y="2146"/>
                  </a:lnTo>
                  <a:lnTo>
                    <a:pt x="3224" y="2237"/>
                  </a:lnTo>
                  <a:lnTo>
                    <a:pt x="3189" y="2326"/>
                  </a:lnTo>
                  <a:lnTo>
                    <a:pt x="3148" y="2411"/>
                  </a:lnTo>
                  <a:lnTo>
                    <a:pt x="3104" y="2495"/>
                  </a:lnTo>
                  <a:lnTo>
                    <a:pt x="3055" y="2574"/>
                  </a:lnTo>
                  <a:lnTo>
                    <a:pt x="3001" y="2651"/>
                  </a:lnTo>
                  <a:lnTo>
                    <a:pt x="2943" y="2725"/>
                  </a:lnTo>
                  <a:lnTo>
                    <a:pt x="2881" y="2795"/>
                  </a:lnTo>
                  <a:lnTo>
                    <a:pt x="2815" y="2862"/>
                  </a:lnTo>
                  <a:lnTo>
                    <a:pt x="2747" y="2924"/>
                  </a:lnTo>
                  <a:lnTo>
                    <a:pt x="2674" y="2984"/>
                  </a:lnTo>
                  <a:lnTo>
                    <a:pt x="2597" y="3038"/>
                  </a:lnTo>
                  <a:lnTo>
                    <a:pt x="2519" y="3089"/>
                  </a:lnTo>
                  <a:lnTo>
                    <a:pt x="2437" y="3135"/>
                  </a:lnTo>
                  <a:lnTo>
                    <a:pt x="2352" y="3177"/>
                  </a:lnTo>
                  <a:lnTo>
                    <a:pt x="2352" y="1869"/>
                  </a:lnTo>
                  <a:lnTo>
                    <a:pt x="2351" y="1869"/>
                  </a:lnTo>
                  <a:lnTo>
                    <a:pt x="2348" y="1835"/>
                  </a:lnTo>
                  <a:lnTo>
                    <a:pt x="2339" y="1802"/>
                  </a:lnTo>
                  <a:lnTo>
                    <a:pt x="2325" y="1773"/>
                  </a:lnTo>
                  <a:lnTo>
                    <a:pt x="2306" y="1746"/>
                  </a:lnTo>
                  <a:lnTo>
                    <a:pt x="2284" y="1724"/>
                  </a:lnTo>
                  <a:lnTo>
                    <a:pt x="2257" y="1704"/>
                  </a:lnTo>
                  <a:lnTo>
                    <a:pt x="2228" y="1690"/>
                  </a:lnTo>
                  <a:lnTo>
                    <a:pt x="2197" y="1681"/>
                  </a:lnTo>
                  <a:lnTo>
                    <a:pt x="2162" y="1678"/>
                  </a:lnTo>
                  <a:lnTo>
                    <a:pt x="2129" y="1681"/>
                  </a:lnTo>
                  <a:lnTo>
                    <a:pt x="2097" y="1690"/>
                  </a:lnTo>
                  <a:lnTo>
                    <a:pt x="2068" y="1705"/>
                  </a:lnTo>
                  <a:lnTo>
                    <a:pt x="2041" y="1725"/>
                  </a:lnTo>
                  <a:lnTo>
                    <a:pt x="2018" y="1748"/>
                  </a:lnTo>
                  <a:lnTo>
                    <a:pt x="2000" y="1775"/>
                  </a:lnTo>
                  <a:lnTo>
                    <a:pt x="1986" y="1805"/>
                  </a:lnTo>
                  <a:lnTo>
                    <a:pt x="1977" y="1838"/>
                  </a:lnTo>
                  <a:lnTo>
                    <a:pt x="1974" y="1873"/>
                  </a:lnTo>
                  <a:lnTo>
                    <a:pt x="1974" y="2151"/>
                  </a:lnTo>
                  <a:lnTo>
                    <a:pt x="1972" y="2170"/>
                  </a:lnTo>
                  <a:lnTo>
                    <a:pt x="1966" y="2186"/>
                  </a:lnTo>
                  <a:lnTo>
                    <a:pt x="1957" y="2199"/>
                  </a:lnTo>
                  <a:lnTo>
                    <a:pt x="1944" y="2209"/>
                  </a:lnTo>
                  <a:lnTo>
                    <a:pt x="1929" y="2216"/>
                  </a:lnTo>
                  <a:lnTo>
                    <a:pt x="1913" y="2219"/>
                  </a:lnTo>
                  <a:lnTo>
                    <a:pt x="1897" y="2216"/>
                  </a:lnTo>
                  <a:lnTo>
                    <a:pt x="1882" y="2209"/>
                  </a:lnTo>
                  <a:lnTo>
                    <a:pt x="1870" y="2199"/>
                  </a:lnTo>
                  <a:lnTo>
                    <a:pt x="1860" y="2186"/>
                  </a:lnTo>
                  <a:lnTo>
                    <a:pt x="1854" y="2170"/>
                  </a:lnTo>
                  <a:lnTo>
                    <a:pt x="1852" y="2151"/>
                  </a:lnTo>
                  <a:lnTo>
                    <a:pt x="1852" y="1869"/>
                  </a:lnTo>
                  <a:lnTo>
                    <a:pt x="1852" y="1869"/>
                  </a:lnTo>
                  <a:lnTo>
                    <a:pt x="1850" y="1842"/>
                  </a:lnTo>
                  <a:lnTo>
                    <a:pt x="1844" y="1815"/>
                  </a:lnTo>
                  <a:lnTo>
                    <a:pt x="1832" y="1785"/>
                  </a:lnTo>
                  <a:lnTo>
                    <a:pt x="1815" y="1758"/>
                  </a:lnTo>
                  <a:lnTo>
                    <a:pt x="1794" y="1734"/>
                  </a:lnTo>
                  <a:lnTo>
                    <a:pt x="1771" y="1713"/>
                  </a:lnTo>
                  <a:lnTo>
                    <a:pt x="1744" y="1697"/>
                  </a:lnTo>
                  <a:lnTo>
                    <a:pt x="1714" y="1685"/>
                  </a:lnTo>
                  <a:lnTo>
                    <a:pt x="1682" y="1679"/>
                  </a:lnTo>
                  <a:lnTo>
                    <a:pt x="1663" y="1678"/>
                  </a:lnTo>
                  <a:lnTo>
                    <a:pt x="1629" y="1681"/>
                  </a:lnTo>
                  <a:lnTo>
                    <a:pt x="1597" y="1690"/>
                  </a:lnTo>
                  <a:lnTo>
                    <a:pt x="1568" y="1705"/>
                  </a:lnTo>
                  <a:lnTo>
                    <a:pt x="1542" y="1725"/>
                  </a:lnTo>
                  <a:lnTo>
                    <a:pt x="1519" y="1748"/>
                  </a:lnTo>
                  <a:lnTo>
                    <a:pt x="1501" y="1775"/>
                  </a:lnTo>
                  <a:lnTo>
                    <a:pt x="1486" y="1805"/>
                  </a:lnTo>
                  <a:lnTo>
                    <a:pt x="1477" y="1838"/>
                  </a:lnTo>
                  <a:lnTo>
                    <a:pt x="1474" y="1873"/>
                  </a:lnTo>
                  <a:lnTo>
                    <a:pt x="1474" y="2151"/>
                  </a:lnTo>
                  <a:lnTo>
                    <a:pt x="1472" y="2170"/>
                  </a:lnTo>
                  <a:lnTo>
                    <a:pt x="1466" y="2186"/>
                  </a:lnTo>
                  <a:lnTo>
                    <a:pt x="1456" y="2199"/>
                  </a:lnTo>
                  <a:lnTo>
                    <a:pt x="1444" y="2209"/>
                  </a:lnTo>
                  <a:lnTo>
                    <a:pt x="1429" y="2216"/>
                  </a:lnTo>
                  <a:lnTo>
                    <a:pt x="1413" y="2219"/>
                  </a:lnTo>
                  <a:lnTo>
                    <a:pt x="1397" y="2216"/>
                  </a:lnTo>
                  <a:lnTo>
                    <a:pt x="1382" y="2209"/>
                  </a:lnTo>
                  <a:lnTo>
                    <a:pt x="1370" y="2199"/>
                  </a:lnTo>
                  <a:lnTo>
                    <a:pt x="1360" y="2186"/>
                  </a:lnTo>
                  <a:lnTo>
                    <a:pt x="1354" y="2170"/>
                  </a:lnTo>
                  <a:lnTo>
                    <a:pt x="1352" y="2151"/>
                  </a:lnTo>
                  <a:lnTo>
                    <a:pt x="1352" y="1869"/>
                  </a:lnTo>
                  <a:lnTo>
                    <a:pt x="1352" y="1869"/>
                  </a:lnTo>
                  <a:lnTo>
                    <a:pt x="1348" y="1835"/>
                  </a:lnTo>
                  <a:lnTo>
                    <a:pt x="1339" y="1802"/>
                  </a:lnTo>
                  <a:lnTo>
                    <a:pt x="1325" y="1773"/>
                  </a:lnTo>
                  <a:lnTo>
                    <a:pt x="1306" y="1746"/>
                  </a:lnTo>
                  <a:lnTo>
                    <a:pt x="1284" y="1724"/>
                  </a:lnTo>
                  <a:lnTo>
                    <a:pt x="1257" y="1704"/>
                  </a:lnTo>
                  <a:lnTo>
                    <a:pt x="1228" y="1690"/>
                  </a:lnTo>
                  <a:lnTo>
                    <a:pt x="1197" y="1681"/>
                  </a:lnTo>
                  <a:lnTo>
                    <a:pt x="1163" y="1678"/>
                  </a:lnTo>
                  <a:lnTo>
                    <a:pt x="1144" y="1679"/>
                  </a:lnTo>
                  <a:lnTo>
                    <a:pt x="1112" y="1685"/>
                  </a:lnTo>
                  <a:lnTo>
                    <a:pt x="1083" y="1697"/>
                  </a:lnTo>
                  <a:lnTo>
                    <a:pt x="1056" y="1713"/>
                  </a:lnTo>
                  <a:lnTo>
                    <a:pt x="1031" y="1734"/>
                  </a:lnTo>
                  <a:lnTo>
                    <a:pt x="1011" y="1758"/>
                  </a:lnTo>
                  <a:lnTo>
                    <a:pt x="995" y="1785"/>
                  </a:lnTo>
                  <a:lnTo>
                    <a:pt x="983" y="1815"/>
                  </a:lnTo>
                  <a:lnTo>
                    <a:pt x="977" y="1844"/>
                  </a:lnTo>
                  <a:lnTo>
                    <a:pt x="975" y="1873"/>
                  </a:lnTo>
                  <a:lnTo>
                    <a:pt x="975" y="3177"/>
                  </a:lnTo>
                  <a:lnTo>
                    <a:pt x="890" y="3135"/>
                  </a:lnTo>
                  <a:lnTo>
                    <a:pt x="807" y="3089"/>
                  </a:lnTo>
                  <a:lnTo>
                    <a:pt x="729" y="3038"/>
                  </a:lnTo>
                  <a:lnTo>
                    <a:pt x="652" y="2984"/>
                  </a:lnTo>
                  <a:lnTo>
                    <a:pt x="579" y="2924"/>
                  </a:lnTo>
                  <a:lnTo>
                    <a:pt x="511" y="2862"/>
                  </a:lnTo>
                  <a:lnTo>
                    <a:pt x="445" y="2795"/>
                  </a:lnTo>
                  <a:lnTo>
                    <a:pt x="383" y="2725"/>
                  </a:lnTo>
                  <a:lnTo>
                    <a:pt x="325" y="2651"/>
                  </a:lnTo>
                  <a:lnTo>
                    <a:pt x="271" y="2574"/>
                  </a:lnTo>
                  <a:lnTo>
                    <a:pt x="222" y="2495"/>
                  </a:lnTo>
                  <a:lnTo>
                    <a:pt x="178" y="2411"/>
                  </a:lnTo>
                  <a:lnTo>
                    <a:pt x="137" y="2326"/>
                  </a:lnTo>
                  <a:lnTo>
                    <a:pt x="102" y="2237"/>
                  </a:lnTo>
                  <a:lnTo>
                    <a:pt x="72" y="2146"/>
                  </a:lnTo>
                  <a:lnTo>
                    <a:pt x="46" y="2054"/>
                  </a:lnTo>
                  <a:lnTo>
                    <a:pt x="26" y="1959"/>
                  </a:lnTo>
                  <a:lnTo>
                    <a:pt x="12" y="1862"/>
                  </a:lnTo>
                  <a:lnTo>
                    <a:pt x="3" y="1763"/>
                  </a:lnTo>
                  <a:lnTo>
                    <a:pt x="0" y="1663"/>
                  </a:lnTo>
                  <a:lnTo>
                    <a:pt x="3" y="1562"/>
                  </a:lnTo>
                  <a:lnTo>
                    <a:pt x="12" y="1462"/>
                  </a:lnTo>
                  <a:lnTo>
                    <a:pt x="27" y="1364"/>
                  </a:lnTo>
                  <a:lnTo>
                    <a:pt x="47" y="1268"/>
                  </a:lnTo>
                  <a:lnTo>
                    <a:pt x="73" y="1175"/>
                  </a:lnTo>
                  <a:lnTo>
                    <a:pt x="104" y="1083"/>
                  </a:lnTo>
                  <a:lnTo>
                    <a:pt x="140" y="994"/>
                  </a:lnTo>
                  <a:lnTo>
                    <a:pt x="182" y="907"/>
                  </a:lnTo>
                  <a:lnTo>
                    <a:pt x="227" y="823"/>
                  </a:lnTo>
                  <a:lnTo>
                    <a:pt x="278" y="743"/>
                  </a:lnTo>
                  <a:lnTo>
                    <a:pt x="332" y="665"/>
                  </a:lnTo>
                  <a:lnTo>
                    <a:pt x="392" y="591"/>
                  </a:lnTo>
                  <a:lnTo>
                    <a:pt x="454" y="521"/>
                  </a:lnTo>
                  <a:lnTo>
                    <a:pt x="521" y="454"/>
                  </a:lnTo>
                  <a:lnTo>
                    <a:pt x="591" y="391"/>
                  </a:lnTo>
                  <a:lnTo>
                    <a:pt x="666" y="332"/>
                  </a:lnTo>
                  <a:lnTo>
                    <a:pt x="743" y="278"/>
                  </a:lnTo>
                  <a:lnTo>
                    <a:pt x="823" y="227"/>
                  </a:lnTo>
                  <a:lnTo>
                    <a:pt x="907" y="181"/>
                  </a:lnTo>
                  <a:lnTo>
                    <a:pt x="994" y="140"/>
                  </a:lnTo>
                  <a:lnTo>
                    <a:pt x="1083" y="104"/>
                  </a:lnTo>
                  <a:lnTo>
                    <a:pt x="1175" y="73"/>
                  </a:lnTo>
                  <a:lnTo>
                    <a:pt x="1268" y="47"/>
                  </a:lnTo>
                  <a:lnTo>
                    <a:pt x="1364" y="26"/>
                  </a:lnTo>
                  <a:lnTo>
                    <a:pt x="1462" y="12"/>
                  </a:lnTo>
                  <a:lnTo>
                    <a:pt x="1562" y="3"/>
                  </a:lnTo>
                  <a:lnTo>
                    <a:pt x="16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sp>
          <p:nvSpPr>
            <p:cNvPr id="54" name="Freeform 7"/>
            <p:cNvSpPr>
              <a:spLocks/>
            </p:cNvSpPr>
            <p:nvPr userDrawn="1"/>
          </p:nvSpPr>
          <p:spPr bwMode="auto">
            <a:xfrm>
              <a:off x="3277" y="2305"/>
              <a:ext cx="1122" cy="1520"/>
            </a:xfrm>
            <a:custGeom>
              <a:avLst/>
              <a:gdLst>
                <a:gd name="T0" fmla="*/ 78 w 1122"/>
                <a:gd name="T1" fmla="*/ 2 h 1520"/>
                <a:gd name="T2" fmla="*/ 105 w 1122"/>
                <a:gd name="T3" fmla="*/ 19 h 1520"/>
                <a:gd name="T4" fmla="*/ 120 w 1122"/>
                <a:gd name="T5" fmla="*/ 49 h 1520"/>
                <a:gd name="T6" fmla="*/ 122 w 1122"/>
                <a:gd name="T7" fmla="*/ 345 h 1520"/>
                <a:gd name="T8" fmla="*/ 134 w 1122"/>
                <a:gd name="T9" fmla="*/ 413 h 1520"/>
                <a:gd name="T10" fmla="*/ 166 w 1122"/>
                <a:gd name="T11" fmla="*/ 471 h 1520"/>
                <a:gd name="T12" fmla="*/ 216 w 1122"/>
                <a:gd name="T13" fmla="*/ 514 h 1520"/>
                <a:gd name="T14" fmla="*/ 277 w 1122"/>
                <a:gd name="T15" fmla="*/ 537 h 1520"/>
                <a:gd name="T16" fmla="*/ 345 w 1122"/>
                <a:gd name="T17" fmla="*/ 537 h 1520"/>
                <a:gd name="T18" fmla="*/ 406 w 1122"/>
                <a:gd name="T19" fmla="*/ 514 h 1520"/>
                <a:gd name="T20" fmla="*/ 454 w 1122"/>
                <a:gd name="T21" fmla="*/ 473 h 1520"/>
                <a:gd name="T22" fmla="*/ 487 w 1122"/>
                <a:gd name="T23" fmla="*/ 416 h 1520"/>
                <a:gd name="T24" fmla="*/ 499 w 1122"/>
                <a:gd name="T25" fmla="*/ 349 h 1520"/>
                <a:gd name="T26" fmla="*/ 500 w 1122"/>
                <a:gd name="T27" fmla="*/ 67 h 1520"/>
                <a:gd name="T28" fmla="*/ 509 w 1122"/>
                <a:gd name="T29" fmla="*/ 34 h 1520"/>
                <a:gd name="T30" fmla="*/ 531 w 1122"/>
                <a:gd name="T31" fmla="*/ 9 h 1520"/>
                <a:gd name="T32" fmla="*/ 561 w 1122"/>
                <a:gd name="T33" fmla="*/ 0 h 1520"/>
                <a:gd name="T34" fmla="*/ 592 w 1122"/>
                <a:gd name="T35" fmla="*/ 9 h 1520"/>
                <a:gd name="T36" fmla="*/ 613 w 1122"/>
                <a:gd name="T37" fmla="*/ 34 h 1520"/>
                <a:gd name="T38" fmla="*/ 623 w 1122"/>
                <a:gd name="T39" fmla="*/ 67 h 1520"/>
                <a:gd name="T40" fmla="*/ 626 w 1122"/>
                <a:gd name="T41" fmla="*/ 381 h 1520"/>
                <a:gd name="T42" fmla="*/ 648 w 1122"/>
                <a:gd name="T43" fmla="*/ 443 h 1520"/>
                <a:gd name="T44" fmla="*/ 689 w 1122"/>
                <a:gd name="T45" fmla="*/ 495 h 1520"/>
                <a:gd name="T46" fmla="*/ 746 w 1122"/>
                <a:gd name="T47" fmla="*/ 528 h 1520"/>
                <a:gd name="T48" fmla="*/ 811 w 1122"/>
                <a:gd name="T49" fmla="*/ 540 h 1520"/>
                <a:gd name="T50" fmla="*/ 876 w 1122"/>
                <a:gd name="T51" fmla="*/ 528 h 1520"/>
                <a:gd name="T52" fmla="*/ 931 w 1122"/>
                <a:gd name="T53" fmla="*/ 496 h 1520"/>
                <a:gd name="T54" fmla="*/ 973 w 1122"/>
                <a:gd name="T55" fmla="*/ 445 h 1520"/>
                <a:gd name="T56" fmla="*/ 996 w 1122"/>
                <a:gd name="T57" fmla="*/ 384 h 1520"/>
                <a:gd name="T58" fmla="*/ 1000 w 1122"/>
                <a:gd name="T59" fmla="*/ 349 h 1520"/>
                <a:gd name="T60" fmla="*/ 1002 w 1122"/>
                <a:gd name="T61" fmla="*/ 49 h 1520"/>
                <a:gd name="T62" fmla="*/ 1018 w 1122"/>
                <a:gd name="T63" fmla="*/ 19 h 1520"/>
                <a:gd name="T64" fmla="*/ 1044 w 1122"/>
                <a:gd name="T65" fmla="*/ 2 h 1520"/>
                <a:gd name="T66" fmla="*/ 1077 w 1122"/>
                <a:gd name="T67" fmla="*/ 2 h 1520"/>
                <a:gd name="T68" fmla="*/ 1104 w 1122"/>
                <a:gd name="T69" fmla="*/ 19 h 1520"/>
                <a:gd name="T70" fmla="*/ 1120 w 1122"/>
                <a:gd name="T71" fmla="*/ 49 h 1520"/>
                <a:gd name="T72" fmla="*/ 1122 w 1122"/>
                <a:gd name="T73" fmla="*/ 1423 h 1520"/>
                <a:gd name="T74" fmla="*/ 942 w 1122"/>
                <a:gd name="T75" fmla="*/ 1476 h 1520"/>
                <a:gd name="T76" fmla="*/ 755 w 1122"/>
                <a:gd name="T77" fmla="*/ 1509 h 1520"/>
                <a:gd name="T78" fmla="*/ 561 w 1122"/>
                <a:gd name="T79" fmla="*/ 1520 h 1520"/>
                <a:gd name="T80" fmla="*/ 367 w 1122"/>
                <a:gd name="T81" fmla="*/ 1509 h 1520"/>
                <a:gd name="T82" fmla="*/ 180 w 1122"/>
                <a:gd name="T83" fmla="*/ 1476 h 1520"/>
                <a:gd name="T84" fmla="*/ 0 w 1122"/>
                <a:gd name="T85" fmla="*/ 1423 h 1520"/>
                <a:gd name="T86" fmla="*/ 2 w 1122"/>
                <a:gd name="T87" fmla="*/ 49 h 1520"/>
                <a:gd name="T88" fmla="*/ 18 w 1122"/>
                <a:gd name="T89" fmla="*/ 19 h 1520"/>
                <a:gd name="T90" fmla="*/ 45 w 1122"/>
                <a:gd name="T91" fmla="*/ 2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22" h="1520">
                  <a:moveTo>
                    <a:pt x="61" y="0"/>
                  </a:moveTo>
                  <a:lnTo>
                    <a:pt x="78" y="2"/>
                  </a:lnTo>
                  <a:lnTo>
                    <a:pt x="92" y="9"/>
                  </a:lnTo>
                  <a:lnTo>
                    <a:pt x="105" y="19"/>
                  </a:lnTo>
                  <a:lnTo>
                    <a:pt x="114" y="34"/>
                  </a:lnTo>
                  <a:lnTo>
                    <a:pt x="120" y="49"/>
                  </a:lnTo>
                  <a:lnTo>
                    <a:pt x="122" y="67"/>
                  </a:lnTo>
                  <a:lnTo>
                    <a:pt x="122" y="345"/>
                  </a:lnTo>
                  <a:lnTo>
                    <a:pt x="125" y="381"/>
                  </a:lnTo>
                  <a:lnTo>
                    <a:pt x="134" y="413"/>
                  </a:lnTo>
                  <a:lnTo>
                    <a:pt x="148" y="443"/>
                  </a:lnTo>
                  <a:lnTo>
                    <a:pt x="166" y="471"/>
                  </a:lnTo>
                  <a:lnTo>
                    <a:pt x="190" y="495"/>
                  </a:lnTo>
                  <a:lnTo>
                    <a:pt x="216" y="514"/>
                  </a:lnTo>
                  <a:lnTo>
                    <a:pt x="245" y="528"/>
                  </a:lnTo>
                  <a:lnTo>
                    <a:pt x="277" y="537"/>
                  </a:lnTo>
                  <a:lnTo>
                    <a:pt x="311" y="540"/>
                  </a:lnTo>
                  <a:lnTo>
                    <a:pt x="345" y="537"/>
                  </a:lnTo>
                  <a:lnTo>
                    <a:pt x="376" y="528"/>
                  </a:lnTo>
                  <a:lnTo>
                    <a:pt x="406" y="514"/>
                  </a:lnTo>
                  <a:lnTo>
                    <a:pt x="432" y="496"/>
                  </a:lnTo>
                  <a:lnTo>
                    <a:pt x="454" y="473"/>
                  </a:lnTo>
                  <a:lnTo>
                    <a:pt x="473" y="445"/>
                  </a:lnTo>
                  <a:lnTo>
                    <a:pt x="487" y="416"/>
                  </a:lnTo>
                  <a:lnTo>
                    <a:pt x="496" y="384"/>
                  </a:lnTo>
                  <a:lnTo>
                    <a:pt x="499" y="349"/>
                  </a:lnTo>
                  <a:lnTo>
                    <a:pt x="500" y="349"/>
                  </a:lnTo>
                  <a:lnTo>
                    <a:pt x="500" y="67"/>
                  </a:lnTo>
                  <a:lnTo>
                    <a:pt x="502" y="49"/>
                  </a:lnTo>
                  <a:lnTo>
                    <a:pt x="509" y="34"/>
                  </a:lnTo>
                  <a:lnTo>
                    <a:pt x="518" y="19"/>
                  </a:lnTo>
                  <a:lnTo>
                    <a:pt x="531" y="9"/>
                  </a:lnTo>
                  <a:lnTo>
                    <a:pt x="545" y="2"/>
                  </a:lnTo>
                  <a:lnTo>
                    <a:pt x="561" y="0"/>
                  </a:lnTo>
                  <a:lnTo>
                    <a:pt x="577" y="2"/>
                  </a:lnTo>
                  <a:lnTo>
                    <a:pt x="592" y="9"/>
                  </a:lnTo>
                  <a:lnTo>
                    <a:pt x="604" y="19"/>
                  </a:lnTo>
                  <a:lnTo>
                    <a:pt x="613" y="34"/>
                  </a:lnTo>
                  <a:lnTo>
                    <a:pt x="620" y="49"/>
                  </a:lnTo>
                  <a:lnTo>
                    <a:pt x="623" y="67"/>
                  </a:lnTo>
                  <a:lnTo>
                    <a:pt x="623" y="345"/>
                  </a:lnTo>
                  <a:lnTo>
                    <a:pt x="626" y="381"/>
                  </a:lnTo>
                  <a:lnTo>
                    <a:pt x="634" y="413"/>
                  </a:lnTo>
                  <a:lnTo>
                    <a:pt x="648" y="443"/>
                  </a:lnTo>
                  <a:lnTo>
                    <a:pt x="667" y="471"/>
                  </a:lnTo>
                  <a:lnTo>
                    <a:pt x="689" y="495"/>
                  </a:lnTo>
                  <a:lnTo>
                    <a:pt x="715" y="514"/>
                  </a:lnTo>
                  <a:lnTo>
                    <a:pt x="746" y="528"/>
                  </a:lnTo>
                  <a:lnTo>
                    <a:pt x="777" y="537"/>
                  </a:lnTo>
                  <a:lnTo>
                    <a:pt x="811" y="540"/>
                  </a:lnTo>
                  <a:lnTo>
                    <a:pt x="845" y="537"/>
                  </a:lnTo>
                  <a:lnTo>
                    <a:pt x="876" y="528"/>
                  </a:lnTo>
                  <a:lnTo>
                    <a:pt x="905" y="514"/>
                  </a:lnTo>
                  <a:lnTo>
                    <a:pt x="931" y="496"/>
                  </a:lnTo>
                  <a:lnTo>
                    <a:pt x="954" y="473"/>
                  </a:lnTo>
                  <a:lnTo>
                    <a:pt x="973" y="445"/>
                  </a:lnTo>
                  <a:lnTo>
                    <a:pt x="987" y="416"/>
                  </a:lnTo>
                  <a:lnTo>
                    <a:pt x="996" y="384"/>
                  </a:lnTo>
                  <a:lnTo>
                    <a:pt x="1000" y="349"/>
                  </a:lnTo>
                  <a:lnTo>
                    <a:pt x="1000" y="349"/>
                  </a:lnTo>
                  <a:lnTo>
                    <a:pt x="1000" y="67"/>
                  </a:lnTo>
                  <a:lnTo>
                    <a:pt x="1002" y="49"/>
                  </a:lnTo>
                  <a:lnTo>
                    <a:pt x="1008" y="34"/>
                  </a:lnTo>
                  <a:lnTo>
                    <a:pt x="1018" y="19"/>
                  </a:lnTo>
                  <a:lnTo>
                    <a:pt x="1030" y="9"/>
                  </a:lnTo>
                  <a:lnTo>
                    <a:pt x="1044" y="2"/>
                  </a:lnTo>
                  <a:lnTo>
                    <a:pt x="1060" y="0"/>
                  </a:lnTo>
                  <a:lnTo>
                    <a:pt x="1077" y="2"/>
                  </a:lnTo>
                  <a:lnTo>
                    <a:pt x="1092" y="9"/>
                  </a:lnTo>
                  <a:lnTo>
                    <a:pt x="1104" y="19"/>
                  </a:lnTo>
                  <a:lnTo>
                    <a:pt x="1114" y="34"/>
                  </a:lnTo>
                  <a:lnTo>
                    <a:pt x="1120" y="49"/>
                  </a:lnTo>
                  <a:lnTo>
                    <a:pt x="1122" y="67"/>
                  </a:lnTo>
                  <a:lnTo>
                    <a:pt x="1122" y="1423"/>
                  </a:lnTo>
                  <a:lnTo>
                    <a:pt x="1033" y="1452"/>
                  </a:lnTo>
                  <a:lnTo>
                    <a:pt x="942" y="1476"/>
                  </a:lnTo>
                  <a:lnTo>
                    <a:pt x="850" y="1495"/>
                  </a:lnTo>
                  <a:lnTo>
                    <a:pt x="755" y="1509"/>
                  </a:lnTo>
                  <a:lnTo>
                    <a:pt x="659" y="1517"/>
                  </a:lnTo>
                  <a:lnTo>
                    <a:pt x="561" y="1520"/>
                  </a:lnTo>
                  <a:lnTo>
                    <a:pt x="463" y="1517"/>
                  </a:lnTo>
                  <a:lnTo>
                    <a:pt x="367" y="1509"/>
                  </a:lnTo>
                  <a:lnTo>
                    <a:pt x="272" y="1495"/>
                  </a:lnTo>
                  <a:lnTo>
                    <a:pt x="180" y="1476"/>
                  </a:lnTo>
                  <a:lnTo>
                    <a:pt x="89" y="1452"/>
                  </a:lnTo>
                  <a:lnTo>
                    <a:pt x="0" y="1423"/>
                  </a:lnTo>
                  <a:lnTo>
                    <a:pt x="0" y="67"/>
                  </a:lnTo>
                  <a:lnTo>
                    <a:pt x="2" y="49"/>
                  </a:lnTo>
                  <a:lnTo>
                    <a:pt x="8" y="34"/>
                  </a:lnTo>
                  <a:lnTo>
                    <a:pt x="18" y="19"/>
                  </a:lnTo>
                  <a:lnTo>
                    <a:pt x="30" y="9"/>
                  </a:lnTo>
                  <a:lnTo>
                    <a:pt x="45" y="2"/>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1800"/>
            </a:p>
          </p:txBody>
        </p:sp>
      </p:grpSp>
      <p:sp>
        <p:nvSpPr>
          <p:cNvPr id="58" name="Slide Number Placeholder 5"/>
          <p:cNvSpPr txBox="1">
            <a:spLocks/>
          </p:cNvSpPr>
          <p:nvPr userDrawn="1"/>
        </p:nvSpPr>
        <p:spPr>
          <a:xfrm>
            <a:off x="298023" y="6370012"/>
            <a:ext cx="657003" cy="365125"/>
          </a:xfrm>
          <a:prstGeom prst="rect">
            <a:avLst/>
          </a:prstGeom>
        </p:spPr>
        <p:txBody>
          <a:bodyPr vert="horz" lIns="68580" tIns="34290" rIns="68580" bIns="3429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F5E769-FCA0-4A92-90A6-32628EF5414B}" type="slidenum">
              <a:rPr lang="en-GB" sz="1050" smtClean="0">
                <a:solidFill>
                  <a:schemeClr val="tx2"/>
                </a:solidFill>
              </a:rPr>
              <a:pPr/>
              <a:t>‹#›</a:t>
            </a:fld>
            <a:endParaRPr lang="en-GB" sz="1050" dirty="0">
              <a:solidFill>
                <a:schemeClr val="tx2"/>
              </a:solidFill>
            </a:endParaRPr>
          </a:p>
        </p:txBody>
      </p:sp>
    </p:spTree>
    <p:extLst>
      <p:ext uri="{BB962C8B-B14F-4D97-AF65-F5344CB8AC3E}">
        <p14:creationId xmlns:p14="http://schemas.microsoft.com/office/powerpoint/2010/main" val="3324968300"/>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Lst>
  <p:hf hdr="0" ftr="0" dt="0"/>
  <p:txStyles>
    <p:titleStyle>
      <a:lvl1pPr algn="l" defTabSz="685800" rtl="0" eaLnBrk="1" latinLnBrk="0" hangingPunct="1">
        <a:lnSpc>
          <a:spcPct val="90000"/>
        </a:lnSpc>
        <a:spcBef>
          <a:spcPct val="0"/>
        </a:spcBef>
        <a:buNone/>
        <a:defRPr sz="2700" kern="1200">
          <a:solidFill>
            <a:schemeClr val="bg2"/>
          </a:solidFill>
          <a:latin typeface="HurmeGeometricSans4 SemiBold" panose="020B0700020000000000" pitchFamily="34" charset="0"/>
          <a:ea typeface="+mj-ea"/>
          <a:cs typeface="+mj-cs"/>
        </a:defRPr>
      </a:lvl1pPr>
    </p:titleStyle>
    <p:bodyStyle>
      <a:lvl1pPr marL="197644" indent="-197644" algn="l" defTabSz="685800" rtl="0" eaLnBrk="1" latinLnBrk="0" hangingPunct="1">
        <a:lnSpc>
          <a:spcPct val="100000"/>
        </a:lnSpc>
        <a:spcBef>
          <a:spcPts val="750"/>
        </a:spcBef>
        <a:buFont typeface="Arial" panose="020B0604020202020204" pitchFamily="34" charset="0"/>
        <a:buChar char="•"/>
        <a:defRPr sz="1500" kern="1200">
          <a:solidFill>
            <a:schemeClr val="tx1"/>
          </a:solidFill>
          <a:latin typeface="Museo Sans Rounded 300" panose="02000000000000000000" pitchFamily="50" charset="0"/>
          <a:ea typeface="+mn-ea"/>
          <a:cs typeface="+mn-cs"/>
        </a:defRPr>
      </a:lvl1pPr>
      <a:lvl2pPr marL="466725" indent="-20836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useo Sans Rounded 300" panose="02000000000000000000" pitchFamily="50" charset="0"/>
          <a:ea typeface="+mn-ea"/>
          <a:cs typeface="+mn-cs"/>
        </a:defRPr>
      </a:lvl2pPr>
      <a:lvl3pPr marL="676275" indent="-198835" algn="l" defTabSz="685800" rtl="0" eaLnBrk="1" latinLnBrk="0" hangingPunct="1">
        <a:lnSpc>
          <a:spcPct val="100000"/>
        </a:lnSpc>
        <a:spcBef>
          <a:spcPts val="375"/>
        </a:spcBef>
        <a:buFont typeface="Arial" panose="020B0604020202020204" pitchFamily="34" charset="0"/>
        <a:buChar char="•"/>
        <a:tabLst/>
        <a:defRPr sz="1350" kern="1200">
          <a:solidFill>
            <a:schemeClr val="tx1"/>
          </a:solidFill>
          <a:latin typeface="Museo Sans Rounded 300" panose="02000000000000000000" pitchFamily="50" charset="0"/>
          <a:ea typeface="+mn-ea"/>
          <a:cs typeface="+mn-cs"/>
        </a:defRPr>
      </a:lvl3pPr>
      <a:lvl4pPr marL="875110" indent="-198835" algn="l" defTabSz="685800" rtl="0" eaLnBrk="1" latinLnBrk="0" hangingPunct="1">
        <a:lnSpc>
          <a:spcPct val="100000"/>
        </a:lnSpc>
        <a:spcBef>
          <a:spcPts val="375"/>
        </a:spcBef>
        <a:buFont typeface="Arial" panose="020B0604020202020204" pitchFamily="34" charset="0"/>
        <a:buChar char="•"/>
        <a:defRPr sz="1200" kern="1200">
          <a:solidFill>
            <a:schemeClr val="tx1"/>
          </a:solidFill>
          <a:latin typeface="Museo Sans Rounded 300" panose="02000000000000000000" pitchFamily="50" charset="0"/>
          <a:ea typeface="+mn-ea"/>
          <a:cs typeface="+mn-cs"/>
        </a:defRPr>
      </a:lvl4pPr>
      <a:lvl5pPr marL="1073944" indent="-198835" algn="l" defTabSz="685800" rtl="0" eaLnBrk="1" latinLnBrk="0" hangingPunct="1">
        <a:lnSpc>
          <a:spcPct val="100000"/>
        </a:lnSpc>
        <a:spcBef>
          <a:spcPts val="375"/>
        </a:spcBef>
        <a:buFont typeface="Arial" panose="020B0604020202020204" pitchFamily="34" charset="0"/>
        <a:buChar char="•"/>
        <a:defRPr sz="1200" kern="1200">
          <a:solidFill>
            <a:schemeClr val="tx1"/>
          </a:solidFill>
          <a:latin typeface="Museo Sans Rounded 300" panose="020000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02">
          <p15:clr>
            <a:srgbClr val="F26B43"/>
          </p15:clr>
        </p15:guide>
        <p15:guide id="4" pos="7355">
          <p15:clr>
            <a:srgbClr val="F26B43"/>
          </p15:clr>
        </p15:guide>
        <p15:guide id="6"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2A090A-D6BA-4D78-BC4A-20E3CF2FF89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CAEA26-E220-9F83-B7A4-60F81FE0A7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2F2070-AE6B-BE99-78FB-10D1A1291DC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2A20DEC4-F73A-4CBF-B0FB-225E951A25F3}" type="datetimeFigureOut">
              <a:rPr lang="en-GB" smtClean="0"/>
              <a:t>18/05/2026</a:t>
            </a:fld>
            <a:endParaRPr lang="en-GB"/>
          </a:p>
        </p:txBody>
      </p:sp>
      <p:sp>
        <p:nvSpPr>
          <p:cNvPr id="5" name="Footer Placeholder 4">
            <a:extLst>
              <a:ext uri="{FF2B5EF4-FFF2-40B4-BE49-F238E27FC236}">
                <a16:creationId xmlns:a16="http://schemas.microsoft.com/office/drawing/2014/main" id="{E615A4E5-EE7B-5361-73A8-E9A95361CE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5B2F1E0-8ACD-A017-7E13-1B536668C2C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BBF2705-308C-4B56-A78E-35C42E7437CA}" type="slidenum">
              <a:rPr lang="en-GB" smtClean="0"/>
              <a:t>‹#›</a:t>
            </a:fld>
            <a:endParaRPr lang="en-GB"/>
          </a:p>
        </p:txBody>
      </p:sp>
    </p:spTree>
    <p:extLst>
      <p:ext uri="{BB962C8B-B14F-4D97-AF65-F5344CB8AC3E}">
        <p14:creationId xmlns:p14="http://schemas.microsoft.com/office/powerpoint/2010/main" val="352837039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nk dragon with a white background&#10;&#10;Description automatically generated">
            <a:extLst>
              <a:ext uri="{FF2B5EF4-FFF2-40B4-BE49-F238E27FC236}">
                <a16:creationId xmlns:a16="http://schemas.microsoft.com/office/drawing/2014/main" id="{B09FBC18-138F-B164-B606-31D8FDC053AE}"/>
              </a:ext>
            </a:extLst>
          </p:cNvPr>
          <p:cNvPicPr>
            <a:picLocks noChangeAspect="1"/>
          </p:cNvPicPr>
          <p:nvPr userDrawn="1"/>
        </p:nvPicPr>
        <p:blipFill>
          <a:blip r:embed="rId16"/>
          <a:stretch>
            <a:fillRect/>
          </a:stretch>
        </p:blipFill>
        <p:spPr>
          <a:xfrm>
            <a:off x="0" y="0"/>
            <a:ext cx="9144000" cy="6858000"/>
          </a:xfrm>
          <a:prstGeom prst="rect">
            <a:avLst/>
          </a:prstGeom>
        </p:spPr>
      </p:pic>
      <p:sp>
        <p:nvSpPr>
          <p:cNvPr id="1027" name="Rectangle 2">
            <a:extLst>
              <a:ext uri="{FF2B5EF4-FFF2-40B4-BE49-F238E27FC236}">
                <a16:creationId xmlns:a16="http://schemas.microsoft.com/office/drawing/2014/main" id="{D555CFA0-99F4-23EA-D20F-C0B2FE916EE7}"/>
              </a:ext>
            </a:extLst>
          </p:cNvPr>
          <p:cNvSpPr>
            <a:spLocks noGrp="1" noChangeArrowheads="1"/>
          </p:cNvSpPr>
          <p:nvPr>
            <p:ph type="title"/>
          </p:nvPr>
        </p:nvSpPr>
        <p:spPr bwMode="auto">
          <a:xfrm>
            <a:off x="251520" y="304800"/>
            <a:ext cx="86409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8" name="Rectangle 3">
            <a:extLst>
              <a:ext uri="{FF2B5EF4-FFF2-40B4-BE49-F238E27FC236}">
                <a16:creationId xmlns:a16="http://schemas.microsoft.com/office/drawing/2014/main" id="{E9C2CFC3-5CA2-3B81-7A52-CE79A80EB393}"/>
              </a:ext>
            </a:extLst>
          </p:cNvPr>
          <p:cNvSpPr>
            <a:spLocks noGrp="1" noChangeArrowheads="1"/>
          </p:cNvSpPr>
          <p:nvPr>
            <p:ph type="body" idx="1"/>
          </p:nvPr>
        </p:nvSpPr>
        <p:spPr bwMode="auto">
          <a:xfrm>
            <a:off x="251520" y="1524000"/>
            <a:ext cx="864096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223982553"/>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hf hdr="0" ftr="0" dt="0"/>
  <p:txStyles>
    <p:titleStyle>
      <a:lvl1pPr algn="l" rtl="0" eaLnBrk="0" fontAlgn="base" hangingPunct="0">
        <a:spcBef>
          <a:spcPct val="0"/>
        </a:spcBef>
        <a:spcAft>
          <a:spcPct val="0"/>
        </a:spcAft>
        <a:defRPr sz="2400" b="1">
          <a:solidFill>
            <a:srgbClr val="E40520"/>
          </a:solidFill>
          <a:latin typeface="+mj-lt"/>
          <a:ea typeface="+mj-ea"/>
          <a:cs typeface="ＭＳ Ｐゴシック" charset="0"/>
        </a:defRPr>
      </a:lvl1pPr>
      <a:lvl2pPr algn="l" rtl="0" eaLnBrk="0" fontAlgn="base" hangingPunct="0">
        <a:spcBef>
          <a:spcPct val="0"/>
        </a:spcBef>
        <a:spcAft>
          <a:spcPct val="0"/>
        </a:spcAft>
        <a:defRPr sz="2400" b="1">
          <a:solidFill>
            <a:srgbClr val="CD0921"/>
          </a:solidFill>
          <a:latin typeface="Arial" charset="0"/>
          <a:ea typeface="ＭＳ Ｐゴシック" charset="0"/>
          <a:cs typeface="ＭＳ Ｐゴシック" charset="0"/>
        </a:defRPr>
      </a:lvl2pPr>
      <a:lvl3pPr algn="l" rtl="0" eaLnBrk="0" fontAlgn="base" hangingPunct="0">
        <a:spcBef>
          <a:spcPct val="0"/>
        </a:spcBef>
        <a:spcAft>
          <a:spcPct val="0"/>
        </a:spcAft>
        <a:defRPr sz="2400" b="1">
          <a:solidFill>
            <a:srgbClr val="CD0921"/>
          </a:solidFill>
          <a:latin typeface="Arial" charset="0"/>
          <a:ea typeface="ＭＳ Ｐゴシック" charset="0"/>
          <a:cs typeface="ＭＳ Ｐゴシック" charset="0"/>
        </a:defRPr>
      </a:lvl3pPr>
      <a:lvl4pPr algn="l" rtl="0" eaLnBrk="0" fontAlgn="base" hangingPunct="0">
        <a:spcBef>
          <a:spcPct val="0"/>
        </a:spcBef>
        <a:spcAft>
          <a:spcPct val="0"/>
        </a:spcAft>
        <a:defRPr sz="2400" b="1">
          <a:solidFill>
            <a:srgbClr val="CD0921"/>
          </a:solidFill>
          <a:latin typeface="Arial" charset="0"/>
          <a:ea typeface="ＭＳ Ｐゴシック" charset="0"/>
          <a:cs typeface="ＭＳ Ｐゴシック" charset="0"/>
        </a:defRPr>
      </a:lvl4pPr>
      <a:lvl5pPr algn="l" rtl="0" eaLnBrk="0" fontAlgn="base" hangingPunct="0">
        <a:spcBef>
          <a:spcPct val="0"/>
        </a:spcBef>
        <a:spcAft>
          <a:spcPct val="0"/>
        </a:spcAft>
        <a:defRPr sz="2400" b="1">
          <a:solidFill>
            <a:srgbClr val="CD0921"/>
          </a:solidFill>
          <a:latin typeface="Arial" charset="0"/>
          <a:ea typeface="ＭＳ Ｐゴシック" charset="0"/>
          <a:cs typeface="ＭＳ Ｐゴシック" charset="0"/>
        </a:defRPr>
      </a:lvl5pPr>
      <a:lvl6pPr marL="342900" algn="l" rtl="0" fontAlgn="base">
        <a:spcBef>
          <a:spcPct val="0"/>
        </a:spcBef>
        <a:spcAft>
          <a:spcPct val="0"/>
        </a:spcAft>
        <a:defRPr sz="2400" b="1">
          <a:solidFill>
            <a:srgbClr val="CD0921"/>
          </a:solidFill>
          <a:latin typeface="Arial" charset="0"/>
          <a:ea typeface="ＭＳ Ｐゴシック" charset="0"/>
        </a:defRPr>
      </a:lvl6pPr>
      <a:lvl7pPr marL="685800" algn="l" rtl="0" fontAlgn="base">
        <a:spcBef>
          <a:spcPct val="0"/>
        </a:spcBef>
        <a:spcAft>
          <a:spcPct val="0"/>
        </a:spcAft>
        <a:defRPr sz="2400" b="1">
          <a:solidFill>
            <a:srgbClr val="CD0921"/>
          </a:solidFill>
          <a:latin typeface="Arial" charset="0"/>
          <a:ea typeface="ＭＳ Ｐゴシック" charset="0"/>
        </a:defRPr>
      </a:lvl7pPr>
      <a:lvl8pPr marL="1028700" algn="l" rtl="0" fontAlgn="base">
        <a:spcBef>
          <a:spcPct val="0"/>
        </a:spcBef>
        <a:spcAft>
          <a:spcPct val="0"/>
        </a:spcAft>
        <a:defRPr sz="2400" b="1">
          <a:solidFill>
            <a:srgbClr val="CD0921"/>
          </a:solidFill>
          <a:latin typeface="Arial" charset="0"/>
          <a:ea typeface="ＭＳ Ｐゴシック" charset="0"/>
        </a:defRPr>
      </a:lvl8pPr>
      <a:lvl9pPr marL="1371600" algn="l" rtl="0" fontAlgn="base">
        <a:spcBef>
          <a:spcPct val="0"/>
        </a:spcBef>
        <a:spcAft>
          <a:spcPct val="0"/>
        </a:spcAft>
        <a:defRPr sz="2400" b="1">
          <a:solidFill>
            <a:srgbClr val="CD0921"/>
          </a:solidFill>
          <a:latin typeface="Arial" charset="0"/>
          <a:ea typeface="ＭＳ Ｐゴシック" charset="0"/>
        </a:defRPr>
      </a:lvl9pPr>
    </p:titleStyle>
    <p:bodyStyle>
      <a:lvl1pPr marL="257175" indent="-257175" algn="l" rtl="0" eaLnBrk="0" fontAlgn="base" hangingPunct="0">
        <a:spcBef>
          <a:spcPct val="20000"/>
        </a:spcBef>
        <a:spcAft>
          <a:spcPct val="0"/>
        </a:spcAft>
        <a:buClr>
          <a:srgbClr val="E40520"/>
        </a:buClr>
        <a:buChar char="•"/>
        <a:defRPr sz="2200">
          <a:solidFill>
            <a:schemeClr val="tx1"/>
          </a:solidFill>
          <a:latin typeface="+mn-lt"/>
          <a:ea typeface="+mn-ea"/>
          <a:cs typeface="ＭＳ Ｐゴシック" charset="0"/>
        </a:defRPr>
      </a:lvl1pPr>
      <a:lvl2pPr marL="557213" indent="-214313" algn="l" rtl="0" eaLnBrk="0" fontAlgn="base" hangingPunct="0">
        <a:spcBef>
          <a:spcPct val="20000"/>
        </a:spcBef>
        <a:spcAft>
          <a:spcPct val="0"/>
        </a:spcAft>
        <a:buClr>
          <a:srgbClr val="E40520"/>
        </a:buClr>
        <a:buChar char="–"/>
        <a:defRPr sz="2000">
          <a:solidFill>
            <a:schemeClr val="tx1"/>
          </a:solidFill>
          <a:latin typeface="+mn-lt"/>
          <a:ea typeface="+mn-ea"/>
        </a:defRPr>
      </a:lvl2pPr>
      <a:lvl3pPr marL="857250" indent="-171450" algn="l" rtl="0" eaLnBrk="0" fontAlgn="base" hangingPunct="0">
        <a:spcBef>
          <a:spcPct val="20000"/>
        </a:spcBef>
        <a:spcAft>
          <a:spcPct val="0"/>
        </a:spcAft>
        <a:buClr>
          <a:srgbClr val="E40520"/>
        </a:buClr>
        <a:buChar char="•"/>
        <a:defRPr sz="1800">
          <a:solidFill>
            <a:schemeClr val="tx1"/>
          </a:solidFill>
          <a:latin typeface="+mn-lt"/>
          <a:ea typeface="+mn-ea"/>
        </a:defRPr>
      </a:lvl3pPr>
      <a:lvl4pPr marL="1200150" indent="-171450" algn="l" rtl="0" eaLnBrk="0" fontAlgn="base" hangingPunct="0">
        <a:spcBef>
          <a:spcPct val="20000"/>
        </a:spcBef>
        <a:spcAft>
          <a:spcPct val="0"/>
        </a:spcAft>
        <a:buClr>
          <a:srgbClr val="E40520"/>
        </a:buClr>
        <a:buChar char="–"/>
        <a:defRPr sz="1600">
          <a:solidFill>
            <a:schemeClr val="tx1"/>
          </a:solidFill>
          <a:latin typeface="+mn-lt"/>
          <a:ea typeface="+mn-ea"/>
        </a:defRPr>
      </a:lvl4pPr>
      <a:lvl5pPr marL="1543050" indent="-171450" algn="l" rtl="0" eaLnBrk="0" fontAlgn="base" hangingPunct="0">
        <a:spcBef>
          <a:spcPct val="20000"/>
        </a:spcBef>
        <a:spcAft>
          <a:spcPct val="0"/>
        </a:spcAft>
        <a:buClr>
          <a:srgbClr val="E40520"/>
        </a:buClr>
        <a:buChar char="»"/>
        <a:defRPr sz="1400">
          <a:solidFill>
            <a:schemeClr val="tx1"/>
          </a:solidFill>
          <a:latin typeface="+mn-lt"/>
          <a:ea typeface="+mn-ea"/>
        </a:defRPr>
      </a:lvl5pPr>
      <a:lvl6pPr marL="1885950" indent="-171450" algn="l" rtl="0" fontAlgn="base">
        <a:spcBef>
          <a:spcPct val="20000"/>
        </a:spcBef>
        <a:spcAft>
          <a:spcPct val="0"/>
        </a:spcAft>
        <a:buChar char="»"/>
        <a:defRPr>
          <a:solidFill>
            <a:schemeClr val="tx1"/>
          </a:solidFill>
          <a:latin typeface="+mn-lt"/>
          <a:ea typeface="+mn-ea"/>
        </a:defRPr>
      </a:lvl6pPr>
      <a:lvl7pPr marL="2228850" indent="-171450" algn="l" rtl="0" fontAlgn="base">
        <a:spcBef>
          <a:spcPct val="20000"/>
        </a:spcBef>
        <a:spcAft>
          <a:spcPct val="0"/>
        </a:spcAft>
        <a:buChar char="»"/>
        <a:defRPr>
          <a:solidFill>
            <a:schemeClr val="tx1"/>
          </a:solidFill>
          <a:latin typeface="+mn-lt"/>
          <a:ea typeface="+mn-ea"/>
        </a:defRPr>
      </a:lvl7pPr>
      <a:lvl8pPr marL="2571750" indent="-171450" algn="l" rtl="0" fontAlgn="base">
        <a:spcBef>
          <a:spcPct val="20000"/>
        </a:spcBef>
        <a:spcAft>
          <a:spcPct val="0"/>
        </a:spcAft>
        <a:buChar char="»"/>
        <a:defRPr>
          <a:solidFill>
            <a:schemeClr val="tx1"/>
          </a:solidFill>
          <a:latin typeface="+mn-lt"/>
          <a:ea typeface="+mn-ea"/>
        </a:defRPr>
      </a:lvl8pPr>
      <a:lvl9pPr marL="2914650" indent="-17145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sz="1800"/>
          </a:p>
        </p:txBody>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sz="1800"/>
          </a:p>
        </p:txBody>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E944D186-B182-4225-9B0C-34FAE328E380}" type="datetime1">
              <a:rPr lang="en-US" smtClean="0"/>
              <a:t>5/18/2026</a:t>
            </a:fld>
            <a:endParaRPr lang="en-US"/>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r>
              <a:rPr lang="en-US"/>
              <a:t>Sample Footer Text</a:t>
            </a:r>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C8116806-1FD2-4A57-B5EA-7014AB76383B}" type="slidenum">
              <a:rPr lang="en-US" smtClean="0"/>
              <a:pPr/>
              <a:t>‹#›</a:t>
            </a:fld>
            <a:endParaRPr lang="en-US"/>
          </a:p>
        </p:txBody>
      </p:sp>
    </p:spTree>
    <p:extLst>
      <p:ext uri="{BB962C8B-B14F-4D97-AF65-F5344CB8AC3E}">
        <p14:creationId xmlns:p14="http://schemas.microsoft.com/office/powerpoint/2010/main" val="3495814411"/>
      </p:ext>
    </p:extLst>
  </p:cSld>
  <p:clrMap bg1="dk1" tx1="lt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 id="2147483981" r:id="rId19"/>
    <p:sldLayoutId id="2147483982" r:id="rId20"/>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5/18/2026</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83415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CAD085-E8A6-8845-BD4E-CB4CCA059FC4}" type="datetimeFigureOut">
              <a:rPr lang="en-US" smtClean="0"/>
              <a:t>5/18/2026</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63544144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02.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2.xml"/></Relationships>
</file>

<file path=ppt/slides/_rels/slide1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xml"/><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15.xml"/></Relationships>
</file>

<file path=ppt/slides/_rels/slide1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6.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7.xml"/><Relationship Id="rId1" Type="http://schemas.openxmlformats.org/officeDocument/2006/relationships/slideLayout" Target="../slideLayouts/slideLayout115.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emf"/><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emf"/><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2.emf"/><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3.emf"/><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5.emf"/><Relationship Id="rId1" Type="http://schemas.openxmlformats.org/officeDocument/2006/relationships/slideLayout" Target="../slideLayouts/slideLayout115.xml"/></Relationships>
</file>

<file path=ppt/slides/_rels/slide28.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135.xml"/></Relationships>
</file>

<file path=ppt/slides/_rels/slide3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4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4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4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xml"/><Relationship Id="rId1" Type="http://schemas.openxmlformats.org/officeDocument/2006/relationships/slideLayout" Target="../slideLayouts/slideLayout213.xml"/><Relationship Id="rId4" Type="http://schemas.openxmlformats.org/officeDocument/2006/relationships/image" Target="../media/image96.jpe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14.xml"/></Relationships>
</file>

<file path=ppt/slides/_rels/slide4.xml.rels><?xml version="1.0" encoding="UTF-8" standalone="yes"?>
<Relationships xmlns="http://schemas.openxmlformats.org/package/2006/relationships"><Relationship Id="rId3" Type="http://schemas.openxmlformats.org/officeDocument/2006/relationships/hyperlink" Target="https://eur03.safelinks.protection.outlook.com/?url=https%3A%2F%2Fwww.bing.com%2Fck%2Fa%3F!%26%26p%3D16cd3a765afd75a950f1d7636f5deba59c88103f853d5cee7ab6dc69f897a1a7JmltdHM9MTc3Mzg3ODQwMA%26ptn%3D3%26ver%3D2%26hsh%3D4%26fclid%3D19df832b-020f-605b-1a7c-953c03b46159%26u%3Da1L21hcHM_Jm1lcGk9MH5-RW1iZWRkZWR-QWRkcmVzc19MaW5rJnR5PTE4JnE9VG90dGVuaGFtJTIwSG90c3B1ciUyMEZvdW5kYXRpb24mc3M9eXBpZC5ZTjJCMjQxNENBMjA1Qzc2MkYmcHBvaXM9NTEuNjA1Mzg4NjQxMzU3NDJfLTAuMDY3NzY4NjAzNTYzMzA4NzJfVG90dGVuaGFtJTIwSG90c3B1ciUyMEZvdW5kYXRpb25fWU4yQjI0MTRDQTIwNUM3NjJGfiZjcD01MS42MDUzODl-LTAuMDY3NzY5JnY9MiZzVj0xJkZPUk09TVBTUlBM&amp;data=05%7C02%7CFiona.Hathaway%40enfield.gov.uk%7C32d740c4e0e340073b7408deac16b54c%7Ccc18b91d1bb24d9bac767a4447488d49%7C0%7C0%7C639137410715824070%7CUnknown%7CTWFpbGZsb3d8eyJFbXB0eU1hcGkiOnRydWUsIlYiOiIwLjAuMDAwMCIsIlAiOiJXaW4zMiIsIkFOIjoiTWFpbCIsIldUIjoyfQ%3D%3D%7C0%7C%7C%7C&amp;sdata=y0R2cZU%2FHymp3ZX66YztTv90pZvjhbpvGX%2F%2BLeGfi7o%3D&amp;reserved=0" TargetMode="External"/><Relationship Id="rId2" Type="http://schemas.openxmlformats.org/officeDocument/2006/relationships/image" Target="../media/image54.png"/><Relationship Id="rId1" Type="http://schemas.openxmlformats.org/officeDocument/2006/relationships/slideLayout" Target="../slideLayouts/slideLayout103.xml"/><Relationship Id="rId5" Type="http://schemas.openxmlformats.org/officeDocument/2006/relationships/image" Target="../media/image55.png"/><Relationship Id="rId4" Type="http://schemas.openxmlformats.org/officeDocument/2006/relationships/hyperlink" Target="mailto:greg.heald@enfield.gov.u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14.xml"/></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14.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xml"/><Relationship Id="rId1" Type="http://schemas.openxmlformats.org/officeDocument/2006/relationships/slideLayout" Target="../slideLayouts/slideLayout2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22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0.xml"/><Relationship Id="rId1" Type="http://schemas.openxmlformats.org/officeDocument/2006/relationships/slideLayout" Target="../slideLayouts/slideLayout214.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16.xml"/></Relationships>
</file>

<file path=ppt/slides/_rels/slide4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notesSlide" Target="../notesSlides/notesSlide21.xml"/><Relationship Id="rId1" Type="http://schemas.openxmlformats.org/officeDocument/2006/relationships/slideLayout" Target="../slideLayouts/slideLayout2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enfieldpeteam.co.uk/" TargetMode="External"/><Relationship Id="rId1" Type="http://schemas.openxmlformats.org/officeDocument/2006/relationships/slideLayout" Target="../slideLayouts/slideLayout103.xml"/><Relationship Id="rId6" Type="http://schemas.openxmlformats.org/officeDocument/2006/relationships/image" Target="../media/image58.jpeg"/><Relationship Id="rId5" Type="http://schemas.openxmlformats.org/officeDocument/2006/relationships/image" Target="../media/image54.png"/><Relationship Id="rId4" Type="http://schemas.openxmlformats.org/officeDocument/2006/relationships/image" Target="../media/image57.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svg"/><Relationship Id="rId1" Type="http://schemas.openxmlformats.org/officeDocument/2006/relationships/slideLayout" Target="../slideLayouts/slideLayout154.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slideLayout" Target="../slideLayouts/slideLayout154.xml"/><Relationship Id="rId4" Type="http://schemas.openxmlformats.org/officeDocument/2006/relationships/image" Target="../media/image116.svg"/></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svg"/><Relationship Id="rId1" Type="http://schemas.openxmlformats.org/officeDocument/2006/relationships/slideLayout" Target="../slideLayouts/slideLayout154.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png"/></Relationships>
</file>

<file path=ppt/slides/_rels/slide5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2.xml"/><Relationship Id="rId1" Type="http://schemas.openxmlformats.org/officeDocument/2006/relationships/slideLayout" Target="../slideLayouts/slideLayout225.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237.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237.xml"/><Relationship Id="rId4" Type="http://schemas.openxmlformats.org/officeDocument/2006/relationships/hyperlink" Target="https://vimeo.com/1168822009/24fa9fc63f?share=copy&amp;fl=sv&amp;fe=ci"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enfield.gov.uk/educationalpsychologyservice/enfield-trauma-informed-practice-in-schools-and-settings" TargetMode="External"/><Relationship Id="rId2" Type="http://schemas.openxmlformats.org/officeDocument/2006/relationships/notesSlide" Target="../notesSlides/notesSlide25.xml"/><Relationship Id="rId1" Type="http://schemas.openxmlformats.org/officeDocument/2006/relationships/slideLayout" Target="../slideLayouts/slideLayout254.xml"/><Relationship Id="rId5" Type="http://schemas.openxmlformats.org/officeDocument/2006/relationships/hyperlink" Target="https://www.enfield.gov.uk/educationalpsychologyservice/enfield-trauma-informed-practice-in-schools-and-settings/e-tipss-offer-for-leaders3" TargetMode="External"/><Relationship Id="rId4" Type="http://schemas.openxmlformats.org/officeDocument/2006/relationships/image" Target="../media/image123.png"/></Relationships>
</file>

<file path=ppt/slides/_rels/slide57.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oleObject" Target="../embeddings/oleObject1.bin"/><Relationship Id="rId1" Type="http://schemas.openxmlformats.org/officeDocument/2006/relationships/slideLayout" Target="../slideLayouts/slideLayout226.xml"/><Relationship Id="rId5" Type="http://schemas.openxmlformats.org/officeDocument/2006/relationships/hyperlink" Target="https://forms.cloud.microsoft/pages/responsepage.aspx?id=HbkYzLIbm02sdnpER0iNSStfcajOi-JOgR-5Ev7ZH4RUMFNPR09TRVNBRDVIUkgxN1JFWkxVRzJGQS4u&amp;route=shorturl" TargetMode="External"/><Relationship Id="rId4" Type="http://schemas.openxmlformats.org/officeDocument/2006/relationships/hyperlink" Target="https://www.enfield.gov.uk/educationalpsychologyservice/enfield-trauma-informed-practice-in-schools-and-settings" TargetMode="Externa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6.xml"/><Relationship Id="rId1" Type="http://schemas.openxmlformats.org/officeDocument/2006/relationships/slideLayout" Target="../slideLayouts/slideLayout226.xml"/><Relationship Id="rId4" Type="http://schemas.openxmlformats.org/officeDocument/2006/relationships/image" Target="../media/image125.emf"/></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170.xml"/><Relationship Id="rId6" Type="http://schemas.openxmlformats.org/officeDocument/2006/relationships/image" Target="../media/image126.png"/><Relationship Id="rId5" Type="http://schemas.openxmlformats.org/officeDocument/2006/relationships/image" Target="../media/image1.jpeg"/><Relationship Id="rId4" Type="http://schemas.openxmlformats.org/officeDocument/2006/relationships/image" Target="../media/image96.jpeg"/></Relationships>
</file>

<file path=ppt/slides/_rels/slide6.xml.rels><?xml version="1.0" encoding="UTF-8" standalone="yes"?>
<Relationships xmlns="http://schemas.openxmlformats.org/package/2006/relationships"><Relationship Id="rId3" Type="http://schemas.openxmlformats.org/officeDocument/2006/relationships/hyperlink" Target="https://www.gov.uk/government/publications/pe-and-sport-premium-conditions-of-grant-2025-to-2026" TargetMode="External"/><Relationship Id="rId7" Type="http://schemas.openxmlformats.org/officeDocument/2006/relationships/image" Target="../media/image59.png"/><Relationship Id="rId2" Type="http://schemas.openxmlformats.org/officeDocument/2006/relationships/hyperlink" Target="https://eur03.safelinks.protection.outlook.com/?url=https%3A%2F%2Fwww.afpe.org.uk%2Fgeneral%2Fcustom.asp%3Fpage%3DAbout_the_Primary_PE_and_SportPremium&amp;data=05%7C02%7CFiona.Hathaway%40enfield.gov.uk%7Cf35f9d7f551a4e91c0d708de9fbc321f%7Ccc18b91d1bb24d9bac767a4447488d49%7C0%7C0%7C639123828426326725%7CUnknown%7CTWFpbGZsb3d8eyJFbXB0eU1hcGkiOnRydWUsIlYiOiIwLjAuMDAwMCIsIlAiOiJXaW4zMiIsIkFOIjoiTWFpbCIsIldUIjoyfQ%3D%3D%7C0%7C%7C%7C&amp;sdata=tCWQ%2FZD5IKE5V%2FDPZuAfywgY95akUEI%2B6xLWEVF56Io%3D&amp;reserved=0" TargetMode="External"/><Relationship Id="rId1" Type="http://schemas.openxmlformats.org/officeDocument/2006/relationships/slideLayout" Target="../slideLayouts/slideLayout103.xml"/><Relationship Id="rId6" Type="http://schemas.openxmlformats.org/officeDocument/2006/relationships/image" Target="../media/image54.png"/><Relationship Id="rId5" Type="http://schemas.openxmlformats.org/officeDocument/2006/relationships/hyperlink" Target="mailto:greg.heald@enfield.gov.uk" TargetMode="External"/><Relationship Id="rId4" Type="http://schemas.openxmlformats.org/officeDocument/2006/relationships/hyperlink" Target="mailto:fiona.hathaway@enfield.gov.uk"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171.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17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7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1.xml"/><Relationship Id="rId1" Type="http://schemas.openxmlformats.org/officeDocument/2006/relationships/slideLayout" Target="../slideLayouts/slideLayout171.xml"/><Relationship Id="rId5" Type="http://schemas.openxmlformats.org/officeDocument/2006/relationships/image" Target="../media/image134.png"/><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7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1.xml"/></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4.xml"/><Relationship Id="rId1" Type="http://schemas.openxmlformats.org/officeDocument/2006/relationships/slideLayout" Target="../slideLayouts/slideLayout17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17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7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3.xml"/></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4.xml"/><Relationship Id="rId4" Type="http://schemas.openxmlformats.org/officeDocument/2006/relationships/image" Target="../media/image62.png"/></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8.xml"/><Relationship Id="rId1" Type="http://schemas.openxmlformats.org/officeDocument/2006/relationships/slideLayout" Target="../slideLayouts/slideLayout171.xml"/><Relationship Id="rId5" Type="http://schemas.openxmlformats.org/officeDocument/2006/relationships/image" Target="../media/image146.png"/><Relationship Id="rId4" Type="http://schemas.openxmlformats.org/officeDocument/2006/relationships/hyperlink" Target="https://forms.office.com/Pages/ResponsePage.aspx?id=HbkYzLIbm02sdnpER0iNSTl9Ij25AhpFq9ttyrpJb9JUOURBSzVQUERMRjlXQ040RlY3NjdEU1o0UC4u"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forms.office.com/e/tgZzKqhea0" TargetMode="External"/><Relationship Id="rId2" Type="http://schemas.openxmlformats.org/officeDocument/2006/relationships/notesSlide" Target="../notesSlides/notesSlide39.xml"/><Relationship Id="rId1" Type="http://schemas.openxmlformats.org/officeDocument/2006/relationships/slideLayout" Target="../slideLayouts/slideLayout171.xml"/><Relationship Id="rId5" Type="http://schemas.openxmlformats.org/officeDocument/2006/relationships/image" Target="../media/image147.png"/><Relationship Id="rId4" Type="http://schemas.openxmlformats.org/officeDocument/2006/relationships/hyperlink" Target="mailto:Rachel.Friend@enfield.gov.uk"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65.xml"/></Relationships>
</file>

<file path=ppt/slides/_rels/slide73.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40.xml"/><Relationship Id="rId1" Type="http://schemas.openxmlformats.org/officeDocument/2006/relationships/slideLayout" Target="../slideLayouts/slideLayout181.xml"/><Relationship Id="rId5" Type="http://schemas.openxmlformats.org/officeDocument/2006/relationships/image" Target="../media/image47.jpg"/><Relationship Id="rId4" Type="http://schemas.openxmlformats.org/officeDocument/2006/relationships/image" Target="../media/image15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77.xml.rels><?xml version="1.0" encoding="UTF-8" standalone="yes"?>
<Relationships xmlns="http://schemas.openxmlformats.org/package/2006/relationships"><Relationship Id="rId3" Type="http://schemas.openxmlformats.org/officeDocument/2006/relationships/hyperlink" Target="https://www.gov.uk/government/publications/phonics-screening-check-monitoring-visits-guidance-and-form/phonics-screening-check-monitoring-visits-guidance" TargetMode="External"/><Relationship Id="rId2" Type="http://schemas.openxmlformats.org/officeDocument/2006/relationships/hyperlink" Target="https://www.gov.uk/government/publications/key-stage-2-tests-monitoring-visits-guidance-and-form/key-stage-2-tests-monitoring-visits-guidance" TargetMode="External"/><Relationship Id="rId1" Type="http://schemas.openxmlformats.org/officeDocument/2006/relationships/slideLayout" Target="../slideLayouts/slideLayout182.xml"/></Relationships>
</file>

<file path=ppt/slides/_rels/slide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1.xml"/><Relationship Id="rId1" Type="http://schemas.openxmlformats.org/officeDocument/2006/relationships/slideLayout" Target="../slideLayouts/slideLayout192.xml"/><Relationship Id="rId4" Type="http://schemas.openxmlformats.org/officeDocument/2006/relationships/image" Target="../media/image152.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2.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2.xml"/></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5.xml"/><Relationship Id="rId1" Type="http://schemas.openxmlformats.org/officeDocument/2006/relationships/slideLayout" Target="../slideLayouts/slideLayout19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92.xml"/></Relationships>
</file>

<file path=ppt/slides/_rels/slide86.xml.rels><?xml version="1.0" encoding="UTF-8" standalone="yes"?>
<Relationships xmlns="http://schemas.openxmlformats.org/package/2006/relationships"><Relationship Id="rId3" Type="http://schemas.openxmlformats.org/officeDocument/2006/relationships/hyperlink" Target="https://assets.publishing.service.gov.uk/media/661d24ac08c3be25cfbd3e61/Initial_Teacher_Training_and_Early_Career_Framework.pdf" TargetMode="External"/><Relationship Id="rId2" Type="http://schemas.openxmlformats.org/officeDocument/2006/relationships/notesSlide" Target="../notesSlides/notesSlide47.xml"/><Relationship Id="rId1" Type="http://schemas.openxmlformats.org/officeDocument/2006/relationships/slideLayout" Target="../slideLayouts/slideLayout192.xml"/></Relationships>
</file>

<file path=ppt/slides/_rels/slide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192.xml"/><Relationship Id="rId4" Type="http://schemas.openxmlformats.org/officeDocument/2006/relationships/image" Target="../media/image155.png"/></Relationships>
</file>

<file path=ppt/slides/_rels/slide88.xml.rels><?xml version="1.0" encoding="UTF-8" standalone="yes"?>
<Relationships xmlns="http://schemas.openxmlformats.org/package/2006/relationships"><Relationship Id="rId3" Type="http://schemas.openxmlformats.org/officeDocument/2006/relationships/hyperlink" Target="http://www.find-postgraduate-teacher-training.service.gov.uk/course/L68/S288" TargetMode="External"/><Relationship Id="rId2" Type="http://schemas.openxmlformats.org/officeDocument/2006/relationships/hyperlink" Target="http://www.find-postgraduate-teacher-training.service.gov.uk/course/L68/L696" TargetMode="External"/><Relationship Id="rId1" Type="http://schemas.openxmlformats.org/officeDocument/2006/relationships/slideLayout" Target="../slideLayouts/slideLayout192.xml"/><Relationship Id="rId5" Type="http://schemas.openxmlformats.org/officeDocument/2006/relationships/hyperlink" Target="https://find-teacher-training-courses.service.gov.uk/course/L68/Q992" TargetMode="External"/><Relationship Id="rId4" Type="http://schemas.openxmlformats.org/officeDocument/2006/relationships/hyperlink" Target="http://www.find-postgraduate-teacher-training.service.gov.uk/course/L68/G622"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londonmet.sharepoint.com/:b:/s/SSSP/EaANrwDXrflMn2Z9vgRxb2QBwhGJMFtjDv8xopAAET2FSQ?e=8T7IiC" TargetMode="External"/><Relationship Id="rId7" Type="http://schemas.openxmlformats.org/officeDocument/2006/relationships/hyperlink" Target="https://www.londonmet.ac.uk/courses/routes-into-teaching/" TargetMode="External"/><Relationship Id="rId2" Type="http://schemas.openxmlformats.org/officeDocument/2006/relationships/slideLayout" Target="../slideLayouts/slideLayout192.xml"/><Relationship Id="rId1" Type="http://schemas.openxmlformats.org/officeDocument/2006/relationships/video" Target="https://www.youtube.com/embed/HKknWhlwpvQ?start=5&amp;feature=oembed" TargetMode="External"/><Relationship Id="rId6" Type="http://schemas.openxmlformats.org/officeDocument/2006/relationships/hyperlink" Target="https://www.londonmet.ac.uk/about/supporting-organisations/teacher-education-partnerships/mentor-resource-hub/" TargetMode="External"/><Relationship Id="rId5" Type="http://schemas.openxmlformats.org/officeDocument/2006/relationships/hyperlink" Target="https://londonmet.sharepoint.com/:b:/s/SSSP/IQCamRsgdax7QZvpwH30xoGoAe4_QJZpJVLRZGYySdfIH8U?e=3uwfCh" TargetMode="External"/><Relationship Id="rId4" Type="http://schemas.openxmlformats.org/officeDocument/2006/relationships/image" Target="../media/image156.jpe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154.xml"/></Relationships>
</file>

<file path=ppt/slides/_rels/slide90.xml.rels><?xml version="1.0" encoding="UTF-8" standalone="yes"?>
<Relationships xmlns="http://schemas.openxmlformats.org/package/2006/relationships"><Relationship Id="rId3" Type="http://schemas.openxmlformats.org/officeDocument/2006/relationships/hyperlink" Target="mailto:l.ng@londonmet.ac.uk" TargetMode="External"/><Relationship Id="rId2" Type="http://schemas.openxmlformats.org/officeDocument/2006/relationships/hyperlink" Target="mailto:a.new@londonmet.ac.uk" TargetMode="External"/><Relationship Id="rId1" Type="http://schemas.openxmlformats.org/officeDocument/2006/relationships/slideLayout" Target="../slideLayouts/slideLayout1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646707-1F1E-410E-ABA0-0E4AA93F6506}"/>
              </a:ext>
            </a:extLst>
          </p:cNvPr>
          <p:cNvSpPr>
            <a:spLocks noGrp="1"/>
          </p:cNvSpPr>
          <p:nvPr>
            <p:ph type="body" sz="quarter" idx="10"/>
          </p:nvPr>
        </p:nvSpPr>
        <p:spPr>
          <a:xfrm>
            <a:off x="395536" y="5589240"/>
            <a:ext cx="5472980" cy="914400"/>
          </a:xfrm>
        </p:spPr>
        <p:txBody>
          <a:bodyPr/>
          <a:lstStyle/>
          <a:p>
            <a:endParaRPr lang="en-GB" dirty="0"/>
          </a:p>
          <a:p>
            <a:r>
              <a:rPr lang="en-GB" dirty="0"/>
              <a:t>15.5. 2026</a:t>
            </a:r>
          </a:p>
        </p:txBody>
      </p:sp>
    </p:spTree>
    <p:extLst>
      <p:ext uri="{BB962C8B-B14F-4D97-AF65-F5344CB8AC3E}">
        <p14:creationId xmlns:p14="http://schemas.microsoft.com/office/powerpoint/2010/main" val="457842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77A5A-9350-0430-33C0-72A3E3FFCAE7}"/>
            </a:ext>
          </a:extLst>
        </p:cNvPr>
        <p:cNvGrpSpPr/>
        <p:nvPr/>
      </p:nvGrpSpPr>
      <p:grpSpPr>
        <a:xfrm>
          <a:off x="0" y="0"/>
          <a:ext cx="0" cy="0"/>
          <a:chOff x="0" y="0"/>
          <a:chExt cx="0" cy="0"/>
        </a:xfrm>
      </p:grpSpPr>
      <p:sp>
        <p:nvSpPr>
          <p:cNvPr id="1032" name="Rectangle 1031">
            <a:extLst>
              <a:ext uri="{FF2B5EF4-FFF2-40B4-BE49-F238E27FC236}">
                <a16:creationId xmlns:a16="http://schemas.microsoft.com/office/drawing/2014/main" id="{C2ACAC65-41CE-A229-89DB-762F0EFF41D3}"/>
              </a:ext>
            </a:extLst>
          </p:cNvPr>
          <p:cNvSpPr/>
          <p:nvPr/>
        </p:nvSpPr>
        <p:spPr>
          <a:xfrm>
            <a:off x="-57913" y="791044"/>
            <a:ext cx="9201913" cy="541507"/>
          </a:xfrm>
          <a:prstGeom prst="rect">
            <a:avLst/>
          </a:prstGeom>
          <a:solidFill>
            <a:schemeClr val="tx2">
              <a:lumMod val="90000"/>
              <a:lumOff val="1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Aptos" panose="02110004020202020204"/>
            </a:endParaRPr>
          </a:p>
        </p:txBody>
      </p:sp>
      <p:sp>
        <p:nvSpPr>
          <p:cNvPr id="1033" name="TextBox 1032">
            <a:extLst>
              <a:ext uri="{FF2B5EF4-FFF2-40B4-BE49-F238E27FC236}">
                <a16:creationId xmlns:a16="http://schemas.microsoft.com/office/drawing/2014/main" id="{7715EE3E-4026-1712-DF1A-853558A75CC9}"/>
              </a:ext>
            </a:extLst>
          </p:cNvPr>
          <p:cNvSpPr txBox="1"/>
          <p:nvPr/>
        </p:nvSpPr>
        <p:spPr>
          <a:xfrm>
            <a:off x="76200" y="876300"/>
            <a:ext cx="4724400" cy="400110"/>
          </a:xfrm>
          <a:prstGeom prst="rect">
            <a:avLst/>
          </a:prstGeom>
          <a:noFill/>
        </p:spPr>
        <p:txBody>
          <a:bodyPr wrap="square" rtlCol="0">
            <a:spAutoFit/>
          </a:bodyPr>
          <a:lstStyle/>
          <a:p>
            <a:pPr defTabSz="457200" eaLnBrk="1" fontAlgn="auto" hangingPunct="1">
              <a:spcBef>
                <a:spcPts val="0"/>
              </a:spcBef>
              <a:spcAft>
                <a:spcPts val="0"/>
              </a:spcAft>
            </a:pPr>
            <a:r>
              <a:rPr lang="en-GB" sz="2000" b="1" dirty="0">
                <a:solidFill>
                  <a:prstClr val="white"/>
                </a:solidFill>
                <a:latin typeface="Aptos" panose="02110004020202020204"/>
              </a:rPr>
              <a:t>SEND Reforms </a:t>
            </a:r>
            <a:r>
              <a:rPr lang="en-GB" sz="2000" b="1" dirty="0">
                <a:solidFill>
                  <a:srgbClr val="0E2841">
                    <a:lumMod val="25000"/>
                    <a:lumOff val="75000"/>
                  </a:srgbClr>
                </a:solidFill>
                <a:latin typeface="Aptos" panose="02110004020202020204"/>
              </a:rPr>
              <a:t>Consultation Feedback</a:t>
            </a:r>
          </a:p>
        </p:txBody>
      </p:sp>
      <p:pic>
        <p:nvPicPr>
          <p:cNvPr id="3" name="Picture 2">
            <a:extLst>
              <a:ext uri="{FF2B5EF4-FFF2-40B4-BE49-F238E27FC236}">
                <a16:creationId xmlns:a16="http://schemas.microsoft.com/office/drawing/2014/main" id="{2CA346E6-49C4-7181-A4E9-2357BC7AC5F9}"/>
              </a:ext>
            </a:extLst>
          </p:cNvPr>
          <p:cNvPicPr>
            <a:picLocks noChangeAspect="1"/>
          </p:cNvPicPr>
          <p:nvPr/>
        </p:nvPicPr>
        <p:blipFill>
          <a:blip r:embed="rId2"/>
          <a:stretch>
            <a:fillRect/>
          </a:stretch>
        </p:blipFill>
        <p:spPr>
          <a:xfrm>
            <a:off x="381000" y="1347063"/>
            <a:ext cx="4497573" cy="2057400"/>
          </a:xfrm>
          <a:prstGeom prst="rect">
            <a:avLst/>
          </a:prstGeom>
        </p:spPr>
      </p:pic>
      <p:pic>
        <p:nvPicPr>
          <p:cNvPr id="5" name="Picture 4">
            <a:extLst>
              <a:ext uri="{FF2B5EF4-FFF2-40B4-BE49-F238E27FC236}">
                <a16:creationId xmlns:a16="http://schemas.microsoft.com/office/drawing/2014/main" id="{1E83EB27-4F6F-4C59-DBE0-AADBAB86154C}"/>
              </a:ext>
            </a:extLst>
          </p:cNvPr>
          <p:cNvPicPr>
            <a:picLocks noChangeAspect="1"/>
          </p:cNvPicPr>
          <p:nvPr/>
        </p:nvPicPr>
        <p:blipFill>
          <a:blip r:embed="rId3">
            <a:extLst>
              <a:ext uri="{28A0092B-C50C-407E-A947-70E740481C1C}">
                <a14:useLocalDpi xmlns:a14="http://schemas.microsoft.com/office/drawing/2010/main" val="0"/>
              </a:ext>
            </a:extLst>
          </a:blip>
          <a:srcRect l="12500" t="31667" r="12500"/>
          <a:stretch>
            <a:fillRect/>
          </a:stretch>
        </p:blipFill>
        <p:spPr>
          <a:xfrm>
            <a:off x="5109569" y="1413762"/>
            <a:ext cx="3793273" cy="2124575"/>
          </a:xfrm>
          <a:prstGeom prst="rect">
            <a:avLst/>
          </a:prstGeom>
        </p:spPr>
      </p:pic>
      <p:pic>
        <p:nvPicPr>
          <p:cNvPr id="7" name="Picture 6">
            <a:extLst>
              <a:ext uri="{FF2B5EF4-FFF2-40B4-BE49-F238E27FC236}">
                <a16:creationId xmlns:a16="http://schemas.microsoft.com/office/drawing/2014/main" id="{648B95A3-B4E6-82D6-C758-D69D57C94C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9569" y="3619500"/>
            <a:ext cx="3793273" cy="2300989"/>
          </a:xfrm>
          <a:prstGeom prst="rect">
            <a:avLst/>
          </a:prstGeom>
        </p:spPr>
      </p:pic>
      <p:sp>
        <p:nvSpPr>
          <p:cNvPr id="8" name="TextBox 7">
            <a:extLst>
              <a:ext uri="{FF2B5EF4-FFF2-40B4-BE49-F238E27FC236}">
                <a16:creationId xmlns:a16="http://schemas.microsoft.com/office/drawing/2014/main" id="{E833EA7D-B4F1-8826-1DDE-D514D0376035}"/>
              </a:ext>
            </a:extLst>
          </p:cNvPr>
          <p:cNvSpPr txBox="1"/>
          <p:nvPr/>
        </p:nvSpPr>
        <p:spPr>
          <a:xfrm>
            <a:off x="241159" y="3403460"/>
            <a:ext cx="3793272" cy="2462213"/>
          </a:xfrm>
          <a:prstGeom prst="rect">
            <a:avLst/>
          </a:prstGeom>
          <a:noFill/>
        </p:spPr>
        <p:txBody>
          <a:bodyPr wrap="square" rtlCol="0">
            <a:spAutoFit/>
          </a:bodyPr>
          <a:lstStyle/>
          <a:p>
            <a:pPr defTabSz="457200" eaLnBrk="1" fontAlgn="auto" hangingPunct="1">
              <a:spcBef>
                <a:spcPts val="0"/>
              </a:spcBef>
              <a:spcAft>
                <a:spcPts val="0"/>
              </a:spcAft>
            </a:pPr>
            <a:r>
              <a:rPr lang="en-GB" sz="1400" dirty="0">
                <a:solidFill>
                  <a:prstClr val="black"/>
                </a:solidFill>
                <a:latin typeface="Aptos" panose="02110004020202020204"/>
              </a:rPr>
              <a:t>Key consultation trends:</a:t>
            </a: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Aptos" panose="02110004020202020204"/>
              </a:rPr>
              <a:t>Family support</a:t>
            </a: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Aptos" panose="02110004020202020204"/>
              </a:rPr>
              <a:t>Speech &amp; Language</a:t>
            </a: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Aptos" panose="02110004020202020204"/>
              </a:rPr>
              <a:t>Alternative provision expansion</a:t>
            </a: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Aptos" panose="02110004020202020204"/>
              </a:rPr>
              <a:t>Attendance support – Primary &amp; Secondary</a:t>
            </a: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Aptos" panose="02110004020202020204"/>
              </a:rPr>
              <a:t>Barriers to school attendance</a:t>
            </a: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Aptos" panose="02110004020202020204"/>
              </a:rPr>
              <a:t>Managing a range of needs in classrooms</a:t>
            </a: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Aptos" panose="02110004020202020204"/>
              </a:rPr>
              <a:t>Adaptions</a:t>
            </a:r>
          </a:p>
          <a:p>
            <a:pPr marL="228600" indent="-228600" defTabSz="457200" eaLnBrk="1" fontAlgn="auto" hangingPunct="1">
              <a:spcBef>
                <a:spcPts val="0"/>
              </a:spcBef>
              <a:spcAft>
                <a:spcPts val="0"/>
              </a:spcAft>
              <a:buFont typeface="Arial" panose="020B0604020202020204" pitchFamily="34" charset="0"/>
              <a:buChar char="•"/>
            </a:pPr>
            <a:r>
              <a:rPr lang="en-US" sz="1400" dirty="0">
                <a:solidFill>
                  <a:prstClr val="black"/>
                </a:solidFill>
                <a:latin typeface="Aptos" panose="02110004020202020204"/>
              </a:rPr>
              <a:t>Early Years modelling</a:t>
            </a:r>
          </a:p>
          <a:p>
            <a:pPr marL="228600" indent="-228600" defTabSz="457200" eaLnBrk="1" fontAlgn="auto" hangingPunct="1">
              <a:spcBef>
                <a:spcPts val="0"/>
              </a:spcBef>
              <a:spcAft>
                <a:spcPts val="0"/>
              </a:spcAft>
              <a:buFont typeface="Arial" panose="020B0604020202020204" pitchFamily="34" charset="0"/>
              <a:buChar char="•"/>
            </a:pPr>
            <a:r>
              <a:rPr lang="en-US" sz="1400" dirty="0">
                <a:solidFill>
                  <a:prstClr val="black"/>
                </a:solidFill>
                <a:latin typeface="Aptos" panose="02110004020202020204"/>
              </a:rPr>
              <a:t>Post 16 employability</a:t>
            </a:r>
          </a:p>
          <a:p>
            <a:pPr marL="228600" indent="-228600" defTabSz="457200" eaLnBrk="1" fontAlgn="auto" hangingPunct="1">
              <a:spcBef>
                <a:spcPts val="0"/>
              </a:spcBef>
              <a:spcAft>
                <a:spcPts val="0"/>
              </a:spcAft>
              <a:buFont typeface="Arial" panose="020B0604020202020204" pitchFamily="34" charset="0"/>
              <a:buChar char="•"/>
            </a:pPr>
            <a:r>
              <a:rPr lang="en-US" sz="1400" dirty="0">
                <a:solidFill>
                  <a:prstClr val="black"/>
                </a:solidFill>
                <a:latin typeface="Aptos" panose="02110004020202020204"/>
              </a:rPr>
              <a:t>Expansion in SRPs / Units</a:t>
            </a:r>
          </a:p>
        </p:txBody>
      </p:sp>
    </p:spTree>
    <p:extLst>
      <p:ext uri="{BB962C8B-B14F-4D97-AF65-F5344CB8AC3E}">
        <p14:creationId xmlns:p14="http://schemas.microsoft.com/office/powerpoint/2010/main" val="3740412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249CF-DE3E-3D9D-FD81-D30263624327}"/>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5C27FAEC-E815-CA63-7F72-806A8F9C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037" y="2886445"/>
            <a:ext cx="3307927" cy="1856786"/>
          </a:xfrm>
          <a:prstGeom prst="rect">
            <a:avLst/>
          </a:prstGeom>
        </p:spPr>
      </p:pic>
      <p:grpSp>
        <p:nvGrpSpPr>
          <p:cNvPr id="1031" name="Group 1030">
            <a:extLst>
              <a:ext uri="{FF2B5EF4-FFF2-40B4-BE49-F238E27FC236}">
                <a16:creationId xmlns:a16="http://schemas.microsoft.com/office/drawing/2014/main" id="{3E1F010B-CEF8-0405-8F39-8091452F28C0}"/>
              </a:ext>
            </a:extLst>
          </p:cNvPr>
          <p:cNvGrpSpPr/>
          <p:nvPr/>
        </p:nvGrpSpPr>
        <p:grpSpPr>
          <a:xfrm>
            <a:off x="381000" y="1600200"/>
            <a:ext cx="8382000" cy="4186285"/>
            <a:chOff x="762000" y="533400"/>
            <a:chExt cx="16764000" cy="8448769"/>
          </a:xfrm>
        </p:grpSpPr>
        <p:sp>
          <p:nvSpPr>
            <p:cNvPr id="63" name="Rectangle: Rounded Corners 62">
              <a:extLst>
                <a:ext uri="{FF2B5EF4-FFF2-40B4-BE49-F238E27FC236}">
                  <a16:creationId xmlns:a16="http://schemas.microsoft.com/office/drawing/2014/main" id="{EC75430F-CC09-CE2A-607A-49BC7C7CB5AF}"/>
                </a:ext>
              </a:extLst>
            </p:cNvPr>
            <p:cNvSpPr/>
            <p:nvPr/>
          </p:nvSpPr>
          <p:spPr>
            <a:xfrm>
              <a:off x="762000" y="533400"/>
              <a:ext cx="16764000" cy="844876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16" name="TextBox 15">
              <a:extLst>
                <a:ext uri="{FF2B5EF4-FFF2-40B4-BE49-F238E27FC236}">
                  <a16:creationId xmlns:a16="http://schemas.microsoft.com/office/drawing/2014/main" id="{422870DE-566F-13D7-EDF5-C89DE02EB322}"/>
                </a:ext>
              </a:extLst>
            </p:cNvPr>
            <p:cNvSpPr txBox="1"/>
            <p:nvPr/>
          </p:nvSpPr>
          <p:spPr>
            <a:xfrm>
              <a:off x="4376020" y="619030"/>
              <a:ext cx="10180984" cy="2422506"/>
            </a:xfrm>
            <a:prstGeom prst="rect">
              <a:avLst/>
            </a:prstGeom>
            <a:noFill/>
          </p:spPr>
          <p:txBody>
            <a:bodyPr wrap="square" rtlCol="0">
              <a:spAutoFit/>
            </a:bodyPr>
            <a:lstStyle/>
            <a:p>
              <a:pPr algn="ctr" defTabSz="685800" eaLnBrk="1" fontAlgn="auto" hangingPunct="1">
                <a:spcBef>
                  <a:spcPts val="0"/>
                </a:spcBef>
                <a:spcAft>
                  <a:spcPts val="0"/>
                </a:spcAft>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Enfield</a:t>
              </a:r>
            </a:p>
            <a:p>
              <a:pPr algn="ctr" defTabSz="685800" eaLnBrk="1" fontAlgn="auto" hangingPunct="1">
                <a:spcBef>
                  <a:spcPts val="0"/>
                </a:spcBef>
                <a:spcAft>
                  <a:spcPts val="0"/>
                </a:spcAft>
              </a:pPr>
              <a:r>
                <a:rPr lang="en-GB" sz="3600" b="1" dirty="0">
                  <a:solidFill>
                    <a:srgbClr val="156082"/>
                  </a:solidFill>
                  <a:latin typeface="Calibri" panose="020F0502020204030204" pitchFamily="34" charset="0"/>
                  <a:ea typeface="Calibri" panose="020F0502020204030204" pitchFamily="34" charset="0"/>
                  <a:cs typeface="Calibri" panose="020F0502020204030204" pitchFamily="34" charset="0"/>
                </a:rPr>
                <a:t>SEND Reforms</a:t>
              </a:r>
              <a:endParaRPr lang="en-US" sz="3600" b="1" dirty="0">
                <a:solidFill>
                  <a:srgbClr val="156082"/>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E3DD3EE9-A8EE-3A9A-D218-688350576A2D}"/>
                </a:ext>
              </a:extLst>
            </p:cNvPr>
            <p:cNvSpPr txBox="1"/>
            <p:nvPr/>
          </p:nvSpPr>
          <p:spPr>
            <a:xfrm>
              <a:off x="5836074" y="6857999"/>
              <a:ext cx="6921554" cy="1863467"/>
            </a:xfrm>
            <a:prstGeom prst="rect">
              <a:avLst/>
            </a:prstGeom>
            <a:noFill/>
          </p:spPr>
          <p:txBody>
            <a:bodyPr wrap="square" rtlCol="0">
              <a:spAutoFit/>
            </a:bodyPr>
            <a:lstStyle/>
            <a:p>
              <a:pPr algn="ctr" defTabSz="685800" eaLnBrk="1" fontAlgn="auto" hangingPunct="1">
                <a:spcBef>
                  <a:spcPts val="0"/>
                </a:spcBef>
                <a:spcAft>
                  <a:spcPts val="0"/>
                </a:spcAft>
              </a:pPr>
              <a:r>
                <a:rPr lang="en-GB" sz="2700" b="1" dirty="0">
                  <a:solidFill>
                    <a:prstClr val="black"/>
                  </a:solidFill>
                  <a:latin typeface="Calibri" panose="020F0502020204030204" pitchFamily="34" charset="0"/>
                  <a:ea typeface="Calibri" panose="020F0502020204030204" pitchFamily="34" charset="0"/>
                  <a:cs typeface="Calibri" panose="020F0502020204030204" pitchFamily="34" charset="0"/>
                </a:rPr>
                <a:t>Experts at Hand Workstreams</a:t>
              </a:r>
              <a:endParaRPr lang="en-US" sz="27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67BA17F8-05A4-2538-0F67-3AF6F955B459}"/>
                </a:ext>
              </a:extLst>
            </p:cNvPr>
            <p:cNvGrpSpPr/>
            <p:nvPr/>
          </p:nvGrpSpPr>
          <p:grpSpPr>
            <a:xfrm>
              <a:off x="1379778" y="2128160"/>
              <a:ext cx="4677453" cy="6444340"/>
              <a:chOff x="1379778" y="2736622"/>
              <a:chExt cx="4677453" cy="6444340"/>
            </a:xfrm>
          </p:grpSpPr>
          <p:grpSp>
            <p:nvGrpSpPr>
              <p:cNvPr id="9" name="Group 8">
                <a:extLst>
                  <a:ext uri="{FF2B5EF4-FFF2-40B4-BE49-F238E27FC236}">
                    <a16:creationId xmlns:a16="http://schemas.microsoft.com/office/drawing/2014/main" id="{898979DB-66C4-5B61-1FB0-FE5970347C3C}"/>
                  </a:ext>
                </a:extLst>
              </p:cNvPr>
              <p:cNvGrpSpPr/>
              <p:nvPr/>
            </p:nvGrpSpPr>
            <p:grpSpPr>
              <a:xfrm>
                <a:off x="1410234" y="2736622"/>
                <a:ext cx="4646997" cy="6444340"/>
                <a:chOff x="1410234" y="2736622"/>
                <a:chExt cx="4646997" cy="6444340"/>
              </a:xfrm>
            </p:grpSpPr>
            <p:grpSp>
              <p:nvGrpSpPr>
                <p:cNvPr id="39" name="Group 38">
                  <a:extLst>
                    <a:ext uri="{FF2B5EF4-FFF2-40B4-BE49-F238E27FC236}">
                      <a16:creationId xmlns:a16="http://schemas.microsoft.com/office/drawing/2014/main" id="{DF2C39EB-8025-7939-3EFA-0A32FC32B2EB}"/>
                    </a:ext>
                  </a:extLst>
                </p:cNvPr>
                <p:cNvGrpSpPr/>
                <p:nvPr/>
              </p:nvGrpSpPr>
              <p:grpSpPr>
                <a:xfrm>
                  <a:off x="3628948" y="3467100"/>
                  <a:ext cx="2345592" cy="4929343"/>
                  <a:chOff x="3472756" y="2592829"/>
                  <a:chExt cx="947566" cy="2076709"/>
                </a:xfrm>
              </p:grpSpPr>
              <p:cxnSp>
                <p:nvCxnSpPr>
                  <p:cNvPr id="26" name="Straight Connector 25">
                    <a:extLst>
                      <a:ext uri="{FF2B5EF4-FFF2-40B4-BE49-F238E27FC236}">
                        <a16:creationId xmlns:a16="http://schemas.microsoft.com/office/drawing/2014/main" id="{897E06BE-0FF5-6AB3-9911-26EC74802F22}"/>
                      </a:ext>
                    </a:extLst>
                  </p:cNvPr>
                  <p:cNvCxnSpPr>
                    <a:cxnSpLocks/>
                  </p:cNvCxnSpPr>
                  <p:nvPr/>
                </p:nvCxnSpPr>
                <p:spPr>
                  <a:xfrm>
                    <a:off x="3472756" y="3664243"/>
                    <a:ext cx="947566" cy="0"/>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nvGrpSpPr>
                  <p:cNvPr id="31" name="Group 30">
                    <a:extLst>
                      <a:ext uri="{FF2B5EF4-FFF2-40B4-BE49-F238E27FC236}">
                        <a16:creationId xmlns:a16="http://schemas.microsoft.com/office/drawing/2014/main" id="{BB3AD217-31BD-697F-CCD5-B2CF58FD8035}"/>
                      </a:ext>
                    </a:extLst>
                  </p:cNvPr>
                  <p:cNvGrpSpPr/>
                  <p:nvPr/>
                </p:nvGrpSpPr>
                <p:grpSpPr>
                  <a:xfrm>
                    <a:off x="3472756" y="3942916"/>
                    <a:ext cx="919405" cy="273123"/>
                    <a:chOff x="3323870" y="3890992"/>
                    <a:chExt cx="919405" cy="273123"/>
                  </a:xfrm>
                </p:grpSpPr>
                <p:cxnSp>
                  <p:nvCxnSpPr>
                    <p:cNvPr id="27" name="Straight Connector 26">
                      <a:extLst>
                        <a:ext uri="{FF2B5EF4-FFF2-40B4-BE49-F238E27FC236}">
                          <a16:creationId xmlns:a16="http://schemas.microsoft.com/office/drawing/2014/main" id="{705FD685-8234-8877-05FA-D8447A9FA2F5}"/>
                        </a:ext>
                      </a:extLst>
                    </p:cNvPr>
                    <p:cNvCxnSpPr>
                      <a:cxnSpLocks/>
                    </p:cNvCxnSpPr>
                    <p:nvPr/>
                  </p:nvCxnSpPr>
                  <p:spPr>
                    <a:xfrm>
                      <a:off x="3323870" y="4164115"/>
                      <a:ext cx="646900" cy="0"/>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CF35593F-D654-6284-41FF-075ED71D88A3}"/>
                        </a:ext>
                      </a:extLst>
                    </p:cNvPr>
                    <p:cNvCxnSpPr>
                      <a:cxnSpLocks/>
                    </p:cNvCxnSpPr>
                    <p:nvPr/>
                  </p:nvCxnSpPr>
                  <p:spPr>
                    <a:xfrm flipV="1">
                      <a:off x="3979183" y="3890992"/>
                      <a:ext cx="264092" cy="273123"/>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grpSp>
                <p:nvGrpSpPr>
                  <p:cNvPr id="33" name="Group 32">
                    <a:extLst>
                      <a:ext uri="{FF2B5EF4-FFF2-40B4-BE49-F238E27FC236}">
                        <a16:creationId xmlns:a16="http://schemas.microsoft.com/office/drawing/2014/main" id="{D9580818-ABE3-6F55-60D2-1EB13132C013}"/>
                      </a:ext>
                    </a:extLst>
                  </p:cNvPr>
                  <p:cNvGrpSpPr/>
                  <p:nvPr/>
                </p:nvGrpSpPr>
                <p:grpSpPr>
                  <a:xfrm>
                    <a:off x="3472756" y="4396415"/>
                    <a:ext cx="919405" cy="273123"/>
                    <a:chOff x="3323870" y="3890993"/>
                    <a:chExt cx="919405" cy="273123"/>
                  </a:xfrm>
                </p:grpSpPr>
                <p:cxnSp>
                  <p:nvCxnSpPr>
                    <p:cNvPr id="34" name="Straight Connector 33">
                      <a:extLst>
                        <a:ext uri="{FF2B5EF4-FFF2-40B4-BE49-F238E27FC236}">
                          <a16:creationId xmlns:a16="http://schemas.microsoft.com/office/drawing/2014/main" id="{BBDFB798-478F-9B4E-71F5-F8AC42514196}"/>
                        </a:ext>
                      </a:extLst>
                    </p:cNvPr>
                    <p:cNvCxnSpPr>
                      <a:cxnSpLocks/>
                    </p:cNvCxnSpPr>
                    <p:nvPr/>
                  </p:nvCxnSpPr>
                  <p:spPr>
                    <a:xfrm>
                      <a:off x="3323870" y="4164115"/>
                      <a:ext cx="646900" cy="0"/>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40F50FCB-F769-2349-49F9-3A6E8E5CB37B}"/>
                        </a:ext>
                      </a:extLst>
                    </p:cNvPr>
                    <p:cNvCxnSpPr>
                      <a:cxnSpLocks/>
                    </p:cNvCxnSpPr>
                    <p:nvPr/>
                  </p:nvCxnSpPr>
                  <p:spPr>
                    <a:xfrm flipV="1">
                      <a:off x="3979183" y="3890993"/>
                      <a:ext cx="264092" cy="273123"/>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grpSp>
                <p:nvGrpSpPr>
                  <p:cNvPr id="36" name="Group 35">
                    <a:extLst>
                      <a:ext uri="{FF2B5EF4-FFF2-40B4-BE49-F238E27FC236}">
                        <a16:creationId xmlns:a16="http://schemas.microsoft.com/office/drawing/2014/main" id="{8CA424C0-5F46-2A3B-94FE-278B39E4F8B4}"/>
                      </a:ext>
                    </a:extLst>
                  </p:cNvPr>
                  <p:cNvGrpSpPr/>
                  <p:nvPr/>
                </p:nvGrpSpPr>
                <p:grpSpPr>
                  <a:xfrm flipV="1">
                    <a:off x="3472756" y="2592829"/>
                    <a:ext cx="919405" cy="288925"/>
                    <a:chOff x="3323870" y="3848233"/>
                    <a:chExt cx="919405" cy="288925"/>
                  </a:xfrm>
                </p:grpSpPr>
                <p:cxnSp>
                  <p:nvCxnSpPr>
                    <p:cNvPr id="37" name="Straight Connector 36">
                      <a:extLst>
                        <a:ext uri="{FF2B5EF4-FFF2-40B4-BE49-F238E27FC236}">
                          <a16:creationId xmlns:a16="http://schemas.microsoft.com/office/drawing/2014/main" id="{DBD7B7C2-147F-B356-0F3C-C501D02E06F0}"/>
                        </a:ext>
                      </a:extLst>
                    </p:cNvPr>
                    <p:cNvCxnSpPr>
                      <a:cxnSpLocks/>
                    </p:cNvCxnSpPr>
                    <p:nvPr/>
                  </p:nvCxnSpPr>
                  <p:spPr>
                    <a:xfrm>
                      <a:off x="3323870" y="4137158"/>
                      <a:ext cx="646900" cy="0"/>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A83595D3-251C-AE93-5A1A-E122B646BAF9}"/>
                        </a:ext>
                      </a:extLst>
                    </p:cNvPr>
                    <p:cNvCxnSpPr>
                      <a:cxnSpLocks/>
                    </p:cNvCxnSpPr>
                    <p:nvPr/>
                  </p:nvCxnSpPr>
                  <p:spPr>
                    <a:xfrm flipV="1">
                      <a:off x="3979183" y="3848233"/>
                      <a:ext cx="264092" cy="273123"/>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grpSp>
            <p:grpSp>
              <p:nvGrpSpPr>
                <p:cNvPr id="55" name="Group 54">
                  <a:extLst>
                    <a:ext uri="{FF2B5EF4-FFF2-40B4-BE49-F238E27FC236}">
                      <a16:creationId xmlns:a16="http://schemas.microsoft.com/office/drawing/2014/main" id="{D79E99AE-657E-C989-5337-4E1A6598B2C2}"/>
                    </a:ext>
                  </a:extLst>
                </p:cNvPr>
                <p:cNvGrpSpPr/>
                <p:nvPr/>
              </p:nvGrpSpPr>
              <p:grpSpPr>
                <a:xfrm>
                  <a:off x="1410234" y="2736622"/>
                  <a:ext cx="3155039" cy="6444340"/>
                  <a:chOff x="8097500" y="2241890"/>
                  <a:chExt cx="1274564" cy="2714970"/>
                </a:xfrm>
              </p:grpSpPr>
              <p:sp>
                <p:nvSpPr>
                  <p:cNvPr id="51" name="Rectangle: Rounded Corners 50">
                    <a:extLst>
                      <a:ext uri="{FF2B5EF4-FFF2-40B4-BE49-F238E27FC236}">
                        <a16:creationId xmlns:a16="http://schemas.microsoft.com/office/drawing/2014/main" id="{42A93DC8-DD93-D680-402D-EEDCD69F915A}"/>
                      </a:ext>
                    </a:extLst>
                  </p:cNvPr>
                  <p:cNvSpPr/>
                  <p:nvPr/>
                </p:nvSpPr>
                <p:spPr>
                  <a:xfrm>
                    <a:off x="8103374" y="2241890"/>
                    <a:ext cx="1265225" cy="500363"/>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Speech &amp; Language</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52" name="Rectangle: Rounded Corners 51">
                    <a:extLst>
                      <a:ext uri="{FF2B5EF4-FFF2-40B4-BE49-F238E27FC236}">
                        <a16:creationId xmlns:a16="http://schemas.microsoft.com/office/drawing/2014/main" id="{F670EB0F-EC44-5A04-F4BB-BAAB4A1644BE}"/>
                      </a:ext>
                    </a:extLst>
                  </p:cNvPr>
                  <p:cNvSpPr/>
                  <p:nvPr/>
                </p:nvSpPr>
                <p:spPr>
                  <a:xfrm>
                    <a:off x="8106839" y="3352205"/>
                    <a:ext cx="1265225" cy="500363"/>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Post 16 Employment Pathways</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53" name="Rectangle: Rounded Corners 52">
                    <a:extLst>
                      <a:ext uri="{FF2B5EF4-FFF2-40B4-BE49-F238E27FC236}">
                        <a16:creationId xmlns:a16="http://schemas.microsoft.com/office/drawing/2014/main" id="{F6E62D9F-EC4F-D39A-5637-F2988A2E9C76}"/>
                      </a:ext>
                    </a:extLst>
                  </p:cNvPr>
                  <p:cNvSpPr/>
                  <p:nvPr/>
                </p:nvSpPr>
                <p:spPr>
                  <a:xfrm>
                    <a:off x="8106839" y="3899449"/>
                    <a:ext cx="1265225" cy="500363"/>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Primary Alternative Provision</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Rectangle: Rounded Corners 53">
                    <a:extLst>
                      <a:ext uri="{FF2B5EF4-FFF2-40B4-BE49-F238E27FC236}">
                        <a16:creationId xmlns:a16="http://schemas.microsoft.com/office/drawing/2014/main" id="{F3762AB5-757E-2D2E-6254-DB591D424397}"/>
                      </a:ext>
                    </a:extLst>
                  </p:cNvPr>
                  <p:cNvSpPr/>
                  <p:nvPr/>
                </p:nvSpPr>
                <p:spPr>
                  <a:xfrm>
                    <a:off x="8097500" y="4456497"/>
                    <a:ext cx="1265225" cy="500363"/>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Secondary AP Outreach</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3" name="Straight Connector 2">
                  <a:extLst>
                    <a:ext uri="{FF2B5EF4-FFF2-40B4-BE49-F238E27FC236}">
                      <a16:creationId xmlns:a16="http://schemas.microsoft.com/office/drawing/2014/main" id="{7713861A-0B2F-66D2-609B-15E3EF631E9C}"/>
                    </a:ext>
                  </a:extLst>
                </p:cNvPr>
                <p:cNvCxnSpPr>
                  <a:cxnSpLocks/>
                </p:cNvCxnSpPr>
                <p:nvPr/>
              </p:nvCxnSpPr>
              <p:spPr>
                <a:xfrm flipV="1">
                  <a:off x="3781348" y="4686298"/>
                  <a:ext cx="1601328" cy="0"/>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4" name="Straight Connector 3">
                  <a:extLst>
                    <a:ext uri="{FF2B5EF4-FFF2-40B4-BE49-F238E27FC236}">
                      <a16:creationId xmlns:a16="http://schemas.microsoft.com/office/drawing/2014/main" id="{C1BFE787-A60D-9EA7-40AE-B256E5639BFB}"/>
                    </a:ext>
                  </a:extLst>
                </p:cNvPr>
                <p:cNvCxnSpPr>
                  <a:cxnSpLocks/>
                </p:cNvCxnSpPr>
                <p:nvPr/>
              </p:nvCxnSpPr>
              <p:spPr>
                <a:xfrm>
                  <a:off x="5403501" y="4723806"/>
                  <a:ext cx="653730" cy="648294"/>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sp>
            <p:nvSpPr>
              <p:cNvPr id="2" name="Rectangle: Rounded Corners 1">
                <a:extLst>
                  <a:ext uri="{FF2B5EF4-FFF2-40B4-BE49-F238E27FC236}">
                    <a16:creationId xmlns:a16="http://schemas.microsoft.com/office/drawing/2014/main" id="{F275964B-3AE2-5EF9-56C5-A934ACDC15F9}"/>
                  </a:ext>
                </a:extLst>
              </p:cNvPr>
              <p:cNvSpPr/>
              <p:nvPr/>
            </p:nvSpPr>
            <p:spPr>
              <a:xfrm>
                <a:off x="1379778" y="4060608"/>
                <a:ext cx="3131921" cy="1187678"/>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Specialist Teachers / Education Home Support</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1162C9F-F7B7-4F0D-AF7F-5B492FFB5149}"/>
                </a:ext>
              </a:extLst>
            </p:cNvPr>
            <p:cNvGrpSpPr/>
            <p:nvPr/>
          </p:nvGrpSpPr>
          <p:grpSpPr>
            <a:xfrm flipH="1">
              <a:off x="12192000" y="2171700"/>
              <a:ext cx="4677453" cy="6444340"/>
              <a:chOff x="1379778" y="2736622"/>
              <a:chExt cx="4677453" cy="6444340"/>
            </a:xfrm>
          </p:grpSpPr>
          <p:grpSp>
            <p:nvGrpSpPr>
              <p:cNvPr id="13" name="Group 12">
                <a:extLst>
                  <a:ext uri="{FF2B5EF4-FFF2-40B4-BE49-F238E27FC236}">
                    <a16:creationId xmlns:a16="http://schemas.microsoft.com/office/drawing/2014/main" id="{D63288C6-2CCD-415B-6855-1590D821C065}"/>
                  </a:ext>
                </a:extLst>
              </p:cNvPr>
              <p:cNvGrpSpPr/>
              <p:nvPr/>
            </p:nvGrpSpPr>
            <p:grpSpPr>
              <a:xfrm>
                <a:off x="1410234" y="2736622"/>
                <a:ext cx="4646997" cy="6444340"/>
                <a:chOff x="1410234" y="2736622"/>
                <a:chExt cx="4646997" cy="6444340"/>
              </a:xfrm>
            </p:grpSpPr>
            <p:grpSp>
              <p:nvGrpSpPr>
                <p:cNvPr id="15" name="Group 14">
                  <a:extLst>
                    <a:ext uri="{FF2B5EF4-FFF2-40B4-BE49-F238E27FC236}">
                      <a16:creationId xmlns:a16="http://schemas.microsoft.com/office/drawing/2014/main" id="{D08483BC-3F4C-192C-43C2-A3A3892A96AA}"/>
                    </a:ext>
                  </a:extLst>
                </p:cNvPr>
                <p:cNvGrpSpPr/>
                <p:nvPr/>
              </p:nvGrpSpPr>
              <p:grpSpPr>
                <a:xfrm>
                  <a:off x="3628948" y="3467100"/>
                  <a:ext cx="2345592" cy="4929343"/>
                  <a:chOff x="3472756" y="2592829"/>
                  <a:chExt cx="947566" cy="2076709"/>
                </a:xfrm>
              </p:grpSpPr>
              <p:cxnSp>
                <p:nvCxnSpPr>
                  <p:cNvPr id="30" name="Straight Connector 29">
                    <a:extLst>
                      <a:ext uri="{FF2B5EF4-FFF2-40B4-BE49-F238E27FC236}">
                        <a16:creationId xmlns:a16="http://schemas.microsoft.com/office/drawing/2014/main" id="{42AFEC1B-CCEB-57BA-9E28-877600CABD97}"/>
                      </a:ext>
                    </a:extLst>
                  </p:cNvPr>
                  <p:cNvCxnSpPr>
                    <a:cxnSpLocks/>
                  </p:cNvCxnSpPr>
                  <p:nvPr/>
                </p:nvCxnSpPr>
                <p:spPr>
                  <a:xfrm>
                    <a:off x="3472756" y="3664243"/>
                    <a:ext cx="947566" cy="0"/>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nvGrpSpPr>
                  <p:cNvPr id="32" name="Group 31">
                    <a:extLst>
                      <a:ext uri="{FF2B5EF4-FFF2-40B4-BE49-F238E27FC236}">
                        <a16:creationId xmlns:a16="http://schemas.microsoft.com/office/drawing/2014/main" id="{603E244F-6BA6-893B-19C7-D97F4DE81F70}"/>
                      </a:ext>
                    </a:extLst>
                  </p:cNvPr>
                  <p:cNvGrpSpPr/>
                  <p:nvPr/>
                </p:nvGrpSpPr>
                <p:grpSpPr>
                  <a:xfrm>
                    <a:off x="3472756" y="3942916"/>
                    <a:ext cx="919405" cy="273123"/>
                    <a:chOff x="3323870" y="3890992"/>
                    <a:chExt cx="919405" cy="273123"/>
                  </a:xfrm>
                </p:grpSpPr>
                <p:cxnSp>
                  <p:nvCxnSpPr>
                    <p:cNvPr id="1029" name="Straight Connector 1028">
                      <a:extLst>
                        <a:ext uri="{FF2B5EF4-FFF2-40B4-BE49-F238E27FC236}">
                          <a16:creationId xmlns:a16="http://schemas.microsoft.com/office/drawing/2014/main" id="{640A033B-8B8F-66F8-2070-16B39F7A7444}"/>
                        </a:ext>
                      </a:extLst>
                    </p:cNvPr>
                    <p:cNvCxnSpPr>
                      <a:cxnSpLocks/>
                    </p:cNvCxnSpPr>
                    <p:nvPr/>
                  </p:nvCxnSpPr>
                  <p:spPr>
                    <a:xfrm>
                      <a:off x="3323870" y="4164115"/>
                      <a:ext cx="646900" cy="0"/>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1030" name="Straight Connector 1029">
                      <a:extLst>
                        <a:ext uri="{FF2B5EF4-FFF2-40B4-BE49-F238E27FC236}">
                          <a16:creationId xmlns:a16="http://schemas.microsoft.com/office/drawing/2014/main" id="{AE88AD08-5B75-BFB8-7DCB-7BBDD52C6117}"/>
                        </a:ext>
                      </a:extLst>
                    </p:cNvPr>
                    <p:cNvCxnSpPr>
                      <a:cxnSpLocks/>
                    </p:cNvCxnSpPr>
                    <p:nvPr/>
                  </p:nvCxnSpPr>
                  <p:spPr>
                    <a:xfrm flipV="1">
                      <a:off x="3979183" y="3890992"/>
                      <a:ext cx="264092" cy="273123"/>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grpSp>
                <p:nvGrpSpPr>
                  <p:cNvPr id="61" name="Group 60">
                    <a:extLst>
                      <a:ext uri="{FF2B5EF4-FFF2-40B4-BE49-F238E27FC236}">
                        <a16:creationId xmlns:a16="http://schemas.microsoft.com/office/drawing/2014/main" id="{D5158DB6-9AB9-FD8D-EF9B-6383CFB03C09}"/>
                      </a:ext>
                    </a:extLst>
                  </p:cNvPr>
                  <p:cNvGrpSpPr/>
                  <p:nvPr/>
                </p:nvGrpSpPr>
                <p:grpSpPr>
                  <a:xfrm>
                    <a:off x="3472756" y="4396415"/>
                    <a:ext cx="919405" cy="273123"/>
                    <a:chOff x="3323870" y="3890993"/>
                    <a:chExt cx="919405" cy="273123"/>
                  </a:xfrm>
                </p:grpSpPr>
                <p:cxnSp>
                  <p:nvCxnSpPr>
                    <p:cNvPr id="1027" name="Straight Connector 1026">
                      <a:extLst>
                        <a:ext uri="{FF2B5EF4-FFF2-40B4-BE49-F238E27FC236}">
                          <a16:creationId xmlns:a16="http://schemas.microsoft.com/office/drawing/2014/main" id="{300D9132-1AA1-7BE0-7A02-72D13FE79C93}"/>
                        </a:ext>
                      </a:extLst>
                    </p:cNvPr>
                    <p:cNvCxnSpPr>
                      <a:cxnSpLocks/>
                    </p:cNvCxnSpPr>
                    <p:nvPr/>
                  </p:nvCxnSpPr>
                  <p:spPr>
                    <a:xfrm>
                      <a:off x="3323870" y="4164115"/>
                      <a:ext cx="646900" cy="0"/>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1028" name="Straight Connector 1027">
                      <a:extLst>
                        <a:ext uri="{FF2B5EF4-FFF2-40B4-BE49-F238E27FC236}">
                          <a16:creationId xmlns:a16="http://schemas.microsoft.com/office/drawing/2014/main" id="{C61D14A0-D02A-693E-D6E4-D943818E27C6}"/>
                        </a:ext>
                      </a:extLst>
                    </p:cNvPr>
                    <p:cNvCxnSpPr>
                      <a:cxnSpLocks/>
                    </p:cNvCxnSpPr>
                    <p:nvPr/>
                  </p:nvCxnSpPr>
                  <p:spPr>
                    <a:xfrm flipV="1">
                      <a:off x="3979183" y="3890993"/>
                      <a:ext cx="264092" cy="273123"/>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grpSp>
                <p:nvGrpSpPr>
                  <p:cNvPr id="62" name="Group 61">
                    <a:extLst>
                      <a:ext uri="{FF2B5EF4-FFF2-40B4-BE49-F238E27FC236}">
                        <a16:creationId xmlns:a16="http://schemas.microsoft.com/office/drawing/2014/main" id="{4EA13085-E142-875F-A51F-66F2503FCD02}"/>
                      </a:ext>
                    </a:extLst>
                  </p:cNvPr>
                  <p:cNvGrpSpPr/>
                  <p:nvPr/>
                </p:nvGrpSpPr>
                <p:grpSpPr>
                  <a:xfrm flipV="1">
                    <a:off x="3472756" y="2592829"/>
                    <a:ext cx="919405" cy="288925"/>
                    <a:chOff x="3323870" y="3848233"/>
                    <a:chExt cx="919405" cy="288925"/>
                  </a:xfrm>
                </p:grpSpPr>
                <p:cxnSp>
                  <p:nvCxnSpPr>
                    <p:cNvPr id="1024" name="Straight Connector 1023">
                      <a:extLst>
                        <a:ext uri="{FF2B5EF4-FFF2-40B4-BE49-F238E27FC236}">
                          <a16:creationId xmlns:a16="http://schemas.microsoft.com/office/drawing/2014/main" id="{5052647F-1AA0-52DA-9916-DB1D76B2CB5C}"/>
                        </a:ext>
                      </a:extLst>
                    </p:cNvPr>
                    <p:cNvCxnSpPr>
                      <a:cxnSpLocks/>
                    </p:cNvCxnSpPr>
                    <p:nvPr/>
                  </p:nvCxnSpPr>
                  <p:spPr>
                    <a:xfrm>
                      <a:off x="3323870" y="4137158"/>
                      <a:ext cx="646900" cy="0"/>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1026" name="Straight Connector 1025">
                      <a:extLst>
                        <a:ext uri="{FF2B5EF4-FFF2-40B4-BE49-F238E27FC236}">
                          <a16:creationId xmlns:a16="http://schemas.microsoft.com/office/drawing/2014/main" id="{872B88D3-ABB3-F037-9027-6323CD9F9B90}"/>
                        </a:ext>
                      </a:extLst>
                    </p:cNvPr>
                    <p:cNvCxnSpPr>
                      <a:cxnSpLocks/>
                    </p:cNvCxnSpPr>
                    <p:nvPr/>
                  </p:nvCxnSpPr>
                  <p:spPr>
                    <a:xfrm flipV="1">
                      <a:off x="3979183" y="3848233"/>
                      <a:ext cx="264092" cy="273123"/>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grpSp>
            <p:grpSp>
              <p:nvGrpSpPr>
                <p:cNvPr id="18" name="Group 17">
                  <a:extLst>
                    <a:ext uri="{FF2B5EF4-FFF2-40B4-BE49-F238E27FC236}">
                      <a16:creationId xmlns:a16="http://schemas.microsoft.com/office/drawing/2014/main" id="{360A8302-3486-DF38-73AD-8165211AE43C}"/>
                    </a:ext>
                  </a:extLst>
                </p:cNvPr>
                <p:cNvGrpSpPr/>
                <p:nvPr/>
              </p:nvGrpSpPr>
              <p:grpSpPr>
                <a:xfrm>
                  <a:off x="1410234" y="2736622"/>
                  <a:ext cx="3155039" cy="6444340"/>
                  <a:chOff x="8097500" y="2241890"/>
                  <a:chExt cx="1274564" cy="2714970"/>
                </a:xfrm>
              </p:grpSpPr>
              <p:sp>
                <p:nvSpPr>
                  <p:cNvPr id="23" name="Rectangle: Rounded Corners 22">
                    <a:extLst>
                      <a:ext uri="{FF2B5EF4-FFF2-40B4-BE49-F238E27FC236}">
                        <a16:creationId xmlns:a16="http://schemas.microsoft.com/office/drawing/2014/main" id="{C5F5B862-FAE9-C255-E44D-7D03E481024F}"/>
                      </a:ext>
                    </a:extLst>
                  </p:cNvPr>
                  <p:cNvSpPr/>
                  <p:nvPr/>
                </p:nvSpPr>
                <p:spPr>
                  <a:xfrm>
                    <a:off x="8103374" y="2241890"/>
                    <a:ext cx="1265225" cy="500363"/>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Early Years Inclusion</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CF7518BF-29DE-27C5-5810-54A1AAC7FA46}"/>
                      </a:ext>
                    </a:extLst>
                  </p:cNvPr>
                  <p:cNvSpPr/>
                  <p:nvPr/>
                </p:nvSpPr>
                <p:spPr>
                  <a:xfrm>
                    <a:off x="8106839" y="3352205"/>
                    <a:ext cx="1265225" cy="500363"/>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Barriers to Attendance</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7AEFBE51-2D9F-4178-2BC4-2D00E483A0EC}"/>
                      </a:ext>
                    </a:extLst>
                  </p:cNvPr>
                  <p:cNvSpPr/>
                  <p:nvPr/>
                </p:nvSpPr>
                <p:spPr>
                  <a:xfrm>
                    <a:off x="8106839" y="3899449"/>
                    <a:ext cx="1265225" cy="500363"/>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Inclusion Bases, SRP Expansion &amp; PINS</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C73961F7-DF49-A464-B6DF-3D4528B99FF4}"/>
                      </a:ext>
                    </a:extLst>
                  </p:cNvPr>
                  <p:cNvSpPr/>
                  <p:nvPr/>
                </p:nvSpPr>
                <p:spPr>
                  <a:xfrm>
                    <a:off x="8097500" y="4456497"/>
                    <a:ext cx="1265225" cy="500363"/>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err="1">
                        <a:solidFill>
                          <a:prstClr val="white"/>
                        </a:solidFill>
                        <a:latin typeface="Calibri" panose="020F0502020204030204" pitchFamily="34" charset="0"/>
                        <a:ea typeface="Calibri" panose="020F0502020204030204" pitchFamily="34" charset="0"/>
                        <a:cs typeface="Calibri" panose="020F0502020204030204" pitchFamily="34" charset="0"/>
                      </a:rPr>
                      <a:t>EaH</a:t>
                    </a: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 Project Management</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19" name="Straight Connector 18">
                  <a:extLst>
                    <a:ext uri="{FF2B5EF4-FFF2-40B4-BE49-F238E27FC236}">
                      <a16:creationId xmlns:a16="http://schemas.microsoft.com/office/drawing/2014/main" id="{B5E70434-966B-5C75-DD1A-81DC16B88C60}"/>
                    </a:ext>
                  </a:extLst>
                </p:cNvPr>
                <p:cNvCxnSpPr>
                  <a:cxnSpLocks/>
                </p:cNvCxnSpPr>
                <p:nvPr/>
              </p:nvCxnSpPr>
              <p:spPr>
                <a:xfrm flipV="1">
                  <a:off x="3781348" y="4686298"/>
                  <a:ext cx="1601328" cy="0"/>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34EE541D-AFEB-9899-8BF0-25C761BAD1AF}"/>
                    </a:ext>
                  </a:extLst>
                </p:cNvPr>
                <p:cNvCxnSpPr>
                  <a:cxnSpLocks/>
                </p:cNvCxnSpPr>
                <p:nvPr/>
              </p:nvCxnSpPr>
              <p:spPr>
                <a:xfrm>
                  <a:off x="5403501" y="4723806"/>
                  <a:ext cx="653730" cy="648294"/>
                </a:xfrm>
                <a:prstGeom prst="line">
                  <a:avLst/>
                </a:prstGeom>
                <a:ln w="28575">
                  <a:prstDash val="sysDash"/>
                </a:ln>
              </p:spPr>
              <p:style>
                <a:lnRef idx="2">
                  <a:schemeClr val="dk1"/>
                </a:lnRef>
                <a:fillRef idx="0">
                  <a:schemeClr val="dk1"/>
                </a:fillRef>
                <a:effectRef idx="1">
                  <a:schemeClr val="dk1"/>
                </a:effectRef>
                <a:fontRef idx="minor">
                  <a:schemeClr val="tx1"/>
                </a:fontRef>
              </p:style>
            </p:cxnSp>
          </p:grpSp>
          <p:sp>
            <p:nvSpPr>
              <p:cNvPr id="14" name="Rectangle: Rounded Corners 13">
                <a:extLst>
                  <a:ext uri="{FF2B5EF4-FFF2-40B4-BE49-F238E27FC236}">
                    <a16:creationId xmlns:a16="http://schemas.microsoft.com/office/drawing/2014/main" id="{89B68B28-68D3-D255-DE62-65F147E30F12}"/>
                  </a:ext>
                </a:extLst>
              </p:cNvPr>
              <p:cNvSpPr/>
              <p:nvPr/>
            </p:nvSpPr>
            <p:spPr>
              <a:xfrm>
                <a:off x="1379778" y="4060608"/>
                <a:ext cx="3131921" cy="1187678"/>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200" b="1" dirty="0">
                    <a:solidFill>
                      <a:prstClr val="white"/>
                    </a:solidFill>
                    <a:latin typeface="Calibri" panose="020F0502020204030204" pitchFamily="34" charset="0"/>
                    <a:ea typeface="Calibri" panose="020F0502020204030204" pitchFamily="34" charset="0"/>
                    <a:cs typeface="Calibri" panose="020F0502020204030204" pitchFamily="34" charset="0"/>
                  </a:rPr>
                  <a:t>Enhancement of LISO</a:t>
                </a:r>
                <a:endParaRPr lang="en-US" sz="1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grpSp>
      </p:grpSp>
      <p:sp>
        <p:nvSpPr>
          <p:cNvPr id="1032" name="Rectangle 1031">
            <a:extLst>
              <a:ext uri="{FF2B5EF4-FFF2-40B4-BE49-F238E27FC236}">
                <a16:creationId xmlns:a16="http://schemas.microsoft.com/office/drawing/2014/main" id="{FC1B8403-A410-3934-4DB9-D67B872E052D}"/>
              </a:ext>
            </a:extLst>
          </p:cNvPr>
          <p:cNvSpPr/>
          <p:nvPr/>
        </p:nvSpPr>
        <p:spPr>
          <a:xfrm>
            <a:off x="-57913" y="791044"/>
            <a:ext cx="9201913" cy="541507"/>
          </a:xfrm>
          <a:prstGeom prst="rect">
            <a:avLst/>
          </a:prstGeom>
          <a:solidFill>
            <a:schemeClr val="tx2">
              <a:lumMod val="90000"/>
              <a:lumOff val="10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Aptos" panose="02110004020202020204"/>
            </a:endParaRPr>
          </a:p>
        </p:txBody>
      </p:sp>
      <p:sp>
        <p:nvSpPr>
          <p:cNvPr id="1033" name="TextBox 1032">
            <a:extLst>
              <a:ext uri="{FF2B5EF4-FFF2-40B4-BE49-F238E27FC236}">
                <a16:creationId xmlns:a16="http://schemas.microsoft.com/office/drawing/2014/main" id="{A7A3A40B-0256-7204-7164-B0C793DD9899}"/>
              </a:ext>
            </a:extLst>
          </p:cNvPr>
          <p:cNvSpPr txBox="1"/>
          <p:nvPr/>
        </p:nvSpPr>
        <p:spPr>
          <a:xfrm>
            <a:off x="76200" y="876300"/>
            <a:ext cx="4495800" cy="400110"/>
          </a:xfrm>
          <a:prstGeom prst="rect">
            <a:avLst/>
          </a:prstGeom>
          <a:noFill/>
        </p:spPr>
        <p:txBody>
          <a:bodyPr wrap="square" rtlCol="0">
            <a:spAutoFit/>
          </a:bodyPr>
          <a:lstStyle/>
          <a:p>
            <a:pPr defTabSz="457200" eaLnBrk="1" fontAlgn="auto" hangingPunct="1">
              <a:spcBef>
                <a:spcPts val="0"/>
              </a:spcBef>
              <a:spcAft>
                <a:spcPts val="0"/>
              </a:spcAft>
            </a:pPr>
            <a:r>
              <a:rPr lang="en-GB" sz="2000" b="1" dirty="0">
                <a:solidFill>
                  <a:prstClr val="white"/>
                </a:solidFill>
                <a:latin typeface="Aptos" panose="02110004020202020204"/>
              </a:rPr>
              <a:t>SEND Reforms </a:t>
            </a:r>
            <a:r>
              <a:rPr lang="en-GB" sz="2000" b="1" dirty="0">
                <a:solidFill>
                  <a:srgbClr val="0E2841">
                    <a:lumMod val="25000"/>
                    <a:lumOff val="75000"/>
                  </a:srgbClr>
                </a:solidFill>
                <a:latin typeface="Aptos" panose="02110004020202020204"/>
              </a:rPr>
              <a:t>Experts At Hand Offer</a:t>
            </a:r>
          </a:p>
        </p:txBody>
      </p:sp>
      <p:pic>
        <p:nvPicPr>
          <p:cNvPr id="1035" name="Picture 1034">
            <a:extLst>
              <a:ext uri="{FF2B5EF4-FFF2-40B4-BE49-F238E27FC236}">
                <a16:creationId xmlns:a16="http://schemas.microsoft.com/office/drawing/2014/main" id="{E2590E15-8F49-EE10-22EF-D3906CF80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0535" y="2943291"/>
            <a:ext cx="3307927" cy="1856786"/>
          </a:xfrm>
          <a:prstGeom prst="rect">
            <a:avLst/>
          </a:prstGeom>
        </p:spPr>
      </p:pic>
      <p:pic>
        <p:nvPicPr>
          <p:cNvPr id="1036" name="Picture 10">
            <a:extLst>
              <a:ext uri="{FF2B5EF4-FFF2-40B4-BE49-F238E27FC236}">
                <a16:creationId xmlns:a16="http://schemas.microsoft.com/office/drawing/2014/main" id="{DCEC3B19-B6F9-F417-382B-4493AD3B1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302" y="2299226"/>
            <a:ext cx="2517825" cy="2500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711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4D96F-8D35-A94D-93B4-8BD477BAE50F}"/>
            </a:ext>
          </a:extLst>
        </p:cNvPr>
        <p:cNvGrpSpPr/>
        <p:nvPr/>
      </p:nvGrpSpPr>
      <p:grpSpPr>
        <a:xfrm>
          <a:off x="0" y="0"/>
          <a:ext cx="0" cy="0"/>
          <a:chOff x="0" y="0"/>
          <a:chExt cx="0" cy="0"/>
        </a:xfrm>
      </p:grpSpPr>
      <p:pic>
        <p:nvPicPr>
          <p:cNvPr id="3" name="Picture 2" descr="A red flag with a lion and a dragon&#10;&#10;Description automatically generated">
            <a:extLst>
              <a:ext uri="{FF2B5EF4-FFF2-40B4-BE49-F238E27FC236}">
                <a16:creationId xmlns:a16="http://schemas.microsoft.com/office/drawing/2014/main" id="{C865D61B-C4AB-9A7E-6244-83B93F0CA807}"/>
              </a:ext>
            </a:extLst>
          </p:cNvPr>
          <p:cNvPicPr>
            <a:picLocks noChangeAspect="1"/>
          </p:cNvPicPr>
          <p:nvPr/>
        </p:nvPicPr>
        <p:blipFill>
          <a:blip r:embed="rId2"/>
          <a:stretch>
            <a:fillRect/>
          </a:stretch>
        </p:blipFill>
        <p:spPr>
          <a:xfrm>
            <a:off x="0" y="857250"/>
            <a:ext cx="9144000" cy="5143500"/>
          </a:xfrm>
          <a:prstGeom prst="rect">
            <a:avLst/>
          </a:prstGeom>
        </p:spPr>
      </p:pic>
      <p:sp>
        <p:nvSpPr>
          <p:cNvPr id="6146" name="Rectangle 36">
            <a:extLst>
              <a:ext uri="{FF2B5EF4-FFF2-40B4-BE49-F238E27FC236}">
                <a16:creationId xmlns:a16="http://schemas.microsoft.com/office/drawing/2014/main" id="{BF9464C5-6917-FC4F-334C-07FE7355F4F6}"/>
              </a:ext>
            </a:extLst>
          </p:cNvPr>
          <p:cNvSpPr>
            <a:spLocks noChangeArrowheads="1"/>
          </p:cNvSpPr>
          <p:nvPr/>
        </p:nvSpPr>
        <p:spPr bwMode="auto">
          <a:xfrm>
            <a:off x="7370763" y="52276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52B1E"/>
              </a:buClr>
              <a:buChar char="•"/>
              <a:defRPr sz="2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D52B1E"/>
              </a:buClr>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None/>
            </a:pPr>
            <a:endParaRPr lang="en-GB" altLang="en-US" sz="1800">
              <a:solidFill>
                <a:srgbClr val="000000"/>
              </a:solidFill>
              <a:latin typeface="Times" charset="0"/>
            </a:endParaRPr>
          </a:p>
        </p:txBody>
      </p:sp>
      <p:sp>
        <p:nvSpPr>
          <p:cNvPr id="6147" name="Rectangle 38">
            <a:extLst>
              <a:ext uri="{FF2B5EF4-FFF2-40B4-BE49-F238E27FC236}">
                <a16:creationId xmlns:a16="http://schemas.microsoft.com/office/drawing/2014/main" id="{7BCB310F-4ED6-E384-EE02-74320380916C}"/>
              </a:ext>
            </a:extLst>
          </p:cNvPr>
          <p:cNvSpPr>
            <a:spLocks noGrp="1" noChangeArrowheads="1"/>
          </p:cNvSpPr>
          <p:nvPr/>
        </p:nvSpPr>
        <p:spPr bwMode="auto">
          <a:xfrm>
            <a:off x="1633538" y="1908176"/>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D52B1E"/>
              </a:buClr>
              <a:buChar char="•"/>
              <a:defRPr sz="2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D52B1E"/>
              </a:buClr>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None/>
            </a:pPr>
            <a:r>
              <a:rPr lang="en-GB" sz="3600" dirty="0">
                <a:solidFill>
                  <a:srgbClr val="FFFFFF"/>
                </a:solidFill>
              </a:rPr>
              <a:t>Children’s Wellbeing and Schools Act 2026</a:t>
            </a:r>
            <a:endParaRPr lang="en-US" altLang="en-US" sz="3600" dirty="0">
              <a:solidFill>
                <a:srgbClr val="FFFFFF"/>
              </a:solidFill>
            </a:endParaRPr>
          </a:p>
        </p:txBody>
      </p:sp>
      <p:sp>
        <p:nvSpPr>
          <p:cNvPr id="6148" name="Rectangle 39">
            <a:extLst>
              <a:ext uri="{FF2B5EF4-FFF2-40B4-BE49-F238E27FC236}">
                <a16:creationId xmlns:a16="http://schemas.microsoft.com/office/drawing/2014/main" id="{C9E7AFD7-8332-6B32-626D-9EC9B190F088}"/>
              </a:ext>
            </a:extLst>
          </p:cNvPr>
          <p:cNvSpPr>
            <a:spLocks noGrp="1" noChangeArrowheads="1"/>
          </p:cNvSpPr>
          <p:nvPr/>
        </p:nvSpPr>
        <p:spPr bwMode="auto">
          <a:xfrm>
            <a:off x="2171700" y="3344863"/>
            <a:ext cx="4800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D52B1E"/>
              </a:buClr>
              <a:buChar char="•"/>
              <a:defRPr sz="2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D52B1E"/>
              </a:buClr>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None/>
            </a:pPr>
            <a:r>
              <a:rPr lang="en-US" altLang="en-US" sz="2400" dirty="0">
                <a:solidFill>
                  <a:srgbClr val="FFFFFF"/>
                </a:solidFill>
              </a:rPr>
              <a:t>Ian Hewison</a:t>
            </a:r>
          </a:p>
        </p:txBody>
      </p:sp>
      <p:sp>
        <p:nvSpPr>
          <p:cNvPr id="6149" name="Rectangle 41">
            <a:extLst>
              <a:ext uri="{FF2B5EF4-FFF2-40B4-BE49-F238E27FC236}">
                <a16:creationId xmlns:a16="http://schemas.microsoft.com/office/drawing/2014/main" id="{0C8085EB-F302-04F9-1A36-047E162C1459}"/>
              </a:ext>
            </a:extLst>
          </p:cNvPr>
          <p:cNvSpPr>
            <a:spLocks noChangeArrowheads="1"/>
          </p:cNvSpPr>
          <p:nvPr/>
        </p:nvSpPr>
        <p:spPr bwMode="auto">
          <a:xfrm>
            <a:off x="161925" y="5495925"/>
            <a:ext cx="1874838" cy="311150"/>
          </a:xfrm>
          <a:prstGeom prst="rect">
            <a:avLst/>
          </a:prstGeom>
          <a:noFill/>
          <a:ln>
            <a:noFill/>
          </a:ln>
        </p:spPr>
        <p:txBody>
          <a:bodyPr wrap="none">
            <a:spAutoFit/>
          </a:bodyPr>
          <a:lstStyle>
            <a:lvl1pPr>
              <a:spcBef>
                <a:spcPct val="20000"/>
              </a:spcBef>
              <a:buClr>
                <a:srgbClr val="D52B1E"/>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D52B1E"/>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D52B1E"/>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None/>
              <a:defRPr/>
            </a:pPr>
            <a:r>
              <a:rPr lang="en-US" altLang="en-US" sz="1425" b="1" dirty="0" err="1">
                <a:solidFill>
                  <a:srgbClr val="D52B1E"/>
                </a:solidFill>
              </a:rPr>
              <a:t>www.enfield.gov.uk</a:t>
            </a:r>
            <a:endParaRPr lang="en-US" altLang="en-US" sz="1425" b="1" dirty="0">
              <a:solidFill>
                <a:srgbClr val="D52B1E"/>
              </a:solidFill>
            </a:endParaRPr>
          </a:p>
        </p:txBody>
      </p:sp>
    </p:spTree>
    <p:extLst>
      <p:ext uri="{BB962C8B-B14F-4D97-AF65-F5344CB8AC3E}">
        <p14:creationId xmlns:p14="http://schemas.microsoft.com/office/powerpoint/2010/main" val="4089965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02E0-B66F-D976-3BD0-9B66158900AE}"/>
              </a:ext>
            </a:extLst>
          </p:cNvPr>
          <p:cNvSpPr>
            <a:spLocks noGrp="1"/>
          </p:cNvSpPr>
          <p:nvPr>
            <p:ph type="title"/>
          </p:nvPr>
        </p:nvSpPr>
        <p:spPr>
          <a:xfrm>
            <a:off x="460630" y="1052737"/>
            <a:ext cx="8222741" cy="434167"/>
          </a:xfrm>
        </p:spPr>
        <p:txBody>
          <a:bodyPr/>
          <a:lstStyle/>
          <a:p>
            <a:r>
              <a:rPr lang="en-US" dirty="0"/>
              <a:t>Wellbeing Act – Important updates</a:t>
            </a:r>
          </a:p>
        </p:txBody>
      </p:sp>
      <p:sp>
        <p:nvSpPr>
          <p:cNvPr id="4" name="Content Placeholder 3">
            <a:extLst>
              <a:ext uri="{FF2B5EF4-FFF2-40B4-BE49-F238E27FC236}">
                <a16:creationId xmlns:a16="http://schemas.microsoft.com/office/drawing/2014/main" id="{B29B0DC6-B328-19AD-BB4C-B3618E9CA8AA}"/>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70818" y="1641371"/>
            <a:ext cx="4220379" cy="3791282"/>
          </a:xfrm>
        </p:spPr>
        <p:txBody>
          <a:bodyPr/>
          <a:lstStyle/>
          <a:p>
            <a:pPr marL="0" indent="0">
              <a:buNone/>
            </a:pPr>
            <a:r>
              <a:rPr lang="en-GB" sz="1200" b="1" dirty="0">
                <a:latin typeface="Calibri" panose="020F0502020204030204" pitchFamily="34" charset="0"/>
                <a:ea typeface="Calibri" panose="020F0502020204030204" pitchFamily="34" charset="0"/>
                <a:cs typeface="Calibri" panose="020F0502020204030204" pitchFamily="34" charset="0"/>
              </a:rPr>
              <a:t>Section 434A – Local authority consent to withdraw</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200" dirty="0">
                <a:latin typeface="Calibri" panose="020F0502020204030204" pitchFamily="34" charset="0"/>
                <a:ea typeface="Calibri" panose="020F0502020204030204" pitchFamily="34" charset="0"/>
                <a:cs typeface="Calibri" panose="020F0502020204030204" pitchFamily="34" charset="0"/>
              </a:rPr>
              <a:t>This applies only to “relevant children”, defined as children of compulsory school age who are registered pupils and who either:</a:t>
            </a:r>
          </a:p>
          <a:p>
            <a:pPr>
              <a:spcBef>
                <a:spcPts val="0"/>
              </a:spcBef>
            </a:pPr>
            <a:r>
              <a:rPr lang="en-GB" sz="1200" dirty="0">
                <a:latin typeface="Calibri" panose="020F0502020204030204" pitchFamily="34" charset="0"/>
                <a:ea typeface="Calibri" panose="020F0502020204030204" pitchFamily="34" charset="0"/>
                <a:cs typeface="Calibri" panose="020F0502020204030204" pitchFamily="34" charset="0"/>
              </a:rPr>
              <a:t>were placed in specialist or SEN provision by a local authority, or</a:t>
            </a:r>
          </a:p>
          <a:p>
            <a:pPr>
              <a:spcBef>
                <a:spcPts val="0"/>
              </a:spcBef>
            </a:pPr>
            <a:r>
              <a:rPr lang="en-GB" sz="1200" dirty="0">
                <a:latin typeface="Calibri" panose="020F0502020204030204" pitchFamily="34" charset="0"/>
                <a:ea typeface="Calibri" panose="020F0502020204030204" pitchFamily="34" charset="0"/>
                <a:cs typeface="Calibri" panose="020F0502020204030204" pitchFamily="34" charset="0"/>
              </a:rPr>
              <a:t>are subject to current or recent (within the last five years) safeguarding intervention under section 47 of the Children Act 1989.</a:t>
            </a:r>
          </a:p>
          <a:p>
            <a:pPr marL="0" indent="0">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200" dirty="0">
                <a:latin typeface="Calibri" panose="020F0502020204030204" pitchFamily="34" charset="0"/>
                <a:ea typeface="Calibri" panose="020F0502020204030204" pitchFamily="34" charset="0"/>
                <a:cs typeface="Calibri" panose="020F0502020204030204" pitchFamily="34" charset="0"/>
              </a:rPr>
              <a:t>Where consent is required:</a:t>
            </a:r>
          </a:p>
          <a:p>
            <a:pPr>
              <a:spcBef>
                <a:spcPts val="0"/>
              </a:spcBef>
            </a:pPr>
            <a:r>
              <a:rPr lang="en-GB" sz="1200" dirty="0">
                <a:latin typeface="Calibri" panose="020F0502020204030204" pitchFamily="34" charset="0"/>
                <a:ea typeface="Calibri" panose="020F0502020204030204" pitchFamily="34" charset="0"/>
                <a:cs typeface="Calibri" panose="020F0502020204030204" pitchFamily="34" charset="0"/>
              </a:rPr>
              <a:t>parents must apply to the relevant local authority;</a:t>
            </a:r>
          </a:p>
          <a:p>
            <a:pPr>
              <a:spcBef>
                <a:spcPts val="0"/>
              </a:spcBef>
            </a:pPr>
            <a:r>
              <a:rPr lang="en-GB" sz="1200" dirty="0">
                <a:latin typeface="Calibri" panose="020F0502020204030204" pitchFamily="34" charset="0"/>
                <a:ea typeface="Calibri" panose="020F0502020204030204" pitchFamily="34" charset="0"/>
                <a:cs typeface="Calibri" panose="020F0502020204030204" pitchFamily="34" charset="0"/>
              </a:rPr>
              <a:t>the local authority must make its decision without undue delay;</a:t>
            </a:r>
          </a:p>
          <a:p>
            <a:pPr>
              <a:spcBef>
                <a:spcPts val="0"/>
              </a:spcBef>
            </a:pPr>
            <a:r>
              <a:rPr lang="en-GB" sz="1200" dirty="0">
                <a:latin typeface="Calibri" panose="020F0502020204030204" pitchFamily="34" charset="0"/>
                <a:ea typeface="Calibri" panose="020F0502020204030204" pitchFamily="34" charset="0"/>
                <a:cs typeface="Calibri" panose="020F0502020204030204" pitchFamily="34" charset="0"/>
              </a:rPr>
              <a:t>consent must be refused if the authority considers that: </a:t>
            </a:r>
          </a:p>
          <a:p>
            <a:pPr lvl="1">
              <a:spcBef>
                <a:spcPts val="0"/>
              </a:spcBef>
            </a:pPr>
            <a:r>
              <a:rPr lang="en-GB" sz="1200" dirty="0">
                <a:latin typeface="Calibri" panose="020F0502020204030204" pitchFamily="34" charset="0"/>
                <a:ea typeface="Calibri" panose="020F0502020204030204" pitchFamily="34" charset="0"/>
                <a:cs typeface="Calibri" panose="020F0502020204030204" pitchFamily="34" charset="0"/>
              </a:rPr>
              <a:t>it is in the child’s best interests to remain in school, or</a:t>
            </a:r>
          </a:p>
          <a:p>
            <a:pPr lvl="1">
              <a:spcBef>
                <a:spcPts val="0"/>
              </a:spcBef>
            </a:pPr>
            <a:r>
              <a:rPr lang="en-GB" sz="1200" dirty="0">
                <a:latin typeface="Calibri" panose="020F0502020204030204" pitchFamily="34" charset="0"/>
                <a:ea typeface="Calibri" panose="020F0502020204030204" pitchFamily="34" charset="0"/>
                <a:cs typeface="Calibri" panose="020F0502020204030204" pitchFamily="34" charset="0"/>
              </a:rPr>
              <a:t>no suitable alternative education has been put in place.</a:t>
            </a:r>
          </a:p>
          <a:p>
            <a:pPr marL="342900" lvl="1" indent="0">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200" dirty="0">
                <a:latin typeface="Calibri" panose="020F0502020204030204" pitchFamily="34" charset="0"/>
                <a:ea typeface="Calibri" panose="020F0502020204030204" pitchFamily="34" charset="0"/>
                <a:cs typeface="Calibri" panose="020F0502020204030204" pitchFamily="34" charset="0"/>
              </a:rPr>
              <a:t>If neither of these applies, consent must be granted.</a:t>
            </a:r>
          </a:p>
          <a:p>
            <a:pPr marL="0" indent="0">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Content Placeholder 4" descr="A mid adult African American bank manager fills out a loan application while an African American soldier looks on.">
            <a:extLst>
              <a:ext uri="{FF2B5EF4-FFF2-40B4-BE49-F238E27FC236}">
                <a16:creationId xmlns:a16="http://schemas.microsoft.com/office/drawing/2014/main" id="{D4958780-D96F-A50B-1856-B0E59B4605F8}"/>
              </a:ext>
            </a:extLst>
          </p:cNvPr>
          <p:cNvPicPr>
            <a:picLocks noChangeAspect="1"/>
          </p:cNvPicPr>
          <p:nvPr/>
        </p:nvPicPr>
        <p:blipFill>
          <a:blip r:embed="rId3"/>
          <a:stretch>
            <a:fillRect/>
          </a:stretch>
        </p:blipFill>
        <p:spPr bwMode="auto">
          <a:xfrm>
            <a:off x="4529879" y="2060848"/>
            <a:ext cx="4429574"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824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1A23-91B9-1C9F-9200-17B72E5AE19F}"/>
              </a:ext>
            </a:extLst>
          </p:cNvPr>
          <p:cNvSpPr>
            <a:spLocks noGrp="1"/>
          </p:cNvSpPr>
          <p:nvPr>
            <p:ph type="title"/>
          </p:nvPr>
        </p:nvSpPr>
        <p:spPr>
          <a:xfrm>
            <a:off x="460631" y="1041909"/>
            <a:ext cx="8222741" cy="689372"/>
          </a:xfrm>
        </p:spPr>
        <p:txBody>
          <a:bodyPr/>
          <a:lstStyle/>
          <a:p>
            <a:r>
              <a:rPr lang="en-US" dirty="0"/>
              <a:t>Continued…</a:t>
            </a:r>
          </a:p>
        </p:txBody>
      </p:sp>
      <p:pic>
        <p:nvPicPr>
          <p:cNvPr id="5" name="Content Placeholder 4" descr="Child wearing jetpack running in field">
            <a:extLst>
              <a:ext uri="{FF2B5EF4-FFF2-40B4-BE49-F238E27FC236}">
                <a16:creationId xmlns:a16="http://schemas.microsoft.com/office/drawing/2014/main" id="{4D3BE6B5-D649-42ED-9F92-DAE9C6100DEA}"/>
              </a:ext>
            </a:extLst>
          </p:cNvPr>
          <p:cNvPicPr>
            <a:picLocks noGrp="1" noChangeAspect="1"/>
          </p:cNvPicPr>
          <p:nvPr>
            <p:ph sz="quarter" idx="15"/>
          </p:nvPr>
        </p:nvPicPr>
        <p:blipFill>
          <a:blip r:embed="rId3"/>
          <a:srcRect/>
          <a:stretch/>
        </p:blipFill>
        <p:spPr>
          <a:xfrm>
            <a:off x="251520" y="2060849"/>
            <a:ext cx="4032448" cy="2687641"/>
          </a:xfrm>
          <a:prstGeom prst="rect">
            <a:avLst/>
          </a:prstGeom>
        </p:spPr>
      </p:pic>
      <p:sp>
        <p:nvSpPr>
          <p:cNvPr id="3" name="Content Placeholder 2">
            <a:extLst>
              <a:ext uri="{FF2B5EF4-FFF2-40B4-BE49-F238E27FC236}">
                <a16:creationId xmlns:a16="http://schemas.microsoft.com/office/drawing/2014/main" id="{97D36E9A-B09C-CD53-B72D-5E68BAAC170B}"/>
              </a:ext>
            </a:extLst>
          </p:cNvPr>
          <p:cNvSpPr>
            <a:spLocks noGrp="1"/>
          </p:cNvSpPr>
          <p:nvPr>
            <p:ph sz="quarter" idx="16"/>
          </p:nvPr>
        </p:nvSpPr>
        <p:spPr>
          <a:xfrm>
            <a:off x="4572000" y="1988840"/>
            <a:ext cx="3806428" cy="3263504"/>
          </a:xfrm>
        </p:spPr>
        <p:txBody>
          <a:bodyPr/>
          <a:lstStyle/>
          <a:p>
            <a:pPr marL="0" indent="0">
              <a:buNone/>
            </a:pPr>
            <a:r>
              <a:rPr lang="en-GB" sz="1200" b="1" dirty="0">
                <a:latin typeface="Calibri" panose="020F0502020204030204" pitchFamily="34" charset="0"/>
                <a:ea typeface="Calibri" panose="020F0502020204030204" pitchFamily="34" charset="0"/>
                <a:cs typeface="Calibri" panose="020F0502020204030204" pitchFamily="34" charset="0"/>
              </a:rPr>
              <a:t>Section 434B – Mandatory local authority meetings (pilot scheme)(asking to be part of)</a:t>
            </a:r>
            <a:endParaRPr lang="en-GB" sz="1200" dirty="0">
              <a:latin typeface="Calibri" panose="020F0502020204030204" pitchFamily="34" charset="0"/>
              <a:ea typeface="Calibri" panose="020F0502020204030204" pitchFamily="34" charset="0"/>
              <a:cs typeface="Calibri" panose="020F0502020204030204" pitchFamily="34" charset="0"/>
            </a:endParaRPr>
          </a:p>
          <a:p>
            <a:r>
              <a:rPr lang="en-GB" sz="1200" dirty="0">
                <a:latin typeface="Calibri" panose="020F0502020204030204" pitchFamily="34" charset="0"/>
                <a:ea typeface="Calibri" panose="020F0502020204030204" pitchFamily="34" charset="0"/>
                <a:cs typeface="Calibri" panose="020F0502020204030204" pitchFamily="34" charset="0"/>
              </a:rPr>
              <a:t>Under the pilot:</a:t>
            </a:r>
          </a:p>
          <a:p>
            <a:pPr lvl="0"/>
            <a:r>
              <a:rPr lang="en-GB" sz="1200" dirty="0">
                <a:latin typeface="Calibri" panose="020F0502020204030204" pitchFamily="34" charset="0"/>
                <a:ea typeface="Calibri" panose="020F0502020204030204" pitchFamily="34" charset="0"/>
                <a:cs typeface="Calibri" panose="020F0502020204030204" pitchFamily="34" charset="0"/>
              </a:rPr>
              <a:t>parents must attend and participate in a meeting with the local authority;</a:t>
            </a:r>
          </a:p>
          <a:p>
            <a:pPr lvl="0"/>
            <a:r>
              <a:rPr lang="en-GB" sz="1200" dirty="0">
                <a:latin typeface="Calibri" panose="020F0502020204030204" pitchFamily="34" charset="0"/>
                <a:ea typeface="Calibri" panose="020F0502020204030204" pitchFamily="34" charset="0"/>
                <a:cs typeface="Calibri" panose="020F0502020204030204" pitchFamily="34" charset="0"/>
              </a:rPr>
              <a:t>the meeting must cover the parent’s education duty, safeguarding and welfare, support needs, and reasons for withdrawal;</a:t>
            </a:r>
          </a:p>
          <a:p>
            <a:pPr lvl="0"/>
            <a:r>
              <a:rPr lang="en-GB" sz="1200" dirty="0">
                <a:latin typeface="Calibri" panose="020F0502020204030204" pitchFamily="34" charset="0"/>
                <a:ea typeface="Calibri" panose="020F0502020204030204" pitchFamily="34" charset="0"/>
                <a:cs typeface="Calibri" panose="020F0502020204030204" pitchFamily="34" charset="0"/>
              </a:rPr>
              <a:t>the child must normally attend, unless exceptional circumstances apply;</a:t>
            </a:r>
          </a:p>
          <a:p>
            <a:pPr lvl="0"/>
            <a:r>
              <a:rPr lang="en-GB" sz="1200" dirty="0">
                <a:latin typeface="Calibri" panose="020F0502020204030204" pitchFamily="34" charset="0"/>
                <a:ea typeface="Calibri" panose="020F0502020204030204" pitchFamily="34" charset="0"/>
                <a:cs typeface="Calibri" panose="020F0502020204030204" pitchFamily="34" charset="0"/>
              </a:rPr>
              <a:t>a school representative may attend with parental consent;</a:t>
            </a:r>
          </a:p>
          <a:p>
            <a:pPr lvl="0"/>
            <a:r>
              <a:rPr lang="en-GB" sz="1200" dirty="0">
                <a:latin typeface="Calibri" panose="020F0502020204030204" pitchFamily="34" charset="0"/>
                <a:ea typeface="Calibri" panose="020F0502020204030204" pitchFamily="34" charset="0"/>
                <a:cs typeface="Calibri" panose="020F0502020204030204" pitchFamily="34" charset="0"/>
              </a:rPr>
              <a:t>schools cannot remove the child from roll unless notified that the meeting has taken place.</a:t>
            </a:r>
          </a:p>
          <a:p>
            <a:endParaRPr lang="en-GB" sz="1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5869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096A4-8E2D-A2FF-4D5A-DD3D55932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15019-F828-9A89-04CF-CD99F705EF48}"/>
              </a:ext>
            </a:extLst>
          </p:cNvPr>
          <p:cNvSpPr>
            <a:spLocks noGrp="1"/>
          </p:cNvSpPr>
          <p:nvPr>
            <p:ph type="title"/>
          </p:nvPr>
        </p:nvSpPr>
        <p:spPr>
          <a:xfrm>
            <a:off x="460631" y="1041909"/>
            <a:ext cx="8222741" cy="689372"/>
          </a:xfrm>
        </p:spPr>
        <p:txBody>
          <a:bodyPr/>
          <a:lstStyle/>
          <a:p>
            <a:pPr algn="r"/>
            <a:r>
              <a:rPr lang="en-US" dirty="0"/>
              <a:t>Continued…</a:t>
            </a:r>
          </a:p>
        </p:txBody>
      </p:sp>
      <p:pic>
        <p:nvPicPr>
          <p:cNvPr id="5" name="Content Placeholder 4" descr="Close up of checklist">
            <a:extLst>
              <a:ext uri="{FF2B5EF4-FFF2-40B4-BE49-F238E27FC236}">
                <a16:creationId xmlns:a16="http://schemas.microsoft.com/office/drawing/2014/main" id="{0F893102-3359-E49C-E2BE-31CADB29DFCE}"/>
              </a:ext>
            </a:extLst>
          </p:cNvPr>
          <p:cNvPicPr>
            <a:picLocks noGrp="1" noChangeAspect="1"/>
          </p:cNvPicPr>
          <p:nvPr>
            <p:ph sz="quarter" idx="15"/>
          </p:nvPr>
        </p:nvPicPr>
        <p:blipFill>
          <a:blip r:embed="rId3"/>
          <a:srcRect/>
          <a:stretch/>
        </p:blipFill>
        <p:spPr>
          <a:xfrm>
            <a:off x="4898284" y="1988841"/>
            <a:ext cx="3806429" cy="2536999"/>
          </a:xfrm>
          <a:prstGeom prst="rect">
            <a:avLst/>
          </a:prstGeom>
        </p:spPr>
      </p:pic>
      <p:sp>
        <p:nvSpPr>
          <p:cNvPr id="9" name="TextBox 8">
            <a:extLst>
              <a:ext uri="{FF2B5EF4-FFF2-40B4-BE49-F238E27FC236}">
                <a16:creationId xmlns:a16="http://schemas.microsoft.com/office/drawing/2014/main" id="{49205A66-FBFA-1AE1-E5BF-7D2D5D00D28E}"/>
              </a:ext>
            </a:extLst>
          </p:cNvPr>
          <p:cNvSpPr txBox="1"/>
          <p:nvPr/>
        </p:nvSpPr>
        <p:spPr>
          <a:xfrm>
            <a:off x="179512" y="1124744"/>
            <a:ext cx="4572000" cy="4815164"/>
          </a:xfrm>
          <a:prstGeom prst="rect">
            <a:avLst/>
          </a:prstGeom>
          <a:noFill/>
        </p:spPr>
        <p:txBody>
          <a:bodyPr wrap="square">
            <a:spAutoFit/>
          </a:bodyPr>
          <a:lstStyle/>
          <a:p>
            <a:pPr>
              <a:lnSpc>
                <a:spcPct val="115000"/>
              </a:lnSpc>
              <a:spcAft>
                <a:spcPts val="0"/>
              </a:spcAft>
            </a:pPr>
            <a:r>
              <a:rPr lang="en-GB" sz="1100" b="1" kern="100" dirty="0">
                <a:solidFill>
                  <a:srgbClr val="000000"/>
                </a:solidFill>
                <a:latin typeface="Calibri" panose="020F0502020204030204" pitchFamily="34" charset="0"/>
                <a:ea typeface="Calibri" panose="020F0502020204030204" pitchFamily="34" charset="0"/>
                <a:cs typeface="Calibri" panose="020F0502020204030204" pitchFamily="34" charset="0"/>
              </a:rPr>
              <a:t>Section 436B – Duty to Register Children Not in School</a:t>
            </a:r>
          </a:p>
          <a:p>
            <a:pPr>
              <a:lnSpc>
                <a:spcPct val="115000"/>
              </a:lnSpc>
              <a:spcAft>
                <a:spcPts val="0"/>
              </a:spcAft>
            </a:pPr>
            <a:endPar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Local authorities must keep a register of children of compulsory school age who are not receiving full‑time education at a recognised school.</a:t>
            </a:r>
          </a:p>
          <a:p>
            <a:pPr>
              <a:lnSpc>
                <a:spcPct val="115000"/>
              </a:lnSpc>
              <a:spcAft>
                <a:spcPts val="0"/>
              </a:spcAft>
            </a:pPr>
            <a:endPar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100" u="sng" kern="100" dirty="0">
                <a:solidFill>
                  <a:srgbClr val="000000"/>
                </a:solidFill>
                <a:latin typeface="Calibri" panose="020F0502020204030204" pitchFamily="34" charset="0"/>
                <a:ea typeface="Calibri" panose="020F0502020204030204" pitchFamily="34" charset="0"/>
                <a:cs typeface="Calibri" panose="020F0502020204030204" pitchFamily="34" charset="0"/>
              </a:rPr>
              <a:t>Who must be included on the register</a:t>
            </a:r>
            <a:endPar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 child must be registered if they:</a:t>
            </a:r>
          </a:p>
          <a:p>
            <a:pPr marL="342900" indent="-342900">
              <a:spcAft>
                <a:spcPts val="0"/>
              </a:spcAft>
              <a:buClr>
                <a:srgbClr val="E40520"/>
              </a:buClr>
              <a:buSzPts val="1000"/>
              <a:buFont typeface="Symbol" panose="05050102010706020507" pitchFamily="18" charset="2"/>
              <a:buChar char=""/>
              <a:tabLst>
                <a:tab pos="457200" algn="l"/>
              </a:tabLst>
            </a:pPr>
            <a:r>
              <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live in the local authority’s area;</a:t>
            </a:r>
          </a:p>
          <a:p>
            <a:pPr marL="342900" indent="-342900">
              <a:spcAft>
                <a:spcPts val="0"/>
              </a:spcAft>
              <a:buClr>
                <a:srgbClr val="E40520"/>
              </a:buClr>
              <a:buSzPts val="1000"/>
              <a:buFont typeface="Symbol" panose="05050102010706020507" pitchFamily="18" charset="2"/>
              <a:buChar char=""/>
              <a:tabLst>
                <a:tab pos="457200" algn="l"/>
              </a:tabLst>
            </a:pPr>
            <a:r>
              <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are of compulsory school age; and</a:t>
            </a:r>
          </a:p>
          <a:p>
            <a:pPr marL="342900" indent="-342900">
              <a:spcAft>
                <a:spcPts val="0"/>
              </a:spcAft>
              <a:buClr>
                <a:srgbClr val="E40520"/>
              </a:buClr>
              <a:buSzPts val="1000"/>
              <a:buFont typeface="Symbol" panose="05050102010706020507" pitchFamily="18" charset="2"/>
              <a:buChar char=""/>
              <a:tabLst>
                <a:tab pos="457200" algn="l"/>
              </a:tabLst>
            </a:pPr>
            <a:r>
              <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are either: </a:t>
            </a:r>
          </a:p>
          <a:p>
            <a:pPr marL="742950" lvl="1" indent="-285750">
              <a:spcAft>
                <a:spcPts val="0"/>
              </a:spcAft>
              <a:buClr>
                <a:srgbClr val="E40520"/>
              </a:buClr>
              <a:buSzPts val="1000"/>
              <a:buFont typeface="Courier New" panose="02070309020205020404" pitchFamily="49" charset="0"/>
              <a:buChar char="o"/>
              <a:tabLst>
                <a:tab pos="914400" algn="l"/>
              </a:tabLst>
            </a:pPr>
            <a:r>
              <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not on the roll of any relevant school, or</a:t>
            </a:r>
          </a:p>
          <a:p>
            <a:pPr marL="742950" lvl="1" indent="-285750">
              <a:spcAft>
                <a:spcPts val="0"/>
              </a:spcAft>
              <a:buClr>
                <a:srgbClr val="E40520"/>
              </a:buClr>
              <a:buSzPts val="1000"/>
              <a:buFont typeface="Courier New" panose="02070309020205020404" pitchFamily="49" charset="0"/>
              <a:buChar char="o"/>
              <a:tabLst>
                <a:tab pos="914400" algn="l"/>
              </a:tabLst>
            </a:pPr>
            <a:r>
              <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still registered at a school but are being educated otherwise than at school (for example, an agreed alternative arrangement), or</a:t>
            </a:r>
          </a:p>
          <a:p>
            <a:pPr marL="742950" lvl="1" indent="-285750">
              <a:spcAft>
                <a:spcPts val="0"/>
              </a:spcAft>
              <a:buClr>
                <a:srgbClr val="E40520"/>
              </a:buClr>
              <a:buSzPts val="1000"/>
              <a:buFont typeface="Courier New" panose="02070309020205020404" pitchFamily="49" charset="0"/>
              <a:buChar char="o"/>
              <a:tabLst>
                <a:tab pos="914400" algn="l"/>
              </a:tabLst>
            </a:pPr>
            <a:r>
              <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rPr>
              <a:t>attend a relevant school only part‑time and are not registered elsewhere.</a:t>
            </a:r>
          </a:p>
          <a:p>
            <a:pPr marL="742950" lvl="1" indent="-285750">
              <a:spcAft>
                <a:spcPts val="0"/>
              </a:spcAft>
              <a:buSzPts val="1000"/>
              <a:buFont typeface="Courier New" panose="02070309020205020404" pitchFamily="49" charset="0"/>
              <a:buChar char="o"/>
              <a:tabLst>
                <a:tab pos="914400" algn="l"/>
              </a:tabLst>
            </a:pPr>
            <a:endPar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sz="1100" u="sng" dirty="0">
                <a:solidFill>
                  <a:srgbClr val="000000"/>
                </a:solidFill>
                <a:latin typeface="Calibri" panose="020F0502020204030204" pitchFamily="34" charset="0"/>
                <a:ea typeface="Calibri" panose="020F0502020204030204" pitchFamily="34" charset="0"/>
                <a:cs typeface="Calibri" panose="020F0502020204030204" pitchFamily="34" charset="0"/>
              </a:rPr>
              <a:t>Local authority duties after registration</a:t>
            </a:r>
            <a:endPar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rPr>
              <a:t>Within 15 days of registering a child, the local authority must:</a:t>
            </a:r>
          </a:p>
          <a:p>
            <a:pPr marL="171450" indent="-171450">
              <a:buClr>
                <a:srgbClr val="E40520"/>
              </a:buClr>
              <a:buFont typeface="Arial" panose="020B0604020202020204" pitchFamily="34" charset="0"/>
              <a:buChar char="•"/>
            </a:pPr>
            <a:r>
              <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rPr>
              <a:t>consider where the child lives;</a:t>
            </a:r>
          </a:p>
          <a:p>
            <a:pPr marL="171450" indent="-171450">
              <a:buClr>
                <a:srgbClr val="E40520"/>
              </a:buClr>
              <a:buFont typeface="Arial" panose="020B0604020202020204" pitchFamily="34" charset="0"/>
              <a:buChar char="•"/>
            </a:pPr>
            <a:r>
              <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rPr>
              <a:t>consider what education settings the child is being educated in (so far as known);</a:t>
            </a:r>
          </a:p>
          <a:p>
            <a:pPr marL="171450" indent="-171450">
              <a:buClr>
                <a:srgbClr val="E40520"/>
              </a:buClr>
              <a:buFont typeface="Arial" panose="020B0604020202020204" pitchFamily="34" charset="0"/>
              <a:buChar char="•"/>
            </a:pPr>
            <a:r>
              <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rPr>
              <a:t>and may request permission from parents to visit the child at home.</a:t>
            </a:r>
          </a:p>
          <a:p>
            <a:endPar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rPr>
              <a:t>If a parent refuses a home visit, this must be treated as a relevant factor when deciding whether to take further action, such as issuing a preliminary notice under enforcement powers </a:t>
            </a:r>
            <a:endParaRPr lang="en-GB" sz="11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9609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A0AC6-4160-C2AE-4687-FFE38FA89F8E}"/>
              </a:ext>
            </a:extLst>
          </p:cNvPr>
          <p:cNvSpPr>
            <a:spLocks noGrp="1"/>
          </p:cNvSpPr>
          <p:nvPr>
            <p:ph type="title"/>
          </p:nvPr>
        </p:nvSpPr>
        <p:spPr>
          <a:xfrm>
            <a:off x="395537" y="1023342"/>
            <a:ext cx="8222741" cy="461443"/>
          </a:xfrm>
        </p:spPr>
        <p:txBody>
          <a:bodyPr/>
          <a:lstStyle/>
          <a:p>
            <a:r>
              <a:rPr lang="en-GB" dirty="0"/>
              <a:t>Admissions, place planning and Adjudicator</a:t>
            </a:r>
          </a:p>
        </p:txBody>
      </p:sp>
      <p:pic>
        <p:nvPicPr>
          <p:cNvPr id="7" name="Content Placeholder 6" descr="Exterior of an elementary school">
            <a:extLst>
              <a:ext uri="{FF2B5EF4-FFF2-40B4-BE49-F238E27FC236}">
                <a16:creationId xmlns:a16="http://schemas.microsoft.com/office/drawing/2014/main" id="{B1746C26-E556-9014-BE53-4B045D9B7712}"/>
              </a:ext>
            </a:extLst>
          </p:cNvPr>
          <p:cNvPicPr>
            <a:picLocks noGrp="1" noChangeAspect="1"/>
          </p:cNvPicPr>
          <p:nvPr>
            <p:ph sz="quarter" idx="15"/>
          </p:nvPr>
        </p:nvPicPr>
        <p:blipFill>
          <a:blip r:embed="rId2"/>
          <a:stretch>
            <a:fillRect/>
          </a:stretch>
        </p:blipFill>
        <p:spPr>
          <a:xfrm>
            <a:off x="5076056" y="2354741"/>
            <a:ext cx="3943824" cy="2592288"/>
          </a:xfrm>
        </p:spPr>
      </p:pic>
      <p:sp>
        <p:nvSpPr>
          <p:cNvPr id="4" name="Content Placeholder 3">
            <a:extLst>
              <a:ext uri="{FF2B5EF4-FFF2-40B4-BE49-F238E27FC236}">
                <a16:creationId xmlns:a16="http://schemas.microsoft.com/office/drawing/2014/main" id="{3E0445FC-B2ED-4DE4-4CAC-F8DEC1C58508}"/>
              </a:ext>
            </a:extLst>
          </p:cNvPr>
          <p:cNvSpPr>
            <a:spLocks noGrp="1"/>
          </p:cNvSpPr>
          <p:nvPr>
            <p:ph sz="quarter" idx="16"/>
          </p:nvPr>
        </p:nvSpPr>
        <p:spPr>
          <a:xfrm>
            <a:off x="261517" y="1916832"/>
            <a:ext cx="3806428" cy="3263504"/>
          </a:xfrm>
        </p:spPr>
        <p:txBody>
          <a:bodyPr/>
          <a:lstStyle/>
          <a:p>
            <a:r>
              <a:rPr lang="en-GB" sz="1200" dirty="0">
                <a:latin typeface="Calibri" panose="020F0502020204030204" pitchFamily="34" charset="0"/>
                <a:ea typeface="Calibri" panose="020F0502020204030204" pitchFamily="34" charset="0"/>
                <a:cs typeface="Calibri" panose="020F0502020204030204" pitchFamily="34" charset="0"/>
              </a:rPr>
              <a:t>Clearer duty on schools and academies to cooperate with LAs</a:t>
            </a:r>
          </a:p>
          <a:p>
            <a:pPr marL="0" indent="0">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r>
              <a:rPr lang="en-GB" sz="1200" dirty="0">
                <a:latin typeface="Calibri" panose="020F0502020204030204" pitchFamily="34" charset="0"/>
                <a:ea typeface="Calibri" panose="020F0502020204030204" pitchFamily="34" charset="0"/>
                <a:cs typeface="Calibri" panose="020F0502020204030204" pitchFamily="34" charset="0"/>
              </a:rPr>
              <a:t>Admissions decisions must consider the impact on local sufficiency</a:t>
            </a:r>
          </a:p>
          <a:p>
            <a:pPr marL="0" indent="0">
              <a:buNone/>
            </a:pPr>
            <a:endParaRPr lang="en-GB" sz="1200" dirty="0">
              <a:latin typeface="Calibri" panose="020F0502020204030204" pitchFamily="34" charset="0"/>
              <a:ea typeface="Calibri" panose="020F0502020204030204" pitchFamily="34" charset="0"/>
              <a:cs typeface="Calibri" panose="020F0502020204030204" pitchFamily="34" charset="0"/>
            </a:endParaRPr>
          </a:p>
          <a:p>
            <a:r>
              <a:rPr lang="en-GB" sz="1200" dirty="0">
                <a:latin typeface="Calibri" panose="020F0502020204030204" pitchFamily="34" charset="0"/>
                <a:ea typeface="Calibri" panose="020F0502020204030204" pitchFamily="34" charset="0"/>
                <a:cs typeface="Calibri" panose="020F0502020204030204" pitchFamily="34" charset="0"/>
              </a:rPr>
              <a:t>Supports strategic place planning across an area</a:t>
            </a:r>
          </a:p>
          <a:p>
            <a:endParaRPr lang="en-GB" sz="1200" dirty="0">
              <a:latin typeface="Calibri" panose="020F0502020204030204" pitchFamily="34" charset="0"/>
              <a:ea typeface="Calibri" panose="020F0502020204030204" pitchFamily="34" charset="0"/>
              <a:cs typeface="Calibri" panose="020F0502020204030204" pitchFamily="34" charset="0"/>
            </a:endParaRPr>
          </a:p>
          <a:p>
            <a:r>
              <a:rPr lang="en-GB" sz="1200" dirty="0">
                <a:latin typeface="Calibri" panose="020F0502020204030204" pitchFamily="34" charset="0"/>
                <a:ea typeface="Calibri" panose="020F0502020204030204" pitchFamily="34" charset="0"/>
                <a:cs typeface="Calibri" panose="020F0502020204030204" pitchFamily="34" charset="0"/>
              </a:rPr>
              <a:t>LA’s have the power to direct admissions extended to most academies</a:t>
            </a:r>
          </a:p>
          <a:p>
            <a:endParaRPr lang="en-GB" sz="1200" dirty="0">
              <a:latin typeface="Calibri" panose="020F0502020204030204" pitchFamily="34" charset="0"/>
              <a:ea typeface="Calibri" panose="020F0502020204030204" pitchFamily="34" charset="0"/>
              <a:cs typeface="Calibri" panose="020F0502020204030204" pitchFamily="34" charset="0"/>
            </a:endParaRPr>
          </a:p>
          <a:p>
            <a:r>
              <a:rPr lang="en-GB" sz="1200" dirty="0">
                <a:latin typeface="Calibri" panose="020F0502020204030204" pitchFamily="34" charset="0"/>
                <a:ea typeface="Calibri" panose="020F0502020204030204" pitchFamily="34" charset="0"/>
                <a:cs typeface="Calibri" panose="020F0502020204030204" pitchFamily="34" charset="0"/>
              </a:rPr>
              <a:t>OSA have enhanced powers to set and amend admission numbers</a:t>
            </a:r>
          </a:p>
          <a:p>
            <a:endParaRPr lang="en-GB" sz="1200"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BC7B82A2-999F-64B6-2665-5EC18348A1AE}"/>
              </a:ext>
            </a:extLst>
          </p:cNvPr>
          <p:cNvSpPr>
            <a:spLocks noGrp="1"/>
          </p:cNvSpPr>
          <p:nvPr>
            <p:ph type="sldNum" sz="quarter" idx="12"/>
          </p:nvPr>
        </p:nvSpPr>
        <p:spPr/>
        <p:txBody>
          <a:bodyPr/>
          <a:lstStyle/>
          <a:p>
            <a:fld id="{AEAA3239-9EA4-4A65-A281-97F994456D9F}" type="slidenum">
              <a:rPr lang="en-US">
                <a:solidFill>
                  <a:srgbClr val="000000"/>
                </a:solidFill>
                <a:latin typeface="Times" charset="0"/>
                <a:ea typeface="ＭＳ Ｐゴシック" panose="020B0600070205080204" pitchFamily="34" charset="-128"/>
              </a:rPr>
              <a:pPr/>
              <a:t>16</a:t>
            </a:fld>
            <a:endParaRPr lang="en-US">
              <a:solidFill>
                <a:srgbClr val="000000"/>
              </a:solidFill>
              <a:latin typeface="Times" charset="0"/>
              <a:ea typeface="ＭＳ Ｐゴシック" panose="020B0600070205080204" pitchFamily="34" charset="-128"/>
            </a:endParaRPr>
          </a:p>
        </p:txBody>
      </p:sp>
    </p:spTree>
    <p:extLst>
      <p:ext uri="{BB962C8B-B14F-4D97-AF65-F5344CB8AC3E}">
        <p14:creationId xmlns:p14="http://schemas.microsoft.com/office/powerpoint/2010/main" val="1874421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BF509-C50B-59BE-2612-2E46BA1CD67D}"/>
              </a:ext>
            </a:extLst>
          </p:cNvPr>
          <p:cNvSpPr>
            <a:spLocks noGrp="1"/>
          </p:cNvSpPr>
          <p:nvPr>
            <p:ph type="ctrTitle"/>
          </p:nvPr>
        </p:nvSpPr>
        <p:spPr>
          <a:xfrm>
            <a:off x="4716016" y="908720"/>
            <a:ext cx="4389120" cy="2194092"/>
          </a:xfrm>
        </p:spPr>
        <p:txBody>
          <a:bodyPr/>
          <a:lstStyle/>
          <a:p>
            <a:r>
              <a:rPr lang="en-US" dirty="0"/>
              <a:t>Elective Home Education: Enfield Council Guidance 2026</a:t>
            </a:r>
          </a:p>
        </p:txBody>
      </p:sp>
      <p:sp>
        <p:nvSpPr>
          <p:cNvPr id="3" name="Subtitle 2">
            <a:extLst>
              <a:ext uri="{FF2B5EF4-FFF2-40B4-BE49-F238E27FC236}">
                <a16:creationId xmlns:a16="http://schemas.microsoft.com/office/drawing/2014/main" id="{6C93D972-C322-7336-345A-FD15E81E9F13}"/>
              </a:ext>
            </a:extLst>
          </p:cNvPr>
          <p:cNvSpPr>
            <a:spLocks noGrp="1"/>
          </p:cNvSpPr>
          <p:nvPr>
            <p:ph type="subTitle" idx="1"/>
          </p:nvPr>
        </p:nvSpPr>
        <p:spPr>
          <a:xfrm>
            <a:off x="4733738" y="3232538"/>
            <a:ext cx="4389120" cy="1159002"/>
          </a:xfrm>
        </p:spPr>
        <p:txBody>
          <a:bodyPr/>
          <a:lstStyle/>
          <a:p>
            <a:endParaRPr lang="en-GB" sz="1050" b="1" i="1" dirty="0"/>
          </a:p>
          <a:p>
            <a:r>
              <a:rPr lang="en-GB" sz="1050" b="1" i="1" dirty="0"/>
              <a:t>Updated with Children’s Wellbeing and Schools Act 2026</a:t>
            </a:r>
          </a:p>
          <a:p>
            <a:endParaRPr lang="en-US" b="1" dirty="0"/>
          </a:p>
          <a:p>
            <a:r>
              <a:rPr lang="en-US" b="1" dirty="0"/>
              <a:t>Ian Hewison</a:t>
            </a:r>
          </a:p>
          <a:p>
            <a:r>
              <a:rPr lang="en-US" b="1" dirty="0"/>
              <a:t>Head of Service</a:t>
            </a:r>
          </a:p>
        </p:txBody>
      </p:sp>
      <p:pic>
        <p:nvPicPr>
          <p:cNvPr id="4" name="Picture 3" descr="Father helping son with homework">
            <a:extLst>
              <a:ext uri="{FF2B5EF4-FFF2-40B4-BE49-F238E27FC236}">
                <a16:creationId xmlns:a16="http://schemas.microsoft.com/office/drawing/2014/main" id="{3CD3C81C-97E2-4079-835E-B01DBEBFFCDA}"/>
              </a:ext>
            </a:extLst>
          </p:cNvPr>
          <p:cNvPicPr>
            <a:picLocks noChangeAspect="1"/>
          </p:cNvPicPr>
          <p:nvPr/>
        </p:nvPicPr>
        <p:blipFill>
          <a:blip r:embed="rId3"/>
          <a:srcRect l="28920" r="6546"/>
          <a:stretch>
            <a:fillRect/>
          </a:stretch>
        </p:blipFill>
        <p:spPr>
          <a:xfrm>
            <a:off x="167677" y="1052736"/>
            <a:ext cx="4371749" cy="4332696"/>
          </a:xfrm>
          <a:prstGeom prst="rect">
            <a:avLst/>
          </a:prstGeom>
        </p:spPr>
      </p:pic>
    </p:spTree>
    <p:extLst>
      <p:ext uri="{BB962C8B-B14F-4D97-AF65-F5344CB8AC3E}">
        <p14:creationId xmlns:p14="http://schemas.microsoft.com/office/powerpoint/2010/main" val="72122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1E0CDC-F8F3-88BE-D333-38171A71793B}"/>
              </a:ext>
            </a:extLst>
          </p:cNvPr>
          <p:cNvPicPr>
            <a:picLocks noChangeAspect="1"/>
          </p:cNvPicPr>
          <p:nvPr/>
        </p:nvPicPr>
        <p:blipFill>
          <a:blip r:embed="rId2"/>
          <a:stretch>
            <a:fillRect/>
          </a:stretch>
        </p:blipFill>
        <p:spPr>
          <a:xfrm>
            <a:off x="0" y="878974"/>
            <a:ext cx="9182948" cy="5121776"/>
          </a:xfrm>
          <a:prstGeom prst="rect">
            <a:avLst/>
          </a:prstGeom>
        </p:spPr>
      </p:pic>
      <p:sp>
        <p:nvSpPr>
          <p:cNvPr id="2" name="Rectangle 1">
            <a:extLst>
              <a:ext uri="{FF2B5EF4-FFF2-40B4-BE49-F238E27FC236}">
                <a16:creationId xmlns:a16="http://schemas.microsoft.com/office/drawing/2014/main" id="{DB7FBF04-F6BA-8312-02D2-A04131F88FC6}"/>
              </a:ext>
            </a:extLst>
          </p:cNvPr>
          <p:cNvSpPr/>
          <p:nvPr/>
        </p:nvSpPr>
        <p:spPr bwMode="auto">
          <a:xfrm>
            <a:off x="8364324" y="5805264"/>
            <a:ext cx="787130" cy="173762"/>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038461-1399-D02F-1495-0E330E3A19B2}"/>
              </a:ext>
            </a:extLst>
          </p:cNvPr>
          <p:cNvPicPr>
            <a:picLocks noChangeAspect="1"/>
          </p:cNvPicPr>
          <p:nvPr/>
        </p:nvPicPr>
        <p:blipFill>
          <a:blip r:embed="rId2"/>
          <a:stretch>
            <a:fillRect/>
          </a:stretch>
        </p:blipFill>
        <p:spPr>
          <a:xfrm>
            <a:off x="0" y="883076"/>
            <a:ext cx="9190378" cy="5117674"/>
          </a:xfrm>
          <a:prstGeom prst="rect">
            <a:avLst/>
          </a:prstGeom>
        </p:spPr>
      </p:pic>
      <p:sp>
        <p:nvSpPr>
          <p:cNvPr id="2" name="Rectangle 1">
            <a:extLst>
              <a:ext uri="{FF2B5EF4-FFF2-40B4-BE49-F238E27FC236}">
                <a16:creationId xmlns:a16="http://schemas.microsoft.com/office/drawing/2014/main" id="{3CE785B4-94F6-C943-2125-4BA455DD5F34}"/>
              </a:ext>
            </a:extLst>
          </p:cNvPr>
          <p:cNvSpPr/>
          <p:nvPr/>
        </p:nvSpPr>
        <p:spPr bwMode="auto">
          <a:xfrm>
            <a:off x="8460432" y="5805264"/>
            <a:ext cx="722516" cy="173762"/>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charset="0"/>
              <a:ea typeface="ＭＳ Ｐゴシック" charset="0"/>
            </a:endParaRPr>
          </a:p>
        </p:txBody>
      </p:sp>
    </p:spTree>
    <p:extLst>
      <p:ext uri="{BB962C8B-B14F-4D97-AF65-F5344CB8AC3E}">
        <p14:creationId xmlns:p14="http://schemas.microsoft.com/office/powerpoint/2010/main" val="2187757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FE4C-61A2-82FC-11C8-BE52FF17840D}"/>
              </a:ext>
            </a:extLst>
          </p:cNvPr>
          <p:cNvSpPr>
            <a:spLocks noGrp="1"/>
          </p:cNvSpPr>
          <p:nvPr>
            <p:ph type="title"/>
          </p:nvPr>
        </p:nvSpPr>
        <p:spPr>
          <a:xfrm>
            <a:off x="685800" y="304800"/>
            <a:ext cx="8153400" cy="675928"/>
          </a:xfrm>
        </p:spPr>
        <p:txBody>
          <a:bodyPr/>
          <a:lstStyle/>
          <a:p>
            <a:pPr algn="ctr"/>
            <a:r>
              <a:rPr lang="en-GB" dirty="0"/>
              <a:t>AGENDA</a:t>
            </a:r>
            <a:endParaRPr lang="en-US" dirty="0"/>
          </a:p>
        </p:txBody>
      </p:sp>
      <p:sp>
        <p:nvSpPr>
          <p:cNvPr id="3" name="Content Placeholder 2">
            <a:extLst>
              <a:ext uri="{FF2B5EF4-FFF2-40B4-BE49-F238E27FC236}">
                <a16:creationId xmlns:a16="http://schemas.microsoft.com/office/drawing/2014/main" id="{0D2D41C7-8AD0-1618-1660-1BB1AE59B247}"/>
              </a:ext>
            </a:extLst>
          </p:cNvPr>
          <p:cNvSpPr>
            <a:spLocks noGrp="1"/>
          </p:cNvSpPr>
          <p:nvPr>
            <p:ph idx="1"/>
          </p:nvPr>
        </p:nvSpPr>
        <p:spPr>
          <a:xfrm>
            <a:off x="685800" y="980728"/>
            <a:ext cx="8153400" cy="5688632"/>
          </a:xfrm>
        </p:spPr>
        <p:txBody>
          <a:bodyPr/>
          <a:lstStyle/>
          <a:p>
            <a:pPr marL="514350" indent="-514350">
              <a:buAutoNum type="arabicPeriod"/>
            </a:pPr>
            <a:r>
              <a:rPr lang="en-GB" sz="2400" dirty="0"/>
              <a:t>Welcome and updates – Elections: Kings Speech: Crisis Funding: Ofsted.</a:t>
            </a:r>
          </a:p>
          <a:p>
            <a:pPr marL="514350" indent="-514350">
              <a:buAutoNum type="arabicPeriod"/>
            </a:pPr>
            <a:r>
              <a:rPr lang="en-GB" sz="2400" dirty="0"/>
              <a:t>PE Team events!</a:t>
            </a:r>
          </a:p>
          <a:p>
            <a:pPr marL="514350" indent="-514350">
              <a:buAutoNum type="arabicPeriod"/>
            </a:pPr>
            <a:r>
              <a:rPr lang="en-GB" sz="2400" dirty="0"/>
              <a:t>SEND reform and Experts at Hand</a:t>
            </a:r>
          </a:p>
          <a:p>
            <a:pPr marL="514350" indent="-514350">
              <a:buAutoNum type="arabicPeriod"/>
            </a:pPr>
            <a:r>
              <a:rPr lang="en-GB" sz="2400" dirty="0"/>
              <a:t>Children &amp; Wellbeing Bill</a:t>
            </a:r>
          </a:p>
          <a:p>
            <a:pPr marL="514350" indent="-514350">
              <a:buAutoNum type="arabicPeriod"/>
            </a:pPr>
            <a:r>
              <a:rPr lang="en-GB" sz="2400" dirty="0"/>
              <a:t>Violence &amp; Abuse in Schools draft policy</a:t>
            </a:r>
          </a:p>
          <a:p>
            <a:pPr marL="514350" indent="-514350">
              <a:buAutoNum type="arabicPeriod"/>
            </a:pPr>
            <a:r>
              <a:rPr lang="en-GB" sz="2400" dirty="0"/>
              <a:t>Nurture UK</a:t>
            </a:r>
          </a:p>
          <a:p>
            <a:pPr marL="514350" indent="-514350">
              <a:buAutoNum type="arabicPeriod"/>
            </a:pPr>
            <a:r>
              <a:rPr lang="en-GB" sz="2400" dirty="0"/>
              <a:t>Transitions</a:t>
            </a:r>
          </a:p>
          <a:p>
            <a:pPr marL="514350" indent="-514350">
              <a:buAutoNum type="arabicPeriod"/>
            </a:pPr>
            <a:r>
              <a:rPr lang="en-GB" sz="2400" dirty="0"/>
              <a:t>ETIPSS Conference &amp; research</a:t>
            </a:r>
          </a:p>
          <a:p>
            <a:pPr marL="514350" indent="-514350">
              <a:buAutoNum type="arabicPeriod"/>
            </a:pPr>
            <a:r>
              <a:rPr lang="en-GB" sz="2400" dirty="0"/>
              <a:t>MELSA</a:t>
            </a:r>
          </a:p>
          <a:p>
            <a:pPr marL="514350" indent="-514350">
              <a:buAutoNum type="arabicPeriod"/>
            </a:pPr>
            <a:r>
              <a:rPr lang="en-GB" sz="2400" dirty="0"/>
              <a:t>Moderation</a:t>
            </a:r>
          </a:p>
          <a:p>
            <a:pPr marL="514350" indent="-514350">
              <a:buAutoNum type="arabicPeriod"/>
            </a:pPr>
            <a:r>
              <a:rPr lang="en-GB" sz="2400" dirty="0"/>
              <a:t>Level 6 apprenticeships – Teacher training</a:t>
            </a:r>
          </a:p>
          <a:p>
            <a:pPr marL="514350" indent="-514350">
              <a:buAutoNum type="arabicPeriod"/>
            </a:pPr>
            <a:r>
              <a:rPr lang="en-GB" sz="2400" dirty="0"/>
              <a:t>AOB</a:t>
            </a:r>
          </a:p>
        </p:txBody>
      </p:sp>
    </p:spTree>
    <p:extLst>
      <p:ext uri="{BB962C8B-B14F-4D97-AF65-F5344CB8AC3E}">
        <p14:creationId xmlns:p14="http://schemas.microsoft.com/office/powerpoint/2010/main" val="761712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AABB2D-B005-240E-6DEA-1BA5D2885965}"/>
              </a:ext>
            </a:extLst>
          </p:cNvPr>
          <p:cNvPicPr>
            <a:picLocks noChangeAspect="1"/>
          </p:cNvPicPr>
          <p:nvPr/>
        </p:nvPicPr>
        <p:blipFill>
          <a:blip r:embed="rId3"/>
          <a:stretch>
            <a:fillRect/>
          </a:stretch>
        </p:blipFill>
        <p:spPr>
          <a:xfrm>
            <a:off x="0" y="871496"/>
            <a:ext cx="9169466" cy="5129254"/>
          </a:xfrm>
          <a:prstGeom prst="rect">
            <a:avLst/>
          </a:prstGeom>
        </p:spPr>
      </p:pic>
      <p:sp>
        <p:nvSpPr>
          <p:cNvPr id="2" name="Rectangle 1">
            <a:extLst>
              <a:ext uri="{FF2B5EF4-FFF2-40B4-BE49-F238E27FC236}">
                <a16:creationId xmlns:a16="http://schemas.microsoft.com/office/drawing/2014/main" id="{A8DF56B0-352C-D311-90FF-0867AD8D6E06}"/>
              </a:ext>
            </a:extLst>
          </p:cNvPr>
          <p:cNvSpPr/>
          <p:nvPr/>
        </p:nvSpPr>
        <p:spPr bwMode="auto">
          <a:xfrm>
            <a:off x="8460432" y="5805264"/>
            <a:ext cx="722516" cy="173762"/>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charset="0"/>
              <a:ea typeface="ＭＳ Ｐゴシック" charset="0"/>
            </a:endParaRPr>
          </a:p>
        </p:txBody>
      </p:sp>
      <p:sp>
        <p:nvSpPr>
          <p:cNvPr id="3" name="TextBox 2">
            <a:extLst>
              <a:ext uri="{FF2B5EF4-FFF2-40B4-BE49-F238E27FC236}">
                <a16:creationId xmlns:a16="http://schemas.microsoft.com/office/drawing/2014/main" id="{495F84DB-F104-7020-3DE7-1D01E1B932DA}"/>
              </a:ext>
            </a:extLst>
          </p:cNvPr>
          <p:cNvSpPr txBox="1"/>
          <p:nvPr/>
        </p:nvSpPr>
        <p:spPr>
          <a:xfrm>
            <a:off x="179512" y="1124745"/>
            <a:ext cx="7488832" cy="461665"/>
          </a:xfrm>
          <a:prstGeom prst="rect">
            <a:avLst/>
          </a:prstGeom>
          <a:solidFill>
            <a:schemeClr val="bg1"/>
          </a:solidFill>
        </p:spPr>
        <p:txBody>
          <a:bodyPr wrap="square" rtlCol="0">
            <a:spAutoFit/>
          </a:bodyPr>
          <a:lstStyle/>
          <a:p>
            <a:r>
              <a:rPr lang="en-GB" b="1" dirty="0">
                <a:solidFill>
                  <a:srgbClr val="000000"/>
                </a:solidFill>
                <a:latin typeface="Segoe UI Black" panose="020B0A02040204020203" pitchFamily="34" charset="0"/>
                <a:ea typeface="Segoe UI Black" panose="020B0A02040204020203" pitchFamily="34" charset="0"/>
              </a:rPr>
              <a:t>The notification and the first 15 days </a:t>
            </a:r>
          </a:p>
        </p:txBody>
      </p:sp>
      <p:sp>
        <p:nvSpPr>
          <p:cNvPr id="4" name="TextBox 3">
            <a:extLst>
              <a:ext uri="{FF2B5EF4-FFF2-40B4-BE49-F238E27FC236}">
                <a16:creationId xmlns:a16="http://schemas.microsoft.com/office/drawing/2014/main" id="{B2C592C2-0BFB-42AE-B25E-A7ABCD66C4FA}"/>
              </a:ext>
            </a:extLst>
          </p:cNvPr>
          <p:cNvSpPr txBox="1"/>
          <p:nvPr/>
        </p:nvSpPr>
        <p:spPr>
          <a:xfrm>
            <a:off x="179513" y="4365105"/>
            <a:ext cx="4162381" cy="430887"/>
          </a:xfrm>
          <a:prstGeom prst="rect">
            <a:avLst/>
          </a:prstGeom>
          <a:solidFill>
            <a:schemeClr val="bg1"/>
          </a:solidFill>
        </p:spPr>
        <p:txBody>
          <a:bodyPr wrap="square" rtlCol="0">
            <a:spAutoFit/>
          </a:bodyPr>
          <a:lstStyle/>
          <a:p>
            <a:r>
              <a:rPr lang="en-GB" sz="2200" dirty="0">
                <a:solidFill>
                  <a:srgbClr val="000000"/>
                </a:solidFill>
                <a:latin typeface="Times" charset="0"/>
                <a:ea typeface="ＭＳ Ｐゴシック" panose="020B0600070205080204" pitchFamily="34" charset="-128"/>
              </a:rPr>
              <a:t> Ask for a pause – they can refuse </a:t>
            </a:r>
          </a:p>
        </p:txBody>
      </p:sp>
    </p:spTree>
    <p:extLst>
      <p:ext uri="{BB962C8B-B14F-4D97-AF65-F5344CB8AC3E}">
        <p14:creationId xmlns:p14="http://schemas.microsoft.com/office/powerpoint/2010/main" val="2370064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C5B8D-FB04-25E8-7B3A-CBD5486DA0BE}"/>
              </a:ext>
            </a:extLst>
          </p:cNvPr>
          <p:cNvPicPr>
            <a:picLocks noChangeAspect="1"/>
          </p:cNvPicPr>
          <p:nvPr/>
        </p:nvPicPr>
        <p:blipFill>
          <a:blip r:embed="rId3"/>
          <a:stretch>
            <a:fillRect/>
          </a:stretch>
        </p:blipFill>
        <p:spPr>
          <a:xfrm>
            <a:off x="0" y="857250"/>
            <a:ext cx="9190378" cy="5143500"/>
          </a:xfrm>
          <a:prstGeom prst="rect">
            <a:avLst/>
          </a:prstGeom>
        </p:spPr>
      </p:pic>
      <p:pic>
        <p:nvPicPr>
          <p:cNvPr id="2" name="Picture 1">
            <a:extLst>
              <a:ext uri="{FF2B5EF4-FFF2-40B4-BE49-F238E27FC236}">
                <a16:creationId xmlns:a16="http://schemas.microsoft.com/office/drawing/2014/main" id="{CD2DCDE3-A6A4-392A-A4A0-8F867FDFE1EC}"/>
              </a:ext>
            </a:extLst>
          </p:cNvPr>
          <p:cNvPicPr>
            <a:picLocks noChangeAspect="1"/>
          </p:cNvPicPr>
          <p:nvPr/>
        </p:nvPicPr>
        <p:blipFill>
          <a:blip r:embed="rId4"/>
          <a:stretch>
            <a:fillRect/>
          </a:stretch>
        </p:blipFill>
        <p:spPr>
          <a:xfrm>
            <a:off x="8454402" y="5792028"/>
            <a:ext cx="731583" cy="182896"/>
          </a:xfrm>
          <a:prstGeom prst="rect">
            <a:avLst/>
          </a:prstGeom>
        </p:spPr>
      </p:pic>
      <p:sp>
        <p:nvSpPr>
          <p:cNvPr id="3" name="TextBox 2">
            <a:extLst>
              <a:ext uri="{FF2B5EF4-FFF2-40B4-BE49-F238E27FC236}">
                <a16:creationId xmlns:a16="http://schemas.microsoft.com/office/drawing/2014/main" id="{FC14C3E6-DC66-16CA-A81B-0AA7D8CAE288}"/>
              </a:ext>
            </a:extLst>
          </p:cNvPr>
          <p:cNvSpPr txBox="1"/>
          <p:nvPr/>
        </p:nvSpPr>
        <p:spPr>
          <a:xfrm>
            <a:off x="395536" y="1124745"/>
            <a:ext cx="7848872" cy="1200329"/>
          </a:xfrm>
          <a:prstGeom prst="rect">
            <a:avLst/>
          </a:prstGeom>
          <a:solidFill>
            <a:schemeClr val="bg1"/>
          </a:solidFill>
        </p:spPr>
        <p:txBody>
          <a:bodyPr wrap="square" rtlCol="0">
            <a:spAutoFit/>
          </a:bodyPr>
          <a:lstStyle/>
          <a:p>
            <a:r>
              <a:rPr lang="en-GB" b="1" dirty="0">
                <a:solidFill>
                  <a:srgbClr val="000000"/>
                </a:solidFill>
                <a:effectLst>
                  <a:outerShdw blurRad="38100" dist="38100" dir="2700000" algn="tl">
                    <a:srgbClr val="000000">
                      <a:alpha val="43137"/>
                    </a:srgbClr>
                  </a:outerShdw>
                </a:effectLst>
                <a:latin typeface="Times" charset="0"/>
                <a:ea typeface="ＭＳ Ｐゴシック" panose="020B0600070205080204" pitchFamily="34" charset="-128"/>
              </a:rPr>
              <a:t>If they agree to a pause</a:t>
            </a:r>
          </a:p>
          <a:p>
            <a:endParaRPr lang="en-GB" dirty="0">
              <a:solidFill>
                <a:srgbClr val="000000"/>
              </a:solidFill>
              <a:latin typeface="Times" charset="0"/>
              <a:ea typeface="ＭＳ Ｐゴシック" panose="020B0600070205080204" pitchFamily="34" charset="-128"/>
            </a:endParaRPr>
          </a:p>
          <a:p>
            <a:endParaRPr lang="en-GB" dirty="0">
              <a:solidFill>
                <a:srgbClr val="000000"/>
              </a:solidFill>
              <a:latin typeface="Times" charset="0"/>
              <a:ea typeface="ＭＳ Ｐゴシック" panose="020B0600070205080204" pitchFamily="34" charset="-128"/>
            </a:endParaRPr>
          </a:p>
        </p:txBody>
      </p:sp>
    </p:spTree>
    <p:extLst>
      <p:ext uri="{BB962C8B-B14F-4D97-AF65-F5344CB8AC3E}">
        <p14:creationId xmlns:p14="http://schemas.microsoft.com/office/powerpoint/2010/main" val="3382618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DDECC6-A75E-A853-E70E-80F60DC48D39}"/>
              </a:ext>
            </a:extLst>
          </p:cNvPr>
          <p:cNvPicPr>
            <a:picLocks noChangeAspect="1"/>
          </p:cNvPicPr>
          <p:nvPr/>
        </p:nvPicPr>
        <p:blipFill>
          <a:blip r:embed="rId2"/>
          <a:stretch>
            <a:fillRect/>
          </a:stretch>
        </p:blipFill>
        <p:spPr>
          <a:xfrm>
            <a:off x="18410" y="886408"/>
            <a:ext cx="9196432" cy="5114342"/>
          </a:xfrm>
          <a:prstGeom prst="rect">
            <a:avLst/>
          </a:prstGeom>
          <a:solidFill>
            <a:schemeClr val="bg1"/>
          </a:solidFill>
        </p:spPr>
      </p:pic>
      <p:pic>
        <p:nvPicPr>
          <p:cNvPr id="2" name="Picture 1">
            <a:extLst>
              <a:ext uri="{FF2B5EF4-FFF2-40B4-BE49-F238E27FC236}">
                <a16:creationId xmlns:a16="http://schemas.microsoft.com/office/drawing/2014/main" id="{B40B3D47-AEA1-0F43-B16A-4CCDAC4F6270}"/>
              </a:ext>
            </a:extLst>
          </p:cNvPr>
          <p:cNvPicPr>
            <a:picLocks noChangeAspect="1"/>
          </p:cNvPicPr>
          <p:nvPr/>
        </p:nvPicPr>
        <p:blipFill>
          <a:blip r:embed="rId3"/>
          <a:stretch>
            <a:fillRect/>
          </a:stretch>
        </p:blipFill>
        <p:spPr>
          <a:xfrm>
            <a:off x="8412418" y="5803759"/>
            <a:ext cx="731583" cy="182896"/>
          </a:xfrm>
          <a:prstGeom prst="rect">
            <a:avLst/>
          </a:prstGeom>
        </p:spPr>
      </p:pic>
      <p:sp>
        <p:nvSpPr>
          <p:cNvPr id="4" name="TextBox 3">
            <a:extLst>
              <a:ext uri="{FF2B5EF4-FFF2-40B4-BE49-F238E27FC236}">
                <a16:creationId xmlns:a16="http://schemas.microsoft.com/office/drawing/2014/main" id="{4BEE89A9-3C5F-8A60-286D-D4C4FFCCCF0F}"/>
              </a:ext>
            </a:extLst>
          </p:cNvPr>
          <p:cNvSpPr txBox="1"/>
          <p:nvPr/>
        </p:nvSpPr>
        <p:spPr>
          <a:xfrm>
            <a:off x="3527884" y="3258913"/>
            <a:ext cx="2088232" cy="369332"/>
          </a:xfrm>
          <a:prstGeom prst="rect">
            <a:avLst/>
          </a:prstGeom>
          <a:solidFill>
            <a:schemeClr val="bg1"/>
          </a:solidFill>
        </p:spPr>
        <p:txBody>
          <a:bodyPr wrap="square" rtlCol="0">
            <a:spAutoFit/>
          </a:bodyPr>
          <a:lstStyle/>
          <a:p>
            <a:r>
              <a:rPr lang="en-GB" sz="1800" b="1" dirty="0">
                <a:solidFill>
                  <a:srgbClr val="000000"/>
                </a:solidFill>
                <a:latin typeface="Times" charset="0"/>
                <a:ea typeface="ＭＳ Ｐゴシック" panose="020B0600070205080204" pitchFamily="34" charset="-128"/>
              </a:rPr>
              <a:t>             Day 1</a:t>
            </a:r>
          </a:p>
        </p:txBody>
      </p:sp>
      <p:sp>
        <p:nvSpPr>
          <p:cNvPr id="6" name="TextBox 5">
            <a:extLst>
              <a:ext uri="{FF2B5EF4-FFF2-40B4-BE49-F238E27FC236}">
                <a16:creationId xmlns:a16="http://schemas.microsoft.com/office/drawing/2014/main" id="{16B83244-8F0A-3C89-6F81-138988DDA38C}"/>
              </a:ext>
            </a:extLst>
          </p:cNvPr>
          <p:cNvSpPr txBox="1"/>
          <p:nvPr/>
        </p:nvSpPr>
        <p:spPr>
          <a:xfrm>
            <a:off x="3527884" y="4509120"/>
            <a:ext cx="2160240" cy="923330"/>
          </a:xfrm>
          <a:prstGeom prst="rect">
            <a:avLst/>
          </a:prstGeom>
          <a:solidFill>
            <a:schemeClr val="bg1"/>
          </a:solidFill>
        </p:spPr>
        <p:txBody>
          <a:bodyPr wrap="square" rtlCol="0">
            <a:spAutoFit/>
          </a:bodyPr>
          <a:lstStyle/>
          <a:p>
            <a:r>
              <a:rPr lang="en-GB" sz="1350" b="1" dirty="0">
                <a:solidFill>
                  <a:srgbClr val="0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EHE team emails parents with an introduction email and requests to assess the suitability of education</a:t>
            </a:r>
          </a:p>
        </p:txBody>
      </p:sp>
      <p:sp>
        <p:nvSpPr>
          <p:cNvPr id="10" name="TextBox 9">
            <a:extLst>
              <a:ext uri="{FF2B5EF4-FFF2-40B4-BE49-F238E27FC236}">
                <a16:creationId xmlns:a16="http://schemas.microsoft.com/office/drawing/2014/main" id="{0FDE5CD5-0CEB-0A9E-78D4-6BB44CCBA749}"/>
              </a:ext>
            </a:extLst>
          </p:cNvPr>
          <p:cNvSpPr txBox="1"/>
          <p:nvPr/>
        </p:nvSpPr>
        <p:spPr>
          <a:xfrm>
            <a:off x="6300192" y="5373217"/>
            <a:ext cx="2232248" cy="461665"/>
          </a:xfrm>
          <a:prstGeom prst="rect">
            <a:avLst/>
          </a:prstGeom>
          <a:solidFill>
            <a:schemeClr val="bg1"/>
          </a:solidFill>
        </p:spPr>
        <p:txBody>
          <a:bodyPr wrap="square" rtlCol="0">
            <a:spAutoFit/>
          </a:bodyPr>
          <a:lstStyle/>
          <a:p>
            <a:endParaRPr lang="en-GB" dirty="0">
              <a:solidFill>
                <a:srgbClr val="000000"/>
              </a:solidFill>
              <a:latin typeface="Times" charset="0"/>
              <a:ea typeface="ＭＳ Ｐゴシック" panose="020B0600070205080204" pitchFamily="34" charset="-128"/>
            </a:endParaRPr>
          </a:p>
        </p:txBody>
      </p:sp>
      <p:sp>
        <p:nvSpPr>
          <p:cNvPr id="9" name="TextBox 8">
            <a:extLst>
              <a:ext uri="{FF2B5EF4-FFF2-40B4-BE49-F238E27FC236}">
                <a16:creationId xmlns:a16="http://schemas.microsoft.com/office/drawing/2014/main" id="{A2BEF21E-D2BF-0446-D015-4836C9971B3A}"/>
              </a:ext>
            </a:extLst>
          </p:cNvPr>
          <p:cNvSpPr txBox="1"/>
          <p:nvPr/>
        </p:nvSpPr>
        <p:spPr>
          <a:xfrm>
            <a:off x="6144948" y="5282409"/>
            <a:ext cx="2387492" cy="300082"/>
          </a:xfrm>
          <a:prstGeom prst="rect">
            <a:avLst/>
          </a:prstGeom>
          <a:noFill/>
        </p:spPr>
        <p:txBody>
          <a:bodyPr wrap="square" rtlCol="0">
            <a:spAutoFit/>
          </a:bodyPr>
          <a:lstStyle/>
          <a:p>
            <a:r>
              <a:rPr lang="en-GB" sz="1350" b="1" dirty="0">
                <a:solidFill>
                  <a:srgbClr val="000000"/>
                </a:solidFill>
                <a:latin typeface="Times" charset="0"/>
                <a:ea typeface="ＭＳ Ｐゴシック" panose="020B0600070205080204" pitchFamily="34" charset="-128"/>
              </a:rPr>
              <a:t> the 15-day deadline</a:t>
            </a:r>
          </a:p>
        </p:txBody>
      </p:sp>
      <p:sp>
        <p:nvSpPr>
          <p:cNvPr id="11" name="TextBox 10">
            <a:extLst>
              <a:ext uri="{FF2B5EF4-FFF2-40B4-BE49-F238E27FC236}">
                <a16:creationId xmlns:a16="http://schemas.microsoft.com/office/drawing/2014/main" id="{F25FA98F-8161-29A9-0BD2-71675DE166EC}"/>
              </a:ext>
            </a:extLst>
          </p:cNvPr>
          <p:cNvSpPr txBox="1"/>
          <p:nvPr/>
        </p:nvSpPr>
        <p:spPr>
          <a:xfrm>
            <a:off x="6372200" y="3356993"/>
            <a:ext cx="792088" cy="461665"/>
          </a:xfrm>
          <a:prstGeom prst="rect">
            <a:avLst/>
          </a:prstGeom>
          <a:solidFill>
            <a:schemeClr val="bg1"/>
          </a:solidFill>
        </p:spPr>
        <p:txBody>
          <a:bodyPr wrap="square" rtlCol="0">
            <a:spAutoFit/>
          </a:bodyPr>
          <a:lstStyle/>
          <a:p>
            <a:endParaRPr lang="en-GB" dirty="0">
              <a:solidFill>
                <a:srgbClr val="000000"/>
              </a:solidFill>
              <a:latin typeface="Times" charset="0"/>
              <a:ea typeface="ＭＳ Ｐゴシック" panose="020B0600070205080204" pitchFamily="34" charset="-128"/>
            </a:endParaRPr>
          </a:p>
        </p:txBody>
      </p:sp>
      <p:sp>
        <p:nvSpPr>
          <p:cNvPr id="7" name="TextBox 6">
            <a:extLst>
              <a:ext uri="{FF2B5EF4-FFF2-40B4-BE49-F238E27FC236}">
                <a16:creationId xmlns:a16="http://schemas.microsoft.com/office/drawing/2014/main" id="{EA5F1649-7AC6-FD00-4F86-EAC40B4D4413}"/>
              </a:ext>
            </a:extLst>
          </p:cNvPr>
          <p:cNvSpPr txBox="1"/>
          <p:nvPr/>
        </p:nvSpPr>
        <p:spPr>
          <a:xfrm>
            <a:off x="6332641" y="3299798"/>
            <a:ext cx="1008881" cy="369332"/>
          </a:xfrm>
          <a:custGeom>
            <a:avLst/>
            <a:gdLst>
              <a:gd name="csX0" fmla="*/ 0 w 1008112"/>
              <a:gd name="csY0" fmla="*/ 0 h 369332"/>
              <a:gd name="csX1" fmla="*/ 1008112 w 1008112"/>
              <a:gd name="csY1" fmla="*/ 0 h 369332"/>
              <a:gd name="csX2" fmla="*/ 1008112 w 1008112"/>
              <a:gd name="csY2" fmla="*/ 369332 h 369332"/>
              <a:gd name="csX3" fmla="*/ 0 w 1008112"/>
              <a:gd name="csY3" fmla="*/ 369332 h 369332"/>
              <a:gd name="csX4" fmla="*/ 0 w 1008112"/>
              <a:gd name="csY4" fmla="*/ 0 h 369332"/>
              <a:gd name="csX0" fmla="*/ 0 w 1008112"/>
              <a:gd name="csY0" fmla="*/ 0 h 369332"/>
              <a:gd name="csX1" fmla="*/ 863733 w 1008112"/>
              <a:gd name="csY1" fmla="*/ 0 h 369332"/>
              <a:gd name="csX2" fmla="*/ 1008112 w 1008112"/>
              <a:gd name="csY2" fmla="*/ 369332 h 369332"/>
              <a:gd name="csX3" fmla="*/ 0 w 1008112"/>
              <a:gd name="csY3" fmla="*/ 369332 h 369332"/>
              <a:gd name="csX4" fmla="*/ 0 w 1008112"/>
              <a:gd name="csY4" fmla="*/ 0 h 369332"/>
              <a:gd name="csX0" fmla="*/ 0 w 875764"/>
              <a:gd name="csY0" fmla="*/ 0 h 369332"/>
              <a:gd name="csX1" fmla="*/ 863733 w 875764"/>
              <a:gd name="csY1" fmla="*/ 0 h 369332"/>
              <a:gd name="csX2" fmla="*/ 875764 w 875764"/>
              <a:gd name="csY2" fmla="*/ 357300 h 369332"/>
              <a:gd name="csX3" fmla="*/ 0 w 875764"/>
              <a:gd name="csY3" fmla="*/ 369332 h 369332"/>
              <a:gd name="csX4" fmla="*/ 0 w 875764"/>
              <a:gd name="csY4" fmla="*/ 0 h 369332"/>
              <a:gd name="csX0" fmla="*/ 0 w 863733"/>
              <a:gd name="csY0" fmla="*/ 0 h 369332"/>
              <a:gd name="csX1" fmla="*/ 863733 w 863733"/>
              <a:gd name="csY1" fmla="*/ 0 h 369332"/>
              <a:gd name="csX2" fmla="*/ 831294 w 863733"/>
              <a:gd name="csY2" fmla="*/ 363315 h 369332"/>
              <a:gd name="csX3" fmla="*/ 0 w 863733"/>
              <a:gd name="csY3" fmla="*/ 369332 h 369332"/>
              <a:gd name="csX4" fmla="*/ 0 w 863733"/>
              <a:gd name="csY4" fmla="*/ 0 h 369332"/>
              <a:gd name="csX0" fmla="*/ 0 w 870205"/>
              <a:gd name="csY0" fmla="*/ 0 h 369332"/>
              <a:gd name="csX1" fmla="*/ 863733 w 870205"/>
              <a:gd name="csY1" fmla="*/ 0 h 369332"/>
              <a:gd name="csX2" fmla="*/ 870205 w 870205"/>
              <a:gd name="csY2" fmla="*/ 363315 h 369332"/>
              <a:gd name="csX3" fmla="*/ 0 w 870205"/>
              <a:gd name="csY3" fmla="*/ 369332 h 369332"/>
              <a:gd name="csX4" fmla="*/ 0 w 870205"/>
              <a:gd name="csY4" fmla="*/ 0 h 369332"/>
              <a:gd name="csX0" fmla="*/ 0 w 870205"/>
              <a:gd name="csY0" fmla="*/ 0 h 369332"/>
              <a:gd name="csX1" fmla="*/ 863733 w 870205"/>
              <a:gd name="csY1" fmla="*/ 0 h 369332"/>
              <a:gd name="csX2" fmla="*/ 870205 w 870205"/>
              <a:gd name="csY2" fmla="*/ 363315 h 369332"/>
              <a:gd name="csX3" fmla="*/ 0 w 870205"/>
              <a:gd name="csY3" fmla="*/ 369332 h 369332"/>
              <a:gd name="csX4" fmla="*/ 0 w 870205"/>
              <a:gd name="csY4" fmla="*/ 0 h 369332"/>
              <a:gd name="csX0" fmla="*/ 0 w 922067"/>
              <a:gd name="csY0" fmla="*/ 0 h 369332"/>
              <a:gd name="csX1" fmla="*/ 863733 w 922067"/>
              <a:gd name="csY1" fmla="*/ 0 h 369332"/>
              <a:gd name="csX2" fmla="*/ 815600 w 922067"/>
              <a:gd name="csY2" fmla="*/ 167079 h 369332"/>
              <a:gd name="csX3" fmla="*/ 870205 w 922067"/>
              <a:gd name="csY3" fmla="*/ 363315 h 369332"/>
              <a:gd name="csX4" fmla="*/ 0 w 922067"/>
              <a:gd name="csY4" fmla="*/ 369332 h 369332"/>
              <a:gd name="csX5" fmla="*/ 0 w 922067"/>
              <a:gd name="csY5" fmla="*/ 0 h 369332"/>
              <a:gd name="csX0" fmla="*/ 0 w 932230"/>
              <a:gd name="csY0" fmla="*/ 0 h 369332"/>
              <a:gd name="csX1" fmla="*/ 863733 w 932230"/>
              <a:gd name="csY1" fmla="*/ 0 h 369332"/>
              <a:gd name="csX2" fmla="*/ 815600 w 932230"/>
              <a:gd name="csY2" fmla="*/ 167079 h 369332"/>
              <a:gd name="csX3" fmla="*/ 843394 w 932230"/>
              <a:gd name="csY3" fmla="*/ 293411 h 369332"/>
              <a:gd name="csX4" fmla="*/ 870205 w 932230"/>
              <a:gd name="csY4" fmla="*/ 363315 h 369332"/>
              <a:gd name="csX5" fmla="*/ 0 w 932230"/>
              <a:gd name="csY5" fmla="*/ 369332 h 369332"/>
              <a:gd name="csX6" fmla="*/ 0 w 932230"/>
              <a:gd name="csY6" fmla="*/ 0 h 36933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32230" h="369332">
                <a:moveTo>
                  <a:pt x="0" y="0"/>
                </a:moveTo>
                <a:lnTo>
                  <a:pt x="863733" y="0"/>
                </a:lnTo>
                <a:cubicBezTo>
                  <a:pt x="1006151" y="22833"/>
                  <a:pt x="814521" y="106527"/>
                  <a:pt x="815600" y="167079"/>
                </a:cubicBezTo>
                <a:cubicBezTo>
                  <a:pt x="821474" y="215981"/>
                  <a:pt x="834293" y="260705"/>
                  <a:pt x="843394" y="293411"/>
                </a:cubicBezTo>
                <a:cubicBezTo>
                  <a:pt x="852495" y="326117"/>
                  <a:pt x="1020035" y="350662"/>
                  <a:pt x="870205" y="363315"/>
                </a:cubicBezTo>
                <a:lnTo>
                  <a:pt x="0" y="369332"/>
                </a:lnTo>
                <a:lnTo>
                  <a:pt x="0" y="0"/>
                </a:lnTo>
                <a:close/>
              </a:path>
            </a:pathLst>
          </a:custGeom>
          <a:noFill/>
        </p:spPr>
        <p:txBody>
          <a:bodyPr wrap="square" rtlCol="0">
            <a:spAutoFit/>
          </a:bodyPr>
          <a:lstStyle/>
          <a:p>
            <a:r>
              <a:rPr lang="en-GB" sz="1800" b="1" dirty="0">
                <a:solidFill>
                  <a:srgbClr val="000000"/>
                </a:solidFill>
                <a:latin typeface="Times" charset="0"/>
                <a:ea typeface="ＭＳ Ｐゴシック" panose="020B0600070205080204" pitchFamily="34" charset="-128"/>
              </a:rPr>
              <a:t>Day 15:</a:t>
            </a:r>
          </a:p>
        </p:txBody>
      </p:sp>
    </p:spTree>
    <p:extLst>
      <p:ext uri="{BB962C8B-B14F-4D97-AF65-F5344CB8AC3E}">
        <p14:creationId xmlns:p14="http://schemas.microsoft.com/office/powerpoint/2010/main" val="2168748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42D73-0F41-2286-C15B-797FA3A400FB}"/>
              </a:ext>
            </a:extLst>
          </p:cNvPr>
          <p:cNvPicPr>
            <a:picLocks noChangeAspect="1"/>
          </p:cNvPicPr>
          <p:nvPr/>
        </p:nvPicPr>
        <p:blipFill>
          <a:blip r:embed="rId2"/>
          <a:stretch>
            <a:fillRect/>
          </a:stretch>
        </p:blipFill>
        <p:spPr>
          <a:xfrm>
            <a:off x="-38948" y="857250"/>
            <a:ext cx="9221898" cy="5143500"/>
          </a:xfrm>
          <a:prstGeom prst="rect">
            <a:avLst/>
          </a:prstGeom>
        </p:spPr>
      </p:pic>
      <p:pic>
        <p:nvPicPr>
          <p:cNvPr id="2" name="Picture 1">
            <a:extLst>
              <a:ext uri="{FF2B5EF4-FFF2-40B4-BE49-F238E27FC236}">
                <a16:creationId xmlns:a16="http://schemas.microsoft.com/office/drawing/2014/main" id="{9A8AEE8F-1CE7-54B2-6C9A-48F7D32D672C}"/>
              </a:ext>
            </a:extLst>
          </p:cNvPr>
          <p:cNvPicPr>
            <a:picLocks noChangeAspect="1"/>
          </p:cNvPicPr>
          <p:nvPr/>
        </p:nvPicPr>
        <p:blipFill>
          <a:blip r:embed="rId3"/>
          <a:stretch>
            <a:fillRect/>
          </a:stretch>
        </p:blipFill>
        <p:spPr>
          <a:xfrm>
            <a:off x="8427173" y="5817854"/>
            <a:ext cx="731583" cy="182896"/>
          </a:xfrm>
          <a:prstGeom prst="rect">
            <a:avLst/>
          </a:prstGeom>
        </p:spPr>
      </p:pic>
    </p:spTree>
    <p:extLst>
      <p:ext uri="{BB962C8B-B14F-4D97-AF65-F5344CB8AC3E}">
        <p14:creationId xmlns:p14="http://schemas.microsoft.com/office/powerpoint/2010/main" val="4131201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6122E-BCC1-1731-D94F-15C31AB4A228}"/>
              </a:ext>
            </a:extLst>
          </p:cNvPr>
          <p:cNvPicPr>
            <a:picLocks noChangeAspect="1"/>
          </p:cNvPicPr>
          <p:nvPr/>
        </p:nvPicPr>
        <p:blipFill>
          <a:blip r:embed="rId2"/>
          <a:stretch>
            <a:fillRect/>
          </a:stretch>
        </p:blipFill>
        <p:spPr>
          <a:xfrm>
            <a:off x="0" y="883076"/>
            <a:ext cx="9190378" cy="5117674"/>
          </a:xfrm>
          <a:prstGeom prst="rect">
            <a:avLst/>
          </a:prstGeom>
        </p:spPr>
      </p:pic>
      <p:pic>
        <p:nvPicPr>
          <p:cNvPr id="2" name="Picture 1">
            <a:extLst>
              <a:ext uri="{FF2B5EF4-FFF2-40B4-BE49-F238E27FC236}">
                <a16:creationId xmlns:a16="http://schemas.microsoft.com/office/drawing/2014/main" id="{35170ECF-9F51-E73E-3F6B-FA82294E6C77}"/>
              </a:ext>
            </a:extLst>
          </p:cNvPr>
          <p:cNvPicPr>
            <a:picLocks noChangeAspect="1"/>
          </p:cNvPicPr>
          <p:nvPr/>
        </p:nvPicPr>
        <p:blipFill>
          <a:blip r:embed="rId3"/>
          <a:stretch>
            <a:fillRect/>
          </a:stretch>
        </p:blipFill>
        <p:spPr>
          <a:xfrm>
            <a:off x="8379299" y="5792028"/>
            <a:ext cx="731583" cy="182896"/>
          </a:xfrm>
          <a:prstGeom prst="rect">
            <a:avLst/>
          </a:prstGeom>
        </p:spPr>
      </p:pic>
      <p:sp>
        <p:nvSpPr>
          <p:cNvPr id="3" name="TextBox 2">
            <a:extLst>
              <a:ext uri="{FF2B5EF4-FFF2-40B4-BE49-F238E27FC236}">
                <a16:creationId xmlns:a16="http://schemas.microsoft.com/office/drawing/2014/main" id="{5BCC0467-356B-F68A-5A10-4AF223F3B2DC}"/>
              </a:ext>
            </a:extLst>
          </p:cNvPr>
          <p:cNvSpPr txBox="1"/>
          <p:nvPr/>
        </p:nvSpPr>
        <p:spPr>
          <a:xfrm>
            <a:off x="971600" y="3441913"/>
            <a:ext cx="2952328" cy="338554"/>
          </a:xfrm>
          <a:prstGeom prst="rect">
            <a:avLst/>
          </a:prstGeom>
          <a:solidFill>
            <a:srgbClr val="F7E8E3"/>
          </a:solidFill>
        </p:spPr>
        <p:txBody>
          <a:bodyPr wrap="square" rtlCol="0">
            <a:spAutoFit/>
          </a:bodyPr>
          <a:lstStyle/>
          <a:p>
            <a:pPr algn="ctr"/>
            <a:r>
              <a:rPr lang="en-GB" sz="1600" b="1" dirty="0">
                <a:solidFill>
                  <a:srgbClr val="000D42"/>
                </a:solidFill>
                <a:effectLst>
                  <a:outerShdw blurRad="38100" dist="38100" dir="2700000" algn="tl">
                    <a:srgbClr val="000000">
                      <a:alpha val="43137"/>
                    </a:srgbClr>
                  </a:outerShdw>
                </a:effectLst>
                <a:latin typeface="Times" charset="0"/>
                <a:ea typeface="ＭＳ Ｐゴシック" panose="020B0600070205080204" pitchFamily="34" charset="-128"/>
              </a:rPr>
              <a:t>Within 15 days</a:t>
            </a:r>
          </a:p>
        </p:txBody>
      </p:sp>
    </p:spTree>
    <p:extLst>
      <p:ext uri="{BB962C8B-B14F-4D97-AF65-F5344CB8AC3E}">
        <p14:creationId xmlns:p14="http://schemas.microsoft.com/office/powerpoint/2010/main" val="2112490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060F67-7F08-375C-4ED5-FDDF7A5BC7AB}"/>
              </a:ext>
            </a:extLst>
          </p:cNvPr>
          <p:cNvPicPr>
            <a:picLocks noChangeAspect="1"/>
          </p:cNvPicPr>
          <p:nvPr/>
        </p:nvPicPr>
        <p:blipFill>
          <a:blip r:embed="rId2"/>
          <a:stretch>
            <a:fillRect/>
          </a:stretch>
        </p:blipFill>
        <p:spPr>
          <a:xfrm>
            <a:off x="0" y="877187"/>
            <a:ext cx="9179718" cy="5123563"/>
          </a:xfrm>
          <a:prstGeom prst="rect">
            <a:avLst/>
          </a:prstGeom>
        </p:spPr>
      </p:pic>
      <p:pic>
        <p:nvPicPr>
          <p:cNvPr id="2" name="Picture 1">
            <a:extLst>
              <a:ext uri="{FF2B5EF4-FFF2-40B4-BE49-F238E27FC236}">
                <a16:creationId xmlns:a16="http://schemas.microsoft.com/office/drawing/2014/main" id="{93FD92F8-525A-C540-0506-B5B8CE1FD422}"/>
              </a:ext>
            </a:extLst>
          </p:cNvPr>
          <p:cNvPicPr>
            <a:picLocks noChangeAspect="1"/>
          </p:cNvPicPr>
          <p:nvPr/>
        </p:nvPicPr>
        <p:blipFill>
          <a:blip r:embed="rId3"/>
          <a:stretch>
            <a:fillRect/>
          </a:stretch>
        </p:blipFill>
        <p:spPr>
          <a:xfrm>
            <a:off x="8448136" y="5817854"/>
            <a:ext cx="731583" cy="182896"/>
          </a:xfrm>
          <a:prstGeom prst="rect">
            <a:avLst/>
          </a:prstGeom>
        </p:spPr>
      </p:pic>
    </p:spTree>
    <p:extLst>
      <p:ext uri="{BB962C8B-B14F-4D97-AF65-F5344CB8AC3E}">
        <p14:creationId xmlns:p14="http://schemas.microsoft.com/office/powerpoint/2010/main" val="1190348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2A7D4-7587-A160-44C4-1DBB0FA36845}"/>
              </a:ext>
            </a:extLst>
          </p:cNvPr>
          <p:cNvPicPr>
            <a:picLocks noChangeAspect="1"/>
          </p:cNvPicPr>
          <p:nvPr/>
        </p:nvPicPr>
        <p:blipFill>
          <a:blip r:embed="rId2"/>
          <a:stretch>
            <a:fillRect/>
          </a:stretch>
        </p:blipFill>
        <p:spPr>
          <a:xfrm>
            <a:off x="-35718" y="857251"/>
            <a:ext cx="9215436" cy="5143499"/>
          </a:xfrm>
          <a:prstGeom prst="rect">
            <a:avLst/>
          </a:prstGeom>
        </p:spPr>
      </p:pic>
      <p:sp>
        <p:nvSpPr>
          <p:cNvPr id="2" name="Rectangle 1">
            <a:extLst>
              <a:ext uri="{FF2B5EF4-FFF2-40B4-BE49-F238E27FC236}">
                <a16:creationId xmlns:a16="http://schemas.microsoft.com/office/drawing/2014/main" id="{B85BBC72-FAAC-9FD7-8FEE-5B1F59772A07}"/>
              </a:ext>
            </a:extLst>
          </p:cNvPr>
          <p:cNvSpPr/>
          <p:nvPr/>
        </p:nvSpPr>
        <p:spPr bwMode="auto">
          <a:xfrm>
            <a:off x="8460432" y="5805264"/>
            <a:ext cx="722516" cy="173762"/>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GB">
              <a:solidFill>
                <a:srgbClr val="000000"/>
              </a:solidFill>
              <a:latin typeface="Times" charset="0"/>
              <a:ea typeface="ＭＳ Ｐゴシック" charset="0"/>
            </a:endParaRPr>
          </a:p>
        </p:txBody>
      </p:sp>
    </p:spTree>
    <p:extLst>
      <p:ext uri="{BB962C8B-B14F-4D97-AF65-F5344CB8AC3E}">
        <p14:creationId xmlns:p14="http://schemas.microsoft.com/office/powerpoint/2010/main" val="3666584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B44439-191A-1474-55BC-8B1BFB086636}"/>
              </a:ext>
            </a:extLst>
          </p:cNvPr>
          <p:cNvPicPr>
            <a:picLocks noChangeAspect="1"/>
          </p:cNvPicPr>
          <p:nvPr/>
        </p:nvPicPr>
        <p:blipFill>
          <a:blip r:embed="rId2"/>
          <a:stretch>
            <a:fillRect/>
          </a:stretch>
        </p:blipFill>
        <p:spPr>
          <a:xfrm>
            <a:off x="0" y="877187"/>
            <a:ext cx="9179718" cy="5123563"/>
          </a:xfrm>
          <a:prstGeom prst="rect">
            <a:avLst/>
          </a:prstGeom>
        </p:spPr>
      </p:pic>
      <p:pic>
        <p:nvPicPr>
          <p:cNvPr id="2" name="Picture 1">
            <a:extLst>
              <a:ext uri="{FF2B5EF4-FFF2-40B4-BE49-F238E27FC236}">
                <a16:creationId xmlns:a16="http://schemas.microsoft.com/office/drawing/2014/main" id="{29686FAE-047A-1C5F-4C51-B96A72074940}"/>
              </a:ext>
            </a:extLst>
          </p:cNvPr>
          <p:cNvPicPr>
            <a:picLocks noChangeAspect="1"/>
          </p:cNvPicPr>
          <p:nvPr/>
        </p:nvPicPr>
        <p:blipFill>
          <a:blip r:embed="rId3"/>
          <a:stretch>
            <a:fillRect/>
          </a:stretch>
        </p:blipFill>
        <p:spPr>
          <a:xfrm>
            <a:off x="8412418" y="5797918"/>
            <a:ext cx="731583" cy="182896"/>
          </a:xfrm>
          <a:prstGeom prst="rect">
            <a:avLst/>
          </a:prstGeom>
        </p:spPr>
      </p:pic>
    </p:spTree>
    <p:extLst>
      <p:ext uri="{BB962C8B-B14F-4D97-AF65-F5344CB8AC3E}">
        <p14:creationId xmlns:p14="http://schemas.microsoft.com/office/powerpoint/2010/main" val="574748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Ending New Year GIF by Looney Tunes - Find &amp; Share on GIPHY | Looney tunes,  Looney, New year gif">
            <a:extLst>
              <a:ext uri="{FF2B5EF4-FFF2-40B4-BE49-F238E27FC236}">
                <a16:creationId xmlns:a16="http://schemas.microsoft.com/office/drawing/2014/main" id="{B23D4F3A-145E-CDF2-7D88-7E3C0187A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09571"/>
            <a:ext cx="8829340" cy="48388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D293EF-99ED-4D57-481B-C5D72F43B851}"/>
              </a:ext>
            </a:extLst>
          </p:cNvPr>
          <p:cNvSpPr txBox="1"/>
          <p:nvPr/>
        </p:nvSpPr>
        <p:spPr>
          <a:xfrm>
            <a:off x="2286000" y="4293097"/>
            <a:ext cx="4572000" cy="646331"/>
          </a:xfrm>
          <a:prstGeom prst="rect">
            <a:avLst/>
          </a:prstGeom>
          <a:noFill/>
        </p:spPr>
        <p:txBody>
          <a:bodyPr wrap="square">
            <a:spAutoFit/>
          </a:bodyPr>
          <a:lstStyle/>
          <a:p>
            <a:pPr algn="ctr"/>
            <a:r>
              <a:rPr lang="en-GB" sz="3600" dirty="0">
                <a:solidFill>
                  <a:srgbClr val="FFFF00"/>
                </a:solidFill>
                <a:latin typeface="Fave Script Bold Pro" panose="020F0502020204030204" pitchFamily="2" charset="0"/>
                <a:ea typeface="ＭＳ Ｐゴシック" panose="020B0600070205080204" pitchFamily="34" charset="-128"/>
              </a:rPr>
              <a:t>Any questions?</a:t>
            </a:r>
            <a:endParaRPr lang="en-US" sz="3600" dirty="0">
              <a:solidFill>
                <a:srgbClr val="FFFF00"/>
              </a:solidFill>
              <a:latin typeface="Fave Script Bold Pro" panose="020F0502020204030204" pitchFamily="2" charset="0"/>
              <a:ea typeface="ＭＳ Ｐゴシック" panose="020B0600070205080204" pitchFamily="34" charset="-128"/>
            </a:endParaRPr>
          </a:p>
        </p:txBody>
      </p:sp>
      <p:sp>
        <p:nvSpPr>
          <p:cNvPr id="4" name="TextBox 3">
            <a:extLst>
              <a:ext uri="{FF2B5EF4-FFF2-40B4-BE49-F238E27FC236}">
                <a16:creationId xmlns:a16="http://schemas.microsoft.com/office/drawing/2014/main" id="{1D8A332A-A5B7-FFC7-22D3-326079ACE623}"/>
              </a:ext>
            </a:extLst>
          </p:cNvPr>
          <p:cNvSpPr txBox="1"/>
          <p:nvPr/>
        </p:nvSpPr>
        <p:spPr>
          <a:xfrm>
            <a:off x="2627784" y="1484785"/>
            <a:ext cx="3888432" cy="461665"/>
          </a:xfrm>
          <a:prstGeom prst="rect">
            <a:avLst/>
          </a:prstGeom>
          <a:noFill/>
        </p:spPr>
        <p:txBody>
          <a:bodyPr wrap="square" rtlCol="0">
            <a:spAutoFit/>
          </a:bodyPr>
          <a:lstStyle/>
          <a:p>
            <a:pPr algn="ctr"/>
            <a:r>
              <a:rPr lang="en-GB" b="1" dirty="0">
                <a:solidFill>
                  <a:srgbClr val="FFFF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ehe.team@enfield.gov.uk</a:t>
            </a:r>
          </a:p>
        </p:txBody>
      </p:sp>
    </p:spTree>
    <p:extLst>
      <p:ext uri="{BB962C8B-B14F-4D97-AF65-F5344CB8AC3E}">
        <p14:creationId xmlns:p14="http://schemas.microsoft.com/office/powerpoint/2010/main" val="1717092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6A222EB-A81E-4238-B08D-AAB1828C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entury Gothic" panose="020B0502020202020204"/>
            </a:endParaRPr>
          </a:p>
        </p:txBody>
      </p:sp>
      <p:sp>
        <p:nvSpPr>
          <p:cNvPr id="10" name="Rectangle 9">
            <a:extLst>
              <a:ext uri="{FF2B5EF4-FFF2-40B4-BE49-F238E27FC236}">
                <a16:creationId xmlns:a16="http://schemas.microsoft.com/office/drawing/2014/main" id="{E014676C-074B-475A-8346-9C901C86C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cxnSp>
        <p:nvCxnSpPr>
          <p:cNvPr id="12" name="Straight Connector 11">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2305490"/>
            <a:ext cx="0" cy="2400300"/>
          </a:xfrm>
          <a:prstGeom prst="line">
            <a:avLst/>
          </a:prstGeom>
          <a:ln w="15875" cap="sq">
            <a:solidFill>
              <a:schemeClr val="tx2">
                <a:alpha val="70000"/>
              </a:schemeClr>
            </a:solidFill>
            <a:miter lim="800000"/>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3B2E1E1D-72F8-8AC2-CBF8-A7220E0632F8}"/>
              </a:ext>
            </a:extLst>
          </p:cNvPr>
          <p:cNvSpPr>
            <a:spLocks noGrp="1"/>
          </p:cNvSpPr>
          <p:nvPr>
            <p:ph type="subTitle" idx="1"/>
          </p:nvPr>
        </p:nvSpPr>
        <p:spPr>
          <a:xfrm>
            <a:off x="866216" y="1807469"/>
            <a:ext cx="2178093" cy="3396343"/>
          </a:xfrm>
        </p:spPr>
        <p:txBody>
          <a:bodyPr anchor="ctr">
            <a:normAutofit/>
          </a:bodyPr>
          <a:lstStyle/>
          <a:p>
            <a:pPr algn="r"/>
            <a:r>
              <a:rPr lang="en-US">
                <a:solidFill>
                  <a:schemeClr val="tx2"/>
                </a:solidFill>
              </a:rPr>
              <a:t>Promoting safe and supportive learning environments</a:t>
            </a:r>
          </a:p>
        </p:txBody>
      </p:sp>
      <p:sp>
        <p:nvSpPr>
          <p:cNvPr id="2" name="Title 1">
            <a:extLst>
              <a:ext uri="{FF2B5EF4-FFF2-40B4-BE49-F238E27FC236}">
                <a16:creationId xmlns:a16="http://schemas.microsoft.com/office/drawing/2014/main" id="{040F67E8-CBEF-BE2A-0E84-25FCCBC91850}"/>
              </a:ext>
            </a:extLst>
          </p:cNvPr>
          <p:cNvSpPr>
            <a:spLocks noGrp="1"/>
          </p:cNvSpPr>
          <p:nvPr>
            <p:ph type="ctrTitle"/>
          </p:nvPr>
        </p:nvSpPr>
        <p:spPr>
          <a:xfrm>
            <a:off x="3490721" y="1807469"/>
            <a:ext cx="5106272" cy="3396343"/>
          </a:xfrm>
        </p:spPr>
        <p:txBody>
          <a:bodyPr anchor="ctr">
            <a:normAutofit/>
          </a:bodyPr>
          <a:lstStyle/>
          <a:p>
            <a:pPr>
              <a:lnSpc>
                <a:spcPct val="90000"/>
              </a:lnSpc>
            </a:pPr>
            <a:r>
              <a:rPr lang="en-US" sz="4575" dirty="0"/>
              <a:t>Violence and Abuse in Schools </a:t>
            </a:r>
            <a:br>
              <a:rPr lang="en-US" sz="4575" dirty="0"/>
            </a:br>
            <a:r>
              <a:rPr lang="en-US" sz="2700" dirty="0"/>
              <a:t>Guidance</a:t>
            </a:r>
          </a:p>
        </p:txBody>
      </p:sp>
    </p:spTree>
    <p:extLst>
      <p:ext uri="{BB962C8B-B14F-4D97-AF65-F5344CB8AC3E}">
        <p14:creationId xmlns:p14="http://schemas.microsoft.com/office/powerpoint/2010/main" val="35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4" name="TextBox 3">
            <a:extLst>
              <a:ext uri="{FF2B5EF4-FFF2-40B4-BE49-F238E27FC236}">
                <a16:creationId xmlns:a16="http://schemas.microsoft.com/office/drawing/2014/main" id="{15170EBA-3D29-B10B-5520-25BAE241EC3E}"/>
              </a:ext>
            </a:extLst>
          </p:cNvPr>
          <p:cNvSpPr txBox="1"/>
          <p:nvPr/>
        </p:nvSpPr>
        <p:spPr>
          <a:xfrm>
            <a:off x="835358" y="3207073"/>
            <a:ext cx="4107268" cy="597683"/>
          </a:xfrm>
          <a:prstGeom prst="rect">
            <a:avLst/>
          </a:prstGeom>
        </p:spPr>
        <p:txBody>
          <a:bodyPr vert="horz" lIns="68580" tIns="34290" rIns="68580" bIns="34290" rtlCol="0" anchor="t">
            <a:normAutofit/>
          </a:bodyPr>
          <a:lstStyle/>
          <a:p>
            <a:pPr defTabSz="685800" eaLnBrk="1" fontAlgn="auto" hangingPunct="1">
              <a:lnSpc>
                <a:spcPct val="90000"/>
              </a:lnSpc>
              <a:spcAft>
                <a:spcPts val="450"/>
              </a:spcAft>
            </a:pPr>
            <a:r>
              <a:rPr lang="en-US" sz="2700" dirty="0">
                <a:solidFill>
                  <a:prstClr val="black"/>
                </a:solidFill>
                <a:latin typeface="Aptos Display" panose="02110004020202020204"/>
              </a:rPr>
              <a:t>Enfield PE Team</a:t>
            </a:r>
          </a:p>
          <a:p>
            <a:pPr defTabSz="685800" eaLnBrk="1" fontAlgn="auto" hangingPunct="1">
              <a:lnSpc>
                <a:spcPct val="90000"/>
              </a:lnSpc>
              <a:spcAft>
                <a:spcPts val="450"/>
              </a:spcAft>
            </a:pPr>
            <a:endParaRPr lang="en-US" sz="2850" dirty="0">
              <a:solidFill>
                <a:prstClr val="black"/>
              </a:solidFill>
              <a:latin typeface="Aptos Display" panose="02110004020202020204"/>
            </a:endParaRP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0" y="3143273"/>
            <a:ext cx="548641" cy="505095"/>
            <a:chOff x="3940602" y="308034"/>
            <a:chExt cx="2116791" cy="3428999"/>
          </a:xfrm>
          <a:solidFill>
            <a:srgbClr val="FF3399"/>
          </a:solidFill>
        </p:grpSpPr>
        <p:sp>
          <p:nvSpPr>
            <p:cNvPr id="6" name="Rectangle 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7" name="Rectangle 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8" name="Rectangle 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023252" y="857250"/>
            <a:ext cx="1120748" cy="5143500"/>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18" name="Rectangle 17">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0" y="1050578"/>
            <a:ext cx="3627882" cy="223497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3500" y="3453939"/>
            <a:ext cx="3627882" cy="223497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pic>
        <p:nvPicPr>
          <p:cNvPr id="3" name="337DCCD7-0250-48D1-8C5B-EB91775B7F1C">
            <a:extLst>
              <a:ext uri="{FF2B5EF4-FFF2-40B4-BE49-F238E27FC236}">
                <a16:creationId xmlns:a16="http://schemas.microsoft.com/office/drawing/2014/main" id="{9B3D881D-8D3E-1E99-EA7B-78C552C93F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30215" y="1352572"/>
            <a:ext cx="2878428" cy="15399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C0CCA3B-6784-1EF1-569A-B79C16879ACB}"/>
              </a:ext>
            </a:extLst>
          </p:cNvPr>
          <p:cNvPicPr>
            <a:picLocks noChangeAspect="1"/>
          </p:cNvPicPr>
          <p:nvPr/>
        </p:nvPicPr>
        <p:blipFill>
          <a:blip r:embed="rId3"/>
          <a:srcRect l="14235" t="26450" r="16169" b="27680"/>
          <a:stretch>
            <a:fillRect/>
          </a:stretch>
        </p:blipFill>
        <p:spPr>
          <a:xfrm>
            <a:off x="5335623" y="3859994"/>
            <a:ext cx="3243637" cy="1427012"/>
          </a:xfrm>
          <a:prstGeom prst="rect">
            <a:avLst/>
          </a:prstGeom>
        </p:spPr>
      </p:pic>
    </p:spTree>
    <p:extLst>
      <p:ext uri="{BB962C8B-B14F-4D97-AF65-F5344CB8AC3E}">
        <p14:creationId xmlns:p14="http://schemas.microsoft.com/office/powerpoint/2010/main" val="3045598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8877-E4BB-308D-E8A0-A52FF9C86B35}"/>
              </a:ext>
            </a:extLst>
          </p:cNvPr>
          <p:cNvSpPr>
            <a:spLocks noGrp="1"/>
          </p:cNvSpPr>
          <p:nvPr>
            <p:ph type="title"/>
          </p:nvPr>
        </p:nvSpPr>
        <p:spPr>
          <a:xfrm>
            <a:off x="139390" y="1021842"/>
            <a:ext cx="6511274" cy="1182914"/>
          </a:xfrm>
        </p:spPr>
        <p:txBody>
          <a:bodyPr vert="horz" lIns="68580" tIns="34290" rIns="68580" bIns="34290" rtlCol="0" anchor="t">
            <a:normAutofit/>
          </a:bodyPr>
          <a:lstStyle/>
          <a:p>
            <a:r>
              <a:rPr lang="en-US" sz="2100" spc="-75" dirty="0"/>
              <a:t>Why the Violence and Abuse Guidance Was Developed</a:t>
            </a:r>
          </a:p>
        </p:txBody>
      </p:sp>
      <p:pic>
        <p:nvPicPr>
          <p:cNvPr id="1030" name="Picture 6" descr="30+ Thousand Finish Together Royalty-Free Images, Stock Photos ...">
            <a:extLst>
              <a:ext uri="{FF2B5EF4-FFF2-40B4-BE49-F238E27FC236}">
                <a16:creationId xmlns:a16="http://schemas.microsoft.com/office/drawing/2014/main" id="{87140249-51D3-A753-902D-BAABAA543359}"/>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6959" t="358" r="7189" b="5452"/>
          <a:stretch>
            <a:fillRect/>
          </a:stretch>
        </p:blipFill>
        <p:spPr bwMode="auto">
          <a:xfrm>
            <a:off x="5041717" y="1970730"/>
            <a:ext cx="3571632" cy="2839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2852C8-6C80-42E7-8F03-6015E368A0F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9390" y="1970729"/>
            <a:ext cx="4756903" cy="3587634"/>
          </a:xfrm>
          <a:prstGeom prst="rect">
            <a:avLst/>
          </a:prstGeom>
        </p:spPr>
        <p:txBody>
          <a:bodyPr>
            <a:normAutofit/>
          </a:bodyPr>
          <a:lstStyle/>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Rising Concerns in Schools</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Increasing violence and abuse in schools caused stress and low staff morale.</a:t>
            </a:r>
          </a:p>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Task and Finish Group Formation</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Schools H&amp;S Committee decided to create a multidisciplinary group to identify issues and practical solutions.</a:t>
            </a:r>
          </a:p>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Evidence and Policy Review</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Reviewed surveys, incident data, and policies to understand violence sources and gaps.</a:t>
            </a:r>
          </a:p>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Guidance Development</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The objective was to create clear guidance to prevent, manage, and respond to violence balancing staff and pupil needs.</a:t>
            </a:r>
          </a:p>
        </p:txBody>
      </p:sp>
    </p:spTree>
    <p:extLst>
      <p:ext uri="{BB962C8B-B14F-4D97-AF65-F5344CB8AC3E}">
        <p14:creationId xmlns:p14="http://schemas.microsoft.com/office/powerpoint/2010/main" val="2795635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937DE-40E8-E9FB-B78C-49B825491013}"/>
              </a:ext>
            </a:extLst>
          </p:cNvPr>
          <p:cNvSpPr>
            <a:spLocks noGrp="1"/>
          </p:cNvSpPr>
          <p:nvPr>
            <p:ph type="title"/>
          </p:nvPr>
        </p:nvSpPr>
        <p:spPr>
          <a:xfrm>
            <a:off x="134029" y="1020835"/>
            <a:ext cx="6995102" cy="1759103"/>
          </a:xfrm>
        </p:spPr>
        <p:txBody>
          <a:bodyPr vert="horz" lIns="68580" tIns="34290" rIns="68580" bIns="34290" rtlCol="0" anchor="t">
            <a:normAutofit/>
          </a:bodyPr>
          <a:lstStyle/>
          <a:p>
            <a:r>
              <a:rPr lang="en-US" spc="-75" dirty="0"/>
              <a:t>Understanding What Constitutes Violence and Abuse</a:t>
            </a:r>
          </a:p>
        </p:txBody>
      </p:sp>
      <p:pic>
        <p:nvPicPr>
          <p:cNvPr id="2050" name="Picture 2" descr="School Violence Stock Photos, Pictures &amp; Royalty-Free Images - iStock">
            <a:extLst>
              <a:ext uri="{FF2B5EF4-FFF2-40B4-BE49-F238E27FC236}">
                <a16:creationId xmlns:a16="http://schemas.microsoft.com/office/drawing/2014/main" id="{B026DCD6-8CE9-B00B-7FA8-E8B19B8310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045305" y="1629562"/>
            <a:ext cx="3657497" cy="2441379"/>
          </a:xfrm>
          <a:prstGeom prst="rect">
            <a:avLst/>
          </a:prstGeom>
          <a:solidFill>
            <a:srgbClr val="FFFFFF"/>
          </a:solidFill>
        </p:spPr>
      </p:pic>
      <p:sp>
        <p:nvSpPr>
          <p:cNvPr id="5" name="TextBox 4">
            <a:extLst>
              <a:ext uri="{FF2B5EF4-FFF2-40B4-BE49-F238E27FC236}">
                <a16:creationId xmlns:a16="http://schemas.microsoft.com/office/drawing/2014/main" id="{5149D07C-F20B-460E-9AED-2B3E4F8EA4E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4029" y="1989618"/>
            <a:ext cx="4188107" cy="3571496"/>
          </a:xfrm>
          <a:prstGeom prst="rect">
            <a:avLst/>
          </a:prstGeom>
        </p:spPr>
        <p:txBody>
          <a:bodyPr>
            <a:normAutofit/>
          </a:bodyPr>
          <a:lstStyle/>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Broad Definition of Violence</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Violence includes verbal abuse, threats, and physical assault related to work.</a:t>
            </a:r>
          </a:p>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Impact on Staff Wellbeing</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Repeated abuse causes anxiety, and can lead to staff leaving their profession.</a:t>
            </a:r>
          </a:p>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Context in School Settings</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Many incidents involve children with additional needs, requiring understanding of behaviour causes.</a:t>
            </a:r>
          </a:p>
        </p:txBody>
      </p:sp>
    </p:spTree>
    <p:extLst>
      <p:ext uri="{BB962C8B-B14F-4D97-AF65-F5344CB8AC3E}">
        <p14:creationId xmlns:p14="http://schemas.microsoft.com/office/powerpoint/2010/main" val="1487275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079" name="Picture 307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859514"/>
            <a:ext cx="3027759" cy="3141236"/>
          </a:xfrm>
          <a:prstGeom prst="rect">
            <a:avLst/>
          </a:prstGeom>
        </p:spPr>
      </p:pic>
      <p:pic>
        <p:nvPicPr>
          <p:cNvPr id="3081" name="Picture 308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3026511"/>
            <a:ext cx="1141809" cy="1774090"/>
          </a:xfrm>
          <a:prstGeom prst="rect">
            <a:avLst/>
          </a:prstGeom>
        </p:spPr>
      </p:pic>
      <p:sp>
        <p:nvSpPr>
          <p:cNvPr id="3083" name="Oval 308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211455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pic>
        <p:nvPicPr>
          <p:cNvPr id="3085" name="Picture 308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60" y="857251"/>
            <a:ext cx="1202540" cy="856055"/>
          </a:xfrm>
          <a:prstGeom prst="rect">
            <a:avLst/>
          </a:prstGeom>
        </p:spPr>
      </p:pic>
      <p:pic>
        <p:nvPicPr>
          <p:cNvPr id="3087" name="Picture 308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5429250"/>
            <a:ext cx="745301" cy="571500"/>
          </a:xfrm>
          <a:prstGeom prst="rect">
            <a:avLst/>
          </a:prstGeom>
        </p:spPr>
      </p:pic>
      <p:sp>
        <p:nvSpPr>
          <p:cNvPr id="3089" name="Rectangle 308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sp>
        <p:nvSpPr>
          <p:cNvPr id="3091" name="Rectangle 309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BFCE4E36-F023-FAB3-D0C0-286C6C875CB1}"/>
              </a:ext>
            </a:extLst>
          </p:cNvPr>
          <p:cNvSpPr>
            <a:spLocks noGrp="1"/>
          </p:cNvSpPr>
          <p:nvPr>
            <p:ph type="title"/>
          </p:nvPr>
        </p:nvSpPr>
        <p:spPr>
          <a:xfrm>
            <a:off x="486697" y="1329200"/>
            <a:ext cx="4641143" cy="1216741"/>
          </a:xfrm>
        </p:spPr>
        <p:txBody>
          <a:bodyPr vert="horz" lIns="68580" tIns="34290" rIns="68580" bIns="34290" rtlCol="0" anchor="t">
            <a:normAutofit/>
          </a:bodyPr>
          <a:lstStyle/>
          <a:p>
            <a:r>
              <a:rPr lang="en-US" sz="3150" spc="-75">
                <a:solidFill>
                  <a:srgbClr val="EBEBEB"/>
                </a:solidFill>
              </a:rPr>
              <a:t>Accountability Across School Leadership</a:t>
            </a:r>
          </a:p>
        </p:txBody>
      </p:sp>
      <p:sp>
        <p:nvSpPr>
          <p:cNvPr id="5" name="TextBox 4">
            <a:extLst>
              <a:ext uri="{FF2B5EF4-FFF2-40B4-BE49-F238E27FC236}">
                <a16:creationId xmlns:a16="http://schemas.microsoft.com/office/drawing/2014/main" id="{BCEC93ED-21E3-4072-8DE2-CD0A275AB44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8" y="2476057"/>
            <a:ext cx="4641142" cy="3373178"/>
          </a:xfrm>
          <a:prstGeom prst="rect">
            <a:avLst/>
          </a:prstGeom>
        </p:spPr>
        <p:txBody>
          <a:bodyPr>
            <a:noAutofit/>
          </a:bodyPr>
          <a:lstStyle/>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Strategic Governing Bodies</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Governing bodies hold strategic responsibility for policies, resources, and oversight to address violence and abuse effectively.</a:t>
            </a:r>
          </a:p>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Operational Headteachers</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Headteachers implement guidance, foster safety culture, and ensure staff know how to report and seek support.</a:t>
            </a:r>
          </a:p>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SENCO Coordination Role</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SENCOs coordinate support for pupils with additional needs, liaise with services, and advise on risk assessments.</a:t>
            </a:r>
          </a:p>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Line Manager Responsibilities</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Line managers respond to incidents, initiate investigations, and ensure staff receive timely support.</a:t>
            </a:r>
          </a:p>
        </p:txBody>
      </p:sp>
      <p:sp>
        <p:nvSpPr>
          <p:cNvPr id="309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1" y="857249"/>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685800" eaLnBrk="1" fontAlgn="auto" hangingPunct="1">
              <a:spcBef>
                <a:spcPts val="0"/>
              </a:spcBef>
              <a:spcAft>
                <a:spcPts val="0"/>
              </a:spcAft>
            </a:pPr>
            <a:endParaRPr lang="en-US" sz="1350">
              <a:solidFill>
                <a:prstClr val="white"/>
              </a:solidFill>
              <a:latin typeface="Century Gothic" panose="020B0502020202020204"/>
            </a:endParaRPr>
          </a:p>
        </p:txBody>
      </p:sp>
      <p:pic>
        <p:nvPicPr>
          <p:cNvPr id="3074" name="Picture 2" descr="Leadership Photos, Download The BEST Free Leadership Stock Photos &amp; HD ...">
            <a:extLst>
              <a:ext uri="{FF2B5EF4-FFF2-40B4-BE49-F238E27FC236}">
                <a16:creationId xmlns:a16="http://schemas.microsoft.com/office/drawing/2014/main" id="{B335DAA5-BC2E-A839-C697-D326DC554F42}"/>
              </a:ext>
            </a:extLst>
          </p:cNvPr>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l="28365" r="23326" b="-2"/>
          <a:stretch>
            <a:fillRect/>
          </a:stretch>
        </p:blipFill>
        <p:spPr bwMode="auto">
          <a:xfrm>
            <a:off x="5421882" y="857251"/>
            <a:ext cx="3722434" cy="51435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solidFill>
            <a:srgbClr val="FFFFFF"/>
          </a:solidFill>
        </p:spPr>
      </p:pic>
    </p:spTree>
    <p:extLst>
      <p:ext uri="{BB962C8B-B14F-4D97-AF65-F5344CB8AC3E}">
        <p14:creationId xmlns:p14="http://schemas.microsoft.com/office/powerpoint/2010/main" val="3999522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0B7B-3483-A9E5-7506-1D2ECF09C78B}"/>
              </a:ext>
            </a:extLst>
          </p:cNvPr>
          <p:cNvSpPr>
            <a:spLocks noGrp="1"/>
          </p:cNvSpPr>
          <p:nvPr>
            <p:ph type="title"/>
          </p:nvPr>
        </p:nvSpPr>
        <p:spPr>
          <a:xfrm>
            <a:off x="137159" y="1021843"/>
            <a:ext cx="5333292" cy="756653"/>
          </a:xfrm>
        </p:spPr>
        <p:txBody>
          <a:bodyPr vert="horz" lIns="68580" tIns="34290" rIns="68580" bIns="34290" rtlCol="0" anchor="t">
            <a:normAutofit fontScale="90000"/>
          </a:bodyPr>
          <a:lstStyle/>
          <a:p>
            <a:r>
              <a:rPr lang="en-US" spc="-75" dirty="0"/>
              <a:t>Using Functional </a:t>
            </a:r>
            <a:r>
              <a:rPr lang="en-US" spc="-75" dirty="0" err="1"/>
              <a:t>Behavioural</a:t>
            </a:r>
            <a:r>
              <a:rPr lang="en-US" spc="-75" dirty="0"/>
              <a:t> Risk Assessments</a:t>
            </a:r>
          </a:p>
        </p:txBody>
      </p:sp>
      <p:pic>
        <p:nvPicPr>
          <p:cNvPr id="4" name="Content Placeholder 3" descr="Business Image,Meeting,office,Presentation">
            <a:extLst>
              <a:ext uri="{FF2B5EF4-FFF2-40B4-BE49-F238E27FC236}">
                <a16:creationId xmlns:a16="http://schemas.microsoft.com/office/drawing/2014/main" id="{0968A2D7-6324-49F7-B177-8060763A24C6}"/>
              </a:ext>
            </a:extLst>
          </p:cNvPr>
          <p:cNvPicPr>
            <a:picLocks noGrp="1" noChangeAspect="1"/>
          </p:cNvPicPr>
          <p:nvPr>
            <p:ph type="pic" sz="quarter" idx="13"/>
          </p:nvPr>
        </p:nvPicPr>
        <p:blipFill>
          <a:blip r:embed="rId3"/>
          <a:srcRect l="26695" r="26695"/>
          <a:stretch>
            <a:fillRect/>
          </a:stretch>
        </p:blipFill>
        <p:spPr/>
      </p:pic>
      <p:sp>
        <p:nvSpPr>
          <p:cNvPr id="5" name="TextBox 4">
            <a:extLst>
              <a:ext uri="{FF2B5EF4-FFF2-40B4-BE49-F238E27FC236}">
                <a16:creationId xmlns:a16="http://schemas.microsoft.com/office/drawing/2014/main" id="{C4AEB503-845E-402A-9FA3-F3E7739154D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7160" y="2117208"/>
            <a:ext cx="4777740" cy="3580514"/>
          </a:xfrm>
          <a:prstGeom prst="rect">
            <a:avLst/>
          </a:prstGeom>
        </p:spPr>
        <p:txBody>
          <a:bodyPr>
            <a:normAutofit lnSpcReduction="10000"/>
          </a:bodyPr>
          <a:lstStyle/>
          <a:p>
            <a:pPr defTabSz="685800" eaLnBrk="1" fontAlgn="auto" hangingPunct="1">
              <a:spcBef>
                <a:spcPts val="1875"/>
              </a:spcBef>
              <a:spcAft>
                <a:spcPts val="450"/>
              </a:spcAft>
            </a:pPr>
            <a:r>
              <a:rPr lang="en-US" sz="1050" b="1" dirty="0">
                <a:solidFill>
                  <a:prstClr val="white"/>
                </a:solidFill>
                <a:latin typeface="Century Gothic" panose="020B0502020202020204"/>
              </a:rPr>
              <a:t>Focus on </a:t>
            </a:r>
            <a:r>
              <a:rPr lang="en-US" sz="1050" b="1" dirty="0" err="1">
                <a:solidFill>
                  <a:prstClr val="white"/>
                </a:solidFill>
                <a:latin typeface="Century Gothic" panose="020B0502020202020204"/>
              </a:rPr>
              <a:t>Behaviour</a:t>
            </a:r>
            <a:r>
              <a:rPr lang="en-US" sz="1050" b="1" dirty="0">
                <a:solidFill>
                  <a:prstClr val="white"/>
                </a:solidFill>
                <a:latin typeface="Century Gothic" panose="020B0502020202020204"/>
              </a:rPr>
              <a:t> Drivers</a:t>
            </a:r>
          </a:p>
          <a:p>
            <a:pPr marL="0" lvl="1" defTabSz="685800" eaLnBrk="1" fontAlgn="auto" hangingPunct="1">
              <a:spcBef>
                <a:spcPts val="750"/>
              </a:spcBef>
              <a:spcAft>
                <a:spcPts val="450"/>
              </a:spcAft>
            </a:pPr>
            <a:r>
              <a:rPr lang="en-US" sz="1050" dirty="0">
                <a:solidFill>
                  <a:prstClr val="white"/>
                </a:solidFill>
                <a:latin typeface="Century Gothic" panose="020B0502020202020204"/>
              </a:rPr>
              <a:t>Assessments emphasize understanding triggers, unmet needs, and early warning signs behind pupil </a:t>
            </a:r>
            <a:r>
              <a:rPr lang="en-US" sz="1050" dirty="0" err="1">
                <a:solidFill>
                  <a:prstClr val="white"/>
                </a:solidFill>
                <a:latin typeface="Century Gothic" panose="020B0502020202020204"/>
              </a:rPr>
              <a:t>behaviours</a:t>
            </a:r>
            <a:r>
              <a:rPr lang="en-US" sz="1050" dirty="0">
                <a:solidFill>
                  <a:prstClr val="white"/>
                </a:solidFill>
                <a:latin typeface="Century Gothic" panose="020B0502020202020204"/>
              </a:rPr>
              <a:t>.</a:t>
            </a:r>
          </a:p>
          <a:p>
            <a:pPr defTabSz="685800" eaLnBrk="1" fontAlgn="auto" hangingPunct="1">
              <a:spcBef>
                <a:spcPts val="1875"/>
              </a:spcBef>
              <a:spcAft>
                <a:spcPts val="450"/>
              </a:spcAft>
            </a:pPr>
            <a:r>
              <a:rPr lang="en-US" sz="1050" b="1" dirty="0">
                <a:solidFill>
                  <a:prstClr val="white"/>
                </a:solidFill>
                <a:latin typeface="Century Gothic" panose="020B0502020202020204"/>
              </a:rPr>
              <a:t>Practical Control Measures</a:t>
            </a:r>
          </a:p>
          <a:p>
            <a:pPr marL="0" lvl="1" defTabSz="685800" eaLnBrk="1" fontAlgn="auto" hangingPunct="1">
              <a:spcBef>
                <a:spcPts val="750"/>
              </a:spcBef>
              <a:spcAft>
                <a:spcPts val="450"/>
              </a:spcAft>
            </a:pPr>
            <a:r>
              <a:rPr lang="en-US" sz="1050" dirty="0">
                <a:solidFill>
                  <a:prstClr val="white"/>
                </a:solidFill>
                <a:latin typeface="Century Gothic" panose="020B0502020202020204"/>
              </a:rPr>
              <a:t>Risk controls include environmental adjustments, staffing, communication strategies, and routine adaptations.</a:t>
            </a:r>
          </a:p>
          <a:p>
            <a:pPr defTabSz="685800" eaLnBrk="1" fontAlgn="auto" hangingPunct="1">
              <a:spcBef>
                <a:spcPts val="1875"/>
              </a:spcBef>
              <a:spcAft>
                <a:spcPts val="450"/>
              </a:spcAft>
            </a:pPr>
            <a:r>
              <a:rPr lang="en-US" sz="1050" b="1" dirty="0">
                <a:solidFill>
                  <a:prstClr val="white"/>
                </a:solidFill>
                <a:latin typeface="Century Gothic" panose="020B0502020202020204"/>
              </a:rPr>
              <a:t>Collaborative Risk Management</a:t>
            </a:r>
          </a:p>
          <a:p>
            <a:pPr marL="0" lvl="1" defTabSz="685800" eaLnBrk="1" fontAlgn="auto" hangingPunct="1">
              <a:spcBef>
                <a:spcPts val="750"/>
              </a:spcBef>
              <a:spcAft>
                <a:spcPts val="450"/>
              </a:spcAft>
            </a:pPr>
            <a:r>
              <a:rPr lang="en-US" sz="1050" dirty="0">
                <a:solidFill>
                  <a:prstClr val="white"/>
                </a:solidFill>
                <a:latin typeface="Century Gothic" panose="020B0502020202020204"/>
              </a:rPr>
              <a:t>Sharing assessments with staff ensures everyone understands their role in managing </a:t>
            </a:r>
            <a:r>
              <a:rPr lang="en-US" sz="1050" dirty="0" err="1">
                <a:solidFill>
                  <a:prstClr val="white"/>
                </a:solidFill>
                <a:latin typeface="Century Gothic" panose="020B0502020202020204"/>
              </a:rPr>
              <a:t>behavioural</a:t>
            </a:r>
            <a:r>
              <a:rPr lang="en-US" sz="1050" dirty="0">
                <a:solidFill>
                  <a:prstClr val="white"/>
                </a:solidFill>
                <a:latin typeface="Century Gothic" panose="020B0502020202020204"/>
              </a:rPr>
              <a:t> risks.</a:t>
            </a:r>
          </a:p>
          <a:p>
            <a:pPr defTabSz="685800" eaLnBrk="1" fontAlgn="auto" hangingPunct="1">
              <a:spcBef>
                <a:spcPts val="1875"/>
              </a:spcBef>
              <a:spcAft>
                <a:spcPts val="450"/>
              </a:spcAft>
            </a:pPr>
            <a:r>
              <a:rPr lang="en-US" sz="1050" b="1" dirty="0">
                <a:solidFill>
                  <a:prstClr val="white"/>
                </a:solidFill>
                <a:latin typeface="Century Gothic" panose="020B0502020202020204"/>
              </a:rPr>
              <a:t>Ongoing Risk Review</a:t>
            </a:r>
          </a:p>
          <a:p>
            <a:pPr marL="0" lvl="1" defTabSz="685800" eaLnBrk="1" fontAlgn="auto" hangingPunct="1">
              <a:spcBef>
                <a:spcPts val="750"/>
              </a:spcBef>
              <a:spcAft>
                <a:spcPts val="450"/>
              </a:spcAft>
            </a:pPr>
            <a:r>
              <a:rPr lang="en-US" sz="1050" dirty="0">
                <a:solidFill>
                  <a:prstClr val="white"/>
                </a:solidFill>
                <a:latin typeface="Century Gothic" panose="020B0502020202020204"/>
              </a:rPr>
              <a:t>Risk management is continuous and adapts as pupils' needs and </a:t>
            </a:r>
            <a:r>
              <a:rPr lang="en-US" sz="1050" dirty="0" err="1">
                <a:solidFill>
                  <a:prstClr val="white"/>
                </a:solidFill>
                <a:latin typeface="Century Gothic" panose="020B0502020202020204"/>
              </a:rPr>
              <a:t>behaviours</a:t>
            </a:r>
            <a:r>
              <a:rPr lang="en-US" sz="1050" dirty="0">
                <a:solidFill>
                  <a:prstClr val="white"/>
                </a:solidFill>
                <a:latin typeface="Century Gothic" panose="020B0502020202020204"/>
              </a:rPr>
              <a:t> evolve over time.</a:t>
            </a:r>
          </a:p>
        </p:txBody>
      </p:sp>
    </p:spTree>
    <p:extLst>
      <p:ext uri="{BB962C8B-B14F-4D97-AF65-F5344CB8AC3E}">
        <p14:creationId xmlns:p14="http://schemas.microsoft.com/office/powerpoint/2010/main" val="4052650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103" name="Picture 4102">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859514"/>
            <a:ext cx="3027759" cy="3141236"/>
          </a:xfrm>
          <a:prstGeom prst="rect">
            <a:avLst/>
          </a:prstGeom>
        </p:spPr>
      </p:pic>
      <p:pic>
        <p:nvPicPr>
          <p:cNvPr id="4105" name="Picture 4104">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3026511"/>
            <a:ext cx="1141809" cy="1774090"/>
          </a:xfrm>
          <a:prstGeom prst="rect">
            <a:avLst/>
          </a:prstGeom>
        </p:spPr>
      </p:pic>
      <p:sp>
        <p:nvSpPr>
          <p:cNvPr id="4107" name="Oval 4106">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211455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pic>
        <p:nvPicPr>
          <p:cNvPr id="4109" name="Picture 4108">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60" y="857251"/>
            <a:ext cx="1202540" cy="856055"/>
          </a:xfrm>
          <a:prstGeom prst="rect">
            <a:avLst/>
          </a:prstGeom>
        </p:spPr>
      </p:pic>
      <p:pic>
        <p:nvPicPr>
          <p:cNvPr id="4111" name="Picture 4110">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5429250"/>
            <a:ext cx="745301" cy="571500"/>
          </a:xfrm>
          <a:prstGeom prst="rect">
            <a:avLst/>
          </a:prstGeom>
        </p:spPr>
      </p:pic>
      <p:sp>
        <p:nvSpPr>
          <p:cNvPr id="4113" name="Rectangle 4112">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sp>
        <p:nvSpPr>
          <p:cNvPr id="4115" name="Rectangle 411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6F72B128-F034-BCD1-7ECA-1A127F2CCCA1}"/>
              </a:ext>
            </a:extLst>
          </p:cNvPr>
          <p:cNvSpPr>
            <a:spLocks noGrp="1"/>
          </p:cNvSpPr>
          <p:nvPr>
            <p:ph type="title"/>
          </p:nvPr>
        </p:nvSpPr>
        <p:spPr>
          <a:xfrm>
            <a:off x="486697" y="1104935"/>
            <a:ext cx="4641143" cy="1216741"/>
          </a:xfrm>
        </p:spPr>
        <p:txBody>
          <a:bodyPr vert="horz" lIns="68580" tIns="34290" rIns="68580" bIns="34290" rtlCol="0" anchor="t">
            <a:normAutofit/>
          </a:bodyPr>
          <a:lstStyle/>
          <a:p>
            <a:r>
              <a:rPr lang="en-US" spc="-75" dirty="0">
                <a:solidFill>
                  <a:srgbClr val="EBEBEB"/>
                </a:solidFill>
              </a:rPr>
              <a:t>De-escalation and Relational Approaches</a:t>
            </a:r>
          </a:p>
        </p:txBody>
      </p:sp>
      <p:sp>
        <p:nvSpPr>
          <p:cNvPr id="5" name="TextBox 4">
            <a:extLst>
              <a:ext uri="{FF2B5EF4-FFF2-40B4-BE49-F238E27FC236}">
                <a16:creationId xmlns:a16="http://schemas.microsoft.com/office/drawing/2014/main" id="{C36395E2-9BFC-4897-A049-35A7AE7B8E4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8" y="2460109"/>
            <a:ext cx="4641142" cy="3405077"/>
          </a:xfrm>
          <a:prstGeom prst="rect">
            <a:avLst/>
          </a:prstGeom>
        </p:spPr>
        <p:txBody>
          <a:bodyPr>
            <a:noAutofit/>
          </a:bodyPr>
          <a:lstStyle/>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Early Recognition and Response</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Staff identify early distress signals and respond with calm, clear, and simple communication to prevent escalation.</a:t>
            </a:r>
          </a:p>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Supportive Environment Strategies</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Providing space, sensory strategies, and trusted adults helps pupils regain regulation effectively.</a:t>
            </a:r>
          </a:p>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Training and Organisational Support</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Effective de-escalation requires time, training, and support from the school organisation, especially in busy settings.</a:t>
            </a:r>
          </a:p>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Personalised Preventative Approaches</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Strategies tailored to individual pupil needs reduce incidents and foster safer learning environments.</a:t>
            </a:r>
          </a:p>
        </p:txBody>
      </p:sp>
      <p:sp>
        <p:nvSpPr>
          <p:cNvPr id="411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1" y="857249"/>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685800" eaLnBrk="1" fontAlgn="auto" hangingPunct="1">
              <a:spcBef>
                <a:spcPts val="0"/>
              </a:spcBef>
              <a:spcAft>
                <a:spcPts val="0"/>
              </a:spcAft>
            </a:pPr>
            <a:endParaRPr lang="en-US" sz="1350">
              <a:solidFill>
                <a:prstClr val="white"/>
              </a:solidFill>
              <a:latin typeface="Century Gothic" panose="020B0502020202020204"/>
            </a:endParaRPr>
          </a:p>
        </p:txBody>
      </p:sp>
      <p:pic>
        <p:nvPicPr>
          <p:cNvPr id="4098" name="Picture 2" descr="Workplace Violence De-Escalation Training - Veritas Solutions">
            <a:extLst>
              <a:ext uri="{FF2B5EF4-FFF2-40B4-BE49-F238E27FC236}">
                <a16:creationId xmlns:a16="http://schemas.microsoft.com/office/drawing/2014/main" id="{DFF76A72-06DA-D270-638D-07EC075F3549}"/>
              </a:ext>
            </a:extLst>
          </p:cNvPr>
          <p:cNvPicPr>
            <a:picLocks noGrp="1" noChangeAspect="1" noChangeArrowheads="1"/>
          </p:cNvPicPr>
          <p:nvPr>
            <p:ph type="pic" sz="quarter" idx="13"/>
          </p:nvPr>
        </p:nvPicPr>
        <p:blipFill>
          <a:blip r:embed="rId8">
            <a:extLst>
              <a:ext uri="{28A0092B-C50C-407E-A947-70E740481C1C}">
                <a14:useLocalDpi xmlns:a14="http://schemas.microsoft.com/office/drawing/2010/main" val="0"/>
              </a:ext>
            </a:extLst>
          </a:blip>
          <a:srcRect l="12333" r="15296"/>
          <a:stretch>
            <a:fillRect/>
          </a:stretch>
        </p:blipFill>
        <p:spPr bwMode="auto">
          <a:xfrm>
            <a:off x="5421882" y="857251"/>
            <a:ext cx="3722434" cy="51435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solidFill>
            <a:srgbClr val="FFFFFF"/>
          </a:solidFill>
        </p:spPr>
      </p:pic>
    </p:spTree>
    <p:extLst>
      <p:ext uri="{BB962C8B-B14F-4D97-AF65-F5344CB8AC3E}">
        <p14:creationId xmlns:p14="http://schemas.microsoft.com/office/powerpoint/2010/main" val="4130834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859514"/>
            <a:ext cx="3027759" cy="3141236"/>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3026511"/>
            <a:ext cx="1141809" cy="1774090"/>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211455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60" y="857251"/>
            <a:ext cx="1202540" cy="856055"/>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5429250"/>
            <a:ext cx="745301" cy="5715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sp>
        <p:nvSpPr>
          <p:cNvPr id="22" name="Rectangle 2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660E5821-EF64-AA47-9B31-4F3E2CF1F543}"/>
              </a:ext>
            </a:extLst>
          </p:cNvPr>
          <p:cNvSpPr>
            <a:spLocks noGrp="1"/>
          </p:cNvSpPr>
          <p:nvPr>
            <p:ph type="title"/>
          </p:nvPr>
        </p:nvSpPr>
        <p:spPr>
          <a:xfrm>
            <a:off x="486697" y="1076548"/>
            <a:ext cx="4641143" cy="1216741"/>
          </a:xfrm>
        </p:spPr>
        <p:txBody>
          <a:bodyPr vert="horz" lIns="68580" tIns="34290" rIns="68580" bIns="34290" rtlCol="0" anchor="t">
            <a:normAutofit/>
          </a:bodyPr>
          <a:lstStyle/>
          <a:p>
            <a:r>
              <a:rPr lang="en-US" spc="-75" dirty="0">
                <a:solidFill>
                  <a:srgbClr val="EBEBEB"/>
                </a:solidFill>
              </a:rPr>
              <a:t>Learning From Incidents to Prevent Recurrence</a:t>
            </a:r>
          </a:p>
        </p:txBody>
      </p:sp>
      <p:sp>
        <p:nvSpPr>
          <p:cNvPr id="5" name="TextBox 4">
            <a:extLst>
              <a:ext uri="{FF2B5EF4-FFF2-40B4-BE49-F238E27FC236}">
                <a16:creationId xmlns:a16="http://schemas.microsoft.com/office/drawing/2014/main" id="{0611327D-F7FB-4BDF-A413-EDE35C6D3DE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8" y="2293289"/>
            <a:ext cx="4641142" cy="3488164"/>
          </a:xfrm>
          <a:prstGeom prst="rect">
            <a:avLst/>
          </a:prstGeom>
        </p:spPr>
        <p:txBody>
          <a:bodyPr>
            <a:noAutofit/>
          </a:bodyPr>
          <a:lstStyle/>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Importance of Reporting</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Reporting all incidents creates an accurate risk record and reveals patterns, protecting staff and preventing oversight.</a:t>
            </a:r>
          </a:p>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Thorough Investigations</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Investigations focus on triggers, environmental factors, and behaviour patterns to understand incident build-up.</a:t>
            </a:r>
          </a:p>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Preventative Actions and Review</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Managers review de-escalation strategies, staffing, risk assessments, and involve carers to implement clear preventive measures.</a:t>
            </a:r>
          </a:p>
          <a:p>
            <a:pPr defTabSz="685800" eaLnBrk="1" fontAlgn="auto" hangingPunct="1">
              <a:lnSpc>
                <a:spcPct val="90000"/>
              </a:lnSpc>
              <a:spcBef>
                <a:spcPts val="1875"/>
              </a:spcBef>
              <a:spcAft>
                <a:spcPts val="450"/>
              </a:spcAft>
            </a:pPr>
            <a:r>
              <a:rPr lang="en-GB" sz="1050" b="1" dirty="0">
                <a:solidFill>
                  <a:srgbClr val="FFFFFF"/>
                </a:solidFill>
                <a:latin typeface="Century Gothic" panose="020B0502020202020204"/>
              </a:rPr>
              <a:t>Learning Culture</a:t>
            </a:r>
          </a:p>
          <a:p>
            <a:pPr marL="0" lvl="1" defTabSz="685800" eaLnBrk="1" fontAlgn="auto" hangingPunct="1">
              <a:lnSpc>
                <a:spcPct val="90000"/>
              </a:lnSpc>
              <a:spcBef>
                <a:spcPts val="750"/>
              </a:spcBef>
              <a:spcAft>
                <a:spcPts val="450"/>
              </a:spcAft>
            </a:pPr>
            <a:r>
              <a:rPr lang="en-GB" sz="1050" dirty="0">
                <a:solidFill>
                  <a:srgbClr val="FFFFFF"/>
                </a:solidFill>
                <a:latin typeface="Century Gothic" panose="020B0502020202020204"/>
              </a:rPr>
              <a:t>A learning-focused approach drives continuous improvement and positive change.</a:t>
            </a:r>
          </a:p>
        </p:txBody>
      </p:sp>
      <p:sp>
        <p:nvSpPr>
          <p:cNvPr id="24"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1" y="857249"/>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685800" eaLnBrk="1" fontAlgn="auto" hangingPunct="1">
              <a:spcBef>
                <a:spcPts val="0"/>
              </a:spcBef>
              <a:spcAft>
                <a:spcPts val="0"/>
              </a:spcAft>
            </a:pPr>
            <a:endParaRPr lang="en-US" sz="1350">
              <a:solidFill>
                <a:prstClr val="white"/>
              </a:solidFill>
              <a:latin typeface="Century Gothic" panose="020B0502020202020204"/>
            </a:endParaRPr>
          </a:p>
        </p:txBody>
      </p:sp>
      <p:pic>
        <p:nvPicPr>
          <p:cNvPr id="4" name="Content Placeholder 3" descr="Exchanging ideas in the boardroom">
            <a:extLst>
              <a:ext uri="{FF2B5EF4-FFF2-40B4-BE49-F238E27FC236}">
                <a16:creationId xmlns:a16="http://schemas.microsoft.com/office/drawing/2014/main" id="{2FCE4203-FA34-4E63-9EFB-0A97A58B972A}"/>
              </a:ext>
            </a:extLst>
          </p:cNvPr>
          <p:cNvPicPr>
            <a:picLocks noGrp="1" noChangeAspect="1"/>
          </p:cNvPicPr>
          <p:nvPr>
            <p:ph type="pic" sz="quarter" idx="13"/>
          </p:nvPr>
        </p:nvPicPr>
        <p:blipFill>
          <a:blip r:embed="rId8"/>
          <a:srcRect l="13193" r="38498" b="-2"/>
          <a:stretch>
            <a:fillRect/>
          </a:stretch>
        </p:blipFill>
        <p:spPr>
          <a:xfrm>
            <a:off x="5421882" y="857251"/>
            <a:ext cx="3722434" cy="51435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p:spPr>
      </p:pic>
    </p:spTree>
    <p:extLst>
      <p:ext uri="{BB962C8B-B14F-4D97-AF65-F5344CB8AC3E}">
        <p14:creationId xmlns:p14="http://schemas.microsoft.com/office/powerpoint/2010/main" val="258371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151" name="Picture 615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859514"/>
            <a:ext cx="3027759" cy="3141236"/>
          </a:xfrm>
          <a:prstGeom prst="rect">
            <a:avLst/>
          </a:prstGeom>
        </p:spPr>
      </p:pic>
      <p:pic>
        <p:nvPicPr>
          <p:cNvPr id="6153" name="Picture 615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3026511"/>
            <a:ext cx="1141809" cy="1774090"/>
          </a:xfrm>
          <a:prstGeom prst="rect">
            <a:avLst/>
          </a:prstGeom>
        </p:spPr>
      </p:pic>
      <p:sp>
        <p:nvSpPr>
          <p:cNvPr id="6155" name="Oval 615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211455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pic>
        <p:nvPicPr>
          <p:cNvPr id="6157" name="Picture 615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60" y="857251"/>
            <a:ext cx="1202540" cy="856055"/>
          </a:xfrm>
          <a:prstGeom prst="rect">
            <a:avLst/>
          </a:prstGeom>
        </p:spPr>
      </p:pic>
      <p:pic>
        <p:nvPicPr>
          <p:cNvPr id="6159" name="Picture 615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5429250"/>
            <a:ext cx="745301" cy="571500"/>
          </a:xfrm>
          <a:prstGeom prst="rect">
            <a:avLst/>
          </a:prstGeom>
        </p:spPr>
      </p:pic>
      <p:sp>
        <p:nvSpPr>
          <p:cNvPr id="6161" name="Rectangle 616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2A0AEC28-719D-27A3-B429-F96EC5FA24E8}"/>
              </a:ext>
            </a:extLst>
          </p:cNvPr>
          <p:cNvSpPr>
            <a:spLocks noGrp="1"/>
          </p:cNvSpPr>
          <p:nvPr>
            <p:ph type="title"/>
          </p:nvPr>
        </p:nvSpPr>
        <p:spPr>
          <a:xfrm>
            <a:off x="486697" y="1329200"/>
            <a:ext cx="6939116" cy="917987"/>
          </a:xfrm>
        </p:spPr>
        <p:txBody>
          <a:bodyPr vert="horz" lIns="68580" tIns="34290" rIns="68580" bIns="34290" rtlCol="0" anchor="t">
            <a:normAutofit/>
          </a:bodyPr>
          <a:lstStyle/>
          <a:p>
            <a:r>
              <a:rPr lang="en-US" sz="2925" spc="-75" dirty="0"/>
              <a:t>Working in Partnership to Reduce Risk</a:t>
            </a:r>
          </a:p>
        </p:txBody>
      </p:sp>
      <p:sp>
        <p:nvSpPr>
          <p:cNvPr id="5" name="TextBox 4">
            <a:extLst>
              <a:ext uri="{FF2B5EF4-FFF2-40B4-BE49-F238E27FC236}">
                <a16:creationId xmlns:a16="http://schemas.microsoft.com/office/drawing/2014/main" id="{669EEEE0-DEBB-4DD1-AB79-914FE85AB53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6696" y="1973668"/>
            <a:ext cx="4075893" cy="3569882"/>
          </a:xfrm>
          <a:prstGeom prst="rect">
            <a:avLst/>
          </a:prstGeom>
        </p:spPr>
        <p:txBody>
          <a:bodyPr>
            <a:noAutofit/>
          </a:bodyPr>
          <a:lstStyle/>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Specialist External Support</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Schools are encouraged to use specialist external services early when risks are not sufficiently reduced.</a:t>
            </a:r>
          </a:p>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Range of Support Services</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Services include Inclusion Support, Autism advisory, communication support, and Educational Psychology interventions.</a:t>
            </a:r>
          </a:p>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Multi-agency Collaboration</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Collaboration across agencies strengthens expertise and timely support for pupils and staff.</a:t>
            </a:r>
          </a:p>
          <a:p>
            <a:pPr defTabSz="685800" eaLnBrk="1" fontAlgn="auto" hangingPunct="1">
              <a:lnSpc>
                <a:spcPct val="90000"/>
              </a:lnSpc>
              <a:spcBef>
                <a:spcPts val="1875"/>
              </a:spcBef>
              <a:spcAft>
                <a:spcPts val="450"/>
              </a:spcAft>
            </a:pPr>
            <a:r>
              <a:rPr lang="en-GB" sz="1050" b="1" dirty="0">
                <a:solidFill>
                  <a:prstClr val="white"/>
                </a:solidFill>
                <a:latin typeface="Century Gothic" panose="020B0502020202020204"/>
              </a:rPr>
              <a:t>Encouraging Leadership Engagement</a:t>
            </a:r>
          </a:p>
          <a:p>
            <a:pPr marL="0" lvl="1" defTabSz="685800" eaLnBrk="1" fontAlgn="auto" hangingPunct="1">
              <a:lnSpc>
                <a:spcPct val="90000"/>
              </a:lnSpc>
              <a:spcBef>
                <a:spcPts val="750"/>
              </a:spcBef>
              <a:spcAft>
                <a:spcPts val="450"/>
              </a:spcAft>
            </a:pPr>
            <a:r>
              <a:rPr lang="en-GB" sz="1050" dirty="0">
                <a:solidFill>
                  <a:prstClr val="white"/>
                </a:solidFill>
                <a:latin typeface="Century Gothic" panose="020B0502020202020204"/>
              </a:rPr>
              <a:t>Teachers are urged to consult leadership teams for support rather than managing complex situations alone.</a:t>
            </a:r>
          </a:p>
        </p:txBody>
      </p:sp>
      <p:pic>
        <p:nvPicPr>
          <p:cNvPr id="6146" name="Picture 2" descr="Business partners working together in office Stock Photo - Alamy">
            <a:extLst>
              <a:ext uri="{FF2B5EF4-FFF2-40B4-BE49-F238E27FC236}">
                <a16:creationId xmlns:a16="http://schemas.microsoft.com/office/drawing/2014/main" id="{D9E2AC40-81C5-6A6E-AA4B-66C33C71A084}"/>
              </a:ext>
            </a:extLst>
          </p:cNvPr>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tretch>
            <a:fillRect/>
          </a:stretch>
        </p:blipFill>
        <p:spPr bwMode="auto">
          <a:xfrm>
            <a:off x="4568938" y="2835359"/>
            <a:ext cx="4088720" cy="2269239"/>
          </a:xfrm>
          <a:prstGeom prst="rect">
            <a:avLst/>
          </a:prstGeom>
          <a:solidFill>
            <a:srgbClr val="FFFFFF"/>
          </a:solidFill>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649736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175" name="Picture 717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859514"/>
            <a:ext cx="3027759" cy="3141236"/>
          </a:xfrm>
          <a:prstGeom prst="rect">
            <a:avLst/>
          </a:prstGeom>
        </p:spPr>
      </p:pic>
      <p:pic>
        <p:nvPicPr>
          <p:cNvPr id="7177" name="Picture 717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3026511"/>
            <a:ext cx="1141809" cy="1774090"/>
          </a:xfrm>
          <a:prstGeom prst="rect">
            <a:avLst/>
          </a:prstGeom>
        </p:spPr>
      </p:pic>
      <p:sp>
        <p:nvSpPr>
          <p:cNvPr id="7179" name="Oval 717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211455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pic>
        <p:nvPicPr>
          <p:cNvPr id="7181" name="Picture 718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60" y="857251"/>
            <a:ext cx="1202540" cy="856055"/>
          </a:xfrm>
          <a:prstGeom prst="rect">
            <a:avLst/>
          </a:prstGeom>
        </p:spPr>
      </p:pic>
      <p:pic>
        <p:nvPicPr>
          <p:cNvPr id="7183" name="Picture 718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5429250"/>
            <a:ext cx="745301" cy="571500"/>
          </a:xfrm>
          <a:prstGeom prst="rect">
            <a:avLst/>
          </a:prstGeom>
        </p:spPr>
      </p:pic>
      <p:sp>
        <p:nvSpPr>
          <p:cNvPr id="7185" name="Rectangle 718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85725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685800" eaLnBrk="1" fontAlgn="auto" hangingPunct="1">
              <a:spcBef>
                <a:spcPts val="0"/>
              </a:spcBef>
              <a:spcAft>
                <a:spcPts val="0"/>
              </a:spcAft>
            </a:pPr>
            <a:endParaRPr lang="en-GB" sz="1350">
              <a:solidFill>
                <a:prstClr val="white"/>
              </a:solidFill>
              <a:latin typeface="Century Gothic" panose="020B0502020202020204"/>
            </a:endParaRPr>
          </a:p>
        </p:txBody>
      </p:sp>
      <p:sp>
        <p:nvSpPr>
          <p:cNvPr id="7187" name="Rectangle 718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entury Gothic" panose="020B0502020202020204"/>
            </a:endParaRPr>
          </a:p>
        </p:txBody>
      </p:sp>
      <p:sp>
        <p:nvSpPr>
          <p:cNvPr id="2" name="Title 1">
            <a:extLst>
              <a:ext uri="{FF2B5EF4-FFF2-40B4-BE49-F238E27FC236}">
                <a16:creationId xmlns:a16="http://schemas.microsoft.com/office/drawing/2014/main" id="{E4AF3065-3B90-F044-FB6B-02966D133701}"/>
              </a:ext>
            </a:extLst>
          </p:cNvPr>
          <p:cNvSpPr>
            <a:spLocks noGrp="1"/>
          </p:cNvSpPr>
          <p:nvPr>
            <p:ph type="title"/>
          </p:nvPr>
        </p:nvSpPr>
        <p:spPr>
          <a:xfrm>
            <a:off x="451078" y="1085256"/>
            <a:ext cx="4641143" cy="1216741"/>
          </a:xfrm>
        </p:spPr>
        <p:txBody>
          <a:bodyPr vert="horz" lIns="68580" tIns="34290" rIns="68580" bIns="34290" rtlCol="0" anchor="t">
            <a:normAutofit/>
          </a:bodyPr>
          <a:lstStyle/>
          <a:p>
            <a:r>
              <a:rPr lang="en-US" spc="-75" dirty="0">
                <a:solidFill>
                  <a:srgbClr val="EBEBEB"/>
                </a:solidFill>
              </a:rPr>
              <a:t>Balancing Staff Safety and Inclusive Practice</a:t>
            </a:r>
          </a:p>
        </p:txBody>
      </p:sp>
      <p:sp>
        <p:nvSpPr>
          <p:cNvPr id="5" name="TextBox 4">
            <a:extLst>
              <a:ext uri="{FF2B5EF4-FFF2-40B4-BE49-F238E27FC236}">
                <a16:creationId xmlns:a16="http://schemas.microsoft.com/office/drawing/2014/main" id="{566B0952-4DAF-4CA9-8E5A-A6485481F98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6698" y="2383879"/>
            <a:ext cx="4641142" cy="3141236"/>
          </a:xfrm>
          <a:prstGeom prst="rect">
            <a:avLst/>
          </a:prstGeom>
        </p:spPr>
        <p:txBody>
          <a:bodyPr>
            <a:noAutofit/>
          </a:bodyPr>
          <a:lstStyle/>
          <a:p>
            <a:pPr defTabSz="685800" eaLnBrk="1" fontAlgn="auto" hangingPunct="1">
              <a:lnSpc>
                <a:spcPct val="90000"/>
              </a:lnSpc>
              <a:spcBef>
                <a:spcPts val="1875"/>
              </a:spcBef>
              <a:spcAft>
                <a:spcPts val="450"/>
              </a:spcAft>
            </a:pPr>
            <a:r>
              <a:rPr lang="en-US" sz="1050" b="1" dirty="0">
                <a:solidFill>
                  <a:srgbClr val="FFFFFF"/>
                </a:solidFill>
                <a:latin typeface="Century Gothic" panose="020B0502020202020204"/>
              </a:rPr>
              <a:t>Addressing Staff Safety</a:t>
            </a:r>
          </a:p>
          <a:p>
            <a:pPr marL="0" lvl="1" defTabSz="685800" eaLnBrk="1" fontAlgn="auto" hangingPunct="1">
              <a:lnSpc>
                <a:spcPct val="90000"/>
              </a:lnSpc>
              <a:spcBef>
                <a:spcPts val="750"/>
              </a:spcBef>
              <a:spcAft>
                <a:spcPts val="450"/>
              </a:spcAft>
            </a:pPr>
            <a:r>
              <a:rPr lang="en-US" sz="1050" dirty="0">
                <a:solidFill>
                  <a:srgbClr val="FFFFFF"/>
                </a:solidFill>
                <a:latin typeface="Century Gothic" panose="020B0502020202020204"/>
              </a:rPr>
              <a:t>Violence towards staff is unacceptable and must be addressed while considering children's needs.</a:t>
            </a:r>
          </a:p>
          <a:p>
            <a:pPr defTabSz="685800" eaLnBrk="1" fontAlgn="auto" hangingPunct="1">
              <a:lnSpc>
                <a:spcPct val="90000"/>
              </a:lnSpc>
              <a:spcBef>
                <a:spcPts val="1875"/>
              </a:spcBef>
              <a:spcAft>
                <a:spcPts val="450"/>
              </a:spcAft>
            </a:pPr>
            <a:r>
              <a:rPr lang="en-US" sz="1050" b="1" dirty="0">
                <a:solidFill>
                  <a:srgbClr val="FFFFFF"/>
                </a:solidFill>
                <a:latin typeface="Century Gothic" panose="020B0502020202020204"/>
              </a:rPr>
              <a:t>Proactive Risk Management</a:t>
            </a:r>
          </a:p>
          <a:p>
            <a:pPr marL="0" lvl="1" defTabSz="685800" eaLnBrk="1" fontAlgn="auto" hangingPunct="1">
              <a:lnSpc>
                <a:spcPct val="90000"/>
              </a:lnSpc>
              <a:spcBef>
                <a:spcPts val="750"/>
              </a:spcBef>
              <a:spcAft>
                <a:spcPts val="450"/>
              </a:spcAft>
            </a:pPr>
            <a:r>
              <a:rPr lang="en-US" sz="1050" dirty="0">
                <a:solidFill>
                  <a:srgbClr val="FFFFFF"/>
                </a:solidFill>
                <a:latin typeface="Century Gothic" panose="020B0502020202020204"/>
              </a:rPr>
              <a:t>Understanding </a:t>
            </a:r>
            <a:r>
              <a:rPr lang="en-US" sz="1050" dirty="0" err="1">
                <a:solidFill>
                  <a:srgbClr val="FFFFFF"/>
                </a:solidFill>
                <a:latin typeface="Century Gothic" panose="020B0502020202020204"/>
              </a:rPr>
              <a:t>behaviour</a:t>
            </a:r>
            <a:r>
              <a:rPr lang="en-US" sz="1050" dirty="0">
                <a:solidFill>
                  <a:srgbClr val="FFFFFF"/>
                </a:solidFill>
                <a:latin typeface="Century Gothic" panose="020B0502020202020204"/>
              </a:rPr>
              <a:t> and managing risk proactively helps create safer school environments.</a:t>
            </a:r>
          </a:p>
          <a:p>
            <a:pPr defTabSz="685800" eaLnBrk="1" fontAlgn="auto" hangingPunct="1">
              <a:lnSpc>
                <a:spcPct val="90000"/>
              </a:lnSpc>
              <a:spcBef>
                <a:spcPts val="1875"/>
              </a:spcBef>
              <a:spcAft>
                <a:spcPts val="450"/>
              </a:spcAft>
            </a:pPr>
            <a:r>
              <a:rPr lang="en-US" sz="1050" b="1" dirty="0">
                <a:solidFill>
                  <a:srgbClr val="FFFFFF"/>
                </a:solidFill>
                <a:latin typeface="Century Gothic" panose="020B0502020202020204"/>
              </a:rPr>
              <a:t>Collaborative Leadership and Support</a:t>
            </a:r>
          </a:p>
          <a:p>
            <a:pPr marL="0" lvl="1" defTabSz="685800" eaLnBrk="1" fontAlgn="auto" hangingPunct="1">
              <a:lnSpc>
                <a:spcPct val="90000"/>
              </a:lnSpc>
              <a:spcBef>
                <a:spcPts val="750"/>
              </a:spcBef>
              <a:spcAft>
                <a:spcPts val="450"/>
              </a:spcAft>
            </a:pPr>
            <a:r>
              <a:rPr lang="en-US" sz="1050" dirty="0">
                <a:solidFill>
                  <a:srgbClr val="FFFFFF"/>
                </a:solidFill>
                <a:latin typeface="Century Gothic" panose="020B0502020202020204"/>
              </a:rPr>
              <a:t>Clear leadership, consistent reporting, and specialist support reduce incidents and improve outcomes.</a:t>
            </a:r>
          </a:p>
          <a:p>
            <a:pPr defTabSz="685800" eaLnBrk="1" fontAlgn="auto" hangingPunct="1">
              <a:lnSpc>
                <a:spcPct val="90000"/>
              </a:lnSpc>
              <a:spcBef>
                <a:spcPts val="1875"/>
              </a:spcBef>
              <a:spcAft>
                <a:spcPts val="450"/>
              </a:spcAft>
            </a:pPr>
            <a:r>
              <a:rPr lang="en-US" sz="1050" b="1" dirty="0">
                <a:solidFill>
                  <a:srgbClr val="FFFFFF"/>
                </a:solidFill>
                <a:latin typeface="Century Gothic" panose="020B0502020202020204"/>
              </a:rPr>
              <a:t>Inclusive Positive Culture</a:t>
            </a:r>
          </a:p>
          <a:p>
            <a:pPr marL="0" lvl="1" defTabSz="685800" eaLnBrk="1" fontAlgn="auto" hangingPunct="1">
              <a:lnSpc>
                <a:spcPct val="90000"/>
              </a:lnSpc>
              <a:spcBef>
                <a:spcPts val="750"/>
              </a:spcBef>
              <a:spcAft>
                <a:spcPts val="450"/>
              </a:spcAft>
            </a:pPr>
            <a:r>
              <a:rPr lang="en-US" sz="1050" dirty="0">
                <a:solidFill>
                  <a:srgbClr val="FFFFFF"/>
                </a:solidFill>
                <a:latin typeface="Century Gothic" panose="020B0502020202020204"/>
              </a:rPr>
              <a:t>Confident, informed practice sustains a positive, inclusive culture supporting both staff and pupils.</a:t>
            </a:r>
          </a:p>
        </p:txBody>
      </p:sp>
      <p:sp>
        <p:nvSpPr>
          <p:cNvPr id="718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1" y="857249"/>
            <a:ext cx="419604" cy="278223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685800" eaLnBrk="1" fontAlgn="auto" hangingPunct="1">
              <a:spcBef>
                <a:spcPts val="0"/>
              </a:spcBef>
              <a:spcAft>
                <a:spcPts val="0"/>
              </a:spcAft>
            </a:pPr>
            <a:endParaRPr lang="en-US" sz="1350">
              <a:solidFill>
                <a:prstClr val="white"/>
              </a:solidFill>
              <a:latin typeface="Century Gothic" panose="020B0502020202020204"/>
            </a:endParaRPr>
          </a:p>
        </p:txBody>
      </p:sp>
      <p:pic>
        <p:nvPicPr>
          <p:cNvPr id="7170" name="Picture 2" descr="Conclusion Images – Browse 978,198 Stock Photos, Vectors, and Video ...">
            <a:extLst>
              <a:ext uri="{FF2B5EF4-FFF2-40B4-BE49-F238E27FC236}">
                <a16:creationId xmlns:a16="http://schemas.microsoft.com/office/drawing/2014/main" id="{56FC643E-2C34-E888-A9F2-B0DC46BFCB4F}"/>
              </a:ext>
            </a:extLst>
          </p:cNvPr>
          <p:cNvPicPr>
            <a:picLocks noGrp="1" noChangeAspect="1" noChangeArrowheads="1"/>
          </p:cNvPicPr>
          <p:nvPr>
            <p:ph type="pic" sz="quarter" idx="13"/>
          </p:nvPr>
        </p:nvPicPr>
        <p:blipFill>
          <a:blip r:embed="rId8">
            <a:extLst>
              <a:ext uri="{28A0092B-C50C-407E-A947-70E740481C1C}">
                <a14:useLocalDpi xmlns:a14="http://schemas.microsoft.com/office/drawing/2010/main" val="0"/>
              </a:ext>
            </a:extLst>
          </a:blip>
          <a:srcRect l="25846" r="25845" b="-2"/>
          <a:stretch>
            <a:fillRect/>
          </a:stretch>
        </p:blipFill>
        <p:spPr bwMode="auto">
          <a:xfrm>
            <a:off x="5421882" y="857251"/>
            <a:ext cx="3722434" cy="51435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94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4" name="Rectangle 36"/>
          <p:cNvSpPr>
            <a:spLocks noChangeArrowheads="1"/>
          </p:cNvSpPr>
          <p:nvPr/>
        </p:nvSpPr>
        <p:spPr bwMode="auto">
          <a:xfrm>
            <a:off x="7369970" y="52268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GB" sz="1800">
              <a:solidFill>
                <a:srgbClr val="000000"/>
              </a:solidFill>
              <a:latin typeface="Times" charset="0"/>
              <a:ea typeface="ＭＳ Ｐゴシック" panose="020B0600070205080204" pitchFamily="34" charset="-128"/>
            </a:endParaRPr>
          </a:p>
        </p:txBody>
      </p:sp>
      <p:pic>
        <p:nvPicPr>
          <p:cNvPr id="2085"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64327"/>
            <a:ext cx="8747760" cy="5186117"/>
          </a:xfrm>
          <a:prstGeom prst="rect">
            <a:avLst/>
          </a:prstGeom>
          <a:noFill/>
          <a:extLst>
            <a:ext uri="{909E8E84-426E-40DD-AFC4-6F175D3DCCD1}">
              <a14:hiddenFill xmlns:a14="http://schemas.microsoft.com/office/drawing/2010/main">
                <a:solidFill>
                  <a:srgbClr val="FFFFFF"/>
                </a:solidFill>
              </a14:hiddenFill>
            </a:ext>
          </a:extLst>
        </p:spPr>
      </p:pic>
      <p:sp>
        <p:nvSpPr>
          <p:cNvPr id="2086" name="Rectangle 38"/>
          <p:cNvSpPr>
            <a:spLocks noGrp="1" noChangeArrowheads="1"/>
          </p:cNvSpPr>
          <p:nvPr/>
        </p:nvSpPr>
        <p:spPr bwMode="auto">
          <a:xfrm>
            <a:off x="1657350" y="1106742"/>
            <a:ext cx="5829300" cy="186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en-US" sz="3600" b="1" dirty="0">
              <a:solidFill>
                <a:srgbClr val="D52B1E"/>
              </a:solidFill>
              <a:latin typeface="Arial" charset="0"/>
              <a:ea typeface="ＭＳ Ｐゴシック" panose="020B0600070205080204" pitchFamily="34" charset="-128"/>
            </a:endParaRPr>
          </a:p>
          <a:p>
            <a:pPr algn="ctr"/>
            <a:r>
              <a:rPr lang="en-US" sz="3300" b="1" dirty="0">
                <a:solidFill>
                  <a:srgbClr val="D52B1E"/>
                </a:solidFill>
                <a:latin typeface="Arial" charset="0"/>
                <a:ea typeface="ＭＳ Ｐゴシック" panose="020B0600070205080204" pitchFamily="34" charset="-128"/>
              </a:rPr>
              <a:t>Enfield Nurture Groups</a:t>
            </a:r>
          </a:p>
        </p:txBody>
      </p:sp>
      <p:sp>
        <p:nvSpPr>
          <p:cNvPr id="2087" name="Rectangle 39"/>
          <p:cNvSpPr>
            <a:spLocks noGrp="1" noChangeArrowheads="1"/>
          </p:cNvSpPr>
          <p:nvPr/>
        </p:nvSpPr>
        <p:spPr bwMode="auto">
          <a:xfrm>
            <a:off x="2171700" y="3200400"/>
            <a:ext cx="48006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20000"/>
              </a:spcBef>
            </a:pPr>
            <a:endParaRPr lang="en-GB" sz="2100" b="1" kern="0" dirty="0">
              <a:solidFill>
                <a:srgbClr val="000000"/>
              </a:solidFill>
              <a:latin typeface="Arial"/>
              <a:ea typeface="ＭＳ Ｐゴシック" panose="020B0600070205080204" pitchFamily="34" charset="-128"/>
            </a:endParaRPr>
          </a:p>
          <a:p>
            <a:pPr algn="ctr" eaLnBrk="1" hangingPunct="1">
              <a:spcBef>
                <a:spcPct val="20000"/>
              </a:spcBef>
            </a:pPr>
            <a:r>
              <a:rPr lang="en-GB" sz="2100" b="1" kern="0" dirty="0">
                <a:solidFill>
                  <a:srgbClr val="000000"/>
                </a:solidFill>
                <a:latin typeface="Arial"/>
                <a:ea typeface="ＭＳ Ｐゴシック" panose="020B0600070205080204" pitchFamily="34" charset="-128"/>
              </a:rPr>
              <a:t>Julia Hide  </a:t>
            </a:r>
          </a:p>
          <a:p>
            <a:pPr algn="ctr" eaLnBrk="1" hangingPunct="1">
              <a:spcBef>
                <a:spcPct val="20000"/>
              </a:spcBef>
            </a:pPr>
            <a:r>
              <a:rPr lang="en-GB" sz="1800" kern="0" dirty="0">
                <a:solidFill>
                  <a:srgbClr val="000000"/>
                </a:solidFill>
                <a:latin typeface="Arial"/>
                <a:ea typeface="ＭＳ Ｐゴシック" panose="020B0600070205080204" pitchFamily="34" charset="-128"/>
              </a:rPr>
              <a:t>Enfield EY SEND Team Lead</a:t>
            </a:r>
          </a:p>
          <a:p>
            <a:pPr algn="ctr" eaLnBrk="1" hangingPunct="1">
              <a:spcBef>
                <a:spcPct val="20000"/>
              </a:spcBef>
            </a:pPr>
            <a:r>
              <a:rPr lang="en-GB" sz="1500" kern="0" dirty="0">
                <a:solidFill>
                  <a:srgbClr val="000000"/>
                </a:solidFill>
                <a:latin typeface="Arial"/>
                <a:ea typeface="ＭＳ Ｐゴシック" panose="020B0600070205080204" pitchFamily="34" charset="-128"/>
              </a:rPr>
              <a:t>julia.hide@enfield.gov.uk</a:t>
            </a:r>
          </a:p>
        </p:txBody>
      </p:sp>
      <p:sp>
        <p:nvSpPr>
          <p:cNvPr id="2089" name="Rectangle 41"/>
          <p:cNvSpPr>
            <a:spLocks noChangeArrowheads="1"/>
          </p:cNvSpPr>
          <p:nvPr/>
        </p:nvSpPr>
        <p:spPr bwMode="auto">
          <a:xfrm>
            <a:off x="1257300" y="5495925"/>
            <a:ext cx="187468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25" b="1">
                <a:solidFill>
                  <a:srgbClr val="D52B1E"/>
                </a:solidFill>
                <a:latin typeface="Arial" charset="0"/>
                <a:ea typeface="ＭＳ Ｐゴシック" panose="020B0600070205080204" pitchFamily="34" charset="-128"/>
              </a:rPr>
              <a:t>www.enfield.gov.uk</a:t>
            </a:r>
          </a:p>
        </p:txBody>
      </p:sp>
      <p:sp>
        <p:nvSpPr>
          <p:cNvPr id="2090" name="Rectangle 42"/>
          <p:cNvSpPr>
            <a:spLocks noChangeArrowheads="1"/>
          </p:cNvSpPr>
          <p:nvPr/>
        </p:nvSpPr>
        <p:spPr bwMode="auto">
          <a:xfrm>
            <a:off x="3829050" y="5257800"/>
            <a:ext cx="150554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50">
                <a:solidFill>
                  <a:srgbClr val="D52B1E"/>
                </a:solidFill>
                <a:latin typeface="Arial" charset="0"/>
                <a:ea typeface="ＭＳ Ｐゴシック" panose="020B0600070205080204" pitchFamily="34" charset="-128"/>
              </a:rPr>
              <a:t>Striving for excellence</a:t>
            </a:r>
          </a:p>
        </p:txBody>
      </p:sp>
      <p:pic>
        <p:nvPicPr>
          <p:cNvPr id="2091"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166" y="5486400"/>
            <a:ext cx="1151334" cy="3036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E189E4-2972-499B-8609-F3F3FA18ED20}"/>
              </a:ext>
            </a:extLst>
          </p:cNvPr>
          <p:cNvSpPr>
            <a:spLocks noGrp="1"/>
          </p:cNvSpPr>
          <p:nvPr>
            <p:ph type="title"/>
          </p:nvPr>
        </p:nvSpPr>
        <p:spPr>
          <a:xfrm>
            <a:off x="251520" y="1085850"/>
            <a:ext cx="8640960" cy="857250"/>
          </a:xfrm>
        </p:spPr>
        <p:txBody>
          <a:bodyPr wrap="square" anchor="t">
            <a:normAutofit/>
          </a:bodyPr>
          <a:lstStyle/>
          <a:p>
            <a:r>
              <a:rPr lang="en-US" dirty="0"/>
              <a:t>Nurture Groups and System Leadership in Enfield</a:t>
            </a:r>
          </a:p>
        </p:txBody>
      </p:sp>
      <p:pic>
        <p:nvPicPr>
          <p:cNvPr id="6" name="Content Placeholder 5">
            <a:extLst>
              <a:ext uri="{FF2B5EF4-FFF2-40B4-BE49-F238E27FC236}">
                <a16:creationId xmlns:a16="http://schemas.microsoft.com/office/drawing/2014/main" id="{4722CB6F-A225-4CC7-0116-13E786F86676}"/>
              </a:ext>
            </a:extLst>
          </p:cNvPr>
          <p:cNvPicPr>
            <a:picLocks noGrp="1" noChangeAspect="1"/>
          </p:cNvPicPr>
          <p:nvPr>
            <p:ph idx="1"/>
          </p:nvPr>
        </p:nvPicPr>
        <p:blipFill>
          <a:blip r:embed="rId2"/>
          <a:stretch>
            <a:fillRect/>
          </a:stretch>
        </p:blipFill>
        <p:spPr>
          <a:xfrm>
            <a:off x="457200" y="1676400"/>
            <a:ext cx="2743200" cy="4114800"/>
          </a:xfrm>
          <a:prstGeom prst="rect">
            <a:avLst/>
          </a:prstGeom>
        </p:spPr>
      </p:pic>
      <p:pic>
        <p:nvPicPr>
          <p:cNvPr id="7" name="Picture 6">
            <a:extLst>
              <a:ext uri="{FF2B5EF4-FFF2-40B4-BE49-F238E27FC236}">
                <a16:creationId xmlns:a16="http://schemas.microsoft.com/office/drawing/2014/main" id="{B514C7AE-E0B2-961B-27B4-AD5DDA0AE7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822" y="1676400"/>
            <a:ext cx="2902490" cy="4114800"/>
          </a:xfrm>
          <a:prstGeom prst="rect">
            <a:avLst/>
          </a:prstGeom>
        </p:spPr>
      </p:pic>
    </p:spTree>
    <p:extLst>
      <p:ext uri="{BB962C8B-B14F-4D97-AF65-F5344CB8AC3E}">
        <p14:creationId xmlns:p14="http://schemas.microsoft.com/office/powerpoint/2010/main" val="310468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539A7-F1E8-507C-5701-B950364D8D7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05A9AEA-727B-EDE4-020C-00F2886C3536}"/>
              </a:ext>
            </a:extLst>
          </p:cNvPr>
          <p:cNvSpPr txBox="1"/>
          <p:nvPr/>
        </p:nvSpPr>
        <p:spPr>
          <a:xfrm>
            <a:off x="457200" y="1108654"/>
            <a:ext cx="7900416" cy="507831"/>
          </a:xfrm>
          <a:prstGeom prst="rect">
            <a:avLst/>
          </a:prstGeom>
          <a:noFill/>
        </p:spPr>
        <p:txBody>
          <a:bodyPr wrap="square" rtlCol="0">
            <a:spAutoFit/>
          </a:bodyPr>
          <a:lstStyle/>
          <a:p>
            <a:pPr defTabSz="685800" eaLnBrk="1" fontAlgn="auto" hangingPunct="1">
              <a:spcBef>
                <a:spcPts val="0"/>
              </a:spcBef>
              <a:spcAft>
                <a:spcPts val="0"/>
              </a:spcAft>
            </a:pPr>
            <a:r>
              <a:rPr lang="en-GB" sz="2700" b="1" dirty="0">
                <a:solidFill>
                  <a:srgbClr val="FF0066"/>
                </a:solidFill>
                <a:latin typeface="Aptos" panose="02110004020202020204"/>
              </a:rPr>
              <a:t>Inclusive PE: What Works in Practice</a:t>
            </a:r>
            <a:endParaRPr lang="en-GB" sz="1500" b="1" dirty="0">
              <a:solidFill>
                <a:srgbClr val="0070C0"/>
              </a:solidFill>
              <a:latin typeface="Aptos" panose="02110004020202020204"/>
            </a:endParaRPr>
          </a:p>
        </p:txBody>
      </p:sp>
      <p:pic>
        <p:nvPicPr>
          <p:cNvPr id="7" name="337DCCD7-0250-48D1-8C5B-EB91775B7F1C">
            <a:extLst>
              <a:ext uri="{FF2B5EF4-FFF2-40B4-BE49-F238E27FC236}">
                <a16:creationId xmlns:a16="http://schemas.microsoft.com/office/drawing/2014/main" id="{00735217-C3F9-0A82-35A9-9CC4CF615E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9081" y="5345415"/>
            <a:ext cx="1097410" cy="58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3D08EB2-994A-A840-4DE4-23CD9E455487}"/>
              </a:ext>
            </a:extLst>
          </p:cNvPr>
          <p:cNvSpPr txBox="1"/>
          <p:nvPr/>
        </p:nvSpPr>
        <p:spPr>
          <a:xfrm>
            <a:off x="3471667" y="1778125"/>
            <a:ext cx="5537134" cy="3416320"/>
          </a:xfrm>
          <a:prstGeom prst="rect">
            <a:avLst/>
          </a:prstGeom>
          <a:noFill/>
        </p:spPr>
        <p:txBody>
          <a:bodyPr wrap="square">
            <a:spAutoFit/>
          </a:bodyPr>
          <a:lstStyle/>
          <a:p>
            <a:pPr defTabSz="685800" eaLnBrk="1" fontAlgn="auto" hangingPunct="1">
              <a:spcBef>
                <a:spcPts val="0"/>
              </a:spcBef>
              <a:spcAft>
                <a:spcPts val="0"/>
              </a:spcAft>
            </a:pPr>
            <a:r>
              <a:rPr lang="en-GB" sz="1500" b="1" dirty="0">
                <a:solidFill>
                  <a:srgbClr val="FF0066"/>
                </a:solidFill>
                <a:latin typeface="Aptos" panose="020B0004020202020204" pitchFamily="34" charset="0"/>
                <a:ea typeface="Aptos" panose="020B0004020202020204" pitchFamily="34" charset="0"/>
                <a:cs typeface="Aptos" panose="020B0004020202020204" pitchFamily="34" charset="0"/>
              </a:rPr>
              <a:t>Summer Term Secondary Heads of Department meeting</a:t>
            </a:r>
            <a:r>
              <a:rPr lang="en-GB" sz="1200" b="1" dirty="0">
                <a:solidFill>
                  <a:srgbClr val="FF0066"/>
                </a:solidFill>
                <a:latin typeface="Aptos" panose="020B0004020202020204" pitchFamily="34" charset="0"/>
                <a:ea typeface="Aptos" panose="020B0004020202020204" pitchFamily="34" charset="0"/>
                <a:cs typeface="Aptos" panose="020B0004020202020204" pitchFamily="34" charset="0"/>
              </a:rPr>
              <a:t>:</a:t>
            </a:r>
            <a:endParaRPr lang="en-GB" sz="1200" dirty="0">
              <a:solidFill>
                <a:srgbClr val="FF0066"/>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r>
              <a:rPr lang="en-GB" sz="1200" b="1" dirty="0">
                <a:solidFill>
                  <a:srgbClr val="FF3399"/>
                </a:solidFill>
                <a:latin typeface="Aptos" panose="020B0004020202020204" pitchFamily="34" charset="0"/>
                <a:ea typeface="Aptos" panose="020B0004020202020204" pitchFamily="34" charset="0"/>
                <a:cs typeface="Aptos" panose="020B0004020202020204" pitchFamily="34" charset="0"/>
              </a:rPr>
              <a:t> </a:t>
            </a:r>
            <a:endParaRPr lang="en-GB" sz="12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r>
              <a:rPr lang="en-GB" sz="1200" b="1" dirty="0">
                <a:solidFill>
                  <a:srgbClr val="000000"/>
                </a:solidFill>
                <a:latin typeface="Aptos" panose="020B0004020202020204" pitchFamily="34" charset="0"/>
                <a:ea typeface="Aptos" panose="020B0004020202020204" pitchFamily="34" charset="0"/>
                <a:cs typeface="Aptos" panose="020B0004020202020204" pitchFamily="34" charset="0"/>
              </a:rPr>
              <a:t>Date:</a:t>
            </a:r>
            <a:r>
              <a:rPr lang="en-GB" sz="1200" dirty="0">
                <a:solidFill>
                  <a:srgbClr val="000000"/>
                </a:solidFill>
                <a:latin typeface="Aptos" panose="020B0004020202020204" pitchFamily="34" charset="0"/>
                <a:ea typeface="Aptos" panose="020B0004020202020204" pitchFamily="34" charset="0"/>
                <a:cs typeface="Aptos" panose="020B0004020202020204" pitchFamily="34" charset="0"/>
              </a:rPr>
              <a:t> </a:t>
            </a:r>
            <a:r>
              <a:rPr lang="en-GB" sz="1200" b="1" dirty="0">
                <a:solidFill>
                  <a:srgbClr val="000000"/>
                </a:solidFill>
                <a:latin typeface="Aptos" panose="020B0004020202020204" pitchFamily="34" charset="0"/>
                <a:ea typeface="Aptos" panose="020B0004020202020204" pitchFamily="34" charset="0"/>
                <a:cs typeface="Aptos" panose="020B0004020202020204" pitchFamily="34" charset="0"/>
              </a:rPr>
              <a:t>Thursday 11</a:t>
            </a:r>
            <a:r>
              <a:rPr lang="en-GB" sz="1200" b="1" baseline="30000" dirty="0">
                <a:solidFill>
                  <a:srgbClr val="000000"/>
                </a:solidFill>
                <a:latin typeface="Aptos" panose="020B0004020202020204" pitchFamily="34" charset="0"/>
                <a:ea typeface="Aptos" panose="020B0004020202020204" pitchFamily="34" charset="0"/>
                <a:cs typeface="Aptos" panose="020B0004020202020204" pitchFamily="34" charset="0"/>
              </a:rPr>
              <a:t>th</a:t>
            </a:r>
            <a:r>
              <a:rPr lang="en-GB" sz="1200" b="1" dirty="0">
                <a:solidFill>
                  <a:srgbClr val="000000"/>
                </a:solidFill>
                <a:latin typeface="Aptos" panose="020B0004020202020204" pitchFamily="34" charset="0"/>
                <a:ea typeface="Aptos" panose="020B0004020202020204" pitchFamily="34" charset="0"/>
                <a:cs typeface="Aptos" panose="020B0004020202020204" pitchFamily="34" charset="0"/>
              </a:rPr>
              <a:t> June, 2 – 4pm</a:t>
            </a:r>
            <a:endParaRPr lang="en-GB" sz="12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r>
              <a:rPr lang="en-GB" sz="1200" b="1" dirty="0">
                <a:solidFill>
                  <a:srgbClr val="000000"/>
                </a:solidFill>
                <a:latin typeface="Aptos" panose="020B0004020202020204" pitchFamily="34" charset="0"/>
                <a:ea typeface="Aptos" panose="020B0004020202020204" pitchFamily="34" charset="0"/>
                <a:cs typeface="Aptos" panose="020B0004020202020204" pitchFamily="34" charset="0"/>
              </a:rPr>
              <a:t>Venue:</a:t>
            </a:r>
            <a:r>
              <a:rPr lang="en-GB" sz="1200" dirty="0">
                <a:solidFill>
                  <a:srgbClr val="000000"/>
                </a:solidFill>
                <a:latin typeface="Aptos" panose="020B0004020202020204" pitchFamily="34" charset="0"/>
                <a:ea typeface="Aptos" panose="020B0004020202020204" pitchFamily="34" charset="0"/>
                <a:cs typeface="Aptos" panose="020B0004020202020204" pitchFamily="34" charset="0"/>
              </a:rPr>
              <a:t> Tottenham Stadium: Percy House </a:t>
            </a:r>
            <a:r>
              <a:rPr lang="en-GB" sz="1200" u="sng" dirty="0">
                <a:solidFill>
                  <a:srgbClr val="3C51B4"/>
                </a:solidFill>
                <a:latin typeface="Roboto" panose="02000000000000000000" pitchFamily="2" charset="0"/>
                <a:ea typeface="Aptos" panose="020B0004020202020204" pitchFamily="34" charset="0"/>
                <a:cs typeface="Aptos" panose="020B0004020202020204" pitchFamily="34" charset="0"/>
                <a:hlinkClick r:id="rId3"/>
              </a:rPr>
              <a:t>796 High Rd, London N17 0DH</a:t>
            </a:r>
            <a:endParaRPr lang="en-GB" sz="12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r>
              <a:rPr lang="en-GB" sz="1200" dirty="0">
                <a:solidFill>
                  <a:prstClr val="black"/>
                </a:solidFill>
                <a:latin typeface="Aptos" panose="020B0004020202020204" pitchFamily="34" charset="0"/>
                <a:ea typeface="Aptos" panose="020B0004020202020204" pitchFamily="34" charset="0"/>
                <a:cs typeface="Aptos" panose="020B0004020202020204" pitchFamily="34" charset="0"/>
              </a:rPr>
              <a:t> </a:t>
            </a: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200" b="1" dirty="0">
                <a:solidFill>
                  <a:prstClr val="black"/>
                </a:solidFill>
                <a:latin typeface="Aptos" panose="020B0004020202020204" pitchFamily="34" charset="0"/>
                <a:ea typeface="Times New Roman" panose="02020603050405020304" pitchFamily="18" charset="0"/>
                <a:cs typeface="Aptos" panose="020B0004020202020204" pitchFamily="34" charset="0"/>
              </a:rPr>
              <a:t>Keynote Speaker</a:t>
            </a:r>
            <a:r>
              <a:rPr lang="en-GB" sz="1200" dirty="0">
                <a:solidFill>
                  <a:prstClr val="black"/>
                </a:solidFill>
                <a:latin typeface="Aptos" panose="020B0004020202020204" pitchFamily="34" charset="0"/>
                <a:ea typeface="Times New Roman" panose="02020603050405020304" pitchFamily="18" charset="0"/>
                <a:cs typeface="Aptos" panose="020B0004020202020204" pitchFamily="34" charset="0"/>
              </a:rPr>
              <a:t>: Dr Nicole Cara: Educational and Child Psychologist – </a:t>
            </a:r>
            <a:r>
              <a:rPr lang="en-GB" sz="1200" b="1" dirty="0">
                <a:solidFill>
                  <a:srgbClr val="7030A0"/>
                </a:solidFill>
                <a:latin typeface="Aptos" panose="020B0004020202020204" pitchFamily="34" charset="0"/>
                <a:ea typeface="Times New Roman" panose="02020603050405020304" pitchFamily="18" charset="0"/>
                <a:cs typeface="Aptos" panose="020B0004020202020204" pitchFamily="34" charset="0"/>
              </a:rPr>
              <a:t>Specialism PE and Inclusion</a:t>
            </a:r>
            <a:endParaRPr lang="en-GB" sz="12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557213" lvl="1" indent="-214313" defTabSz="685800" eaLnBrk="1" fontAlgn="auto" hangingPunct="1">
              <a:spcBef>
                <a:spcPts val="0"/>
              </a:spcBef>
              <a:spcAft>
                <a:spcPts val="0"/>
              </a:spcAft>
              <a:buSzPts val="1000"/>
              <a:buFont typeface="Courier New" panose="02070309020205020404" pitchFamily="49" charset="0"/>
              <a:buChar char="o"/>
              <a:tabLst>
                <a:tab pos="685800" algn="l"/>
              </a:tabLst>
            </a:pPr>
            <a:r>
              <a:rPr lang="en-GB" sz="120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Practical adaptations to engage secondary school children in PE lessons / physical activity</a:t>
            </a:r>
            <a:endParaRPr lang="en-GB" sz="12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57213" lvl="1" indent="-214313" defTabSz="685800" eaLnBrk="1" fontAlgn="auto" hangingPunct="1">
              <a:spcBef>
                <a:spcPts val="0"/>
              </a:spcBef>
              <a:spcAft>
                <a:spcPts val="0"/>
              </a:spcAft>
              <a:buSzPts val="1000"/>
              <a:buFont typeface="Courier New" panose="02070309020205020404" pitchFamily="49" charset="0"/>
              <a:buChar char="o"/>
              <a:tabLst>
                <a:tab pos="685800" algn="l"/>
              </a:tabLst>
            </a:pPr>
            <a:r>
              <a:rPr lang="en-GB" sz="120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How to articulate your approach during an Ofsted inspection</a:t>
            </a:r>
            <a:endParaRPr lang="en-GB" sz="12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57213" lvl="1" indent="-214313" defTabSz="685800" eaLnBrk="1" fontAlgn="auto" hangingPunct="1">
              <a:spcBef>
                <a:spcPts val="0"/>
              </a:spcBef>
              <a:spcAft>
                <a:spcPts val="0"/>
              </a:spcAft>
              <a:buSzPts val="1000"/>
              <a:buFont typeface="Courier New" panose="02070309020205020404" pitchFamily="49" charset="0"/>
              <a:buChar char="o"/>
              <a:tabLst>
                <a:tab pos="685800" algn="l"/>
              </a:tabLst>
            </a:pPr>
            <a:r>
              <a:rPr lang="en-GB" sz="1200" dirty="0">
                <a:solidFill>
                  <a:prstClr val="black"/>
                </a:solidFill>
                <a:latin typeface="Aptos" panose="020B0004020202020204" pitchFamily="34" charset="0"/>
                <a:ea typeface="Times New Roman" panose="02020603050405020304" pitchFamily="18" charset="0"/>
                <a:cs typeface="Times New Roman" panose="02020603050405020304" pitchFamily="18" charset="0"/>
              </a:rPr>
              <a:t>You will leave with something concrete to use straight away!</a:t>
            </a:r>
            <a:endParaRPr lang="en-GB" sz="12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200" dirty="0">
                <a:solidFill>
                  <a:prstClr val="black"/>
                </a:solidFill>
                <a:latin typeface="Aptos" panose="020B0004020202020204" pitchFamily="34" charset="0"/>
                <a:ea typeface="Times New Roman" panose="02020603050405020304" pitchFamily="18" charset="0"/>
                <a:cs typeface="Aptos" panose="020B0004020202020204" pitchFamily="34" charset="0"/>
              </a:rPr>
              <a:t>Optional tour of Tottenham stadium</a:t>
            </a:r>
            <a:endParaRPr lang="en-GB" sz="12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200" dirty="0">
                <a:solidFill>
                  <a:prstClr val="black"/>
                </a:solidFill>
                <a:latin typeface="Aptos" panose="020B0004020202020204" pitchFamily="34" charset="0"/>
                <a:ea typeface="Times New Roman" panose="02020603050405020304" pitchFamily="18" charset="0"/>
                <a:cs typeface="Aptos" panose="020B0004020202020204" pitchFamily="34" charset="0"/>
              </a:rPr>
              <a:t>Please feel free to bring other members of your department who would benefit from this meeting / CPD.</a:t>
            </a:r>
            <a:endParaRPr lang="en-GB" sz="12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r>
              <a:rPr lang="en-GB" sz="1200" dirty="0">
                <a:solidFill>
                  <a:prstClr val="black"/>
                </a:solidFill>
                <a:latin typeface="Aptos" panose="020B0004020202020204" pitchFamily="34" charset="0"/>
                <a:ea typeface="Aptos" panose="020B0004020202020204" pitchFamily="34" charset="0"/>
                <a:cs typeface="Aptos" panose="020B0004020202020204" pitchFamily="34" charset="0"/>
              </a:rPr>
              <a:t> </a:t>
            </a:r>
          </a:p>
          <a:p>
            <a:pPr defTabSz="685800" eaLnBrk="1" fontAlgn="auto" hangingPunct="1">
              <a:spcBef>
                <a:spcPts val="0"/>
              </a:spcBef>
              <a:spcAft>
                <a:spcPts val="0"/>
              </a:spcAft>
            </a:pPr>
            <a:r>
              <a:rPr lang="en-GB" sz="1200" dirty="0">
                <a:solidFill>
                  <a:srgbClr val="000000"/>
                </a:solidFill>
                <a:latin typeface="Aptos" panose="020B0004020202020204" pitchFamily="34" charset="0"/>
                <a:ea typeface="Aptos" panose="020B0004020202020204" pitchFamily="34" charset="0"/>
                <a:cs typeface="Aptos" panose="020B0004020202020204" pitchFamily="34" charset="0"/>
              </a:rPr>
              <a:t>If you would like to attend, please email me to confirm at </a:t>
            </a:r>
            <a:r>
              <a:rPr lang="en-GB" sz="1200" u="sng" dirty="0">
                <a:solidFill>
                  <a:srgbClr val="467886"/>
                </a:solidFill>
                <a:latin typeface="Aptos" panose="020B0004020202020204" pitchFamily="34" charset="0"/>
                <a:ea typeface="Aptos" panose="020B0004020202020204" pitchFamily="34" charset="0"/>
                <a:cs typeface="Aptos" panose="020B0004020202020204" pitchFamily="34" charset="0"/>
                <a:hlinkClick r:id="rId4"/>
              </a:rPr>
              <a:t>greg.heald@enfield.gov.uk</a:t>
            </a:r>
            <a:endParaRPr lang="en-GB" sz="12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r>
              <a:rPr lang="en-GB" sz="900" dirty="0">
                <a:solidFill>
                  <a:prstClr val="black"/>
                </a:solidFill>
                <a:latin typeface="Aptos" panose="020B0004020202020204" pitchFamily="34" charset="0"/>
                <a:ea typeface="Aptos" panose="020B0004020202020204" pitchFamily="34" charset="0"/>
                <a:cs typeface="Aptos" panose="020B0004020202020204" pitchFamily="34" charset="0"/>
              </a:rPr>
              <a:t> </a:t>
            </a:r>
          </a:p>
        </p:txBody>
      </p:sp>
      <p:pic>
        <p:nvPicPr>
          <p:cNvPr id="10" name="Picture 9">
            <a:extLst>
              <a:ext uri="{FF2B5EF4-FFF2-40B4-BE49-F238E27FC236}">
                <a16:creationId xmlns:a16="http://schemas.microsoft.com/office/drawing/2014/main" id="{8B664E3B-F8EF-0F92-1290-C361AACE06CA}"/>
              </a:ext>
            </a:extLst>
          </p:cNvPr>
          <p:cNvPicPr>
            <a:picLocks noChangeAspect="1"/>
          </p:cNvPicPr>
          <p:nvPr/>
        </p:nvPicPr>
        <p:blipFill>
          <a:blip r:embed="rId5"/>
          <a:stretch>
            <a:fillRect/>
          </a:stretch>
        </p:blipFill>
        <p:spPr>
          <a:xfrm>
            <a:off x="342369" y="1846325"/>
            <a:ext cx="2623712" cy="3165350"/>
          </a:xfrm>
          <a:prstGeom prst="rect">
            <a:avLst/>
          </a:prstGeom>
        </p:spPr>
      </p:pic>
    </p:spTree>
    <p:extLst>
      <p:ext uri="{BB962C8B-B14F-4D97-AF65-F5344CB8AC3E}">
        <p14:creationId xmlns:p14="http://schemas.microsoft.com/office/powerpoint/2010/main" val="858829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BA82-CBF6-2219-7DC4-4FDC889A9593}"/>
              </a:ext>
            </a:extLst>
          </p:cNvPr>
          <p:cNvSpPr>
            <a:spLocks noGrp="1"/>
          </p:cNvSpPr>
          <p:nvPr>
            <p:ph type="title"/>
          </p:nvPr>
        </p:nvSpPr>
        <p:spPr/>
        <p:txBody>
          <a:bodyPr/>
          <a:lstStyle/>
          <a:p>
            <a:r>
              <a:rPr lang="en-GB" dirty="0"/>
              <a:t>Vulnerability and Impact</a:t>
            </a:r>
          </a:p>
        </p:txBody>
      </p:sp>
      <p:pic>
        <p:nvPicPr>
          <p:cNvPr id="4" name="Content Placeholder 3">
            <a:extLst>
              <a:ext uri="{FF2B5EF4-FFF2-40B4-BE49-F238E27FC236}">
                <a16:creationId xmlns:a16="http://schemas.microsoft.com/office/drawing/2014/main" id="{AD0BE9A3-011C-F7C6-9934-5CB5D6E324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91000" y="1650819"/>
            <a:ext cx="2747554" cy="4121331"/>
          </a:xfrm>
          <a:prstGeom prst="rect">
            <a:avLst/>
          </a:prstGeom>
        </p:spPr>
      </p:pic>
      <p:pic>
        <p:nvPicPr>
          <p:cNvPr id="5" name="Picture 4">
            <a:extLst>
              <a:ext uri="{FF2B5EF4-FFF2-40B4-BE49-F238E27FC236}">
                <a16:creationId xmlns:a16="http://schemas.microsoft.com/office/drawing/2014/main" id="{F0421891-4C00-493D-14CC-627CDFB192FE}"/>
              </a:ext>
            </a:extLst>
          </p:cNvPr>
          <p:cNvPicPr>
            <a:picLocks noChangeAspect="1"/>
          </p:cNvPicPr>
          <p:nvPr/>
        </p:nvPicPr>
        <p:blipFill>
          <a:blip r:embed="rId3"/>
          <a:stretch>
            <a:fillRect/>
          </a:stretch>
        </p:blipFill>
        <p:spPr>
          <a:xfrm>
            <a:off x="609600" y="1676400"/>
            <a:ext cx="2971800" cy="4099948"/>
          </a:xfrm>
          <a:prstGeom prst="rect">
            <a:avLst/>
          </a:prstGeom>
        </p:spPr>
      </p:pic>
    </p:spTree>
    <p:extLst>
      <p:ext uri="{BB962C8B-B14F-4D97-AF65-F5344CB8AC3E}">
        <p14:creationId xmlns:p14="http://schemas.microsoft.com/office/powerpoint/2010/main" val="324118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1A05-B2FB-AAF2-6596-CD6B1CC34DD4}"/>
              </a:ext>
            </a:extLst>
          </p:cNvPr>
          <p:cNvSpPr>
            <a:spLocks noGrp="1"/>
          </p:cNvSpPr>
          <p:nvPr>
            <p:ph type="title"/>
          </p:nvPr>
        </p:nvSpPr>
        <p:spPr/>
        <p:txBody>
          <a:bodyPr/>
          <a:lstStyle/>
          <a:p>
            <a:r>
              <a:rPr lang="en-GB" dirty="0"/>
              <a:t>Effectiveness</a:t>
            </a:r>
          </a:p>
        </p:txBody>
      </p:sp>
      <p:pic>
        <p:nvPicPr>
          <p:cNvPr id="4" name="Content Placeholder 3">
            <a:extLst>
              <a:ext uri="{FF2B5EF4-FFF2-40B4-BE49-F238E27FC236}">
                <a16:creationId xmlns:a16="http://schemas.microsoft.com/office/drawing/2014/main" id="{0434D570-9576-86CD-EF9F-510D12A65E44}"/>
              </a:ext>
            </a:extLst>
          </p:cNvPr>
          <p:cNvPicPr>
            <a:picLocks noGrp="1" noChangeAspect="1"/>
          </p:cNvPicPr>
          <p:nvPr>
            <p:ph idx="1"/>
          </p:nvPr>
        </p:nvPicPr>
        <p:blipFill>
          <a:blip r:embed="rId2"/>
          <a:stretch>
            <a:fillRect/>
          </a:stretch>
        </p:blipFill>
        <p:spPr>
          <a:xfrm>
            <a:off x="2057401" y="2209800"/>
            <a:ext cx="4634457" cy="3089638"/>
          </a:xfrm>
          <a:prstGeom prst="rect">
            <a:avLst/>
          </a:prstGeom>
          <a:ln>
            <a:solidFill>
              <a:srgbClr val="156082"/>
            </a:solidFill>
          </a:ln>
        </p:spPr>
      </p:pic>
    </p:spTree>
    <p:extLst>
      <p:ext uri="{BB962C8B-B14F-4D97-AF65-F5344CB8AC3E}">
        <p14:creationId xmlns:p14="http://schemas.microsoft.com/office/powerpoint/2010/main" val="391802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5C8B3-8591-13A3-A1BD-610373F0FDF6}"/>
              </a:ext>
            </a:extLst>
          </p:cNvPr>
          <p:cNvSpPr>
            <a:spLocks noGrp="1"/>
          </p:cNvSpPr>
          <p:nvPr>
            <p:ph type="title"/>
          </p:nvPr>
        </p:nvSpPr>
        <p:spPr/>
        <p:txBody>
          <a:bodyPr/>
          <a:lstStyle/>
          <a:p>
            <a:r>
              <a:rPr lang="en-GB" dirty="0"/>
              <a:t>Efficiency</a:t>
            </a:r>
          </a:p>
        </p:txBody>
      </p:sp>
      <p:pic>
        <p:nvPicPr>
          <p:cNvPr id="4" name="Content Placeholder 3">
            <a:extLst>
              <a:ext uri="{FF2B5EF4-FFF2-40B4-BE49-F238E27FC236}">
                <a16:creationId xmlns:a16="http://schemas.microsoft.com/office/drawing/2014/main" id="{93804826-3751-ACBB-410F-DB2A5E6B226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28800" y="1828800"/>
            <a:ext cx="5181600" cy="3454400"/>
          </a:xfrm>
          <a:prstGeom prst="rect">
            <a:avLst/>
          </a:prstGeom>
          <a:noFill/>
          <a:ln>
            <a:solidFill>
              <a:srgbClr val="156082"/>
            </a:solidFill>
          </a:ln>
        </p:spPr>
      </p:pic>
    </p:spTree>
    <p:extLst>
      <p:ext uri="{BB962C8B-B14F-4D97-AF65-F5344CB8AC3E}">
        <p14:creationId xmlns:p14="http://schemas.microsoft.com/office/powerpoint/2010/main" val="1770199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C87D3946-10ED-F7E5-DDDA-359D7CEC9086}"/>
              </a:ext>
            </a:extLst>
          </p:cNvPr>
          <p:cNvSpPr>
            <a:spLocks noGrp="1"/>
          </p:cNvSpPr>
          <p:nvPr>
            <p:ph type="body" sz="half" idx="2"/>
          </p:nvPr>
        </p:nvSpPr>
        <p:spPr>
          <a:xfrm>
            <a:off x="2514600" y="4293097"/>
            <a:ext cx="4114800" cy="603647"/>
          </a:xfrm>
        </p:spPr>
        <p:txBody>
          <a:bodyPr/>
          <a:lstStyle/>
          <a:p>
            <a:pPr algn="ctr"/>
            <a:endParaRPr lang="en-US" sz="2400" dirty="0">
              <a:solidFill>
                <a:schemeClr val="bg1">
                  <a:lumMod val="65000"/>
                </a:schemeClr>
              </a:solidFill>
              <a:latin typeface="Calibri" panose="020F0502020204030204" pitchFamily="34" charset="0"/>
              <a:cs typeface="Calibri" panose="020F0502020204030204" pitchFamily="34" charset="0"/>
            </a:endParaRPr>
          </a:p>
        </p:txBody>
      </p:sp>
      <p:pic>
        <p:nvPicPr>
          <p:cNvPr id="7" name="Picture Placeholder 6">
            <a:extLst>
              <a:ext uri="{FF2B5EF4-FFF2-40B4-BE49-F238E27FC236}">
                <a16:creationId xmlns:a16="http://schemas.microsoft.com/office/drawing/2014/main" id="{5A06E726-CB1C-6496-F736-ED12FF055710}"/>
              </a:ext>
            </a:extLst>
          </p:cNvPr>
          <p:cNvPicPr>
            <a:picLocks noGrp="1" noChangeAspect="1"/>
          </p:cNvPicPr>
          <p:nvPr>
            <p:ph type="pic" idx="1"/>
          </p:nvPr>
        </p:nvPicPr>
        <p:blipFill>
          <a:blip r:embed="rId3"/>
          <a:srcRect t="13" b="13"/>
          <a:stretch/>
        </p:blipFill>
        <p:spPr bwMode="auto">
          <a:xfrm>
            <a:off x="457200" y="1000987"/>
            <a:ext cx="38862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DC42F60-C095-7076-9EF3-4B9B4CF0BE83}"/>
              </a:ext>
            </a:extLst>
          </p:cNvPr>
          <p:cNvPicPr>
            <a:picLocks noChangeAspect="1"/>
          </p:cNvPicPr>
          <p:nvPr/>
        </p:nvPicPr>
        <p:blipFill>
          <a:blip r:embed="rId4"/>
          <a:stretch>
            <a:fillRect/>
          </a:stretch>
        </p:blipFill>
        <p:spPr>
          <a:xfrm>
            <a:off x="4764059" y="1000987"/>
            <a:ext cx="3886199" cy="2200227"/>
          </a:xfrm>
          <a:prstGeom prst="rect">
            <a:avLst/>
          </a:prstGeom>
        </p:spPr>
      </p:pic>
      <p:pic>
        <p:nvPicPr>
          <p:cNvPr id="14" name="Picture 13">
            <a:extLst>
              <a:ext uri="{FF2B5EF4-FFF2-40B4-BE49-F238E27FC236}">
                <a16:creationId xmlns:a16="http://schemas.microsoft.com/office/drawing/2014/main" id="{8A9E3867-978B-CA97-463C-6A29D2C2565A}"/>
              </a:ext>
            </a:extLst>
          </p:cNvPr>
          <p:cNvPicPr>
            <a:picLocks noChangeAspect="1"/>
          </p:cNvPicPr>
          <p:nvPr/>
        </p:nvPicPr>
        <p:blipFill>
          <a:blip r:embed="rId5"/>
          <a:stretch>
            <a:fillRect/>
          </a:stretch>
        </p:blipFill>
        <p:spPr>
          <a:xfrm>
            <a:off x="496390" y="3429000"/>
            <a:ext cx="3886200" cy="2217848"/>
          </a:xfrm>
          <a:prstGeom prst="rect">
            <a:avLst/>
          </a:prstGeom>
          <a:ln>
            <a:solidFill>
              <a:schemeClr val="tx1"/>
            </a:solidFill>
          </a:ln>
        </p:spPr>
      </p:pic>
      <p:pic>
        <p:nvPicPr>
          <p:cNvPr id="16" name="Picture 15">
            <a:extLst>
              <a:ext uri="{FF2B5EF4-FFF2-40B4-BE49-F238E27FC236}">
                <a16:creationId xmlns:a16="http://schemas.microsoft.com/office/drawing/2014/main" id="{5F06ACAF-AC11-B98D-CC12-0237EC0E3063}"/>
              </a:ext>
            </a:extLst>
          </p:cNvPr>
          <p:cNvPicPr>
            <a:picLocks noChangeAspect="1"/>
          </p:cNvPicPr>
          <p:nvPr/>
        </p:nvPicPr>
        <p:blipFill>
          <a:blip r:embed="rId6"/>
          <a:stretch>
            <a:fillRect/>
          </a:stretch>
        </p:blipFill>
        <p:spPr>
          <a:xfrm>
            <a:off x="4733579" y="3427367"/>
            <a:ext cx="3886199" cy="2189124"/>
          </a:xfrm>
          <a:prstGeom prst="rect">
            <a:avLst/>
          </a:prstGeom>
          <a:ln>
            <a:solidFill>
              <a:schemeClr val="tx1"/>
            </a:solidFill>
          </a:ln>
        </p:spPr>
      </p:pic>
    </p:spTree>
    <p:extLst>
      <p:ext uri="{BB962C8B-B14F-4D97-AF65-F5344CB8AC3E}">
        <p14:creationId xmlns:p14="http://schemas.microsoft.com/office/powerpoint/2010/main" val="343558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6F49-1090-1538-271F-ED82EF0E2DA0}"/>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A7712A00-30F8-FD47-931B-BBE54408E58F}"/>
              </a:ext>
            </a:extLst>
          </p:cNvPr>
          <p:cNvPicPr>
            <a:picLocks noGrp="1" noChangeAspect="1"/>
          </p:cNvPicPr>
          <p:nvPr>
            <p:ph idx="1"/>
          </p:nvPr>
        </p:nvPicPr>
        <p:blipFill>
          <a:blip r:embed="rId3"/>
          <a:stretch>
            <a:fillRect/>
          </a:stretch>
        </p:blipFill>
        <p:spPr bwMode="auto">
          <a:xfrm>
            <a:off x="2552700" y="1859341"/>
            <a:ext cx="3733800" cy="11877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91A013D-7301-E02F-612F-1CC89BA65016}"/>
              </a:ext>
            </a:extLst>
          </p:cNvPr>
          <p:cNvSpPr txBox="1"/>
          <p:nvPr/>
        </p:nvSpPr>
        <p:spPr>
          <a:xfrm>
            <a:off x="1752601" y="3429000"/>
            <a:ext cx="5334001" cy="1569660"/>
          </a:xfrm>
          <a:prstGeom prst="rect">
            <a:avLst/>
          </a:prstGeom>
          <a:noFill/>
        </p:spPr>
        <p:txBody>
          <a:bodyPr wrap="square">
            <a:spAutoFit/>
          </a:bodyPr>
          <a:lstStyle/>
          <a:p>
            <a: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Learn from effective local models and cross-UK good practice</a:t>
            </a:r>
            <a:br>
              <a:rPr 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1600" i="1" dirty="0">
                <a:solidFill>
                  <a:srgbClr val="000000"/>
                </a:solidFill>
                <a:latin typeface="Calibri" panose="020F0502020204030204" pitchFamily="34" charset="0"/>
                <a:ea typeface="Calibri" panose="020F0502020204030204" pitchFamily="34" charset="0"/>
                <a:cs typeface="Calibri" panose="020F0502020204030204" pitchFamily="34" charset="0"/>
              </a:rPr>
              <a:t>For example, Enfield Council has funded and supported a network of nurture groups across the borough, providing early intervention and relational support at scale. The provision has been found to be an effective, high-value early intervention that delivers strong educational and economic returns. </a:t>
            </a:r>
            <a:endParaRPr lang="en-GB"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DB5573A-9FBF-F04C-09A7-1DFF893D05F3}"/>
              </a:ext>
            </a:extLst>
          </p:cNvPr>
          <p:cNvSpPr txBox="1"/>
          <p:nvPr/>
        </p:nvSpPr>
        <p:spPr>
          <a:xfrm>
            <a:off x="1752600" y="5121177"/>
            <a:ext cx="5334000" cy="307777"/>
          </a:xfrm>
          <a:prstGeom prst="rect">
            <a:avLst/>
          </a:prstGeom>
          <a:noFill/>
        </p:spPr>
        <p:txBody>
          <a:bodyPr wrap="square">
            <a:spAutoFit/>
          </a:bodyPr>
          <a:lstStyle/>
          <a:p>
            <a:r>
              <a:rPr lang="en-GB" sz="1400" dirty="0">
                <a:solidFill>
                  <a:srgbClr val="000000"/>
                </a:solidFill>
                <a:latin typeface="Calibri" panose="020F0502020204030204" pitchFamily="34" charset="0"/>
                <a:ea typeface="Calibri" panose="020F0502020204030204" pitchFamily="34" charset="0"/>
                <a:cs typeface="Calibri" panose="020F0502020204030204" pitchFamily="34" charset="0"/>
              </a:rPr>
              <a:t>SEND Reforms consultation response</a:t>
            </a:r>
          </a:p>
        </p:txBody>
      </p:sp>
    </p:spTree>
    <p:extLst>
      <p:ext uri="{BB962C8B-B14F-4D97-AF65-F5344CB8AC3E}">
        <p14:creationId xmlns:p14="http://schemas.microsoft.com/office/powerpoint/2010/main" val="388707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4544D8-1CA0-2B00-605D-1DCA09E94F8B}"/>
              </a:ext>
            </a:extLst>
          </p:cNvPr>
          <p:cNvSpPr>
            <a:spLocks noGrp="1"/>
          </p:cNvSpPr>
          <p:nvPr>
            <p:ph type="title"/>
          </p:nvPr>
        </p:nvSpPr>
        <p:spPr>
          <a:xfrm>
            <a:off x="251520" y="1085850"/>
            <a:ext cx="8640960" cy="857250"/>
          </a:xfrm>
        </p:spPr>
        <p:txBody>
          <a:bodyPr/>
          <a:lstStyle/>
          <a:p>
            <a:endParaRPr lang="en-US" dirty="0"/>
          </a:p>
        </p:txBody>
      </p:sp>
      <p:sp>
        <p:nvSpPr>
          <p:cNvPr id="3" name="Content Placeholder 2">
            <a:extLst>
              <a:ext uri="{FF2B5EF4-FFF2-40B4-BE49-F238E27FC236}">
                <a16:creationId xmlns:a16="http://schemas.microsoft.com/office/drawing/2014/main" id="{6B6F66F3-A102-E3C7-0004-0F68CD46D746}"/>
              </a:ext>
            </a:extLst>
          </p:cNvPr>
          <p:cNvSpPr>
            <a:spLocks noGrp="1"/>
          </p:cNvSpPr>
          <p:nvPr>
            <p:ph sz="half" idx="1"/>
          </p:nvPr>
        </p:nvSpPr>
        <p:spPr>
          <a:xfrm>
            <a:off x="251520" y="2000250"/>
            <a:ext cx="2796480" cy="3409950"/>
          </a:xfrm>
        </p:spPr>
        <p:txBody>
          <a:bodyPr wrap="square" anchor="t">
            <a:normAutofit fontScale="92500" lnSpcReduction="20000"/>
          </a:bodyPr>
          <a:lstStyle/>
          <a:p>
            <a:pPr marL="0" indent="0">
              <a:lnSpc>
                <a:spcPct val="90000"/>
              </a:lnSpc>
              <a:buNone/>
            </a:pPr>
            <a:r>
              <a:rPr lang="en-US" sz="1600" b="1" dirty="0">
                <a:latin typeface="Calibri" panose="020F0502020204030204" pitchFamily="34" charset="0"/>
                <a:ea typeface="Calibri" panose="020F0502020204030204" pitchFamily="34" charset="0"/>
                <a:cs typeface="Calibri" panose="020F0502020204030204" pitchFamily="34" charset="0"/>
              </a:rPr>
              <a:t>The Inclusive and Relational Approaches Working Group</a:t>
            </a:r>
          </a:p>
          <a:p>
            <a:pPr marL="0" indent="0">
              <a:lnSpc>
                <a:spcPct val="90000"/>
              </a:lnSpc>
              <a:buNone/>
            </a:pPr>
            <a:r>
              <a:rPr lang="en-US" sz="1600" b="1" dirty="0">
                <a:latin typeface="Calibri" panose="020F0502020204030204" pitchFamily="34" charset="0"/>
                <a:ea typeface="Calibri" panose="020F0502020204030204" pitchFamily="34" charset="0"/>
                <a:cs typeface="Calibri" panose="020F0502020204030204" pitchFamily="34" charset="0"/>
              </a:rPr>
              <a:t>Who are we?</a:t>
            </a:r>
          </a:p>
          <a:p>
            <a:pPr marL="0" indent="0">
              <a:lnSpc>
                <a:spcPct val="90000"/>
              </a:lnSpc>
              <a:buNone/>
            </a:pPr>
            <a:r>
              <a:rPr lang="en-US" sz="1600" dirty="0">
                <a:latin typeface="Calibri" panose="020F0502020204030204" pitchFamily="34" charset="0"/>
                <a:ea typeface="Calibri" panose="020F0502020204030204" pitchFamily="34" charset="0"/>
                <a:cs typeface="Calibri" panose="020F0502020204030204" pitchFamily="34" charset="0"/>
              </a:rPr>
              <a:t>The inclusive and relational approaches working group is made up of educators, charity leaders and sector experts.</a:t>
            </a:r>
            <a:br>
              <a:rPr lang="en-US" sz="1600" dirty="0">
                <a:latin typeface="Calibri" panose="020F0502020204030204" pitchFamily="34" charset="0"/>
                <a:ea typeface="Calibri" panose="020F0502020204030204" pitchFamily="34" charset="0"/>
                <a:cs typeface="Calibri" panose="020F0502020204030204" pitchFamily="34" charset="0"/>
              </a:rPr>
            </a:br>
            <a:br>
              <a:rPr lang="en-US" sz="1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We have come together to raise awareness of the need for inclusive, relational approaches as they relate to belonging in education, with the government, policymakers and the wider sector.  We aim to share evidence and best practice on facilitating inclusion, relational approaches and a sense of belonging for children in school. </a:t>
            </a:r>
          </a:p>
          <a:p>
            <a:pPr>
              <a:lnSpc>
                <a:spcPct val="90000"/>
              </a:lnSpc>
            </a:pPr>
            <a:endParaRPr lang="en-GB" sz="1600" dirty="0"/>
          </a:p>
        </p:txBody>
      </p:sp>
      <p:pic>
        <p:nvPicPr>
          <p:cNvPr id="4" name="Content Placeholder 4">
            <a:extLst>
              <a:ext uri="{FF2B5EF4-FFF2-40B4-BE49-F238E27FC236}">
                <a16:creationId xmlns:a16="http://schemas.microsoft.com/office/drawing/2014/main" id="{777B6867-CA21-BE26-F8C1-9E27B39069B8}"/>
              </a:ext>
            </a:extLst>
          </p:cNvPr>
          <p:cNvPicPr>
            <a:picLocks noChangeAspect="1"/>
          </p:cNvPicPr>
          <p:nvPr/>
        </p:nvPicPr>
        <p:blipFill>
          <a:blip r:embed="rId2"/>
          <a:stretch>
            <a:fillRect/>
          </a:stretch>
        </p:blipFill>
        <p:spPr bwMode="auto">
          <a:xfrm>
            <a:off x="3124200" y="1844701"/>
            <a:ext cx="5665306" cy="3257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23E4CE2-096C-3494-9218-D05A378E7809}"/>
              </a:ext>
            </a:extLst>
          </p:cNvPr>
          <p:cNvPicPr>
            <a:picLocks noChangeAspect="1"/>
          </p:cNvPicPr>
          <p:nvPr/>
        </p:nvPicPr>
        <p:blipFill>
          <a:blip r:embed="rId3"/>
          <a:stretch>
            <a:fillRect/>
          </a:stretch>
        </p:blipFill>
        <p:spPr>
          <a:xfrm>
            <a:off x="381001" y="1053738"/>
            <a:ext cx="2362321" cy="749339"/>
          </a:xfrm>
          <a:prstGeom prst="rect">
            <a:avLst/>
          </a:prstGeom>
        </p:spPr>
      </p:pic>
    </p:spTree>
    <p:extLst>
      <p:ext uri="{BB962C8B-B14F-4D97-AF65-F5344CB8AC3E}">
        <p14:creationId xmlns:p14="http://schemas.microsoft.com/office/powerpoint/2010/main" val="2881761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5F19-8302-3F7E-D6D3-1131696C3E84}"/>
              </a:ext>
            </a:extLst>
          </p:cNvPr>
          <p:cNvSpPr>
            <a:spLocks noGrp="1"/>
          </p:cNvSpPr>
          <p:nvPr>
            <p:ph type="title"/>
          </p:nvPr>
        </p:nvSpPr>
        <p:spPr>
          <a:xfrm>
            <a:off x="457200" y="1063229"/>
            <a:ext cx="8229600" cy="857250"/>
          </a:xfrm>
        </p:spPr>
        <p:txBody>
          <a:bodyPr wrap="square" anchor="t">
            <a:normAutofit/>
          </a:bodyPr>
          <a:lstStyle/>
          <a:p>
            <a:r>
              <a:rPr lang="en-GB" dirty="0"/>
              <a:t>Future NG</a:t>
            </a:r>
          </a:p>
        </p:txBody>
      </p:sp>
      <p:sp>
        <p:nvSpPr>
          <p:cNvPr id="9" name="Text Placeholder 2">
            <a:extLst>
              <a:ext uri="{FF2B5EF4-FFF2-40B4-BE49-F238E27FC236}">
                <a16:creationId xmlns:a16="http://schemas.microsoft.com/office/drawing/2014/main" id="{78EA152D-3934-C665-9168-2C68DE71FF26}"/>
              </a:ext>
            </a:extLst>
          </p:cNvPr>
          <p:cNvSpPr>
            <a:spLocks noGrp="1"/>
          </p:cNvSpPr>
          <p:nvPr>
            <p:ph type="body" idx="1"/>
          </p:nvPr>
        </p:nvSpPr>
        <p:spPr>
          <a:xfrm>
            <a:off x="457200" y="2008585"/>
            <a:ext cx="4040188" cy="479822"/>
          </a:xfrm>
        </p:spPr>
        <p:txBody>
          <a:bodyPr/>
          <a:lstStyle/>
          <a:p>
            <a:endParaRPr lang="en-US"/>
          </a:p>
        </p:txBody>
      </p:sp>
      <p:sp>
        <p:nvSpPr>
          <p:cNvPr id="3" name="Content Placeholder 2">
            <a:extLst>
              <a:ext uri="{FF2B5EF4-FFF2-40B4-BE49-F238E27FC236}">
                <a16:creationId xmlns:a16="http://schemas.microsoft.com/office/drawing/2014/main" id="{6F5479F3-2B90-F8EF-A934-2E63C0731B40}"/>
              </a:ext>
            </a:extLst>
          </p:cNvPr>
          <p:cNvSpPr>
            <a:spLocks noGrp="1"/>
          </p:cNvSpPr>
          <p:nvPr>
            <p:ph sz="half" idx="2"/>
          </p:nvPr>
        </p:nvSpPr>
        <p:spPr>
          <a:xfrm>
            <a:off x="457199" y="2133601"/>
            <a:ext cx="4343400" cy="3531393"/>
          </a:xfrm>
        </p:spPr>
        <p:txBody>
          <a:bodyPr wrap="square" anchor="t">
            <a:normAutofit/>
          </a:bodyPr>
          <a:lstStyle/>
          <a:p>
            <a:pPr>
              <a:lnSpc>
                <a:spcPct val="90000"/>
              </a:lnSpc>
            </a:pPr>
            <a:r>
              <a:rPr lang="en-GB" dirty="0">
                <a:latin typeface="Calibri" panose="020F0502020204030204" pitchFamily="34" charset="0"/>
                <a:ea typeface="Calibri" panose="020F0502020204030204" pitchFamily="34" charset="0"/>
                <a:cs typeface="Calibri" panose="020F0502020204030204" pitchFamily="34" charset="0"/>
              </a:rPr>
              <a:t>Year 3 of the funding cycle 2026-27, new bids to begin in late Autumn 2026. All Primaries will be contacted.</a:t>
            </a:r>
          </a:p>
          <a:p>
            <a:pPr>
              <a:lnSpc>
                <a:spcPct val="90000"/>
              </a:lnSpc>
            </a:pPr>
            <a:endParaRPr lang="en-GB" dirty="0">
              <a:latin typeface="Calibri" panose="020F0502020204030204" pitchFamily="34" charset="0"/>
              <a:ea typeface="Calibri" panose="020F0502020204030204" pitchFamily="34" charset="0"/>
              <a:cs typeface="Calibri" panose="020F0502020204030204" pitchFamily="34" charset="0"/>
            </a:endParaRPr>
          </a:p>
          <a:p>
            <a:pPr>
              <a:lnSpc>
                <a:spcPct val="90000"/>
              </a:lnSpc>
            </a:pPr>
            <a:r>
              <a:rPr lang="en-GB" dirty="0">
                <a:latin typeface="Calibri" panose="020F0502020204030204" pitchFamily="34" charset="0"/>
                <a:ea typeface="Calibri" panose="020F0502020204030204" pitchFamily="34" charset="0"/>
                <a:cs typeface="Calibri" panose="020F0502020204030204" pitchFamily="34" charset="0"/>
              </a:rPr>
              <a:t>How can we support children before and after Nurture Group, or in schools with no Nurture Group?</a:t>
            </a:r>
          </a:p>
          <a:p>
            <a:pPr marL="0" indent="0">
              <a:lnSpc>
                <a:spcPct val="90000"/>
              </a:lnSpc>
              <a:buNone/>
            </a:pPr>
            <a:endParaRPr lang="en-GB" dirty="0">
              <a:latin typeface="Calibri" panose="020F0502020204030204" pitchFamily="34" charset="0"/>
              <a:ea typeface="Calibri" panose="020F0502020204030204" pitchFamily="34" charset="0"/>
              <a:cs typeface="Calibri" panose="020F0502020204030204" pitchFamily="34" charset="0"/>
            </a:endParaRPr>
          </a:p>
          <a:p>
            <a:pPr>
              <a:lnSpc>
                <a:spcPct val="90000"/>
              </a:lnSpc>
            </a:pPr>
            <a:r>
              <a:rPr lang="en-GB" dirty="0">
                <a:latin typeface="Calibri" panose="020F0502020204030204" pitchFamily="34" charset="0"/>
                <a:ea typeface="Calibri" panose="020F0502020204030204" pitchFamily="34" charset="0"/>
                <a:cs typeface="Calibri" panose="020F0502020204030204" pitchFamily="34" charset="0"/>
              </a:rPr>
              <a:t>Next year marks 25 years of EY SEND Team (formerly EYSI) working in Enfield schools – time to celebrate!</a:t>
            </a:r>
          </a:p>
        </p:txBody>
      </p:sp>
      <p:sp>
        <p:nvSpPr>
          <p:cNvPr id="11" name="Text Placeholder 4">
            <a:extLst>
              <a:ext uri="{FF2B5EF4-FFF2-40B4-BE49-F238E27FC236}">
                <a16:creationId xmlns:a16="http://schemas.microsoft.com/office/drawing/2014/main" id="{6670D2E0-C6E6-56D8-19A4-E9A9F3E43D6B}"/>
              </a:ext>
            </a:extLst>
          </p:cNvPr>
          <p:cNvSpPr>
            <a:spLocks noGrp="1"/>
          </p:cNvSpPr>
          <p:nvPr>
            <p:ph type="body" sz="quarter" idx="3"/>
          </p:nvPr>
        </p:nvSpPr>
        <p:spPr>
          <a:xfrm>
            <a:off x="4645027" y="2008585"/>
            <a:ext cx="4041775" cy="479822"/>
          </a:xfrm>
        </p:spPr>
        <p:txBody>
          <a:bodyPr/>
          <a:lstStyle/>
          <a:p>
            <a:endParaRPr lang="en-US"/>
          </a:p>
        </p:txBody>
      </p:sp>
      <p:pic>
        <p:nvPicPr>
          <p:cNvPr id="4" name="Graphic 3" descr="Clapping hands with solid fill">
            <a:extLst>
              <a:ext uri="{FF2B5EF4-FFF2-40B4-BE49-F238E27FC236}">
                <a16:creationId xmlns:a16="http://schemas.microsoft.com/office/drawing/2014/main" id="{DE0E8726-6731-6DB4-EE68-65239E1256E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05401" y="3249453"/>
            <a:ext cx="2415541" cy="2415541"/>
          </a:xfrm>
          <a:prstGeom prst="rect">
            <a:avLst/>
          </a:prstGeom>
        </p:spPr>
      </p:pic>
    </p:spTree>
    <p:extLst>
      <p:ext uri="{BB962C8B-B14F-4D97-AF65-F5344CB8AC3E}">
        <p14:creationId xmlns:p14="http://schemas.microsoft.com/office/powerpoint/2010/main" val="3892602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579437">
            <a:off x="9265184" y="110092"/>
            <a:ext cx="2656295" cy="5601020"/>
            <a:chOff x="0" y="0"/>
            <a:chExt cx="360378" cy="759887"/>
          </a:xfrm>
        </p:grpSpPr>
        <p:sp>
          <p:nvSpPr>
            <p:cNvPr id="3" name="Freeform 3"/>
            <p:cNvSpPr/>
            <p:nvPr/>
          </p:nvSpPr>
          <p:spPr>
            <a:xfrm>
              <a:off x="0" y="0"/>
              <a:ext cx="360378" cy="759887"/>
            </a:xfrm>
            <a:custGeom>
              <a:avLst/>
              <a:gdLst/>
              <a:ahLst/>
              <a:cxnLst/>
              <a:rect l="l" t="t" r="r" b="b"/>
              <a:pathLst>
                <a:path w="360378" h="759887">
                  <a:moveTo>
                    <a:pt x="180189" y="0"/>
                  </a:moveTo>
                  <a:lnTo>
                    <a:pt x="360378" y="759887"/>
                  </a:lnTo>
                  <a:lnTo>
                    <a:pt x="0" y="759887"/>
                  </a:lnTo>
                  <a:lnTo>
                    <a:pt x="180189" y="0"/>
                  </a:lnTo>
                  <a:close/>
                </a:path>
              </a:pathLst>
            </a:custGeom>
            <a:solidFill>
              <a:srgbClr val="003D6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4" name="TextBox 4"/>
            <p:cNvSpPr txBox="1"/>
            <p:nvPr/>
          </p:nvSpPr>
          <p:spPr>
            <a:xfrm>
              <a:off x="56309" y="305179"/>
              <a:ext cx="247760" cy="400429"/>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5" name="Group 5"/>
          <p:cNvGrpSpPr/>
          <p:nvPr/>
        </p:nvGrpSpPr>
        <p:grpSpPr>
          <a:xfrm rot="-1607895">
            <a:off x="7244139" y="3992267"/>
            <a:ext cx="2656295" cy="2804803"/>
            <a:chOff x="0" y="0"/>
            <a:chExt cx="360378" cy="380526"/>
          </a:xfrm>
        </p:grpSpPr>
        <p:sp>
          <p:nvSpPr>
            <p:cNvPr id="6" name="Freeform 6"/>
            <p:cNvSpPr/>
            <p:nvPr/>
          </p:nvSpPr>
          <p:spPr>
            <a:xfrm>
              <a:off x="0" y="0"/>
              <a:ext cx="360378" cy="380526"/>
            </a:xfrm>
            <a:custGeom>
              <a:avLst/>
              <a:gdLst/>
              <a:ahLst/>
              <a:cxnLst/>
              <a:rect l="l" t="t" r="r" b="b"/>
              <a:pathLst>
                <a:path w="360378" h="380526">
                  <a:moveTo>
                    <a:pt x="180189" y="0"/>
                  </a:moveTo>
                  <a:lnTo>
                    <a:pt x="360378" y="380526"/>
                  </a:lnTo>
                  <a:lnTo>
                    <a:pt x="0" y="380526"/>
                  </a:lnTo>
                  <a:lnTo>
                    <a:pt x="180189" y="0"/>
                  </a:lnTo>
                  <a:close/>
                </a:path>
              </a:pathLst>
            </a:custGeom>
            <a:solidFill>
              <a:srgbClr val="F2F2F2"/>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7" name="TextBox 7"/>
            <p:cNvSpPr txBox="1"/>
            <p:nvPr/>
          </p:nvSpPr>
          <p:spPr>
            <a:xfrm>
              <a:off x="56309" y="129048"/>
              <a:ext cx="247760" cy="224298"/>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8" name="Group 8"/>
          <p:cNvGrpSpPr/>
          <p:nvPr/>
        </p:nvGrpSpPr>
        <p:grpSpPr>
          <a:xfrm rot="-2854661">
            <a:off x="8770410" y="817542"/>
            <a:ext cx="2656295" cy="5601020"/>
            <a:chOff x="0" y="0"/>
            <a:chExt cx="360378" cy="759887"/>
          </a:xfrm>
        </p:grpSpPr>
        <p:sp>
          <p:nvSpPr>
            <p:cNvPr id="9" name="Freeform 9"/>
            <p:cNvSpPr/>
            <p:nvPr/>
          </p:nvSpPr>
          <p:spPr>
            <a:xfrm>
              <a:off x="0" y="0"/>
              <a:ext cx="360378" cy="759887"/>
            </a:xfrm>
            <a:custGeom>
              <a:avLst/>
              <a:gdLst/>
              <a:ahLst/>
              <a:cxnLst/>
              <a:rect l="l" t="t" r="r" b="b"/>
              <a:pathLst>
                <a:path w="360378" h="759887">
                  <a:moveTo>
                    <a:pt x="180189" y="0"/>
                  </a:moveTo>
                  <a:lnTo>
                    <a:pt x="360378" y="759887"/>
                  </a:lnTo>
                  <a:lnTo>
                    <a:pt x="0" y="759887"/>
                  </a:lnTo>
                  <a:lnTo>
                    <a:pt x="180189" y="0"/>
                  </a:lnTo>
                  <a:close/>
                </a:path>
              </a:pathLst>
            </a:custGeom>
            <a:solidFill>
              <a:srgbClr val="FFBC0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0" name="TextBox 10"/>
            <p:cNvSpPr txBox="1"/>
            <p:nvPr/>
          </p:nvSpPr>
          <p:spPr>
            <a:xfrm>
              <a:off x="56309" y="305179"/>
              <a:ext cx="247760" cy="400429"/>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11" name="Group 11"/>
          <p:cNvGrpSpPr/>
          <p:nvPr/>
        </p:nvGrpSpPr>
        <p:grpSpPr>
          <a:xfrm rot="-1790204">
            <a:off x="7900828" y="1391901"/>
            <a:ext cx="2656295" cy="4893405"/>
            <a:chOff x="0" y="0"/>
            <a:chExt cx="360378" cy="663885"/>
          </a:xfrm>
        </p:grpSpPr>
        <p:sp>
          <p:nvSpPr>
            <p:cNvPr id="12" name="Freeform 12"/>
            <p:cNvSpPr/>
            <p:nvPr/>
          </p:nvSpPr>
          <p:spPr>
            <a:xfrm>
              <a:off x="0" y="0"/>
              <a:ext cx="360378" cy="663885"/>
            </a:xfrm>
            <a:custGeom>
              <a:avLst/>
              <a:gdLst/>
              <a:ahLst/>
              <a:cxnLst/>
              <a:rect l="l" t="t" r="r" b="b"/>
              <a:pathLst>
                <a:path w="360378" h="663885">
                  <a:moveTo>
                    <a:pt x="180189" y="0"/>
                  </a:moveTo>
                  <a:lnTo>
                    <a:pt x="360378" y="663885"/>
                  </a:lnTo>
                  <a:lnTo>
                    <a:pt x="0" y="663885"/>
                  </a:lnTo>
                  <a:lnTo>
                    <a:pt x="180189" y="0"/>
                  </a:lnTo>
                  <a:close/>
                </a:path>
              </a:pathLst>
            </a:custGeom>
            <a:solidFill>
              <a:srgbClr val="003D6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3" name="TextBox 13"/>
            <p:cNvSpPr txBox="1"/>
            <p:nvPr/>
          </p:nvSpPr>
          <p:spPr>
            <a:xfrm>
              <a:off x="56309" y="260607"/>
              <a:ext cx="247760" cy="355857"/>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14" name="Group 14"/>
          <p:cNvGrpSpPr/>
          <p:nvPr/>
        </p:nvGrpSpPr>
        <p:grpSpPr>
          <a:xfrm rot="-1790204">
            <a:off x="8433455" y="3318383"/>
            <a:ext cx="2656295" cy="4893405"/>
            <a:chOff x="0" y="0"/>
            <a:chExt cx="360378" cy="663885"/>
          </a:xfrm>
        </p:grpSpPr>
        <p:sp>
          <p:nvSpPr>
            <p:cNvPr id="15" name="Freeform 15"/>
            <p:cNvSpPr/>
            <p:nvPr/>
          </p:nvSpPr>
          <p:spPr>
            <a:xfrm>
              <a:off x="0" y="0"/>
              <a:ext cx="360378" cy="663885"/>
            </a:xfrm>
            <a:custGeom>
              <a:avLst/>
              <a:gdLst/>
              <a:ahLst/>
              <a:cxnLst/>
              <a:rect l="l" t="t" r="r" b="b"/>
              <a:pathLst>
                <a:path w="360378" h="663885">
                  <a:moveTo>
                    <a:pt x="180189" y="0"/>
                  </a:moveTo>
                  <a:lnTo>
                    <a:pt x="360378" y="663885"/>
                  </a:lnTo>
                  <a:lnTo>
                    <a:pt x="0" y="663885"/>
                  </a:lnTo>
                  <a:lnTo>
                    <a:pt x="180189" y="0"/>
                  </a:lnTo>
                  <a:close/>
                </a:path>
              </a:pathLst>
            </a:custGeom>
            <a:solidFill>
              <a:srgbClr val="003654"/>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6" name="TextBox 16"/>
            <p:cNvSpPr txBox="1"/>
            <p:nvPr/>
          </p:nvSpPr>
          <p:spPr>
            <a:xfrm>
              <a:off x="56309" y="260607"/>
              <a:ext cx="247760" cy="355857"/>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17" name="Group 17"/>
          <p:cNvGrpSpPr/>
          <p:nvPr/>
        </p:nvGrpSpPr>
        <p:grpSpPr>
          <a:xfrm rot="-1235166">
            <a:off x="-2732749" y="1241720"/>
            <a:ext cx="2656295" cy="5601020"/>
            <a:chOff x="0" y="0"/>
            <a:chExt cx="360378" cy="759887"/>
          </a:xfrm>
        </p:grpSpPr>
        <p:sp>
          <p:nvSpPr>
            <p:cNvPr id="18" name="Freeform 18"/>
            <p:cNvSpPr/>
            <p:nvPr/>
          </p:nvSpPr>
          <p:spPr>
            <a:xfrm>
              <a:off x="0" y="0"/>
              <a:ext cx="360378" cy="759887"/>
            </a:xfrm>
            <a:custGeom>
              <a:avLst/>
              <a:gdLst/>
              <a:ahLst/>
              <a:cxnLst/>
              <a:rect l="l" t="t" r="r" b="b"/>
              <a:pathLst>
                <a:path w="360378" h="759887">
                  <a:moveTo>
                    <a:pt x="180189" y="0"/>
                  </a:moveTo>
                  <a:lnTo>
                    <a:pt x="360378" y="759887"/>
                  </a:lnTo>
                  <a:lnTo>
                    <a:pt x="0" y="759887"/>
                  </a:lnTo>
                  <a:lnTo>
                    <a:pt x="180189" y="0"/>
                  </a:lnTo>
                  <a:close/>
                </a:path>
              </a:pathLst>
            </a:custGeom>
            <a:solidFill>
              <a:srgbClr val="003D6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9" name="TextBox 19"/>
            <p:cNvSpPr txBox="1"/>
            <p:nvPr/>
          </p:nvSpPr>
          <p:spPr>
            <a:xfrm>
              <a:off x="56309" y="305179"/>
              <a:ext cx="247760" cy="400429"/>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20" name="Group 20"/>
          <p:cNvGrpSpPr/>
          <p:nvPr/>
        </p:nvGrpSpPr>
        <p:grpSpPr>
          <a:xfrm rot="9177499">
            <a:off x="-670314" y="217888"/>
            <a:ext cx="2656295" cy="2804803"/>
            <a:chOff x="0" y="0"/>
            <a:chExt cx="360378" cy="380526"/>
          </a:xfrm>
        </p:grpSpPr>
        <p:sp>
          <p:nvSpPr>
            <p:cNvPr id="21" name="Freeform 21"/>
            <p:cNvSpPr/>
            <p:nvPr/>
          </p:nvSpPr>
          <p:spPr>
            <a:xfrm>
              <a:off x="0" y="0"/>
              <a:ext cx="360378" cy="380526"/>
            </a:xfrm>
            <a:custGeom>
              <a:avLst/>
              <a:gdLst/>
              <a:ahLst/>
              <a:cxnLst/>
              <a:rect l="l" t="t" r="r" b="b"/>
              <a:pathLst>
                <a:path w="360378" h="380526">
                  <a:moveTo>
                    <a:pt x="180189" y="0"/>
                  </a:moveTo>
                  <a:lnTo>
                    <a:pt x="360378" y="380526"/>
                  </a:lnTo>
                  <a:lnTo>
                    <a:pt x="0" y="380526"/>
                  </a:lnTo>
                  <a:lnTo>
                    <a:pt x="180189" y="0"/>
                  </a:lnTo>
                  <a:close/>
                </a:path>
              </a:pathLst>
            </a:custGeom>
            <a:solidFill>
              <a:srgbClr val="F2F2F2"/>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22" name="TextBox 22"/>
            <p:cNvSpPr txBox="1"/>
            <p:nvPr/>
          </p:nvSpPr>
          <p:spPr>
            <a:xfrm>
              <a:off x="56309" y="129048"/>
              <a:ext cx="247760" cy="224298"/>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23" name="Group 23"/>
          <p:cNvGrpSpPr/>
          <p:nvPr/>
        </p:nvGrpSpPr>
        <p:grpSpPr>
          <a:xfrm rot="7930734">
            <a:off x="-2189024" y="602863"/>
            <a:ext cx="2656295" cy="5601020"/>
            <a:chOff x="0" y="0"/>
            <a:chExt cx="360378" cy="759887"/>
          </a:xfrm>
        </p:grpSpPr>
        <p:sp>
          <p:nvSpPr>
            <p:cNvPr id="24" name="Freeform 24"/>
            <p:cNvSpPr/>
            <p:nvPr/>
          </p:nvSpPr>
          <p:spPr>
            <a:xfrm>
              <a:off x="0" y="0"/>
              <a:ext cx="360378" cy="759887"/>
            </a:xfrm>
            <a:custGeom>
              <a:avLst/>
              <a:gdLst/>
              <a:ahLst/>
              <a:cxnLst/>
              <a:rect l="l" t="t" r="r" b="b"/>
              <a:pathLst>
                <a:path w="360378" h="759887">
                  <a:moveTo>
                    <a:pt x="180189" y="0"/>
                  </a:moveTo>
                  <a:lnTo>
                    <a:pt x="360378" y="759887"/>
                  </a:lnTo>
                  <a:lnTo>
                    <a:pt x="0" y="759887"/>
                  </a:lnTo>
                  <a:lnTo>
                    <a:pt x="180189" y="0"/>
                  </a:lnTo>
                  <a:close/>
                </a:path>
              </a:pathLst>
            </a:custGeom>
            <a:solidFill>
              <a:srgbClr val="FFBC0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25" name="TextBox 25"/>
            <p:cNvSpPr txBox="1"/>
            <p:nvPr/>
          </p:nvSpPr>
          <p:spPr>
            <a:xfrm>
              <a:off x="56309" y="305179"/>
              <a:ext cx="247760" cy="400429"/>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26" name="Group 26"/>
          <p:cNvGrpSpPr/>
          <p:nvPr/>
        </p:nvGrpSpPr>
        <p:grpSpPr>
          <a:xfrm rot="8995190">
            <a:off x="-1320388" y="732428"/>
            <a:ext cx="2656295" cy="4893405"/>
            <a:chOff x="0" y="0"/>
            <a:chExt cx="360378" cy="663885"/>
          </a:xfrm>
        </p:grpSpPr>
        <p:sp>
          <p:nvSpPr>
            <p:cNvPr id="27" name="Freeform 27"/>
            <p:cNvSpPr/>
            <p:nvPr/>
          </p:nvSpPr>
          <p:spPr>
            <a:xfrm>
              <a:off x="0" y="0"/>
              <a:ext cx="360378" cy="663885"/>
            </a:xfrm>
            <a:custGeom>
              <a:avLst/>
              <a:gdLst/>
              <a:ahLst/>
              <a:cxnLst/>
              <a:rect l="l" t="t" r="r" b="b"/>
              <a:pathLst>
                <a:path w="360378" h="663885">
                  <a:moveTo>
                    <a:pt x="180189" y="0"/>
                  </a:moveTo>
                  <a:lnTo>
                    <a:pt x="360378" y="663885"/>
                  </a:lnTo>
                  <a:lnTo>
                    <a:pt x="0" y="663885"/>
                  </a:lnTo>
                  <a:lnTo>
                    <a:pt x="180189" y="0"/>
                  </a:lnTo>
                  <a:close/>
                </a:path>
              </a:pathLst>
            </a:custGeom>
            <a:solidFill>
              <a:srgbClr val="003D6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28" name="TextBox 28"/>
            <p:cNvSpPr txBox="1"/>
            <p:nvPr/>
          </p:nvSpPr>
          <p:spPr>
            <a:xfrm>
              <a:off x="56309" y="260607"/>
              <a:ext cx="247760" cy="355857"/>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29" name="Group 29"/>
          <p:cNvGrpSpPr/>
          <p:nvPr/>
        </p:nvGrpSpPr>
        <p:grpSpPr>
          <a:xfrm rot="8995190">
            <a:off x="-1861194" y="-1191774"/>
            <a:ext cx="2656295" cy="4893405"/>
            <a:chOff x="0" y="0"/>
            <a:chExt cx="360378" cy="663885"/>
          </a:xfrm>
        </p:grpSpPr>
        <p:sp>
          <p:nvSpPr>
            <p:cNvPr id="30" name="Freeform 30"/>
            <p:cNvSpPr/>
            <p:nvPr/>
          </p:nvSpPr>
          <p:spPr>
            <a:xfrm>
              <a:off x="0" y="0"/>
              <a:ext cx="360378" cy="663885"/>
            </a:xfrm>
            <a:custGeom>
              <a:avLst/>
              <a:gdLst/>
              <a:ahLst/>
              <a:cxnLst/>
              <a:rect l="l" t="t" r="r" b="b"/>
              <a:pathLst>
                <a:path w="360378" h="663885">
                  <a:moveTo>
                    <a:pt x="180189" y="0"/>
                  </a:moveTo>
                  <a:lnTo>
                    <a:pt x="360378" y="663885"/>
                  </a:lnTo>
                  <a:lnTo>
                    <a:pt x="0" y="663885"/>
                  </a:lnTo>
                  <a:lnTo>
                    <a:pt x="180189" y="0"/>
                  </a:lnTo>
                  <a:close/>
                </a:path>
              </a:pathLst>
            </a:custGeom>
            <a:solidFill>
              <a:srgbClr val="003654"/>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31" name="TextBox 31"/>
            <p:cNvSpPr txBox="1"/>
            <p:nvPr/>
          </p:nvSpPr>
          <p:spPr>
            <a:xfrm>
              <a:off x="56309" y="260607"/>
              <a:ext cx="247760" cy="355857"/>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sp>
        <p:nvSpPr>
          <p:cNvPr id="32" name="TextBox 32"/>
          <p:cNvSpPr txBox="1"/>
          <p:nvPr/>
        </p:nvSpPr>
        <p:spPr>
          <a:xfrm>
            <a:off x="1338458" y="1071699"/>
            <a:ext cx="6914347" cy="1205458"/>
          </a:xfrm>
          <a:prstGeom prst="rect">
            <a:avLst/>
          </a:prstGeom>
        </p:spPr>
        <p:txBody>
          <a:bodyPr lIns="0" tIns="0" rIns="0" bIns="0" rtlCol="0" anchor="t">
            <a:spAutoFit/>
          </a:bodyPr>
          <a:lstStyle/>
          <a:p>
            <a:pPr algn="ctr" defTabSz="457200" eaLnBrk="1" fontAlgn="auto" hangingPunct="1">
              <a:lnSpc>
                <a:spcPts val="4641"/>
              </a:lnSpc>
              <a:spcBef>
                <a:spcPts val="0"/>
              </a:spcBef>
              <a:spcAft>
                <a:spcPts val="0"/>
              </a:spcAft>
            </a:pPr>
            <a:r>
              <a:rPr lang="en-US" sz="4835" b="1" spc="-145">
                <a:solidFill>
                  <a:srgbClr val="003654"/>
                </a:solidFill>
                <a:latin typeface="Poppins Bold"/>
                <a:ea typeface="Poppins Bold"/>
                <a:cs typeface="Poppins Bold"/>
                <a:sym typeface="Poppins Bold"/>
              </a:rPr>
              <a:t>TRANSITIONS 2025-26</a:t>
            </a:r>
          </a:p>
          <a:p>
            <a:pPr algn="ctr" defTabSz="457200" eaLnBrk="1" fontAlgn="auto" hangingPunct="1">
              <a:lnSpc>
                <a:spcPts val="2400"/>
              </a:lnSpc>
              <a:spcBef>
                <a:spcPts val="0"/>
              </a:spcBef>
              <a:spcAft>
                <a:spcPts val="0"/>
              </a:spcAft>
            </a:pPr>
            <a:endParaRPr lang="en-US" sz="4835" b="1" spc="-145">
              <a:solidFill>
                <a:srgbClr val="003654"/>
              </a:solidFill>
              <a:latin typeface="Poppins Bold"/>
              <a:ea typeface="Poppins Bold"/>
              <a:cs typeface="Poppins Bold"/>
              <a:sym typeface="Poppins Bold"/>
            </a:endParaRPr>
          </a:p>
          <a:p>
            <a:pPr algn="ctr" defTabSz="457200" eaLnBrk="1" fontAlgn="auto" hangingPunct="1">
              <a:lnSpc>
                <a:spcPts val="2400"/>
              </a:lnSpc>
              <a:spcBef>
                <a:spcPts val="0"/>
              </a:spcBef>
              <a:spcAft>
                <a:spcPts val="0"/>
              </a:spcAft>
            </a:pPr>
            <a:r>
              <a:rPr lang="en-US" sz="2500" b="1" spc="-75">
                <a:solidFill>
                  <a:srgbClr val="003654"/>
                </a:solidFill>
                <a:latin typeface="Poppins Bold"/>
                <a:ea typeface="Poppins Bold"/>
                <a:cs typeface="Poppins Bold"/>
                <a:sym typeface="Poppins Bold"/>
              </a:rPr>
              <a:t>KEY OUTCOMES</a:t>
            </a:r>
          </a:p>
        </p:txBody>
      </p:sp>
      <p:sp>
        <p:nvSpPr>
          <p:cNvPr id="33" name="TextBox 33"/>
          <p:cNvSpPr txBox="1"/>
          <p:nvPr/>
        </p:nvSpPr>
        <p:spPr>
          <a:xfrm>
            <a:off x="1561908" y="2496856"/>
            <a:ext cx="6494928" cy="3428759"/>
          </a:xfrm>
          <a:prstGeom prst="rect">
            <a:avLst/>
          </a:prstGeom>
        </p:spPr>
        <p:txBody>
          <a:bodyPr lIns="0" tIns="0" rIns="0" bIns="0" rtlCol="0" anchor="t">
            <a:spAutoFit/>
          </a:bodyPr>
          <a:lstStyle/>
          <a:p>
            <a:pPr algn="ctr" defTabSz="457200" eaLnBrk="1" fontAlgn="auto" hangingPunct="1">
              <a:lnSpc>
                <a:spcPts val="2100"/>
              </a:lnSpc>
              <a:spcBef>
                <a:spcPts val="0"/>
              </a:spcBef>
              <a:spcAft>
                <a:spcPts val="0"/>
              </a:spcAft>
            </a:pPr>
            <a:endParaRPr sz="900">
              <a:solidFill>
                <a:prstClr val="black"/>
              </a:solidFill>
              <a:latin typeface="Calibri"/>
            </a:endParaRPr>
          </a:p>
          <a:p>
            <a:pPr marL="356231" lvl="1" indent="-178116" defTabSz="457200" eaLnBrk="1" fontAlgn="auto" hangingPunct="1">
              <a:lnSpc>
                <a:spcPts val="2310"/>
              </a:lnSpc>
              <a:spcBef>
                <a:spcPts val="0"/>
              </a:spcBef>
              <a:spcAft>
                <a:spcPts val="0"/>
              </a:spcAft>
              <a:buFont typeface="Arial"/>
              <a:buChar char="•"/>
            </a:pPr>
            <a:r>
              <a:rPr lang="en-US" sz="1650">
                <a:solidFill>
                  <a:srgbClr val="003654"/>
                </a:solidFill>
                <a:latin typeface="Poppins"/>
                <a:ea typeface="Poppins"/>
                <a:cs typeface="Poppins"/>
                <a:sym typeface="Poppins"/>
              </a:rPr>
              <a:t>450 TSPs completed, covering over 11% of the Year 6 cohort in 2025.</a:t>
            </a:r>
          </a:p>
          <a:p>
            <a:pPr marL="356231" lvl="1" indent="-178116" defTabSz="457200" eaLnBrk="1" fontAlgn="auto" hangingPunct="1">
              <a:lnSpc>
                <a:spcPts val="2310"/>
              </a:lnSpc>
              <a:spcBef>
                <a:spcPts val="0"/>
              </a:spcBef>
              <a:spcAft>
                <a:spcPts val="0"/>
              </a:spcAft>
              <a:buFont typeface="Arial"/>
              <a:buChar char="•"/>
            </a:pPr>
            <a:r>
              <a:rPr lang="en-US" sz="1650">
                <a:solidFill>
                  <a:srgbClr val="003654"/>
                </a:solidFill>
                <a:latin typeface="Poppins"/>
                <a:ea typeface="Poppins"/>
                <a:cs typeface="Poppins"/>
                <a:sym typeface="Poppins"/>
              </a:rPr>
              <a:t>100% of secondary schools received and used TSPs, enabling proactive planning.</a:t>
            </a:r>
          </a:p>
          <a:p>
            <a:pPr marL="356231" lvl="1" indent="-178116" defTabSz="457200" eaLnBrk="1" fontAlgn="auto" hangingPunct="1">
              <a:lnSpc>
                <a:spcPts val="2310"/>
              </a:lnSpc>
              <a:spcBef>
                <a:spcPts val="0"/>
              </a:spcBef>
              <a:spcAft>
                <a:spcPts val="0"/>
              </a:spcAft>
              <a:buFont typeface="Arial"/>
              <a:buChar char="•"/>
            </a:pPr>
            <a:r>
              <a:rPr lang="en-US" sz="1650">
                <a:solidFill>
                  <a:srgbClr val="003654"/>
                </a:solidFill>
                <a:latin typeface="Poppins"/>
                <a:ea typeface="Poppins"/>
                <a:cs typeface="Poppins"/>
                <a:sym typeface="Poppins"/>
              </a:rPr>
              <a:t>97% of pupils receiving the ‘Language for Behaviour and Emotions intervention’ reported improved social skills.</a:t>
            </a:r>
          </a:p>
          <a:p>
            <a:pPr marL="356231" lvl="1" indent="-178116" defTabSz="457200" eaLnBrk="1" fontAlgn="auto" hangingPunct="1">
              <a:lnSpc>
                <a:spcPts val="2310"/>
              </a:lnSpc>
              <a:spcBef>
                <a:spcPts val="0"/>
              </a:spcBef>
              <a:spcAft>
                <a:spcPts val="0"/>
              </a:spcAft>
              <a:buFont typeface="Arial"/>
              <a:buChar char="•"/>
            </a:pPr>
            <a:r>
              <a:rPr lang="en-US" sz="1650">
                <a:solidFill>
                  <a:srgbClr val="003654"/>
                </a:solidFill>
                <a:latin typeface="Poppins"/>
                <a:ea typeface="Poppins"/>
                <a:cs typeface="Poppins"/>
                <a:sym typeface="Poppins"/>
              </a:rPr>
              <a:t>Early evidence showed 1.2% higher attendance for Year 7 pupils with a TSP.</a:t>
            </a:r>
          </a:p>
          <a:p>
            <a:pPr algn="ctr" defTabSz="457200" eaLnBrk="1" fontAlgn="auto" hangingPunct="1">
              <a:lnSpc>
                <a:spcPts val="2100"/>
              </a:lnSpc>
              <a:spcAft>
                <a:spcPts val="0"/>
              </a:spcAft>
            </a:pPr>
            <a:endParaRPr lang="en-US" sz="1650">
              <a:solidFill>
                <a:srgbClr val="003654"/>
              </a:solidFill>
              <a:latin typeface="Poppins"/>
              <a:ea typeface="Poppins"/>
              <a:cs typeface="Poppins"/>
              <a:sym typeface="Poppins"/>
            </a:endParaRPr>
          </a:p>
          <a:p>
            <a:pPr algn="ctr" defTabSz="457200" eaLnBrk="1" fontAlgn="auto" hangingPunct="1">
              <a:lnSpc>
                <a:spcPts val="2100"/>
              </a:lnSpc>
              <a:spcAft>
                <a:spcPts val="0"/>
              </a:spcAft>
            </a:pPr>
            <a:endParaRPr lang="en-US" sz="1650">
              <a:solidFill>
                <a:srgbClr val="003654"/>
              </a:solidFill>
              <a:latin typeface="Poppins"/>
              <a:ea typeface="Poppins"/>
              <a:cs typeface="Poppins"/>
              <a:sym typeface="Poppins"/>
            </a:endParaRPr>
          </a:p>
          <a:p>
            <a:pPr algn="ctr" defTabSz="457200" eaLnBrk="1" fontAlgn="auto" hangingPunct="1">
              <a:lnSpc>
                <a:spcPts val="2100"/>
              </a:lnSpc>
              <a:spcAft>
                <a:spcPts val="0"/>
              </a:spcAft>
            </a:pPr>
            <a:endParaRPr lang="en-US" sz="1650">
              <a:solidFill>
                <a:srgbClr val="003654"/>
              </a:solidFill>
              <a:latin typeface="Poppins"/>
              <a:ea typeface="Poppins"/>
              <a:cs typeface="Poppins"/>
              <a:sym typeface="Poppi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888415" y="-2582313"/>
            <a:ext cx="10660974" cy="9559587"/>
          </a:xfrm>
          <a:prstGeom prst="rect">
            <a:avLst/>
          </a:prstGeom>
        </p:spPr>
      </p:pic>
      <p:sp>
        <p:nvSpPr>
          <p:cNvPr id="3" name="TextBox 3"/>
          <p:cNvSpPr txBox="1"/>
          <p:nvPr/>
        </p:nvSpPr>
        <p:spPr>
          <a:xfrm>
            <a:off x="4572000" y="902013"/>
            <a:ext cx="4639636" cy="1570558"/>
          </a:xfrm>
          <a:prstGeom prst="rect">
            <a:avLst/>
          </a:prstGeom>
        </p:spPr>
        <p:txBody>
          <a:bodyPr lIns="0" tIns="0" rIns="0" bIns="0" rtlCol="0" anchor="t">
            <a:spAutoFit/>
          </a:bodyPr>
          <a:lstStyle/>
          <a:p>
            <a:pPr algn="ctr" defTabSz="457200" eaLnBrk="1" fontAlgn="auto" hangingPunct="1">
              <a:lnSpc>
                <a:spcPts val="6440"/>
              </a:lnSpc>
              <a:spcBef>
                <a:spcPts val="0"/>
              </a:spcBef>
              <a:spcAft>
                <a:spcPts val="0"/>
              </a:spcAft>
            </a:pPr>
            <a:r>
              <a:rPr lang="en-US" sz="4600" b="1">
                <a:solidFill>
                  <a:srgbClr val="000000"/>
                </a:solidFill>
                <a:latin typeface="Canva Sans Bold"/>
                <a:ea typeface="Canva Sans Bold"/>
                <a:cs typeface="Canva Sans Bold"/>
                <a:sym typeface="Canva Sans Bold"/>
              </a:rPr>
              <a:t>451 Transition Support Plans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9579437">
            <a:off x="9265184" y="110092"/>
            <a:ext cx="2656295" cy="5601020"/>
            <a:chOff x="0" y="0"/>
            <a:chExt cx="360378" cy="759887"/>
          </a:xfrm>
        </p:grpSpPr>
        <p:sp>
          <p:nvSpPr>
            <p:cNvPr id="3" name="Freeform 3"/>
            <p:cNvSpPr/>
            <p:nvPr/>
          </p:nvSpPr>
          <p:spPr>
            <a:xfrm>
              <a:off x="0" y="0"/>
              <a:ext cx="360378" cy="759887"/>
            </a:xfrm>
            <a:custGeom>
              <a:avLst/>
              <a:gdLst/>
              <a:ahLst/>
              <a:cxnLst/>
              <a:rect l="l" t="t" r="r" b="b"/>
              <a:pathLst>
                <a:path w="360378" h="759887">
                  <a:moveTo>
                    <a:pt x="180189" y="0"/>
                  </a:moveTo>
                  <a:lnTo>
                    <a:pt x="360378" y="759887"/>
                  </a:lnTo>
                  <a:lnTo>
                    <a:pt x="0" y="759887"/>
                  </a:lnTo>
                  <a:lnTo>
                    <a:pt x="180189" y="0"/>
                  </a:lnTo>
                  <a:close/>
                </a:path>
              </a:pathLst>
            </a:custGeom>
            <a:solidFill>
              <a:srgbClr val="003D6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4" name="TextBox 4"/>
            <p:cNvSpPr txBox="1"/>
            <p:nvPr/>
          </p:nvSpPr>
          <p:spPr>
            <a:xfrm>
              <a:off x="56309" y="305179"/>
              <a:ext cx="247760" cy="400429"/>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5" name="Group 5"/>
          <p:cNvGrpSpPr/>
          <p:nvPr/>
        </p:nvGrpSpPr>
        <p:grpSpPr>
          <a:xfrm rot="-1607895">
            <a:off x="7244139" y="3992267"/>
            <a:ext cx="2656295" cy="2804803"/>
            <a:chOff x="0" y="0"/>
            <a:chExt cx="360378" cy="380526"/>
          </a:xfrm>
        </p:grpSpPr>
        <p:sp>
          <p:nvSpPr>
            <p:cNvPr id="6" name="Freeform 6"/>
            <p:cNvSpPr/>
            <p:nvPr/>
          </p:nvSpPr>
          <p:spPr>
            <a:xfrm>
              <a:off x="0" y="0"/>
              <a:ext cx="360378" cy="380526"/>
            </a:xfrm>
            <a:custGeom>
              <a:avLst/>
              <a:gdLst/>
              <a:ahLst/>
              <a:cxnLst/>
              <a:rect l="l" t="t" r="r" b="b"/>
              <a:pathLst>
                <a:path w="360378" h="380526">
                  <a:moveTo>
                    <a:pt x="180189" y="0"/>
                  </a:moveTo>
                  <a:lnTo>
                    <a:pt x="360378" y="380526"/>
                  </a:lnTo>
                  <a:lnTo>
                    <a:pt x="0" y="380526"/>
                  </a:lnTo>
                  <a:lnTo>
                    <a:pt x="180189" y="0"/>
                  </a:lnTo>
                  <a:close/>
                </a:path>
              </a:pathLst>
            </a:custGeom>
            <a:solidFill>
              <a:srgbClr val="F2F2F2"/>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7" name="TextBox 7"/>
            <p:cNvSpPr txBox="1"/>
            <p:nvPr/>
          </p:nvSpPr>
          <p:spPr>
            <a:xfrm>
              <a:off x="56309" y="129048"/>
              <a:ext cx="247760" cy="224298"/>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8" name="Group 8"/>
          <p:cNvGrpSpPr/>
          <p:nvPr/>
        </p:nvGrpSpPr>
        <p:grpSpPr>
          <a:xfrm rot="-2854661">
            <a:off x="8770410" y="817542"/>
            <a:ext cx="2656295" cy="5601020"/>
            <a:chOff x="0" y="0"/>
            <a:chExt cx="360378" cy="759887"/>
          </a:xfrm>
        </p:grpSpPr>
        <p:sp>
          <p:nvSpPr>
            <p:cNvPr id="9" name="Freeform 9"/>
            <p:cNvSpPr/>
            <p:nvPr/>
          </p:nvSpPr>
          <p:spPr>
            <a:xfrm>
              <a:off x="0" y="0"/>
              <a:ext cx="360378" cy="759887"/>
            </a:xfrm>
            <a:custGeom>
              <a:avLst/>
              <a:gdLst/>
              <a:ahLst/>
              <a:cxnLst/>
              <a:rect l="l" t="t" r="r" b="b"/>
              <a:pathLst>
                <a:path w="360378" h="759887">
                  <a:moveTo>
                    <a:pt x="180189" y="0"/>
                  </a:moveTo>
                  <a:lnTo>
                    <a:pt x="360378" y="759887"/>
                  </a:lnTo>
                  <a:lnTo>
                    <a:pt x="0" y="759887"/>
                  </a:lnTo>
                  <a:lnTo>
                    <a:pt x="180189" y="0"/>
                  </a:lnTo>
                  <a:close/>
                </a:path>
              </a:pathLst>
            </a:custGeom>
            <a:solidFill>
              <a:srgbClr val="FFBC0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0" name="TextBox 10"/>
            <p:cNvSpPr txBox="1"/>
            <p:nvPr/>
          </p:nvSpPr>
          <p:spPr>
            <a:xfrm>
              <a:off x="56309" y="305179"/>
              <a:ext cx="247760" cy="400429"/>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11" name="Group 11"/>
          <p:cNvGrpSpPr/>
          <p:nvPr/>
        </p:nvGrpSpPr>
        <p:grpSpPr>
          <a:xfrm rot="-1790204">
            <a:off x="7900828" y="1391901"/>
            <a:ext cx="2656295" cy="4893405"/>
            <a:chOff x="0" y="0"/>
            <a:chExt cx="360378" cy="663885"/>
          </a:xfrm>
        </p:grpSpPr>
        <p:sp>
          <p:nvSpPr>
            <p:cNvPr id="12" name="Freeform 12"/>
            <p:cNvSpPr/>
            <p:nvPr/>
          </p:nvSpPr>
          <p:spPr>
            <a:xfrm>
              <a:off x="0" y="0"/>
              <a:ext cx="360378" cy="663885"/>
            </a:xfrm>
            <a:custGeom>
              <a:avLst/>
              <a:gdLst/>
              <a:ahLst/>
              <a:cxnLst/>
              <a:rect l="l" t="t" r="r" b="b"/>
              <a:pathLst>
                <a:path w="360378" h="663885">
                  <a:moveTo>
                    <a:pt x="180189" y="0"/>
                  </a:moveTo>
                  <a:lnTo>
                    <a:pt x="360378" y="663885"/>
                  </a:lnTo>
                  <a:lnTo>
                    <a:pt x="0" y="663885"/>
                  </a:lnTo>
                  <a:lnTo>
                    <a:pt x="180189" y="0"/>
                  </a:lnTo>
                  <a:close/>
                </a:path>
              </a:pathLst>
            </a:custGeom>
            <a:solidFill>
              <a:srgbClr val="003D6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3" name="TextBox 13"/>
            <p:cNvSpPr txBox="1"/>
            <p:nvPr/>
          </p:nvSpPr>
          <p:spPr>
            <a:xfrm>
              <a:off x="56309" y="260607"/>
              <a:ext cx="247760" cy="355857"/>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14" name="Group 14"/>
          <p:cNvGrpSpPr/>
          <p:nvPr/>
        </p:nvGrpSpPr>
        <p:grpSpPr>
          <a:xfrm rot="-1790204">
            <a:off x="8433455" y="3318383"/>
            <a:ext cx="2656295" cy="4893405"/>
            <a:chOff x="0" y="0"/>
            <a:chExt cx="360378" cy="663885"/>
          </a:xfrm>
        </p:grpSpPr>
        <p:sp>
          <p:nvSpPr>
            <p:cNvPr id="15" name="Freeform 15"/>
            <p:cNvSpPr/>
            <p:nvPr/>
          </p:nvSpPr>
          <p:spPr>
            <a:xfrm>
              <a:off x="0" y="0"/>
              <a:ext cx="360378" cy="663885"/>
            </a:xfrm>
            <a:custGeom>
              <a:avLst/>
              <a:gdLst/>
              <a:ahLst/>
              <a:cxnLst/>
              <a:rect l="l" t="t" r="r" b="b"/>
              <a:pathLst>
                <a:path w="360378" h="663885">
                  <a:moveTo>
                    <a:pt x="180189" y="0"/>
                  </a:moveTo>
                  <a:lnTo>
                    <a:pt x="360378" y="663885"/>
                  </a:lnTo>
                  <a:lnTo>
                    <a:pt x="0" y="663885"/>
                  </a:lnTo>
                  <a:lnTo>
                    <a:pt x="180189" y="0"/>
                  </a:lnTo>
                  <a:close/>
                </a:path>
              </a:pathLst>
            </a:custGeom>
            <a:solidFill>
              <a:srgbClr val="003654"/>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6" name="TextBox 16"/>
            <p:cNvSpPr txBox="1"/>
            <p:nvPr/>
          </p:nvSpPr>
          <p:spPr>
            <a:xfrm>
              <a:off x="56309" y="260607"/>
              <a:ext cx="247760" cy="355857"/>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17" name="Group 17"/>
          <p:cNvGrpSpPr/>
          <p:nvPr/>
        </p:nvGrpSpPr>
        <p:grpSpPr>
          <a:xfrm rot="-1235166">
            <a:off x="-2732749" y="1241720"/>
            <a:ext cx="2656295" cy="5601020"/>
            <a:chOff x="0" y="0"/>
            <a:chExt cx="360378" cy="759887"/>
          </a:xfrm>
        </p:grpSpPr>
        <p:sp>
          <p:nvSpPr>
            <p:cNvPr id="18" name="Freeform 18"/>
            <p:cNvSpPr/>
            <p:nvPr/>
          </p:nvSpPr>
          <p:spPr>
            <a:xfrm>
              <a:off x="0" y="0"/>
              <a:ext cx="360378" cy="759887"/>
            </a:xfrm>
            <a:custGeom>
              <a:avLst/>
              <a:gdLst/>
              <a:ahLst/>
              <a:cxnLst/>
              <a:rect l="l" t="t" r="r" b="b"/>
              <a:pathLst>
                <a:path w="360378" h="759887">
                  <a:moveTo>
                    <a:pt x="180189" y="0"/>
                  </a:moveTo>
                  <a:lnTo>
                    <a:pt x="360378" y="759887"/>
                  </a:lnTo>
                  <a:lnTo>
                    <a:pt x="0" y="759887"/>
                  </a:lnTo>
                  <a:lnTo>
                    <a:pt x="180189" y="0"/>
                  </a:lnTo>
                  <a:close/>
                </a:path>
              </a:pathLst>
            </a:custGeom>
            <a:solidFill>
              <a:srgbClr val="003D6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9" name="TextBox 19"/>
            <p:cNvSpPr txBox="1"/>
            <p:nvPr/>
          </p:nvSpPr>
          <p:spPr>
            <a:xfrm>
              <a:off x="56309" y="305179"/>
              <a:ext cx="247760" cy="400429"/>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20" name="Group 20"/>
          <p:cNvGrpSpPr/>
          <p:nvPr/>
        </p:nvGrpSpPr>
        <p:grpSpPr>
          <a:xfrm rot="9177499">
            <a:off x="-670314" y="217888"/>
            <a:ext cx="2656295" cy="2804803"/>
            <a:chOff x="0" y="0"/>
            <a:chExt cx="360378" cy="380526"/>
          </a:xfrm>
        </p:grpSpPr>
        <p:sp>
          <p:nvSpPr>
            <p:cNvPr id="21" name="Freeform 21"/>
            <p:cNvSpPr/>
            <p:nvPr/>
          </p:nvSpPr>
          <p:spPr>
            <a:xfrm>
              <a:off x="0" y="0"/>
              <a:ext cx="360378" cy="380526"/>
            </a:xfrm>
            <a:custGeom>
              <a:avLst/>
              <a:gdLst/>
              <a:ahLst/>
              <a:cxnLst/>
              <a:rect l="l" t="t" r="r" b="b"/>
              <a:pathLst>
                <a:path w="360378" h="380526">
                  <a:moveTo>
                    <a:pt x="180189" y="0"/>
                  </a:moveTo>
                  <a:lnTo>
                    <a:pt x="360378" y="380526"/>
                  </a:lnTo>
                  <a:lnTo>
                    <a:pt x="0" y="380526"/>
                  </a:lnTo>
                  <a:lnTo>
                    <a:pt x="180189" y="0"/>
                  </a:lnTo>
                  <a:close/>
                </a:path>
              </a:pathLst>
            </a:custGeom>
            <a:solidFill>
              <a:srgbClr val="F2F2F2"/>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22" name="TextBox 22"/>
            <p:cNvSpPr txBox="1"/>
            <p:nvPr/>
          </p:nvSpPr>
          <p:spPr>
            <a:xfrm>
              <a:off x="56309" y="129048"/>
              <a:ext cx="247760" cy="224298"/>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23" name="Group 23"/>
          <p:cNvGrpSpPr/>
          <p:nvPr/>
        </p:nvGrpSpPr>
        <p:grpSpPr>
          <a:xfrm rot="7930734">
            <a:off x="-2189024" y="602863"/>
            <a:ext cx="2656295" cy="5601020"/>
            <a:chOff x="0" y="0"/>
            <a:chExt cx="360378" cy="759887"/>
          </a:xfrm>
        </p:grpSpPr>
        <p:sp>
          <p:nvSpPr>
            <p:cNvPr id="24" name="Freeform 24"/>
            <p:cNvSpPr/>
            <p:nvPr/>
          </p:nvSpPr>
          <p:spPr>
            <a:xfrm>
              <a:off x="0" y="0"/>
              <a:ext cx="360378" cy="759887"/>
            </a:xfrm>
            <a:custGeom>
              <a:avLst/>
              <a:gdLst/>
              <a:ahLst/>
              <a:cxnLst/>
              <a:rect l="l" t="t" r="r" b="b"/>
              <a:pathLst>
                <a:path w="360378" h="759887">
                  <a:moveTo>
                    <a:pt x="180189" y="0"/>
                  </a:moveTo>
                  <a:lnTo>
                    <a:pt x="360378" y="759887"/>
                  </a:lnTo>
                  <a:lnTo>
                    <a:pt x="0" y="759887"/>
                  </a:lnTo>
                  <a:lnTo>
                    <a:pt x="180189" y="0"/>
                  </a:lnTo>
                  <a:close/>
                </a:path>
              </a:pathLst>
            </a:custGeom>
            <a:solidFill>
              <a:srgbClr val="FFBC0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25" name="TextBox 25"/>
            <p:cNvSpPr txBox="1"/>
            <p:nvPr/>
          </p:nvSpPr>
          <p:spPr>
            <a:xfrm>
              <a:off x="56309" y="305179"/>
              <a:ext cx="247760" cy="400429"/>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26" name="Group 26"/>
          <p:cNvGrpSpPr/>
          <p:nvPr/>
        </p:nvGrpSpPr>
        <p:grpSpPr>
          <a:xfrm rot="8995190">
            <a:off x="-1320388" y="732428"/>
            <a:ext cx="2656295" cy="4893405"/>
            <a:chOff x="0" y="0"/>
            <a:chExt cx="360378" cy="663885"/>
          </a:xfrm>
        </p:grpSpPr>
        <p:sp>
          <p:nvSpPr>
            <p:cNvPr id="27" name="Freeform 27"/>
            <p:cNvSpPr/>
            <p:nvPr/>
          </p:nvSpPr>
          <p:spPr>
            <a:xfrm>
              <a:off x="0" y="0"/>
              <a:ext cx="360378" cy="663885"/>
            </a:xfrm>
            <a:custGeom>
              <a:avLst/>
              <a:gdLst/>
              <a:ahLst/>
              <a:cxnLst/>
              <a:rect l="l" t="t" r="r" b="b"/>
              <a:pathLst>
                <a:path w="360378" h="663885">
                  <a:moveTo>
                    <a:pt x="180189" y="0"/>
                  </a:moveTo>
                  <a:lnTo>
                    <a:pt x="360378" y="663885"/>
                  </a:lnTo>
                  <a:lnTo>
                    <a:pt x="0" y="663885"/>
                  </a:lnTo>
                  <a:lnTo>
                    <a:pt x="180189" y="0"/>
                  </a:lnTo>
                  <a:close/>
                </a:path>
              </a:pathLst>
            </a:custGeom>
            <a:solidFill>
              <a:srgbClr val="003D60"/>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28" name="TextBox 28"/>
            <p:cNvSpPr txBox="1"/>
            <p:nvPr/>
          </p:nvSpPr>
          <p:spPr>
            <a:xfrm>
              <a:off x="56309" y="260607"/>
              <a:ext cx="247760" cy="355857"/>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grpSp>
        <p:nvGrpSpPr>
          <p:cNvPr id="29" name="Group 29"/>
          <p:cNvGrpSpPr/>
          <p:nvPr/>
        </p:nvGrpSpPr>
        <p:grpSpPr>
          <a:xfrm rot="8995190">
            <a:off x="-1861194" y="-1191774"/>
            <a:ext cx="2656295" cy="4893405"/>
            <a:chOff x="0" y="0"/>
            <a:chExt cx="360378" cy="663885"/>
          </a:xfrm>
        </p:grpSpPr>
        <p:sp>
          <p:nvSpPr>
            <p:cNvPr id="30" name="Freeform 30"/>
            <p:cNvSpPr/>
            <p:nvPr/>
          </p:nvSpPr>
          <p:spPr>
            <a:xfrm>
              <a:off x="0" y="0"/>
              <a:ext cx="360378" cy="663885"/>
            </a:xfrm>
            <a:custGeom>
              <a:avLst/>
              <a:gdLst/>
              <a:ahLst/>
              <a:cxnLst/>
              <a:rect l="l" t="t" r="r" b="b"/>
              <a:pathLst>
                <a:path w="360378" h="663885">
                  <a:moveTo>
                    <a:pt x="180189" y="0"/>
                  </a:moveTo>
                  <a:lnTo>
                    <a:pt x="360378" y="663885"/>
                  </a:lnTo>
                  <a:lnTo>
                    <a:pt x="0" y="663885"/>
                  </a:lnTo>
                  <a:lnTo>
                    <a:pt x="180189" y="0"/>
                  </a:lnTo>
                  <a:close/>
                </a:path>
              </a:pathLst>
            </a:custGeom>
            <a:solidFill>
              <a:srgbClr val="003654"/>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31" name="TextBox 31"/>
            <p:cNvSpPr txBox="1"/>
            <p:nvPr/>
          </p:nvSpPr>
          <p:spPr>
            <a:xfrm>
              <a:off x="56309" y="260607"/>
              <a:ext cx="247760" cy="355857"/>
            </a:xfrm>
            <a:prstGeom prst="rect">
              <a:avLst/>
            </a:prstGeom>
          </p:spPr>
          <p:txBody>
            <a:bodyPr lIns="18391" tIns="18391" rIns="18391" bIns="18391" rtlCol="0" anchor="ctr"/>
            <a:lstStyle/>
            <a:p>
              <a:pPr algn="ctr" defTabSz="457200" eaLnBrk="1" fontAlgn="auto" hangingPunct="1">
                <a:lnSpc>
                  <a:spcPts val="963"/>
                </a:lnSpc>
                <a:spcBef>
                  <a:spcPts val="0"/>
                </a:spcBef>
                <a:spcAft>
                  <a:spcPts val="0"/>
                </a:spcAft>
              </a:pPr>
              <a:endParaRPr sz="900">
                <a:solidFill>
                  <a:prstClr val="black"/>
                </a:solidFill>
                <a:latin typeface="Calibri"/>
              </a:endParaRPr>
            </a:p>
          </p:txBody>
        </p:sp>
      </p:grpSp>
      <p:sp>
        <p:nvSpPr>
          <p:cNvPr id="32" name="TextBox 32"/>
          <p:cNvSpPr txBox="1"/>
          <p:nvPr/>
        </p:nvSpPr>
        <p:spPr>
          <a:xfrm>
            <a:off x="1338458" y="1071699"/>
            <a:ext cx="6914347" cy="1205458"/>
          </a:xfrm>
          <a:prstGeom prst="rect">
            <a:avLst/>
          </a:prstGeom>
        </p:spPr>
        <p:txBody>
          <a:bodyPr lIns="0" tIns="0" rIns="0" bIns="0" rtlCol="0" anchor="t">
            <a:spAutoFit/>
          </a:bodyPr>
          <a:lstStyle/>
          <a:p>
            <a:pPr algn="ctr" defTabSz="457200" eaLnBrk="1" fontAlgn="auto" hangingPunct="1">
              <a:lnSpc>
                <a:spcPts val="4641"/>
              </a:lnSpc>
              <a:spcBef>
                <a:spcPts val="0"/>
              </a:spcBef>
              <a:spcAft>
                <a:spcPts val="0"/>
              </a:spcAft>
            </a:pPr>
            <a:r>
              <a:rPr lang="en-US" sz="4835" b="1" spc="-145">
                <a:solidFill>
                  <a:srgbClr val="003654"/>
                </a:solidFill>
                <a:latin typeface="Poppins Bold"/>
                <a:ea typeface="Poppins Bold"/>
                <a:cs typeface="Poppins Bold"/>
                <a:sym typeface="Poppins Bold"/>
              </a:rPr>
              <a:t>TRANSITIONS 2026-27</a:t>
            </a:r>
          </a:p>
          <a:p>
            <a:pPr algn="ctr" defTabSz="457200" eaLnBrk="1" fontAlgn="auto" hangingPunct="1">
              <a:lnSpc>
                <a:spcPts val="2400"/>
              </a:lnSpc>
              <a:spcBef>
                <a:spcPts val="0"/>
              </a:spcBef>
              <a:spcAft>
                <a:spcPts val="0"/>
              </a:spcAft>
            </a:pPr>
            <a:endParaRPr lang="en-US" sz="4835" b="1" spc="-145">
              <a:solidFill>
                <a:srgbClr val="003654"/>
              </a:solidFill>
              <a:latin typeface="Poppins Bold"/>
              <a:ea typeface="Poppins Bold"/>
              <a:cs typeface="Poppins Bold"/>
              <a:sym typeface="Poppins Bold"/>
            </a:endParaRPr>
          </a:p>
          <a:p>
            <a:pPr algn="ctr" defTabSz="457200" eaLnBrk="1" fontAlgn="auto" hangingPunct="1">
              <a:lnSpc>
                <a:spcPts val="2400"/>
              </a:lnSpc>
              <a:spcBef>
                <a:spcPts val="0"/>
              </a:spcBef>
              <a:spcAft>
                <a:spcPts val="0"/>
              </a:spcAft>
            </a:pPr>
            <a:r>
              <a:rPr lang="en-US" sz="2500" b="1" spc="-75">
                <a:solidFill>
                  <a:srgbClr val="003654"/>
                </a:solidFill>
                <a:latin typeface="Poppins Bold"/>
                <a:ea typeface="Poppins Bold"/>
                <a:cs typeface="Poppins Bold"/>
                <a:sym typeface="Poppins Bold"/>
              </a:rPr>
              <a:t>ENGAGEMENT</a:t>
            </a:r>
          </a:p>
        </p:txBody>
      </p:sp>
      <p:sp>
        <p:nvSpPr>
          <p:cNvPr id="33" name="TextBox 33"/>
          <p:cNvSpPr txBox="1"/>
          <p:nvPr/>
        </p:nvSpPr>
        <p:spPr>
          <a:xfrm>
            <a:off x="1548167" y="2792266"/>
            <a:ext cx="6494928" cy="3000821"/>
          </a:xfrm>
          <a:prstGeom prst="rect">
            <a:avLst/>
          </a:prstGeom>
        </p:spPr>
        <p:txBody>
          <a:bodyPr lIns="0" tIns="0" rIns="0" bIns="0" rtlCol="0" anchor="t">
            <a:spAutoFit/>
          </a:bodyPr>
          <a:lstStyle/>
          <a:p>
            <a:pPr marL="388615" lvl="1" indent="-194308" algn="just" defTabSz="457200" eaLnBrk="1" fontAlgn="auto" hangingPunct="1">
              <a:lnSpc>
                <a:spcPts val="2520"/>
              </a:lnSpc>
              <a:spcBef>
                <a:spcPts val="0"/>
              </a:spcBef>
              <a:spcAft>
                <a:spcPts val="0"/>
              </a:spcAft>
              <a:buFont typeface="Arial"/>
              <a:buChar char="•"/>
            </a:pPr>
            <a:r>
              <a:rPr lang="en-US" sz="1800">
                <a:solidFill>
                  <a:srgbClr val="003654"/>
                </a:solidFill>
                <a:latin typeface="Poppins"/>
                <a:ea typeface="Poppins"/>
                <a:cs typeface="Poppins"/>
                <a:sym typeface="Poppins"/>
              </a:rPr>
              <a:t>Nearly 100 staff/services signed up to the last Transitions event and CPD on 25th March</a:t>
            </a:r>
          </a:p>
          <a:p>
            <a:pPr marL="388615" lvl="1" indent="-194308" algn="just" defTabSz="457200" eaLnBrk="1" fontAlgn="auto" hangingPunct="1">
              <a:lnSpc>
                <a:spcPts val="2520"/>
              </a:lnSpc>
              <a:spcBef>
                <a:spcPts val="0"/>
              </a:spcBef>
              <a:spcAft>
                <a:spcPts val="0"/>
              </a:spcAft>
              <a:buFont typeface="Arial"/>
              <a:buChar char="•"/>
            </a:pPr>
            <a:r>
              <a:rPr lang="en-US" sz="1800">
                <a:solidFill>
                  <a:srgbClr val="003654"/>
                </a:solidFill>
                <a:latin typeface="Poppins"/>
                <a:ea typeface="Poppins"/>
                <a:cs typeface="Poppins"/>
                <a:sym typeface="Poppins"/>
              </a:rPr>
              <a:t>Transition Support Plans due by 1 June</a:t>
            </a:r>
          </a:p>
          <a:p>
            <a:pPr marL="388615" lvl="1" indent="-194308" algn="just" defTabSz="457200" eaLnBrk="1" fontAlgn="auto" hangingPunct="1">
              <a:lnSpc>
                <a:spcPts val="2520"/>
              </a:lnSpc>
              <a:spcBef>
                <a:spcPts val="0"/>
              </a:spcBef>
              <a:spcAft>
                <a:spcPts val="0"/>
              </a:spcAft>
              <a:buFont typeface="Arial"/>
              <a:buChar char="•"/>
            </a:pPr>
            <a:r>
              <a:rPr lang="en-US" sz="1800">
                <a:solidFill>
                  <a:srgbClr val="003654"/>
                </a:solidFill>
                <a:latin typeface="Poppins"/>
                <a:ea typeface="Poppins"/>
                <a:cs typeface="Poppins"/>
                <a:sym typeface="Poppins"/>
              </a:rPr>
              <a:t>95% of Secondary Schools signed up to attending Information Sharing Event on 20th May</a:t>
            </a:r>
          </a:p>
          <a:p>
            <a:pPr marL="388615" lvl="1" indent="-194308" algn="just" defTabSz="457200" eaLnBrk="1" fontAlgn="auto" hangingPunct="1">
              <a:lnSpc>
                <a:spcPts val="2520"/>
              </a:lnSpc>
              <a:spcBef>
                <a:spcPts val="0"/>
              </a:spcBef>
              <a:spcAft>
                <a:spcPts val="0"/>
              </a:spcAft>
              <a:buFont typeface="Arial"/>
              <a:buChar char="•"/>
            </a:pPr>
            <a:r>
              <a:rPr lang="en-US" sz="1800">
                <a:solidFill>
                  <a:srgbClr val="003654"/>
                </a:solidFill>
                <a:latin typeface="Poppins"/>
                <a:ea typeface="Poppins"/>
                <a:cs typeface="Poppins"/>
                <a:sym typeface="Poppins"/>
              </a:rPr>
              <a:t>87% of Primary Schools signed up/ engaged</a:t>
            </a:r>
          </a:p>
          <a:p>
            <a:pPr algn="just" defTabSz="457200" eaLnBrk="1" fontAlgn="auto" hangingPunct="1">
              <a:lnSpc>
                <a:spcPts val="2100"/>
              </a:lnSpc>
              <a:spcBef>
                <a:spcPts val="0"/>
              </a:spcBef>
              <a:spcAft>
                <a:spcPts val="0"/>
              </a:spcAft>
            </a:pPr>
            <a:endParaRPr lang="en-US" sz="1800">
              <a:solidFill>
                <a:srgbClr val="003654"/>
              </a:solidFill>
              <a:latin typeface="Poppins"/>
              <a:ea typeface="Poppins"/>
              <a:cs typeface="Poppins"/>
              <a:sym typeface="Poppins"/>
            </a:endParaRPr>
          </a:p>
          <a:p>
            <a:pPr algn="just" defTabSz="457200" eaLnBrk="1" fontAlgn="auto" hangingPunct="1">
              <a:lnSpc>
                <a:spcPts val="2100"/>
              </a:lnSpc>
              <a:spcAft>
                <a:spcPts val="0"/>
              </a:spcAft>
            </a:pPr>
            <a:endParaRPr lang="en-US" sz="1800">
              <a:solidFill>
                <a:srgbClr val="003654"/>
              </a:solidFill>
              <a:latin typeface="Poppins"/>
              <a:ea typeface="Poppins"/>
              <a:cs typeface="Poppins"/>
              <a:sym typeface="Poppins"/>
            </a:endParaRPr>
          </a:p>
          <a:p>
            <a:pPr algn="just" defTabSz="457200" eaLnBrk="1" fontAlgn="auto" hangingPunct="1">
              <a:lnSpc>
                <a:spcPts val="2100"/>
              </a:lnSpc>
              <a:spcAft>
                <a:spcPts val="0"/>
              </a:spcAft>
            </a:pPr>
            <a:endParaRPr lang="en-US" sz="1800">
              <a:solidFill>
                <a:srgbClr val="003654"/>
              </a:solidFill>
              <a:latin typeface="Poppins"/>
              <a:ea typeface="Poppins"/>
              <a:cs typeface="Poppins"/>
              <a:sym typeface="Poppins"/>
            </a:endParaRPr>
          </a:p>
          <a:p>
            <a:pPr algn="just" defTabSz="457200" eaLnBrk="1" fontAlgn="auto" hangingPunct="1">
              <a:lnSpc>
                <a:spcPts val="2100"/>
              </a:lnSpc>
              <a:spcAft>
                <a:spcPts val="0"/>
              </a:spcAft>
            </a:pPr>
            <a:endParaRPr lang="en-US" sz="1800">
              <a:solidFill>
                <a:srgbClr val="003654"/>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07328-0767-E749-5524-2B62969DB7B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24559FE-E4A6-73A3-19CF-5A7408FBCCBB}"/>
              </a:ext>
            </a:extLst>
          </p:cNvPr>
          <p:cNvSpPr txBox="1"/>
          <p:nvPr/>
        </p:nvSpPr>
        <p:spPr>
          <a:xfrm>
            <a:off x="457200" y="1108654"/>
            <a:ext cx="7900416" cy="507831"/>
          </a:xfrm>
          <a:prstGeom prst="rect">
            <a:avLst/>
          </a:prstGeom>
          <a:noFill/>
        </p:spPr>
        <p:txBody>
          <a:bodyPr wrap="square" rtlCol="0">
            <a:spAutoFit/>
          </a:bodyPr>
          <a:lstStyle/>
          <a:p>
            <a:pPr defTabSz="685800" eaLnBrk="1" fontAlgn="auto" hangingPunct="1">
              <a:spcBef>
                <a:spcPts val="0"/>
              </a:spcBef>
              <a:spcAft>
                <a:spcPts val="0"/>
              </a:spcAft>
            </a:pPr>
            <a:r>
              <a:rPr lang="en-GB" sz="2700" b="1" dirty="0">
                <a:solidFill>
                  <a:srgbClr val="FF0066"/>
                </a:solidFill>
                <a:latin typeface="Aptos" panose="02110004020202020204"/>
              </a:rPr>
              <a:t>Primary PE Subject Leader Meeting: Inclusion</a:t>
            </a:r>
            <a:endParaRPr lang="en-GB" sz="1500" b="1" dirty="0">
              <a:solidFill>
                <a:srgbClr val="0070C0"/>
              </a:solidFill>
              <a:latin typeface="Aptos" panose="02110004020202020204"/>
            </a:endParaRPr>
          </a:p>
        </p:txBody>
      </p:sp>
      <p:sp>
        <p:nvSpPr>
          <p:cNvPr id="5" name="TextBox 4">
            <a:extLst>
              <a:ext uri="{FF2B5EF4-FFF2-40B4-BE49-F238E27FC236}">
                <a16:creationId xmlns:a16="http://schemas.microsoft.com/office/drawing/2014/main" id="{B7179EF4-A16B-1B78-B287-F4D26754CB32}"/>
              </a:ext>
            </a:extLst>
          </p:cNvPr>
          <p:cNvSpPr txBox="1"/>
          <p:nvPr/>
        </p:nvSpPr>
        <p:spPr>
          <a:xfrm>
            <a:off x="2576061" y="1466640"/>
            <a:ext cx="5781555" cy="4662815"/>
          </a:xfrm>
          <a:prstGeom prst="rect">
            <a:avLst/>
          </a:prstGeom>
          <a:noFill/>
        </p:spPr>
        <p:txBody>
          <a:bodyPr wrap="square">
            <a:spAutoFit/>
          </a:bodyPr>
          <a:lstStyle/>
          <a:p>
            <a:pPr defTabSz="685800" eaLnBrk="1" fontAlgn="auto" hangingPunct="1">
              <a:spcBef>
                <a:spcPts val="0"/>
              </a:spcBef>
              <a:spcAft>
                <a:spcPts val="0"/>
              </a:spcAft>
            </a:pPr>
            <a:r>
              <a:rPr lang="en-GB" sz="900" b="1" dirty="0">
                <a:solidFill>
                  <a:srgbClr val="FF3399"/>
                </a:solidFill>
                <a:latin typeface="Aptos" panose="020B0004020202020204" pitchFamily="34" charset="0"/>
                <a:ea typeface="Aptos" panose="020B0004020202020204" pitchFamily="34" charset="0"/>
                <a:cs typeface="Aptos" panose="020B0004020202020204" pitchFamily="34" charset="0"/>
              </a:rPr>
              <a:t> </a:t>
            </a:r>
            <a:endParaRPr lang="en-GB" sz="9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r>
              <a:rPr lang="en-GB" sz="1500" b="1" dirty="0">
                <a:solidFill>
                  <a:srgbClr val="000000"/>
                </a:solidFill>
                <a:latin typeface="Aptos" panose="020B0004020202020204" pitchFamily="34" charset="0"/>
                <a:ea typeface="Aptos" panose="020B0004020202020204" pitchFamily="34" charset="0"/>
                <a:cs typeface="Aptos" panose="020B0004020202020204" pitchFamily="34" charset="0"/>
              </a:rPr>
              <a:t>Date:</a:t>
            </a:r>
            <a:r>
              <a:rPr lang="en-GB" sz="1500" dirty="0">
                <a:solidFill>
                  <a:srgbClr val="000000"/>
                </a:solidFill>
                <a:latin typeface="Aptos" panose="020B0004020202020204" pitchFamily="34" charset="0"/>
                <a:ea typeface="Aptos" panose="020B0004020202020204" pitchFamily="34" charset="0"/>
                <a:cs typeface="Aptos" panose="020B0004020202020204" pitchFamily="34" charset="0"/>
              </a:rPr>
              <a:t> </a:t>
            </a:r>
            <a:r>
              <a:rPr lang="en-GB" sz="1500" b="1" dirty="0">
                <a:solidFill>
                  <a:srgbClr val="000000"/>
                </a:solidFill>
                <a:latin typeface="Aptos" panose="020B0004020202020204" pitchFamily="34" charset="0"/>
                <a:ea typeface="Aptos" panose="020B0004020202020204" pitchFamily="34" charset="0"/>
                <a:cs typeface="Aptos" panose="020B0004020202020204" pitchFamily="34" charset="0"/>
              </a:rPr>
              <a:t>Wednesday 24</a:t>
            </a:r>
            <a:r>
              <a:rPr lang="en-GB" sz="1500" b="1" baseline="30000" dirty="0">
                <a:solidFill>
                  <a:srgbClr val="000000"/>
                </a:solidFill>
                <a:latin typeface="Aptos" panose="020B0004020202020204" pitchFamily="34" charset="0"/>
                <a:ea typeface="Aptos" panose="020B0004020202020204" pitchFamily="34" charset="0"/>
                <a:cs typeface="Aptos" panose="020B0004020202020204" pitchFamily="34" charset="0"/>
              </a:rPr>
              <a:t>th</a:t>
            </a:r>
            <a:r>
              <a:rPr lang="en-GB" sz="1500" b="1" dirty="0">
                <a:solidFill>
                  <a:srgbClr val="000000"/>
                </a:solidFill>
                <a:latin typeface="Aptos" panose="020B0004020202020204" pitchFamily="34" charset="0"/>
                <a:ea typeface="Aptos" panose="020B0004020202020204" pitchFamily="34" charset="0"/>
                <a:cs typeface="Aptos" panose="020B0004020202020204" pitchFamily="34" charset="0"/>
              </a:rPr>
              <a:t> June 1-3.30pm </a:t>
            </a: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r>
              <a:rPr lang="en-GB" sz="1500" b="1" dirty="0">
                <a:solidFill>
                  <a:srgbClr val="000000"/>
                </a:solidFill>
                <a:latin typeface="Aptos" panose="020B0004020202020204" pitchFamily="34" charset="0"/>
                <a:ea typeface="Aptos" panose="020B0004020202020204" pitchFamily="34" charset="0"/>
                <a:cs typeface="Aptos" panose="020B0004020202020204" pitchFamily="34" charset="0"/>
              </a:rPr>
              <a:t>Venue:</a:t>
            </a:r>
            <a:r>
              <a:rPr lang="en-GB" sz="1500" dirty="0">
                <a:solidFill>
                  <a:srgbClr val="000000"/>
                </a:solidFill>
                <a:latin typeface="Aptos" panose="020B0004020202020204" pitchFamily="34" charset="0"/>
                <a:ea typeface="Aptos" panose="020B0004020202020204" pitchFamily="34" charset="0"/>
                <a:cs typeface="Aptos" panose="020B0004020202020204" pitchFamily="34" charset="0"/>
              </a:rPr>
              <a:t> Brettenham Primary School </a:t>
            </a: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t>Bupa / YST resource pack – Delivering inclusive activities that young people with SEND want to take part in</a:t>
            </a:r>
            <a:b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b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t>Opportunity to observe pupils participating in high quality / inclusive PE</a:t>
            </a:r>
            <a:b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br>
            <a:endPar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t>Supporting pupils with Autism in PE </a:t>
            </a:r>
            <a:b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br>
            <a:endPar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Sensory Dance ideas</a:t>
            </a:r>
            <a:b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b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Free boccia set + teaching resources for attendees</a:t>
            </a:r>
          </a:p>
          <a:p>
            <a:pPr defTabSz="685800" eaLnBrk="1" fontAlgn="auto" hangingPunct="1">
              <a:spcBef>
                <a:spcPts val="0"/>
              </a:spcBef>
              <a:spcAft>
                <a:spcPts val="0"/>
              </a:spcAft>
            </a:pP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 </a:t>
            </a:r>
          </a:p>
          <a:p>
            <a:pPr defTabSz="685800" eaLnBrk="1" fontAlgn="auto" hangingPunct="1">
              <a:spcBef>
                <a:spcPts val="0"/>
              </a:spcBef>
              <a:spcAft>
                <a:spcPts val="0"/>
              </a:spcAft>
            </a:pPr>
            <a:r>
              <a:rPr lang="en-GB" sz="1500" dirty="0">
                <a:solidFill>
                  <a:srgbClr val="000000"/>
                </a:solidFill>
                <a:latin typeface="Aptos" panose="020B0004020202020204" pitchFamily="34" charset="0"/>
                <a:ea typeface="Aptos" panose="020B0004020202020204" pitchFamily="34" charset="0"/>
                <a:cs typeface="Aptos" panose="020B0004020202020204" pitchFamily="34" charset="0"/>
              </a:rPr>
              <a:t>Bookings open on the website</a:t>
            </a:r>
          </a:p>
          <a:p>
            <a:pPr defTabSz="685800" eaLnBrk="1" fontAlgn="auto" hangingPunct="1">
              <a:spcBef>
                <a:spcPts val="0"/>
              </a:spcBef>
              <a:spcAft>
                <a:spcPts val="0"/>
              </a:spcAft>
            </a:pPr>
            <a:r>
              <a:rPr lang="en-GB" sz="1500" dirty="0">
                <a:solidFill>
                  <a:srgbClr val="000000"/>
                </a:solidFill>
                <a:latin typeface="Aptos" panose="020B0004020202020204" pitchFamily="34" charset="0"/>
                <a:ea typeface="Aptos" panose="020B0004020202020204" pitchFamily="34" charset="0"/>
                <a:cs typeface="Aptos" panose="020B0004020202020204" pitchFamily="34" charset="0"/>
                <a:hlinkClick r:id="rId2"/>
              </a:rPr>
              <a:t>www.enfieldpeteam.co.uk</a:t>
            </a:r>
            <a:endParaRPr lang="en-GB" sz="1500" dirty="0">
              <a:solidFill>
                <a:srgbClr val="000000"/>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endParaRPr lang="en-GB" sz="12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r>
              <a:rPr lang="en-GB" sz="1200" dirty="0">
                <a:solidFill>
                  <a:prstClr val="black"/>
                </a:solidFill>
                <a:latin typeface="Aptos" panose="020B0004020202020204" pitchFamily="34" charset="0"/>
                <a:ea typeface="Aptos" panose="020B0004020202020204" pitchFamily="34" charset="0"/>
                <a:cs typeface="Aptos" panose="020B0004020202020204" pitchFamily="34" charset="0"/>
              </a:rPr>
              <a:t> </a:t>
            </a:r>
          </a:p>
          <a:p>
            <a:pPr defTabSz="685800" eaLnBrk="1" fontAlgn="auto" hangingPunct="1">
              <a:spcBef>
                <a:spcPts val="0"/>
              </a:spcBef>
              <a:spcAft>
                <a:spcPts val="0"/>
              </a:spcAft>
            </a:pPr>
            <a:endParaRPr lang="en-GB" sz="900" dirty="0">
              <a:solidFill>
                <a:prstClr val="black"/>
              </a:solidFill>
              <a:latin typeface="Aptos" panose="020B0004020202020204" pitchFamily="34" charset="0"/>
              <a:ea typeface="Aptos" panose="020B0004020202020204" pitchFamily="34" charset="0"/>
              <a:cs typeface="Aptos" panose="020B0004020202020204" pitchFamily="34" charset="0"/>
            </a:endParaRPr>
          </a:p>
        </p:txBody>
      </p:sp>
      <p:pic>
        <p:nvPicPr>
          <p:cNvPr id="3" name="Picture 2">
            <a:extLst>
              <a:ext uri="{FF2B5EF4-FFF2-40B4-BE49-F238E27FC236}">
                <a16:creationId xmlns:a16="http://schemas.microsoft.com/office/drawing/2014/main" id="{746FD4F4-D07B-B967-005C-EC53B4BA2C92}"/>
              </a:ext>
            </a:extLst>
          </p:cNvPr>
          <p:cNvPicPr>
            <a:picLocks noChangeAspect="1"/>
          </p:cNvPicPr>
          <p:nvPr/>
        </p:nvPicPr>
        <p:blipFill>
          <a:blip r:embed="rId3"/>
          <a:stretch>
            <a:fillRect/>
          </a:stretch>
        </p:blipFill>
        <p:spPr>
          <a:xfrm>
            <a:off x="289934" y="1672234"/>
            <a:ext cx="1935750" cy="129259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E115769-3E78-BA0B-B550-E5BDEBDA57B3}"/>
              </a:ext>
            </a:extLst>
          </p:cNvPr>
          <p:cNvPicPr>
            <a:picLocks noChangeAspect="1"/>
          </p:cNvPicPr>
          <p:nvPr/>
        </p:nvPicPr>
        <p:blipFill>
          <a:blip r:embed="rId4"/>
          <a:stretch>
            <a:fillRect/>
          </a:stretch>
        </p:blipFill>
        <p:spPr>
          <a:xfrm>
            <a:off x="289935" y="3184180"/>
            <a:ext cx="1968782" cy="1222193"/>
          </a:xfrm>
          <a:prstGeom prst="rect">
            <a:avLst/>
          </a:prstGeom>
          <a:effectLst>
            <a:outerShdw blurRad="50800" dist="38100" dir="2700000" algn="tl" rotWithShape="0">
              <a:prstClr val="black">
                <a:alpha val="40000"/>
              </a:prstClr>
            </a:outerShdw>
          </a:effectLst>
        </p:spPr>
      </p:pic>
      <p:pic>
        <p:nvPicPr>
          <p:cNvPr id="2" name="337DCCD7-0250-48D1-8C5B-EB91775B7F1C">
            <a:extLst>
              <a:ext uri="{FF2B5EF4-FFF2-40B4-BE49-F238E27FC236}">
                <a16:creationId xmlns:a16="http://schemas.microsoft.com/office/drawing/2014/main" id="{DDC5E36F-B6AC-5FCD-108B-64203DF067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8134" y="5300071"/>
            <a:ext cx="1097410" cy="58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Junior boccia ball set images">
            <a:extLst>
              <a:ext uri="{FF2B5EF4-FFF2-40B4-BE49-F238E27FC236}">
                <a16:creationId xmlns:a16="http://schemas.microsoft.com/office/drawing/2014/main" id="{5630BF12-D830-209D-B2EE-6F257E7E64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446" y="4625722"/>
            <a:ext cx="1935750" cy="96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7925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6305726" y="2400993"/>
            <a:ext cx="4382017" cy="1294532"/>
          </a:xfrm>
          <a:custGeom>
            <a:avLst/>
            <a:gdLst/>
            <a:ahLst/>
            <a:cxnLst/>
            <a:rect l="l" t="t" r="r" b="b"/>
            <a:pathLst>
              <a:path w="8764034" h="2589064">
                <a:moveTo>
                  <a:pt x="8764034" y="2589064"/>
                </a:moveTo>
                <a:lnTo>
                  <a:pt x="0" y="2589064"/>
                </a:lnTo>
                <a:lnTo>
                  <a:pt x="0" y="0"/>
                </a:lnTo>
                <a:lnTo>
                  <a:pt x="8764034" y="0"/>
                </a:lnTo>
                <a:lnTo>
                  <a:pt x="8764034" y="2589064"/>
                </a:lnTo>
                <a:close/>
              </a:path>
            </a:pathLst>
          </a:custGeom>
          <a:blipFill>
            <a:blip>
              <a:extLst>
                <a:ext uri="{96DAC541-7B7A-43D3-8B79-37D633B846F1}">
                  <asvg:svgBlip xmlns:asvg="http://schemas.microsoft.com/office/drawing/2016/SVG/main" r:embed="rId2"/>
                </a:ext>
              </a:extLst>
            </a:blip>
            <a:stretch>
              <a:fillRect r="-60772"/>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3" name="Freeform 3"/>
          <p:cNvSpPr/>
          <p:nvPr/>
        </p:nvSpPr>
        <p:spPr>
          <a:xfrm>
            <a:off x="5437517" y="1089598"/>
            <a:ext cx="3321951" cy="4678804"/>
          </a:xfrm>
          <a:custGeom>
            <a:avLst/>
            <a:gdLst/>
            <a:ahLst/>
            <a:cxnLst/>
            <a:rect l="l" t="t" r="r" b="b"/>
            <a:pathLst>
              <a:path w="6643901" h="9357607">
                <a:moveTo>
                  <a:pt x="0" y="0"/>
                </a:moveTo>
                <a:lnTo>
                  <a:pt x="6643902" y="0"/>
                </a:lnTo>
                <a:lnTo>
                  <a:pt x="6643902" y="9357608"/>
                </a:lnTo>
                <a:lnTo>
                  <a:pt x="0" y="9357608"/>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4" name="TextBox 4"/>
          <p:cNvSpPr txBox="1"/>
          <p:nvPr/>
        </p:nvSpPr>
        <p:spPr>
          <a:xfrm>
            <a:off x="209401" y="1015276"/>
            <a:ext cx="4605357" cy="1500411"/>
          </a:xfrm>
          <a:prstGeom prst="rect">
            <a:avLst/>
          </a:prstGeom>
        </p:spPr>
        <p:txBody>
          <a:bodyPr lIns="0" tIns="0" rIns="0" bIns="0" rtlCol="0" anchor="t">
            <a:spAutoFit/>
          </a:bodyPr>
          <a:lstStyle/>
          <a:p>
            <a:pPr defTabSz="457200" eaLnBrk="1" fontAlgn="auto" hangingPunct="1">
              <a:lnSpc>
                <a:spcPts val="3885"/>
              </a:lnSpc>
              <a:spcBef>
                <a:spcPts val="0"/>
              </a:spcBef>
              <a:spcAft>
                <a:spcPts val="0"/>
              </a:spcAft>
            </a:pPr>
            <a:r>
              <a:rPr lang="en-US" sz="3700" b="1" spc="-111">
                <a:solidFill>
                  <a:srgbClr val="003654"/>
                </a:solidFill>
                <a:latin typeface="Poppins Bold"/>
                <a:ea typeface="Poppins Bold"/>
                <a:cs typeface="Poppins Bold"/>
                <a:sym typeface="Poppins Bold"/>
              </a:rPr>
              <a:t>TRANSITION RESOURCES: PSHCE</a:t>
            </a:r>
          </a:p>
        </p:txBody>
      </p:sp>
      <p:sp>
        <p:nvSpPr>
          <p:cNvPr id="5" name="TextBox 5"/>
          <p:cNvSpPr txBox="1"/>
          <p:nvPr/>
        </p:nvSpPr>
        <p:spPr>
          <a:xfrm>
            <a:off x="209401" y="2014427"/>
            <a:ext cx="4872207" cy="1373838"/>
          </a:xfrm>
          <a:prstGeom prst="rect">
            <a:avLst/>
          </a:prstGeom>
        </p:spPr>
        <p:txBody>
          <a:bodyPr lIns="0" tIns="0" rIns="0" bIns="0" rtlCol="0" anchor="t">
            <a:spAutoFit/>
          </a:bodyPr>
          <a:lstStyle/>
          <a:p>
            <a:pPr marL="453390" lvl="1" indent="-226695" defTabSz="457200" eaLnBrk="1" fontAlgn="auto" hangingPunct="1">
              <a:lnSpc>
                <a:spcPts val="2730"/>
              </a:lnSpc>
              <a:spcBef>
                <a:spcPts val="0"/>
              </a:spcBef>
              <a:spcAft>
                <a:spcPts val="0"/>
              </a:spcAft>
              <a:buFont typeface="Arial"/>
              <a:buChar char="•"/>
            </a:pPr>
            <a:r>
              <a:rPr lang="en-US" sz="2100" b="1">
                <a:solidFill>
                  <a:srgbClr val="000000"/>
                </a:solidFill>
                <a:latin typeface="Poppins Medium"/>
                <a:ea typeface="Poppins Medium"/>
                <a:cs typeface="Poppins Medium"/>
                <a:sym typeface="Poppins Medium"/>
              </a:rPr>
              <a:t>Verbo</a:t>
            </a:r>
          </a:p>
          <a:p>
            <a:pPr marL="453390" lvl="1" indent="-226695" defTabSz="457200" eaLnBrk="1" fontAlgn="auto" hangingPunct="1">
              <a:lnSpc>
                <a:spcPts val="2730"/>
              </a:lnSpc>
              <a:spcBef>
                <a:spcPts val="0"/>
              </a:spcBef>
              <a:spcAft>
                <a:spcPts val="0"/>
              </a:spcAft>
              <a:buFont typeface="Arial"/>
              <a:buChar char="•"/>
            </a:pPr>
            <a:r>
              <a:rPr lang="en-US" sz="2100" b="1">
                <a:solidFill>
                  <a:srgbClr val="000000"/>
                </a:solidFill>
                <a:latin typeface="Poppins Medium"/>
                <a:ea typeface="Poppins Medium"/>
                <a:cs typeface="Poppins Medium"/>
                <a:sym typeface="Poppins Medium"/>
              </a:rPr>
              <a:t>Language for Behaviour and Emotions</a:t>
            </a:r>
          </a:p>
          <a:p>
            <a:pPr marL="453390" lvl="1" indent="-226695" defTabSz="457200" eaLnBrk="1" fontAlgn="auto" hangingPunct="1">
              <a:lnSpc>
                <a:spcPts val="2730"/>
              </a:lnSpc>
              <a:spcBef>
                <a:spcPts val="0"/>
              </a:spcBef>
              <a:spcAft>
                <a:spcPts val="0"/>
              </a:spcAft>
              <a:buFont typeface="Arial"/>
              <a:buChar char="•"/>
            </a:pPr>
            <a:r>
              <a:rPr lang="en-US" sz="2100" b="1">
                <a:solidFill>
                  <a:srgbClr val="000000"/>
                </a:solidFill>
                <a:latin typeface="Poppins Medium"/>
                <a:ea typeface="Poppins Medium"/>
                <a:cs typeface="Poppins Medium"/>
                <a:sym typeface="Poppins Medium"/>
              </a:rPr>
              <a:t>The Anna Freud Centre</a:t>
            </a:r>
          </a:p>
        </p:txBody>
      </p:sp>
      <p:sp>
        <p:nvSpPr>
          <p:cNvPr id="6" name="TextBox 6"/>
          <p:cNvSpPr txBox="1"/>
          <p:nvPr/>
        </p:nvSpPr>
        <p:spPr>
          <a:xfrm>
            <a:off x="361591" y="3551935"/>
            <a:ext cx="4872207" cy="2066335"/>
          </a:xfrm>
          <a:prstGeom prst="rect">
            <a:avLst/>
          </a:prstGeom>
        </p:spPr>
        <p:txBody>
          <a:bodyPr lIns="0" tIns="0" rIns="0" bIns="0" rtlCol="0" anchor="t">
            <a:spAutoFit/>
          </a:bodyPr>
          <a:lstStyle/>
          <a:p>
            <a:pPr marL="453390" lvl="1" indent="-226695" defTabSz="457200" eaLnBrk="1" fontAlgn="auto" hangingPunct="1">
              <a:lnSpc>
                <a:spcPts val="2730"/>
              </a:lnSpc>
              <a:spcBef>
                <a:spcPts val="0"/>
              </a:spcBef>
              <a:spcAft>
                <a:spcPts val="0"/>
              </a:spcAft>
              <a:buFontTx/>
              <a:buAutoNum type="arabicPeriod"/>
            </a:pPr>
            <a:r>
              <a:rPr lang="en-US" sz="2100" b="1">
                <a:solidFill>
                  <a:srgbClr val="000000"/>
                </a:solidFill>
                <a:latin typeface="Poppins Medium"/>
                <a:ea typeface="Poppins Medium"/>
                <a:cs typeface="Poppins Medium"/>
                <a:sym typeface="Poppins Medium"/>
              </a:rPr>
              <a:t>Asking for Help</a:t>
            </a:r>
          </a:p>
          <a:p>
            <a:pPr marL="453390" lvl="1" indent="-226695" defTabSz="457200" eaLnBrk="1" fontAlgn="auto" hangingPunct="1">
              <a:lnSpc>
                <a:spcPts val="2730"/>
              </a:lnSpc>
              <a:spcBef>
                <a:spcPts val="0"/>
              </a:spcBef>
              <a:spcAft>
                <a:spcPts val="0"/>
              </a:spcAft>
              <a:buFontTx/>
              <a:buAutoNum type="arabicPeriod"/>
            </a:pPr>
            <a:r>
              <a:rPr lang="en-US" sz="2100" b="1">
                <a:solidFill>
                  <a:srgbClr val="000000"/>
                </a:solidFill>
                <a:latin typeface="Poppins Medium"/>
                <a:ea typeface="Poppins Medium"/>
                <a:cs typeface="Poppins Medium"/>
                <a:sym typeface="Poppins Medium"/>
              </a:rPr>
              <a:t>Problem Solving</a:t>
            </a:r>
          </a:p>
          <a:p>
            <a:pPr marL="453390" lvl="1" indent="-226695" defTabSz="457200" eaLnBrk="1" fontAlgn="auto" hangingPunct="1">
              <a:lnSpc>
                <a:spcPts val="2730"/>
              </a:lnSpc>
              <a:spcBef>
                <a:spcPts val="0"/>
              </a:spcBef>
              <a:spcAft>
                <a:spcPts val="0"/>
              </a:spcAft>
              <a:buFontTx/>
              <a:buAutoNum type="arabicPeriod"/>
            </a:pPr>
            <a:r>
              <a:rPr lang="en-US" sz="2100" b="1">
                <a:solidFill>
                  <a:srgbClr val="000000"/>
                </a:solidFill>
                <a:latin typeface="Poppins Medium"/>
                <a:ea typeface="Poppins Medium"/>
                <a:cs typeface="Poppins Medium"/>
                <a:sym typeface="Poppins Medium"/>
              </a:rPr>
              <a:t>Making Friends</a:t>
            </a:r>
          </a:p>
          <a:p>
            <a:pPr marL="453390" lvl="1" indent="-226695" defTabSz="457200" eaLnBrk="1" fontAlgn="auto" hangingPunct="1">
              <a:lnSpc>
                <a:spcPts val="2730"/>
              </a:lnSpc>
              <a:spcBef>
                <a:spcPts val="0"/>
              </a:spcBef>
              <a:spcAft>
                <a:spcPts val="0"/>
              </a:spcAft>
              <a:buFontTx/>
              <a:buAutoNum type="arabicPeriod"/>
            </a:pPr>
            <a:r>
              <a:rPr lang="en-US" sz="2100" b="1">
                <a:solidFill>
                  <a:srgbClr val="000000"/>
                </a:solidFill>
                <a:latin typeface="Poppins Medium"/>
                <a:ea typeface="Poppins Medium"/>
                <a:cs typeface="Poppins Medium"/>
                <a:sym typeface="Poppins Medium"/>
              </a:rPr>
              <a:t>Organisation</a:t>
            </a:r>
          </a:p>
          <a:p>
            <a:pPr marL="453390" lvl="1" indent="-226695" defTabSz="457200" eaLnBrk="1" fontAlgn="auto" hangingPunct="1">
              <a:lnSpc>
                <a:spcPts val="2730"/>
              </a:lnSpc>
              <a:spcBef>
                <a:spcPts val="0"/>
              </a:spcBef>
              <a:spcAft>
                <a:spcPts val="0"/>
              </a:spcAft>
              <a:buFontTx/>
              <a:buAutoNum type="arabicPeriod"/>
            </a:pPr>
            <a:r>
              <a:rPr lang="en-US" sz="2100" b="1">
                <a:solidFill>
                  <a:srgbClr val="000000"/>
                </a:solidFill>
                <a:latin typeface="Poppins Medium"/>
                <a:ea typeface="Poppins Medium"/>
                <a:cs typeface="Poppins Medium"/>
                <a:sym typeface="Poppins Medium"/>
              </a:rPr>
              <a:t>Talking about Feelings</a:t>
            </a:r>
          </a:p>
          <a:p>
            <a:pPr marL="453390" lvl="1" indent="-226695" defTabSz="457200" eaLnBrk="1" fontAlgn="auto" hangingPunct="1">
              <a:lnSpc>
                <a:spcPts val="2730"/>
              </a:lnSpc>
              <a:spcBef>
                <a:spcPts val="0"/>
              </a:spcBef>
              <a:spcAft>
                <a:spcPts val="0"/>
              </a:spcAft>
              <a:buFontTx/>
              <a:buAutoNum type="arabicPeriod"/>
            </a:pPr>
            <a:r>
              <a:rPr lang="en-US" sz="2100" b="1">
                <a:solidFill>
                  <a:srgbClr val="000000"/>
                </a:solidFill>
                <a:latin typeface="Poppins Medium"/>
                <a:ea typeface="Poppins Medium"/>
                <a:cs typeface="Poppins Medium"/>
                <a:sym typeface="Poppins Medium"/>
              </a:rPr>
              <a:t>Bringing it all Together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929" y="2547760"/>
            <a:ext cx="5331078" cy="1574903"/>
          </a:xfrm>
          <a:custGeom>
            <a:avLst/>
            <a:gdLst/>
            <a:ahLst/>
            <a:cxnLst/>
            <a:rect l="l" t="t" r="r" b="b"/>
            <a:pathLst>
              <a:path w="10662156" h="3149806">
                <a:moveTo>
                  <a:pt x="0" y="0"/>
                </a:moveTo>
                <a:lnTo>
                  <a:pt x="10662156" y="0"/>
                </a:lnTo>
                <a:lnTo>
                  <a:pt x="10662156" y="3149806"/>
                </a:lnTo>
                <a:lnTo>
                  <a:pt x="0" y="3149806"/>
                </a:lnTo>
                <a:lnTo>
                  <a:pt x="0" y="0"/>
                </a:lnTo>
                <a:close/>
              </a:path>
            </a:pathLst>
          </a:custGeom>
          <a:blipFill>
            <a:blip>
              <a:extLst>
                <a:ext uri="{96DAC541-7B7A-43D3-8B79-37D633B846F1}">
                  <asvg:svgBlip xmlns:asvg="http://schemas.microsoft.com/office/drawing/2016/SVG/main" r:embed="rId2"/>
                </a:ext>
              </a:extLst>
            </a:blip>
            <a:stretch>
              <a:fillRect r="-60772"/>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3" name="Freeform 3"/>
          <p:cNvSpPr/>
          <p:nvPr/>
        </p:nvSpPr>
        <p:spPr>
          <a:xfrm rot="-5400000" flipH="1" flipV="1">
            <a:off x="6305726" y="2400993"/>
            <a:ext cx="4382017" cy="1294532"/>
          </a:xfrm>
          <a:custGeom>
            <a:avLst/>
            <a:gdLst/>
            <a:ahLst/>
            <a:cxnLst/>
            <a:rect l="l" t="t" r="r" b="b"/>
            <a:pathLst>
              <a:path w="8764034" h="2589064">
                <a:moveTo>
                  <a:pt x="8764034" y="2589064"/>
                </a:moveTo>
                <a:lnTo>
                  <a:pt x="0" y="2589064"/>
                </a:lnTo>
                <a:lnTo>
                  <a:pt x="0" y="0"/>
                </a:lnTo>
                <a:lnTo>
                  <a:pt x="8764034" y="0"/>
                </a:lnTo>
                <a:lnTo>
                  <a:pt x="8764034" y="2589064"/>
                </a:lnTo>
                <a:close/>
              </a:path>
            </a:pathLst>
          </a:custGeom>
          <a:blipFill>
            <a:blip>
              <a:extLst>
                <a:ext uri="{96DAC541-7B7A-43D3-8B79-37D633B846F1}">
                  <asvg:svgBlip xmlns:asvg="http://schemas.microsoft.com/office/drawing/2016/SVG/main" r:embed="rId2"/>
                </a:ext>
              </a:extLst>
            </a:blip>
            <a:stretch>
              <a:fillRect r="-60772"/>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4" name="Freeform 4"/>
          <p:cNvSpPr/>
          <p:nvPr/>
        </p:nvSpPr>
        <p:spPr>
          <a:xfrm rot="-5400000" flipV="1">
            <a:off x="3618551" y="2547760"/>
            <a:ext cx="5331078" cy="1574903"/>
          </a:xfrm>
          <a:custGeom>
            <a:avLst/>
            <a:gdLst/>
            <a:ahLst/>
            <a:cxnLst/>
            <a:rect l="l" t="t" r="r" b="b"/>
            <a:pathLst>
              <a:path w="10662156" h="3149806">
                <a:moveTo>
                  <a:pt x="0" y="3149806"/>
                </a:moveTo>
                <a:lnTo>
                  <a:pt x="10662155" y="3149806"/>
                </a:lnTo>
                <a:lnTo>
                  <a:pt x="10662155" y="0"/>
                </a:lnTo>
                <a:lnTo>
                  <a:pt x="0" y="0"/>
                </a:lnTo>
                <a:lnTo>
                  <a:pt x="0" y="3149806"/>
                </a:lnTo>
                <a:close/>
              </a:path>
            </a:pathLst>
          </a:custGeom>
          <a:blipFill>
            <a:blip>
              <a:extLst>
                <a:ext uri="{96DAC541-7B7A-43D3-8B79-37D633B846F1}">
                  <asvg:svgBlip xmlns:asvg="http://schemas.microsoft.com/office/drawing/2016/SVG/main" r:embed="rId2"/>
                </a:ext>
              </a:extLst>
            </a:blip>
            <a:stretch>
              <a:fillRect r="-60772"/>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grpSp>
        <p:nvGrpSpPr>
          <p:cNvPr id="5" name="Group 5"/>
          <p:cNvGrpSpPr/>
          <p:nvPr/>
        </p:nvGrpSpPr>
        <p:grpSpPr>
          <a:xfrm>
            <a:off x="5307700" y="1772021"/>
            <a:ext cx="3541768" cy="354176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654"/>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7" name="TextBox 7"/>
            <p:cNvSpPr txBox="1"/>
            <p:nvPr/>
          </p:nvSpPr>
          <p:spPr>
            <a:xfrm>
              <a:off x="76200" y="19050"/>
              <a:ext cx="660400" cy="717550"/>
            </a:xfrm>
            <a:prstGeom prst="rect">
              <a:avLst/>
            </a:prstGeom>
          </p:spPr>
          <p:txBody>
            <a:bodyPr lIns="28230" tIns="28230" rIns="28230" bIns="28230" rtlCol="0" anchor="ctr"/>
            <a:lstStyle/>
            <a:p>
              <a:pPr algn="ctr" defTabSz="457200" eaLnBrk="1" fontAlgn="auto" hangingPunct="1">
                <a:lnSpc>
                  <a:spcPts val="1478"/>
                </a:lnSpc>
                <a:spcBef>
                  <a:spcPts val="0"/>
                </a:spcBef>
                <a:spcAft>
                  <a:spcPts val="0"/>
                </a:spcAft>
              </a:pPr>
              <a:endParaRPr sz="900">
                <a:solidFill>
                  <a:prstClr val="black"/>
                </a:solidFill>
                <a:latin typeface="Calibri"/>
              </a:endParaRPr>
            </a:p>
          </p:txBody>
        </p:sp>
      </p:grpSp>
      <p:grpSp>
        <p:nvGrpSpPr>
          <p:cNvPr id="8" name="Group 8"/>
          <p:cNvGrpSpPr/>
          <p:nvPr/>
        </p:nvGrpSpPr>
        <p:grpSpPr>
          <a:xfrm>
            <a:off x="5482351" y="1946672"/>
            <a:ext cx="3192465" cy="319246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A91A"/>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0" name="TextBox 10"/>
            <p:cNvSpPr txBox="1"/>
            <p:nvPr/>
          </p:nvSpPr>
          <p:spPr>
            <a:xfrm>
              <a:off x="76200" y="19050"/>
              <a:ext cx="660400" cy="717550"/>
            </a:xfrm>
            <a:prstGeom prst="rect">
              <a:avLst/>
            </a:prstGeom>
          </p:spPr>
          <p:txBody>
            <a:bodyPr lIns="28230" tIns="28230" rIns="28230" bIns="28230" rtlCol="0" anchor="ctr"/>
            <a:lstStyle/>
            <a:p>
              <a:pPr algn="ctr" defTabSz="457200" eaLnBrk="1" fontAlgn="auto" hangingPunct="1">
                <a:lnSpc>
                  <a:spcPts val="1478"/>
                </a:lnSpc>
                <a:spcBef>
                  <a:spcPts val="0"/>
                </a:spcBef>
                <a:spcAft>
                  <a:spcPts val="0"/>
                </a:spcAft>
              </a:pPr>
              <a:endParaRPr sz="900">
                <a:solidFill>
                  <a:prstClr val="black"/>
                </a:solidFill>
                <a:latin typeface="Calibri"/>
              </a:endParaRPr>
            </a:p>
          </p:txBody>
        </p:sp>
      </p:grpSp>
      <p:grpSp>
        <p:nvGrpSpPr>
          <p:cNvPr id="11" name="Group 11"/>
          <p:cNvGrpSpPr/>
          <p:nvPr/>
        </p:nvGrpSpPr>
        <p:grpSpPr>
          <a:xfrm>
            <a:off x="5703122" y="2131456"/>
            <a:ext cx="2926529" cy="2926517"/>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grpSp>
      <p:sp>
        <p:nvSpPr>
          <p:cNvPr id="13" name="Freeform 13"/>
          <p:cNvSpPr/>
          <p:nvPr/>
        </p:nvSpPr>
        <p:spPr>
          <a:xfrm>
            <a:off x="6210620" y="2674941"/>
            <a:ext cx="1735927" cy="1735927"/>
          </a:xfrm>
          <a:custGeom>
            <a:avLst/>
            <a:gdLst/>
            <a:ahLst/>
            <a:cxnLst/>
            <a:rect l="l" t="t" r="r" b="b"/>
            <a:pathLst>
              <a:path w="3471853" h="3471853">
                <a:moveTo>
                  <a:pt x="0" y="0"/>
                </a:moveTo>
                <a:lnTo>
                  <a:pt x="3471853" y="0"/>
                </a:lnTo>
                <a:lnTo>
                  <a:pt x="3471853" y="3471853"/>
                </a:lnTo>
                <a:lnTo>
                  <a:pt x="0" y="347185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4" name="TextBox 14"/>
          <p:cNvSpPr txBox="1"/>
          <p:nvPr/>
        </p:nvSpPr>
        <p:spPr>
          <a:xfrm>
            <a:off x="396707" y="1385888"/>
            <a:ext cx="3866337" cy="2000548"/>
          </a:xfrm>
          <a:prstGeom prst="rect">
            <a:avLst/>
          </a:prstGeom>
        </p:spPr>
        <p:txBody>
          <a:bodyPr lIns="0" tIns="0" rIns="0" bIns="0" rtlCol="0" anchor="t">
            <a:spAutoFit/>
          </a:bodyPr>
          <a:lstStyle/>
          <a:p>
            <a:pPr defTabSz="457200" eaLnBrk="1" fontAlgn="auto" hangingPunct="1">
              <a:lnSpc>
                <a:spcPts val="3885"/>
              </a:lnSpc>
              <a:spcBef>
                <a:spcPts val="0"/>
              </a:spcBef>
              <a:spcAft>
                <a:spcPts val="0"/>
              </a:spcAft>
            </a:pPr>
            <a:r>
              <a:rPr lang="en-US" sz="3700" b="1" spc="-111">
                <a:solidFill>
                  <a:srgbClr val="003654"/>
                </a:solidFill>
                <a:latin typeface="Poppins Bold"/>
                <a:ea typeface="Poppins Bold"/>
                <a:cs typeface="Poppins Bold"/>
                <a:sym typeface="Poppins Bold"/>
              </a:rPr>
              <a:t>PEER MENTORING</a:t>
            </a:r>
          </a:p>
          <a:p>
            <a:pPr algn="ctr" defTabSz="457200" eaLnBrk="1" fontAlgn="auto" hangingPunct="1">
              <a:lnSpc>
                <a:spcPts val="3885"/>
              </a:lnSpc>
              <a:spcBef>
                <a:spcPts val="0"/>
              </a:spcBef>
              <a:spcAft>
                <a:spcPts val="0"/>
              </a:spcAft>
            </a:pPr>
            <a:r>
              <a:rPr lang="en-US" sz="3700" b="1" spc="-111">
                <a:solidFill>
                  <a:srgbClr val="003654"/>
                </a:solidFill>
                <a:latin typeface="Poppins Bold"/>
                <a:ea typeface="Poppins Bold"/>
                <a:cs typeface="Poppins Bold"/>
                <a:sym typeface="Poppins Bold"/>
              </a:rPr>
              <a:t>SESSION</a:t>
            </a:r>
          </a:p>
          <a:p>
            <a:pPr algn="ctr" defTabSz="457200" eaLnBrk="1" fontAlgn="auto" hangingPunct="1">
              <a:lnSpc>
                <a:spcPts val="3885"/>
              </a:lnSpc>
              <a:spcBef>
                <a:spcPts val="0"/>
              </a:spcBef>
              <a:spcAft>
                <a:spcPts val="0"/>
              </a:spcAft>
            </a:pPr>
            <a:r>
              <a:rPr lang="en-US" sz="3700" b="1" spc="-111">
                <a:solidFill>
                  <a:srgbClr val="003654"/>
                </a:solidFill>
                <a:latin typeface="Poppins Bold"/>
                <a:ea typeface="Poppins Bold"/>
                <a:cs typeface="Poppins Bold"/>
                <a:sym typeface="Poppins Bold"/>
              </a:rPr>
              <a:t>PILOT</a:t>
            </a:r>
          </a:p>
        </p:txBody>
      </p:sp>
      <p:sp>
        <p:nvSpPr>
          <p:cNvPr id="15" name="TextBox 15"/>
          <p:cNvSpPr txBox="1"/>
          <p:nvPr/>
        </p:nvSpPr>
        <p:spPr>
          <a:xfrm>
            <a:off x="326567" y="3188564"/>
            <a:ext cx="3820112" cy="335092"/>
          </a:xfrm>
          <a:prstGeom prst="rect">
            <a:avLst/>
          </a:prstGeom>
        </p:spPr>
        <p:txBody>
          <a:bodyPr lIns="0" tIns="0" rIns="0" bIns="0" rtlCol="0" anchor="t">
            <a:spAutoFit/>
          </a:bodyPr>
          <a:lstStyle/>
          <a:p>
            <a:pPr algn="ctr" defTabSz="457200" eaLnBrk="1" fontAlgn="auto" hangingPunct="1">
              <a:lnSpc>
                <a:spcPts val="2730"/>
              </a:lnSpc>
              <a:spcBef>
                <a:spcPts val="0"/>
              </a:spcBef>
              <a:spcAft>
                <a:spcPts val="0"/>
              </a:spcAft>
            </a:pPr>
            <a:r>
              <a:rPr lang="en-US" sz="2100">
                <a:solidFill>
                  <a:srgbClr val="000000"/>
                </a:solidFill>
                <a:latin typeface="Poppins"/>
                <a:ea typeface="Poppins"/>
                <a:cs typeface="Poppins"/>
                <a:sym typeface="Poppins"/>
              </a:rPr>
              <a:t>September 2026</a:t>
            </a:r>
          </a:p>
        </p:txBody>
      </p:sp>
      <p:sp>
        <p:nvSpPr>
          <p:cNvPr id="16" name="TextBox 16"/>
          <p:cNvSpPr txBox="1"/>
          <p:nvPr/>
        </p:nvSpPr>
        <p:spPr>
          <a:xfrm>
            <a:off x="303455" y="3909617"/>
            <a:ext cx="3820112" cy="1027589"/>
          </a:xfrm>
          <a:prstGeom prst="rect">
            <a:avLst/>
          </a:prstGeom>
        </p:spPr>
        <p:txBody>
          <a:bodyPr lIns="0" tIns="0" rIns="0" bIns="0" rtlCol="0" anchor="t">
            <a:spAutoFit/>
          </a:bodyPr>
          <a:lstStyle/>
          <a:p>
            <a:pPr algn="ctr" defTabSz="457200" eaLnBrk="1" fontAlgn="auto" hangingPunct="1">
              <a:lnSpc>
                <a:spcPts val="2730"/>
              </a:lnSpc>
              <a:spcBef>
                <a:spcPts val="0"/>
              </a:spcBef>
              <a:spcAft>
                <a:spcPts val="0"/>
              </a:spcAft>
            </a:pPr>
            <a:r>
              <a:rPr lang="en-US" sz="2100">
                <a:solidFill>
                  <a:srgbClr val="000000"/>
                </a:solidFill>
                <a:latin typeface="Poppins"/>
                <a:ea typeface="Poppins"/>
                <a:cs typeface="Poppins"/>
                <a:sym typeface="Poppins"/>
              </a:rPr>
              <a:t>Years 6, 8 and 10</a:t>
            </a:r>
          </a:p>
          <a:p>
            <a:pPr algn="ctr" defTabSz="457200" eaLnBrk="1" fontAlgn="auto" hangingPunct="1">
              <a:lnSpc>
                <a:spcPts val="2730"/>
              </a:lnSpc>
              <a:spcBef>
                <a:spcPts val="0"/>
              </a:spcBef>
              <a:spcAft>
                <a:spcPts val="0"/>
              </a:spcAft>
            </a:pPr>
            <a:r>
              <a:rPr lang="en-US" sz="2100">
                <a:solidFill>
                  <a:srgbClr val="000000"/>
                </a:solidFill>
                <a:latin typeface="Poppins"/>
                <a:ea typeface="Poppins"/>
                <a:cs typeface="Poppins"/>
                <a:sym typeface="Poppins"/>
              </a:rPr>
              <a:t>7 trial Primary Schools</a:t>
            </a:r>
          </a:p>
          <a:p>
            <a:pPr algn="ctr" defTabSz="457200" eaLnBrk="1" fontAlgn="auto" hangingPunct="1">
              <a:lnSpc>
                <a:spcPts val="2730"/>
              </a:lnSpc>
              <a:spcBef>
                <a:spcPts val="0"/>
              </a:spcBef>
              <a:spcAft>
                <a:spcPts val="0"/>
              </a:spcAft>
            </a:pPr>
            <a:r>
              <a:rPr lang="en-US" sz="2100">
                <a:solidFill>
                  <a:srgbClr val="000000"/>
                </a:solidFill>
                <a:latin typeface="Poppins"/>
                <a:ea typeface="Poppins"/>
                <a:cs typeface="Poppins"/>
                <a:sym typeface="Poppins"/>
              </a:rPr>
              <a:t>7 trial Secondary Schools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183929" y="2547760"/>
            <a:ext cx="5331078" cy="1574903"/>
          </a:xfrm>
          <a:custGeom>
            <a:avLst/>
            <a:gdLst/>
            <a:ahLst/>
            <a:cxnLst/>
            <a:rect l="l" t="t" r="r" b="b"/>
            <a:pathLst>
              <a:path w="10662156" h="3149806">
                <a:moveTo>
                  <a:pt x="0" y="0"/>
                </a:moveTo>
                <a:lnTo>
                  <a:pt x="10662156" y="0"/>
                </a:lnTo>
                <a:lnTo>
                  <a:pt x="10662156" y="3149806"/>
                </a:lnTo>
                <a:lnTo>
                  <a:pt x="0" y="3149806"/>
                </a:lnTo>
                <a:lnTo>
                  <a:pt x="0" y="0"/>
                </a:lnTo>
                <a:close/>
              </a:path>
            </a:pathLst>
          </a:custGeom>
          <a:blipFill>
            <a:blip>
              <a:extLst>
                <a:ext uri="{96DAC541-7B7A-43D3-8B79-37D633B846F1}">
                  <asvg:svgBlip xmlns:asvg="http://schemas.microsoft.com/office/drawing/2016/SVG/main" r:embed="rId2"/>
                </a:ext>
              </a:extLst>
            </a:blip>
            <a:stretch>
              <a:fillRect r="-60772"/>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3" name="Freeform 3"/>
          <p:cNvSpPr/>
          <p:nvPr/>
        </p:nvSpPr>
        <p:spPr>
          <a:xfrm rot="-5400000" flipH="1" flipV="1">
            <a:off x="6305726" y="2400993"/>
            <a:ext cx="4382017" cy="1294532"/>
          </a:xfrm>
          <a:custGeom>
            <a:avLst/>
            <a:gdLst/>
            <a:ahLst/>
            <a:cxnLst/>
            <a:rect l="l" t="t" r="r" b="b"/>
            <a:pathLst>
              <a:path w="8764034" h="2589064">
                <a:moveTo>
                  <a:pt x="8764034" y="2589064"/>
                </a:moveTo>
                <a:lnTo>
                  <a:pt x="0" y="2589064"/>
                </a:lnTo>
                <a:lnTo>
                  <a:pt x="0" y="0"/>
                </a:lnTo>
                <a:lnTo>
                  <a:pt x="8764034" y="0"/>
                </a:lnTo>
                <a:lnTo>
                  <a:pt x="8764034" y="2589064"/>
                </a:lnTo>
                <a:close/>
              </a:path>
            </a:pathLst>
          </a:custGeom>
          <a:blipFill>
            <a:blip>
              <a:extLst>
                <a:ext uri="{96DAC541-7B7A-43D3-8B79-37D633B846F1}">
                  <asvg:svgBlip xmlns:asvg="http://schemas.microsoft.com/office/drawing/2016/SVG/main" r:embed="rId2"/>
                </a:ext>
              </a:extLst>
            </a:blip>
            <a:stretch>
              <a:fillRect r="-60772"/>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4" name="Freeform 4"/>
          <p:cNvSpPr/>
          <p:nvPr/>
        </p:nvSpPr>
        <p:spPr>
          <a:xfrm rot="-5400000" flipV="1">
            <a:off x="3618551" y="2547760"/>
            <a:ext cx="5331078" cy="1574903"/>
          </a:xfrm>
          <a:custGeom>
            <a:avLst/>
            <a:gdLst/>
            <a:ahLst/>
            <a:cxnLst/>
            <a:rect l="l" t="t" r="r" b="b"/>
            <a:pathLst>
              <a:path w="10662156" h="3149806">
                <a:moveTo>
                  <a:pt x="0" y="3149806"/>
                </a:moveTo>
                <a:lnTo>
                  <a:pt x="10662155" y="3149806"/>
                </a:lnTo>
                <a:lnTo>
                  <a:pt x="10662155" y="0"/>
                </a:lnTo>
                <a:lnTo>
                  <a:pt x="0" y="0"/>
                </a:lnTo>
                <a:lnTo>
                  <a:pt x="0" y="3149806"/>
                </a:lnTo>
                <a:close/>
              </a:path>
            </a:pathLst>
          </a:custGeom>
          <a:blipFill>
            <a:blip>
              <a:extLst>
                <a:ext uri="{96DAC541-7B7A-43D3-8B79-37D633B846F1}">
                  <asvg:svgBlip xmlns:asvg="http://schemas.microsoft.com/office/drawing/2016/SVG/main" r:embed="rId2"/>
                </a:ext>
              </a:extLst>
            </a:blip>
            <a:stretch>
              <a:fillRect r="-60772"/>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grpSp>
        <p:nvGrpSpPr>
          <p:cNvPr id="5" name="Group 5"/>
          <p:cNvGrpSpPr/>
          <p:nvPr/>
        </p:nvGrpSpPr>
        <p:grpSpPr>
          <a:xfrm>
            <a:off x="5307700" y="1772021"/>
            <a:ext cx="3541768" cy="354176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654"/>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7" name="TextBox 7"/>
            <p:cNvSpPr txBox="1"/>
            <p:nvPr/>
          </p:nvSpPr>
          <p:spPr>
            <a:xfrm>
              <a:off x="76200" y="19050"/>
              <a:ext cx="660400" cy="717550"/>
            </a:xfrm>
            <a:prstGeom prst="rect">
              <a:avLst/>
            </a:prstGeom>
          </p:spPr>
          <p:txBody>
            <a:bodyPr lIns="28230" tIns="28230" rIns="28230" bIns="28230" rtlCol="0" anchor="ctr"/>
            <a:lstStyle/>
            <a:p>
              <a:pPr algn="ctr" defTabSz="457200" eaLnBrk="1" fontAlgn="auto" hangingPunct="1">
                <a:lnSpc>
                  <a:spcPts val="1478"/>
                </a:lnSpc>
                <a:spcBef>
                  <a:spcPts val="0"/>
                </a:spcBef>
                <a:spcAft>
                  <a:spcPts val="0"/>
                </a:spcAft>
              </a:pPr>
              <a:endParaRPr sz="900">
                <a:solidFill>
                  <a:prstClr val="black"/>
                </a:solidFill>
                <a:latin typeface="Calibri"/>
              </a:endParaRPr>
            </a:p>
          </p:txBody>
        </p:sp>
      </p:grpSp>
      <p:grpSp>
        <p:nvGrpSpPr>
          <p:cNvPr id="8" name="Group 8"/>
          <p:cNvGrpSpPr/>
          <p:nvPr/>
        </p:nvGrpSpPr>
        <p:grpSpPr>
          <a:xfrm>
            <a:off x="5482351" y="1946672"/>
            <a:ext cx="3192465" cy="319246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A91A"/>
            </a:solid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0" name="TextBox 10"/>
            <p:cNvSpPr txBox="1"/>
            <p:nvPr/>
          </p:nvSpPr>
          <p:spPr>
            <a:xfrm>
              <a:off x="76200" y="19050"/>
              <a:ext cx="660400" cy="717550"/>
            </a:xfrm>
            <a:prstGeom prst="rect">
              <a:avLst/>
            </a:prstGeom>
          </p:spPr>
          <p:txBody>
            <a:bodyPr lIns="28230" tIns="28230" rIns="28230" bIns="28230" rtlCol="0" anchor="ctr"/>
            <a:lstStyle/>
            <a:p>
              <a:pPr algn="ctr" defTabSz="457200" eaLnBrk="1" fontAlgn="auto" hangingPunct="1">
                <a:lnSpc>
                  <a:spcPts val="1478"/>
                </a:lnSpc>
                <a:spcBef>
                  <a:spcPts val="0"/>
                </a:spcBef>
                <a:spcAft>
                  <a:spcPts val="0"/>
                </a:spcAft>
              </a:pPr>
              <a:endParaRPr sz="900">
                <a:solidFill>
                  <a:prstClr val="black"/>
                </a:solidFill>
                <a:latin typeface="Calibri"/>
              </a:endParaRPr>
            </a:p>
          </p:txBody>
        </p:sp>
      </p:grpSp>
      <p:grpSp>
        <p:nvGrpSpPr>
          <p:cNvPr id="11" name="Group 11"/>
          <p:cNvGrpSpPr/>
          <p:nvPr/>
        </p:nvGrpSpPr>
        <p:grpSpPr>
          <a:xfrm>
            <a:off x="5703122" y="2131456"/>
            <a:ext cx="2926529" cy="2926517"/>
            <a:chOff x="0" y="0"/>
            <a:chExt cx="6350000" cy="6349975"/>
          </a:xfrm>
        </p:grpSpPr>
        <p:sp>
          <p:nvSpPr>
            <p:cNvPr id="12" name="Freeform 1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grpSp>
      <p:sp>
        <p:nvSpPr>
          <p:cNvPr id="13" name="Freeform 13"/>
          <p:cNvSpPr/>
          <p:nvPr/>
        </p:nvSpPr>
        <p:spPr>
          <a:xfrm>
            <a:off x="209401" y="3331306"/>
            <a:ext cx="4948970" cy="2239409"/>
          </a:xfrm>
          <a:custGeom>
            <a:avLst/>
            <a:gdLst/>
            <a:ahLst/>
            <a:cxnLst/>
            <a:rect l="l" t="t" r="r" b="b"/>
            <a:pathLst>
              <a:path w="9897939" h="4478817">
                <a:moveTo>
                  <a:pt x="0" y="0"/>
                </a:moveTo>
                <a:lnTo>
                  <a:pt x="9897939" y="0"/>
                </a:lnTo>
                <a:lnTo>
                  <a:pt x="9897939" y="4478817"/>
                </a:lnTo>
                <a:lnTo>
                  <a:pt x="0" y="4478817"/>
                </a:lnTo>
                <a:lnTo>
                  <a:pt x="0" y="0"/>
                </a:lnTo>
                <a:close/>
              </a:path>
            </a:pathLst>
          </a:custGeom>
          <a:blipFill>
            <a:blip r:embed="rId4"/>
            <a:stretch>
              <a:fillRect/>
            </a:stretch>
          </a:blipFill>
          <a:ln w="38100" cap="sq">
            <a:solidFill>
              <a:srgbClr val="000000"/>
            </a:solidFill>
            <a:prstDash val="solid"/>
            <a:miter/>
          </a:ln>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4" name="Freeform 14"/>
          <p:cNvSpPr/>
          <p:nvPr/>
        </p:nvSpPr>
        <p:spPr>
          <a:xfrm>
            <a:off x="209401" y="1946672"/>
            <a:ext cx="2743104" cy="1337627"/>
          </a:xfrm>
          <a:custGeom>
            <a:avLst/>
            <a:gdLst/>
            <a:ahLst/>
            <a:cxnLst/>
            <a:rect l="l" t="t" r="r" b="b"/>
            <a:pathLst>
              <a:path w="5486208" h="2675253">
                <a:moveTo>
                  <a:pt x="0" y="0"/>
                </a:moveTo>
                <a:lnTo>
                  <a:pt x="5486208" y="0"/>
                </a:lnTo>
                <a:lnTo>
                  <a:pt x="5486208" y="2675253"/>
                </a:lnTo>
                <a:lnTo>
                  <a:pt x="0" y="2675253"/>
                </a:lnTo>
                <a:lnTo>
                  <a:pt x="0" y="0"/>
                </a:lnTo>
                <a:close/>
              </a:path>
            </a:pathLst>
          </a:custGeom>
          <a:blipFill>
            <a:blip r:embed="rId5"/>
            <a:stretch>
              <a:fillRect/>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5" name="Freeform 15"/>
          <p:cNvSpPr/>
          <p:nvPr/>
        </p:nvSpPr>
        <p:spPr>
          <a:xfrm>
            <a:off x="6128055" y="2634799"/>
            <a:ext cx="1886973" cy="1816212"/>
          </a:xfrm>
          <a:custGeom>
            <a:avLst/>
            <a:gdLst/>
            <a:ahLst/>
            <a:cxnLst/>
            <a:rect l="l" t="t" r="r" b="b"/>
            <a:pathLst>
              <a:path w="3773946" h="3632423">
                <a:moveTo>
                  <a:pt x="0" y="0"/>
                </a:moveTo>
                <a:lnTo>
                  <a:pt x="3773946" y="0"/>
                </a:lnTo>
                <a:lnTo>
                  <a:pt x="3773946" y="3632423"/>
                </a:lnTo>
                <a:lnTo>
                  <a:pt x="0" y="363242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457200" eaLnBrk="1" fontAlgn="auto" hangingPunct="1">
              <a:spcBef>
                <a:spcPts val="0"/>
              </a:spcBef>
              <a:spcAft>
                <a:spcPts val="0"/>
              </a:spcAft>
            </a:pPr>
            <a:endParaRPr lang="en-GB" sz="900">
              <a:solidFill>
                <a:prstClr val="black"/>
              </a:solidFill>
              <a:latin typeface="Calibri"/>
            </a:endParaRPr>
          </a:p>
        </p:txBody>
      </p:sp>
      <p:sp>
        <p:nvSpPr>
          <p:cNvPr id="16" name="TextBox 16"/>
          <p:cNvSpPr txBox="1"/>
          <p:nvPr/>
        </p:nvSpPr>
        <p:spPr>
          <a:xfrm>
            <a:off x="209401" y="909422"/>
            <a:ext cx="3866337" cy="1000274"/>
          </a:xfrm>
          <a:prstGeom prst="rect">
            <a:avLst/>
          </a:prstGeom>
        </p:spPr>
        <p:txBody>
          <a:bodyPr lIns="0" tIns="0" rIns="0" bIns="0" rtlCol="0" anchor="t">
            <a:spAutoFit/>
          </a:bodyPr>
          <a:lstStyle/>
          <a:p>
            <a:pPr defTabSz="457200" eaLnBrk="1" fontAlgn="auto" hangingPunct="1">
              <a:lnSpc>
                <a:spcPts val="3885"/>
              </a:lnSpc>
              <a:spcBef>
                <a:spcPts val="0"/>
              </a:spcBef>
              <a:spcAft>
                <a:spcPts val="0"/>
              </a:spcAft>
            </a:pPr>
            <a:r>
              <a:rPr lang="en-US" sz="3700" b="1" spc="-111">
                <a:solidFill>
                  <a:srgbClr val="003654"/>
                </a:solidFill>
                <a:latin typeface="Poppins Bold"/>
                <a:ea typeface="Poppins Bold"/>
                <a:cs typeface="Poppins Bold"/>
                <a:sym typeface="Poppins Bold"/>
              </a:rPr>
              <a:t>NATIONAL CASE STUDY</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flag with white lines&#10;&#10;Description automatically generated">
            <a:extLst>
              <a:ext uri="{FF2B5EF4-FFF2-40B4-BE49-F238E27FC236}">
                <a16:creationId xmlns:a16="http://schemas.microsoft.com/office/drawing/2014/main" id="{F6EEDAA6-B494-D99C-9154-8BCDB02672DD}"/>
              </a:ext>
            </a:extLst>
          </p:cNvPr>
          <p:cNvPicPr>
            <a:picLocks noChangeAspect="1"/>
          </p:cNvPicPr>
          <p:nvPr/>
        </p:nvPicPr>
        <p:blipFill>
          <a:blip r:embed="rId3"/>
          <a:stretch>
            <a:fillRect/>
          </a:stretch>
        </p:blipFill>
        <p:spPr>
          <a:xfrm>
            <a:off x="0" y="857250"/>
            <a:ext cx="9144000" cy="5143500"/>
          </a:xfrm>
          <a:prstGeom prst="rect">
            <a:avLst/>
          </a:prstGeom>
        </p:spPr>
      </p:pic>
      <p:sp>
        <p:nvSpPr>
          <p:cNvPr id="6146" name="Rectangle 36">
            <a:extLst>
              <a:ext uri="{FF2B5EF4-FFF2-40B4-BE49-F238E27FC236}">
                <a16:creationId xmlns:a16="http://schemas.microsoft.com/office/drawing/2014/main" id="{EA8A2CFA-D4B4-9656-FF5A-D8EBB799CD05}"/>
              </a:ext>
            </a:extLst>
          </p:cNvPr>
          <p:cNvSpPr>
            <a:spLocks noChangeArrowheads="1"/>
          </p:cNvSpPr>
          <p:nvPr/>
        </p:nvSpPr>
        <p:spPr bwMode="auto">
          <a:xfrm>
            <a:off x="7370763" y="522763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52B1E"/>
              </a:buClr>
              <a:buChar char="•"/>
              <a:defRPr sz="2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D52B1E"/>
              </a:buClr>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None/>
            </a:pPr>
            <a:endParaRPr lang="en-GB" altLang="en-US" sz="1800">
              <a:solidFill>
                <a:srgbClr val="000000"/>
              </a:solidFill>
              <a:latin typeface="Times" charset="0"/>
            </a:endParaRPr>
          </a:p>
        </p:txBody>
      </p:sp>
      <p:sp>
        <p:nvSpPr>
          <p:cNvPr id="6147" name="Rectangle 38">
            <a:extLst>
              <a:ext uri="{FF2B5EF4-FFF2-40B4-BE49-F238E27FC236}">
                <a16:creationId xmlns:a16="http://schemas.microsoft.com/office/drawing/2014/main" id="{A0B2EC4B-92A5-6A5C-23C4-B30951C5AAEB}"/>
              </a:ext>
            </a:extLst>
          </p:cNvPr>
          <p:cNvSpPr>
            <a:spLocks noGrp="1" noChangeArrowheads="1"/>
          </p:cNvSpPr>
          <p:nvPr/>
        </p:nvSpPr>
        <p:spPr bwMode="auto">
          <a:xfrm>
            <a:off x="1633538" y="1997075"/>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D52B1E"/>
              </a:buClr>
              <a:buChar char="•"/>
              <a:defRPr sz="2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D52B1E"/>
              </a:buClr>
              <a:buChar char="•"/>
              <a:defRPr sz="15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None/>
            </a:pPr>
            <a:endParaRPr lang="en-US" altLang="en-US" sz="3300" dirty="0">
              <a:solidFill>
                <a:srgbClr val="FFFFFF"/>
              </a:solidFill>
            </a:endParaRPr>
          </a:p>
          <a:p>
            <a:pPr algn="ctr">
              <a:spcBef>
                <a:spcPct val="0"/>
              </a:spcBef>
              <a:buClrTx/>
              <a:buNone/>
            </a:pPr>
            <a:endParaRPr lang="en-US" altLang="en-US" sz="3300" dirty="0">
              <a:solidFill>
                <a:srgbClr val="FFFFFF"/>
              </a:solidFill>
            </a:endParaRPr>
          </a:p>
          <a:p>
            <a:pPr algn="ctr">
              <a:spcBef>
                <a:spcPct val="0"/>
              </a:spcBef>
              <a:buClrTx/>
              <a:buNone/>
            </a:pPr>
            <a:endParaRPr lang="en-US" altLang="en-US" sz="2800" dirty="0">
              <a:solidFill>
                <a:srgbClr val="FFFFFF"/>
              </a:solidFill>
            </a:endParaRPr>
          </a:p>
          <a:p>
            <a:pPr algn="ctr">
              <a:spcBef>
                <a:spcPct val="0"/>
              </a:spcBef>
              <a:buClrTx/>
              <a:buNone/>
            </a:pPr>
            <a:endParaRPr lang="en-US" altLang="en-US" sz="2800" dirty="0">
              <a:solidFill>
                <a:srgbClr val="FFFFFF"/>
              </a:solidFill>
            </a:endParaRPr>
          </a:p>
          <a:p>
            <a:pPr algn="ctr">
              <a:spcBef>
                <a:spcPct val="0"/>
              </a:spcBef>
              <a:buClrTx/>
              <a:buNone/>
            </a:pPr>
            <a:r>
              <a:rPr lang="en-US" altLang="en-US" sz="2400" dirty="0">
                <a:solidFill>
                  <a:srgbClr val="FFFFFF"/>
                </a:solidFill>
              </a:rPr>
              <a:t>Enfield Trauma Informed Practice in Schools and Settings (ETIPSS)</a:t>
            </a:r>
          </a:p>
          <a:p>
            <a:pPr algn="ctr">
              <a:spcBef>
                <a:spcPct val="0"/>
              </a:spcBef>
              <a:buClrTx/>
              <a:buNone/>
            </a:pPr>
            <a:endParaRPr lang="en-US" altLang="en-US" sz="2400" dirty="0">
              <a:solidFill>
                <a:srgbClr val="FFFFFF"/>
              </a:solidFill>
            </a:endParaRPr>
          </a:p>
          <a:p>
            <a:pPr algn="ctr">
              <a:spcBef>
                <a:spcPct val="0"/>
              </a:spcBef>
              <a:buClrTx/>
              <a:buNone/>
            </a:pPr>
            <a:r>
              <a:rPr lang="en-US" altLang="en-US" sz="2000" dirty="0">
                <a:solidFill>
                  <a:srgbClr val="FFFFFF"/>
                </a:solidFill>
              </a:rPr>
              <a:t>Dr Leylla Mulisa</a:t>
            </a:r>
            <a:r>
              <a:rPr lang="en-US" altLang="en-US" sz="2800" dirty="0">
                <a:solidFill>
                  <a:srgbClr val="FFFFFF"/>
                </a:solidFill>
              </a:rPr>
              <a:t> </a:t>
            </a:r>
            <a:r>
              <a:rPr lang="en-US" altLang="en-US" sz="2400" dirty="0">
                <a:solidFill>
                  <a:srgbClr val="FFFFFF"/>
                </a:solidFill>
              </a:rPr>
              <a:t>(</a:t>
            </a:r>
            <a:r>
              <a:rPr lang="en-US" altLang="en-US" sz="2000" dirty="0">
                <a:solidFill>
                  <a:srgbClr val="FFFFFF"/>
                </a:solidFill>
              </a:rPr>
              <a:t>Specialist Senior Educational Psychologist Emotional Wellbeing &amp; Mental Health) </a:t>
            </a:r>
            <a:endParaRPr lang="en-US" altLang="en-US" sz="3200" dirty="0">
              <a:solidFill>
                <a:srgbClr val="FFFFFF"/>
              </a:solidFill>
            </a:endParaRPr>
          </a:p>
          <a:p>
            <a:pPr algn="ctr">
              <a:spcBef>
                <a:spcPct val="0"/>
              </a:spcBef>
              <a:buClrTx/>
              <a:buNone/>
            </a:pPr>
            <a:endParaRPr lang="en-US" altLang="en-US" sz="3300" dirty="0">
              <a:solidFill>
                <a:srgbClr val="FFFFFF"/>
              </a:solidFill>
            </a:endParaRPr>
          </a:p>
        </p:txBody>
      </p:sp>
      <p:sp>
        <p:nvSpPr>
          <p:cNvPr id="6149" name="Rectangle 41">
            <a:extLst>
              <a:ext uri="{FF2B5EF4-FFF2-40B4-BE49-F238E27FC236}">
                <a16:creationId xmlns:a16="http://schemas.microsoft.com/office/drawing/2014/main" id="{696D7D26-453F-AAF5-1CB9-2386E18456FE}"/>
              </a:ext>
            </a:extLst>
          </p:cNvPr>
          <p:cNvSpPr>
            <a:spLocks noChangeArrowheads="1"/>
          </p:cNvSpPr>
          <p:nvPr/>
        </p:nvSpPr>
        <p:spPr bwMode="auto">
          <a:xfrm>
            <a:off x="161925" y="5495925"/>
            <a:ext cx="1874838" cy="311150"/>
          </a:xfrm>
          <a:prstGeom prst="rect">
            <a:avLst/>
          </a:prstGeom>
          <a:noFill/>
          <a:ln>
            <a:noFill/>
          </a:ln>
        </p:spPr>
        <p:txBody>
          <a:bodyPr wrap="none">
            <a:spAutoFit/>
          </a:bodyPr>
          <a:lstStyle>
            <a:lvl1pPr>
              <a:spcBef>
                <a:spcPct val="20000"/>
              </a:spcBef>
              <a:buClr>
                <a:srgbClr val="D52B1E"/>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D52B1E"/>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D52B1E"/>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D52B1E"/>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D52B1E"/>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None/>
              <a:defRPr/>
            </a:pPr>
            <a:r>
              <a:rPr lang="en-US" altLang="en-US" sz="1425" b="1" dirty="0" err="1">
                <a:solidFill>
                  <a:srgbClr val="D52B1E"/>
                </a:solidFill>
              </a:rPr>
              <a:t>www.enfield.gov.uk</a:t>
            </a:r>
            <a:endParaRPr lang="en-US" altLang="en-US" sz="1425" b="1" dirty="0">
              <a:solidFill>
                <a:srgbClr val="D52B1E"/>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F3CFB3-FDDA-7E7F-4035-F4B8F9195D21}"/>
              </a:ext>
            </a:extLst>
          </p:cNvPr>
          <p:cNvSpPr txBox="1"/>
          <p:nvPr/>
        </p:nvSpPr>
        <p:spPr>
          <a:xfrm>
            <a:off x="4463989" y="4521554"/>
            <a:ext cx="3429884" cy="369332"/>
          </a:xfrm>
          <a:prstGeom prst="rect">
            <a:avLst/>
          </a:prstGeom>
          <a:solidFill>
            <a:schemeClr val="accent1"/>
          </a:solidFill>
          <a:ln w="19050">
            <a:solidFill>
              <a:schemeClr val="tx1"/>
            </a:solidFill>
          </a:ln>
        </p:spPr>
        <p:txBody>
          <a:bodyPr wrap="square" rtlCol="0">
            <a:spAutoFit/>
          </a:bodyPr>
          <a:lstStyle/>
          <a:p>
            <a:pPr defTabSz="685800">
              <a:defRPr/>
            </a:pPr>
            <a:endParaRPr lang="en-US" sz="1800" dirty="0">
              <a:solidFill>
                <a:srgbClr val="000000"/>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45C00D7A-830E-43F5-A9A8-9B38D7A71E5E}"/>
              </a:ext>
            </a:extLst>
          </p:cNvPr>
          <p:cNvSpPr>
            <a:spLocks noGrp="1"/>
          </p:cNvSpPr>
          <p:nvPr>
            <p:ph idx="1"/>
          </p:nvPr>
        </p:nvSpPr>
        <p:spPr>
          <a:xfrm>
            <a:off x="1518412" y="2448920"/>
            <a:ext cx="6358537" cy="3086315"/>
          </a:xfrm>
        </p:spPr>
        <p:txBody>
          <a:bodyPr numCol="2"/>
          <a:lstStyle/>
          <a:p>
            <a:r>
              <a:rPr lang="en-GB" sz="1500" dirty="0"/>
              <a:t>Educational Psychology Service </a:t>
            </a:r>
            <a:r>
              <a:rPr lang="en-GB" sz="1500" i="1" dirty="0"/>
              <a:t>– provides leadership &amp; co-ordination</a:t>
            </a:r>
          </a:p>
          <a:p>
            <a:r>
              <a:rPr lang="en-GB" sz="1500" dirty="0"/>
              <a:t>SWERRL </a:t>
            </a:r>
          </a:p>
          <a:p>
            <a:r>
              <a:rPr lang="en-GB" sz="1500" dirty="0"/>
              <a:t>EASA</a:t>
            </a:r>
          </a:p>
          <a:p>
            <a:r>
              <a:rPr lang="en-GB" sz="1500" dirty="0"/>
              <a:t>MYME</a:t>
            </a:r>
          </a:p>
          <a:p>
            <a:r>
              <a:rPr lang="en-GB" sz="1500" dirty="0"/>
              <a:t>ECASS</a:t>
            </a:r>
          </a:p>
          <a:p>
            <a:r>
              <a:rPr lang="en-GB" sz="1500" dirty="0"/>
              <a:t>SALT service</a:t>
            </a:r>
          </a:p>
          <a:p>
            <a:r>
              <a:rPr lang="en-GB" sz="1500" dirty="0"/>
              <a:t>Youth Justice Service</a:t>
            </a:r>
          </a:p>
          <a:p>
            <a:r>
              <a:rPr lang="en-GB" sz="1500" dirty="0"/>
              <a:t>School &amp; Early Years Improvement Service</a:t>
            </a:r>
          </a:p>
          <a:p>
            <a:r>
              <a:rPr lang="en-GB" sz="1500" dirty="0"/>
              <a:t>Cheviots Children’s Disability Service</a:t>
            </a:r>
          </a:p>
          <a:p>
            <a:r>
              <a:rPr lang="en-GB" sz="1500" dirty="0"/>
              <a:t>Early Years Partners and providers</a:t>
            </a:r>
          </a:p>
          <a:p>
            <a:r>
              <a:rPr lang="en-GB" sz="1500" dirty="0"/>
              <a:t>Virtual School for Looked After Children/</a:t>
            </a:r>
            <a:r>
              <a:rPr lang="en-GB" sz="1500" dirty="0" err="1"/>
              <a:t>CiN</a:t>
            </a:r>
            <a:r>
              <a:rPr lang="en-GB" sz="1500" dirty="0"/>
              <a:t> &amp; CP</a:t>
            </a:r>
          </a:p>
          <a:p>
            <a:r>
              <a:rPr lang="en-GB" sz="1500" dirty="0"/>
              <a:t>Our Voice Parent/Carer Forum</a:t>
            </a:r>
          </a:p>
          <a:p>
            <a:r>
              <a:rPr lang="en-GB" sz="1500" dirty="0"/>
              <a:t>Early Help</a:t>
            </a:r>
          </a:p>
          <a:p>
            <a:endParaRPr lang="en-GB" sz="1500" dirty="0"/>
          </a:p>
          <a:p>
            <a:pPr marL="0" indent="0">
              <a:buNone/>
            </a:pPr>
            <a:r>
              <a:rPr lang="en-GB" sz="1500" dirty="0"/>
              <a:t>Kati Taunt </a:t>
            </a:r>
          </a:p>
          <a:p>
            <a:pPr marL="0" indent="0">
              <a:buNone/>
            </a:pPr>
            <a:r>
              <a:rPr lang="en-GB" sz="1500" dirty="0"/>
              <a:t>(ARC TIPS Consultant)</a:t>
            </a:r>
          </a:p>
          <a:p>
            <a:pPr marL="0" indent="0">
              <a:buNone/>
            </a:pPr>
            <a:endParaRPr lang="en-GB" dirty="0"/>
          </a:p>
        </p:txBody>
      </p:sp>
      <p:sp>
        <p:nvSpPr>
          <p:cNvPr id="2" name="Title 1">
            <a:extLst>
              <a:ext uri="{FF2B5EF4-FFF2-40B4-BE49-F238E27FC236}">
                <a16:creationId xmlns:a16="http://schemas.microsoft.com/office/drawing/2014/main" id="{2572E1F1-3381-48AD-B26C-F1C88333A749}"/>
              </a:ext>
            </a:extLst>
          </p:cNvPr>
          <p:cNvSpPr>
            <a:spLocks noGrp="1"/>
          </p:cNvSpPr>
          <p:nvPr>
            <p:ph type="title"/>
          </p:nvPr>
        </p:nvSpPr>
        <p:spPr>
          <a:xfrm>
            <a:off x="1518412" y="1051654"/>
            <a:ext cx="6247995" cy="857250"/>
          </a:xfrm>
        </p:spPr>
        <p:txBody>
          <a:bodyPr/>
          <a:lstStyle/>
          <a:p>
            <a:r>
              <a:rPr lang="en-GB" dirty="0"/>
              <a:t>What is E-TIPSS? </a:t>
            </a:r>
          </a:p>
        </p:txBody>
      </p:sp>
      <p:pic>
        <p:nvPicPr>
          <p:cNvPr id="5" name="Picture 4">
            <a:extLst>
              <a:ext uri="{FF2B5EF4-FFF2-40B4-BE49-F238E27FC236}">
                <a16:creationId xmlns:a16="http://schemas.microsoft.com/office/drawing/2014/main" id="{4A9EE089-312B-450D-897A-3A89642B8E2B}"/>
              </a:ext>
            </a:extLst>
          </p:cNvPr>
          <p:cNvPicPr>
            <a:picLocks noChangeAspect="1"/>
          </p:cNvPicPr>
          <p:nvPr/>
        </p:nvPicPr>
        <p:blipFill>
          <a:blip r:embed="rId3"/>
          <a:stretch>
            <a:fillRect/>
          </a:stretch>
        </p:blipFill>
        <p:spPr>
          <a:xfrm>
            <a:off x="6786246" y="4564674"/>
            <a:ext cx="1090702" cy="458350"/>
          </a:xfrm>
          <a:prstGeom prst="rect">
            <a:avLst/>
          </a:prstGeom>
        </p:spPr>
      </p:pic>
      <p:sp>
        <p:nvSpPr>
          <p:cNvPr id="7" name="TextBox 6">
            <a:extLst>
              <a:ext uri="{FF2B5EF4-FFF2-40B4-BE49-F238E27FC236}">
                <a16:creationId xmlns:a16="http://schemas.microsoft.com/office/drawing/2014/main" id="{37D01577-A898-4D16-B401-07912A4219D2}"/>
              </a:ext>
            </a:extLst>
          </p:cNvPr>
          <p:cNvSpPr txBox="1"/>
          <p:nvPr/>
        </p:nvSpPr>
        <p:spPr>
          <a:xfrm>
            <a:off x="1526590" y="1514475"/>
            <a:ext cx="4806534" cy="923330"/>
          </a:xfrm>
          <a:prstGeom prst="rect">
            <a:avLst/>
          </a:prstGeom>
          <a:noFill/>
        </p:spPr>
        <p:txBody>
          <a:bodyPr wrap="square">
            <a:spAutoFit/>
          </a:bodyPr>
          <a:lstStyle/>
          <a:p>
            <a:pPr defTabSz="685800">
              <a:defRPr/>
            </a:pPr>
            <a:r>
              <a:rPr lang="en-GB" sz="1800" dirty="0">
                <a:solidFill>
                  <a:srgbClr val="000000"/>
                </a:solidFill>
                <a:latin typeface="Arial"/>
                <a:ea typeface="ＭＳ Ｐゴシック" panose="020B0600070205080204" pitchFamily="34" charset="-128"/>
              </a:rPr>
              <a:t>Builds on years of </a:t>
            </a:r>
            <a:r>
              <a:rPr lang="en-GB" sz="1800" b="1" dirty="0">
                <a:solidFill>
                  <a:srgbClr val="000000"/>
                </a:solidFill>
                <a:latin typeface="Arial"/>
                <a:ea typeface="ＭＳ Ｐゴシック" panose="020B0600070205080204" pitchFamily="34" charset="-128"/>
              </a:rPr>
              <a:t>existing &amp; good p</a:t>
            </a:r>
            <a:r>
              <a:rPr lang="en-GB" sz="1800" b="1" dirty="0" err="1">
                <a:solidFill>
                  <a:srgbClr val="000000"/>
                </a:solidFill>
                <a:latin typeface="Arial"/>
                <a:ea typeface="ＭＳ Ｐゴシック" panose="020B0600070205080204" pitchFamily="34" charset="-128"/>
              </a:rPr>
              <a:t>ractice</a:t>
            </a:r>
            <a:r>
              <a:rPr lang="en-GB" sz="1800" b="1" dirty="0">
                <a:solidFill>
                  <a:srgbClr val="000000"/>
                </a:solidFill>
                <a:latin typeface="Arial"/>
                <a:ea typeface="ＭＳ Ｐゴシック" panose="020B0600070205080204" pitchFamily="34" charset="-128"/>
              </a:rPr>
              <a:t> </a:t>
            </a:r>
            <a:r>
              <a:rPr lang="en-GB" sz="1800" dirty="0">
                <a:solidFill>
                  <a:srgbClr val="000000"/>
                </a:solidFill>
                <a:latin typeface="Arial"/>
                <a:ea typeface="ＭＳ Ｐゴシック" panose="020B0600070205080204" pitchFamily="34" charset="-128"/>
              </a:rPr>
              <a:t>that has developed across  Enfield services and partnerships including: </a:t>
            </a:r>
          </a:p>
        </p:txBody>
      </p:sp>
    </p:spTree>
    <p:extLst>
      <p:ext uri="{BB962C8B-B14F-4D97-AF65-F5344CB8AC3E}">
        <p14:creationId xmlns:p14="http://schemas.microsoft.com/office/powerpoint/2010/main" val="3811375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0450B-9466-4315-55C3-41F1AA0B83A8}"/>
              </a:ext>
            </a:extLst>
          </p:cNvPr>
          <p:cNvSpPr>
            <a:spLocks noGrp="1"/>
          </p:cNvSpPr>
          <p:nvPr>
            <p:ph type="title"/>
          </p:nvPr>
        </p:nvSpPr>
        <p:spPr/>
        <p:txBody>
          <a:bodyPr/>
          <a:lstStyle/>
          <a:p>
            <a:r>
              <a:rPr lang="en-GB" dirty="0"/>
              <a:t>What is E-TIPSS Film </a:t>
            </a:r>
          </a:p>
        </p:txBody>
      </p:sp>
      <p:pic>
        <p:nvPicPr>
          <p:cNvPr id="5" name="Content Placeholder 4">
            <a:extLst>
              <a:ext uri="{FF2B5EF4-FFF2-40B4-BE49-F238E27FC236}">
                <a16:creationId xmlns:a16="http://schemas.microsoft.com/office/drawing/2014/main" id="{1644BBF0-B2F7-54CC-A914-F871EE5FE8D8}"/>
              </a:ext>
            </a:extLst>
          </p:cNvPr>
          <p:cNvPicPr>
            <a:picLocks noGrp="1" noChangeAspect="1"/>
          </p:cNvPicPr>
          <p:nvPr>
            <p:ph idx="1"/>
          </p:nvPr>
        </p:nvPicPr>
        <p:blipFill rotWithShape="1">
          <a:blip r:embed="rId3"/>
          <a:srcRect l="7921" r="1996" b="11457"/>
          <a:stretch>
            <a:fillRect/>
          </a:stretch>
        </p:blipFill>
        <p:spPr bwMode="auto">
          <a:xfrm>
            <a:off x="1547664" y="2402887"/>
            <a:ext cx="5508612" cy="264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D6920FAA-6DB1-5AB5-B54A-37C4958A056F}"/>
              </a:ext>
            </a:extLst>
          </p:cNvPr>
          <p:cNvSpPr txBox="1"/>
          <p:nvPr/>
        </p:nvSpPr>
        <p:spPr>
          <a:xfrm>
            <a:off x="1547664" y="5148904"/>
            <a:ext cx="3429000" cy="646331"/>
          </a:xfrm>
          <a:prstGeom prst="rect">
            <a:avLst/>
          </a:prstGeom>
          <a:noFill/>
        </p:spPr>
        <p:txBody>
          <a:bodyPr wrap="square">
            <a:spAutoFit/>
          </a:bodyPr>
          <a:lstStyle/>
          <a:p>
            <a:pPr defTabSz="685800">
              <a:defRPr/>
            </a:pPr>
            <a:r>
              <a:rPr lang="en-GB" sz="1800" dirty="0">
                <a:solidFill>
                  <a:srgbClr val="000000"/>
                </a:solidFill>
                <a:ea typeface="ＭＳ Ｐゴシック" panose="020B0600070205080204" pitchFamily="34" charset="-128"/>
                <a:hlinkClick r:id="rId4"/>
              </a:rPr>
              <a:t>Enfield E-TIPSS Oct 25 2min v02 | Videos &amp; Movies on Vimeo</a:t>
            </a:r>
            <a:endParaRPr lang="en-GB" sz="1800" dirty="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1426080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428245-E672-4029-9B74-2C8A75A8527B}"/>
              </a:ext>
            </a:extLst>
          </p:cNvPr>
          <p:cNvSpPr txBox="1"/>
          <p:nvPr/>
        </p:nvSpPr>
        <p:spPr>
          <a:xfrm>
            <a:off x="6787671" y="2859245"/>
            <a:ext cx="1995372" cy="769441"/>
          </a:xfrm>
          <a:prstGeom prst="rect">
            <a:avLst/>
          </a:prstGeom>
          <a:noFill/>
        </p:spPr>
        <p:txBody>
          <a:bodyPr wrap="square">
            <a:spAutoFit/>
          </a:bodyPr>
          <a:lstStyle/>
          <a:p>
            <a:pPr algn="ctr" defTabSz="514350" eaLnBrk="1" fontAlgn="auto" hangingPunct="1">
              <a:spcBef>
                <a:spcPts val="0"/>
              </a:spcBef>
              <a:spcAft>
                <a:spcPts val="0"/>
              </a:spcAft>
              <a:defRPr/>
            </a:pPr>
            <a:r>
              <a:rPr lang="en-GB" sz="1100" dirty="0">
                <a:solidFill>
                  <a:srgbClr val="000000"/>
                </a:solidFill>
                <a:latin typeface="Arial"/>
                <a:ea typeface="ＭＳ Ｐゴシック" panose="020B0600070205080204" pitchFamily="34" charset="-128"/>
                <a:hlinkClick r:id="rId3"/>
              </a:rPr>
              <a:t>Enfield Trauma Informed Practice in Schools and Settings | Educational Psychology Service</a:t>
            </a:r>
            <a:endParaRPr lang="en-GB" sz="1100" dirty="0">
              <a:solidFill>
                <a:srgbClr val="000000"/>
              </a:solidFill>
              <a:latin typeface="Arial"/>
              <a:ea typeface="ＭＳ Ｐゴシック" panose="020B0600070205080204" pitchFamily="34" charset="-128"/>
            </a:endParaRPr>
          </a:p>
        </p:txBody>
      </p:sp>
      <p:pic>
        <p:nvPicPr>
          <p:cNvPr id="4" name="Picture 3" descr="A blue rectangular sign with white text&#10;&#10;AI-generated content may be incorrect.">
            <a:extLst>
              <a:ext uri="{FF2B5EF4-FFF2-40B4-BE49-F238E27FC236}">
                <a16:creationId xmlns:a16="http://schemas.microsoft.com/office/drawing/2014/main" id="{C6312139-AE26-45D8-3636-9985A2E3940E}"/>
              </a:ext>
            </a:extLst>
          </p:cNvPr>
          <p:cNvPicPr>
            <a:picLocks noChangeAspect="1"/>
          </p:cNvPicPr>
          <p:nvPr/>
        </p:nvPicPr>
        <p:blipFill>
          <a:blip r:embed="rId4"/>
          <a:srcRect l="3464" t="1029" r="2289" b="2372"/>
          <a:stretch>
            <a:fillRect/>
          </a:stretch>
        </p:blipFill>
        <p:spPr>
          <a:xfrm>
            <a:off x="299600" y="1081832"/>
            <a:ext cx="6093452" cy="4415570"/>
          </a:xfrm>
          <a:prstGeom prst="rect">
            <a:avLst/>
          </a:prstGeom>
        </p:spPr>
      </p:pic>
      <p:sp>
        <p:nvSpPr>
          <p:cNvPr id="18" name="TextBox 17">
            <a:extLst>
              <a:ext uri="{FF2B5EF4-FFF2-40B4-BE49-F238E27FC236}">
                <a16:creationId xmlns:a16="http://schemas.microsoft.com/office/drawing/2014/main" id="{49E8B53E-3F81-8271-C4B2-C2B7D1C39643}"/>
              </a:ext>
            </a:extLst>
          </p:cNvPr>
          <p:cNvSpPr txBox="1"/>
          <p:nvPr/>
        </p:nvSpPr>
        <p:spPr>
          <a:xfrm>
            <a:off x="1022341" y="3770704"/>
            <a:ext cx="1053117" cy="461665"/>
          </a:xfrm>
          <a:prstGeom prst="rect">
            <a:avLst/>
          </a:prstGeom>
          <a:noFill/>
        </p:spPr>
        <p:txBody>
          <a:bodyPr wrap="square">
            <a:spAutoFit/>
          </a:bodyPr>
          <a:lstStyle/>
          <a:p>
            <a:pPr defTabSz="514350">
              <a:defRPr/>
            </a:pPr>
            <a:r>
              <a:rPr lang="en-GB" sz="600" dirty="0">
                <a:solidFill>
                  <a:srgbClr val="000000"/>
                </a:solidFill>
                <a:ea typeface="ＭＳ Ｐゴシック" panose="020B0600070205080204" pitchFamily="34" charset="-128"/>
                <a:hlinkClick r:id="rId3">
                  <a:extLst>
                    <a:ext uri="{A12FA001-AC4F-418D-AE19-62706E023703}">
                      <ahyp:hlinkClr xmlns:ahyp="http://schemas.microsoft.com/office/drawing/2018/hyperlinkcolor" val="tx"/>
                    </a:ext>
                  </a:extLst>
                </a:hlinkClick>
              </a:rPr>
              <a:t>Enfield Trauma Informed Practice in Schools and Settings | Educational Psychology Service</a:t>
            </a:r>
            <a:endParaRPr lang="en-GB" sz="600" dirty="0">
              <a:solidFill>
                <a:srgbClr val="000000"/>
              </a:solidFill>
              <a:ea typeface="ＭＳ Ｐゴシック" panose="020B0600070205080204" pitchFamily="34" charset="-128"/>
            </a:endParaRPr>
          </a:p>
        </p:txBody>
      </p:sp>
      <p:sp>
        <p:nvSpPr>
          <p:cNvPr id="16" name="TextBox 15">
            <a:extLst>
              <a:ext uri="{FF2B5EF4-FFF2-40B4-BE49-F238E27FC236}">
                <a16:creationId xmlns:a16="http://schemas.microsoft.com/office/drawing/2014/main" id="{C55FDF86-AD49-95DF-EA7C-B3F1C595B946}"/>
              </a:ext>
            </a:extLst>
          </p:cNvPr>
          <p:cNvSpPr txBox="1"/>
          <p:nvPr/>
        </p:nvSpPr>
        <p:spPr>
          <a:xfrm>
            <a:off x="539553" y="2851662"/>
            <a:ext cx="1009347" cy="577338"/>
          </a:xfrm>
          <a:prstGeom prst="rect">
            <a:avLst/>
          </a:prstGeom>
          <a:noFill/>
        </p:spPr>
        <p:txBody>
          <a:bodyPr wrap="square">
            <a:spAutoFit/>
          </a:bodyPr>
          <a:lstStyle/>
          <a:p>
            <a:pPr defTabSz="514350">
              <a:defRPr/>
            </a:pPr>
            <a:r>
              <a:rPr lang="en-GB" sz="788" dirty="0">
                <a:solidFill>
                  <a:srgbClr val="000000"/>
                </a:solidFill>
                <a:ea typeface="ＭＳ Ｐゴシック" panose="020B0600070205080204" pitchFamily="34" charset="-128"/>
                <a:hlinkClick r:id="rId5">
                  <a:extLst>
                    <a:ext uri="{A12FA001-AC4F-418D-AE19-62706E023703}">
                      <ahyp:hlinkClr xmlns:ahyp="http://schemas.microsoft.com/office/drawing/2018/hyperlinkcolor" val="tx"/>
                    </a:ext>
                  </a:extLst>
                </a:hlinkClick>
              </a:rPr>
              <a:t>E-TIPSS offer for leaders | Educational Psychology Service</a:t>
            </a:r>
            <a:endParaRPr lang="en-GB" sz="788" dirty="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3569546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E510A03-3EF1-2801-1505-D445E8E0B0E6}"/>
              </a:ext>
            </a:extLst>
          </p:cNvPr>
          <p:cNvGraphicFramePr>
            <a:graphicFrameLocks noGrp="1" noChangeAspect="1"/>
          </p:cNvGraphicFramePr>
          <p:nvPr>
            <p:ph idx="1"/>
          </p:nvPr>
        </p:nvGraphicFramePr>
        <p:xfrm>
          <a:off x="467544" y="850693"/>
          <a:ext cx="3600400" cy="5095026"/>
        </p:xfrm>
        <a:graphic>
          <a:graphicData uri="http://schemas.openxmlformats.org/presentationml/2006/ole">
            <mc:AlternateContent xmlns:mc="http://schemas.openxmlformats.org/markup-compatibility/2006">
              <mc:Choice xmlns:v="urn:schemas-microsoft-com:vml" Requires="v">
                <p:oleObj name="Acrobat Document" r:id="rId2" imgW="3778241" imgH="5346415" progId="Acrobat.Document.DC">
                  <p:embed/>
                </p:oleObj>
              </mc:Choice>
              <mc:Fallback>
                <p:oleObj name="Acrobat Document" r:id="rId2" imgW="3778241" imgH="5346415" progId="Acrobat.Document.DC">
                  <p:embed/>
                  <p:pic>
                    <p:nvPicPr>
                      <p:cNvPr id="4" name="Content Placeholder 3">
                        <a:extLst>
                          <a:ext uri="{FF2B5EF4-FFF2-40B4-BE49-F238E27FC236}">
                            <a16:creationId xmlns:a16="http://schemas.microsoft.com/office/drawing/2014/main" id="{7E510A03-3EF1-2801-1505-D445E8E0B0E6}"/>
                          </a:ext>
                        </a:extLst>
                      </p:cNvPr>
                      <p:cNvPicPr/>
                      <p:nvPr/>
                    </p:nvPicPr>
                    <p:blipFill>
                      <a:blip r:embed="rId3"/>
                      <a:stretch>
                        <a:fillRect/>
                      </a:stretch>
                    </p:blipFill>
                    <p:spPr>
                      <a:xfrm>
                        <a:off x="467544" y="850693"/>
                        <a:ext cx="3600400" cy="5095026"/>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9AB04DA5-0D08-948B-6CE4-5FDEFBE8E8EA}"/>
              </a:ext>
            </a:extLst>
          </p:cNvPr>
          <p:cNvSpPr txBox="1"/>
          <p:nvPr/>
        </p:nvSpPr>
        <p:spPr>
          <a:xfrm>
            <a:off x="4067944" y="1484785"/>
            <a:ext cx="4572000" cy="2031325"/>
          </a:xfrm>
          <a:prstGeom prst="rect">
            <a:avLst/>
          </a:prstGeom>
          <a:noFill/>
        </p:spPr>
        <p:txBody>
          <a:bodyPr wrap="square">
            <a:spAutoFit/>
          </a:bodyPr>
          <a:lstStyle/>
          <a:p>
            <a:pPr algn="ctr"/>
            <a:r>
              <a:rPr lang="en-GB" sz="1800" u="sng" dirty="0">
                <a:solidFill>
                  <a:srgbClr val="000000"/>
                </a:solidFill>
                <a:latin typeface="Aptos" panose="020B0004020202020204" pitchFamily="34" charset="0"/>
                <a:ea typeface="Aptos" panose="020B0004020202020204" pitchFamily="34" charset="0"/>
                <a:cs typeface="Aptos" panose="020B0004020202020204" pitchFamily="34" charset="0"/>
              </a:rPr>
              <a:t>Further details about the event and a link to register can be found here</a:t>
            </a:r>
            <a:r>
              <a:rPr lang="en-GB" sz="1800" dirty="0">
                <a:solidFill>
                  <a:srgbClr val="000000"/>
                </a:solidFill>
                <a:latin typeface="Aptos" panose="020B0004020202020204" pitchFamily="34" charset="0"/>
                <a:ea typeface="Aptos" panose="020B0004020202020204" pitchFamily="34" charset="0"/>
                <a:cs typeface="Aptos" panose="020B0004020202020204" pitchFamily="34" charset="0"/>
              </a:rPr>
              <a:t> </a:t>
            </a:r>
            <a:r>
              <a:rPr lang="en-GB" sz="1800" u="sng" dirty="0">
                <a:solidFill>
                  <a:srgbClr val="467886"/>
                </a:solidFill>
                <a:latin typeface="Aptos" panose="020B0004020202020204" pitchFamily="34" charset="0"/>
                <a:ea typeface="Aptos" panose="020B0004020202020204" pitchFamily="34" charset="0"/>
                <a:cs typeface="Aptos" panose="020B0004020202020204" pitchFamily="34" charset="0"/>
                <a:hlinkClick r:id="rId4"/>
              </a:rPr>
              <a:t>Enfield Trauma Informed Practice in Schools and Settings | Educational Psychology Service</a:t>
            </a:r>
            <a:r>
              <a:rPr lang="en-GB" sz="1800" dirty="0">
                <a:solidFill>
                  <a:srgbClr val="000000"/>
                </a:solidFill>
                <a:latin typeface="Aptos" panose="020B0004020202020204" pitchFamily="34" charset="0"/>
                <a:ea typeface="Aptos" panose="020B0004020202020204" pitchFamily="34" charset="0"/>
                <a:cs typeface="Aptos" panose="020B0004020202020204" pitchFamily="34" charset="0"/>
              </a:rPr>
              <a:t> </a:t>
            </a:r>
          </a:p>
          <a:p>
            <a:pPr algn="ctr"/>
            <a:endParaRPr lang="en-GB" sz="1800" b="1" dirty="0">
              <a:solidFill>
                <a:srgbClr val="000000"/>
              </a:solidFill>
              <a:latin typeface="Aptos" panose="020B0004020202020204" pitchFamily="34" charset="0"/>
              <a:ea typeface="Aptos" panose="020B0004020202020204" pitchFamily="34" charset="0"/>
              <a:cs typeface="Aptos" panose="020B0004020202020204" pitchFamily="34" charset="0"/>
            </a:endParaRPr>
          </a:p>
          <a:p>
            <a:pPr algn="ctr"/>
            <a:r>
              <a:rPr lang="en-GB" sz="1800" b="1" dirty="0">
                <a:solidFill>
                  <a:srgbClr val="000000"/>
                </a:solidFill>
                <a:latin typeface="Aptos" panose="020B0004020202020204" pitchFamily="34" charset="0"/>
                <a:ea typeface="Aptos" panose="020B0004020202020204" pitchFamily="34" charset="0"/>
                <a:cs typeface="Aptos" panose="020B0004020202020204" pitchFamily="34" charset="0"/>
              </a:rPr>
              <a:t>Please register (via the MS Form) to attend if you are able to make it. </a:t>
            </a:r>
            <a:endParaRPr lang="en-GB" sz="1800" dirty="0">
              <a:solidFill>
                <a:srgbClr val="000000"/>
              </a:solidFill>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637A52A2-E50C-BBF7-F11C-AB228FF6C4DD}"/>
              </a:ext>
            </a:extLst>
          </p:cNvPr>
          <p:cNvSpPr txBox="1"/>
          <p:nvPr/>
        </p:nvSpPr>
        <p:spPr>
          <a:xfrm>
            <a:off x="4283968" y="3516110"/>
            <a:ext cx="4572000" cy="830997"/>
          </a:xfrm>
          <a:prstGeom prst="rect">
            <a:avLst/>
          </a:prstGeom>
          <a:noFill/>
        </p:spPr>
        <p:txBody>
          <a:bodyPr wrap="square">
            <a:spAutoFit/>
          </a:bodyPr>
          <a:lstStyle/>
          <a:p>
            <a:pPr algn="ctr"/>
            <a:r>
              <a:rPr lang="en-GB" dirty="0">
                <a:solidFill>
                  <a:srgbClr val="000000"/>
                </a:solidFill>
                <a:latin typeface="Times" charset="0"/>
                <a:ea typeface="ＭＳ Ｐゴシック" panose="020B0600070205080204" pitchFamily="34" charset="-128"/>
                <a:hlinkClick r:id="rId5"/>
              </a:rPr>
              <a:t>ETIPSS Summer Event Registration</a:t>
            </a:r>
            <a:endParaRPr lang="en-GB" dirty="0">
              <a:solidFill>
                <a:srgbClr val="000000"/>
              </a:solidFill>
              <a:latin typeface="Times" charset="0"/>
              <a:ea typeface="ＭＳ Ｐゴシック" panose="020B0600070205080204" pitchFamily="34" charset="-128"/>
            </a:endParaRPr>
          </a:p>
        </p:txBody>
      </p:sp>
    </p:spTree>
    <p:extLst>
      <p:ext uri="{BB962C8B-B14F-4D97-AF65-F5344CB8AC3E}">
        <p14:creationId xmlns:p14="http://schemas.microsoft.com/office/powerpoint/2010/main" val="1251798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7C026A7-5AD4-35D3-36D8-2EC8C0EDBF5C}"/>
              </a:ext>
            </a:extLst>
          </p:cNvPr>
          <p:cNvGraphicFramePr>
            <a:graphicFrameLocks noGrp="1" noChangeAspect="1"/>
          </p:cNvGraphicFramePr>
          <p:nvPr>
            <p:ph idx="1"/>
          </p:nvPr>
        </p:nvGraphicFramePr>
        <p:xfrm>
          <a:off x="101600" y="872397"/>
          <a:ext cx="8934896" cy="4992844"/>
        </p:xfrm>
        <a:graphic>
          <a:graphicData uri="http://schemas.openxmlformats.org/presentationml/2006/ole">
            <mc:AlternateContent xmlns:mc="http://schemas.openxmlformats.org/markup-compatibility/2006">
              <mc:Choice xmlns:v="urn:schemas-microsoft-com:vml" Requires="v">
                <p:oleObj name="Acrobat Document" r:id="rId3" imgW="7562450" imgH="5346415" progId="Acrobat.Document.DC">
                  <p:embed/>
                </p:oleObj>
              </mc:Choice>
              <mc:Fallback>
                <p:oleObj name="Acrobat Document" r:id="rId3" imgW="7562450" imgH="5346415" progId="Acrobat.Document.DC">
                  <p:embed/>
                  <p:pic>
                    <p:nvPicPr>
                      <p:cNvPr id="4" name="Content Placeholder 3">
                        <a:extLst>
                          <a:ext uri="{FF2B5EF4-FFF2-40B4-BE49-F238E27FC236}">
                            <a16:creationId xmlns:a16="http://schemas.microsoft.com/office/drawing/2014/main" id="{47C026A7-5AD4-35D3-36D8-2EC8C0EDBF5C}"/>
                          </a:ext>
                        </a:extLst>
                      </p:cNvPr>
                      <p:cNvPicPr/>
                      <p:nvPr/>
                    </p:nvPicPr>
                    <p:blipFill>
                      <a:blip r:embed="rId4"/>
                      <a:stretch>
                        <a:fillRect/>
                      </a:stretch>
                    </p:blipFill>
                    <p:spPr>
                      <a:xfrm>
                        <a:off x="101600" y="872397"/>
                        <a:ext cx="8934896" cy="4992844"/>
                      </a:xfrm>
                      <a:prstGeom prst="rect">
                        <a:avLst/>
                      </a:prstGeom>
                    </p:spPr>
                  </p:pic>
                </p:oleObj>
              </mc:Fallback>
            </mc:AlternateContent>
          </a:graphicData>
        </a:graphic>
      </p:graphicFrame>
    </p:spTree>
    <p:extLst>
      <p:ext uri="{BB962C8B-B14F-4D97-AF65-F5344CB8AC3E}">
        <p14:creationId xmlns:p14="http://schemas.microsoft.com/office/powerpoint/2010/main" val="1200334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4" name="Rectangle 36"/>
          <p:cNvSpPr>
            <a:spLocks noChangeArrowheads="1"/>
          </p:cNvSpPr>
          <p:nvPr/>
        </p:nvSpPr>
        <p:spPr bwMode="auto">
          <a:xfrm>
            <a:off x="8302625" y="58261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Times"/>
              <a:ea typeface="+mn-ea"/>
              <a:cs typeface="+mn-cs"/>
            </a:endParaRPr>
          </a:p>
        </p:txBody>
      </p:sp>
      <p:pic>
        <p:nvPicPr>
          <p:cNvPr id="2085"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2" y="-1995"/>
            <a:ext cx="9144000" cy="6850062"/>
          </a:xfrm>
          <a:prstGeom prst="rect">
            <a:avLst/>
          </a:prstGeom>
          <a:noFill/>
          <a:extLst>
            <a:ext uri="{909E8E84-426E-40DD-AFC4-6F175D3DCCD1}">
              <a14:hiddenFill xmlns:a14="http://schemas.microsoft.com/office/drawing/2010/main">
                <a:solidFill>
                  <a:srgbClr val="FFFFFF"/>
                </a:solidFill>
              </a14:hiddenFill>
            </a:ext>
          </a:extLst>
        </p:spPr>
      </p:pic>
      <p:sp>
        <p:nvSpPr>
          <p:cNvPr id="2086" name="Rectangle 38"/>
          <p:cNvSpPr>
            <a:spLocks noGrp="1" noChangeArrowheads="1"/>
          </p:cNvSpPr>
          <p:nvPr/>
        </p:nvSpPr>
        <p:spPr bwMode="auto">
          <a:xfrm>
            <a:off x="685800" y="1676400"/>
            <a:ext cx="806266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87" name="Rectangle 39"/>
          <p:cNvSpPr>
            <a:spLocks noGrp="1" noChangeArrowheads="1"/>
          </p:cNvSpPr>
          <p:nvPr/>
        </p:nvSpPr>
        <p:spPr bwMode="auto">
          <a:xfrm>
            <a:off x="1371600" y="3124200"/>
            <a:ext cx="6400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89" name="Rectangle 41"/>
          <p:cNvSpPr>
            <a:spLocks noChangeArrowheads="1"/>
          </p:cNvSpPr>
          <p:nvPr/>
        </p:nvSpPr>
        <p:spPr bwMode="auto">
          <a:xfrm>
            <a:off x="152400" y="6184900"/>
            <a:ext cx="24384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900" b="1" i="0" u="none" strike="noStrike" kern="1200" cap="none" spc="0" normalizeH="0" baseline="0" noProof="0" dirty="0">
                <a:ln>
                  <a:noFill/>
                </a:ln>
                <a:solidFill>
                  <a:srgbClr val="D52B1E"/>
                </a:solidFill>
                <a:effectLst/>
                <a:uLnTx/>
                <a:uFillTx/>
                <a:latin typeface="Arial" charset="0"/>
                <a:ea typeface="+mn-ea"/>
                <a:cs typeface="+mn-cs"/>
              </a:rPr>
              <a:t>www.enfield.gov.uk</a:t>
            </a:r>
          </a:p>
        </p:txBody>
      </p:sp>
      <p:sp>
        <p:nvSpPr>
          <p:cNvPr id="2090" name="Rectangle 42"/>
          <p:cNvSpPr>
            <a:spLocks noChangeArrowheads="1"/>
          </p:cNvSpPr>
          <p:nvPr/>
        </p:nvSpPr>
        <p:spPr bwMode="auto">
          <a:xfrm>
            <a:off x="3581400" y="5867400"/>
            <a:ext cx="1919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52B1E"/>
                </a:solidFill>
                <a:effectLst/>
                <a:uLnTx/>
                <a:uFillTx/>
                <a:latin typeface="Arial" charset="0"/>
                <a:ea typeface="+mn-ea"/>
                <a:cs typeface="+mn-cs"/>
              </a:rPr>
              <a:t>Striving for excellence</a:t>
            </a:r>
          </a:p>
        </p:txBody>
      </p:sp>
      <p:pic>
        <p:nvPicPr>
          <p:cNvPr id="2091"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6172200"/>
            <a:ext cx="1535112" cy="404813"/>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125" y="5822280"/>
            <a:ext cx="2133600" cy="11763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7FFD520-3B3A-4ADB-B96E-D9C766A1F1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995"/>
            <a:ext cx="1282080" cy="1358055"/>
          </a:xfrm>
          <a:prstGeom prst="rect">
            <a:avLst/>
          </a:prstGeom>
        </p:spPr>
      </p:pic>
      <p:sp>
        <p:nvSpPr>
          <p:cNvPr id="2" name="Title 1">
            <a:extLst>
              <a:ext uri="{FF2B5EF4-FFF2-40B4-BE49-F238E27FC236}">
                <a16:creationId xmlns:a16="http://schemas.microsoft.com/office/drawing/2014/main" id="{6318AF8A-11DE-4DB8-B12F-11C004BF1B25}"/>
              </a:ext>
            </a:extLst>
          </p:cNvPr>
          <p:cNvSpPr>
            <a:spLocks noGrp="1"/>
          </p:cNvSpPr>
          <p:nvPr>
            <p:ph type="ctrTitle"/>
          </p:nvPr>
        </p:nvSpPr>
        <p:spPr>
          <a:xfrm>
            <a:off x="641040" y="2022221"/>
            <a:ext cx="7772400" cy="1470025"/>
          </a:xfrm>
        </p:spPr>
        <p:txBody>
          <a:bodyPr/>
          <a:lstStyle/>
          <a:p>
            <a:pPr algn="ctr"/>
            <a:r>
              <a:rPr lang="en-GB" dirty="0" err="1"/>
              <a:t>MeLSA</a:t>
            </a:r>
            <a:r>
              <a:rPr lang="en-GB" dirty="0"/>
              <a:t> </a:t>
            </a:r>
            <a:br>
              <a:rPr lang="en-GB" dirty="0"/>
            </a:br>
            <a:r>
              <a:rPr lang="en-GB" dirty="0"/>
              <a:t>Mediated Learning Support Approach</a:t>
            </a:r>
            <a:br>
              <a:rPr lang="en-GB" dirty="0"/>
            </a:br>
            <a:endParaRPr lang="en-GB" dirty="0"/>
          </a:p>
        </p:txBody>
      </p:sp>
      <p:sp>
        <p:nvSpPr>
          <p:cNvPr id="4" name="Subtitle 3">
            <a:extLst>
              <a:ext uri="{FF2B5EF4-FFF2-40B4-BE49-F238E27FC236}">
                <a16:creationId xmlns:a16="http://schemas.microsoft.com/office/drawing/2014/main" id="{487AF997-97AF-4A61-99F1-11D0AF2B3BD3}"/>
              </a:ext>
            </a:extLst>
          </p:cNvPr>
          <p:cNvSpPr>
            <a:spLocks noGrp="1"/>
          </p:cNvSpPr>
          <p:nvPr>
            <p:ph type="subTitle" idx="1"/>
          </p:nvPr>
        </p:nvSpPr>
        <p:spPr>
          <a:xfrm>
            <a:off x="1340644" y="3491872"/>
            <a:ext cx="6400800" cy="679450"/>
          </a:xfrm>
        </p:spPr>
        <p:txBody>
          <a:bodyPr/>
          <a:lstStyle/>
          <a:p>
            <a:r>
              <a:rPr lang="en-GB" b="1" dirty="0"/>
              <a:t>Information Session Summer 2026</a:t>
            </a:r>
          </a:p>
          <a:p>
            <a:r>
              <a:rPr lang="en-GB" b="1" dirty="0"/>
              <a:t>Educational Psychology Service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988C6-F1E2-9412-D0BF-66092737D78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7A87EB-4253-974C-8F5A-23533B41CDD5}"/>
              </a:ext>
            </a:extLst>
          </p:cNvPr>
          <p:cNvSpPr txBox="1"/>
          <p:nvPr/>
        </p:nvSpPr>
        <p:spPr>
          <a:xfrm>
            <a:off x="457200" y="1108654"/>
            <a:ext cx="7900416" cy="507831"/>
          </a:xfrm>
          <a:prstGeom prst="rect">
            <a:avLst/>
          </a:prstGeom>
          <a:noFill/>
        </p:spPr>
        <p:txBody>
          <a:bodyPr wrap="square" rtlCol="0">
            <a:spAutoFit/>
          </a:bodyPr>
          <a:lstStyle/>
          <a:p>
            <a:pPr defTabSz="685800" eaLnBrk="1" fontAlgn="auto" hangingPunct="1">
              <a:spcBef>
                <a:spcPts val="0"/>
              </a:spcBef>
              <a:spcAft>
                <a:spcPts val="0"/>
              </a:spcAft>
            </a:pPr>
            <a:r>
              <a:rPr lang="en-GB" sz="2700" b="1" dirty="0">
                <a:solidFill>
                  <a:srgbClr val="FF0066"/>
                </a:solidFill>
                <a:latin typeface="Aptos" panose="02110004020202020204"/>
              </a:rPr>
              <a:t>Primary PE </a:t>
            </a:r>
            <a:r>
              <a:rPr lang="en-GB" sz="2700" b="1">
                <a:solidFill>
                  <a:srgbClr val="FF0066"/>
                </a:solidFill>
                <a:latin typeface="Aptos" panose="02110004020202020204"/>
              </a:rPr>
              <a:t>Premium Reporting </a:t>
            </a:r>
            <a:endParaRPr lang="en-GB" sz="1500" b="1" dirty="0">
              <a:solidFill>
                <a:srgbClr val="0070C0"/>
              </a:solidFill>
              <a:latin typeface="Aptos" panose="02110004020202020204"/>
            </a:endParaRPr>
          </a:p>
        </p:txBody>
      </p:sp>
      <p:sp>
        <p:nvSpPr>
          <p:cNvPr id="10" name="TextBox 9">
            <a:extLst>
              <a:ext uri="{FF2B5EF4-FFF2-40B4-BE49-F238E27FC236}">
                <a16:creationId xmlns:a16="http://schemas.microsoft.com/office/drawing/2014/main" id="{319EE410-85F6-D79C-AA39-93EDF95A1092}"/>
              </a:ext>
            </a:extLst>
          </p:cNvPr>
          <p:cNvSpPr txBox="1"/>
          <p:nvPr/>
        </p:nvSpPr>
        <p:spPr>
          <a:xfrm>
            <a:off x="309621" y="1342224"/>
            <a:ext cx="7702954" cy="4154984"/>
          </a:xfrm>
          <a:prstGeom prst="rect">
            <a:avLst/>
          </a:prstGeom>
          <a:noFill/>
        </p:spPr>
        <p:txBody>
          <a:bodyPr wrap="square">
            <a:spAutoFit/>
          </a:bodyPr>
          <a:lstStyle/>
          <a:p>
            <a:pPr defTabSz="685800" eaLnBrk="1" fontAlgn="auto" hangingPunct="1">
              <a:spcBef>
                <a:spcPts val="0"/>
              </a:spcBef>
              <a:spcAft>
                <a:spcPts val="0"/>
              </a:spcAft>
            </a:pPr>
            <a:r>
              <a:rPr lang="en-GB" sz="900" b="1" dirty="0">
                <a:solidFill>
                  <a:srgbClr val="FF3399"/>
                </a:solidFill>
                <a:latin typeface="Aptos" panose="020B0004020202020204" pitchFamily="34" charset="0"/>
                <a:ea typeface="Aptos" panose="020B0004020202020204" pitchFamily="34" charset="0"/>
                <a:cs typeface="Aptos" panose="020B0004020202020204" pitchFamily="34" charset="0"/>
              </a:rPr>
              <a:t> </a:t>
            </a:r>
            <a:endParaRPr lang="en-GB" sz="9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defTabSz="685800" eaLnBrk="1" fontAlgn="auto" hangingPunct="1">
              <a:spcBef>
                <a:spcPts val="0"/>
              </a:spcBef>
              <a:spcAft>
                <a:spcPts val="0"/>
              </a:spcAft>
            </a:pP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Reporting return opens in June</a:t>
            </a: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Complete and publish on school website by 31</a:t>
            </a:r>
            <a:r>
              <a:rPr lang="en-GB" sz="1500" baseline="30000" dirty="0">
                <a:solidFill>
                  <a:prstClr val="black"/>
                </a:solidFill>
                <a:latin typeface="Aptos" panose="020B0004020202020204" pitchFamily="34" charset="0"/>
                <a:ea typeface="Aptos" panose="020B0004020202020204" pitchFamily="34" charset="0"/>
                <a:cs typeface="Aptos" panose="020B0004020202020204" pitchFamily="34" charset="0"/>
              </a:rPr>
              <a:t>st</a:t>
            </a: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 July </a:t>
            </a:r>
          </a:p>
          <a:p>
            <a:pPr defTabSz="685800" eaLnBrk="1" fontAlgn="auto" hangingPunct="1">
              <a:spcBef>
                <a:spcPts val="0"/>
              </a:spcBef>
              <a:spcAft>
                <a:spcPts val="0"/>
              </a:spcAft>
              <a:buSzPts val="1000"/>
              <a:tabLst>
                <a:tab pos="342900" algn="l"/>
              </a:tabLst>
            </a:pP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err="1">
                <a:solidFill>
                  <a:prstClr val="black"/>
                </a:solidFill>
                <a:latin typeface="Aptos" panose="020B0004020202020204" pitchFamily="34" charset="0"/>
                <a:ea typeface="Aptos" panose="020B0004020202020204" pitchFamily="34" charset="0"/>
                <a:cs typeface="Aptos" panose="020B0004020202020204" pitchFamily="34" charset="0"/>
              </a:rPr>
              <a:t>afPE</a:t>
            </a: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 support page for planning /monitoring / evaluating PE Premium:</a:t>
            </a:r>
            <a:b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br>
            <a:r>
              <a:rPr lang="en-GB" sz="1500" u="sng" dirty="0">
                <a:solidFill>
                  <a:srgbClr val="0000FF"/>
                </a:solidFill>
                <a:latin typeface="Aptos" panose="020B0004020202020204" pitchFamily="34" charset="0"/>
                <a:ea typeface="Aptos" panose="020B0004020202020204" pitchFamily="34" charset="0"/>
                <a:cs typeface="Aptos" panose="020B0004020202020204" pitchFamily="34" charset="0"/>
                <a:hlinkClick r:id="rId2"/>
              </a:rPr>
              <a:t>Advice on Primary PE and Sport Premium - Association for Physical Education</a:t>
            </a: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Excel spreadsheet available for tracking spend – replicates what schools must complete </a:t>
            </a: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Monitoring form – more descriptive/evaluative and reflects school’s needs and context</a:t>
            </a:r>
            <a:b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b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t>Reminder of conditions of PE Premium:</a:t>
            </a:r>
            <a:br>
              <a:rPr lang="en-GB" sz="1500" dirty="0">
                <a:solidFill>
                  <a:prstClr val="black"/>
                </a:solidFill>
                <a:latin typeface="Aptos" panose="020B0004020202020204" pitchFamily="34" charset="0"/>
                <a:ea typeface="Aptos" panose="020B0004020202020204" pitchFamily="34" charset="0"/>
                <a:cs typeface="Aptos" panose="020B0004020202020204" pitchFamily="34" charset="0"/>
              </a:rPr>
            </a:br>
            <a:r>
              <a:rPr lang="en-GB" sz="1500" u="sng" dirty="0">
                <a:solidFill>
                  <a:srgbClr val="467886"/>
                </a:solidFill>
                <a:latin typeface="Aptos" panose="020B0004020202020204" pitchFamily="34" charset="0"/>
                <a:ea typeface="Aptos" panose="020B0004020202020204" pitchFamily="34" charset="0"/>
                <a:cs typeface="Aptos" panose="020B0004020202020204" pitchFamily="34" charset="0"/>
                <a:hlinkClick r:id="rId3"/>
              </a:rPr>
              <a:t>https://www.gov.uk/government/publications/pe-and-sport-premium-conditions-of-grant-2025-to-2026</a:t>
            </a: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endParaRPr lang="en-GB" sz="1500" dirty="0">
              <a:solidFill>
                <a:prstClr val="black"/>
              </a:solidFill>
              <a:latin typeface="Aptos" panose="020B0004020202020204" pitchFamily="34" charset="0"/>
              <a:ea typeface="Aptos" panose="020B0004020202020204" pitchFamily="34" charset="0"/>
              <a:cs typeface="Aptos" panose="020B0004020202020204" pitchFamily="34" charset="0"/>
            </a:endParaRPr>
          </a:p>
          <a:p>
            <a:pPr marL="257175" indent="-257175" defTabSz="685800" eaLnBrk="1" fontAlgn="auto" hangingPunct="1">
              <a:spcBef>
                <a:spcPts val="0"/>
              </a:spcBef>
              <a:spcAft>
                <a:spcPts val="0"/>
              </a:spcAft>
              <a:buSzPts val="1000"/>
              <a:buFont typeface="Symbol" panose="05050102010706020507" pitchFamily="18" charset="2"/>
              <a:buChar char=""/>
              <a:tabLst>
                <a:tab pos="342900" algn="l"/>
              </a:tabLst>
            </a:pPr>
            <a: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t>Contact for support: </a:t>
            </a:r>
            <a:b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br>
            <a: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hlinkClick r:id="rId4"/>
              </a:rPr>
              <a:t>fiona.hathaway@enfield.gov.uk</a:t>
            </a:r>
            <a: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t> </a:t>
            </a:r>
            <a:b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rPr>
            </a:br>
            <a:r>
              <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hlinkClick r:id="rId5"/>
              </a:rPr>
              <a:t>greg.heald@enfield.gov.uk</a:t>
            </a:r>
            <a:endParaRPr lang="en-GB" sz="1500" dirty="0">
              <a:solidFill>
                <a:prstClr val="black"/>
              </a:solidFill>
              <a:latin typeface="Aptos" panose="020B0004020202020204" pitchFamily="34" charset="0"/>
              <a:ea typeface="Times New Roman" panose="02020603050405020304" pitchFamily="18" charset="0"/>
              <a:cs typeface="Aptos" panose="020B0004020202020204" pitchFamily="34" charset="0"/>
            </a:endParaRPr>
          </a:p>
        </p:txBody>
      </p:sp>
      <p:pic>
        <p:nvPicPr>
          <p:cNvPr id="12" name="337DCCD7-0250-48D1-8C5B-EB91775B7F1C">
            <a:extLst>
              <a:ext uri="{FF2B5EF4-FFF2-40B4-BE49-F238E27FC236}">
                <a16:creationId xmlns:a16="http://schemas.microsoft.com/office/drawing/2014/main" id="{5EA27919-3B14-A7B8-F779-E253789BEA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79081" y="5345415"/>
            <a:ext cx="1097410" cy="58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373D196D-0246-FCEB-C6A6-3ED7D9DAFA8F}"/>
              </a:ext>
            </a:extLst>
          </p:cNvPr>
          <p:cNvPicPr>
            <a:picLocks noChangeAspect="1"/>
          </p:cNvPicPr>
          <p:nvPr/>
        </p:nvPicPr>
        <p:blipFill>
          <a:blip r:embed="rId7"/>
          <a:stretch>
            <a:fillRect/>
          </a:stretch>
        </p:blipFill>
        <p:spPr>
          <a:xfrm>
            <a:off x="6724185" y="963748"/>
            <a:ext cx="2311541" cy="15892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8212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46274-CC45-4293-A6F4-0AA02C65063A}"/>
              </a:ext>
            </a:extLst>
          </p:cNvPr>
          <p:cNvSpPr>
            <a:spLocks noGrp="1"/>
          </p:cNvSpPr>
          <p:nvPr>
            <p:ph type="title"/>
          </p:nvPr>
        </p:nvSpPr>
        <p:spPr/>
        <p:txBody>
          <a:bodyPr/>
          <a:lstStyle/>
          <a:p>
            <a:r>
              <a:rPr lang="en-GB" dirty="0"/>
              <a:t>Introductions</a:t>
            </a:r>
          </a:p>
        </p:txBody>
      </p:sp>
      <p:pic>
        <p:nvPicPr>
          <p:cNvPr id="6" name="Content Placeholder 5">
            <a:extLst>
              <a:ext uri="{FF2B5EF4-FFF2-40B4-BE49-F238E27FC236}">
                <a16:creationId xmlns:a16="http://schemas.microsoft.com/office/drawing/2014/main" id="{F90AA573-673E-450A-956B-CC2ADE96306C}"/>
              </a:ext>
            </a:extLst>
          </p:cNvPr>
          <p:cNvPicPr>
            <a:picLocks noGrp="1" noChangeAspect="1"/>
          </p:cNvPicPr>
          <p:nvPr>
            <p:ph idx="1"/>
          </p:nvPr>
        </p:nvPicPr>
        <p:blipFill>
          <a:blip r:embed="rId3"/>
          <a:stretch>
            <a:fillRect/>
          </a:stretch>
        </p:blipFill>
        <p:spPr>
          <a:xfrm>
            <a:off x="1403648" y="2215344"/>
            <a:ext cx="1755248" cy="1888604"/>
          </a:xfrm>
        </p:spPr>
      </p:pic>
      <p:pic>
        <p:nvPicPr>
          <p:cNvPr id="5" name="Picture 4">
            <a:extLst>
              <a:ext uri="{FF2B5EF4-FFF2-40B4-BE49-F238E27FC236}">
                <a16:creationId xmlns:a16="http://schemas.microsoft.com/office/drawing/2014/main" id="{A9EA6B38-73FF-BE6C-3FCB-6395943C3D1C}"/>
              </a:ext>
            </a:extLst>
          </p:cNvPr>
          <p:cNvPicPr>
            <a:picLocks noChangeAspect="1"/>
          </p:cNvPicPr>
          <p:nvPr/>
        </p:nvPicPr>
        <p:blipFill>
          <a:blip r:embed="rId4"/>
          <a:stretch>
            <a:fillRect/>
          </a:stretch>
        </p:blipFill>
        <p:spPr>
          <a:xfrm>
            <a:off x="4355976" y="2220407"/>
            <a:ext cx="2836470" cy="1888604"/>
          </a:xfrm>
          <a:prstGeom prst="rect">
            <a:avLst/>
          </a:prstGeom>
        </p:spPr>
      </p:pic>
    </p:spTree>
    <p:extLst>
      <p:ext uri="{BB962C8B-B14F-4D97-AF65-F5344CB8AC3E}">
        <p14:creationId xmlns:p14="http://schemas.microsoft.com/office/powerpoint/2010/main" val="896007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5BCA1C-E0FB-5786-5F28-6E10DCF33BD4}"/>
              </a:ext>
            </a:extLst>
          </p:cNvPr>
          <p:cNvPicPr>
            <a:picLocks noChangeAspect="1"/>
          </p:cNvPicPr>
          <p:nvPr/>
        </p:nvPicPr>
        <p:blipFill>
          <a:blip r:embed="rId3"/>
          <a:stretch>
            <a:fillRect/>
          </a:stretch>
        </p:blipFill>
        <p:spPr>
          <a:xfrm>
            <a:off x="1665272" y="545113"/>
            <a:ext cx="5072964" cy="4986983"/>
          </a:xfrm>
          <a:prstGeom prst="rect">
            <a:avLst/>
          </a:prstGeom>
        </p:spPr>
      </p:pic>
      <p:sp>
        <p:nvSpPr>
          <p:cNvPr id="10" name="Rectangle 9">
            <a:extLst>
              <a:ext uri="{FF2B5EF4-FFF2-40B4-BE49-F238E27FC236}">
                <a16:creationId xmlns:a16="http://schemas.microsoft.com/office/drawing/2014/main" id="{36497BFD-FF0A-4291-AE6A-15A843A86715}"/>
              </a:ext>
            </a:extLst>
          </p:cNvPr>
          <p:cNvSpPr/>
          <p:nvPr/>
        </p:nvSpPr>
        <p:spPr>
          <a:xfrm>
            <a:off x="395536" y="2305615"/>
            <a:ext cx="2643883" cy="255454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0000"/>
                </a:solidFill>
                <a:effectLst/>
                <a:uLnTx/>
                <a:uFillTx/>
                <a:latin typeface="Arial"/>
                <a:ea typeface="+mn-ea"/>
                <a:cs typeface="+mn-cs"/>
              </a:rPr>
              <a:t>MeLSA</a:t>
            </a:r>
            <a:r>
              <a:rPr kumimoji="0" lang="en-GB" sz="2000" b="0" i="0" u="none" strike="noStrike" kern="1200" cap="none" spc="0" normalizeH="0" baseline="0" noProof="0" dirty="0">
                <a:ln>
                  <a:noFill/>
                </a:ln>
                <a:solidFill>
                  <a:srgbClr val="000000"/>
                </a:solidFill>
                <a:effectLst/>
                <a:uLnTx/>
                <a:uFillTx/>
                <a:latin typeface="Arial"/>
                <a:ea typeface="+mn-ea"/>
                <a:cs typeface="+mn-cs"/>
              </a:rPr>
              <a:t> is a six day training and supervision programme that </a:t>
            </a:r>
            <a:r>
              <a:rPr kumimoji="0" lang="en-GB" sz="2000" b="1" i="0" u="none" strike="noStrike" kern="1200" cap="none" spc="0" normalizeH="0" baseline="0" noProof="0" dirty="0">
                <a:ln>
                  <a:noFill/>
                </a:ln>
                <a:solidFill>
                  <a:srgbClr val="FF0000"/>
                </a:solidFill>
                <a:effectLst/>
                <a:uLnTx/>
                <a:uFillTx/>
                <a:latin typeface="Arial"/>
                <a:ea typeface="+mn-ea"/>
                <a:cs typeface="+mn-cs"/>
              </a:rPr>
              <a:t>builds capacity </a:t>
            </a:r>
            <a:r>
              <a:rPr kumimoji="0" lang="en-GB" sz="2000" b="0" i="0" u="none" strike="noStrike" kern="1200" cap="none" spc="0" normalizeH="0" baseline="0" noProof="0" dirty="0">
                <a:ln>
                  <a:noFill/>
                </a:ln>
                <a:solidFill>
                  <a:srgbClr val="000000"/>
                </a:solidFill>
                <a:effectLst/>
                <a:uLnTx/>
                <a:uFillTx/>
                <a:latin typeface="Arial"/>
                <a:ea typeface="+mn-ea"/>
                <a:cs typeface="+mn-cs"/>
              </a:rPr>
              <a:t>of schools to support the learning needs of their pupils.</a:t>
            </a:r>
          </a:p>
        </p:txBody>
      </p:sp>
      <p:sp>
        <p:nvSpPr>
          <p:cNvPr id="11" name="Rectangle 10">
            <a:extLst>
              <a:ext uri="{FF2B5EF4-FFF2-40B4-BE49-F238E27FC236}">
                <a16:creationId xmlns:a16="http://schemas.microsoft.com/office/drawing/2014/main" id="{B4683947-3DD8-44AE-B2F1-6756034CC6B5}"/>
              </a:ext>
            </a:extLst>
          </p:cNvPr>
          <p:cNvSpPr/>
          <p:nvPr/>
        </p:nvSpPr>
        <p:spPr>
          <a:xfrm>
            <a:off x="277540" y="5272022"/>
            <a:ext cx="4848606" cy="101566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err="1">
                <a:ln>
                  <a:noFill/>
                </a:ln>
                <a:solidFill>
                  <a:srgbClr val="000000"/>
                </a:solidFill>
                <a:effectLst/>
                <a:uLnTx/>
                <a:uFillTx/>
                <a:latin typeface="Arial"/>
                <a:ea typeface="+mn-ea"/>
                <a:cs typeface="+mn-cs"/>
              </a:rPr>
              <a:t>MeLSAs</a:t>
            </a:r>
            <a:r>
              <a:rPr kumimoji="0" lang="en-GB" sz="2000" b="0" i="0" u="none" strike="noStrike" kern="1200" cap="none" spc="0" normalizeH="0" baseline="0" noProof="0" dirty="0">
                <a:ln>
                  <a:noFill/>
                </a:ln>
                <a:solidFill>
                  <a:srgbClr val="000000"/>
                </a:solidFill>
                <a:effectLst/>
                <a:uLnTx/>
                <a:uFillTx/>
                <a:latin typeface="Arial"/>
                <a:ea typeface="+mn-ea"/>
                <a:cs typeface="+mn-cs"/>
              </a:rPr>
              <a:t> gain the skills to assist a child or young person to be a more </a:t>
            </a:r>
            <a:r>
              <a:rPr kumimoji="0" lang="en-GB" sz="2000" b="1" i="0" u="none" strike="noStrike" kern="1200" cap="none" spc="0" normalizeH="0" baseline="0" noProof="0" dirty="0">
                <a:ln>
                  <a:noFill/>
                </a:ln>
                <a:solidFill>
                  <a:srgbClr val="FF0000"/>
                </a:solidFill>
                <a:effectLst/>
                <a:uLnTx/>
                <a:uFillTx/>
                <a:latin typeface="Arial"/>
                <a:ea typeface="+mn-ea"/>
                <a:cs typeface="+mn-cs"/>
              </a:rPr>
              <a:t>skilled and independent learner. </a:t>
            </a:r>
          </a:p>
        </p:txBody>
      </p:sp>
      <p:sp>
        <p:nvSpPr>
          <p:cNvPr id="12" name="Rectangle 11">
            <a:extLst>
              <a:ext uri="{FF2B5EF4-FFF2-40B4-BE49-F238E27FC236}">
                <a16:creationId xmlns:a16="http://schemas.microsoft.com/office/drawing/2014/main" id="{DB84C533-E07D-4250-BBA5-63983112E12D}"/>
              </a:ext>
            </a:extLst>
          </p:cNvPr>
          <p:cNvSpPr/>
          <p:nvPr/>
        </p:nvSpPr>
        <p:spPr>
          <a:xfrm>
            <a:off x="5508104" y="3047569"/>
            <a:ext cx="3486022" cy="286232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MeLSA delivers the</a:t>
            </a:r>
            <a:r>
              <a:rPr kumimoji="0" lang="en-GB" sz="2000" b="1" i="0" u="none" strike="noStrike" kern="1200" cap="none" spc="0" normalizeH="0" baseline="0" noProof="0" dirty="0">
                <a:ln>
                  <a:noFill/>
                </a:ln>
                <a:solidFill>
                  <a:srgbClr val="000000"/>
                </a:solidFill>
                <a:effectLst/>
                <a:uLnTx/>
                <a:uFillTx/>
                <a:latin typeface="Arial"/>
                <a:ea typeface="+mn-ea"/>
                <a:cs typeface="+mn-cs"/>
              </a:rPr>
              <a:t> </a:t>
            </a:r>
            <a:r>
              <a:rPr kumimoji="0" lang="en-GB" sz="2000" b="0" i="0" u="none" strike="noStrike" kern="1200" cap="none" spc="0" normalizeH="0" baseline="0" noProof="0" dirty="0">
                <a:ln>
                  <a:noFill/>
                </a:ln>
                <a:solidFill>
                  <a:srgbClr val="000000"/>
                </a:solidFill>
                <a:effectLst/>
                <a:uLnTx/>
                <a:uFillTx/>
                <a:latin typeface="Arial"/>
                <a:ea typeface="+mn-ea"/>
                <a:cs typeface="+mn-cs"/>
              </a:rPr>
              <a:t>psychology of learning and implementation science so schools can </a:t>
            </a:r>
            <a:r>
              <a:rPr kumimoji="0" lang="en-GB" sz="2000" b="1" i="0" u="none" strike="noStrike" kern="1200" cap="none" spc="0" normalizeH="0" baseline="0" noProof="0" dirty="0">
                <a:ln>
                  <a:noFill/>
                </a:ln>
                <a:solidFill>
                  <a:srgbClr val="FF0000"/>
                </a:solidFill>
                <a:effectLst/>
                <a:uLnTx/>
                <a:uFillTx/>
                <a:latin typeface="Arial"/>
                <a:ea typeface="+mn-ea"/>
                <a:cs typeface="+mn-cs"/>
              </a:rPr>
              <a:t>select, deliver and evaluate the right interventions and classroom-based learning support, so children make progress</a:t>
            </a:r>
            <a:r>
              <a:rPr kumimoji="0" lang="en-GB" sz="2000" b="0" i="0" u="none" strike="noStrike" kern="1200" cap="none" spc="0" normalizeH="0" baseline="0" noProof="0" dirty="0">
                <a:ln>
                  <a:noFill/>
                </a:ln>
                <a:solidFill>
                  <a:srgbClr val="000000"/>
                </a:solidFill>
                <a:effectLst/>
                <a:uLnTx/>
                <a:uFillTx/>
                <a:latin typeface="Arial"/>
                <a:ea typeface="+mn-ea"/>
                <a:cs typeface="+mn-cs"/>
              </a:rPr>
              <a:t>. </a:t>
            </a:r>
          </a:p>
        </p:txBody>
      </p:sp>
      <p:sp>
        <p:nvSpPr>
          <p:cNvPr id="2" name="Title 1">
            <a:extLst>
              <a:ext uri="{FF2B5EF4-FFF2-40B4-BE49-F238E27FC236}">
                <a16:creationId xmlns:a16="http://schemas.microsoft.com/office/drawing/2014/main" id="{0EE9BD03-B96C-43E2-A140-98FC691AEC11}"/>
              </a:ext>
            </a:extLst>
          </p:cNvPr>
          <p:cNvSpPr>
            <a:spLocks noGrp="1"/>
          </p:cNvSpPr>
          <p:nvPr>
            <p:ph type="title"/>
          </p:nvPr>
        </p:nvSpPr>
        <p:spPr>
          <a:xfrm>
            <a:off x="251520" y="193120"/>
            <a:ext cx="8153400" cy="1143000"/>
          </a:xfrm>
        </p:spPr>
        <p:txBody>
          <a:bodyPr/>
          <a:lstStyle/>
          <a:p>
            <a:r>
              <a:rPr lang="en-GB" dirty="0"/>
              <a:t>What is </a:t>
            </a:r>
            <a:r>
              <a:rPr lang="en-GB" dirty="0" err="1"/>
              <a:t>MeLSA</a:t>
            </a:r>
            <a:r>
              <a:rPr lang="en-GB" dirty="0"/>
              <a:t>?</a:t>
            </a:r>
          </a:p>
        </p:txBody>
      </p:sp>
    </p:spTree>
    <p:extLst>
      <p:ext uri="{BB962C8B-B14F-4D97-AF65-F5344CB8AC3E}">
        <p14:creationId xmlns:p14="http://schemas.microsoft.com/office/powerpoint/2010/main" val="3618113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18BC6-7D97-8177-02A4-D8A1D20F2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44B5C-E083-C506-C513-6823D24E994C}"/>
              </a:ext>
            </a:extLst>
          </p:cNvPr>
          <p:cNvSpPr>
            <a:spLocks noGrp="1"/>
          </p:cNvSpPr>
          <p:nvPr>
            <p:ph type="title"/>
          </p:nvPr>
        </p:nvSpPr>
        <p:spPr>
          <a:xfrm>
            <a:off x="323528" y="136694"/>
            <a:ext cx="5976664" cy="742404"/>
          </a:xfrm>
        </p:spPr>
        <p:txBody>
          <a:bodyPr wrap="square" anchor="b">
            <a:normAutofit/>
          </a:bodyPr>
          <a:lstStyle/>
          <a:p>
            <a:r>
              <a:rPr lang="en-GB" sz="2800" dirty="0"/>
              <a:t>Are </a:t>
            </a:r>
            <a:r>
              <a:rPr lang="en-GB" sz="2800" dirty="0" err="1"/>
              <a:t>MeLSAs</a:t>
            </a:r>
            <a:r>
              <a:rPr lang="en-GB" sz="2800" dirty="0"/>
              <a:t> like ELSAs?</a:t>
            </a:r>
          </a:p>
        </p:txBody>
      </p:sp>
      <p:graphicFrame>
        <p:nvGraphicFramePr>
          <p:cNvPr id="5" name="Content Placeholder 2">
            <a:extLst>
              <a:ext uri="{FF2B5EF4-FFF2-40B4-BE49-F238E27FC236}">
                <a16:creationId xmlns:a16="http://schemas.microsoft.com/office/drawing/2014/main" id="{1F31A8EC-59E3-7F4F-14B7-A4CD05C88F2F}"/>
              </a:ext>
            </a:extLst>
          </p:cNvPr>
          <p:cNvGraphicFramePr>
            <a:graphicFrameLocks noGrp="1"/>
          </p:cNvGraphicFramePr>
          <p:nvPr>
            <p:ph idx="1"/>
          </p:nvPr>
        </p:nvGraphicFramePr>
        <p:xfrm>
          <a:off x="395536" y="136694"/>
          <a:ext cx="7488832" cy="7036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9447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02B46-0034-845F-BB2E-9F2D91F99F2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0B4698-3C3E-ECC9-28A9-DD70B22C2D1A}"/>
              </a:ext>
            </a:extLst>
          </p:cNvPr>
          <p:cNvPicPr>
            <a:picLocks noGrp="1" noChangeAspect="1"/>
          </p:cNvPicPr>
          <p:nvPr>
            <p:ph idx="1"/>
          </p:nvPr>
        </p:nvPicPr>
        <p:blipFill>
          <a:blip r:embed="rId3"/>
          <a:stretch>
            <a:fillRect/>
          </a:stretch>
        </p:blipFill>
        <p:spPr>
          <a:xfrm>
            <a:off x="396473" y="2586103"/>
            <a:ext cx="2466975" cy="1857375"/>
          </a:xfrm>
          <a:prstGeom prst="rect">
            <a:avLst/>
          </a:prstGeom>
        </p:spPr>
      </p:pic>
      <p:pic>
        <p:nvPicPr>
          <p:cNvPr id="5" name="Picture 4">
            <a:extLst>
              <a:ext uri="{FF2B5EF4-FFF2-40B4-BE49-F238E27FC236}">
                <a16:creationId xmlns:a16="http://schemas.microsoft.com/office/drawing/2014/main" id="{8F765667-A28F-9E33-107D-9ED303DB95AD}"/>
              </a:ext>
            </a:extLst>
          </p:cNvPr>
          <p:cNvPicPr>
            <a:picLocks noChangeAspect="1"/>
          </p:cNvPicPr>
          <p:nvPr/>
        </p:nvPicPr>
        <p:blipFill>
          <a:blip r:embed="rId4"/>
          <a:stretch>
            <a:fillRect/>
          </a:stretch>
        </p:blipFill>
        <p:spPr>
          <a:xfrm>
            <a:off x="3170405" y="2586103"/>
            <a:ext cx="3000518" cy="1829584"/>
          </a:xfrm>
          <a:prstGeom prst="rect">
            <a:avLst/>
          </a:prstGeom>
        </p:spPr>
      </p:pic>
      <p:pic>
        <p:nvPicPr>
          <p:cNvPr id="6" name="Picture 5">
            <a:extLst>
              <a:ext uri="{FF2B5EF4-FFF2-40B4-BE49-F238E27FC236}">
                <a16:creationId xmlns:a16="http://schemas.microsoft.com/office/drawing/2014/main" id="{AC37C875-F44F-9775-2530-F049566AC6E7}"/>
              </a:ext>
            </a:extLst>
          </p:cNvPr>
          <p:cNvPicPr>
            <a:picLocks noChangeAspect="1"/>
          </p:cNvPicPr>
          <p:nvPr/>
        </p:nvPicPr>
        <p:blipFill>
          <a:blip r:embed="rId5"/>
          <a:stretch>
            <a:fillRect/>
          </a:stretch>
        </p:blipFill>
        <p:spPr>
          <a:xfrm>
            <a:off x="6372200" y="2586909"/>
            <a:ext cx="2670679" cy="1856569"/>
          </a:xfrm>
          <a:prstGeom prst="rect">
            <a:avLst/>
          </a:prstGeom>
        </p:spPr>
      </p:pic>
      <p:sp>
        <p:nvSpPr>
          <p:cNvPr id="7" name="Title 1">
            <a:extLst>
              <a:ext uri="{FF2B5EF4-FFF2-40B4-BE49-F238E27FC236}">
                <a16:creationId xmlns:a16="http://schemas.microsoft.com/office/drawing/2014/main" id="{DBEDE16B-F1DE-F52B-37A3-BFB87A0FBE77}"/>
              </a:ext>
            </a:extLst>
          </p:cNvPr>
          <p:cNvSpPr>
            <a:spLocks noGrp="1"/>
          </p:cNvSpPr>
          <p:nvPr>
            <p:ph type="title"/>
          </p:nvPr>
        </p:nvSpPr>
        <p:spPr>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rgbClr val="C00000"/>
                </a:solidFill>
              </a:rPr>
              <a:t>Essential qualities of </a:t>
            </a:r>
            <a:r>
              <a:rPr lang="en-GB" dirty="0" err="1">
                <a:solidFill>
                  <a:srgbClr val="C00000"/>
                </a:solidFill>
              </a:rPr>
              <a:t>MeLSAs</a:t>
            </a:r>
            <a:endParaRPr lang="en-GB" dirty="0">
              <a:solidFill>
                <a:srgbClr val="C00000"/>
              </a:solidFill>
            </a:endParaRPr>
          </a:p>
        </p:txBody>
      </p:sp>
      <p:sp>
        <p:nvSpPr>
          <p:cNvPr id="9" name="TextBox 8">
            <a:extLst>
              <a:ext uri="{FF2B5EF4-FFF2-40B4-BE49-F238E27FC236}">
                <a16:creationId xmlns:a16="http://schemas.microsoft.com/office/drawing/2014/main" id="{C3B21BBC-A96A-57E7-FE90-8E7F2C04CF37}"/>
              </a:ext>
            </a:extLst>
          </p:cNvPr>
          <p:cNvSpPr txBox="1"/>
          <p:nvPr/>
        </p:nvSpPr>
        <p:spPr>
          <a:xfrm>
            <a:off x="490247" y="4718605"/>
            <a:ext cx="236475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Building relationships</a:t>
            </a:r>
          </a:p>
        </p:txBody>
      </p:sp>
      <p:sp>
        <p:nvSpPr>
          <p:cNvPr id="11" name="TextBox 9">
            <a:extLst>
              <a:ext uri="{FF2B5EF4-FFF2-40B4-BE49-F238E27FC236}">
                <a16:creationId xmlns:a16="http://schemas.microsoft.com/office/drawing/2014/main" id="{16037E3B-677A-A1F8-6BF8-7A169E0ECAAE}"/>
              </a:ext>
            </a:extLst>
          </p:cNvPr>
          <p:cNvSpPr txBox="1"/>
          <p:nvPr/>
        </p:nvSpPr>
        <p:spPr>
          <a:xfrm>
            <a:off x="3748697" y="4712612"/>
            <a:ext cx="1646605"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Being creative</a:t>
            </a:r>
          </a:p>
        </p:txBody>
      </p:sp>
      <p:sp>
        <p:nvSpPr>
          <p:cNvPr id="12" name="TextBox 10">
            <a:extLst>
              <a:ext uri="{FF2B5EF4-FFF2-40B4-BE49-F238E27FC236}">
                <a16:creationId xmlns:a16="http://schemas.microsoft.com/office/drawing/2014/main" id="{474F9ABC-06C9-0132-2655-5CA32157B48D}"/>
              </a:ext>
            </a:extLst>
          </p:cNvPr>
          <p:cNvSpPr txBox="1"/>
          <p:nvPr/>
        </p:nvSpPr>
        <p:spPr>
          <a:xfrm>
            <a:off x="6662220" y="4620279"/>
            <a:ext cx="2090637"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Interested in continuing own learning journey</a:t>
            </a:r>
          </a:p>
        </p:txBody>
      </p:sp>
    </p:spTree>
    <p:extLst>
      <p:ext uri="{BB962C8B-B14F-4D97-AF65-F5344CB8AC3E}">
        <p14:creationId xmlns:p14="http://schemas.microsoft.com/office/powerpoint/2010/main" val="1732972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71F1-B1B3-FFD7-BB8F-BC97F575F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A9C86-4AC1-B97C-F14E-F0FF9078FD7C}"/>
              </a:ext>
            </a:extLst>
          </p:cNvPr>
          <p:cNvSpPr>
            <a:spLocks noGrp="1"/>
          </p:cNvSpPr>
          <p:nvPr>
            <p:ph type="title"/>
          </p:nvPr>
        </p:nvSpPr>
        <p:spPr>
          <a:xfrm>
            <a:off x="685800" y="304800"/>
            <a:ext cx="8153400" cy="1143000"/>
          </a:xfrm>
        </p:spPr>
        <p:txBody>
          <a:bodyPr wrap="square" anchor="t">
            <a:normAutofit/>
          </a:bodyPr>
          <a:lstStyle/>
          <a:p>
            <a:r>
              <a:rPr lang="en-GB" dirty="0"/>
              <a:t>Why </a:t>
            </a:r>
            <a:r>
              <a:rPr lang="en-GB" dirty="0" err="1"/>
              <a:t>MeLSA</a:t>
            </a:r>
            <a:r>
              <a:rPr lang="en-GB" dirty="0"/>
              <a:t>? </a:t>
            </a:r>
          </a:p>
        </p:txBody>
      </p:sp>
      <p:graphicFrame>
        <p:nvGraphicFramePr>
          <p:cNvPr id="5" name="Content Placeholder 2">
            <a:extLst>
              <a:ext uri="{FF2B5EF4-FFF2-40B4-BE49-F238E27FC236}">
                <a16:creationId xmlns:a16="http://schemas.microsoft.com/office/drawing/2014/main" id="{4E7C287C-8D38-4FA2-7CA1-43077F523CC1}"/>
              </a:ext>
            </a:extLst>
          </p:cNvPr>
          <p:cNvGraphicFramePr>
            <a:graphicFrameLocks noGrp="1"/>
          </p:cNvGraphicFramePr>
          <p:nvPr>
            <p:ph idx="1"/>
          </p:nvPr>
        </p:nvGraphicFramePr>
        <p:xfrm>
          <a:off x="685800" y="1524000"/>
          <a:ext cx="8153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18544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59E15-0934-1AD8-B553-A547A4E9F5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472A96-A17F-6A06-A149-65F3296457A2}"/>
              </a:ext>
            </a:extLst>
          </p:cNvPr>
          <p:cNvSpPr>
            <a:spLocks noGrp="1"/>
          </p:cNvSpPr>
          <p:nvPr>
            <p:ph type="title"/>
          </p:nvPr>
        </p:nvSpPr>
        <p:spPr/>
        <p:txBody>
          <a:bodyPr/>
          <a:lstStyle/>
          <a:p>
            <a:r>
              <a:rPr lang="en-GB" dirty="0"/>
              <a:t>What is the impact of MeLSA </a:t>
            </a:r>
            <a:br>
              <a:rPr lang="en-GB" dirty="0"/>
            </a:br>
            <a:r>
              <a:rPr lang="en-GB" dirty="0"/>
              <a:t>training? A school’s experience: </a:t>
            </a:r>
          </a:p>
        </p:txBody>
      </p:sp>
      <p:sp>
        <p:nvSpPr>
          <p:cNvPr id="3" name="Content Placeholder 2">
            <a:extLst>
              <a:ext uri="{FF2B5EF4-FFF2-40B4-BE49-F238E27FC236}">
                <a16:creationId xmlns:a16="http://schemas.microsoft.com/office/drawing/2014/main" id="{7DAA08A6-0A37-138A-BE3C-6B00DE8F4C92}"/>
              </a:ext>
            </a:extLst>
          </p:cNvPr>
          <p:cNvSpPr>
            <a:spLocks noGrp="1"/>
          </p:cNvSpPr>
          <p:nvPr>
            <p:ph idx="1"/>
          </p:nvPr>
        </p:nvSpPr>
        <p:spPr>
          <a:xfrm>
            <a:off x="251520" y="1628800"/>
            <a:ext cx="8784976" cy="4996408"/>
          </a:xfrm>
          <a:solidFill>
            <a:schemeClr val="bg1"/>
          </a:solidFill>
        </p:spPr>
        <p:txBody>
          <a:bodyPr/>
          <a:lstStyle/>
          <a:p>
            <a:pPr marL="0" indent="0">
              <a:spcBef>
                <a:spcPts val="0"/>
              </a:spcBef>
              <a:buNone/>
            </a:pPr>
            <a:r>
              <a:rPr lang="en-GB" sz="1600" i="1" dirty="0"/>
              <a:t>At the time that MeLSA was introduced, we had identified a group of children within our school who were still struggling to access the curriculum despite many years of repeated interventions. We found that </a:t>
            </a:r>
            <a:r>
              <a:rPr lang="en-GB" sz="1600" b="1" i="1" dirty="0"/>
              <a:t>the same strategies were not working</a:t>
            </a:r>
            <a:r>
              <a:rPr lang="en-GB" sz="1600" i="1" dirty="0"/>
              <a:t>, and that we need further professional development to </a:t>
            </a:r>
            <a:r>
              <a:rPr lang="en-GB" sz="1600" b="1" i="1" dirty="0"/>
              <a:t>better understand exactly what their challenges wer</a:t>
            </a:r>
            <a:r>
              <a:rPr lang="en-GB" sz="1600" i="1" dirty="0"/>
              <a:t>e … specifically, why some children appeared unable to retain information and recall it when needed, and why they were not able to reach their goals in reading, writing, and maths.</a:t>
            </a:r>
            <a:endParaRPr lang="en-GB" sz="3600" dirty="0"/>
          </a:p>
          <a:p>
            <a:pPr marL="0" indent="0">
              <a:spcBef>
                <a:spcPts val="0"/>
              </a:spcBef>
              <a:buNone/>
            </a:pPr>
            <a:r>
              <a:rPr lang="en-GB" sz="1600" i="1" dirty="0"/>
              <a:t>MeLSA helped us to understand the psychology of learning and made us </a:t>
            </a:r>
            <a:r>
              <a:rPr lang="en-GB" sz="1600" b="1" i="1" dirty="0"/>
              <a:t>more confident in adapting teaching and learning approaches</a:t>
            </a:r>
            <a:r>
              <a:rPr lang="en-GB" sz="1600" i="1" dirty="0"/>
              <a:t> to meet the needs of these pupils. After attending the training, we introduced an intervention programme for identified pupils using the techniques we had learned.</a:t>
            </a:r>
            <a:endParaRPr lang="en-GB" sz="3600" dirty="0"/>
          </a:p>
          <a:p>
            <a:pPr marL="0" indent="0">
              <a:spcBef>
                <a:spcPts val="0"/>
              </a:spcBef>
              <a:buNone/>
            </a:pPr>
            <a:r>
              <a:rPr lang="en-GB" sz="1600" i="1" dirty="0"/>
              <a:t>The intervention is delivered daily, with up to 12 children withdrawn from class each morning to receive focused teaching in maths, literacy, reading, and phonics. Alongside these lessons, the children take part in daily memory games, movement breaks, mindfulness activities, fine motor skill development, and precision teaching of high-frequency words. The majority of the children involved are from Year 3, as we identified that this is where the attainment gap begins to widen.</a:t>
            </a:r>
          </a:p>
          <a:p>
            <a:pPr marL="0" indent="0">
              <a:spcBef>
                <a:spcPts val="0"/>
              </a:spcBef>
              <a:buNone/>
            </a:pPr>
            <a:r>
              <a:rPr lang="en-GB" sz="1600" i="1" dirty="0"/>
              <a:t>The intervention has now been running for two and a half years and </a:t>
            </a:r>
            <a:r>
              <a:rPr lang="en-GB" sz="1600" b="1" i="1" dirty="0"/>
              <a:t>has been very successful</a:t>
            </a:r>
            <a:r>
              <a:rPr lang="en-GB" sz="1600" i="1" dirty="0"/>
              <a:t>. The children are </a:t>
            </a:r>
            <a:r>
              <a:rPr lang="en-GB" sz="1600" b="1" i="1" dirty="0"/>
              <a:t>more confident and have developed the foundational skills they need to become active learners when they are back in their classrooms</a:t>
            </a:r>
            <a:r>
              <a:rPr lang="en-GB" sz="1600" i="1" dirty="0"/>
              <a:t>. They describe learning as fun!</a:t>
            </a:r>
            <a:endParaRPr lang="en-GB" sz="1600" dirty="0"/>
          </a:p>
          <a:p>
            <a:pPr marL="0" indent="0">
              <a:spcBef>
                <a:spcPts val="0"/>
              </a:spcBef>
              <a:buNone/>
            </a:pPr>
            <a:endParaRPr lang="en-GB" sz="1200" dirty="0"/>
          </a:p>
          <a:p>
            <a:endParaRPr lang="en-GB" dirty="0"/>
          </a:p>
        </p:txBody>
      </p:sp>
    </p:spTree>
    <p:extLst>
      <p:ext uri="{BB962C8B-B14F-4D97-AF65-F5344CB8AC3E}">
        <p14:creationId xmlns:p14="http://schemas.microsoft.com/office/powerpoint/2010/main" val="2215515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B24B-7A41-F158-9676-DBA52D0DFDCE}"/>
              </a:ext>
            </a:extLst>
          </p:cNvPr>
          <p:cNvSpPr>
            <a:spLocks noGrp="1"/>
          </p:cNvSpPr>
          <p:nvPr>
            <p:ph type="title"/>
          </p:nvPr>
        </p:nvSpPr>
        <p:spPr>
          <a:xfrm>
            <a:off x="323528" y="260648"/>
            <a:ext cx="8153400" cy="1143000"/>
          </a:xfrm>
        </p:spPr>
        <p:txBody>
          <a:bodyPr/>
          <a:lstStyle/>
          <a:p>
            <a:r>
              <a:rPr lang="en-GB" dirty="0"/>
              <a:t>What’s covered? </a:t>
            </a:r>
          </a:p>
        </p:txBody>
      </p:sp>
      <p:pic>
        <p:nvPicPr>
          <p:cNvPr id="4" name="Content Placeholder 3">
            <a:extLst>
              <a:ext uri="{FF2B5EF4-FFF2-40B4-BE49-F238E27FC236}">
                <a16:creationId xmlns:a16="http://schemas.microsoft.com/office/drawing/2014/main" id="{87F4D6B4-02AA-3180-2DC8-5B9930D0E633}"/>
              </a:ext>
            </a:extLst>
          </p:cNvPr>
          <p:cNvPicPr>
            <a:picLocks noGrp="1" noChangeAspect="1"/>
          </p:cNvPicPr>
          <p:nvPr>
            <p:ph idx="1"/>
          </p:nvPr>
        </p:nvPicPr>
        <p:blipFill>
          <a:blip r:embed="rId3"/>
          <a:stretch>
            <a:fillRect/>
          </a:stretch>
        </p:blipFill>
        <p:spPr>
          <a:xfrm>
            <a:off x="2555775" y="1124744"/>
            <a:ext cx="3552395" cy="5328592"/>
          </a:xfrm>
          <a:prstGeom prst="rect">
            <a:avLst/>
          </a:prstGeom>
        </p:spPr>
      </p:pic>
    </p:spTree>
    <p:extLst>
      <p:ext uri="{BB962C8B-B14F-4D97-AF65-F5344CB8AC3E}">
        <p14:creationId xmlns:p14="http://schemas.microsoft.com/office/powerpoint/2010/main" val="648382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76D9-1682-F134-4890-89B76581DDBD}"/>
              </a:ext>
            </a:extLst>
          </p:cNvPr>
          <p:cNvSpPr>
            <a:spLocks noGrp="1"/>
          </p:cNvSpPr>
          <p:nvPr>
            <p:ph type="title"/>
          </p:nvPr>
        </p:nvSpPr>
        <p:spPr>
          <a:xfrm>
            <a:off x="685800" y="304800"/>
            <a:ext cx="8153400" cy="1143000"/>
          </a:xfrm>
        </p:spPr>
        <p:txBody>
          <a:bodyPr wrap="square" anchor="t">
            <a:normAutofit/>
          </a:bodyPr>
          <a:lstStyle/>
          <a:p>
            <a:r>
              <a:rPr lang="en-GB" dirty="0"/>
              <a:t>Training course information </a:t>
            </a:r>
          </a:p>
        </p:txBody>
      </p:sp>
      <p:graphicFrame>
        <p:nvGraphicFramePr>
          <p:cNvPr id="5" name="Content Placeholder 2">
            <a:extLst>
              <a:ext uri="{FF2B5EF4-FFF2-40B4-BE49-F238E27FC236}">
                <a16:creationId xmlns:a16="http://schemas.microsoft.com/office/drawing/2014/main" id="{731DCFC3-BFF1-EC03-18CB-9186F3C13ADF}"/>
              </a:ext>
            </a:extLst>
          </p:cNvPr>
          <p:cNvGraphicFramePr>
            <a:graphicFrameLocks noGrp="1"/>
          </p:cNvGraphicFramePr>
          <p:nvPr>
            <p:ph idx="1"/>
          </p:nvPr>
        </p:nvGraphicFramePr>
        <p:xfrm>
          <a:off x="323528" y="1700808"/>
          <a:ext cx="81534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85381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FDDA-2497-7F4E-71A1-C8E9F6B73D91}"/>
              </a:ext>
            </a:extLst>
          </p:cNvPr>
          <p:cNvSpPr>
            <a:spLocks noGrp="1"/>
          </p:cNvSpPr>
          <p:nvPr>
            <p:ph type="title"/>
          </p:nvPr>
        </p:nvSpPr>
        <p:spPr>
          <a:xfrm>
            <a:off x="6012160" y="2492896"/>
            <a:ext cx="2880319" cy="1440160"/>
          </a:xfrm>
        </p:spPr>
        <p:txBody>
          <a:bodyPr wrap="square" anchor="b">
            <a:normAutofit/>
          </a:bodyPr>
          <a:lstStyle/>
          <a:p>
            <a:r>
              <a:rPr lang="en-GB" dirty="0"/>
              <a:t>Beyond the training course: </a:t>
            </a:r>
            <a:br>
              <a:rPr lang="en-GB" dirty="0"/>
            </a:br>
            <a:br>
              <a:rPr lang="en-GB" dirty="0"/>
            </a:br>
            <a:r>
              <a:rPr lang="en-GB" dirty="0"/>
              <a:t>CPD package </a:t>
            </a:r>
          </a:p>
        </p:txBody>
      </p:sp>
      <p:graphicFrame>
        <p:nvGraphicFramePr>
          <p:cNvPr id="5" name="Content Placeholder 2">
            <a:extLst>
              <a:ext uri="{FF2B5EF4-FFF2-40B4-BE49-F238E27FC236}">
                <a16:creationId xmlns:a16="http://schemas.microsoft.com/office/drawing/2014/main" id="{1B7C6F4C-ADBC-0CFB-E2AC-A43414602AFF}"/>
              </a:ext>
            </a:extLst>
          </p:cNvPr>
          <p:cNvGraphicFramePr>
            <a:graphicFrameLocks noGrp="1"/>
          </p:cNvGraphicFramePr>
          <p:nvPr>
            <p:ph idx="1"/>
          </p:nvPr>
        </p:nvGraphicFramePr>
        <p:xfrm>
          <a:off x="683568" y="502443"/>
          <a:ext cx="5111750"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7852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70BE0-7F3C-0569-9590-CDBA39C68274}"/>
              </a:ext>
            </a:extLst>
          </p:cNvPr>
          <p:cNvSpPr>
            <a:spLocks noGrp="1"/>
          </p:cNvSpPr>
          <p:nvPr>
            <p:ph sz="half" idx="1"/>
          </p:nvPr>
        </p:nvSpPr>
        <p:spPr>
          <a:xfrm>
            <a:off x="685800" y="1524000"/>
            <a:ext cx="2518048" cy="4191000"/>
          </a:xfrm>
        </p:spPr>
        <p:txBody>
          <a:bodyPr/>
          <a:lstStyle/>
          <a:p>
            <a:pPr marL="0" indent="0">
              <a:buNone/>
            </a:pPr>
            <a:r>
              <a:rPr lang="en-GB" dirty="0"/>
              <a:t>Day 1	</a:t>
            </a:r>
          </a:p>
          <a:p>
            <a:pPr marL="0" indent="0">
              <a:buNone/>
            </a:pPr>
            <a:r>
              <a:rPr lang="en-GB" dirty="0"/>
              <a:t>Day 2	</a:t>
            </a:r>
          </a:p>
          <a:p>
            <a:pPr marL="0" indent="0">
              <a:buNone/>
            </a:pPr>
            <a:r>
              <a:rPr lang="en-GB" dirty="0"/>
              <a:t>Day 3</a:t>
            </a:r>
          </a:p>
          <a:p>
            <a:pPr marL="0" indent="0">
              <a:buNone/>
            </a:pPr>
            <a:r>
              <a:rPr lang="en-GB" dirty="0"/>
              <a:t>Day 4</a:t>
            </a:r>
          </a:p>
          <a:p>
            <a:pPr marL="0" indent="0">
              <a:buNone/>
            </a:pPr>
            <a:r>
              <a:rPr lang="en-GB" dirty="0"/>
              <a:t>Day 5</a:t>
            </a:r>
          </a:p>
          <a:p>
            <a:pPr marL="0" indent="0">
              <a:buNone/>
            </a:pPr>
            <a:r>
              <a:rPr lang="en-GB" dirty="0"/>
              <a:t>Day 6</a:t>
            </a:r>
          </a:p>
        </p:txBody>
      </p:sp>
      <p:sp>
        <p:nvSpPr>
          <p:cNvPr id="4" name="Content Placeholder 3">
            <a:extLst>
              <a:ext uri="{FF2B5EF4-FFF2-40B4-BE49-F238E27FC236}">
                <a16:creationId xmlns:a16="http://schemas.microsoft.com/office/drawing/2014/main" id="{A7DFA11D-D368-4316-9EB1-BA485A309885}"/>
              </a:ext>
            </a:extLst>
          </p:cNvPr>
          <p:cNvSpPr>
            <a:spLocks noGrp="1"/>
          </p:cNvSpPr>
          <p:nvPr>
            <p:ph sz="half" idx="2"/>
          </p:nvPr>
        </p:nvSpPr>
        <p:spPr>
          <a:xfrm>
            <a:off x="3491880" y="1521125"/>
            <a:ext cx="4000500" cy="4191000"/>
          </a:xfrm>
        </p:spPr>
        <p:txBody>
          <a:bodyPr/>
          <a:lstStyle/>
          <a:p>
            <a:pPr marL="0" indent="0">
              <a:buNone/>
            </a:pPr>
            <a:r>
              <a:rPr lang="en-GB" dirty="0"/>
              <a:t>29</a:t>
            </a:r>
            <a:r>
              <a:rPr lang="en-GB" baseline="30000" dirty="0"/>
              <a:t>th</a:t>
            </a:r>
            <a:r>
              <a:rPr lang="en-GB" dirty="0"/>
              <a:t> September</a:t>
            </a:r>
          </a:p>
          <a:p>
            <a:pPr marL="0" indent="0">
              <a:buNone/>
            </a:pPr>
            <a:r>
              <a:rPr lang="en-GB" dirty="0"/>
              <a:t>6</a:t>
            </a:r>
            <a:r>
              <a:rPr lang="en-GB" baseline="30000" dirty="0"/>
              <a:t>th</a:t>
            </a:r>
            <a:r>
              <a:rPr lang="en-GB" dirty="0"/>
              <a:t> October</a:t>
            </a:r>
          </a:p>
          <a:p>
            <a:pPr marL="0" indent="0">
              <a:buNone/>
            </a:pPr>
            <a:r>
              <a:rPr lang="en-GB" dirty="0"/>
              <a:t>13</a:t>
            </a:r>
            <a:r>
              <a:rPr lang="en-GB" baseline="30000" dirty="0"/>
              <a:t>th</a:t>
            </a:r>
            <a:r>
              <a:rPr lang="en-GB" dirty="0"/>
              <a:t> October</a:t>
            </a:r>
          </a:p>
          <a:p>
            <a:pPr marL="0" indent="0">
              <a:buNone/>
            </a:pPr>
            <a:r>
              <a:rPr lang="en-GB" dirty="0"/>
              <a:t>20</a:t>
            </a:r>
            <a:r>
              <a:rPr lang="en-GB" baseline="30000" dirty="0"/>
              <a:t>th</a:t>
            </a:r>
            <a:r>
              <a:rPr lang="en-GB" dirty="0"/>
              <a:t> October</a:t>
            </a:r>
          </a:p>
          <a:p>
            <a:pPr marL="0" indent="0">
              <a:buNone/>
            </a:pPr>
            <a:r>
              <a:rPr lang="en-GB" dirty="0"/>
              <a:t>10</a:t>
            </a:r>
            <a:r>
              <a:rPr lang="en-GB" baseline="30000" dirty="0"/>
              <a:t>th</a:t>
            </a:r>
            <a:r>
              <a:rPr lang="en-GB" dirty="0"/>
              <a:t> November</a:t>
            </a:r>
          </a:p>
          <a:p>
            <a:pPr marL="0" indent="0">
              <a:buNone/>
            </a:pPr>
            <a:r>
              <a:rPr lang="en-GB" dirty="0"/>
              <a:t>17</a:t>
            </a:r>
            <a:r>
              <a:rPr lang="en-GB" baseline="30000" dirty="0"/>
              <a:t>th</a:t>
            </a:r>
            <a:r>
              <a:rPr lang="en-GB" dirty="0"/>
              <a:t> November</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5" name="Title 1">
            <a:extLst>
              <a:ext uri="{FF2B5EF4-FFF2-40B4-BE49-F238E27FC236}">
                <a16:creationId xmlns:a16="http://schemas.microsoft.com/office/drawing/2014/main" id="{D9902FF0-A45A-41E0-ED15-070E094B20DD}"/>
              </a:ext>
            </a:extLst>
          </p:cNvPr>
          <p:cNvSpPr txBox="1">
            <a:spLocks/>
          </p:cNvSpPr>
          <p:nvPr/>
        </p:nvSpPr>
        <p:spPr bwMode="auto">
          <a:xfrm>
            <a:off x="325225" y="332656"/>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algn="l" rtl="0" eaLnBrk="1" fontAlgn="base" hangingPunct="1">
              <a:spcBef>
                <a:spcPct val="0"/>
              </a:spcBef>
              <a:spcAft>
                <a:spcPct val="0"/>
              </a:spcAft>
              <a:defRPr sz="3200" b="1">
                <a:solidFill>
                  <a:srgbClr val="CD0921"/>
                </a:solidFill>
                <a:latin typeface="+mj-lt"/>
                <a:ea typeface="+mj-ea"/>
                <a:cs typeface="+mj-cs"/>
              </a:defRPr>
            </a:lvl1pPr>
            <a:lvl2pPr algn="l" rtl="0" eaLnBrk="1" fontAlgn="base" hangingPunct="1">
              <a:spcBef>
                <a:spcPct val="0"/>
              </a:spcBef>
              <a:spcAft>
                <a:spcPct val="0"/>
              </a:spcAft>
              <a:defRPr sz="3200" b="1">
                <a:solidFill>
                  <a:srgbClr val="CD0921"/>
                </a:solidFill>
                <a:latin typeface="Arial" charset="0"/>
              </a:defRPr>
            </a:lvl2pPr>
            <a:lvl3pPr algn="l" rtl="0" eaLnBrk="1" fontAlgn="base" hangingPunct="1">
              <a:spcBef>
                <a:spcPct val="0"/>
              </a:spcBef>
              <a:spcAft>
                <a:spcPct val="0"/>
              </a:spcAft>
              <a:defRPr sz="3200" b="1">
                <a:solidFill>
                  <a:srgbClr val="CD0921"/>
                </a:solidFill>
                <a:latin typeface="Arial" charset="0"/>
              </a:defRPr>
            </a:lvl3pPr>
            <a:lvl4pPr algn="l" rtl="0" eaLnBrk="1" fontAlgn="base" hangingPunct="1">
              <a:spcBef>
                <a:spcPct val="0"/>
              </a:spcBef>
              <a:spcAft>
                <a:spcPct val="0"/>
              </a:spcAft>
              <a:defRPr sz="3200" b="1">
                <a:solidFill>
                  <a:srgbClr val="CD0921"/>
                </a:solidFill>
                <a:latin typeface="Arial" charset="0"/>
              </a:defRPr>
            </a:lvl4pPr>
            <a:lvl5pPr algn="l" rtl="0" eaLnBrk="1" fontAlgn="base" hangingPunct="1">
              <a:spcBef>
                <a:spcPct val="0"/>
              </a:spcBef>
              <a:spcAft>
                <a:spcPct val="0"/>
              </a:spcAft>
              <a:defRPr sz="3200" b="1">
                <a:solidFill>
                  <a:srgbClr val="CD0921"/>
                </a:solidFill>
                <a:latin typeface="Arial" charset="0"/>
              </a:defRPr>
            </a:lvl5pPr>
            <a:lvl6pPr marL="457200" algn="l" rtl="0" eaLnBrk="1" fontAlgn="base" hangingPunct="1">
              <a:spcBef>
                <a:spcPct val="0"/>
              </a:spcBef>
              <a:spcAft>
                <a:spcPct val="0"/>
              </a:spcAft>
              <a:defRPr sz="3200" b="1">
                <a:solidFill>
                  <a:srgbClr val="CD0921"/>
                </a:solidFill>
                <a:latin typeface="Arial" charset="0"/>
              </a:defRPr>
            </a:lvl6pPr>
            <a:lvl7pPr marL="914400" algn="l" rtl="0" eaLnBrk="1" fontAlgn="base" hangingPunct="1">
              <a:spcBef>
                <a:spcPct val="0"/>
              </a:spcBef>
              <a:spcAft>
                <a:spcPct val="0"/>
              </a:spcAft>
              <a:defRPr sz="3200" b="1">
                <a:solidFill>
                  <a:srgbClr val="CD0921"/>
                </a:solidFill>
                <a:latin typeface="Arial" charset="0"/>
              </a:defRPr>
            </a:lvl7pPr>
            <a:lvl8pPr marL="1371600" algn="l" rtl="0" eaLnBrk="1" fontAlgn="base" hangingPunct="1">
              <a:spcBef>
                <a:spcPct val="0"/>
              </a:spcBef>
              <a:spcAft>
                <a:spcPct val="0"/>
              </a:spcAft>
              <a:defRPr sz="3200" b="1">
                <a:solidFill>
                  <a:srgbClr val="CD0921"/>
                </a:solidFill>
                <a:latin typeface="Arial" charset="0"/>
              </a:defRPr>
            </a:lvl8pPr>
            <a:lvl9pPr marL="1828800" algn="l" rtl="0" eaLnBrk="1" fontAlgn="base" hangingPunct="1">
              <a:spcBef>
                <a:spcPct val="0"/>
              </a:spcBef>
              <a:spcAft>
                <a:spcPct val="0"/>
              </a:spcAft>
              <a:defRPr sz="3200" b="1">
                <a:solidFill>
                  <a:srgbClr val="CD092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srgbClr val="CD0921"/>
                </a:solidFill>
                <a:effectLst/>
                <a:uLnTx/>
                <a:uFillTx/>
                <a:latin typeface="Arial"/>
                <a:ea typeface="+mj-ea"/>
                <a:cs typeface="+mj-cs"/>
              </a:rPr>
              <a:t>Autumn term dates 2026</a:t>
            </a:r>
          </a:p>
        </p:txBody>
      </p:sp>
    </p:spTree>
    <p:extLst>
      <p:ext uri="{BB962C8B-B14F-4D97-AF65-F5344CB8AC3E}">
        <p14:creationId xmlns:p14="http://schemas.microsoft.com/office/powerpoint/2010/main" val="4234339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125188-4754-EDFE-4E68-0D7924047DA4}"/>
              </a:ext>
            </a:extLst>
          </p:cNvPr>
          <p:cNvSpPr/>
          <p:nvPr/>
        </p:nvSpPr>
        <p:spPr>
          <a:xfrm>
            <a:off x="0" y="857250"/>
            <a:ext cx="9144000" cy="5143500"/>
          </a:xfrm>
          <a:prstGeom prst="rect">
            <a:avLst/>
          </a:prstGeom>
          <a:solidFill>
            <a:schemeClr val="tx2">
              <a:lumMod val="25000"/>
              <a:lumOff val="75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5" name="TextBox 4">
            <a:extLst>
              <a:ext uri="{FF2B5EF4-FFF2-40B4-BE49-F238E27FC236}">
                <a16:creationId xmlns:a16="http://schemas.microsoft.com/office/drawing/2014/main" id="{8D29E603-4112-71A1-7974-D2FAAD7F51C1}"/>
              </a:ext>
            </a:extLst>
          </p:cNvPr>
          <p:cNvSpPr txBox="1"/>
          <p:nvPr/>
        </p:nvSpPr>
        <p:spPr>
          <a:xfrm>
            <a:off x="419100" y="1258220"/>
            <a:ext cx="6087192" cy="2585323"/>
          </a:xfrm>
          <a:prstGeom prst="rect">
            <a:avLst/>
          </a:prstGeom>
          <a:noFill/>
        </p:spPr>
        <p:txBody>
          <a:bodyPr wrap="square" rtlCol="0">
            <a:spAutoFit/>
          </a:bodyPr>
          <a:lstStyle/>
          <a:p>
            <a:pPr defTabSz="685800" eaLnBrk="1" fontAlgn="auto" hangingPunct="1">
              <a:spcBef>
                <a:spcPts val="0"/>
              </a:spcBef>
              <a:spcAft>
                <a:spcPts val="0"/>
              </a:spcAft>
            </a:pPr>
            <a:r>
              <a:rPr lang="en-GB" sz="5400" b="1" dirty="0">
                <a:solidFill>
                  <a:srgbClr val="0E2841">
                    <a:lumMod val="90000"/>
                    <a:lumOff val="10000"/>
                  </a:srgbClr>
                </a:solidFill>
                <a:latin typeface="Aptos" panose="02110004020202020204"/>
              </a:rPr>
              <a:t>Enfield SEND Reform Plan –   Update</a:t>
            </a:r>
            <a:endParaRPr lang="en-US" sz="5400" b="1" dirty="0">
              <a:solidFill>
                <a:srgbClr val="0E2841">
                  <a:lumMod val="90000"/>
                  <a:lumOff val="10000"/>
                </a:srgbClr>
              </a:solidFill>
              <a:latin typeface="Aptos" panose="02110004020202020204"/>
            </a:endParaRPr>
          </a:p>
        </p:txBody>
      </p:sp>
      <p:grpSp>
        <p:nvGrpSpPr>
          <p:cNvPr id="12" name="Group 11">
            <a:extLst>
              <a:ext uri="{FF2B5EF4-FFF2-40B4-BE49-F238E27FC236}">
                <a16:creationId xmlns:a16="http://schemas.microsoft.com/office/drawing/2014/main" id="{CBB5BC97-E5BA-9AB6-1969-09F0C92E8F01}"/>
              </a:ext>
            </a:extLst>
          </p:cNvPr>
          <p:cNvGrpSpPr/>
          <p:nvPr/>
        </p:nvGrpSpPr>
        <p:grpSpPr>
          <a:xfrm>
            <a:off x="4730092" y="3174096"/>
            <a:ext cx="4060607" cy="1913538"/>
            <a:chOff x="6220017" y="3265149"/>
            <a:chExt cx="5414142" cy="2551384"/>
          </a:xfrm>
        </p:grpSpPr>
        <p:sp>
          <p:nvSpPr>
            <p:cNvPr id="6" name="Rectangle 5">
              <a:extLst>
                <a:ext uri="{FF2B5EF4-FFF2-40B4-BE49-F238E27FC236}">
                  <a16:creationId xmlns:a16="http://schemas.microsoft.com/office/drawing/2014/main" id="{2BF13C59-3172-9934-F3BF-6BD87CD830FB}"/>
                </a:ext>
              </a:extLst>
            </p:cNvPr>
            <p:cNvSpPr/>
            <p:nvPr/>
          </p:nvSpPr>
          <p:spPr>
            <a:xfrm>
              <a:off x="6649529" y="3728941"/>
              <a:ext cx="4984630" cy="20875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grpSp>
          <p:nvGrpSpPr>
            <p:cNvPr id="9" name="Group 8">
              <a:extLst>
                <a:ext uri="{FF2B5EF4-FFF2-40B4-BE49-F238E27FC236}">
                  <a16:creationId xmlns:a16="http://schemas.microsoft.com/office/drawing/2014/main" id="{57439E99-9A1A-6D1E-7FF5-00A20A25CFC9}"/>
                </a:ext>
              </a:extLst>
            </p:cNvPr>
            <p:cNvGrpSpPr/>
            <p:nvPr/>
          </p:nvGrpSpPr>
          <p:grpSpPr>
            <a:xfrm>
              <a:off x="6220017" y="3265149"/>
              <a:ext cx="2018581" cy="2064300"/>
              <a:chOff x="5253487" y="3231350"/>
              <a:chExt cx="2018581" cy="2064300"/>
            </a:xfrm>
          </p:grpSpPr>
          <p:sp>
            <p:nvSpPr>
              <p:cNvPr id="7" name="Rectangle 6">
                <a:extLst>
                  <a:ext uri="{FF2B5EF4-FFF2-40B4-BE49-F238E27FC236}">
                    <a16:creationId xmlns:a16="http://schemas.microsoft.com/office/drawing/2014/main" id="{90EC096D-F1F7-D872-9640-0CB1839F5525}"/>
                  </a:ext>
                </a:extLst>
              </p:cNvPr>
              <p:cNvSpPr/>
              <p:nvPr/>
            </p:nvSpPr>
            <p:spPr>
              <a:xfrm>
                <a:off x="5253487" y="3231350"/>
                <a:ext cx="2018581" cy="45719"/>
              </a:xfrm>
              <a:prstGeom prst="rect">
                <a:avLst/>
              </a:prstGeom>
              <a:solidFill>
                <a:schemeClr val="tx2">
                  <a:lumMod val="75000"/>
                  <a:lumOff val="2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8" name="Rectangle 7">
                <a:extLst>
                  <a:ext uri="{FF2B5EF4-FFF2-40B4-BE49-F238E27FC236}">
                    <a16:creationId xmlns:a16="http://schemas.microsoft.com/office/drawing/2014/main" id="{588F3827-9776-CDAF-0671-DA73B3F58A7B}"/>
                  </a:ext>
                </a:extLst>
              </p:cNvPr>
              <p:cNvSpPr/>
              <p:nvPr/>
            </p:nvSpPr>
            <p:spPr>
              <a:xfrm rot="5400000">
                <a:off x="4267056" y="4263500"/>
                <a:ext cx="2018581" cy="45719"/>
              </a:xfrm>
              <a:prstGeom prst="rect">
                <a:avLst/>
              </a:prstGeom>
              <a:solidFill>
                <a:schemeClr val="tx2">
                  <a:lumMod val="75000"/>
                  <a:lumOff val="25000"/>
                </a:schemeClr>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grpSp>
        <p:sp>
          <p:nvSpPr>
            <p:cNvPr id="11" name="TextBox 10">
              <a:extLst>
                <a:ext uri="{FF2B5EF4-FFF2-40B4-BE49-F238E27FC236}">
                  <a16:creationId xmlns:a16="http://schemas.microsoft.com/office/drawing/2014/main" id="{9AC991E9-ED09-43A0-02ED-9AAB8F5257B2}"/>
                </a:ext>
              </a:extLst>
            </p:cNvPr>
            <p:cNvSpPr txBox="1"/>
            <p:nvPr/>
          </p:nvSpPr>
          <p:spPr>
            <a:xfrm>
              <a:off x="6859438" y="4102108"/>
              <a:ext cx="4523834" cy="1190069"/>
            </a:xfrm>
            <a:prstGeom prst="rect">
              <a:avLst/>
            </a:prstGeom>
            <a:noFill/>
          </p:spPr>
          <p:txBody>
            <a:bodyPr wrap="square" rtlCol="0">
              <a:spAutoFit/>
            </a:bodyPr>
            <a:lstStyle/>
            <a:p>
              <a:pPr defTabSz="685800" eaLnBrk="1" fontAlgn="auto" hangingPunct="1">
                <a:spcBef>
                  <a:spcPts val="0"/>
                </a:spcBef>
                <a:spcAft>
                  <a:spcPts val="0"/>
                </a:spcAft>
              </a:pPr>
              <a:r>
                <a:rPr lang="en-GB" sz="2100" b="1" dirty="0">
                  <a:solidFill>
                    <a:prstClr val="black"/>
                  </a:solidFill>
                  <a:latin typeface="Aptos" panose="02110004020202020204"/>
                </a:rPr>
                <a:t>Headteacher Briefing</a:t>
              </a:r>
            </a:p>
            <a:p>
              <a:pPr defTabSz="685800" eaLnBrk="1" fontAlgn="auto" hangingPunct="1">
                <a:spcBef>
                  <a:spcPts val="0"/>
                </a:spcBef>
                <a:spcAft>
                  <a:spcPts val="0"/>
                </a:spcAft>
              </a:pPr>
              <a:endParaRPr lang="en-GB" sz="500" b="1" dirty="0">
                <a:solidFill>
                  <a:prstClr val="black"/>
                </a:solidFill>
                <a:latin typeface="Aptos" panose="02110004020202020204"/>
              </a:endParaRPr>
            </a:p>
            <a:p>
              <a:pPr defTabSz="685800" eaLnBrk="1" fontAlgn="auto" hangingPunct="1">
                <a:spcBef>
                  <a:spcPts val="0"/>
                </a:spcBef>
                <a:spcAft>
                  <a:spcPts val="0"/>
                </a:spcAft>
              </a:pPr>
              <a:endParaRPr lang="en-GB" sz="500" b="1" dirty="0">
                <a:solidFill>
                  <a:prstClr val="black"/>
                </a:solidFill>
                <a:latin typeface="Aptos" panose="02110004020202020204"/>
              </a:endParaRPr>
            </a:p>
            <a:p>
              <a:pPr defTabSz="685800" eaLnBrk="1" fontAlgn="auto" hangingPunct="1">
                <a:spcBef>
                  <a:spcPts val="0"/>
                </a:spcBef>
                <a:spcAft>
                  <a:spcPts val="0"/>
                </a:spcAft>
              </a:pPr>
              <a:r>
                <a:rPr lang="en-GB" sz="2100" b="1" dirty="0">
                  <a:solidFill>
                    <a:prstClr val="black"/>
                  </a:solidFill>
                  <a:latin typeface="Aptos" panose="02110004020202020204"/>
                </a:rPr>
                <a:t>14</a:t>
              </a:r>
              <a:r>
                <a:rPr lang="en-GB" sz="2100" b="1" baseline="30000" dirty="0">
                  <a:solidFill>
                    <a:prstClr val="black"/>
                  </a:solidFill>
                  <a:latin typeface="Aptos" panose="02110004020202020204"/>
                </a:rPr>
                <a:t>th </a:t>
              </a:r>
              <a:r>
                <a:rPr lang="en-GB" sz="2100" b="1" dirty="0">
                  <a:solidFill>
                    <a:prstClr val="black"/>
                  </a:solidFill>
                  <a:latin typeface="Aptos" panose="02110004020202020204"/>
                </a:rPr>
                <a:t>May 2026</a:t>
              </a:r>
              <a:endParaRPr lang="en-US" sz="2100" b="1" dirty="0">
                <a:solidFill>
                  <a:prstClr val="black"/>
                </a:solidFill>
                <a:latin typeface="Aptos" panose="02110004020202020204"/>
              </a:endParaRPr>
            </a:p>
          </p:txBody>
        </p:sp>
      </p:grpSp>
      <p:sp>
        <p:nvSpPr>
          <p:cNvPr id="3" name="Freeform 3">
            <a:extLst>
              <a:ext uri="{FF2B5EF4-FFF2-40B4-BE49-F238E27FC236}">
                <a16:creationId xmlns:a16="http://schemas.microsoft.com/office/drawing/2014/main" id="{679836D0-8F80-610E-3431-8BDC41E9997A}"/>
              </a:ext>
            </a:extLst>
          </p:cNvPr>
          <p:cNvSpPr/>
          <p:nvPr/>
        </p:nvSpPr>
        <p:spPr>
          <a:xfrm>
            <a:off x="3055389" y="4790263"/>
            <a:ext cx="1321403" cy="1299102"/>
          </a:xfrm>
          <a:custGeom>
            <a:avLst/>
            <a:gdLst/>
            <a:ahLst/>
            <a:cxnLst/>
            <a:rect l="l" t="t" r="r" b="b"/>
            <a:pathLst>
              <a:path w="6356958" h="6356958">
                <a:moveTo>
                  <a:pt x="0" y="0"/>
                </a:moveTo>
                <a:lnTo>
                  <a:pt x="6356959" y="0"/>
                </a:lnTo>
                <a:lnTo>
                  <a:pt x="6356959" y="6356959"/>
                </a:lnTo>
                <a:lnTo>
                  <a:pt x="0" y="6356959"/>
                </a:lnTo>
                <a:lnTo>
                  <a:pt x="0" y="0"/>
                </a:lnTo>
                <a:close/>
              </a:path>
            </a:pathLst>
          </a:custGeom>
          <a:blipFill>
            <a:blip r:embed="rId2"/>
            <a:stretch>
              <a:fillRect/>
            </a:stretch>
          </a:blipFill>
        </p:spPr>
        <p:txBody>
          <a:bodyPr/>
          <a:lstStyle/>
          <a:p>
            <a:pPr defTabSz="685800" eaLnBrk="1" fontAlgn="auto" hangingPunct="1">
              <a:spcBef>
                <a:spcPts val="0"/>
              </a:spcBef>
              <a:spcAft>
                <a:spcPts val="0"/>
              </a:spcAft>
            </a:pPr>
            <a:endParaRPr lang="en-US" sz="1350" dirty="0">
              <a:solidFill>
                <a:prstClr val="black"/>
              </a:solidFill>
              <a:latin typeface="Aptos" panose="02110004020202020204"/>
            </a:endParaRPr>
          </a:p>
        </p:txBody>
      </p:sp>
      <p:sp>
        <p:nvSpPr>
          <p:cNvPr id="10" name="Freeform 4">
            <a:extLst>
              <a:ext uri="{FF2B5EF4-FFF2-40B4-BE49-F238E27FC236}">
                <a16:creationId xmlns:a16="http://schemas.microsoft.com/office/drawing/2014/main" id="{22A30E93-BF5C-6EE8-AF1D-5E5E8EA3FBF8}"/>
              </a:ext>
            </a:extLst>
          </p:cNvPr>
          <p:cNvSpPr/>
          <p:nvPr/>
        </p:nvSpPr>
        <p:spPr>
          <a:xfrm>
            <a:off x="1" y="5018284"/>
            <a:ext cx="3055389" cy="708918"/>
          </a:xfrm>
          <a:custGeom>
            <a:avLst/>
            <a:gdLst/>
            <a:ahLst/>
            <a:cxnLst/>
            <a:rect l="l" t="t" r="r" b="b"/>
            <a:pathLst>
              <a:path w="10743495" h="1861078">
                <a:moveTo>
                  <a:pt x="0" y="0"/>
                </a:moveTo>
                <a:lnTo>
                  <a:pt x="10743494" y="0"/>
                </a:lnTo>
                <a:lnTo>
                  <a:pt x="10743494" y="1861077"/>
                </a:lnTo>
                <a:lnTo>
                  <a:pt x="0" y="1861077"/>
                </a:lnTo>
                <a:lnTo>
                  <a:pt x="0" y="0"/>
                </a:lnTo>
                <a:close/>
              </a:path>
            </a:pathLst>
          </a:custGeom>
          <a:blipFill>
            <a:blip r:embed="rId3"/>
            <a:stretch>
              <a:fillRect/>
            </a:stretch>
          </a:blipFill>
        </p:spPr>
        <p:txBody>
          <a:bodyPr/>
          <a:lstStyle/>
          <a:p>
            <a:pPr defTabSz="685800" eaLnBrk="1" fontAlgn="auto" hangingPunct="1">
              <a:spcBef>
                <a:spcPts val="0"/>
              </a:spcBef>
              <a:spcAft>
                <a:spcPts val="0"/>
              </a:spcAft>
            </a:pPr>
            <a:endParaRPr lang="en-US" sz="1350">
              <a:solidFill>
                <a:prstClr val="black"/>
              </a:solidFill>
              <a:latin typeface="Aptos" panose="02110004020202020204"/>
            </a:endParaRPr>
          </a:p>
        </p:txBody>
      </p:sp>
      <p:sp>
        <p:nvSpPr>
          <p:cNvPr id="13" name="Freeform 4">
            <a:extLst>
              <a:ext uri="{FF2B5EF4-FFF2-40B4-BE49-F238E27FC236}">
                <a16:creationId xmlns:a16="http://schemas.microsoft.com/office/drawing/2014/main" id="{22C1B242-2B1D-2791-3629-E14424E00AED}"/>
              </a:ext>
            </a:extLst>
          </p:cNvPr>
          <p:cNvSpPr/>
          <p:nvPr/>
        </p:nvSpPr>
        <p:spPr>
          <a:xfrm>
            <a:off x="6211797" y="996404"/>
            <a:ext cx="3207712" cy="1264577"/>
          </a:xfrm>
          <a:custGeom>
            <a:avLst/>
            <a:gdLst/>
            <a:ahLst/>
            <a:cxnLst/>
            <a:rect l="l" t="t" r="r" b="b"/>
            <a:pathLst>
              <a:path w="11301259" h="4548757">
                <a:moveTo>
                  <a:pt x="0" y="0"/>
                </a:moveTo>
                <a:lnTo>
                  <a:pt x="11301258" y="0"/>
                </a:lnTo>
                <a:lnTo>
                  <a:pt x="11301258" y="4548757"/>
                </a:lnTo>
                <a:lnTo>
                  <a:pt x="0" y="4548757"/>
                </a:lnTo>
                <a:lnTo>
                  <a:pt x="0" y="0"/>
                </a:lnTo>
                <a:close/>
              </a:path>
            </a:pathLst>
          </a:custGeom>
          <a:blipFill>
            <a:blip r:embed="rId4"/>
            <a:stretch>
              <a:fillRect/>
            </a:stretch>
          </a:blipFill>
        </p:spPr>
        <p:txBody>
          <a:bodyPr/>
          <a:lstStyle/>
          <a:p>
            <a:pPr defTabSz="685800" eaLnBrk="1" fontAlgn="auto" hangingPunct="1">
              <a:spcBef>
                <a:spcPts val="0"/>
              </a:spcBef>
              <a:spcAft>
                <a:spcPts val="0"/>
              </a:spcAft>
            </a:pPr>
            <a:endParaRPr lang="en-US" sz="1350">
              <a:solidFill>
                <a:prstClr val="black"/>
              </a:solidFill>
              <a:latin typeface="Aptos" panose="02110004020202020204"/>
            </a:endParaRPr>
          </a:p>
        </p:txBody>
      </p:sp>
    </p:spTree>
    <p:extLst>
      <p:ext uri="{BB962C8B-B14F-4D97-AF65-F5344CB8AC3E}">
        <p14:creationId xmlns:p14="http://schemas.microsoft.com/office/powerpoint/2010/main" val="7107609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DA543-6F9B-A787-0989-9B9BEA35DB80}"/>
              </a:ext>
            </a:extLst>
          </p:cNvPr>
          <p:cNvSpPr>
            <a:spLocks noGrp="1"/>
          </p:cNvSpPr>
          <p:nvPr>
            <p:ph type="title"/>
          </p:nvPr>
        </p:nvSpPr>
        <p:spPr/>
        <p:txBody>
          <a:bodyPr/>
          <a:lstStyle/>
          <a:p>
            <a:r>
              <a:rPr lang="en-GB" dirty="0"/>
              <a:t>How do I sign up? </a:t>
            </a:r>
          </a:p>
        </p:txBody>
      </p:sp>
      <p:pic>
        <p:nvPicPr>
          <p:cNvPr id="5" name="Picture 4">
            <a:extLst>
              <a:ext uri="{FF2B5EF4-FFF2-40B4-BE49-F238E27FC236}">
                <a16:creationId xmlns:a16="http://schemas.microsoft.com/office/drawing/2014/main" id="{D5A88636-9CF1-C8E7-E9C5-2501FF2140B2}"/>
              </a:ext>
            </a:extLst>
          </p:cNvPr>
          <p:cNvPicPr>
            <a:picLocks noChangeAspect="1"/>
          </p:cNvPicPr>
          <p:nvPr/>
        </p:nvPicPr>
        <p:blipFill rotWithShape="1">
          <a:blip r:embed="rId3"/>
          <a:srcRect l="34250" t="18970" r="35038" b="2716"/>
          <a:stretch/>
        </p:blipFill>
        <p:spPr>
          <a:xfrm>
            <a:off x="5220072" y="1850564"/>
            <a:ext cx="2808312" cy="3816425"/>
          </a:xfrm>
          <a:prstGeom prst="rect">
            <a:avLst/>
          </a:prstGeom>
        </p:spPr>
      </p:pic>
      <p:sp>
        <p:nvSpPr>
          <p:cNvPr id="9" name="TextBox 8">
            <a:extLst>
              <a:ext uri="{FF2B5EF4-FFF2-40B4-BE49-F238E27FC236}">
                <a16:creationId xmlns:a16="http://schemas.microsoft.com/office/drawing/2014/main" id="{F7F1C3DD-427F-EB45-BDD6-69DD0BF31956}"/>
              </a:ext>
            </a:extLst>
          </p:cNvPr>
          <p:cNvSpPr txBox="1"/>
          <p:nvPr/>
        </p:nvSpPr>
        <p:spPr>
          <a:xfrm>
            <a:off x="935596" y="5666989"/>
            <a:ext cx="324036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or click </a:t>
            </a:r>
            <a:r>
              <a:rPr kumimoji="0" lang="en-GB" sz="2400" b="0" i="0" u="none" strike="noStrike" kern="1200" cap="none" spc="0" normalizeH="0" baseline="0" noProof="0" dirty="0">
                <a:ln>
                  <a:noFill/>
                </a:ln>
                <a:solidFill>
                  <a:srgbClr val="000000"/>
                </a:solidFill>
                <a:effectLst/>
                <a:uLnTx/>
                <a:uFillTx/>
                <a:latin typeface="Arial"/>
                <a:ea typeface="+mn-ea"/>
                <a:cs typeface="+mn-cs"/>
                <a:hlinkClick r:id="rId4"/>
              </a:rPr>
              <a:t>here</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380C900A-806D-DC1F-C88E-33201EB4ACB6}"/>
              </a:ext>
            </a:extLst>
          </p:cNvPr>
          <p:cNvPicPr>
            <a:picLocks noChangeAspect="1"/>
          </p:cNvPicPr>
          <p:nvPr/>
        </p:nvPicPr>
        <p:blipFill>
          <a:blip r:embed="rId5"/>
          <a:stretch>
            <a:fillRect/>
          </a:stretch>
        </p:blipFill>
        <p:spPr>
          <a:xfrm>
            <a:off x="755576" y="1700808"/>
            <a:ext cx="3600400" cy="3706577"/>
          </a:xfrm>
          <a:prstGeom prst="rect">
            <a:avLst/>
          </a:prstGeom>
        </p:spPr>
      </p:pic>
    </p:spTree>
    <p:extLst>
      <p:ext uri="{BB962C8B-B14F-4D97-AF65-F5344CB8AC3E}">
        <p14:creationId xmlns:p14="http://schemas.microsoft.com/office/powerpoint/2010/main" val="247598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4E1D-C344-B99E-78C7-3DBE2ED1AAE9}"/>
              </a:ext>
            </a:extLst>
          </p:cNvPr>
          <p:cNvSpPr>
            <a:spLocks noGrp="1"/>
          </p:cNvSpPr>
          <p:nvPr>
            <p:ph type="title"/>
          </p:nvPr>
        </p:nvSpPr>
        <p:spPr>
          <a:xfrm>
            <a:off x="164944" y="695485"/>
            <a:ext cx="8153400" cy="1728192"/>
          </a:xfrm>
        </p:spPr>
        <p:txBody>
          <a:bodyPr/>
          <a:lstStyle/>
          <a:p>
            <a:r>
              <a:rPr lang="en-GB" dirty="0"/>
              <a:t>Further information sessions:</a:t>
            </a:r>
            <a:br>
              <a:rPr lang="en-GB" dirty="0"/>
            </a:br>
            <a:r>
              <a:rPr lang="en-GB" dirty="0"/>
              <a:t>11.00-11.30am Tuesday 16</a:t>
            </a:r>
            <a:r>
              <a:rPr lang="en-GB" baseline="30000" dirty="0"/>
              <a:t>th</a:t>
            </a:r>
            <a:r>
              <a:rPr lang="en-GB" dirty="0"/>
              <a:t> June</a:t>
            </a:r>
            <a:br>
              <a:rPr lang="en-GB" dirty="0"/>
            </a:br>
            <a:r>
              <a:rPr lang="en-GB" dirty="0"/>
              <a:t>4.00-4.30pm Tuesday 23</a:t>
            </a:r>
            <a:r>
              <a:rPr lang="en-GB" baseline="30000" dirty="0"/>
              <a:t>rd</a:t>
            </a:r>
            <a:r>
              <a:rPr lang="en-GB" dirty="0"/>
              <a:t> June</a:t>
            </a:r>
            <a:br>
              <a:rPr lang="en-GB" dirty="0"/>
            </a:br>
            <a:br>
              <a:rPr lang="en-GB" dirty="0"/>
            </a:br>
            <a:r>
              <a:rPr lang="en-GB" sz="2400" dirty="0"/>
              <a:t>Please sign up using QR code or </a:t>
            </a:r>
            <a:r>
              <a:rPr lang="en-GB" sz="2400" dirty="0">
                <a:hlinkClick r:id="rId3"/>
              </a:rPr>
              <a:t>click here</a:t>
            </a:r>
            <a:r>
              <a:rPr lang="en-GB" sz="2400" dirty="0"/>
              <a:t>:</a:t>
            </a:r>
            <a:br>
              <a:rPr lang="en-GB" dirty="0"/>
            </a:br>
            <a:br>
              <a:rPr lang="en-GB" dirty="0"/>
            </a:br>
            <a:r>
              <a:rPr lang="en-GB" dirty="0"/>
              <a:t>	</a:t>
            </a:r>
          </a:p>
        </p:txBody>
      </p:sp>
      <p:sp>
        <p:nvSpPr>
          <p:cNvPr id="3" name="Content Placeholder 2">
            <a:extLst>
              <a:ext uri="{FF2B5EF4-FFF2-40B4-BE49-F238E27FC236}">
                <a16:creationId xmlns:a16="http://schemas.microsoft.com/office/drawing/2014/main" id="{00705552-694F-CE76-33FF-32CB0133A76A}"/>
              </a:ext>
            </a:extLst>
          </p:cNvPr>
          <p:cNvSpPr>
            <a:spLocks noGrp="1"/>
          </p:cNvSpPr>
          <p:nvPr>
            <p:ph idx="1"/>
          </p:nvPr>
        </p:nvSpPr>
        <p:spPr>
          <a:xfrm>
            <a:off x="164944" y="5766471"/>
            <a:ext cx="5976664" cy="792088"/>
          </a:xfrm>
        </p:spPr>
        <p:txBody>
          <a:bodyPr/>
          <a:lstStyle/>
          <a:p>
            <a:pPr marL="0" indent="0">
              <a:buNone/>
            </a:pPr>
            <a:r>
              <a:rPr lang="en-GB" sz="2000" dirty="0"/>
              <a:t>Any questions, please contact Rachel Friend:</a:t>
            </a:r>
          </a:p>
          <a:p>
            <a:pPr marL="0" indent="0">
              <a:buNone/>
            </a:pPr>
            <a:r>
              <a:rPr lang="en-GB" sz="2000" dirty="0">
                <a:hlinkClick r:id="rId4"/>
              </a:rPr>
              <a:t>Rachel.Friend@enfield.gov.uk</a:t>
            </a:r>
            <a:endParaRPr lang="en-GB" sz="2000" dirty="0"/>
          </a:p>
          <a:p>
            <a:pPr marL="0" indent="0">
              <a:buNone/>
            </a:pPr>
            <a:r>
              <a:rPr lang="en-GB" sz="2000" dirty="0"/>
              <a:t> </a:t>
            </a:r>
          </a:p>
          <a:p>
            <a:pPr marL="0" indent="0">
              <a:buNone/>
            </a:pPr>
            <a:endParaRPr lang="en-GB" dirty="0"/>
          </a:p>
        </p:txBody>
      </p:sp>
      <p:pic>
        <p:nvPicPr>
          <p:cNvPr id="6" name="Picture 5">
            <a:extLst>
              <a:ext uri="{FF2B5EF4-FFF2-40B4-BE49-F238E27FC236}">
                <a16:creationId xmlns:a16="http://schemas.microsoft.com/office/drawing/2014/main" id="{7B38CBAC-A7FB-E76C-B77B-D1F7496A89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3140968"/>
            <a:ext cx="2464025" cy="2464025"/>
          </a:xfrm>
          <a:prstGeom prst="rect">
            <a:avLst/>
          </a:prstGeom>
        </p:spPr>
      </p:pic>
    </p:spTree>
    <p:extLst>
      <p:ext uri="{BB962C8B-B14F-4D97-AF65-F5344CB8AC3E}">
        <p14:creationId xmlns:p14="http://schemas.microsoft.com/office/powerpoint/2010/main" val="21565544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7251"/>
            <a:ext cx="9144000" cy="780299"/>
          </a:xfrm>
          <a:prstGeom prst="rect">
            <a:avLst/>
          </a:prstGeom>
          <a:solidFill>
            <a:srgbClr val="183A5F"/>
          </a:solidFill>
          <a:ln>
            <a:solidFill>
              <a:srgbClr val="183A5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pPr>
            <a:endParaRPr sz="1350">
              <a:solidFill>
                <a:prstClr val="white"/>
              </a:solidFill>
              <a:latin typeface="Calibri"/>
            </a:endParaRPr>
          </a:p>
        </p:txBody>
      </p:sp>
      <p:sp>
        <p:nvSpPr>
          <p:cNvPr id="3" name="TextBox 2"/>
          <p:cNvSpPr txBox="1"/>
          <p:nvPr/>
        </p:nvSpPr>
        <p:spPr>
          <a:xfrm>
            <a:off x="145930" y="857250"/>
            <a:ext cx="6940683" cy="415498"/>
          </a:xfrm>
          <a:prstGeom prst="rect">
            <a:avLst/>
          </a:prstGeom>
          <a:noFill/>
        </p:spPr>
        <p:txBody>
          <a:bodyPr wrap="none">
            <a:spAutoFit/>
          </a:bodyPr>
          <a:lstStyle/>
          <a:p>
            <a:pPr defTabSz="342900" eaLnBrk="1" fontAlgn="auto" hangingPunct="1">
              <a:spcBef>
                <a:spcPts val="0"/>
              </a:spcBef>
              <a:spcAft>
                <a:spcPts val="0"/>
              </a:spcAft>
              <a:defRPr sz="2800" b="1">
                <a:solidFill>
                  <a:srgbClr val="FFFFFF"/>
                </a:solidFill>
              </a:defRPr>
            </a:pPr>
            <a:r>
              <a:rPr sz="2100" b="1" dirty="0">
                <a:solidFill>
                  <a:srgbClr val="FFFFFF"/>
                </a:solidFill>
                <a:latin typeface="Calibri"/>
              </a:rPr>
              <a:t>Seeking Secondary School Leaders for Research Participation</a:t>
            </a:r>
          </a:p>
        </p:txBody>
      </p:sp>
      <p:sp>
        <p:nvSpPr>
          <p:cNvPr id="4" name="TextBox 3"/>
          <p:cNvSpPr txBox="1"/>
          <p:nvPr/>
        </p:nvSpPr>
        <p:spPr>
          <a:xfrm>
            <a:off x="137654" y="1213427"/>
            <a:ext cx="8772171" cy="415498"/>
          </a:xfrm>
          <a:prstGeom prst="rect">
            <a:avLst/>
          </a:prstGeom>
          <a:noFill/>
        </p:spPr>
        <p:txBody>
          <a:bodyPr wrap="square">
            <a:spAutoFit/>
          </a:bodyPr>
          <a:lstStyle/>
          <a:p>
            <a:pPr defTabSz="342900" eaLnBrk="1" fontAlgn="auto" hangingPunct="1">
              <a:spcBef>
                <a:spcPts val="0"/>
              </a:spcBef>
              <a:spcAft>
                <a:spcPts val="0"/>
              </a:spcAft>
              <a:defRPr sz="1400">
                <a:solidFill>
                  <a:srgbClr val="DCE6F0"/>
                </a:solidFill>
              </a:defRPr>
            </a:pPr>
            <a:r>
              <a:rPr sz="1050" dirty="0">
                <a:solidFill>
                  <a:srgbClr val="DCE6F0"/>
                </a:solidFill>
                <a:latin typeface="Calibri"/>
              </a:rPr>
              <a:t>Exploring changes in thinking and professional language about SEMH</a:t>
            </a:r>
            <a:r>
              <a:rPr lang="en-GB" sz="1050" dirty="0">
                <a:solidFill>
                  <a:srgbClr val="DCE6F0"/>
                </a:solidFill>
                <a:latin typeface="Calibri"/>
              </a:rPr>
              <a:t> needs</a:t>
            </a:r>
            <a:r>
              <a:rPr sz="1050" dirty="0">
                <a:solidFill>
                  <a:srgbClr val="DCE6F0"/>
                </a:solidFill>
                <a:latin typeface="Calibri"/>
              </a:rPr>
              <a:t> following engagement with </a:t>
            </a:r>
            <a:r>
              <a:rPr lang="en-GB" sz="1050" dirty="0">
                <a:solidFill>
                  <a:srgbClr val="DCE6F0"/>
                </a:solidFill>
                <a:latin typeface="Calibri"/>
              </a:rPr>
              <a:t>training on trauma informed practice or relational approaches</a:t>
            </a:r>
            <a:endParaRPr sz="1050" dirty="0">
              <a:solidFill>
                <a:srgbClr val="DCE6F0"/>
              </a:solidFill>
              <a:latin typeface="Calibri"/>
            </a:endParaRPr>
          </a:p>
        </p:txBody>
      </p:sp>
      <p:sp>
        <p:nvSpPr>
          <p:cNvPr id="5" name="Rounded Rectangle 4"/>
          <p:cNvSpPr/>
          <p:nvPr/>
        </p:nvSpPr>
        <p:spPr>
          <a:xfrm>
            <a:off x="215900" y="1813185"/>
            <a:ext cx="4046220" cy="2748962"/>
          </a:xfrm>
          <a:prstGeom prst="roundRect">
            <a:avLst/>
          </a:prstGeom>
          <a:solidFill>
            <a:srgbClr val="DEEBF7"/>
          </a:solidFill>
          <a:ln>
            <a:solidFill>
              <a:srgbClr val="B4C8D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pPr>
            <a:endParaRPr sz="1350">
              <a:solidFill>
                <a:prstClr val="white"/>
              </a:solidFill>
              <a:latin typeface="Calibri"/>
            </a:endParaRPr>
          </a:p>
        </p:txBody>
      </p:sp>
      <p:sp>
        <p:nvSpPr>
          <p:cNvPr id="6" name="TextBox 5"/>
          <p:cNvSpPr txBox="1"/>
          <p:nvPr/>
        </p:nvSpPr>
        <p:spPr>
          <a:xfrm>
            <a:off x="426990" y="1955028"/>
            <a:ext cx="1619354" cy="346249"/>
          </a:xfrm>
          <a:prstGeom prst="rect">
            <a:avLst/>
          </a:prstGeom>
          <a:noFill/>
        </p:spPr>
        <p:txBody>
          <a:bodyPr wrap="none">
            <a:spAutoFit/>
          </a:bodyPr>
          <a:lstStyle/>
          <a:p>
            <a:pPr defTabSz="342900" eaLnBrk="1" fontAlgn="auto" hangingPunct="1">
              <a:spcBef>
                <a:spcPts val="0"/>
              </a:spcBef>
              <a:spcAft>
                <a:spcPts val="0"/>
              </a:spcAft>
              <a:defRPr sz="2200" b="1">
                <a:solidFill>
                  <a:srgbClr val="183A5F"/>
                </a:solidFill>
              </a:defRPr>
            </a:pPr>
            <a:r>
              <a:rPr sz="1650" b="1" dirty="0">
                <a:solidFill>
                  <a:srgbClr val="183A5F"/>
                </a:solidFill>
                <a:latin typeface="Calibri"/>
              </a:rPr>
              <a:t>About the Study</a:t>
            </a:r>
          </a:p>
        </p:txBody>
      </p:sp>
      <p:sp>
        <p:nvSpPr>
          <p:cNvPr id="7" name="TextBox 6"/>
          <p:cNvSpPr txBox="1"/>
          <p:nvPr/>
        </p:nvSpPr>
        <p:spPr>
          <a:xfrm>
            <a:off x="389177" y="2453828"/>
            <a:ext cx="3747436" cy="1541448"/>
          </a:xfrm>
          <a:prstGeom prst="rect">
            <a:avLst/>
          </a:prstGeom>
          <a:noFill/>
        </p:spPr>
        <p:txBody>
          <a:bodyPr wrap="none">
            <a:spAutoFit/>
          </a:bodyPr>
          <a:lstStyle/>
          <a:p>
            <a:pPr defTabSz="342900" eaLnBrk="1" fontAlgn="auto" hangingPunct="1">
              <a:spcBef>
                <a:spcPts val="0"/>
              </a:spcBef>
              <a:spcAft>
                <a:spcPts val="750"/>
              </a:spcAft>
              <a:defRPr sz="1800">
                <a:solidFill>
                  <a:srgbClr val="323232"/>
                </a:solidFill>
              </a:defRPr>
            </a:pPr>
            <a:r>
              <a:rPr sz="1350" dirty="0">
                <a:solidFill>
                  <a:srgbClr val="323232"/>
                </a:solidFill>
                <a:latin typeface="Calibri"/>
              </a:rPr>
              <a:t>• </a:t>
            </a:r>
            <a:r>
              <a:rPr lang="en-GB" sz="1350" dirty="0">
                <a:solidFill>
                  <a:srgbClr val="323232"/>
                </a:solidFill>
                <a:latin typeface="Calibri"/>
              </a:rPr>
              <a:t>4</a:t>
            </a:r>
            <a:r>
              <a:rPr sz="1350" dirty="0">
                <a:solidFill>
                  <a:srgbClr val="323232"/>
                </a:solidFill>
                <a:latin typeface="Calibri"/>
              </a:rPr>
              <a:t>0-minute semi-structured interview</a:t>
            </a:r>
            <a:r>
              <a:rPr lang="en-GB" sz="1350" dirty="0">
                <a:solidFill>
                  <a:srgbClr val="323232"/>
                </a:solidFill>
                <a:latin typeface="Calibri"/>
              </a:rPr>
              <a:t> online</a:t>
            </a:r>
            <a:endParaRPr sz="1350" dirty="0">
              <a:solidFill>
                <a:srgbClr val="323232"/>
              </a:solidFill>
              <a:latin typeface="Calibri"/>
            </a:endParaRPr>
          </a:p>
          <a:p>
            <a:pPr defTabSz="342900" eaLnBrk="1" fontAlgn="auto" hangingPunct="1">
              <a:spcBef>
                <a:spcPts val="0"/>
              </a:spcBef>
              <a:spcAft>
                <a:spcPts val="750"/>
              </a:spcAft>
              <a:defRPr sz="1800">
                <a:solidFill>
                  <a:srgbClr val="323232"/>
                </a:solidFill>
              </a:defRPr>
            </a:pPr>
            <a:r>
              <a:rPr sz="1350" dirty="0">
                <a:solidFill>
                  <a:srgbClr val="323232"/>
                </a:solidFill>
                <a:latin typeface="Calibri"/>
              </a:rPr>
              <a:t>• Focus on leadership perspectives and SEMH</a:t>
            </a:r>
          </a:p>
          <a:p>
            <a:pPr defTabSz="342900" eaLnBrk="1" fontAlgn="auto" hangingPunct="1">
              <a:spcBef>
                <a:spcPts val="0"/>
              </a:spcBef>
              <a:spcAft>
                <a:spcPts val="750"/>
              </a:spcAft>
              <a:defRPr sz="1800">
                <a:solidFill>
                  <a:srgbClr val="323232"/>
                </a:solidFill>
              </a:defRPr>
            </a:pPr>
            <a:r>
              <a:rPr sz="1350" dirty="0">
                <a:solidFill>
                  <a:srgbClr val="323232"/>
                </a:solidFill>
                <a:latin typeface="Calibri"/>
              </a:rPr>
              <a:t>• Explores trauma-informed thinking and language</a:t>
            </a:r>
          </a:p>
          <a:p>
            <a:pPr defTabSz="342900" eaLnBrk="1" fontAlgn="auto" hangingPunct="1">
              <a:spcBef>
                <a:spcPts val="0"/>
              </a:spcBef>
              <a:spcAft>
                <a:spcPts val="750"/>
              </a:spcAft>
              <a:defRPr sz="1800">
                <a:solidFill>
                  <a:srgbClr val="323232"/>
                </a:solidFill>
              </a:defRPr>
            </a:pPr>
            <a:r>
              <a:rPr sz="1350" dirty="0">
                <a:solidFill>
                  <a:srgbClr val="323232"/>
                </a:solidFill>
                <a:latin typeface="Calibri"/>
              </a:rPr>
              <a:t>• Flexible scheduling available</a:t>
            </a:r>
          </a:p>
          <a:p>
            <a:pPr defTabSz="342900" eaLnBrk="1" fontAlgn="auto" hangingPunct="1">
              <a:spcBef>
                <a:spcPts val="0"/>
              </a:spcBef>
              <a:spcAft>
                <a:spcPts val="750"/>
              </a:spcAft>
              <a:defRPr sz="1800">
                <a:solidFill>
                  <a:srgbClr val="323232"/>
                </a:solidFill>
              </a:defRPr>
            </a:pPr>
            <a:r>
              <a:rPr sz="1350" dirty="0">
                <a:solidFill>
                  <a:srgbClr val="323232"/>
                </a:solidFill>
                <a:latin typeface="Calibri"/>
              </a:rPr>
              <a:t>• Ethically approved and fully confidential</a:t>
            </a:r>
          </a:p>
        </p:txBody>
      </p:sp>
      <p:sp>
        <p:nvSpPr>
          <p:cNvPr id="8" name="Rounded Rectangle 7"/>
          <p:cNvSpPr/>
          <p:nvPr/>
        </p:nvSpPr>
        <p:spPr>
          <a:xfrm>
            <a:off x="4523740" y="1787784"/>
            <a:ext cx="4046220" cy="2774363"/>
          </a:xfrm>
          <a:prstGeom prst="roundRect">
            <a:avLst/>
          </a:prstGeom>
          <a:solidFill>
            <a:srgbClr val="E1F2E6"/>
          </a:solidFill>
          <a:ln>
            <a:solidFill>
              <a:srgbClr val="B4D2B9"/>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pPr>
            <a:endParaRPr sz="1350">
              <a:solidFill>
                <a:prstClr val="white"/>
              </a:solidFill>
              <a:latin typeface="Calibri"/>
            </a:endParaRPr>
          </a:p>
        </p:txBody>
      </p:sp>
      <p:sp>
        <p:nvSpPr>
          <p:cNvPr id="9" name="TextBox 8"/>
          <p:cNvSpPr txBox="1"/>
          <p:nvPr/>
        </p:nvSpPr>
        <p:spPr>
          <a:xfrm>
            <a:off x="4851868" y="1926603"/>
            <a:ext cx="1678986" cy="346249"/>
          </a:xfrm>
          <a:prstGeom prst="rect">
            <a:avLst/>
          </a:prstGeom>
          <a:noFill/>
        </p:spPr>
        <p:txBody>
          <a:bodyPr wrap="none">
            <a:spAutoFit/>
          </a:bodyPr>
          <a:lstStyle/>
          <a:p>
            <a:pPr defTabSz="342900" eaLnBrk="1" fontAlgn="auto" hangingPunct="1">
              <a:spcBef>
                <a:spcPts val="0"/>
              </a:spcBef>
              <a:spcAft>
                <a:spcPts val="0"/>
              </a:spcAft>
              <a:defRPr sz="2200" b="1">
                <a:solidFill>
                  <a:srgbClr val="183A5F"/>
                </a:solidFill>
              </a:defRPr>
            </a:pPr>
            <a:r>
              <a:rPr sz="1650" b="1" dirty="0">
                <a:solidFill>
                  <a:srgbClr val="183A5F"/>
                </a:solidFill>
                <a:latin typeface="Calibri"/>
              </a:rPr>
              <a:t>Why Participate?</a:t>
            </a:r>
          </a:p>
        </p:txBody>
      </p:sp>
      <p:sp>
        <p:nvSpPr>
          <p:cNvPr id="10" name="TextBox 9"/>
          <p:cNvSpPr txBox="1"/>
          <p:nvPr/>
        </p:nvSpPr>
        <p:spPr>
          <a:xfrm>
            <a:off x="4607312" y="2425403"/>
            <a:ext cx="3901688" cy="1956946"/>
          </a:xfrm>
          <a:prstGeom prst="rect">
            <a:avLst/>
          </a:prstGeom>
          <a:noFill/>
        </p:spPr>
        <p:txBody>
          <a:bodyPr wrap="square">
            <a:spAutoFit/>
          </a:bodyPr>
          <a:lstStyle/>
          <a:p>
            <a:pPr defTabSz="342900" eaLnBrk="1" fontAlgn="auto" hangingPunct="1">
              <a:spcBef>
                <a:spcPts val="0"/>
              </a:spcBef>
              <a:spcAft>
                <a:spcPts val="750"/>
              </a:spcAft>
              <a:defRPr sz="1800">
                <a:solidFill>
                  <a:srgbClr val="323232"/>
                </a:solidFill>
              </a:defRPr>
            </a:pPr>
            <a:r>
              <a:rPr sz="1350" dirty="0">
                <a:solidFill>
                  <a:srgbClr val="323232"/>
                </a:solidFill>
                <a:latin typeface="Calibri"/>
              </a:rPr>
              <a:t>✓ Contribute to Enfield-wide SEMH practice development</a:t>
            </a:r>
          </a:p>
          <a:p>
            <a:pPr defTabSz="342900" eaLnBrk="1" fontAlgn="auto" hangingPunct="1">
              <a:spcBef>
                <a:spcPts val="0"/>
              </a:spcBef>
              <a:spcAft>
                <a:spcPts val="750"/>
              </a:spcAft>
              <a:defRPr sz="1800">
                <a:solidFill>
                  <a:srgbClr val="323232"/>
                </a:solidFill>
              </a:defRPr>
            </a:pPr>
            <a:r>
              <a:rPr sz="1350" dirty="0">
                <a:solidFill>
                  <a:srgbClr val="323232"/>
                </a:solidFill>
                <a:latin typeface="Calibri"/>
              </a:rPr>
              <a:t>✓ Share leadership experiences and perspectives</a:t>
            </a:r>
          </a:p>
          <a:p>
            <a:pPr defTabSz="342900" eaLnBrk="1" fontAlgn="auto" hangingPunct="1">
              <a:spcBef>
                <a:spcPts val="0"/>
              </a:spcBef>
              <a:spcAft>
                <a:spcPts val="750"/>
              </a:spcAft>
              <a:defRPr sz="1800">
                <a:solidFill>
                  <a:srgbClr val="323232"/>
                </a:solidFill>
              </a:defRPr>
            </a:pPr>
            <a:r>
              <a:rPr sz="1350" dirty="0">
                <a:solidFill>
                  <a:srgbClr val="323232"/>
                </a:solidFill>
                <a:latin typeface="Calibri"/>
              </a:rPr>
              <a:t>✓ Support understanding of trauma-informed practice</a:t>
            </a:r>
          </a:p>
          <a:p>
            <a:pPr defTabSz="342900" eaLnBrk="1" fontAlgn="auto" hangingPunct="1">
              <a:spcBef>
                <a:spcPts val="0"/>
              </a:spcBef>
              <a:spcAft>
                <a:spcPts val="750"/>
              </a:spcAft>
              <a:defRPr sz="1800">
                <a:solidFill>
                  <a:srgbClr val="323232"/>
                </a:solidFill>
              </a:defRPr>
            </a:pPr>
            <a:r>
              <a:rPr sz="1350" dirty="0">
                <a:solidFill>
                  <a:srgbClr val="323232"/>
                </a:solidFill>
                <a:latin typeface="Calibri"/>
              </a:rPr>
              <a:t>✓ Help shape future training and implementation</a:t>
            </a:r>
            <a:endParaRPr lang="en-GB" sz="1350" dirty="0">
              <a:solidFill>
                <a:srgbClr val="323232"/>
              </a:solidFill>
              <a:latin typeface="Calibri"/>
            </a:endParaRPr>
          </a:p>
          <a:p>
            <a:pPr defTabSz="342900" eaLnBrk="1" fontAlgn="auto" hangingPunct="1">
              <a:spcBef>
                <a:spcPts val="0"/>
              </a:spcBef>
              <a:spcAft>
                <a:spcPts val="750"/>
              </a:spcAft>
              <a:defRPr sz="1800">
                <a:solidFill>
                  <a:srgbClr val="323232"/>
                </a:solidFill>
              </a:defRPr>
            </a:pPr>
            <a:r>
              <a:rPr lang="en-GB" sz="1350" dirty="0">
                <a:solidFill>
                  <a:srgbClr val="323232"/>
                </a:solidFill>
                <a:latin typeface="Calibri"/>
              </a:rPr>
              <a:t>✓ Achieve your silver or gold E-TIPSS certificate</a:t>
            </a:r>
            <a:endParaRPr sz="1350" dirty="0">
              <a:solidFill>
                <a:srgbClr val="323232"/>
              </a:solidFill>
              <a:latin typeface="Calibri"/>
            </a:endParaRPr>
          </a:p>
        </p:txBody>
      </p:sp>
      <p:sp>
        <p:nvSpPr>
          <p:cNvPr id="11" name="Rounded Rectangle 10"/>
          <p:cNvSpPr/>
          <p:nvPr/>
        </p:nvSpPr>
        <p:spPr>
          <a:xfrm>
            <a:off x="389177" y="4971237"/>
            <a:ext cx="6555390" cy="780299"/>
          </a:xfrm>
          <a:prstGeom prst="roundRect">
            <a:avLst/>
          </a:prstGeom>
          <a:solidFill>
            <a:srgbClr val="183A5F"/>
          </a:solidFill>
          <a:ln>
            <a:solidFill>
              <a:srgbClr val="183A5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pPr>
            <a:endParaRPr sz="2100">
              <a:solidFill>
                <a:prstClr val="white"/>
              </a:solidFill>
              <a:latin typeface="Calibri"/>
            </a:endParaRPr>
          </a:p>
        </p:txBody>
      </p:sp>
      <p:sp>
        <p:nvSpPr>
          <p:cNvPr id="12" name="TextBox 11"/>
          <p:cNvSpPr txBox="1"/>
          <p:nvPr/>
        </p:nvSpPr>
        <p:spPr>
          <a:xfrm>
            <a:off x="426990" y="5070216"/>
            <a:ext cx="6341355" cy="646331"/>
          </a:xfrm>
          <a:prstGeom prst="rect">
            <a:avLst/>
          </a:prstGeom>
          <a:noFill/>
        </p:spPr>
        <p:txBody>
          <a:bodyPr wrap="square">
            <a:spAutoFit/>
          </a:bodyPr>
          <a:lstStyle/>
          <a:p>
            <a:pPr algn="ctr" defTabSz="342900" eaLnBrk="1" fontAlgn="auto" hangingPunct="1">
              <a:spcBef>
                <a:spcPts val="0"/>
              </a:spcBef>
              <a:spcAft>
                <a:spcPts val="0"/>
              </a:spcAft>
              <a:defRPr sz="1800" b="1">
                <a:solidFill>
                  <a:srgbClr val="FFFFFF"/>
                </a:solidFill>
              </a:defRPr>
            </a:pPr>
            <a:r>
              <a:rPr sz="1800" b="1" dirty="0">
                <a:solidFill>
                  <a:srgbClr val="FFFFFF"/>
                </a:solidFill>
                <a:latin typeface="Calibri"/>
              </a:rPr>
              <a:t>Interested in taking part? Contact: </a:t>
            </a:r>
            <a:r>
              <a:rPr lang="en-GB" sz="1800" b="1" dirty="0">
                <a:solidFill>
                  <a:srgbClr val="FFFFFF"/>
                </a:solidFill>
                <a:latin typeface="Calibri"/>
              </a:rPr>
              <a:t>Gemma Benson</a:t>
            </a:r>
            <a:r>
              <a:rPr sz="1800" b="1" dirty="0">
                <a:solidFill>
                  <a:srgbClr val="FFFFFF"/>
                </a:solidFill>
                <a:latin typeface="Calibri"/>
              </a:rPr>
              <a:t> </a:t>
            </a:r>
            <a:r>
              <a:rPr lang="en-GB" sz="1800" b="1" dirty="0" err="1">
                <a:solidFill>
                  <a:srgbClr val="FFFFFF"/>
                </a:solidFill>
                <a:latin typeface="Calibri"/>
              </a:rPr>
              <a:t>Gemma.Benson@enfield.gov.uk</a:t>
            </a:r>
            <a:endParaRPr sz="1800" b="1" dirty="0">
              <a:solidFill>
                <a:srgbClr val="FFFFFF"/>
              </a:solidFill>
              <a:latin typeface="Calibri"/>
            </a:endParaRPr>
          </a:p>
        </p:txBody>
      </p:sp>
      <p:sp>
        <p:nvSpPr>
          <p:cNvPr id="13" name="Oval 12"/>
          <p:cNvSpPr/>
          <p:nvPr/>
        </p:nvSpPr>
        <p:spPr>
          <a:xfrm>
            <a:off x="10652760" y="960120"/>
            <a:ext cx="342900" cy="342900"/>
          </a:xfrm>
          <a:prstGeom prst="ellipse">
            <a:avLst/>
          </a:prstGeom>
          <a:solidFill>
            <a:srgbClr val="508CDC"/>
          </a:solidFill>
          <a:ln>
            <a:solidFill>
              <a:srgbClr val="508CDC"/>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pPr>
            <a:endParaRPr sz="1350">
              <a:solidFill>
                <a:prstClr val="white"/>
              </a:solidFill>
              <a:latin typeface="Calibri"/>
            </a:endParaRPr>
          </a:p>
        </p:txBody>
      </p:sp>
      <p:sp>
        <p:nvSpPr>
          <p:cNvPr id="14" name="Oval 13"/>
          <p:cNvSpPr/>
          <p:nvPr/>
        </p:nvSpPr>
        <p:spPr>
          <a:xfrm>
            <a:off x="10309860" y="1165860"/>
            <a:ext cx="205740" cy="205740"/>
          </a:xfrm>
          <a:prstGeom prst="ellipse">
            <a:avLst/>
          </a:prstGeom>
          <a:solidFill>
            <a:srgbClr val="78B4F0"/>
          </a:solidFill>
          <a:ln>
            <a:solidFill>
              <a:srgbClr val="78B4F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1" fontAlgn="auto" hangingPunct="1">
              <a:spcBef>
                <a:spcPts val="0"/>
              </a:spcBef>
              <a:spcAft>
                <a:spcPts val="0"/>
              </a:spcAft>
            </a:pPr>
            <a:endParaRPr sz="1350">
              <a:solidFill>
                <a:prstClr val="white"/>
              </a:solidFill>
              <a:latin typeface="Calibri"/>
            </a:endParaRPr>
          </a:p>
        </p:txBody>
      </p:sp>
      <p:pic>
        <p:nvPicPr>
          <p:cNvPr id="15" name="Picture 2" descr="A picture containing logo&#10;&#10;Description automatically generated">
            <a:extLst>
              <a:ext uri="{FF2B5EF4-FFF2-40B4-BE49-F238E27FC236}">
                <a16:creationId xmlns:a16="http://schemas.microsoft.com/office/drawing/2014/main" id="{AE831846-1300-1EB4-74E5-5E9F991D46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6216" y="4656517"/>
            <a:ext cx="1403840" cy="13170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p:nvPr/>
        </p:nvSpPr>
        <p:spPr>
          <a:xfrm>
            <a:off x="8302625" y="5826125"/>
            <a:ext cx="184150" cy="457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Times"/>
              <a:ea typeface="Times"/>
              <a:cs typeface="Times"/>
              <a:sym typeface="Times"/>
            </a:endParaRPr>
          </a:p>
        </p:txBody>
      </p:sp>
      <p:pic>
        <p:nvPicPr>
          <p:cNvPr id="55" name="Google Shape;55;p1"/>
          <p:cNvPicPr preferRelativeResize="0"/>
          <p:nvPr/>
        </p:nvPicPr>
        <p:blipFill rotWithShape="1">
          <a:blip r:embed="rId3">
            <a:alphaModFix/>
          </a:blip>
          <a:srcRect/>
          <a:stretch/>
        </p:blipFill>
        <p:spPr>
          <a:xfrm>
            <a:off x="0" y="34925"/>
            <a:ext cx="9144000" cy="6850063"/>
          </a:xfrm>
          <a:prstGeom prst="rect">
            <a:avLst/>
          </a:prstGeom>
          <a:noFill/>
          <a:ln>
            <a:noFill/>
          </a:ln>
        </p:spPr>
      </p:pic>
      <p:sp>
        <p:nvSpPr>
          <p:cNvPr id="56" name="Google Shape;56;p1"/>
          <p:cNvSpPr/>
          <p:nvPr/>
        </p:nvSpPr>
        <p:spPr>
          <a:xfrm>
            <a:off x="539750" y="981075"/>
            <a:ext cx="7772400" cy="1143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sz="3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 name="Google Shape;57;p1"/>
          <p:cNvSpPr/>
          <p:nvPr/>
        </p:nvSpPr>
        <p:spPr>
          <a:xfrm>
            <a:off x="1371600" y="4365625"/>
            <a:ext cx="6400800" cy="8159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8" name="Google Shape;58;p1"/>
          <p:cNvSpPr/>
          <p:nvPr/>
        </p:nvSpPr>
        <p:spPr>
          <a:xfrm>
            <a:off x="152400" y="6184900"/>
            <a:ext cx="2438400" cy="38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52B1E"/>
              </a:buClr>
              <a:buSzPts val="1900"/>
              <a:buFont typeface="Arial"/>
              <a:buNone/>
              <a:tabLst/>
              <a:defRPr/>
            </a:pPr>
            <a:r>
              <a:rPr kumimoji="0" lang="en-GB" sz="1900" b="1" i="0" u="none" strike="noStrike" kern="0" cap="none" spc="0" normalizeH="0" baseline="0" noProof="0" dirty="0">
                <a:ln>
                  <a:noFill/>
                </a:ln>
                <a:solidFill>
                  <a:srgbClr val="D52B1E"/>
                </a:solidFill>
                <a:effectLst/>
                <a:uLnTx/>
                <a:uFillTx/>
                <a:latin typeface="Arial"/>
                <a:ea typeface="Arial"/>
                <a:cs typeface="Arial"/>
                <a:sym typeface="Arial"/>
              </a:rPr>
              <a:t>www.enfield.gov.uk</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9" name="Google Shape;59;p1"/>
          <p:cNvSpPr/>
          <p:nvPr/>
        </p:nvSpPr>
        <p:spPr>
          <a:xfrm>
            <a:off x="3581400" y="5867400"/>
            <a:ext cx="1919288" cy="304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D52B1E"/>
              </a:buClr>
              <a:buSzPts val="1400"/>
              <a:buFont typeface="Arial"/>
              <a:buNone/>
              <a:tabLst/>
              <a:defRPr/>
            </a:pPr>
            <a:r>
              <a:rPr kumimoji="0" lang="en-GB" sz="1400" b="0" i="0" u="none" strike="noStrike" kern="0" cap="none" spc="0" normalizeH="0" baseline="0" noProof="0" dirty="0">
                <a:ln>
                  <a:noFill/>
                </a:ln>
                <a:solidFill>
                  <a:srgbClr val="D52B1E"/>
                </a:solidFill>
                <a:effectLst/>
                <a:uLnTx/>
                <a:uFillTx/>
                <a:latin typeface="Arial"/>
                <a:ea typeface="Arial"/>
                <a:cs typeface="Arial"/>
                <a:sym typeface="Arial"/>
              </a:rPr>
              <a:t>Striving for excellence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0" name="Google Shape;60;p1"/>
          <p:cNvPicPr preferRelativeResize="0"/>
          <p:nvPr/>
        </p:nvPicPr>
        <p:blipFill rotWithShape="1">
          <a:blip r:embed="rId4">
            <a:alphaModFix/>
          </a:blip>
          <a:srcRect/>
          <a:stretch/>
        </p:blipFill>
        <p:spPr>
          <a:xfrm>
            <a:off x="3798888" y="6172200"/>
            <a:ext cx="1535112" cy="404813"/>
          </a:xfrm>
          <a:prstGeom prst="rect">
            <a:avLst/>
          </a:prstGeom>
          <a:noFill/>
          <a:ln>
            <a:noFill/>
          </a:ln>
        </p:spPr>
      </p:pic>
      <p:pic>
        <p:nvPicPr>
          <p:cNvPr id="61" name="Google Shape;61;p1"/>
          <p:cNvPicPr preferRelativeResize="0"/>
          <p:nvPr/>
        </p:nvPicPr>
        <p:blipFill rotWithShape="1">
          <a:blip r:embed="rId5">
            <a:alphaModFix/>
          </a:blip>
          <a:srcRect/>
          <a:stretch/>
        </p:blipFill>
        <p:spPr>
          <a:xfrm>
            <a:off x="7007225" y="5638800"/>
            <a:ext cx="2133600" cy="1176338"/>
          </a:xfrm>
          <a:prstGeom prst="rect">
            <a:avLst/>
          </a:prstGeom>
          <a:noFill/>
          <a:ln>
            <a:noFill/>
          </a:ln>
        </p:spPr>
      </p:pic>
      <p:sp>
        <p:nvSpPr>
          <p:cNvPr id="62" name="Google Shape;62;p1"/>
          <p:cNvSpPr txBox="1">
            <a:spLocks noGrp="1"/>
          </p:cNvSpPr>
          <p:nvPr>
            <p:ph type="ctrTitle"/>
          </p:nvPr>
        </p:nvSpPr>
        <p:spPr>
          <a:xfrm>
            <a:off x="685800" y="332657"/>
            <a:ext cx="7772400" cy="525693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br>
              <a:rPr lang="en-GB" sz="4400" dirty="0"/>
            </a:br>
            <a:r>
              <a:rPr lang="en-GB" sz="4400" dirty="0"/>
              <a:t>KS2 Moderation </a:t>
            </a:r>
            <a:br>
              <a:rPr lang="en-GB" sz="4400" dirty="0"/>
            </a:br>
            <a:endParaRPr sz="4400" dirty="0"/>
          </a:p>
          <a:p>
            <a:pPr marL="0" lvl="0" indent="0" algn="ctr" rtl="0">
              <a:lnSpc>
                <a:spcPct val="100000"/>
              </a:lnSpc>
              <a:spcBef>
                <a:spcPts val="0"/>
              </a:spcBef>
              <a:spcAft>
                <a:spcPts val="0"/>
              </a:spcAft>
              <a:buSzPts val="1400"/>
              <a:buNone/>
            </a:pPr>
            <a:r>
              <a:rPr lang="en-GB" sz="3600" dirty="0"/>
              <a:t>2026</a:t>
            </a:r>
            <a:br>
              <a:rPr lang="en-GB" sz="3600" b="0" dirty="0"/>
            </a:br>
            <a:br>
              <a:rPr lang="en-GB" sz="3600" b="0" dirty="0"/>
            </a:br>
            <a:r>
              <a:rPr lang="en-GB" b="0" dirty="0">
                <a:solidFill>
                  <a:schemeClr val="dk1"/>
                </a:solidFill>
              </a:rPr>
              <a:t>Beatrix Simpson</a:t>
            </a:r>
            <a:br>
              <a:rPr lang="en-GB" b="0" dirty="0">
                <a:solidFill>
                  <a:schemeClr val="dk1"/>
                </a:solidFill>
              </a:rPr>
            </a:br>
            <a:r>
              <a:rPr lang="en-GB" b="0" dirty="0">
                <a:solidFill>
                  <a:schemeClr val="dk1"/>
                </a:solidFill>
              </a:rPr>
              <a:t>Moderation Manager </a:t>
            </a:r>
            <a:br>
              <a:rPr lang="en-GB" b="0" dirty="0">
                <a:solidFill>
                  <a:schemeClr val="dk1"/>
                </a:solidFill>
              </a:rPr>
            </a:br>
            <a:r>
              <a:rPr lang="en-GB" b="0" dirty="0">
                <a:solidFill>
                  <a:schemeClr val="dk1"/>
                </a:solidFill>
              </a:rPr>
              <a:t>SIA</a:t>
            </a:r>
            <a:br>
              <a:rPr lang="en-GB" b="0" dirty="0">
                <a:solidFill>
                  <a:schemeClr val="dk1"/>
                </a:solidFill>
              </a:rPr>
            </a:br>
            <a:br>
              <a:rPr lang="en-GB" b="0" dirty="0"/>
            </a:br>
            <a:br>
              <a:rPr lang="en-GB" sz="2800" b="0" dirty="0"/>
            </a:br>
            <a:br>
              <a:rPr lang="en-GB" sz="2800" b="0" dirty="0"/>
            </a:br>
            <a:endParaRPr sz="2800" b="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190A1-2764-481A-AD17-CA303B5CD836}"/>
              </a:ext>
            </a:extLst>
          </p:cNvPr>
          <p:cNvSpPr>
            <a:spLocks noGrp="1"/>
          </p:cNvSpPr>
          <p:nvPr>
            <p:ph type="title"/>
          </p:nvPr>
        </p:nvSpPr>
        <p:spPr/>
        <p:txBody>
          <a:bodyPr/>
          <a:lstStyle/>
          <a:p>
            <a:r>
              <a:rPr lang="en-GB" altLang="en-US" dirty="0"/>
              <a:t>Moderation Overview for 2026</a:t>
            </a:r>
            <a:endParaRPr lang="en-GB" dirty="0"/>
          </a:p>
        </p:txBody>
      </p:sp>
      <p:sp>
        <p:nvSpPr>
          <p:cNvPr id="3" name="Text Placeholder 2">
            <a:extLst>
              <a:ext uri="{FF2B5EF4-FFF2-40B4-BE49-F238E27FC236}">
                <a16:creationId xmlns:a16="http://schemas.microsoft.com/office/drawing/2014/main" id="{AE7B97B1-F565-4954-96EA-2F5AB09DFEFB}"/>
              </a:ext>
            </a:extLst>
          </p:cNvPr>
          <p:cNvSpPr>
            <a:spLocks noGrp="1"/>
          </p:cNvSpPr>
          <p:nvPr>
            <p:ph type="body" idx="1"/>
          </p:nvPr>
        </p:nvSpPr>
        <p:spPr/>
        <p:txBody>
          <a:bodyPr/>
          <a:lstStyle/>
          <a:p>
            <a:pPr marL="114300" indent="0">
              <a:buNone/>
            </a:pPr>
            <a:r>
              <a:rPr lang="en-GB" sz="1800" b="1" dirty="0"/>
              <a:t>ARRANGEMENTS</a:t>
            </a:r>
            <a:endParaRPr lang="en-GB" sz="1800" dirty="0"/>
          </a:p>
          <a:p>
            <a:pPr marL="114300" indent="0" fontAlgn="base">
              <a:buNone/>
            </a:pPr>
            <a:br>
              <a:rPr lang="en-GB" sz="1800" dirty="0"/>
            </a:br>
            <a:r>
              <a:rPr lang="en-GB" sz="1800" dirty="0"/>
              <a:t>Moderation teams include Lead Moderators, Senior Practitioners, Pool Moderators, and members of the School Standards Service.</a:t>
            </a:r>
          </a:p>
          <a:p>
            <a:pPr marL="114300" indent="0" fontAlgn="base">
              <a:buNone/>
            </a:pPr>
            <a:endParaRPr lang="en-GB" sz="1800" dirty="0"/>
          </a:p>
          <a:p>
            <a:pPr marL="114300" indent="0" fontAlgn="base">
              <a:buNone/>
            </a:pPr>
            <a:r>
              <a:rPr lang="en-GB" sz="1800" dirty="0"/>
              <a:t>A protocol defining the role of the LA on behalf of STA in undertaking moderation and monitoring visits  is included in the Handbook.</a:t>
            </a:r>
          </a:p>
          <a:p>
            <a:pPr marL="114300" indent="0" fontAlgn="base">
              <a:buNone/>
            </a:pPr>
            <a:endParaRPr lang="en-GB" sz="1800" dirty="0"/>
          </a:p>
          <a:p>
            <a:pPr marL="114300" indent="0" fontAlgn="base">
              <a:buNone/>
            </a:pPr>
            <a:r>
              <a:rPr lang="en-GB" sz="1800" dirty="0"/>
              <a:t>An appeals process for the reconsideration of the end of Key Stage 2 writing assessment, after the moderation, has been established.</a:t>
            </a:r>
          </a:p>
          <a:p>
            <a:pPr marL="114300" indent="0" fontAlgn="base">
              <a:buNone/>
            </a:pPr>
            <a:endParaRPr lang="en-GB" sz="1800" dirty="0"/>
          </a:p>
          <a:p>
            <a:pPr marL="114300" indent="0" fontAlgn="base">
              <a:buNone/>
            </a:pPr>
            <a:r>
              <a:rPr lang="en-GB" sz="1800" dirty="0"/>
              <a:t>Moderation Handbook was e mailed to HTs and Literacy Leaders in January 2026</a:t>
            </a:r>
          </a:p>
          <a:p>
            <a:pPr marL="0" lvl="1" indent="0">
              <a:buNone/>
              <a:defRPr/>
            </a:pPr>
            <a:endParaRPr lang="en-GB" sz="1600" b="1" dirty="0"/>
          </a:p>
        </p:txBody>
      </p:sp>
    </p:spTree>
    <p:extLst>
      <p:ext uri="{BB962C8B-B14F-4D97-AF65-F5344CB8AC3E}">
        <p14:creationId xmlns:p14="http://schemas.microsoft.com/office/powerpoint/2010/main" val="3740190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04A6-444F-AB4D-99D6-DF18D64FD82D}"/>
              </a:ext>
            </a:extLst>
          </p:cNvPr>
          <p:cNvSpPr>
            <a:spLocks noGrp="1"/>
          </p:cNvSpPr>
          <p:nvPr>
            <p:ph type="title"/>
          </p:nvPr>
        </p:nvSpPr>
        <p:spPr/>
        <p:txBody>
          <a:bodyPr/>
          <a:lstStyle/>
          <a:p>
            <a:r>
              <a:rPr lang="en-GB" dirty="0"/>
              <a:t>Selecting Schools to be moderated</a:t>
            </a:r>
            <a:br>
              <a:rPr lang="en-GB" dirty="0"/>
            </a:br>
            <a:endParaRPr lang="en-US" dirty="0"/>
          </a:p>
        </p:txBody>
      </p:sp>
      <p:sp>
        <p:nvSpPr>
          <p:cNvPr id="3" name="Text Placeholder 2">
            <a:extLst>
              <a:ext uri="{FF2B5EF4-FFF2-40B4-BE49-F238E27FC236}">
                <a16:creationId xmlns:a16="http://schemas.microsoft.com/office/drawing/2014/main" id="{012505F6-7BD0-5249-9D01-3ECCCFA31C06}"/>
              </a:ext>
            </a:extLst>
          </p:cNvPr>
          <p:cNvSpPr>
            <a:spLocks noGrp="1"/>
          </p:cNvSpPr>
          <p:nvPr>
            <p:ph type="body" idx="1"/>
          </p:nvPr>
        </p:nvSpPr>
        <p:spPr>
          <a:xfrm>
            <a:off x="685800" y="1524000"/>
            <a:ext cx="8153400" cy="4464676"/>
          </a:xfrm>
        </p:spPr>
        <p:txBody>
          <a:bodyPr/>
          <a:lstStyle/>
          <a:p>
            <a:pPr marL="114300" indent="0">
              <a:buNone/>
            </a:pPr>
            <a:r>
              <a:rPr lang="en-GB" sz="1600" dirty="0"/>
              <a:t>The LA is required to ensure that all schools are moderated at least once in a four-year cycle.  </a:t>
            </a:r>
          </a:p>
          <a:p>
            <a:pPr marL="114300" indent="0">
              <a:buNone/>
            </a:pPr>
            <a:r>
              <a:rPr lang="en-GB" sz="1600" dirty="0"/>
              <a:t>STA requires LAs  to moderate a minimum of 25% of schools and 25% of academies each year and </a:t>
            </a:r>
            <a:r>
              <a:rPr lang="en-GB" sz="1600" b="1" dirty="0"/>
              <a:t>this could include those moderated in previous years.</a:t>
            </a:r>
          </a:p>
          <a:p>
            <a:pPr marL="114300" indent="0">
              <a:buNone/>
            </a:pPr>
            <a:br>
              <a:rPr lang="en-GB" sz="1600" dirty="0"/>
            </a:br>
            <a:r>
              <a:rPr lang="en-GB" sz="1600" dirty="0"/>
              <a:t>Some schools are moderated more frequently depending on individual circumstances. Triggers for external moderation may include:</a:t>
            </a:r>
          </a:p>
          <a:p>
            <a:pPr fontAlgn="base"/>
            <a:r>
              <a:rPr lang="en-GB" sz="1600" dirty="0"/>
              <a:t>new teaching staff </a:t>
            </a:r>
          </a:p>
          <a:p>
            <a:pPr fontAlgn="base"/>
            <a:r>
              <a:rPr lang="en-GB" sz="1600" dirty="0"/>
              <a:t>new senior leadership team</a:t>
            </a:r>
          </a:p>
          <a:p>
            <a:pPr fontAlgn="base"/>
            <a:r>
              <a:rPr lang="en-GB" sz="1600" dirty="0"/>
              <a:t>school with a year 6 cohort for the first time </a:t>
            </a:r>
          </a:p>
          <a:p>
            <a:pPr fontAlgn="base"/>
            <a:r>
              <a:rPr lang="en-GB" sz="1600" dirty="0"/>
              <a:t>Ofsted concerns </a:t>
            </a:r>
          </a:p>
          <a:p>
            <a:pPr fontAlgn="base"/>
            <a:r>
              <a:rPr lang="en-GB" sz="1600" dirty="0"/>
              <a:t>Unusual patterns of attainment</a:t>
            </a:r>
          </a:p>
          <a:p>
            <a:pPr fontAlgn="base"/>
            <a:r>
              <a:rPr lang="en-GB" sz="1600" dirty="0"/>
              <a:t>Date and / or outcome of last external moderation visit</a:t>
            </a:r>
          </a:p>
          <a:p>
            <a:r>
              <a:rPr lang="en-GB" sz="1600" dirty="0"/>
              <a:t>Concern relating to the 2025 assessment cycle, including maladministration</a:t>
            </a:r>
          </a:p>
        </p:txBody>
      </p:sp>
    </p:spTree>
    <p:extLst>
      <p:ext uri="{BB962C8B-B14F-4D97-AF65-F5344CB8AC3E}">
        <p14:creationId xmlns:p14="http://schemas.microsoft.com/office/powerpoint/2010/main" val="18610059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5E66-6ECE-4E47-A2BB-64F79BA27FCE}"/>
              </a:ext>
            </a:extLst>
          </p:cNvPr>
          <p:cNvSpPr>
            <a:spLocks noGrp="1"/>
          </p:cNvSpPr>
          <p:nvPr>
            <p:ph type="title"/>
          </p:nvPr>
        </p:nvSpPr>
        <p:spPr/>
        <p:txBody>
          <a:bodyPr/>
          <a:lstStyle/>
          <a:p>
            <a:r>
              <a:rPr lang="en-GB" dirty="0"/>
              <a:t>Dates </a:t>
            </a:r>
          </a:p>
        </p:txBody>
      </p:sp>
      <p:sp>
        <p:nvSpPr>
          <p:cNvPr id="3" name="Text Placeholder 2">
            <a:extLst>
              <a:ext uri="{FF2B5EF4-FFF2-40B4-BE49-F238E27FC236}">
                <a16:creationId xmlns:a16="http://schemas.microsoft.com/office/drawing/2014/main" id="{9C3B554F-5952-4A01-B124-E36FFB8F6D34}"/>
              </a:ext>
            </a:extLst>
          </p:cNvPr>
          <p:cNvSpPr>
            <a:spLocks noGrp="1"/>
          </p:cNvSpPr>
          <p:nvPr>
            <p:ph type="body" idx="1"/>
          </p:nvPr>
        </p:nvSpPr>
        <p:spPr>
          <a:xfrm>
            <a:off x="685800" y="1524000"/>
            <a:ext cx="8153400" cy="4668520"/>
          </a:xfrm>
        </p:spPr>
        <p:txBody>
          <a:bodyPr/>
          <a:lstStyle/>
          <a:p>
            <a:pPr marL="342900">
              <a:spcBef>
                <a:spcPts val="0"/>
              </a:spcBef>
            </a:pPr>
            <a:r>
              <a:rPr lang="en-GB" sz="2000" dirty="0">
                <a:solidFill>
                  <a:srgbClr val="000000"/>
                </a:solidFill>
                <a:effectLst/>
                <a:latin typeface="+mn-lt"/>
                <a:ea typeface="Arial" panose="020B0604020202020204" pitchFamily="34" charset="0"/>
              </a:rPr>
              <a:t>Those schools selected for an LA external moderation visit will be notified on or after Friday </a:t>
            </a:r>
            <a:r>
              <a:rPr lang="en-GB" sz="2000" b="1" dirty="0">
                <a:solidFill>
                  <a:srgbClr val="000000"/>
                </a:solidFill>
                <a:effectLst/>
                <a:latin typeface="+mn-lt"/>
                <a:ea typeface="Arial" panose="020B0604020202020204" pitchFamily="34" charset="0"/>
              </a:rPr>
              <a:t>15th</a:t>
            </a:r>
            <a:r>
              <a:rPr lang="en-GB" sz="2000" b="1" dirty="0">
                <a:effectLst/>
                <a:latin typeface="+mn-lt"/>
                <a:ea typeface="Arial" panose="020B0604020202020204" pitchFamily="34" charset="0"/>
              </a:rPr>
              <a:t> </a:t>
            </a:r>
            <a:r>
              <a:rPr lang="en-GB" sz="2000" b="1" dirty="0">
                <a:solidFill>
                  <a:srgbClr val="000000"/>
                </a:solidFill>
                <a:effectLst/>
                <a:latin typeface="+mn-lt"/>
                <a:ea typeface="Arial" panose="020B0604020202020204" pitchFamily="34" charset="0"/>
              </a:rPr>
              <a:t>May 20</a:t>
            </a:r>
            <a:r>
              <a:rPr lang="en-GB" sz="2000" b="1" dirty="0">
                <a:effectLst/>
                <a:latin typeface="+mn-lt"/>
                <a:ea typeface="Arial" panose="020B0604020202020204" pitchFamily="34" charset="0"/>
              </a:rPr>
              <a:t>26</a:t>
            </a:r>
            <a:r>
              <a:rPr lang="en-GB" sz="2000" b="1" dirty="0">
                <a:solidFill>
                  <a:srgbClr val="000000"/>
                </a:solidFill>
                <a:effectLst/>
                <a:latin typeface="+mn-lt"/>
                <a:ea typeface="Arial" panose="020B0604020202020204" pitchFamily="34" charset="0"/>
              </a:rPr>
              <a:t>.</a:t>
            </a:r>
          </a:p>
          <a:p>
            <a:pPr marL="342900">
              <a:spcBef>
                <a:spcPts val="0"/>
              </a:spcBef>
            </a:pPr>
            <a:r>
              <a:rPr lang="en-GB" sz="2000" b="1" dirty="0">
                <a:solidFill>
                  <a:srgbClr val="000000"/>
                </a:solidFill>
                <a:latin typeface="+mn-lt"/>
                <a:ea typeface="Times New Roman" panose="02020603050405020304" pitchFamily="18" charset="0"/>
              </a:rPr>
              <a:t>Teams meeting for schools to be moderated on 21</a:t>
            </a:r>
            <a:r>
              <a:rPr lang="en-GB" sz="2000" b="1" baseline="30000" dirty="0">
                <a:solidFill>
                  <a:srgbClr val="000000"/>
                </a:solidFill>
                <a:latin typeface="+mn-lt"/>
                <a:ea typeface="Times New Roman" panose="02020603050405020304" pitchFamily="18" charset="0"/>
              </a:rPr>
              <a:t>st</a:t>
            </a:r>
            <a:r>
              <a:rPr lang="en-GB" sz="2000" b="1" dirty="0">
                <a:solidFill>
                  <a:srgbClr val="000000"/>
                </a:solidFill>
                <a:latin typeface="+mn-lt"/>
                <a:ea typeface="Times New Roman" panose="02020603050405020304" pitchFamily="18" charset="0"/>
              </a:rPr>
              <a:t> May 3.45-4.30</a:t>
            </a:r>
            <a:endParaRPr lang="en-US" sz="2000" b="1" dirty="0">
              <a:effectLst/>
              <a:latin typeface="+mn-lt"/>
              <a:ea typeface="Times New Roman" panose="02020603050405020304" pitchFamily="18" charset="0"/>
            </a:endParaRPr>
          </a:p>
          <a:p>
            <a:pPr marL="342900">
              <a:spcBef>
                <a:spcPts val="0"/>
              </a:spcBef>
            </a:pPr>
            <a:endParaRPr lang="en-US" sz="2000" dirty="0">
              <a:effectLst/>
              <a:latin typeface="+mn-lt"/>
              <a:ea typeface="Times New Roman" panose="02020603050405020304" pitchFamily="18" charset="0"/>
            </a:endParaRPr>
          </a:p>
          <a:p>
            <a:pPr marL="342900">
              <a:spcBef>
                <a:spcPts val="0"/>
              </a:spcBef>
            </a:pPr>
            <a:r>
              <a:rPr lang="en-GB" sz="2000" dirty="0">
                <a:solidFill>
                  <a:srgbClr val="0D0D0D"/>
                </a:solidFill>
                <a:effectLst/>
                <a:latin typeface="+mn-lt"/>
                <a:ea typeface="Arial" panose="020B0604020202020204" pitchFamily="34" charset="0"/>
              </a:rPr>
              <a:t>Selected schools will receive an LA external moderation visit </a:t>
            </a:r>
            <a:r>
              <a:rPr lang="en-GB" sz="2000" dirty="0">
                <a:solidFill>
                  <a:srgbClr val="0B0C0C"/>
                </a:solidFill>
                <a:effectLst/>
                <a:highlight>
                  <a:srgbClr val="FFFFFF"/>
                </a:highlight>
                <a:latin typeface="+mn-lt"/>
                <a:ea typeface="Times New Roman" panose="02020603050405020304" pitchFamily="18" charset="0"/>
              </a:rPr>
              <a:t>between </a:t>
            </a:r>
            <a:r>
              <a:rPr lang="en-GB" sz="2000" b="1" dirty="0">
                <a:solidFill>
                  <a:srgbClr val="0B0C0C"/>
                </a:solidFill>
                <a:highlight>
                  <a:srgbClr val="FFFFFF"/>
                </a:highlight>
                <a:latin typeface="+mn-lt"/>
                <a:ea typeface="Times New Roman" panose="02020603050405020304" pitchFamily="18" charset="0"/>
              </a:rPr>
              <a:t>Thursday 4</a:t>
            </a:r>
            <a:r>
              <a:rPr lang="en-GB" sz="2000" b="1" baseline="30000" dirty="0">
                <a:solidFill>
                  <a:srgbClr val="0B0C0C"/>
                </a:solidFill>
                <a:highlight>
                  <a:srgbClr val="FFFFFF"/>
                </a:highlight>
                <a:latin typeface="+mn-lt"/>
                <a:ea typeface="Times New Roman" panose="02020603050405020304" pitchFamily="18" charset="0"/>
              </a:rPr>
              <a:t>th</a:t>
            </a:r>
            <a:r>
              <a:rPr lang="en-GB" sz="2000" b="1" dirty="0">
                <a:solidFill>
                  <a:srgbClr val="0B0C0C"/>
                </a:solidFill>
                <a:highlight>
                  <a:srgbClr val="FFFFFF"/>
                </a:highlight>
                <a:latin typeface="+mn-lt"/>
                <a:ea typeface="Times New Roman" panose="02020603050405020304" pitchFamily="18" charset="0"/>
              </a:rPr>
              <a:t> </a:t>
            </a:r>
            <a:r>
              <a:rPr lang="en-GB" sz="2000" b="1" dirty="0">
                <a:solidFill>
                  <a:srgbClr val="0B0C0C"/>
                </a:solidFill>
                <a:effectLst/>
                <a:highlight>
                  <a:srgbClr val="FFFFFF"/>
                </a:highlight>
                <a:latin typeface="+mn-lt"/>
                <a:ea typeface="Times New Roman" panose="02020603050405020304" pitchFamily="18" charset="0"/>
              </a:rPr>
              <a:t> June 2026 and Tuesday 23th June 2026.</a:t>
            </a:r>
            <a:endParaRPr lang="en-US" sz="2000" b="1" dirty="0">
              <a:highlight>
                <a:srgbClr val="FFFFFF"/>
              </a:highlight>
              <a:latin typeface="+mn-lt"/>
              <a:ea typeface="Times New Roman" panose="02020603050405020304" pitchFamily="18" charset="0"/>
            </a:endParaRPr>
          </a:p>
          <a:p>
            <a:pPr marL="342900">
              <a:spcBef>
                <a:spcPts val="0"/>
              </a:spcBef>
            </a:pPr>
            <a:endParaRPr lang="en-US" sz="2000" dirty="0">
              <a:solidFill>
                <a:srgbClr val="0D0D0D"/>
              </a:solidFill>
              <a:effectLst/>
              <a:highlight>
                <a:srgbClr val="FFFFFF"/>
              </a:highlight>
              <a:latin typeface="+mn-lt"/>
              <a:ea typeface="Arial" panose="020B0604020202020204" pitchFamily="34" charset="0"/>
            </a:endParaRPr>
          </a:p>
          <a:p>
            <a:pPr marL="342900">
              <a:spcBef>
                <a:spcPts val="0"/>
              </a:spcBef>
            </a:pPr>
            <a:r>
              <a:rPr lang="en-GB" sz="2000" dirty="0">
                <a:solidFill>
                  <a:srgbClr val="0D0D0D"/>
                </a:solidFill>
                <a:effectLst/>
                <a:latin typeface="+mn-lt"/>
                <a:ea typeface="Arial" panose="020B0604020202020204" pitchFamily="34" charset="0"/>
              </a:rPr>
              <a:t>Re-moderation will take place o</a:t>
            </a:r>
            <a:r>
              <a:rPr lang="en-GB" sz="2000" dirty="0">
                <a:effectLst/>
                <a:latin typeface="+mn-lt"/>
                <a:ea typeface="Arial" panose="020B0604020202020204" pitchFamily="34" charset="0"/>
              </a:rPr>
              <a:t>n </a:t>
            </a:r>
            <a:r>
              <a:rPr lang="en-GB" sz="2000" b="1" dirty="0">
                <a:effectLst/>
                <a:latin typeface="+mn-lt"/>
                <a:ea typeface="Arial" panose="020B0604020202020204" pitchFamily="34" charset="0"/>
              </a:rPr>
              <a:t>24 June 2026 at the Civic Centre</a:t>
            </a:r>
            <a:endParaRPr lang="en-US" sz="2000" b="1" dirty="0">
              <a:latin typeface="+mn-lt"/>
              <a:ea typeface="Arial" panose="020B0604020202020204" pitchFamily="34" charset="0"/>
            </a:endParaRPr>
          </a:p>
          <a:p>
            <a:pPr marL="342900">
              <a:spcBef>
                <a:spcPts val="0"/>
              </a:spcBef>
            </a:pPr>
            <a:endParaRPr lang="en-US" sz="2000" dirty="0">
              <a:latin typeface="+mn-lt"/>
            </a:endParaRPr>
          </a:p>
          <a:p>
            <a:pPr marL="342900">
              <a:spcBef>
                <a:spcPts val="0"/>
              </a:spcBef>
            </a:pPr>
            <a:r>
              <a:rPr lang="en-GB" sz="2000" dirty="0">
                <a:latin typeface="+mn-lt"/>
              </a:rPr>
              <a:t>Deadline for schools to submit the </a:t>
            </a:r>
            <a:r>
              <a:rPr lang="en-GB" sz="2000" b="1" dirty="0">
                <a:latin typeface="+mn-lt"/>
              </a:rPr>
              <a:t>data on NCA, 26</a:t>
            </a:r>
            <a:r>
              <a:rPr lang="en-GB" sz="2000" b="1" baseline="30000" dirty="0">
                <a:latin typeface="+mn-lt"/>
              </a:rPr>
              <a:t>th </a:t>
            </a:r>
            <a:r>
              <a:rPr lang="en-GB" sz="2000" b="1" dirty="0">
                <a:latin typeface="+mn-lt"/>
              </a:rPr>
              <a:t>June </a:t>
            </a:r>
          </a:p>
          <a:p>
            <a:pPr marL="0" indent="0">
              <a:spcBef>
                <a:spcPts val="0"/>
              </a:spcBef>
              <a:buNone/>
            </a:pPr>
            <a:r>
              <a:rPr lang="en-GB" sz="2000" b="1" dirty="0">
                <a:latin typeface="+mn-lt"/>
              </a:rPr>
              <a:t> </a:t>
            </a:r>
          </a:p>
          <a:p>
            <a:endParaRPr lang="en-GB" sz="2400" b="1" dirty="0"/>
          </a:p>
        </p:txBody>
      </p:sp>
    </p:spTree>
    <p:extLst>
      <p:ext uri="{BB962C8B-B14F-4D97-AF65-F5344CB8AC3E}">
        <p14:creationId xmlns:p14="http://schemas.microsoft.com/office/powerpoint/2010/main" val="861373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2C7D-07A7-B6EF-2B64-284668F4A9B3}"/>
              </a:ext>
            </a:extLst>
          </p:cNvPr>
          <p:cNvSpPr>
            <a:spLocks noGrp="1"/>
          </p:cNvSpPr>
          <p:nvPr>
            <p:ph type="title"/>
          </p:nvPr>
        </p:nvSpPr>
        <p:spPr/>
        <p:txBody>
          <a:bodyPr/>
          <a:lstStyle/>
          <a:p>
            <a:r>
              <a:rPr lang="en-GB" dirty="0"/>
              <a:t>Monitoring Visits SATS and PHONICS</a:t>
            </a:r>
            <a:endParaRPr lang="en-US" dirty="0"/>
          </a:p>
        </p:txBody>
      </p:sp>
      <p:sp>
        <p:nvSpPr>
          <p:cNvPr id="3" name="Text Placeholder 2">
            <a:extLst>
              <a:ext uri="{FF2B5EF4-FFF2-40B4-BE49-F238E27FC236}">
                <a16:creationId xmlns:a16="http://schemas.microsoft.com/office/drawing/2014/main" id="{7682B175-D91D-3C26-01F3-21E1509B3E3C}"/>
              </a:ext>
            </a:extLst>
          </p:cNvPr>
          <p:cNvSpPr>
            <a:spLocks noGrp="1"/>
          </p:cNvSpPr>
          <p:nvPr>
            <p:ph type="body" idx="1"/>
          </p:nvPr>
        </p:nvSpPr>
        <p:spPr>
          <a:xfrm>
            <a:off x="685800" y="1524000"/>
            <a:ext cx="8153400" cy="4383640"/>
          </a:xfrm>
        </p:spPr>
        <p:txBody>
          <a:bodyPr/>
          <a:lstStyle/>
          <a:p>
            <a:r>
              <a:rPr lang="en-GB" dirty="0"/>
              <a:t>Minimum 10%  of schools –SATS ( before, during SATS and after )</a:t>
            </a:r>
          </a:p>
          <a:p>
            <a:r>
              <a:rPr lang="en-GB" dirty="0">
                <a:hlinkClick r:id="rId2"/>
              </a:rPr>
              <a:t>2026 key stage 2 tests: monitoring visits guidance - GOV.UK</a:t>
            </a:r>
            <a:endParaRPr lang="en-GB" dirty="0"/>
          </a:p>
          <a:p>
            <a:endParaRPr lang="en-GB" dirty="0"/>
          </a:p>
          <a:p>
            <a:r>
              <a:rPr lang="en-GB" dirty="0"/>
              <a:t>Minimum 10% of Schools –Phonics ( before, during and after)</a:t>
            </a:r>
          </a:p>
          <a:p>
            <a:r>
              <a:rPr lang="en-GB" dirty="0">
                <a:hlinkClick r:id="rId3"/>
              </a:rPr>
              <a:t>2026 phonics screening check: monitoring visits guidance - GOV.UK</a:t>
            </a:r>
            <a:endParaRPr lang="en-GB" dirty="0"/>
          </a:p>
          <a:p>
            <a:endParaRPr lang="en-US" dirty="0"/>
          </a:p>
        </p:txBody>
      </p:sp>
    </p:spTree>
    <p:extLst>
      <p:ext uri="{BB962C8B-B14F-4D97-AF65-F5344CB8AC3E}">
        <p14:creationId xmlns:p14="http://schemas.microsoft.com/office/powerpoint/2010/main" val="3963945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6CAEC"/>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459EBB-9275-92CF-9E32-EED4FC93214E}"/>
              </a:ext>
            </a:extLst>
          </p:cNvPr>
          <p:cNvSpPr>
            <a:spLocks noGrp="1"/>
          </p:cNvSpPr>
          <p:nvPr>
            <p:ph type="title"/>
          </p:nvPr>
        </p:nvSpPr>
        <p:spPr>
          <a:xfrm>
            <a:off x="1765835" y="3963703"/>
            <a:ext cx="5610857" cy="512525"/>
          </a:xfrm>
        </p:spPr>
        <p:txBody>
          <a:bodyPr anchor="b">
            <a:normAutofit fontScale="90000"/>
          </a:bodyPr>
          <a:lstStyle/>
          <a:p>
            <a:pPr algn="ctr"/>
            <a:br>
              <a:rPr lang="en-US" dirty="0">
                <a:ea typeface="+mj-lt"/>
                <a:cs typeface="+mj-lt"/>
              </a:rPr>
            </a:br>
            <a:br>
              <a:rPr lang="en-US" dirty="0">
                <a:ea typeface="+mj-lt"/>
                <a:cs typeface="+mj-lt"/>
              </a:rPr>
            </a:br>
            <a:endParaRPr lang="en-GB" sz="2100">
              <a:latin typeface="Aptos"/>
              <a:ea typeface="+mj-lt"/>
              <a:cs typeface="+mj-lt"/>
            </a:endParaRPr>
          </a:p>
        </p:txBody>
      </p:sp>
      <p:sp>
        <p:nvSpPr>
          <p:cNvPr id="5" name="Content Placeholder 4">
            <a:extLst>
              <a:ext uri="{FF2B5EF4-FFF2-40B4-BE49-F238E27FC236}">
                <a16:creationId xmlns:a16="http://schemas.microsoft.com/office/drawing/2014/main" id="{CC2CB3B6-1383-0ABE-235E-8637B548ECA5}"/>
              </a:ext>
            </a:extLst>
          </p:cNvPr>
          <p:cNvSpPr>
            <a:spLocks noGrp="1"/>
          </p:cNvSpPr>
          <p:nvPr>
            <p:ph idx="1"/>
          </p:nvPr>
        </p:nvSpPr>
        <p:spPr>
          <a:xfrm>
            <a:off x="2043650" y="4680940"/>
            <a:ext cx="4974843" cy="801095"/>
          </a:xfrm>
        </p:spPr>
        <p:txBody>
          <a:bodyPr vert="horz" lIns="68580" tIns="34290" rIns="68580" bIns="34290" rtlCol="0" anchor="t">
            <a:noAutofit/>
          </a:bodyPr>
          <a:lstStyle/>
          <a:p>
            <a:pPr marL="0" indent="0">
              <a:buNone/>
            </a:pPr>
            <a:endParaRPr lang="en-GB" sz="1800" kern="100">
              <a:latin typeface="Calibri"/>
              <a:cs typeface="Calibri"/>
            </a:endParaRPr>
          </a:p>
          <a:p>
            <a:endParaRPr lang="en-GB" sz="1650">
              <a:latin typeface="Calibri"/>
              <a:cs typeface="Calibri"/>
            </a:endParaRPr>
          </a:p>
        </p:txBody>
      </p:sp>
      <p:pic>
        <p:nvPicPr>
          <p:cNvPr id="7" name="Picture 6">
            <a:extLst>
              <a:ext uri="{FF2B5EF4-FFF2-40B4-BE49-F238E27FC236}">
                <a16:creationId xmlns:a16="http://schemas.microsoft.com/office/drawing/2014/main" id="{32D50580-3328-4E58-0213-E47A86A6E5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539" y="1657191"/>
            <a:ext cx="3159180" cy="2107351"/>
          </a:xfrm>
          <a:prstGeom prst="rect">
            <a:avLst/>
          </a:prstGeom>
          <a:ln>
            <a:noFill/>
          </a:ln>
          <a:effectLst>
            <a:softEdge rad="112500"/>
          </a:effectLst>
        </p:spPr>
      </p:pic>
      <p:pic>
        <p:nvPicPr>
          <p:cNvPr id="2" name="Picture 1" descr="A teacher teaching a group of children&#10;&#10;Description automatically generated">
            <a:extLst>
              <a:ext uri="{FF2B5EF4-FFF2-40B4-BE49-F238E27FC236}">
                <a16:creationId xmlns:a16="http://schemas.microsoft.com/office/drawing/2014/main" id="{C06EA1B7-B50F-B8BA-8789-BD5126E18E3E}"/>
              </a:ext>
            </a:extLst>
          </p:cNvPr>
          <p:cNvPicPr>
            <a:picLocks noChangeAspect="1"/>
          </p:cNvPicPr>
          <p:nvPr/>
        </p:nvPicPr>
        <p:blipFill>
          <a:blip r:embed="rId4" cstate="print">
            <a:extLst>
              <a:ext uri="{28A0092B-C50C-407E-A947-70E740481C1C}">
                <a14:useLocalDpi xmlns:a14="http://schemas.microsoft.com/office/drawing/2010/main"/>
              </a:ext>
            </a:extLst>
          </a:blip>
          <a:srcRect r="-210"/>
          <a:stretch>
            <a:fillRect/>
          </a:stretch>
        </p:blipFill>
        <p:spPr>
          <a:xfrm>
            <a:off x="4955955" y="1659157"/>
            <a:ext cx="3495532" cy="2100608"/>
          </a:xfrm>
          <a:prstGeom prst="rect">
            <a:avLst/>
          </a:prstGeom>
          <a:ln>
            <a:noFill/>
          </a:ln>
          <a:effectLst>
            <a:softEdge rad="112500"/>
          </a:effectLst>
        </p:spPr>
      </p:pic>
      <p:sp>
        <p:nvSpPr>
          <p:cNvPr id="8" name="TextBox 7">
            <a:extLst>
              <a:ext uri="{FF2B5EF4-FFF2-40B4-BE49-F238E27FC236}">
                <a16:creationId xmlns:a16="http://schemas.microsoft.com/office/drawing/2014/main" id="{1A8E772F-7118-9807-8C45-A0E8565C9341}"/>
              </a:ext>
            </a:extLst>
          </p:cNvPr>
          <p:cNvSpPr txBox="1"/>
          <p:nvPr/>
        </p:nvSpPr>
        <p:spPr>
          <a:xfrm>
            <a:off x="929549" y="4110670"/>
            <a:ext cx="7519011" cy="73866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pPr>
            <a:r>
              <a:rPr lang="en-US" sz="3000">
                <a:solidFill>
                  <a:prstClr val="black"/>
                </a:solidFill>
                <a:latin typeface="Aptos Display"/>
              </a:rPr>
              <a:t>Postgraduate teacher apprenticeships (PGTA)</a:t>
            </a:r>
            <a:r>
              <a:rPr sz="3000">
                <a:solidFill>
                  <a:prstClr val="black"/>
                </a:solidFill>
                <a:latin typeface="Aptos Display"/>
                <a:ea typeface="Aptos Display"/>
                <a:cs typeface="Aptos Display"/>
              </a:rPr>
              <a:t>​</a:t>
            </a:r>
            <a:endParaRPr lang="en-GB" sz="1350">
              <a:solidFill>
                <a:prstClr val="black"/>
              </a:solidFill>
              <a:latin typeface="Aptos" panose="020B0004020202020204"/>
            </a:endParaRPr>
          </a:p>
          <a:p>
            <a:pPr algn="ctr" defTabSz="685800" eaLnBrk="1" fontAlgn="auto" hangingPunct="1">
              <a:spcBef>
                <a:spcPts val="0"/>
              </a:spcBef>
              <a:spcAft>
                <a:spcPts val="0"/>
              </a:spcAft>
            </a:pPr>
            <a:endParaRPr lang="en-GB" sz="1350">
              <a:solidFill>
                <a:prstClr val="black"/>
              </a:solidFill>
              <a:latin typeface="Aptos" panose="020B0004020202020204"/>
            </a:endParaRPr>
          </a:p>
        </p:txBody>
      </p:sp>
      <p:sp>
        <p:nvSpPr>
          <p:cNvPr id="10" name="TextBox 9">
            <a:extLst>
              <a:ext uri="{FF2B5EF4-FFF2-40B4-BE49-F238E27FC236}">
                <a16:creationId xmlns:a16="http://schemas.microsoft.com/office/drawing/2014/main" id="{A22F9387-5DD8-A35B-BAFD-DAC08278DEEE}"/>
              </a:ext>
            </a:extLst>
          </p:cNvPr>
          <p:cNvSpPr txBox="1"/>
          <p:nvPr/>
        </p:nvSpPr>
        <p:spPr>
          <a:xfrm>
            <a:off x="977747" y="4826766"/>
            <a:ext cx="7519011" cy="9233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eaLnBrk="1" fontAlgn="auto" hangingPunct="1">
              <a:spcBef>
                <a:spcPts val="0"/>
              </a:spcBef>
              <a:spcAft>
                <a:spcPts val="0"/>
              </a:spcAft>
            </a:pPr>
            <a:r>
              <a:rPr lang="en-US" sz="2100">
                <a:solidFill>
                  <a:prstClr val="black"/>
                </a:solidFill>
                <a:latin typeface="Aptos Display"/>
              </a:rPr>
              <a:t>Laura Ng</a:t>
            </a:r>
            <a:endParaRPr lang="en-GB" sz="2100" dirty="0">
              <a:solidFill>
                <a:prstClr val="black"/>
              </a:solidFill>
              <a:latin typeface="Aptos" panose="020B0004020202020204"/>
            </a:endParaRPr>
          </a:p>
          <a:p>
            <a:pPr algn="ctr" defTabSz="685800" eaLnBrk="1" fontAlgn="auto" hangingPunct="1">
              <a:spcBef>
                <a:spcPts val="0"/>
              </a:spcBef>
              <a:spcAft>
                <a:spcPts val="0"/>
              </a:spcAft>
            </a:pPr>
            <a:r>
              <a:rPr lang="en-US" sz="2100">
                <a:solidFill>
                  <a:prstClr val="black"/>
                </a:solidFill>
                <a:latin typeface="Aptos Display"/>
              </a:rPr>
              <a:t>ITE Partnership Development Manager</a:t>
            </a:r>
            <a:r>
              <a:rPr sz="2100" dirty="0">
                <a:solidFill>
                  <a:prstClr val="black"/>
                </a:solidFill>
                <a:latin typeface="Aptos Display"/>
                <a:ea typeface="Aptos Display"/>
                <a:cs typeface="Aptos Display"/>
              </a:rPr>
              <a:t>​</a:t>
            </a:r>
            <a:endParaRPr lang="en-GB" sz="2100">
              <a:solidFill>
                <a:prstClr val="black"/>
              </a:solidFill>
              <a:latin typeface="Aptos" panose="020B0004020202020204"/>
            </a:endParaRPr>
          </a:p>
          <a:p>
            <a:pPr algn="ctr" defTabSz="685800" eaLnBrk="1" fontAlgn="auto" hangingPunct="1">
              <a:spcBef>
                <a:spcPts val="0"/>
              </a:spcBef>
              <a:spcAft>
                <a:spcPts val="0"/>
              </a:spcAft>
            </a:pPr>
            <a:endParaRPr lang="en-GB" sz="1350">
              <a:solidFill>
                <a:prstClr val="black"/>
              </a:solidFill>
              <a:latin typeface="Aptos" panose="020B0004020202020204"/>
            </a:endParaRPr>
          </a:p>
        </p:txBody>
      </p:sp>
    </p:spTree>
    <p:extLst>
      <p:ext uri="{BB962C8B-B14F-4D97-AF65-F5344CB8AC3E}">
        <p14:creationId xmlns:p14="http://schemas.microsoft.com/office/powerpoint/2010/main" val="4351294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6C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9856-7A02-5951-9395-D826F094277F}"/>
              </a:ext>
            </a:extLst>
          </p:cNvPr>
          <p:cNvSpPr>
            <a:spLocks noGrp="1"/>
          </p:cNvSpPr>
          <p:nvPr>
            <p:ph type="title"/>
          </p:nvPr>
        </p:nvSpPr>
        <p:spPr/>
        <p:txBody>
          <a:bodyPr/>
          <a:lstStyle/>
          <a:p>
            <a:r>
              <a:rPr lang="en-GB" dirty="0"/>
              <a:t>PGTA (Postgraduate Teaching Apprenticeship)</a:t>
            </a:r>
          </a:p>
        </p:txBody>
      </p:sp>
      <p:sp>
        <p:nvSpPr>
          <p:cNvPr id="3" name="Content Placeholder 2">
            <a:extLst>
              <a:ext uri="{FF2B5EF4-FFF2-40B4-BE49-F238E27FC236}">
                <a16:creationId xmlns:a16="http://schemas.microsoft.com/office/drawing/2014/main" id="{361D23E6-F6D2-A0BE-741C-B2DA6C203300}"/>
              </a:ext>
            </a:extLst>
          </p:cNvPr>
          <p:cNvSpPr>
            <a:spLocks noGrp="1"/>
          </p:cNvSpPr>
          <p:nvPr>
            <p:ph idx="1"/>
          </p:nvPr>
        </p:nvSpPr>
        <p:spPr>
          <a:xfrm>
            <a:off x="498738" y="2442975"/>
            <a:ext cx="7886700" cy="2835395"/>
          </a:xfrm>
        </p:spPr>
        <p:txBody>
          <a:bodyPr vert="horz" lIns="68580" tIns="34290" rIns="68580" bIns="34290" rtlCol="0" anchor="t">
            <a:normAutofit lnSpcReduction="10000"/>
          </a:bodyPr>
          <a:lstStyle/>
          <a:p>
            <a:r>
              <a:rPr lang="en-GB" dirty="0"/>
              <a:t>Full-time salaried programme that leads to Qualified Teacher Status and a PGCE.</a:t>
            </a:r>
          </a:p>
          <a:p>
            <a:r>
              <a:rPr lang="en-GB" dirty="0"/>
              <a:t>Level 6 apprenticeship.</a:t>
            </a:r>
          </a:p>
          <a:p>
            <a:r>
              <a:rPr lang="en-GB" dirty="0"/>
              <a:t>Masters accredited (60 credits).  </a:t>
            </a:r>
          </a:p>
          <a:p>
            <a:r>
              <a:rPr lang="en-GB"/>
              <a:t>Starts in September and is 1 academic year.</a:t>
            </a:r>
          </a:p>
          <a:p>
            <a:r>
              <a:rPr lang="en-GB" dirty="0"/>
              <a:t>It is suitable for someone already working in a school who has </a:t>
            </a:r>
            <a:r>
              <a:rPr lang="en-GB"/>
              <a:t>classroom experience – TA/LSA or HLTA</a:t>
            </a:r>
            <a:endParaRPr lang="en-GB">
              <a:latin typeface="Aptos" panose="020B0004020202020204"/>
            </a:endParaRPr>
          </a:p>
          <a:p>
            <a:r>
              <a:rPr lang="en-US" sz="1950">
                <a:latin typeface="Aptos"/>
              </a:rPr>
              <a:t>Primary courses: 3-7, 5-11, 7-11, SEND 5-11 </a:t>
            </a:r>
            <a:endParaRPr lang="en-GB" sz="1950" dirty="0">
              <a:latin typeface="Aptos"/>
            </a:endParaRPr>
          </a:p>
        </p:txBody>
      </p:sp>
    </p:spTree>
    <p:extLst>
      <p:ext uri="{BB962C8B-B14F-4D97-AF65-F5344CB8AC3E}">
        <p14:creationId xmlns:p14="http://schemas.microsoft.com/office/powerpoint/2010/main" val="4137519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4344D0-3FC3-6A48-FC6C-AAF5884E209C}"/>
              </a:ext>
            </a:extLst>
          </p:cNvPr>
          <p:cNvSpPr/>
          <p:nvPr/>
        </p:nvSpPr>
        <p:spPr>
          <a:xfrm>
            <a:off x="-57913" y="791044"/>
            <a:ext cx="9201913" cy="541507"/>
          </a:xfrm>
          <a:prstGeom prst="rect">
            <a:avLst/>
          </a:prstGeom>
          <a:solidFill>
            <a:schemeClr val="tx2">
              <a:lumMod val="75000"/>
            </a:schemeClr>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Calibri"/>
            </a:endParaRPr>
          </a:p>
        </p:txBody>
      </p:sp>
      <p:sp>
        <p:nvSpPr>
          <p:cNvPr id="7" name="TextBox 6">
            <a:extLst>
              <a:ext uri="{FF2B5EF4-FFF2-40B4-BE49-F238E27FC236}">
                <a16:creationId xmlns:a16="http://schemas.microsoft.com/office/drawing/2014/main" id="{89B69652-20E5-A868-1017-E1DA047C589E}"/>
              </a:ext>
            </a:extLst>
          </p:cNvPr>
          <p:cNvSpPr txBox="1"/>
          <p:nvPr/>
        </p:nvSpPr>
        <p:spPr>
          <a:xfrm>
            <a:off x="76200" y="876300"/>
            <a:ext cx="4495800" cy="400110"/>
          </a:xfrm>
          <a:prstGeom prst="rect">
            <a:avLst/>
          </a:prstGeom>
          <a:noFill/>
        </p:spPr>
        <p:txBody>
          <a:bodyPr wrap="square" rtlCol="0">
            <a:spAutoFit/>
          </a:bodyPr>
          <a:lstStyle/>
          <a:p>
            <a:pPr defTabSz="457200" eaLnBrk="1" fontAlgn="auto" hangingPunct="1">
              <a:spcBef>
                <a:spcPts val="0"/>
              </a:spcBef>
              <a:spcAft>
                <a:spcPts val="0"/>
              </a:spcAft>
            </a:pPr>
            <a:r>
              <a:rPr lang="en-GB" sz="2000" b="1" dirty="0">
                <a:solidFill>
                  <a:prstClr val="white"/>
                </a:solidFill>
                <a:latin typeface="Calibri"/>
              </a:rPr>
              <a:t>SEND Reforms </a:t>
            </a:r>
            <a:r>
              <a:rPr lang="en-GB" sz="2000" b="1" dirty="0">
                <a:solidFill>
                  <a:srgbClr val="1F497D">
                    <a:lumMod val="25000"/>
                    <a:lumOff val="75000"/>
                  </a:srgbClr>
                </a:solidFill>
                <a:latin typeface="Calibri"/>
              </a:rPr>
              <a:t>Update</a:t>
            </a:r>
          </a:p>
        </p:txBody>
      </p:sp>
      <p:grpSp>
        <p:nvGrpSpPr>
          <p:cNvPr id="15" name="Group 14">
            <a:extLst>
              <a:ext uri="{FF2B5EF4-FFF2-40B4-BE49-F238E27FC236}">
                <a16:creationId xmlns:a16="http://schemas.microsoft.com/office/drawing/2014/main" id="{5D192250-468A-4D54-F270-517E7D257ECF}"/>
              </a:ext>
            </a:extLst>
          </p:cNvPr>
          <p:cNvGrpSpPr/>
          <p:nvPr/>
        </p:nvGrpSpPr>
        <p:grpSpPr>
          <a:xfrm>
            <a:off x="228600" y="1460416"/>
            <a:ext cx="1916698" cy="3377833"/>
            <a:chOff x="586204" y="1811834"/>
            <a:chExt cx="3833395" cy="6755666"/>
          </a:xfrm>
        </p:grpSpPr>
        <p:sp>
          <p:nvSpPr>
            <p:cNvPr id="2" name="TextBox 1">
              <a:extLst>
                <a:ext uri="{FF2B5EF4-FFF2-40B4-BE49-F238E27FC236}">
                  <a16:creationId xmlns:a16="http://schemas.microsoft.com/office/drawing/2014/main" id="{849BC53D-5078-83C7-33EA-36FF81C908EE}"/>
                </a:ext>
              </a:extLst>
            </p:cNvPr>
            <p:cNvSpPr txBox="1"/>
            <p:nvPr/>
          </p:nvSpPr>
          <p:spPr>
            <a:xfrm>
              <a:off x="586204" y="2781300"/>
              <a:ext cx="3833395" cy="5786200"/>
            </a:xfrm>
            <a:prstGeom prst="rect">
              <a:avLst/>
            </a:prstGeom>
            <a:noFill/>
            <a:ln w="57150">
              <a:solidFill>
                <a:schemeClr val="tx1"/>
              </a:solidFill>
            </a:ln>
          </p:spPr>
          <p:txBody>
            <a:bodyPr wrap="square" rtlCol="0">
              <a:spAutoFit/>
            </a:bodyPr>
            <a:lstStyle/>
            <a:p>
              <a:pPr marL="228600" indent="-228600" defTabSz="457200" eaLnBrk="1" fontAlgn="auto" hangingPunct="1">
                <a:spcBef>
                  <a:spcPts val="0"/>
                </a:spcBef>
                <a:spcAft>
                  <a:spcPts val="0"/>
                </a:spcAft>
                <a:buFont typeface="Arial" panose="020B0604020202020204" pitchFamily="34" charset="0"/>
                <a:buChar char="•"/>
              </a:pPr>
              <a:r>
                <a:rPr lang="en-GB" sz="1300" dirty="0">
                  <a:solidFill>
                    <a:prstClr val="black"/>
                  </a:solidFill>
                  <a:latin typeface="Calibri"/>
                </a:rPr>
                <a:t>Develop a SEND Reform Plan that supports LA management of the DSG moving forward</a:t>
              </a:r>
            </a:p>
            <a:p>
              <a:pPr marL="228600" indent="-228600" defTabSz="457200" eaLnBrk="1" fontAlgn="auto" hangingPunct="1">
                <a:spcBef>
                  <a:spcPts val="0"/>
                </a:spcBef>
                <a:spcAft>
                  <a:spcPts val="0"/>
                </a:spcAft>
                <a:buFont typeface="Arial" panose="020B0604020202020204" pitchFamily="34" charset="0"/>
                <a:buChar char="•"/>
              </a:pPr>
              <a:endParaRPr lang="en-GB" sz="1300" dirty="0">
                <a:solidFill>
                  <a:prstClr val="black"/>
                </a:solidFill>
                <a:latin typeface="Calibri"/>
              </a:endParaRPr>
            </a:p>
            <a:p>
              <a:pPr marL="228600" indent="-228600" defTabSz="457200" eaLnBrk="1" fontAlgn="auto" hangingPunct="1">
                <a:spcBef>
                  <a:spcPts val="0"/>
                </a:spcBef>
                <a:spcAft>
                  <a:spcPts val="0"/>
                </a:spcAft>
                <a:buFont typeface="Arial" panose="020B0604020202020204" pitchFamily="34" charset="0"/>
                <a:buChar char="•"/>
              </a:pPr>
              <a:r>
                <a:rPr lang="en-GB" sz="1300" dirty="0">
                  <a:solidFill>
                    <a:prstClr val="black"/>
                  </a:solidFill>
                  <a:latin typeface="Calibri"/>
                </a:rPr>
                <a:t>DSG Stability Grant completing:</a:t>
              </a:r>
            </a:p>
            <a:p>
              <a:pPr marL="228600" indent="-228600" defTabSz="457200" eaLnBrk="1" fontAlgn="auto" hangingPunct="1">
                <a:spcBef>
                  <a:spcPts val="0"/>
                </a:spcBef>
                <a:spcAft>
                  <a:spcPts val="0"/>
                </a:spcAft>
                <a:buFont typeface="Arial" panose="020B0604020202020204" pitchFamily="34" charset="0"/>
                <a:buChar char="•"/>
              </a:pPr>
              <a:r>
                <a:rPr lang="en-GB" sz="1300" dirty="0">
                  <a:solidFill>
                    <a:prstClr val="black"/>
                  </a:solidFill>
                  <a:latin typeface="Calibri"/>
                </a:rPr>
                <a:t> reform template, maturity matrix, spreadsheet, QA template and a range of supporting documents</a:t>
              </a:r>
            </a:p>
          </p:txBody>
        </p:sp>
        <p:sp>
          <p:nvSpPr>
            <p:cNvPr id="8" name="Rectangle 7">
              <a:extLst>
                <a:ext uri="{FF2B5EF4-FFF2-40B4-BE49-F238E27FC236}">
                  <a16:creationId xmlns:a16="http://schemas.microsoft.com/office/drawing/2014/main" id="{3057AD59-BCE1-50AB-3D03-D81877E1F272}"/>
                </a:ext>
              </a:extLst>
            </p:cNvPr>
            <p:cNvSpPr/>
            <p:nvPr/>
          </p:nvSpPr>
          <p:spPr>
            <a:xfrm>
              <a:off x="586204" y="1811834"/>
              <a:ext cx="3833395" cy="764850"/>
            </a:xfrm>
            <a:prstGeom prst="rect">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GB" sz="1400" b="1" dirty="0">
                  <a:solidFill>
                    <a:prstClr val="white"/>
                  </a:solidFill>
                  <a:latin typeface="Calibri"/>
                </a:rPr>
                <a:t>DfE request</a:t>
              </a:r>
              <a:endParaRPr lang="en-US" sz="1400" b="1" dirty="0">
                <a:solidFill>
                  <a:prstClr val="white"/>
                </a:solidFill>
                <a:latin typeface="Calibri"/>
              </a:endParaRPr>
            </a:p>
          </p:txBody>
        </p:sp>
      </p:grpSp>
      <p:grpSp>
        <p:nvGrpSpPr>
          <p:cNvPr id="16" name="Group 15">
            <a:extLst>
              <a:ext uri="{FF2B5EF4-FFF2-40B4-BE49-F238E27FC236}">
                <a16:creationId xmlns:a16="http://schemas.microsoft.com/office/drawing/2014/main" id="{34C81523-FC4C-C7C1-DCD5-941182D10EFD}"/>
              </a:ext>
            </a:extLst>
          </p:cNvPr>
          <p:cNvGrpSpPr/>
          <p:nvPr/>
        </p:nvGrpSpPr>
        <p:grpSpPr>
          <a:xfrm>
            <a:off x="2401176" y="1695088"/>
            <a:ext cx="1916698" cy="3347055"/>
            <a:chOff x="4712702" y="1811834"/>
            <a:chExt cx="3833395" cy="6694108"/>
          </a:xfrm>
        </p:grpSpPr>
        <p:sp>
          <p:nvSpPr>
            <p:cNvPr id="9" name="TextBox 8">
              <a:extLst>
                <a:ext uri="{FF2B5EF4-FFF2-40B4-BE49-F238E27FC236}">
                  <a16:creationId xmlns:a16="http://schemas.microsoft.com/office/drawing/2014/main" id="{E9F20BCB-9133-CC70-B15A-CD6B7C5DBAA1}"/>
                </a:ext>
              </a:extLst>
            </p:cNvPr>
            <p:cNvSpPr txBox="1"/>
            <p:nvPr/>
          </p:nvSpPr>
          <p:spPr>
            <a:xfrm>
              <a:off x="4712702" y="2781300"/>
              <a:ext cx="3833395" cy="5724642"/>
            </a:xfrm>
            <a:prstGeom prst="rect">
              <a:avLst/>
            </a:prstGeom>
            <a:noFill/>
            <a:ln w="57150">
              <a:solidFill>
                <a:schemeClr val="tx1"/>
              </a:solidFill>
            </a:ln>
          </p:spPr>
          <p:txBody>
            <a:bodyPr wrap="square" rtlCol="0">
              <a:spAutoFit/>
            </a:bodyPr>
            <a:lstStyle/>
            <a:p>
              <a:pPr marL="228600" indent="-228600" defTabSz="457200" eaLnBrk="1" fontAlgn="auto" hangingPunct="1">
                <a:spcBef>
                  <a:spcPts val="0"/>
                </a:spcBef>
                <a:spcAft>
                  <a:spcPts val="0"/>
                </a:spcAft>
                <a:buFont typeface="Arial" panose="020B0604020202020204" pitchFamily="34" charset="0"/>
                <a:buChar char="•"/>
              </a:pPr>
              <a:r>
                <a:rPr lang="en-GB" sz="1200" dirty="0">
                  <a:solidFill>
                    <a:prstClr val="black"/>
                  </a:solidFill>
                  <a:latin typeface="Calibri"/>
                </a:rPr>
                <a:t>Establishment of SEND Reform Board</a:t>
              </a:r>
            </a:p>
            <a:p>
              <a:pPr marL="228600" indent="-228600" defTabSz="457200" eaLnBrk="1" fontAlgn="auto" hangingPunct="1">
                <a:spcBef>
                  <a:spcPts val="0"/>
                </a:spcBef>
                <a:spcAft>
                  <a:spcPts val="0"/>
                </a:spcAft>
                <a:buFont typeface="Arial" panose="020B0604020202020204" pitchFamily="34" charset="0"/>
                <a:buChar char="•"/>
              </a:pPr>
              <a:endParaRPr lang="en-GB" sz="1200" dirty="0">
                <a:solidFill>
                  <a:prstClr val="black"/>
                </a:solidFill>
                <a:latin typeface="Calibri"/>
              </a:endParaRPr>
            </a:p>
            <a:p>
              <a:pPr marL="228600" indent="-228600" defTabSz="457200" eaLnBrk="1" fontAlgn="auto" hangingPunct="1">
                <a:spcBef>
                  <a:spcPts val="0"/>
                </a:spcBef>
                <a:spcAft>
                  <a:spcPts val="0"/>
                </a:spcAft>
                <a:buFont typeface="Arial" panose="020B0604020202020204" pitchFamily="34" charset="0"/>
                <a:buChar char="•"/>
              </a:pPr>
              <a:r>
                <a:rPr lang="en-GB" sz="1200" dirty="0">
                  <a:solidFill>
                    <a:prstClr val="black"/>
                  </a:solidFill>
                  <a:latin typeface="Calibri"/>
                </a:rPr>
                <a:t>Data workstream established</a:t>
              </a:r>
            </a:p>
            <a:p>
              <a:pPr marL="228600" indent="-228600" defTabSz="457200" eaLnBrk="1" fontAlgn="auto" hangingPunct="1">
                <a:spcBef>
                  <a:spcPts val="0"/>
                </a:spcBef>
                <a:spcAft>
                  <a:spcPts val="0"/>
                </a:spcAft>
                <a:buFont typeface="Arial" panose="020B0604020202020204" pitchFamily="34" charset="0"/>
                <a:buChar char="•"/>
              </a:pPr>
              <a:endParaRPr lang="en-GB" sz="1200" dirty="0">
                <a:solidFill>
                  <a:prstClr val="black"/>
                </a:solidFill>
                <a:latin typeface="Calibri"/>
              </a:endParaRPr>
            </a:p>
            <a:p>
              <a:pPr marL="228600" indent="-228600" defTabSz="457200" eaLnBrk="1" fontAlgn="auto" hangingPunct="1">
                <a:spcBef>
                  <a:spcPts val="0"/>
                </a:spcBef>
                <a:spcAft>
                  <a:spcPts val="0"/>
                </a:spcAft>
                <a:buFont typeface="Arial" panose="020B0604020202020204" pitchFamily="34" charset="0"/>
                <a:buChar char="•"/>
              </a:pPr>
              <a:r>
                <a:rPr lang="en-GB" sz="1200" dirty="0">
                  <a:solidFill>
                    <a:prstClr val="black"/>
                  </a:solidFill>
                  <a:latin typeface="Calibri"/>
                </a:rPr>
                <a:t>Task &amp; finish groups to interpret the consultation responses &amp; put into credible workstreams that meet DfE requirements</a:t>
              </a:r>
            </a:p>
            <a:p>
              <a:pPr marL="228600" indent="-228600" defTabSz="457200" eaLnBrk="1" fontAlgn="auto" hangingPunct="1">
                <a:spcBef>
                  <a:spcPts val="0"/>
                </a:spcBef>
                <a:spcAft>
                  <a:spcPts val="0"/>
                </a:spcAft>
                <a:buFont typeface="Arial" panose="020B0604020202020204" pitchFamily="34" charset="0"/>
                <a:buChar char="•"/>
              </a:pPr>
              <a:endParaRPr lang="en-GB" sz="1200" dirty="0">
                <a:solidFill>
                  <a:prstClr val="black"/>
                </a:solidFill>
                <a:latin typeface="Calibri"/>
              </a:endParaRPr>
            </a:p>
            <a:p>
              <a:pPr marL="228600" indent="-228600" defTabSz="457200" eaLnBrk="1" fontAlgn="auto" hangingPunct="1">
                <a:spcBef>
                  <a:spcPts val="0"/>
                </a:spcBef>
                <a:spcAft>
                  <a:spcPts val="0"/>
                </a:spcAft>
                <a:buFont typeface="Arial" panose="020B0604020202020204" pitchFamily="34" charset="0"/>
                <a:buChar char="•"/>
              </a:pPr>
              <a:r>
                <a:rPr lang="en-GB" sz="1200" dirty="0">
                  <a:solidFill>
                    <a:prstClr val="black"/>
                  </a:solidFill>
                  <a:latin typeface="Calibri"/>
                </a:rPr>
                <a:t>Partnership wide consultation</a:t>
              </a:r>
            </a:p>
          </p:txBody>
        </p:sp>
        <p:sp>
          <p:nvSpPr>
            <p:cNvPr id="10" name="Rectangle 9">
              <a:extLst>
                <a:ext uri="{FF2B5EF4-FFF2-40B4-BE49-F238E27FC236}">
                  <a16:creationId xmlns:a16="http://schemas.microsoft.com/office/drawing/2014/main" id="{300DC69A-D5E2-805E-6051-16A397775A32}"/>
                </a:ext>
              </a:extLst>
            </p:cNvPr>
            <p:cNvSpPr/>
            <p:nvPr/>
          </p:nvSpPr>
          <p:spPr>
            <a:xfrm>
              <a:off x="4712702" y="1811834"/>
              <a:ext cx="3833395" cy="764850"/>
            </a:xfrm>
            <a:prstGeom prst="rect">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GB" sz="1400" b="1" dirty="0">
                  <a:solidFill>
                    <a:prstClr val="white"/>
                  </a:solidFill>
                  <a:latin typeface="Calibri"/>
                </a:rPr>
                <a:t>Response</a:t>
              </a:r>
              <a:endParaRPr lang="en-US" sz="1400" b="1" dirty="0">
                <a:solidFill>
                  <a:prstClr val="white"/>
                </a:solidFill>
                <a:latin typeface="Calibri"/>
              </a:endParaRPr>
            </a:p>
          </p:txBody>
        </p:sp>
      </p:grpSp>
      <p:grpSp>
        <p:nvGrpSpPr>
          <p:cNvPr id="17" name="Group 16">
            <a:extLst>
              <a:ext uri="{FF2B5EF4-FFF2-40B4-BE49-F238E27FC236}">
                <a16:creationId xmlns:a16="http://schemas.microsoft.com/office/drawing/2014/main" id="{8816186E-6615-EA98-6DFB-466077177A09}"/>
              </a:ext>
            </a:extLst>
          </p:cNvPr>
          <p:cNvGrpSpPr/>
          <p:nvPr/>
        </p:nvGrpSpPr>
        <p:grpSpPr>
          <a:xfrm>
            <a:off x="4636533" y="1958178"/>
            <a:ext cx="1916698" cy="3222967"/>
            <a:chOff x="8863263" y="1837902"/>
            <a:chExt cx="3833395" cy="5729862"/>
          </a:xfrm>
        </p:grpSpPr>
        <p:sp>
          <p:nvSpPr>
            <p:cNvPr id="11" name="TextBox 10">
              <a:extLst>
                <a:ext uri="{FF2B5EF4-FFF2-40B4-BE49-F238E27FC236}">
                  <a16:creationId xmlns:a16="http://schemas.microsoft.com/office/drawing/2014/main" id="{70871989-13C2-501A-54F5-3B3E8D41637F}"/>
                </a:ext>
              </a:extLst>
            </p:cNvPr>
            <p:cNvSpPr txBox="1"/>
            <p:nvPr/>
          </p:nvSpPr>
          <p:spPr>
            <a:xfrm>
              <a:off x="8863263" y="2807368"/>
              <a:ext cx="3833395" cy="4760396"/>
            </a:xfrm>
            <a:prstGeom prst="rect">
              <a:avLst/>
            </a:prstGeom>
            <a:noFill/>
            <a:ln w="57150">
              <a:solidFill>
                <a:schemeClr val="tx1"/>
              </a:solidFill>
            </a:ln>
          </p:spPr>
          <p:txBody>
            <a:bodyPr wrap="square" rtlCol="0">
              <a:spAutoFit/>
            </a:bodyPr>
            <a:lstStyle/>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Calibri"/>
                </a:rPr>
                <a:t>DfE – excellent SEND Reform plan outline</a:t>
              </a:r>
            </a:p>
            <a:p>
              <a:pPr marL="228600" indent="-228600" defTabSz="457200"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a:endParaRP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Calibri"/>
                </a:rPr>
                <a:t>High stakeholder engagement </a:t>
              </a:r>
            </a:p>
            <a:p>
              <a:pPr marL="228600" indent="-228600" defTabSz="457200"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a:endParaRP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Calibri"/>
                </a:rPr>
                <a:t>Draft plan cross referenced with CPP boroughs -Positive feedback and alignment to CPP Reform plans</a:t>
              </a:r>
            </a:p>
          </p:txBody>
        </p:sp>
        <p:sp>
          <p:nvSpPr>
            <p:cNvPr id="12" name="Rectangle 11">
              <a:extLst>
                <a:ext uri="{FF2B5EF4-FFF2-40B4-BE49-F238E27FC236}">
                  <a16:creationId xmlns:a16="http://schemas.microsoft.com/office/drawing/2014/main" id="{D46D7A59-48CC-3613-4D6A-7453A6753A05}"/>
                </a:ext>
              </a:extLst>
            </p:cNvPr>
            <p:cNvSpPr/>
            <p:nvPr/>
          </p:nvSpPr>
          <p:spPr>
            <a:xfrm>
              <a:off x="8863263" y="1837902"/>
              <a:ext cx="3833395" cy="764850"/>
            </a:xfrm>
            <a:prstGeom prst="rect">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GB" sz="1400" b="1" dirty="0">
                  <a:solidFill>
                    <a:prstClr val="white"/>
                  </a:solidFill>
                  <a:latin typeface="Calibri"/>
                </a:rPr>
                <a:t>Feedback to date</a:t>
              </a:r>
              <a:endParaRPr lang="en-US" sz="1400" b="1" dirty="0">
                <a:solidFill>
                  <a:prstClr val="white"/>
                </a:solidFill>
                <a:latin typeface="Calibri"/>
              </a:endParaRPr>
            </a:p>
          </p:txBody>
        </p:sp>
      </p:grpSp>
      <p:grpSp>
        <p:nvGrpSpPr>
          <p:cNvPr id="18" name="Group 17">
            <a:extLst>
              <a:ext uri="{FF2B5EF4-FFF2-40B4-BE49-F238E27FC236}">
                <a16:creationId xmlns:a16="http://schemas.microsoft.com/office/drawing/2014/main" id="{80AE2BB3-BA23-19AB-B154-709FB74FA33A}"/>
              </a:ext>
            </a:extLst>
          </p:cNvPr>
          <p:cNvGrpSpPr/>
          <p:nvPr/>
        </p:nvGrpSpPr>
        <p:grpSpPr>
          <a:xfrm>
            <a:off x="6808962" y="2337068"/>
            <a:ext cx="1916698" cy="3905255"/>
            <a:chOff x="13013824" y="1843918"/>
            <a:chExt cx="3833395" cy="10349245"/>
          </a:xfrm>
        </p:grpSpPr>
        <p:sp>
          <p:nvSpPr>
            <p:cNvPr id="13" name="TextBox 12">
              <a:extLst>
                <a:ext uri="{FF2B5EF4-FFF2-40B4-BE49-F238E27FC236}">
                  <a16:creationId xmlns:a16="http://schemas.microsoft.com/office/drawing/2014/main" id="{AD3C84DF-B46C-6968-E192-CD1980A6DB0F}"/>
                </a:ext>
              </a:extLst>
            </p:cNvPr>
            <p:cNvSpPr txBox="1"/>
            <p:nvPr/>
          </p:nvSpPr>
          <p:spPr>
            <a:xfrm>
              <a:off x="13013824" y="2813384"/>
              <a:ext cx="3833395" cy="9379779"/>
            </a:xfrm>
            <a:prstGeom prst="rect">
              <a:avLst/>
            </a:prstGeom>
            <a:noFill/>
            <a:ln w="57150">
              <a:solidFill>
                <a:schemeClr val="tx1"/>
              </a:solidFill>
            </a:ln>
          </p:spPr>
          <p:txBody>
            <a:bodyPr wrap="square" rtlCol="0">
              <a:spAutoFit/>
            </a:bodyPr>
            <a:lstStyle/>
            <a:p>
              <a:pPr marL="228600" indent="-228600" defTabSz="457200"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a:endParaRP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Calibri"/>
                </a:rPr>
                <a:t>Submit draft plan – 19</a:t>
              </a:r>
              <a:r>
                <a:rPr lang="en-GB" sz="1400" baseline="30000" dirty="0">
                  <a:solidFill>
                    <a:prstClr val="black"/>
                  </a:solidFill>
                  <a:latin typeface="Calibri"/>
                </a:rPr>
                <a:t>th</a:t>
              </a:r>
              <a:r>
                <a:rPr lang="en-GB" sz="1400" dirty="0">
                  <a:solidFill>
                    <a:prstClr val="black"/>
                  </a:solidFill>
                  <a:latin typeface="Calibri"/>
                </a:rPr>
                <a:t> May 2026</a:t>
              </a:r>
            </a:p>
            <a:p>
              <a:pPr marL="228600" indent="-228600" defTabSz="457200" eaLnBrk="1" fontAlgn="auto" hangingPunct="1">
                <a:spcBef>
                  <a:spcPts val="0"/>
                </a:spcBef>
                <a:spcAft>
                  <a:spcPts val="0"/>
                </a:spcAft>
                <a:buFont typeface="Arial" panose="020B0604020202020204" pitchFamily="34" charset="0"/>
                <a:buChar char="•"/>
              </a:pPr>
              <a:endParaRPr lang="en-GB" sz="1400" dirty="0">
                <a:solidFill>
                  <a:prstClr val="black"/>
                </a:solidFill>
                <a:latin typeface="Calibri"/>
              </a:endParaRP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Calibri"/>
                </a:rPr>
                <a:t>Commence recruitment during the summer term</a:t>
              </a:r>
            </a:p>
            <a:p>
              <a:pPr marL="228600" indent="-228600" defTabSz="457200" eaLnBrk="1" fontAlgn="auto" hangingPunct="1">
                <a:spcBef>
                  <a:spcPts val="0"/>
                </a:spcBef>
                <a:spcAft>
                  <a:spcPts val="0"/>
                </a:spcAft>
                <a:buFont typeface="Arial" panose="020B0604020202020204" pitchFamily="34" charset="0"/>
                <a:buChar char="•"/>
              </a:pPr>
              <a:r>
                <a:rPr lang="en-GB" sz="1400" dirty="0">
                  <a:solidFill>
                    <a:prstClr val="black"/>
                  </a:solidFill>
                  <a:latin typeface="Calibri"/>
                </a:rPr>
                <a:t>Establish implementation of the consultation responses</a:t>
              </a:r>
            </a:p>
            <a:p>
              <a:pPr defTabSz="457200" eaLnBrk="1" fontAlgn="auto" hangingPunct="1">
                <a:spcBef>
                  <a:spcPts val="0"/>
                </a:spcBef>
                <a:spcAft>
                  <a:spcPts val="0"/>
                </a:spcAft>
              </a:pPr>
              <a:endParaRPr lang="en-GB" sz="1400" dirty="0">
                <a:solidFill>
                  <a:prstClr val="black"/>
                </a:solidFill>
                <a:latin typeface="Calibri"/>
              </a:endParaRPr>
            </a:p>
            <a:p>
              <a:pPr defTabSz="457200" eaLnBrk="1" fontAlgn="auto" hangingPunct="1">
                <a:spcBef>
                  <a:spcPts val="0"/>
                </a:spcBef>
                <a:spcAft>
                  <a:spcPts val="0"/>
                </a:spcAft>
              </a:pPr>
              <a:endParaRPr lang="en-GB" sz="1400" dirty="0">
                <a:solidFill>
                  <a:prstClr val="black"/>
                </a:solidFill>
                <a:latin typeface="Calibri"/>
              </a:endParaRPr>
            </a:p>
            <a:p>
              <a:pPr defTabSz="457200" eaLnBrk="1" fontAlgn="auto" hangingPunct="1">
                <a:spcBef>
                  <a:spcPts val="0"/>
                </a:spcBef>
                <a:spcAft>
                  <a:spcPts val="0"/>
                </a:spcAft>
              </a:pPr>
              <a:endParaRPr lang="en-GB" sz="1400" dirty="0">
                <a:solidFill>
                  <a:prstClr val="black"/>
                </a:solidFill>
                <a:latin typeface="Calibri"/>
              </a:endParaRPr>
            </a:p>
            <a:p>
              <a:pPr defTabSz="457200" eaLnBrk="1" fontAlgn="auto" hangingPunct="1">
                <a:spcBef>
                  <a:spcPts val="0"/>
                </a:spcBef>
                <a:spcAft>
                  <a:spcPts val="0"/>
                </a:spcAft>
              </a:pPr>
              <a:endParaRPr lang="en-GB" sz="1400" dirty="0">
                <a:solidFill>
                  <a:prstClr val="black"/>
                </a:solidFill>
                <a:latin typeface="Calibri"/>
              </a:endParaRPr>
            </a:p>
            <a:p>
              <a:pPr defTabSz="457200" eaLnBrk="1" fontAlgn="auto" hangingPunct="1">
                <a:spcBef>
                  <a:spcPts val="0"/>
                </a:spcBef>
                <a:spcAft>
                  <a:spcPts val="0"/>
                </a:spcAft>
              </a:pPr>
              <a:endParaRPr lang="en-GB" sz="1400" dirty="0">
                <a:solidFill>
                  <a:prstClr val="black"/>
                </a:solidFill>
                <a:latin typeface="Calibri"/>
              </a:endParaRPr>
            </a:p>
          </p:txBody>
        </p:sp>
        <p:sp>
          <p:nvSpPr>
            <p:cNvPr id="14" name="Rectangle 13">
              <a:extLst>
                <a:ext uri="{FF2B5EF4-FFF2-40B4-BE49-F238E27FC236}">
                  <a16:creationId xmlns:a16="http://schemas.microsoft.com/office/drawing/2014/main" id="{A132CFDD-0669-AA43-13D5-B4AEC97F4F42}"/>
                </a:ext>
              </a:extLst>
            </p:cNvPr>
            <p:cNvSpPr/>
            <p:nvPr/>
          </p:nvSpPr>
          <p:spPr>
            <a:xfrm>
              <a:off x="13013824" y="1843918"/>
              <a:ext cx="3833395" cy="764850"/>
            </a:xfrm>
            <a:prstGeom prst="rect">
              <a:avLst/>
            </a:prstGeom>
            <a:solidFill>
              <a:schemeClr val="tx2">
                <a:lumMod val="60000"/>
                <a:lumOff val="40000"/>
              </a:schemeClr>
            </a:solidFill>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r>
                <a:rPr lang="en-GB" sz="1400" b="1" dirty="0">
                  <a:solidFill>
                    <a:prstClr val="white"/>
                  </a:solidFill>
                  <a:latin typeface="Calibri"/>
                </a:rPr>
                <a:t>Next steps</a:t>
              </a:r>
              <a:endParaRPr lang="en-US" sz="1400" b="1" dirty="0">
                <a:solidFill>
                  <a:prstClr val="white"/>
                </a:solidFill>
                <a:latin typeface="Calibri"/>
              </a:endParaRPr>
            </a:p>
          </p:txBody>
        </p:sp>
      </p:grpSp>
      <p:sp>
        <p:nvSpPr>
          <p:cNvPr id="19" name="Freeform 3">
            <a:extLst>
              <a:ext uri="{FF2B5EF4-FFF2-40B4-BE49-F238E27FC236}">
                <a16:creationId xmlns:a16="http://schemas.microsoft.com/office/drawing/2014/main" id="{6362449A-6B4F-60C3-1E81-A6E18B732EEC}"/>
              </a:ext>
            </a:extLst>
          </p:cNvPr>
          <p:cNvSpPr/>
          <p:nvPr/>
        </p:nvSpPr>
        <p:spPr>
          <a:xfrm>
            <a:off x="3059399" y="5046145"/>
            <a:ext cx="1321403" cy="1299102"/>
          </a:xfrm>
          <a:custGeom>
            <a:avLst/>
            <a:gdLst/>
            <a:ahLst/>
            <a:cxnLst/>
            <a:rect l="l" t="t" r="r" b="b"/>
            <a:pathLst>
              <a:path w="6356958" h="6356958">
                <a:moveTo>
                  <a:pt x="0" y="0"/>
                </a:moveTo>
                <a:lnTo>
                  <a:pt x="6356959" y="0"/>
                </a:lnTo>
                <a:lnTo>
                  <a:pt x="6356959" y="6356959"/>
                </a:lnTo>
                <a:lnTo>
                  <a:pt x="0" y="6356959"/>
                </a:lnTo>
                <a:lnTo>
                  <a:pt x="0" y="0"/>
                </a:lnTo>
                <a:close/>
              </a:path>
            </a:pathLst>
          </a:custGeom>
          <a:blipFill>
            <a:blip r:embed="rId2"/>
            <a:stretch>
              <a:fillRect/>
            </a:stretch>
          </a:blipFill>
        </p:spPr>
        <p:txBody>
          <a:bodyPr/>
          <a:lstStyle/>
          <a:p>
            <a:pPr defTabSz="685800" eaLnBrk="1" fontAlgn="auto" hangingPunct="1">
              <a:spcBef>
                <a:spcPts val="0"/>
              </a:spcBef>
              <a:spcAft>
                <a:spcPts val="0"/>
              </a:spcAft>
            </a:pPr>
            <a:endParaRPr lang="en-US" sz="1350" dirty="0">
              <a:solidFill>
                <a:prstClr val="black"/>
              </a:solidFill>
              <a:latin typeface="Aptos" panose="02110004020202020204"/>
            </a:endParaRPr>
          </a:p>
        </p:txBody>
      </p:sp>
      <p:sp>
        <p:nvSpPr>
          <p:cNvPr id="20" name="Freeform 4">
            <a:extLst>
              <a:ext uri="{FF2B5EF4-FFF2-40B4-BE49-F238E27FC236}">
                <a16:creationId xmlns:a16="http://schemas.microsoft.com/office/drawing/2014/main" id="{2D1B7EF6-8DBA-5D86-DB10-580E34FF1787}"/>
              </a:ext>
            </a:extLst>
          </p:cNvPr>
          <p:cNvSpPr/>
          <p:nvPr/>
        </p:nvSpPr>
        <p:spPr>
          <a:xfrm>
            <a:off x="4011" y="5201108"/>
            <a:ext cx="3055389" cy="708918"/>
          </a:xfrm>
          <a:custGeom>
            <a:avLst/>
            <a:gdLst/>
            <a:ahLst/>
            <a:cxnLst/>
            <a:rect l="l" t="t" r="r" b="b"/>
            <a:pathLst>
              <a:path w="10743495" h="1861078">
                <a:moveTo>
                  <a:pt x="0" y="0"/>
                </a:moveTo>
                <a:lnTo>
                  <a:pt x="10743494" y="0"/>
                </a:lnTo>
                <a:lnTo>
                  <a:pt x="10743494" y="1861077"/>
                </a:lnTo>
                <a:lnTo>
                  <a:pt x="0" y="1861077"/>
                </a:lnTo>
                <a:lnTo>
                  <a:pt x="0" y="0"/>
                </a:lnTo>
                <a:close/>
              </a:path>
            </a:pathLst>
          </a:custGeom>
          <a:blipFill>
            <a:blip r:embed="rId3"/>
            <a:stretch>
              <a:fillRect/>
            </a:stretch>
          </a:blipFill>
        </p:spPr>
        <p:txBody>
          <a:bodyPr/>
          <a:lstStyle/>
          <a:p>
            <a:pPr defTabSz="685800" eaLnBrk="1" fontAlgn="auto" hangingPunct="1">
              <a:spcBef>
                <a:spcPts val="0"/>
              </a:spcBef>
              <a:spcAft>
                <a:spcPts val="0"/>
              </a:spcAft>
            </a:pPr>
            <a:endParaRPr lang="en-US" sz="1350">
              <a:solidFill>
                <a:prstClr val="black"/>
              </a:solidFill>
              <a:latin typeface="Aptos" panose="02110004020202020204"/>
            </a:endParaRPr>
          </a:p>
        </p:txBody>
      </p:sp>
    </p:spTree>
    <p:extLst>
      <p:ext uri="{BB962C8B-B14F-4D97-AF65-F5344CB8AC3E}">
        <p14:creationId xmlns:p14="http://schemas.microsoft.com/office/powerpoint/2010/main" val="20870778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23CB7-8A29-71EF-47BB-C62DADB1AE67}"/>
              </a:ext>
            </a:extLst>
          </p:cNvPr>
          <p:cNvSpPr>
            <a:spLocks noGrp="1"/>
          </p:cNvSpPr>
          <p:nvPr>
            <p:ph type="title"/>
          </p:nvPr>
        </p:nvSpPr>
        <p:spPr>
          <a:xfrm>
            <a:off x="369858" y="1335690"/>
            <a:ext cx="8501495" cy="994172"/>
          </a:xfrm>
        </p:spPr>
        <p:txBody>
          <a:bodyPr/>
          <a:lstStyle/>
          <a:p>
            <a:r>
              <a:rPr lang="en-US" dirty="0"/>
              <a:t>The PGTA </a:t>
            </a:r>
            <a:r>
              <a:rPr lang="en-US" dirty="0" err="1"/>
              <a:t>programme</a:t>
            </a:r>
            <a:r>
              <a:rPr lang="en-US" dirty="0"/>
              <a:t> at London Met</a:t>
            </a:r>
          </a:p>
        </p:txBody>
      </p:sp>
      <p:sp>
        <p:nvSpPr>
          <p:cNvPr id="3" name="Content Placeholder 2">
            <a:extLst>
              <a:ext uri="{FF2B5EF4-FFF2-40B4-BE49-F238E27FC236}">
                <a16:creationId xmlns:a16="http://schemas.microsoft.com/office/drawing/2014/main" id="{D93A4266-F71E-E31F-40AC-620DE3C747B9}"/>
              </a:ext>
            </a:extLst>
          </p:cNvPr>
          <p:cNvSpPr>
            <a:spLocks noGrp="1"/>
          </p:cNvSpPr>
          <p:nvPr>
            <p:ph idx="1"/>
          </p:nvPr>
        </p:nvSpPr>
        <p:spPr>
          <a:xfrm>
            <a:off x="369858" y="2140204"/>
            <a:ext cx="8404285" cy="3711458"/>
          </a:xfrm>
        </p:spPr>
        <p:txBody>
          <a:bodyPr vert="horz" lIns="68580" tIns="34290" rIns="68580" bIns="34290" rtlCol="0" anchor="t">
            <a:normAutofit/>
          </a:bodyPr>
          <a:lstStyle/>
          <a:p>
            <a:pPr>
              <a:lnSpc>
                <a:spcPct val="120000"/>
              </a:lnSpc>
            </a:pPr>
            <a:r>
              <a:rPr lang="en-US" dirty="0"/>
              <a:t>Route established in 2018.</a:t>
            </a:r>
            <a:endParaRPr lang="en-US"/>
          </a:p>
          <a:p>
            <a:pPr>
              <a:lnSpc>
                <a:spcPct val="120000"/>
              </a:lnSpc>
            </a:pPr>
            <a:r>
              <a:rPr lang="en-US"/>
              <a:t>Worked with over 70 schools in London. </a:t>
            </a:r>
          </a:p>
          <a:p>
            <a:pPr>
              <a:lnSpc>
                <a:spcPct val="120000"/>
              </a:lnSpc>
            </a:pPr>
            <a:r>
              <a:rPr lang="en-US" dirty="0"/>
              <a:t>Strong partnerships with alliances and federations including Hackney Teaching &amp; Schools’ Alliance, </a:t>
            </a:r>
            <a:r>
              <a:rPr lang="en-US" dirty="0" err="1"/>
              <a:t>Viridis</a:t>
            </a:r>
            <a:r>
              <a:rPr lang="en-US" dirty="0"/>
              <a:t> Schools Partnership and Primary Advantage.</a:t>
            </a:r>
          </a:p>
          <a:p>
            <a:pPr>
              <a:lnSpc>
                <a:spcPct val="120000"/>
              </a:lnSpc>
            </a:pPr>
            <a:r>
              <a:rPr lang="en-US" dirty="0"/>
              <a:t>The vast majority of our apprentices since 2018 are still working in local schools.</a:t>
            </a:r>
          </a:p>
          <a:p>
            <a:pPr>
              <a:lnSpc>
                <a:spcPct val="120000"/>
              </a:lnSpc>
            </a:pPr>
            <a:r>
              <a:rPr lang="en-US"/>
              <a:t>Apprentice End Point Assessment 95% have gained </a:t>
            </a:r>
            <a:r>
              <a:rPr lang="en-US" i="1"/>
              <a:t>Distinctions</a:t>
            </a:r>
            <a:r>
              <a:rPr lang="en-US"/>
              <a:t>. </a:t>
            </a:r>
          </a:p>
          <a:p>
            <a:endParaRPr lang="en-US" sz="1350"/>
          </a:p>
        </p:txBody>
      </p:sp>
    </p:spTree>
    <p:extLst>
      <p:ext uri="{BB962C8B-B14F-4D97-AF65-F5344CB8AC3E}">
        <p14:creationId xmlns:p14="http://schemas.microsoft.com/office/powerpoint/2010/main" val="514558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1F6F-1332-DAD6-1B36-D70A0C3B912E}"/>
              </a:ext>
            </a:extLst>
          </p:cNvPr>
          <p:cNvSpPr>
            <a:spLocks noGrp="1"/>
          </p:cNvSpPr>
          <p:nvPr>
            <p:ph type="title"/>
          </p:nvPr>
        </p:nvSpPr>
        <p:spPr>
          <a:xfrm>
            <a:off x="3433492" y="1166967"/>
            <a:ext cx="5471912" cy="696349"/>
          </a:xfrm>
        </p:spPr>
        <p:txBody>
          <a:bodyPr/>
          <a:lstStyle/>
          <a:p>
            <a:r>
              <a:rPr lang="en-GB"/>
              <a:t>Routes into teaching</a:t>
            </a:r>
          </a:p>
        </p:txBody>
      </p:sp>
      <p:sp>
        <p:nvSpPr>
          <p:cNvPr id="6" name="TextBox 5">
            <a:extLst>
              <a:ext uri="{FF2B5EF4-FFF2-40B4-BE49-F238E27FC236}">
                <a16:creationId xmlns:a16="http://schemas.microsoft.com/office/drawing/2014/main" id="{9362D777-1AF4-7967-0F1B-B523C74F8A7B}"/>
              </a:ext>
            </a:extLst>
          </p:cNvPr>
          <p:cNvSpPr txBox="1"/>
          <p:nvPr/>
        </p:nvSpPr>
        <p:spPr>
          <a:xfrm>
            <a:off x="249104" y="2783413"/>
            <a:ext cx="759092" cy="507831"/>
          </a:xfrm>
          <a:prstGeom prst="rect">
            <a:avLst/>
          </a:prstGeom>
          <a:solidFill>
            <a:schemeClr val="bg1">
              <a:lumMod val="95000"/>
            </a:schemeClr>
          </a:solidFill>
          <a:ln>
            <a:solidFill>
              <a:schemeClr val="tx1"/>
            </a:solidFill>
          </a:ln>
        </p:spPr>
        <p:txBody>
          <a:bodyPr wrap="square" rtlCol="0">
            <a:spAutoFit/>
          </a:bodyPr>
          <a:lstStyle/>
          <a:p>
            <a:pPr defTabSz="685800" eaLnBrk="1" fontAlgn="auto" hangingPunct="1">
              <a:spcBef>
                <a:spcPts val="0"/>
              </a:spcBef>
              <a:spcAft>
                <a:spcPts val="0"/>
              </a:spcAft>
            </a:pPr>
            <a:r>
              <a:rPr lang="en-GB" sz="1350">
                <a:solidFill>
                  <a:prstClr val="black"/>
                </a:solidFill>
                <a:latin typeface="Aptos" panose="020B0004020202020204"/>
              </a:rPr>
              <a:t>Degree?</a:t>
            </a:r>
          </a:p>
        </p:txBody>
      </p:sp>
      <p:sp>
        <p:nvSpPr>
          <p:cNvPr id="9" name="TextBox 8">
            <a:extLst>
              <a:ext uri="{FF2B5EF4-FFF2-40B4-BE49-F238E27FC236}">
                <a16:creationId xmlns:a16="http://schemas.microsoft.com/office/drawing/2014/main" id="{94D833E5-AD9E-2388-4819-EA626EE6A2D1}"/>
              </a:ext>
            </a:extLst>
          </p:cNvPr>
          <p:cNvSpPr txBox="1"/>
          <p:nvPr/>
        </p:nvSpPr>
        <p:spPr>
          <a:xfrm>
            <a:off x="1785829" y="2773429"/>
            <a:ext cx="685800" cy="276999"/>
          </a:xfrm>
          <a:prstGeom prst="rect">
            <a:avLst/>
          </a:prstGeom>
          <a:solidFill>
            <a:schemeClr val="bg1">
              <a:lumMod val="95000"/>
            </a:schemeClr>
          </a:solidFill>
          <a:ln>
            <a:solidFill>
              <a:schemeClr val="tx1"/>
            </a:solidFill>
          </a:ln>
        </p:spPr>
        <p:txBody>
          <a:bodyPr wrap="square" lIns="68580" tIns="34290" rIns="68580" bIns="34290" rtlCol="0" anchor="t">
            <a:spAutoFit/>
          </a:bodyPr>
          <a:lstStyle/>
          <a:p>
            <a:pPr defTabSz="685800" eaLnBrk="1" fontAlgn="auto" hangingPunct="1">
              <a:spcBef>
                <a:spcPts val="0"/>
              </a:spcBef>
              <a:spcAft>
                <a:spcPts val="0"/>
              </a:spcAft>
            </a:pPr>
            <a:r>
              <a:rPr lang="en-GB" sz="1350">
                <a:solidFill>
                  <a:prstClr val="black"/>
                </a:solidFill>
                <a:latin typeface="Aptos" panose="020B0004020202020204"/>
              </a:rPr>
              <a:t>Yes</a:t>
            </a:r>
          </a:p>
        </p:txBody>
      </p:sp>
      <p:sp>
        <p:nvSpPr>
          <p:cNvPr id="11" name="TextBox 10">
            <a:extLst>
              <a:ext uri="{FF2B5EF4-FFF2-40B4-BE49-F238E27FC236}">
                <a16:creationId xmlns:a16="http://schemas.microsoft.com/office/drawing/2014/main" id="{00FA9E9F-9ECB-E7D0-ABFD-AF6227A0CC5E}"/>
              </a:ext>
            </a:extLst>
          </p:cNvPr>
          <p:cNvSpPr txBox="1"/>
          <p:nvPr/>
        </p:nvSpPr>
        <p:spPr>
          <a:xfrm>
            <a:off x="3431836" y="2375432"/>
            <a:ext cx="2408153" cy="1685077"/>
          </a:xfrm>
          <a:prstGeom prst="rect">
            <a:avLst/>
          </a:prstGeom>
          <a:solidFill>
            <a:schemeClr val="accent3">
              <a:lumMod val="20000"/>
              <a:lumOff val="80000"/>
            </a:schemeClr>
          </a:solidFill>
          <a:ln>
            <a:solidFill>
              <a:schemeClr val="tx1"/>
            </a:solidFill>
          </a:ln>
        </p:spPr>
        <p:txBody>
          <a:bodyPr wrap="square" rtlCol="0">
            <a:spAutoFit/>
          </a:bodyPr>
          <a:lstStyle/>
          <a:p>
            <a:pPr defTabSz="685800" eaLnBrk="1" fontAlgn="auto" hangingPunct="1">
              <a:spcBef>
                <a:spcPts val="0"/>
              </a:spcBef>
              <a:spcAft>
                <a:spcPts val="0"/>
              </a:spcAft>
            </a:pPr>
            <a:r>
              <a:rPr lang="en-GB" sz="1350">
                <a:solidFill>
                  <a:prstClr val="black"/>
                </a:solidFill>
                <a:latin typeface="Aptos" panose="020B0004020202020204"/>
              </a:rPr>
              <a:t>Apprenticeship PGCE in Primary with QTS</a:t>
            </a:r>
          </a:p>
          <a:p>
            <a:pPr defTabSz="685800" eaLnBrk="1" fontAlgn="auto" hangingPunct="1">
              <a:spcBef>
                <a:spcPts val="0"/>
              </a:spcBef>
              <a:spcAft>
                <a:spcPts val="0"/>
              </a:spcAft>
            </a:pPr>
            <a:r>
              <a:rPr lang="en-GB" sz="1350">
                <a:solidFill>
                  <a:prstClr val="black"/>
                </a:solidFill>
                <a:latin typeface="Aptos" panose="020B0004020202020204"/>
              </a:rPr>
              <a:t>Age 3-7, 5-11, 7-11, 5-11 SEND</a:t>
            </a:r>
          </a:p>
          <a:p>
            <a:pPr defTabSz="685800" eaLnBrk="1" fontAlgn="auto" hangingPunct="1">
              <a:spcBef>
                <a:spcPts val="0"/>
              </a:spcBef>
              <a:spcAft>
                <a:spcPts val="0"/>
              </a:spcAft>
            </a:pPr>
            <a:endParaRPr lang="en-GB" sz="1350">
              <a:solidFill>
                <a:prstClr val="black"/>
              </a:solidFill>
              <a:latin typeface="Aptos" panose="020B0004020202020204"/>
            </a:endParaRPr>
          </a:p>
          <a:p>
            <a:pPr marL="214313" indent="-214313" defTabSz="685800" eaLnBrk="1" fontAlgn="auto" hangingPunct="1">
              <a:spcBef>
                <a:spcPts val="0"/>
              </a:spcBef>
              <a:spcAft>
                <a:spcPts val="0"/>
              </a:spcAft>
              <a:buFont typeface="Arial" panose="020B0604020202020204" pitchFamily="34" charset="0"/>
              <a:buChar char="•"/>
            </a:pPr>
            <a:r>
              <a:rPr lang="en-GB" sz="1200">
                <a:solidFill>
                  <a:prstClr val="black"/>
                </a:solidFill>
                <a:latin typeface="Aptos" panose="020B0004020202020204"/>
              </a:rPr>
              <a:t>Employment based – salaried UQT</a:t>
            </a:r>
          </a:p>
          <a:p>
            <a:pPr marL="214313" indent="-214313" defTabSz="685800" eaLnBrk="1" fontAlgn="auto" hangingPunct="1">
              <a:spcBef>
                <a:spcPts val="0"/>
              </a:spcBef>
              <a:spcAft>
                <a:spcPts val="0"/>
              </a:spcAft>
              <a:buFont typeface="Arial" panose="020B0604020202020204" pitchFamily="34" charset="0"/>
              <a:buChar char="•"/>
            </a:pPr>
            <a:r>
              <a:rPr lang="en-GB" sz="1200">
                <a:solidFill>
                  <a:prstClr val="black"/>
                </a:solidFill>
                <a:latin typeface="Aptos" panose="020B0004020202020204"/>
              </a:rPr>
              <a:t>Levy pays for the training</a:t>
            </a:r>
            <a:endParaRPr lang="en-GB" sz="1350">
              <a:solidFill>
                <a:prstClr val="black"/>
              </a:solidFill>
              <a:latin typeface="Aptos" panose="020B0004020202020204"/>
            </a:endParaRPr>
          </a:p>
        </p:txBody>
      </p:sp>
      <p:sp>
        <p:nvSpPr>
          <p:cNvPr id="12" name="TextBox 11">
            <a:extLst>
              <a:ext uri="{FF2B5EF4-FFF2-40B4-BE49-F238E27FC236}">
                <a16:creationId xmlns:a16="http://schemas.microsoft.com/office/drawing/2014/main" id="{AC4B202F-723C-C290-04E0-E0BF7DFF57C5}"/>
              </a:ext>
            </a:extLst>
          </p:cNvPr>
          <p:cNvSpPr txBox="1"/>
          <p:nvPr/>
        </p:nvSpPr>
        <p:spPr>
          <a:xfrm>
            <a:off x="6486743" y="2380668"/>
            <a:ext cx="2408153" cy="1523494"/>
          </a:xfrm>
          <a:prstGeom prst="rect">
            <a:avLst/>
          </a:prstGeom>
          <a:solidFill>
            <a:schemeClr val="accent2">
              <a:lumMod val="20000"/>
              <a:lumOff val="80000"/>
            </a:schemeClr>
          </a:solidFill>
          <a:ln>
            <a:solidFill>
              <a:schemeClr val="tx1"/>
            </a:solidFill>
          </a:ln>
        </p:spPr>
        <p:txBody>
          <a:bodyPr wrap="square" lIns="68580" tIns="34290" rIns="68580" bIns="34290" rtlCol="0" anchor="t">
            <a:spAutoFit/>
          </a:bodyPr>
          <a:lstStyle/>
          <a:p>
            <a:pPr defTabSz="685800" eaLnBrk="1" fontAlgn="auto" hangingPunct="1">
              <a:spcBef>
                <a:spcPts val="0"/>
              </a:spcBef>
              <a:spcAft>
                <a:spcPts val="0"/>
              </a:spcAft>
            </a:pPr>
            <a:r>
              <a:rPr lang="en-GB" sz="1350">
                <a:solidFill>
                  <a:prstClr val="black"/>
                </a:solidFill>
                <a:latin typeface="Aptos" panose="020B0004020202020204"/>
              </a:rPr>
              <a:t>Core route – PGCE Primary with QTS</a:t>
            </a:r>
          </a:p>
          <a:p>
            <a:pPr defTabSz="685800" eaLnBrk="1" fontAlgn="auto" hangingPunct="1">
              <a:spcBef>
                <a:spcPts val="0"/>
              </a:spcBef>
              <a:spcAft>
                <a:spcPts val="0"/>
              </a:spcAft>
            </a:pPr>
            <a:r>
              <a:rPr lang="en-GB" sz="1350">
                <a:solidFill>
                  <a:prstClr val="black"/>
                </a:solidFill>
                <a:latin typeface="Aptos" panose="020B0004020202020204"/>
              </a:rPr>
              <a:t>Age 3-7, 5-11, 7-11, 5-11 SEND</a:t>
            </a:r>
          </a:p>
          <a:p>
            <a:pPr defTabSz="685800" eaLnBrk="1" fontAlgn="auto" hangingPunct="1">
              <a:spcBef>
                <a:spcPts val="0"/>
              </a:spcBef>
              <a:spcAft>
                <a:spcPts val="0"/>
              </a:spcAft>
            </a:pPr>
            <a:endParaRPr lang="en-GB" sz="1350">
              <a:solidFill>
                <a:prstClr val="black"/>
              </a:solidFill>
              <a:latin typeface="Aptos" panose="020B0004020202020204"/>
            </a:endParaRPr>
          </a:p>
          <a:p>
            <a:pPr marL="214313" indent="-214313" defTabSz="685800" eaLnBrk="1" fontAlgn="auto" hangingPunct="1">
              <a:spcBef>
                <a:spcPts val="0"/>
              </a:spcBef>
              <a:spcAft>
                <a:spcPts val="0"/>
              </a:spcAft>
              <a:buFont typeface="Arial"/>
              <a:buChar char="•"/>
            </a:pPr>
            <a:r>
              <a:rPr lang="en-GB" sz="1350">
                <a:solidFill>
                  <a:prstClr val="black"/>
                </a:solidFill>
                <a:latin typeface="Aptos" panose="020B0004020202020204"/>
              </a:rPr>
              <a:t>Self-funded</a:t>
            </a:r>
          </a:p>
          <a:p>
            <a:pPr marL="214313" indent="-214313" defTabSz="685800" eaLnBrk="1" fontAlgn="auto" hangingPunct="1">
              <a:spcBef>
                <a:spcPts val="0"/>
              </a:spcBef>
              <a:spcAft>
                <a:spcPts val="0"/>
              </a:spcAft>
              <a:buFont typeface="Arial"/>
              <a:buChar char="•"/>
            </a:pPr>
            <a:r>
              <a:rPr lang="en-GB" sz="1350">
                <a:solidFill>
                  <a:prstClr val="black"/>
                </a:solidFill>
                <a:latin typeface="Aptos" panose="020B0004020202020204"/>
              </a:rPr>
              <a:t>University based</a:t>
            </a:r>
          </a:p>
          <a:p>
            <a:pPr marL="214313" indent="-214313" defTabSz="685800" eaLnBrk="1" fontAlgn="auto" hangingPunct="1">
              <a:spcBef>
                <a:spcPts val="0"/>
              </a:spcBef>
              <a:spcAft>
                <a:spcPts val="0"/>
              </a:spcAft>
              <a:buFont typeface="Arial"/>
              <a:buChar char="•"/>
            </a:pPr>
            <a:r>
              <a:rPr lang="en-GB" sz="1350">
                <a:solidFill>
                  <a:prstClr val="black"/>
                </a:solidFill>
                <a:latin typeface="Aptos" panose="020B0004020202020204"/>
              </a:rPr>
              <a:t>120 days on placement</a:t>
            </a:r>
          </a:p>
        </p:txBody>
      </p:sp>
      <p:sp>
        <p:nvSpPr>
          <p:cNvPr id="13" name="TextBox 12">
            <a:extLst>
              <a:ext uri="{FF2B5EF4-FFF2-40B4-BE49-F238E27FC236}">
                <a16:creationId xmlns:a16="http://schemas.microsoft.com/office/drawing/2014/main" id="{56D3A5F4-B4EA-3CC2-73BE-9C561E3B303F}"/>
              </a:ext>
            </a:extLst>
          </p:cNvPr>
          <p:cNvSpPr txBox="1"/>
          <p:nvPr/>
        </p:nvSpPr>
        <p:spPr>
          <a:xfrm>
            <a:off x="5934153" y="2679032"/>
            <a:ext cx="412474" cy="392415"/>
          </a:xfrm>
          <a:prstGeom prst="rect">
            <a:avLst/>
          </a:prstGeom>
          <a:noFill/>
        </p:spPr>
        <p:txBody>
          <a:bodyPr wrap="square" lIns="68580" tIns="34290" rIns="68580" bIns="34290" rtlCol="0" anchor="t">
            <a:spAutoFit/>
          </a:bodyPr>
          <a:lstStyle/>
          <a:p>
            <a:pPr defTabSz="685800" eaLnBrk="1" fontAlgn="auto" hangingPunct="1">
              <a:spcBef>
                <a:spcPts val="0"/>
              </a:spcBef>
              <a:spcAft>
                <a:spcPts val="0"/>
              </a:spcAft>
            </a:pPr>
            <a:r>
              <a:rPr lang="en-GB" sz="2100" b="1">
                <a:solidFill>
                  <a:prstClr val="black"/>
                </a:solidFill>
                <a:latin typeface="Aptos" panose="020B0004020202020204"/>
              </a:rPr>
              <a:t>or</a:t>
            </a:r>
          </a:p>
        </p:txBody>
      </p:sp>
      <p:sp>
        <p:nvSpPr>
          <p:cNvPr id="14" name="TextBox 13">
            <a:extLst>
              <a:ext uri="{FF2B5EF4-FFF2-40B4-BE49-F238E27FC236}">
                <a16:creationId xmlns:a16="http://schemas.microsoft.com/office/drawing/2014/main" id="{C441A6FC-7A79-64CB-0220-58E0BCE4D3B4}"/>
              </a:ext>
            </a:extLst>
          </p:cNvPr>
          <p:cNvSpPr txBox="1"/>
          <p:nvPr/>
        </p:nvSpPr>
        <p:spPr>
          <a:xfrm>
            <a:off x="3429261" y="4170933"/>
            <a:ext cx="2408153" cy="1685077"/>
          </a:xfrm>
          <a:prstGeom prst="rect">
            <a:avLst/>
          </a:prstGeom>
          <a:solidFill>
            <a:schemeClr val="accent3">
              <a:lumMod val="20000"/>
              <a:lumOff val="80000"/>
            </a:schemeClr>
          </a:solidFill>
          <a:ln>
            <a:solidFill>
              <a:schemeClr val="tx1"/>
            </a:solidFill>
          </a:ln>
        </p:spPr>
        <p:txBody>
          <a:bodyPr wrap="square" rtlCol="0">
            <a:spAutoFit/>
          </a:bodyPr>
          <a:lstStyle/>
          <a:p>
            <a:pPr defTabSz="685800" eaLnBrk="1" fontAlgn="auto" hangingPunct="1">
              <a:spcBef>
                <a:spcPts val="0"/>
              </a:spcBef>
              <a:spcAft>
                <a:spcPts val="0"/>
              </a:spcAft>
            </a:pPr>
            <a:r>
              <a:rPr lang="en-GB" sz="1350">
                <a:solidFill>
                  <a:prstClr val="black"/>
                </a:solidFill>
                <a:latin typeface="Aptos" panose="020B0004020202020204"/>
              </a:rPr>
              <a:t>Apprenticeship PGCE in Primary with QTS</a:t>
            </a:r>
          </a:p>
          <a:p>
            <a:pPr defTabSz="685800" eaLnBrk="1" fontAlgn="auto" hangingPunct="1">
              <a:spcBef>
                <a:spcPts val="0"/>
              </a:spcBef>
              <a:spcAft>
                <a:spcPts val="0"/>
              </a:spcAft>
            </a:pPr>
            <a:r>
              <a:rPr lang="en-GB" sz="1350">
                <a:solidFill>
                  <a:prstClr val="black"/>
                </a:solidFill>
                <a:latin typeface="Aptos" panose="020B0004020202020204"/>
              </a:rPr>
              <a:t>Age 3-7, 5-11, 7-11, 5-11 SEND</a:t>
            </a:r>
          </a:p>
          <a:p>
            <a:pPr defTabSz="685800" eaLnBrk="1" fontAlgn="auto" hangingPunct="1">
              <a:spcBef>
                <a:spcPts val="0"/>
              </a:spcBef>
              <a:spcAft>
                <a:spcPts val="0"/>
              </a:spcAft>
            </a:pPr>
            <a:endParaRPr lang="en-GB" sz="1350">
              <a:solidFill>
                <a:prstClr val="black"/>
              </a:solidFill>
              <a:latin typeface="Aptos" panose="020B0004020202020204"/>
            </a:endParaRPr>
          </a:p>
          <a:p>
            <a:pPr marL="214313" indent="-214313" defTabSz="685800" eaLnBrk="1" fontAlgn="auto" hangingPunct="1">
              <a:spcBef>
                <a:spcPts val="0"/>
              </a:spcBef>
              <a:spcAft>
                <a:spcPts val="0"/>
              </a:spcAft>
              <a:buFont typeface="Arial" panose="020B0604020202020204" pitchFamily="34" charset="0"/>
              <a:buChar char="•"/>
            </a:pPr>
            <a:r>
              <a:rPr lang="en-GB" sz="1200">
                <a:solidFill>
                  <a:prstClr val="black"/>
                </a:solidFill>
                <a:latin typeface="Aptos" panose="020B0004020202020204"/>
              </a:rPr>
              <a:t>Employment based – salaried UQT</a:t>
            </a:r>
          </a:p>
          <a:p>
            <a:pPr marL="214313" indent="-214313" defTabSz="685800" eaLnBrk="1" fontAlgn="auto" hangingPunct="1">
              <a:spcBef>
                <a:spcPts val="0"/>
              </a:spcBef>
              <a:spcAft>
                <a:spcPts val="0"/>
              </a:spcAft>
              <a:buFont typeface="Arial" panose="020B0604020202020204" pitchFamily="34" charset="0"/>
              <a:buChar char="•"/>
            </a:pPr>
            <a:r>
              <a:rPr lang="en-GB" sz="1200">
                <a:solidFill>
                  <a:prstClr val="black"/>
                </a:solidFill>
                <a:latin typeface="Aptos" panose="020B0004020202020204"/>
              </a:rPr>
              <a:t>Levy pays for the training</a:t>
            </a:r>
            <a:endParaRPr lang="en-GB" sz="1350">
              <a:solidFill>
                <a:prstClr val="black"/>
              </a:solidFill>
              <a:latin typeface="Aptos" panose="020B0004020202020204"/>
            </a:endParaRPr>
          </a:p>
        </p:txBody>
      </p:sp>
      <p:sp>
        <p:nvSpPr>
          <p:cNvPr id="15" name="TextBox 14">
            <a:extLst>
              <a:ext uri="{FF2B5EF4-FFF2-40B4-BE49-F238E27FC236}">
                <a16:creationId xmlns:a16="http://schemas.microsoft.com/office/drawing/2014/main" id="{0AB81057-BA35-AC7F-3A57-8076ABC01104}"/>
              </a:ext>
            </a:extLst>
          </p:cNvPr>
          <p:cNvSpPr txBox="1"/>
          <p:nvPr/>
        </p:nvSpPr>
        <p:spPr>
          <a:xfrm>
            <a:off x="6488656" y="4194155"/>
            <a:ext cx="2408153" cy="1523494"/>
          </a:xfrm>
          <a:prstGeom prst="rect">
            <a:avLst/>
          </a:prstGeom>
          <a:solidFill>
            <a:schemeClr val="accent2">
              <a:lumMod val="20000"/>
              <a:lumOff val="80000"/>
            </a:schemeClr>
          </a:solidFill>
          <a:ln>
            <a:solidFill>
              <a:schemeClr val="tx1"/>
            </a:solidFill>
          </a:ln>
        </p:spPr>
        <p:txBody>
          <a:bodyPr wrap="square" lIns="68580" tIns="34290" rIns="68580" bIns="34290" rtlCol="0" anchor="t">
            <a:spAutoFit/>
          </a:bodyPr>
          <a:lstStyle/>
          <a:p>
            <a:pPr defTabSz="685800" eaLnBrk="1" fontAlgn="auto" hangingPunct="1">
              <a:spcBef>
                <a:spcPts val="0"/>
              </a:spcBef>
              <a:spcAft>
                <a:spcPts val="0"/>
              </a:spcAft>
            </a:pPr>
            <a:r>
              <a:rPr lang="en-GB" sz="1350">
                <a:solidFill>
                  <a:prstClr val="black"/>
                </a:solidFill>
                <a:latin typeface="Aptos" panose="020B0004020202020204"/>
              </a:rPr>
              <a:t>Core route – PGCE Primary with QTS</a:t>
            </a:r>
          </a:p>
          <a:p>
            <a:pPr defTabSz="685800" eaLnBrk="1" fontAlgn="auto" hangingPunct="1">
              <a:spcBef>
                <a:spcPts val="0"/>
              </a:spcBef>
              <a:spcAft>
                <a:spcPts val="0"/>
              </a:spcAft>
            </a:pPr>
            <a:r>
              <a:rPr lang="en-GB" sz="1350">
                <a:solidFill>
                  <a:prstClr val="black"/>
                </a:solidFill>
                <a:latin typeface="Aptos" panose="020B0004020202020204"/>
              </a:rPr>
              <a:t>Age 3-7, 5-11, 7-11, 5-11 SEND</a:t>
            </a:r>
          </a:p>
          <a:p>
            <a:pPr defTabSz="685800" eaLnBrk="1" fontAlgn="auto" hangingPunct="1">
              <a:spcBef>
                <a:spcPts val="0"/>
              </a:spcBef>
              <a:spcAft>
                <a:spcPts val="0"/>
              </a:spcAft>
            </a:pPr>
            <a:endParaRPr lang="en-GB" sz="1350">
              <a:solidFill>
                <a:prstClr val="black"/>
              </a:solidFill>
              <a:latin typeface="Aptos" panose="020B0004020202020204"/>
            </a:endParaRPr>
          </a:p>
          <a:p>
            <a:pPr marL="214313" indent="-214313" defTabSz="685800" eaLnBrk="1" fontAlgn="auto" hangingPunct="1">
              <a:spcBef>
                <a:spcPts val="0"/>
              </a:spcBef>
              <a:spcAft>
                <a:spcPts val="0"/>
              </a:spcAft>
              <a:buFont typeface="Arial"/>
              <a:buChar char="•"/>
            </a:pPr>
            <a:r>
              <a:rPr lang="en-GB" sz="1350">
                <a:solidFill>
                  <a:prstClr val="black"/>
                </a:solidFill>
                <a:latin typeface="Aptos" panose="020B0004020202020204"/>
              </a:rPr>
              <a:t>Self-funded</a:t>
            </a:r>
          </a:p>
          <a:p>
            <a:pPr marL="214313" indent="-214313" defTabSz="685800" eaLnBrk="1" fontAlgn="auto" hangingPunct="1">
              <a:spcBef>
                <a:spcPts val="0"/>
              </a:spcBef>
              <a:spcAft>
                <a:spcPts val="0"/>
              </a:spcAft>
              <a:buFont typeface="Arial"/>
              <a:buChar char="•"/>
            </a:pPr>
            <a:r>
              <a:rPr lang="en-GB" sz="1350">
                <a:solidFill>
                  <a:prstClr val="black"/>
                </a:solidFill>
                <a:latin typeface="Aptos" panose="020B0004020202020204"/>
              </a:rPr>
              <a:t>University based</a:t>
            </a:r>
          </a:p>
          <a:p>
            <a:pPr marL="214313" indent="-214313" defTabSz="685800" eaLnBrk="1" fontAlgn="auto" hangingPunct="1">
              <a:spcBef>
                <a:spcPts val="0"/>
              </a:spcBef>
              <a:spcAft>
                <a:spcPts val="0"/>
              </a:spcAft>
              <a:buFont typeface="Arial"/>
              <a:buChar char="•"/>
            </a:pPr>
            <a:r>
              <a:rPr lang="en-GB" sz="1350">
                <a:solidFill>
                  <a:prstClr val="black"/>
                </a:solidFill>
                <a:latin typeface="Aptos" panose="020B0004020202020204"/>
              </a:rPr>
              <a:t>120 days on placement</a:t>
            </a:r>
          </a:p>
        </p:txBody>
      </p:sp>
      <p:sp>
        <p:nvSpPr>
          <p:cNvPr id="16" name="TextBox 15">
            <a:extLst>
              <a:ext uri="{FF2B5EF4-FFF2-40B4-BE49-F238E27FC236}">
                <a16:creationId xmlns:a16="http://schemas.microsoft.com/office/drawing/2014/main" id="{BFF110A7-0BA2-610B-3155-AB6B0C8E1205}"/>
              </a:ext>
            </a:extLst>
          </p:cNvPr>
          <p:cNvSpPr txBox="1"/>
          <p:nvPr/>
        </p:nvSpPr>
        <p:spPr>
          <a:xfrm>
            <a:off x="287060" y="4511841"/>
            <a:ext cx="2408153" cy="1107996"/>
          </a:xfrm>
          <a:prstGeom prst="rect">
            <a:avLst/>
          </a:prstGeom>
          <a:solidFill>
            <a:schemeClr val="accent5">
              <a:lumMod val="20000"/>
              <a:lumOff val="80000"/>
            </a:schemeClr>
          </a:solidFill>
          <a:ln>
            <a:solidFill>
              <a:schemeClr val="tx1"/>
            </a:solidFill>
          </a:ln>
        </p:spPr>
        <p:txBody>
          <a:bodyPr wrap="square" lIns="68580" tIns="34290" rIns="68580" bIns="34290" rtlCol="0" anchor="t">
            <a:spAutoFit/>
          </a:bodyPr>
          <a:lstStyle/>
          <a:p>
            <a:pPr defTabSz="685800" eaLnBrk="1" fontAlgn="auto" hangingPunct="1">
              <a:spcBef>
                <a:spcPts val="0"/>
              </a:spcBef>
              <a:spcAft>
                <a:spcPts val="0"/>
              </a:spcAft>
            </a:pPr>
            <a:r>
              <a:rPr lang="en-GB" sz="1350">
                <a:solidFill>
                  <a:prstClr val="black"/>
                </a:solidFill>
                <a:latin typeface="Aptos" panose="020B0004020202020204"/>
              </a:rPr>
              <a:t>BA (Hons) Primary Education</a:t>
            </a:r>
          </a:p>
          <a:p>
            <a:pPr defTabSz="685800" eaLnBrk="1" fontAlgn="auto" hangingPunct="1">
              <a:spcBef>
                <a:spcPts val="0"/>
              </a:spcBef>
              <a:spcAft>
                <a:spcPts val="0"/>
              </a:spcAft>
            </a:pPr>
            <a:endParaRPr lang="en-GB" sz="1350">
              <a:solidFill>
                <a:prstClr val="black"/>
              </a:solidFill>
              <a:latin typeface="Aptos" panose="020B0004020202020204"/>
            </a:endParaRPr>
          </a:p>
          <a:p>
            <a:pPr defTabSz="685800" eaLnBrk="1" fontAlgn="auto" hangingPunct="1">
              <a:spcBef>
                <a:spcPts val="0"/>
              </a:spcBef>
              <a:spcAft>
                <a:spcPts val="0"/>
              </a:spcAft>
            </a:pPr>
            <a:r>
              <a:rPr lang="en-GB" sz="1350">
                <a:solidFill>
                  <a:prstClr val="black"/>
                </a:solidFill>
                <a:latin typeface="Aptos" panose="020B0004020202020204"/>
              </a:rPr>
              <a:t>Accelerated degree – 2 years</a:t>
            </a:r>
          </a:p>
          <a:p>
            <a:pPr defTabSz="685800" eaLnBrk="1" fontAlgn="auto" hangingPunct="1">
              <a:spcBef>
                <a:spcPts val="0"/>
              </a:spcBef>
              <a:spcAft>
                <a:spcPts val="0"/>
              </a:spcAft>
            </a:pPr>
            <a:r>
              <a:rPr lang="en-GB" sz="1350">
                <a:solidFill>
                  <a:prstClr val="black"/>
                </a:solidFill>
                <a:latin typeface="Aptos" panose="020B0004020202020204"/>
              </a:rPr>
              <a:t>Part time</a:t>
            </a:r>
          </a:p>
          <a:p>
            <a:pPr defTabSz="685800" eaLnBrk="1" fontAlgn="auto" hangingPunct="1">
              <a:spcBef>
                <a:spcPts val="0"/>
              </a:spcBef>
              <a:spcAft>
                <a:spcPts val="0"/>
              </a:spcAft>
            </a:pPr>
            <a:r>
              <a:rPr lang="en-GB" sz="1350">
                <a:solidFill>
                  <a:prstClr val="black"/>
                </a:solidFill>
                <a:latin typeface="Aptos" panose="020B0004020202020204"/>
              </a:rPr>
              <a:t>Self-funded</a:t>
            </a:r>
          </a:p>
        </p:txBody>
      </p:sp>
      <p:sp>
        <p:nvSpPr>
          <p:cNvPr id="21" name="TextBox 20">
            <a:extLst>
              <a:ext uri="{FF2B5EF4-FFF2-40B4-BE49-F238E27FC236}">
                <a16:creationId xmlns:a16="http://schemas.microsoft.com/office/drawing/2014/main" id="{5BA8FDF7-CA65-87F9-1820-C50920A7EC01}"/>
              </a:ext>
            </a:extLst>
          </p:cNvPr>
          <p:cNvSpPr txBox="1"/>
          <p:nvPr/>
        </p:nvSpPr>
        <p:spPr>
          <a:xfrm>
            <a:off x="3431835" y="1965286"/>
            <a:ext cx="5463061" cy="300082"/>
          </a:xfrm>
          <a:prstGeom prst="rect">
            <a:avLst/>
          </a:prstGeom>
          <a:solidFill>
            <a:schemeClr val="bg1">
              <a:lumMod val="95000"/>
            </a:schemeClr>
          </a:solidFill>
          <a:ln>
            <a:solidFill>
              <a:schemeClr val="tx1"/>
            </a:solidFill>
          </a:ln>
        </p:spPr>
        <p:txBody>
          <a:bodyPr wrap="square" rtlCol="0">
            <a:spAutoFit/>
          </a:bodyPr>
          <a:lstStyle/>
          <a:p>
            <a:pPr algn="ctr" defTabSz="685800" eaLnBrk="1" fontAlgn="auto" hangingPunct="1">
              <a:spcBef>
                <a:spcPts val="0"/>
              </a:spcBef>
              <a:spcAft>
                <a:spcPts val="0"/>
              </a:spcAft>
            </a:pPr>
            <a:r>
              <a:rPr lang="en-GB" sz="1350">
                <a:solidFill>
                  <a:prstClr val="black"/>
                </a:solidFill>
                <a:latin typeface="Aptos" panose="020B0004020202020204"/>
              </a:rPr>
              <a:t>Postgraduate – 1 year </a:t>
            </a:r>
          </a:p>
        </p:txBody>
      </p:sp>
      <p:cxnSp>
        <p:nvCxnSpPr>
          <p:cNvPr id="23" name="Straight Arrow Connector 22">
            <a:extLst>
              <a:ext uri="{FF2B5EF4-FFF2-40B4-BE49-F238E27FC236}">
                <a16:creationId xmlns:a16="http://schemas.microsoft.com/office/drawing/2014/main" id="{A9FCDAF7-F0D0-28FB-8046-06EDC6AC7B08}"/>
              </a:ext>
            </a:extLst>
          </p:cNvPr>
          <p:cNvCxnSpPr/>
          <p:nvPr/>
        </p:nvCxnSpPr>
        <p:spPr>
          <a:xfrm>
            <a:off x="1088904" y="2934666"/>
            <a:ext cx="53310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F425FE4-3713-2855-FC34-14C413DE2A88}"/>
              </a:ext>
            </a:extLst>
          </p:cNvPr>
          <p:cNvCxnSpPr/>
          <p:nvPr/>
        </p:nvCxnSpPr>
        <p:spPr>
          <a:xfrm>
            <a:off x="2600980" y="2911928"/>
            <a:ext cx="53310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EF6F1FF-CF24-F477-D0AB-C0BDBE9620C2}"/>
              </a:ext>
            </a:extLst>
          </p:cNvPr>
          <p:cNvSpPr txBox="1"/>
          <p:nvPr/>
        </p:nvSpPr>
        <p:spPr>
          <a:xfrm>
            <a:off x="287059" y="4086358"/>
            <a:ext cx="2408154" cy="276999"/>
          </a:xfrm>
          <a:prstGeom prst="rect">
            <a:avLst/>
          </a:prstGeom>
          <a:solidFill>
            <a:schemeClr val="bg1">
              <a:lumMod val="95000"/>
            </a:schemeClr>
          </a:solidFill>
          <a:ln>
            <a:solidFill>
              <a:schemeClr val="tx1"/>
            </a:solidFill>
          </a:ln>
        </p:spPr>
        <p:txBody>
          <a:bodyPr wrap="square" lIns="68580" tIns="34290" rIns="68580" bIns="34290" rtlCol="0" anchor="t">
            <a:spAutoFit/>
          </a:bodyPr>
          <a:lstStyle/>
          <a:p>
            <a:pPr algn="ctr" defTabSz="685800" eaLnBrk="1" fontAlgn="auto" hangingPunct="1">
              <a:spcBef>
                <a:spcPts val="0"/>
              </a:spcBef>
              <a:spcAft>
                <a:spcPts val="0"/>
              </a:spcAft>
            </a:pPr>
            <a:r>
              <a:rPr lang="en-GB" sz="1350">
                <a:solidFill>
                  <a:prstClr val="black"/>
                </a:solidFill>
                <a:latin typeface="Aptos" panose="020B0004020202020204"/>
              </a:rPr>
              <a:t>Undergraduate – 2 years</a:t>
            </a:r>
            <a:endParaRPr lang="en-US" sz="1350">
              <a:solidFill>
                <a:prstClr val="black"/>
              </a:solidFill>
              <a:latin typeface="Aptos" panose="020B0004020202020204"/>
            </a:endParaRPr>
          </a:p>
        </p:txBody>
      </p:sp>
      <p:sp>
        <p:nvSpPr>
          <p:cNvPr id="26" name="TextBox 25">
            <a:extLst>
              <a:ext uri="{FF2B5EF4-FFF2-40B4-BE49-F238E27FC236}">
                <a16:creationId xmlns:a16="http://schemas.microsoft.com/office/drawing/2014/main" id="{A97F5CA5-CCCF-DDCE-ECC1-3BBE8826D858}"/>
              </a:ext>
            </a:extLst>
          </p:cNvPr>
          <p:cNvSpPr txBox="1"/>
          <p:nvPr/>
        </p:nvSpPr>
        <p:spPr>
          <a:xfrm>
            <a:off x="249104" y="3520590"/>
            <a:ext cx="685800" cy="300082"/>
          </a:xfrm>
          <a:prstGeom prst="rect">
            <a:avLst/>
          </a:prstGeom>
          <a:solidFill>
            <a:schemeClr val="bg1">
              <a:lumMod val="95000"/>
            </a:schemeClr>
          </a:solidFill>
          <a:ln>
            <a:solidFill>
              <a:schemeClr val="tx1"/>
            </a:solidFill>
          </a:ln>
        </p:spPr>
        <p:txBody>
          <a:bodyPr wrap="square" rtlCol="0">
            <a:spAutoFit/>
          </a:bodyPr>
          <a:lstStyle/>
          <a:p>
            <a:pPr defTabSz="685800" eaLnBrk="1" fontAlgn="auto" hangingPunct="1">
              <a:spcBef>
                <a:spcPts val="0"/>
              </a:spcBef>
              <a:spcAft>
                <a:spcPts val="0"/>
              </a:spcAft>
            </a:pPr>
            <a:r>
              <a:rPr lang="en-GB" sz="1350">
                <a:solidFill>
                  <a:prstClr val="black"/>
                </a:solidFill>
                <a:latin typeface="Aptos" panose="020B0004020202020204"/>
              </a:rPr>
              <a:t>No</a:t>
            </a:r>
          </a:p>
        </p:txBody>
      </p:sp>
      <p:cxnSp>
        <p:nvCxnSpPr>
          <p:cNvPr id="28" name="Straight Arrow Connector 27">
            <a:extLst>
              <a:ext uri="{FF2B5EF4-FFF2-40B4-BE49-F238E27FC236}">
                <a16:creationId xmlns:a16="http://schemas.microsoft.com/office/drawing/2014/main" id="{CE45852B-0E2C-DD80-342B-A4A015311C8E}"/>
              </a:ext>
            </a:extLst>
          </p:cNvPr>
          <p:cNvCxnSpPr>
            <a:cxnSpLocks/>
          </p:cNvCxnSpPr>
          <p:nvPr/>
        </p:nvCxnSpPr>
        <p:spPr>
          <a:xfrm>
            <a:off x="629087" y="3120076"/>
            <a:ext cx="0" cy="3685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30B79B0-B3FC-6C3A-F7F1-4D7B13FDDC7C}"/>
              </a:ext>
            </a:extLst>
          </p:cNvPr>
          <p:cNvCxnSpPr/>
          <p:nvPr/>
        </p:nvCxnSpPr>
        <p:spPr>
          <a:xfrm>
            <a:off x="628650" y="3867441"/>
            <a:ext cx="0" cy="17275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584B775-03B7-387B-73BA-4E6B380BCD1D}"/>
              </a:ext>
            </a:extLst>
          </p:cNvPr>
          <p:cNvCxnSpPr/>
          <p:nvPr/>
        </p:nvCxnSpPr>
        <p:spPr>
          <a:xfrm>
            <a:off x="2809512" y="4952960"/>
            <a:ext cx="53310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8D5AB2AA-086E-3B99-2DCF-C321AEC9150A}"/>
              </a:ext>
            </a:extLst>
          </p:cNvPr>
          <p:cNvSpPr txBox="1"/>
          <p:nvPr/>
        </p:nvSpPr>
        <p:spPr>
          <a:xfrm>
            <a:off x="277670" y="1964628"/>
            <a:ext cx="2193788" cy="553998"/>
          </a:xfrm>
          <a:prstGeom prst="rect">
            <a:avLst/>
          </a:prstGeom>
          <a:solidFill>
            <a:schemeClr val="bg1">
              <a:lumMod val="95000"/>
            </a:schemeClr>
          </a:solidFill>
          <a:ln>
            <a:solidFill>
              <a:schemeClr val="tx1"/>
            </a:solidFill>
          </a:ln>
        </p:spPr>
        <p:txBody>
          <a:bodyPr wrap="square" lIns="68580" tIns="34290" rIns="68580" bIns="34290" rtlCol="0" anchor="t">
            <a:spAutoFit/>
          </a:bodyPr>
          <a:lstStyle/>
          <a:p>
            <a:pPr defTabSz="685800" eaLnBrk="1" fontAlgn="auto" hangingPunct="1">
              <a:spcBef>
                <a:spcPts val="0"/>
              </a:spcBef>
              <a:spcAft>
                <a:spcPts val="0"/>
              </a:spcAft>
            </a:pPr>
            <a:r>
              <a:rPr lang="en-GB" sz="1050">
                <a:solidFill>
                  <a:prstClr val="black"/>
                </a:solidFill>
                <a:latin typeface="Aptos" panose="020B0004020202020204"/>
              </a:rPr>
              <a:t>Applicants must have GCSE English, Maths, Science - C/4 or above or equivalency e.g. A-star</a:t>
            </a:r>
          </a:p>
        </p:txBody>
      </p:sp>
      <p:sp>
        <p:nvSpPr>
          <p:cNvPr id="3" name="TextBox 2">
            <a:extLst>
              <a:ext uri="{FF2B5EF4-FFF2-40B4-BE49-F238E27FC236}">
                <a16:creationId xmlns:a16="http://schemas.microsoft.com/office/drawing/2014/main" id="{FF2C3DFB-36E1-F7CB-E2C7-F00D1740AB35}"/>
              </a:ext>
            </a:extLst>
          </p:cNvPr>
          <p:cNvSpPr txBox="1"/>
          <p:nvPr/>
        </p:nvSpPr>
        <p:spPr>
          <a:xfrm>
            <a:off x="5954031" y="4671827"/>
            <a:ext cx="412474" cy="392415"/>
          </a:xfrm>
          <a:prstGeom prst="rect">
            <a:avLst/>
          </a:prstGeom>
          <a:noFill/>
        </p:spPr>
        <p:txBody>
          <a:bodyPr wrap="square" lIns="68580" tIns="34290" rIns="68580" bIns="34290" rtlCol="0" anchor="t">
            <a:spAutoFit/>
          </a:bodyPr>
          <a:lstStyle/>
          <a:p>
            <a:pPr defTabSz="685800" eaLnBrk="1" fontAlgn="auto" hangingPunct="1">
              <a:spcBef>
                <a:spcPts val="0"/>
              </a:spcBef>
              <a:spcAft>
                <a:spcPts val="0"/>
              </a:spcAft>
            </a:pPr>
            <a:r>
              <a:rPr lang="en-GB" sz="2100" b="1">
                <a:solidFill>
                  <a:prstClr val="black"/>
                </a:solidFill>
                <a:latin typeface="Aptos" panose="020B0004020202020204"/>
              </a:rPr>
              <a:t>or</a:t>
            </a:r>
          </a:p>
        </p:txBody>
      </p:sp>
    </p:spTree>
    <p:extLst>
      <p:ext uri="{BB962C8B-B14F-4D97-AF65-F5344CB8AC3E}">
        <p14:creationId xmlns:p14="http://schemas.microsoft.com/office/powerpoint/2010/main" val="16221285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099A6-6618-956F-0E1C-90185562E3B7}"/>
              </a:ext>
            </a:extLst>
          </p:cNvPr>
          <p:cNvSpPr>
            <a:spLocks noGrp="1"/>
          </p:cNvSpPr>
          <p:nvPr>
            <p:ph type="title"/>
          </p:nvPr>
        </p:nvSpPr>
        <p:spPr/>
        <p:txBody>
          <a:bodyPr/>
          <a:lstStyle/>
          <a:p>
            <a:r>
              <a:rPr lang="en-GB" dirty="0"/>
              <a:t>Funding </a:t>
            </a:r>
          </a:p>
        </p:txBody>
      </p:sp>
      <p:sp>
        <p:nvSpPr>
          <p:cNvPr id="3" name="Content Placeholder 2">
            <a:extLst>
              <a:ext uri="{FF2B5EF4-FFF2-40B4-BE49-F238E27FC236}">
                <a16:creationId xmlns:a16="http://schemas.microsoft.com/office/drawing/2014/main" id="{3DF20943-C78E-D426-D62A-C8AE64E09F7E}"/>
              </a:ext>
            </a:extLst>
          </p:cNvPr>
          <p:cNvSpPr>
            <a:spLocks noGrp="1"/>
          </p:cNvSpPr>
          <p:nvPr>
            <p:ph idx="1"/>
          </p:nvPr>
        </p:nvSpPr>
        <p:spPr>
          <a:xfrm>
            <a:off x="581977" y="2071347"/>
            <a:ext cx="7886700" cy="3873006"/>
          </a:xfrm>
        </p:spPr>
        <p:txBody>
          <a:bodyPr vert="horz" lIns="68580" tIns="34290" rIns="68580" bIns="34290" rtlCol="0" anchor="t">
            <a:normAutofit fontScale="92500"/>
          </a:bodyPr>
          <a:lstStyle/>
          <a:p>
            <a:pPr marL="0" indent="0">
              <a:buNone/>
            </a:pPr>
            <a:endParaRPr lang="en-GB" sz="750" dirty="0"/>
          </a:p>
          <a:p>
            <a:pPr>
              <a:lnSpc>
                <a:spcPct val="120000"/>
              </a:lnSpc>
            </a:pPr>
            <a:r>
              <a:rPr lang="en-GB" sz="1350" b="1" dirty="0"/>
              <a:t>Levy Paying organisations:</a:t>
            </a:r>
          </a:p>
          <a:p>
            <a:pPr lvl="1">
              <a:lnSpc>
                <a:spcPct val="120000"/>
              </a:lnSpc>
            </a:pPr>
            <a:r>
              <a:rPr lang="en-GB" sz="1350"/>
              <a:t>Funds are taken from the Apprenticeship Service account and paid directly to London Met University (£9,000)</a:t>
            </a:r>
            <a:endParaRPr lang="en-US" sz="1350"/>
          </a:p>
          <a:p>
            <a:pPr lvl="1">
              <a:lnSpc>
                <a:spcPct val="120000"/>
              </a:lnSpc>
            </a:pPr>
            <a:r>
              <a:rPr lang="en-GB" sz="1350" dirty="0"/>
              <a:t>As long as levy funds remain above the required level, the school does not need to contribute to training costs</a:t>
            </a:r>
          </a:p>
          <a:p>
            <a:pPr lvl="1">
              <a:lnSpc>
                <a:spcPct val="120000"/>
              </a:lnSpc>
            </a:pPr>
            <a:r>
              <a:rPr lang="en-GB" sz="1350"/>
              <a:t>In many cases, the levy-paying organisation is the local authority</a:t>
            </a:r>
            <a:endParaRPr lang="en-US" sz="1350"/>
          </a:p>
          <a:p>
            <a:pPr lvl="1">
              <a:lnSpc>
                <a:spcPct val="120000"/>
              </a:lnSpc>
            </a:pPr>
            <a:r>
              <a:rPr lang="en-GB" sz="1350" dirty="0"/>
              <a:t>From April 2026, if there are insufficient funds in a levy-paying employer’s account during an apprenticeship, the employer will be required to contribute 25% of the funding shortfall.</a:t>
            </a:r>
          </a:p>
          <a:p>
            <a:pPr lvl="1">
              <a:lnSpc>
                <a:spcPct val="120000"/>
              </a:lnSpc>
            </a:pPr>
            <a:endParaRPr lang="en-GB" sz="1350" dirty="0"/>
          </a:p>
          <a:p>
            <a:pPr>
              <a:lnSpc>
                <a:spcPct val="120000"/>
              </a:lnSpc>
            </a:pPr>
            <a:r>
              <a:rPr lang="en-GB" sz="1350" b="1" dirty="0"/>
              <a:t>Non-levy paying employer options: </a:t>
            </a:r>
          </a:p>
          <a:p>
            <a:pPr lvl="1">
              <a:lnSpc>
                <a:spcPct val="120000"/>
              </a:lnSpc>
            </a:pPr>
            <a:r>
              <a:rPr lang="en-US" sz="1350"/>
              <a:t>Funding is available through government–employer co-investment</a:t>
            </a:r>
          </a:p>
          <a:p>
            <a:pPr lvl="1">
              <a:lnSpc>
                <a:spcPct val="100000"/>
              </a:lnSpc>
            </a:pPr>
            <a:r>
              <a:rPr lang="en-US" sz="1350"/>
              <a:t>From 1 Aug 2026: Non-levy employers pay 5% co-investment for apprentices aged 25+.</a:t>
            </a:r>
          </a:p>
          <a:p>
            <a:pPr lvl="1">
              <a:lnSpc>
                <a:spcPct val="100000"/>
              </a:lnSpc>
            </a:pPr>
            <a:r>
              <a:rPr lang="en-US" sz="1350"/>
              <a:t>From 1 Aug 2026: Non-levy employers pay 0% (fully funded) for apprentices aged 16–24 </a:t>
            </a:r>
          </a:p>
          <a:p>
            <a:pPr marL="342900" lvl="1" indent="0">
              <a:lnSpc>
                <a:spcPct val="120000"/>
              </a:lnSpc>
              <a:buNone/>
            </a:pPr>
            <a:br>
              <a:rPr lang="en-US" dirty="0"/>
            </a:br>
            <a:endParaRPr lang="en-US"/>
          </a:p>
          <a:p>
            <a:endParaRPr lang="en-US" sz="1800" dirty="0"/>
          </a:p>
          <a:p>
            <a:pPr marL="385763" indent="-385763"/>
            <a:endParaRPr lang="en-GB" dirty="0"/>
          </a:p>
          <a:p>
            <a:pPr marL="385763" indent="-385763"/>
            <a:endParaRPr lang="en-GB" dirty="0"/>
          </a:p>
        </p:txBody>
      </p:sp>
      <p:pic>
        <p:nvPicPr>
          <p:cNvPr id="5" name="Picture 4" descr="A qr code with black squares&#10;&#10;AI-generated content may be incorrect.">
            <a:extLst>
              <a:ext uri="{FF2B5EF4-FFF2-40B4-BE49-F238E27FC236}">
                <a16:creationId xmlns:a16="http://schemas.microsoft.com/office/drawing/2014/main" id="{D5C06E68-D62E-FC47-9428-D19D12E2DC57}"/>
              </a:ext>
            </a:extLst>
          </p:cNvPr>
          <p:cNvPicPr>
            <a:picLocks noChangeAspect="1"/>
          </p:cNvPicPr>
          <p:nvPr/>
        </p:nvPicPr>
        <p:blipFill>
          <a:blip r:embed="rId3"/>
          <a:stretch>
            <a:fillRect/>
          </a:stretch>
        </p:blipFill>
        <p:spPr>
          <a:xfrm>
            <a:off x="7784966" y="3929062"/>
            <a:ext cx="1189478" cy="1203249"/>
          </a:xfrm>
          <a:prstGeom prst="rect">
            <a:avLst/>
          </a:prstGeom>
        </p:spPr>
      </p:pic>
    </p:spTree>
    <p:extLst>
      <p:ext uri="{BB962C8B-B14F-4D97-AF65-F5344CB8AC3E}">
        <p14:creationId xmlns:p14="http://schemas.microsoft.com/office/powerpoint/2010/main" val="8763507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193C4-A8C3-3CCC-FD2F-ECD932159B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8005F3-6036-C683-653A-DAD641C02769}"/>
              </a:ext>
            </a:extLst>
          </p:cNvPr>
          <p:cNvSpPr>
            <a:spLocks noGrp="1"/>
          </p:cNvSpPr>
          <p:nvPr>
            <p:ph type="title"/>
          </p:nvPr>
        </p:nvSpPr>
        <p:spPr/>
        <p:txBody>
          <a:bodyPr/>
          <a:lstStyle/>
          <a:p>
            <a:r>
              <a:rPr lang="en-GB" dirty="0"/>
              <a:t>Other financial considerations</a:t>
            </a:r>
          </a:p>
        </p:txBody>
      </p:sp>
      <p:sp>
        <p:nvSpPr>
          <p:cNvPr id="3" name="Content Placeholder 2">
            <a:extLst>
              <a:ext uri="{FF2B5EF4-FFF2-40B4-BE49-F238E27FC236}">
                <a16:creationId xmlns:a16="http://schemas.microsoft.com/office/drawing/2014/main" id="{EFC7EFFF-E1E1-7D2D-2C2E-A3B3CB567203}"/>
              </a:ext>
            </a:extLst>
          </p:cNvPr>
          <p:cNvSpPr>
            <a:spLocks noGrp="1"/>
          </p:cNvSpPr>
          <p:nvPr>
            <p:ph idx="1"/>
          </p:nvPr>
        </p:nvSpPr>
        <p:spPr/>
        <p:txBody>
          <a:bodyPr vert="horz" lIns="68580" tIns="34290" rIns="68580" bIns="34290" rtlCol="0" anchor="t">
            <a:normAutofit/>
          </a:bodyPr>
          <a:lstStyle/>
          <a:p>
            <a:pPr fontAlgn="base">
              <a:lnSpc>
                <a:spcPct val="150000"/>
              </a:lnSpc>
            </a:pPr>
            <a:r>
              <a:rPr lang="en-GB">
                <a:solidFill>
                  <a:srgbClr val="000000"/>
                </a:solidFill>
                <a:latin typeface="Aptos"/>
              </a:rPr>
              <a:t>Apprentices</a:t>
            </a:r>
            <a:r>
              <a:rPr lang="en-GB" b="0" i="0">
                <a:solidFill>
                  <a:srgbClr val="000000"/>
                </a:solidFill>
                <a:effectLst/>
                <a:latin typeface="Aptos"/>
              </a:rPr>
              <a:t> must be employed on the Unqualified Teacher Scale</a:t>
            </a:r>
            <a:r>
              <a:rPr lang="en-GB" dirty="0">
                <a:solidFill>
                  <a:srgbClr val="000000"/>
                </a:solidFill>
                <a:latin typeface="Aptos"/>
              </a:rPr>
              <a:t> </a:t>
            </a:r>
            <a:endParaRPr lang="en-US"/>
          </a:p>
          <a:p>
            <a:pPr>
              <a:lnSpc>
                <a:spcPct val="150000"/>
              </a:lnSpc>
            </a:pPr>
            <a:r>
              <a:rPr lang="en-GB">
                <a:solidFill>
                  <a:srgbClr val="000000"/>
                </a:solidFill>
                <a:latin typeface="Aptos"/>
              </a:rPr>
              <a:t>Enfield 2025-26 UQT is £26,788</a:t>
            </a:r>
            <a:endParaRPr lang="en-GB" dirty="0">
              <a:solidFill>
                <a:srgbClr val="000000"/>
              </a:solidFill>
              <a:latin typeface="Aptos"/>
            </a:endParaRPr>
          </a:p>
          <a:p>
            <a:pPr algn="l" rtl="0" fontAlgn="base">
              <a:lnSpc>
                <a:spcPct val="150000"/>
              </a:lnSpc>
              <a:buFont typeface="Arial" panose="020B0604020202020204" pitchFamily="34" charset="0"/>
              <a:buChar char="•"/>
            </a:pPr>
            <a:r>
              <a:rPr lang="en-GB" b="0" i="0">
                <a:solidFill>
                  <a:srgbClr val="000000"/>
                </a:solidFill>
                <a:effectLst/>
                <a:latin typeface="Aptos"/>
              </a:rPr>
              <a:t>Trainees are not eligible for student finance</a:t>
            </a:r>
          </a:p>
          <a:p>
            <a:pPr marL="0" indent="0" fontAlgn="base">
              <a:buNone/>
            </a:pPr>
            <a:endParaRPr lang="en-GB" b="0" i="0" dirty="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34552688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5F352-1784-0122-7706-EA344B9C26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24F37-BA95-FF8F-56E3-3A942CA499D8}"/>
              </a:ext>
            </a:extLst>
          </p:cNvPr>
          <p:cNvSpPr>
            <a:spLocks noGrp="1"/>
          </p:cNvSpPr>
          <p:nvPr>
            <p:ph type="title"/>
          </p:nvPr>
        </p:nvSpPr>
        <p:spPr/>
        <p:txBody>
          <a:bodyPr/>
          <a:lstStyle/>
          <a:p>
            <a:r>
              <a:rPr lang="en-GB" dirty="0"/>
              <a:t>The course structure </a:t>
            </a:r>
          </a:p>
        </p:txBody>
      </p:sp>
      <p:sp>
        <p:nvSpPr>
          <p:cNvPr id="3" name="Content Placeholder 2">
            <a:extLst>
              <a:ext uri="{FF2B5EF4-FFF2-40B4-BE49-F238E27FC236}">
                <a16:creationId xmlns:a16="http://schemas.microsoft.com/office/drawing/2014/main" id="{2F1CEFDE-E07F-C7AB-71AA-828CFA780853}"/>
              </a:ext>
            </a:extLst>
          </p:cNvPr>
          <p:cNvSpPr>
            <a:spLocks noGrp="1"/>
          </p:cNvSpPr>
          <p:nvPr>
            <p:ph idx="1"/>
          </p:nvPr>
        </p:nvSpPr>
        <p:spPr/>
        <p:txBody>
          <a:bodyPr vert="horz" lIns="68580" tIns="34290" rIns="68580" bIns="34290" rtlCol="0" anchor="t">
            <a:normAutofit fontScale="92500"/>
          </a:bodyPr>
          <a:lstStyle/>
          <a:p>
            <a:pPr>
              <a:lnSpc>
                <a:spcPct val="120000"/>
              </a:lnSpc>
            </a:pPr>
            <a:r>
              <a:rPr lang="en-GB" dirty="0"/>
              <a:t>20% off‑the‑job training, delivered at </a:t>
            </a:r>
            <a:r>
              <a:rPr lang="en-GB" dirty="0" err="1"/>
              <a:t>uni</a:t>
            </a:r>
            <a:r>
              <a:rPr lang="en-GB" dirty="0"/>
              <a:t> and/or OTJ activity in school (1 day a week plus </a:t>
            </a:r>
            <a:r>
              <a:rPr lang="en-GB" dirty="0" err="1"/>
              <a:t>ppa</a:t>
            </a:r>
            <a:r>
              <a:rPr lang="en-GB" dirty="0"/>
              <a:t>).</a:t>
            </a:r>
          </a:p>
          <a:p>
            <a:pPr>
              <a:lnSpc>
                <a:spcPct val="120000"/>
              </a:lnSpc>
            </a:pPr>
            <a:r>
              <a:rPr lang="en-GB"/>
              <a:t>Second placement in Spring 1 (alternative Key Stage).</a:t>
            </a:r>
          </a:p>
          <a:p>
            <a:pPr>
              <a:lnSpc>
                <a:spcPct val="120000"/>
              </a:lnSpc>
            </a:pPr>
            <a:r>
              <a:rPr lang="en-GB"/>
              <a:t>SEND trainees complete an extended mainstream placement (minimum 10 weeks) covering KS1 and KS2</a:t>
            </a:r>
          </a:p>
          <a:p>
            <a:pPr>
              <a:lnSpc>
                <a:spcPct val="120000"/>
              </a:lnSpc>
            </a:pPr>
            <a:r>
              <a:rPr lang="en-GB" dirty="0"/>
              <a:t>Trainees remain paid by their main employing school during placements.</a:t>
            </a:r>
          </a:p>
          <a:p>
            <a:pPr>
              <a:lnSpc>
                <a:spcPct val="120000"/>
              </a:lnSpc>
            </a:pPr>
            <a:r>
              <a:rPr lang="en-GB"/>
              <a:t>End Point Assessment (EPA) completed at the end of the academic year.</a:t>
            </a:r>
          </a:p>
          <a:p>
            <a:endParaRPr lang="en-GB" dirty="0"/>
          </a:p>
          <a:p>
            <a:pPr marL="0" indent="0">
              <a:lnSpc>
                <a:spcPct val="80000"/>
              </a:lnSpc>
              <a:buNone/>
            </a:pPr>
            <a:br>
              <a:rPr lang="en-US" dirty="0"/>
            </a:br>
            <a:endParaRPr lang="en-US" dirty="0"/>
          </a:p>
          <a:p>
            <a:endParaRPr lang="en-GB" dirty="0"/>
          </a:p>
        </p:txBody>
      </p:sp>
    </p:spTree>
    <p:extLst>
      <p:ext uri="{BB962C8B-B14F-4D97-AF65-F5344CB8AC3E}">
        <p14:creationId xmlns:p14="http://schemas.microsoft.com/office/powerpoint/2010/main" val="26324455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081B-4E64-80C3-82DF-A84ACDD301DC}"/>
              </a:ext>
            </a:extLst>
          </p:cNvPr>
          <p:cNvSpPr>
            <a:spLocks noGrp="1"/>
          </p:cNvSpPr>
          <p:nvPr>
            <p:ph type="title"/>
          </p:nvPr>
        </p:nvSpPr>
        <p:spPr>
          <a:xfrm>
            <a:off x="628650" y="1368028"/>
            <a:ext cx="7886700" cy="994172"/>
          </a:xfrm>
        </p:spPr>
        <p:txBody>
          <a:bodyPr/>
          <a:lstStyle/>
          <a:p>
            <a:r>
              <a:rPr lang="en-GB"/>
              <a:t>What are the advantages for schools?</a:t>
            </a:r>
          </a:p>
        </p:txBody>
      </p:sp>
      <p:sp>
        <p:nvSpPr>
          <p:cNvPr id="3" name="Content Placeholder 2">
            <a:extLst>
              <a:ext uri="{FF2B5EF4-FFF2-40B4-BE49-F238E27FC236}">
                <a16:creationId xmlns:a16="http://schemas.microsoft.com/office/drawing/2014/main" id="{442F9EE1-6087-B49A-BD65-BCD0B54CB219}"/>
              </a:ext>
            </a:extLst>
          </p:cNvPr>
          <p:cNvSpPr>
            <a:spLocks noGrp="1"/>
          </p:cNvSpPr>
          <p:nvPr>
            <p:ph idx="1"/>
          </p:nvPr>
        </p:nvSpPr>
        <p:spPr/>
        <p:txBody>
          <a:bodyPr>
            <a:normAutofit/>
          </a:bodyPr>
          <a:lstStyle/>
          <a:p>
            <a:r>
              <a:rPr lang="en-GB" sz="1500" dirty="0"/>
              <a:t>It provides a progression pathway for graduate teaching support staff and allows schools to develop their own future teachers.</a:t>
            </a:r>
          </a:p>
          <a:p>
            <a:r>
              <a:rPr lang="en-GB" sz="1500" dirty="0"/>
              <a:t>It gives an opportunity to utilise the apprenticeship levy effectively.</a:t>
            </a:r>
          </a:p>
          <a:p>
            <a:r>
              <a:rPr lang="en-GB" sz="1500" dirty="0"/>
              <a:t>It supports the whole school workforce planning.</a:t>
            </a:r>
          </a:p>
          <a:p>
            <a:r>
              <a:rPr lang="en-GB" sz="1500" dirty="0"/>
              <a:t>It can help to reduce recruitment costs.</a:t>
            </a:r>
          </a:p>
        </p:txBody>
      </p:sp>
      <p:sp>
        <p:nvSpPr>
          <p:cNvPr id="4" name="Speech Bubble: Rectangle 3">
            <a:extLst>
              <a:ext uri="{FF2B5EF4-FFF2-40B4-BE49-F238E27FC236}">
                <a16:creationId xmlns:a16="http://schemas.microsoft.com/office/drawing/2014/main" id="{05991021-D540-8EFC-1447-EE4D1F69A0D9}"/>
              </a:ext>
            </a:extLst>
          </p:cNvPr>
          <p:cNvSpPr/>
          <p:nvPr/>
        </p:nvSpPr>
        <p:spPr>
          <a:xfrm>
            <a:off x="6530009" y="3834020"/>
            <a:ext cx="2305879" cy="1485900"/>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350" dirty="0">
                <a:solidFill>
                  <a:prstClr val="white"/>
                </a:solidFill>
                <a:latin typeface="Aptos" panose="020B0004020202020204"/>
              </a:rPr>
              <a:t>Played a vital role in improving teacher retention, with all teachers trained through the programme remaining with us to complete at least their two ECT years.</a:t>
            </a:r>
          </a:p>
        </p:txBody>
      </p:sp>
      <p:sp>
        <p:nvSpPr>
          <p:cNvPr id="5" name="Speech Bubble: Rectangle 4">
            <a:extLst>
              <a:ext uri="{FF2B5EF4-FFF2-40B4-BE49-F238E27FC236}">
                <a16:creationId xmlns:a16="http://schemas.microsoft.com/office/drawing/2014/main" id="{73DA1021-D782-14E9-B875-84583EF33A0B}"/>
              </a:ext>
            </a:extLst>
          </p:cNvPr>
          <p:cNvSpPr/>
          <p:nvPr/>
        </p:nvSpPr>
        <p:spPr>
          <a:xfrm>
            <a:off x="327992" y="3886200"/>
            <a:ext cx="2047461" cy="1611227"/>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350" dirty="0">
                <a:solidFill>
                  <a:prstClr val="white"/>
                </a:solidFill>
                <a:latin typeface="Aptos" panose="020B0004020202020204"/>
              </a:rPr>
              <a:t>Several former trainees have gone on to become successful middle leaders, and one is now a valued member of our Senior Leadership Team.</a:t>
            </a:r>
          </a:p>
        </p:txBody>
      </p:sp>
      <p:sp>
        <p:nvSpPr>
          <p:cNvPr id="6" name="Speech Bubble: Rectangle with Corners Rounded 5">
            <a:extLst>
              <a:ext uri="{FF2B5EF4-FFF2-40B4-BE49-F238E27FC236}">
                <a16:creationId xmlns:a16="http://schemas.microsoft.com/office/drawing/2014/main" id="{79F6FEA9-C5D0-44EB-1E15-E880B6B492DA}"/>
              </a:ext>
            </a:extLst>
          </p:cNvPr>
          <p:cNvSpPr/>
          <p:nvPr/>
        </p:nvSpPr>
        <p:spPr>
          <a:xfrm>
            <a:off x="3419061" y="3886200"/>
            <a:ext cx="2305879" cy="1381539"/>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GB" sz="1350" dirty="0">
                <a:solidFill>
                  <a:prstClr val="white"/>
                </a:solidFill>
                <a:latin typeface="Aptos" panose="020B0004020202020204"/>
              </a:rPr>
              <a:t>The “grow your own” approach means our trainees grow accustomed to our pedagogy, standards and expectations from the start.</a:t>
            </a:r>
          </a:p>
        </p:txBody>
      </p:sp>
    </p:spTree>
    <p:extLst>
      <p:ext uri="{BB962C8B-B14F-4D97-AF65-F5344CB8AC3E}">
        <p14:creationId xmlns:p14="http://schemas.microsoft.com/office/powerpoint/2010/main" val="20652104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373C-5C66-FEC5-F4C7-ECE5234F23B5}"/>
              </a:ext>
            </a:extLst>
          </p:cNvPr>
          <p:cNvSpPr>
            <a:spLocks noGrp="1"/>
          </p:cNvSpPr>
          <p:nvPr>
            <p:ph type="title"/>
          </p:nvPr>
        </p:nvSpPr>
        <p:spPr/>
        <p:txBody>
          <a:bodyPr/>
          <a:lstStyle/>
          <a:p>
            <a:r>
              <a:rPr lang="en-GB"/>
              <a:t>What is expected from the school </a:t>
            </a:r>
          </a:p>
        </p:txBody>
      </p:sp>
      <p:sp>
        <p:nvSpPr>
          <p:cNvPr id="3" name="Content Placeholder 2">
            <a:extLst>
              <a:ext uri="{FF2B5EF4-FFF2-40B4-BE49-F238E27FC236}">
                <a16:creationId xmlns:a16="http://schemas.microsoft.com/office/drawing/2014/main" id="{A8000052-1382-75EF-EAC4-015BF7E36ED5}"/>
              </a:ext>
            </a:extLst>
          </p:cNvPr>
          <p:cNvSpPr>
            <a:spLocks noGrp="1"/>
          </p:cNvSpPr>
          <p:nvPr>
            <p:ph idx="1"/>
          </p:nvPr>
        </p:nvSpPr>
        <p:spPr/>
        <p:txBody>
          <a:bodyPr vert="horz" lIns="68580" tIns="34290" rIns="68580" bIns="34290" rtlCol="0" anchor="t">
            <a:normAutofit fontScale="92500" lnSpcReduction="10000"/>
          </a:bodyPr>
          <a:lstStyle/>
          <a:p>
            <a:r>
              <a:rPr lang="en-GB" dirty="0"/>
              <a:t>Each apprentice must have a designated mentor in school that provides1.5 hours mentor support each week: </a:t>
            </a:r>
            <a:endParaRPr lang="en-US" dirty="0"/>
          </a:p>
          <a:p>
            <a:pPr lvl="1"/>
            <a:r>
              <a:rPr lang="en-GB" dirty="0"/>
              <a:t>Observing and feeding back on teaching </a:t>
            </a:r>
          </a:p>
          <a:p>
            <a:pPr lvl="1"/>
            <a:r>
              <a:rPr lang="en-GB" dirty="0"/>
              <a:t>Setting clear </a:t>
            </a:r>
            <a:r>
              <a:rPr lang="en-GB" sz="1725" dirty="0"/>
              <a:t>targets against the </a:t>
            </a:r>
            <a:r>
              <a:rPr lang="en-GB" sz="1725" dirty="0">
                <a:hlinkClick r:id="rId3"/>
              </a:rPr>
              <a:t>Initial Teacher Training and Early Career Framework</a:t>
            </a:r>
            <a:endParaRPr lang="en-GB" sz="1725" dirty="0"/>
          </a:p>
          <a:p>
            <a:pPr lvl="1"/>
            <a:r>
              <a:rPr lang="en-GB" dirty="0"/>
              <a:t>Support with planning </a:t>
            </a:r>
          </a:p>
          <a:p>
            <a:pPr lvl="1"/>
            <a:r>
              <a:rPr lang="en-GB" dirty="0"/>
              <a:t>Engaging in mentor training</a:t>
            </a:r>
          </a:p>
          <a:p>
            <a:pPr marL="342900" lvl="1" indent="0">
              <a:buNone/>
            </a:pPr>
            <a:endParaRPr lang="en-GB"/>
          </a:p>
          <a:p>
            <a:r>
              <a:rPr lang="en-GB" dirty="0"/>
              <a:t>Apprentices work alongside teachers building up to teaching 80%</a:t>
            </a:r>
          </a:p>
          <a:p>
            <a:pPr lvl="1"/>
            <a:r>
              <a:rPr lang="en-GB" dirty="0"/>
              <a:t>Working with groups</a:t>
            </a:r>
          </a:p>
          <a:p>
            <a:pPr lvl="1"/>
            <a:r>
              <a:rPr lang="en-GB" dirty="0"/>
              <a:t>Team teaching</a:t>
            </a:r>
          </a:p>
          <a:p>
            <a:pPr lvl="1"/>
            <a:r>
              <a:rPr lang="en-GB" dirty="0"/>
              <a:t>Developing their practice</a:t>
            </a:r>
          </a:p>
          <a:p>
            <a:pPr lvl="1"/>
            <a:r>
              <a:rPr lang="en-GB" dirty="0"/>
              <a:t>They progress to lead whole classes</a:t>
            </a:r>
          </a:p>
          <a:p>
            <a:pPr marL="342900" lvl="1" indent="0">
              <a:buNone/>
            </a:pPr>
            <a:endParaRPr lang="en-GB"/>
          </a:p>
          <a:p>
            <a:r>
              <a:rPr lang="en-GB" dirty="0"/>
              <a:t>They shouldn't be used as cover teachers</a:t>
            </a:r>
          </a:p>
          <a:p>
            <a:endParaRPr lang="en-GB"/>
          </a:p>
          <a:p>
            <a:endParaRPr lang="en-GB"/>
          </a:p>
        </p:txBody>
      </p:sp>
    </p:spTree>
    <p:extLst>
      <p:ext uri="{BB962C8B-B14F-4D97-AF65-F5344CB8AC3E}">
        <p14:creationId xmlns:p14="http://schemas.microsoft.com/office/powerpoint/2010/main" val="8940053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A720-3F01-4F42-4EB8-C8ABD59AE678}"/>
              </a:ext>
            </a:extLst>
          </p:cNvPr>
          <p:cNvSpPr>
            <a:spLocks noGrp="1"/>
          </p:cNvSpPr>
          <p:nvPr>
            <p:ph type="title"/>
          </p:nvPr>
        </p:nvSpPr>
        <p:spPr>
          <a:xfrm>
            <a:off x="2403066" y="963702"/>
            <a:ext cx="6075608" cy="994172"/>
          </a:xfrm>
        </p:spPr>
        <p:txBody>
          <a:bodyPr>
            <a:normAutofit/>
          </a:bodyPr>
          <a:lstStyle/>
          <a:p>
            <a:r>
              <a:rPr lang="en-GB" sz="3000"/>
              <a:t>What the school can expect from London Met</a:t>
            </a:r>
          </a:p>
        </p:txBody>
      </p:sp>
      <p:sp>
        <p:nvSpPr>
          <p:cNvPr id="3" name="Content Placeholder 2">
            <a:extLst>
              <a:ext uri="{FF2B5EF4-FFF2-40B4-BE49-F238E27FC236}">
                <a16:creationId xmlns:a16="http://schemas.microsoft.com/office/drawing/2014/main" id="{53421DA7-D666-5709-FB64-6A8957889542}"/>
              </a:ext>
            </a:extLst>
          </p:cNvPr>
          <p:cNvSpPr>
            <a:spLocks noGrp="1"/>
          </p:cNvSpPr>
          <p:nvPr>
            <p:ph idx="1"/>
          </p:nvPr>
        </p:nvSpPr>
        <p:spPr>
          <a:xfrm>
            <a:off x="580355" y="1888399"/>
            <a:ext cx="7886700" cy="3263504"/>
          </a:xfrm>
        </p:spPr>
        <p:txBody>
          <a:bodyPr vert="horz" lIns="68580" tIns="34290" rIns="68580" bIns="34290" rtlCol="0" anchor="t">
            <a:normAutofit/>
          </a:bodyPr>
          <a:lstStyle/>
          <a:p>
            <a:r>
              <a:rPr lang="en-GB" sz="1800">
                <a:ea typeface="+mn-lt"/>
                <a:cs typeface="+mn-lt"/>
              </a:rPr>
              <a:t>A Link tutor from the university works closely with the trainee and the school.</a:t>
            </a:r>
          </a:p>
          <a:p>
            <a:r>
              <a:rPr lang="en-GB" sz="1800">
                <a:latin typeface="Aptos"/>
                <a:ea typeface="Calibri"/>
                <a:cs typeface="Calibri"/>
              </a:rPr>
              <a:t>Regular Mentor Bulletin: </a:t>
            </a:r>
            <a:r>
              <a:rPr lang="en-GB" sz="1800" i="1">
                <a:latin typeface="Aptos"/>
                <a:ea typeface="Calibri"/>
                <a:cs typeface="Calibri"/>
              </a:rPr>
              <a:t>Triangulation of university-based learning and school experience </a:t>
            </a:r>
          </a:p>
          <a:p>
            <a:pPr>
              <a:buFont typeface="Wingdings,Sans-Serif" panose="020B0604020202020204" pitchFamily="34" charset="0"/>
              <a:buChar char="ü"/>
            </a:pPr>
            <a:r>
              <a:rPr lang="en-GB" sz="1800">
                <a:latin typeface="Aptos"/>
                <a:ea typeface="Calibri"/>
                <a:cs typeface="Calibri"/>
              </a:rPr>
              <a:t>Links with curriculum during the university days</a:t>
            </a:r>
            <a:endParaRPr lang="en-US" sz="1800">
              <a:latin typeface="Aptos"/>
              <a:ea typeface="Calibri"/>
              <a:cs typeface="Calibri"/>
            </a:endParaRPr>
          </a:p>
          <a:p>
            <a:pPr>
              <a:buFont typeface="Wingdings,Sans-Serif" panose="020B0604020202020204" pitchFamily="34" charset="0"/>
              <a:buChar char="ü"/>
            </a:pPr>
            <a:r>
              <a:rPr lang="en-GB" sz="1800">
                <a:latin typeface="Aptos"/>
                <a:ea typeface="Calibri"/>
                <a:cs typeface="Calibri"/>
              </a:rPr>
              <a:t>Next steps for your dialogue with trainees</a:t>
            </a:r>
            <a:endParaRPr lang="en-US" sz="1800">
              <a:latin typeface="Aptos"/>
              <a:ea typeface="Calibri"/>
              <a:cs typeface="Calibri"/>
            </a:endParaRPr>
          </a:p>
          <a:p>
            <a:pPr>
              <a:buFont typeface="Wingdings,Sans-Serif" panose="020B0604020202020204" pitchFamily="34" charset="0"/>
              <a:buChar char="ü"/>
            </a:pPr>
            <a:r>
              <a:rPr lang="en-GB" sz="1800">
                <a:latin typeface="Aptos"/>
                <a:ea typeface="Calibri"/>
                <a:cs typeface="Calibri"/>
              </a:rPr>
              <a:t>Links with current research</a:t>
            </a:r>
            <a:endParaRPr lang="en-US" sz="1800">
              <a:latin typeface="Aptos"/>
              <a:ea typeface="Calibri"/>
              <a:cs typeface="Calibri"/>
            </a:endParaRPr>
          </a:p>
          <a:p>
            <a:pPr>
              <a:buFont typeface="Wingdings,Sans-Serif" panose="020B0604020202020204" pitchFamily="34" charset="0"/>
              <a:buChar char="ü"/>
            </a:pPr>
            <a:r>
              <a:rPr lang="en-GB" sz="1800">
                <a:latin typeface="Aptos"/>
                <a:ea typeface="Calibri"/>
                <a:cs typeface="Calibri"/>
              </a:rPr>
              <a:t>Mentoring training update</a:t>
            </a:r>
            <a:endParaRPr lang="en-GB" sz="1800">
              <a:latin typeface="Aptos"/>
            </a:endParaRPr>
          </a:p>
        </p:txBody>
      </p:sp>
      <p:pic>
        <p:nvPicPr>
          <p:cNvPr id="5" name="Picture 4" descr="A screenshot of a computer&#10;&#10;Description automatically generated">
            <a:extLst>
              <a:ext uri="{FF2B5EF4-FFF2-40B4-BE49-F238E27FC236}">
                <a16:creationId xmlns:a16="http://schemas.microsoft.com/office/drawing/2014/main" id="{A64C87DD-E128-658A-1E1E-A3DC2CB95E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8013" y="4286373"/>
            <a:ext cx="3052805" cy="1556695"/>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C14E0297-A7CD-1A7A-CC68-35F172A3881B}"/>
              </a:ext>
            </a:extLst>
          </p:cNvPr>
          <p:cNvPicPr>
            <a:picLocks noChangeAspect="1"/>
          </p:cNvPicPr>
          <p:nvPr/>
        </p:nvPicPr>
        <p:blipFill>
          <a:blip r:embed="rId4"/>
          <a:stretch>
            <a:fillRect/>
          </a:stretch>
        </p:blipFill>
        <p:spPr>
          <a:xfrm>
            <a:off x="4707090" y="3431422"/>
            <a:ext cx="4301111" cy="2424455"/>
          </a:xfrm>
          <a:prstGeom prst="rect">
            <a:avLst/>
          </a:prstGeom>
        </p:spPr>
      </p:pic>
    </p:spTree>
    <p:extLst>
      <p:ext uri="{BB962C8B-B14F-4D97-AF65-F5344CB8AC3E}">
        <p14:creationId xmlns:p14="http://schemas.microsoft.com/office/powerpoint/2010/main" val="7305238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65A4-D2C2-7694-E915-C3FD1FCEADBD}"/>
              </a:ext>
            </a:extLst>
          </p:cNvPr>
          <p:cNvSpPr>
            <a:spLocks noGrp="1"/>
          </p:cNvSpPr>
          <p:nvPr>
            <p:ph type="title"/>
          </p:nvPr>
        </p:nvSpPr>
        <p:spPr>
          <a:xfrm>
            <a:off x="628650" y="1368028"/>
            <a:ext cx="7886700" cy="994172"/>
          </a:xfrm>
        </p:spPr>
        <p:txBody>
          <a:bodyPr/>
          <a:lstStyle/>
          <a:p>
            <a:r>
              <a:rPr lang="en-GB"/>
              <a:t>Application process</a:t>
            </a:r>
          </a:p>
        </p:txBody>
      </p:sp>
      <p:sp>
        <p:nvSpPr>
          <p:cNvPr id="3" name="Content Placeholder 2">
            <a:extLst>
              <a:ext uri="{FF2B5EF4-FFF2-40B4-BE49-F238E27FC236}">
                <a16:creationId xmlns:a16="http://schemas.microsoft.com/office/drawing/2014/main" id="{DA699EE5-E8BB-5B8D-8A73-E79D4A9A522C}"/>
              </a:ext>
            </a:extLst>
          </p:cNvPr>
          <p:cNvSpPr>
            <a:spLocks noGrp="1"/>
          </p:cNvSpPr>
          <p:nvPr>
            <p:ph idx="1"/>
          </p:nvPr>
        </p:nvSpPr>
        <p:spPr>
          <a:xfrm>
            <a:off x="628650" y="2226468"/>
            <a:ext cx="7886700" cy="3684829"/>
          </a:xfrm>
        </p:spPr>
        <p:txBody>
          <a:bodyPr vert="horz" lIns="68580" tIns="34290" rIns="68580" bIns="34290" rtlCol="0" anchor="t">
            <a:normAutofit/>
          </a:bodyPr>
          <a:lstStyle/>
          <a:p>
            <a:r>
              <a:rPr lang="en-GB"/>
              <a:t>Candidate applies via the DfE portal </a:t>
            </a:r>
            <a:endParaRPr lang="en-GB" sz="1275"/>
          </a:p>
          <a:p>
            <a:pPr lvl="1"/>
            <a:r>
              <a:rPr lang="en-GB" sz="1350" dirty="0">
                <a:hlinkClick r:id="rId2"/>
              </a:rPr>
              <a:t>Primary 3-7 </a:t>
            </a:r>
            <a:endParaRPr lang="en-GB" sz="1350"/>
          </a:p>
          <a:p>
            <a:pPr lvl="1"/>
            <a:r>
              <a:rPr lang="en-GB" sz="1350" dirty="0">
                <a:hlinkClick r:id="rId3"/>
              </a:rPr>
              <a:t>Primary 5-11</a:t>
            </a:r>
            <a:endParaRPr lang="en-GB" sz="1350"/>
          </a:p>
          <a:p>
            <a:pPr lvl="1"/>
            <a:r>
              <a:rPr lang="en-GB" sz="1350" dirty="0">
                <a:hlinkClick r:id="rId4"/>
              </a:rPr>
              <a:t>Primary 7-11 </a:t>
            </a:r>
            <a:endParaRPr lang="en-GB" sz="1350"/>
          </a:p>
          <a:p>
            <a:pPr lvl="1"/>
            <a:r>
              <a:rPr lang="en-GB" sz="1350" dirty="0">
                <a:hlinkClick r:id="rId5"/>
              </a:rPr>
              <a:t>Primary (SEND) </a:t>
            </a:r>
            <a:endParaRPr lang="en-US" sz="1350"/>
          </a:p>
          <a:p>
            <a:pPr marL="385763" indent="-385763">
              <a:buAutoNum type="arabicPeriod"/>
            </a:pPr>
            <a:r>
              <a:rPr lang="en-GB" dirty="0"/>
              <a:t>The school interviews candidate to assess suitability for the programme </a:t>
            </a:r>
          </a:p>
          <a:p>
            <a:pPr marL="385763" indent="-385763">
              <a:buAutoNum type="arabicPeriod"/>
            </a:pPr>
            <a:r>
              <a:rPr lang="en-GB" dirty="0"/>
              <a:t>Application reviewed by university and interview held</a:t>
            </a:r>
          </a:p>
          <a:p>
            <a:pPr marL="385763" indent="-385763">
              <a:buAutoNum type="arabicPeriod"/>
            </a:pPr>
            <a:r>
              <a:rPr lang="en-GB" dirty="0"/>
              <a:t>If successful at interview, an offer is issued </a:t>
            </a:r>
          </a:p>
          <a:p>
            <a:pPr marL="385763" indent="-385763">
              <a:buAutoNum type="arabicPeriod"/>
            </a:pPr>
            <a:r>
              <a:rPr lang="en-GB" dirty="0"/>
              <a:t>Onboarding paperwork is sent to schools and offer holders </a:t>
            </a:r>
            <a:endParaRPr lang="en-GB"/>
          </a:p>
          <a:p>
            <a:pPr marL="385763" indent="-385763">
              <a:buAutoNum type="arabicPeriod"/>
            </a:pPr>
            <a:endParaRPr lang="en-GB" dirty="0"/>
          </a:p>
          <a:p>
            <a:pPr>
              <a:buAutoNum type="arabicPeriod"/>
            </a:pPr>
            <a:endParaRPr lang="en-GB" dirty="0"/>
          </a:p>
          <a:p>
            <a:pPr>
              <a:buAutoNum type="arabicPeriod"/>
            </a:pPr>
            <a:endParaRPr lang="en-GB"/>
          </a:p>
        </p:txBody>
      </p:sp>
    </p:spTree>
    <p:extLst>
      <p:ext uri="{BB962C8B-B14F-4D97-AF65-F5344CB8AC3E}">
        <p14:creationId xmlns:p14="http://schemas.microsoft.com/office/powerpoint/2010/main" val="3024046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2E33A-D5FB-8130-8841-14C99266BA21}"/>
              </a:ext>
            </a:extLst>
          </p:cNvPr>
          <p:cNvSpPr>
            <a:spLocks noGrp="1"/>
          </p:cNvSpPr>
          <p:nvPr>
            <p:ph type="title"/>
          </p:nvPr>
        </p:nvSpPr>
        <p:spPr/>
        <p:txBody>
          <a:bodyPr/>
          <a:lstStyle/>
          <a:p>
            <a:r>
              <a:rPr lang="en-GB"/>
              <a:t>Find out more</a:t>
            </a:r>
          </a:p>
        </p:txBody>
      </p:sp>
      <p:sp>
        <p:nvSpPr>
          <p:cNvPr id="5" name="TextBox 4">
            <a:extLst>
              <a:ext uri="{FF2B5EF4-FFF2-40B4-BE49-F238E27FC236}">
                <a16:creationId xmlns:a16="http://schemas.microsoft.com/office/drawing/2014/main" id="{8FCBE263-3926-BC7D-EEB5-0E93C62E17A6}"/>
              </a:ext>
            </a:extLst>
          </p:cNvPr>
          <p:cNvSpPr txBox="1"/>
          <p:nvPr/>
        </p:nvSpPr>
        <p:spPr>
          <a:xfrm>
            <a:off x="159942" y="2558767"/>
            <a:ext cx="3804557" cy="60016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eaLnBrk="1" fontAlgn="auto" hangingPunct="1">
              <a:spcBef>
                <a:spcPts val="0"/>
              </a:spcBef>
              <a:spcAft>
                <a:spcPts val="0"/>
              </a:spcAft>
            </a:pPr>
            <a:r>
              <a:rPr lang="en-US" sz="2100" u="sng">
                <a:solidFill>
                  <a:srgbClr val="467886"/>
                </a:solidFill>
                <a:latin typeface="Aptos"/>
                <a:ea typeface="Arial"/>
                <a:cs typeface="Arial"/>
                <a:hlinkClick r:id="rId3"/>
              </a:rPr>
              <a:t>FAQ apprenticeships LMU.pdf</a:t>
            </a:r>
            <a:endParaRPr lang="en-GB" sz="1350">
              <a:solidFill>
                <a:prstClr val="black"/>
              </a:solidFill>
              <a:latin typeface="Aptos" panose="020B0004020202020204"/>
            </a:endParaRPr>
          </a:p>
          <a:p>
            <a:pPr algn="ctr" defTabSz="685800" eaLnBrk="1" fontAlgn="auto" hangingPunct="1">
              <a:spcBef>
                <a:spcPts val="0"/>
              </a:spcBef>
              <a:spcAft>
                <a:spcPts val="0"/>
              </a:spcAft>
            </a:pPr>
            <a:endParaRPr lang="en-GB" sz="1350">
              <a:solidFill>
                <a:prstClr val="black"/>
              </a:solidFill>
              <a:latin typeface="Aptos" panose="020B0004020202020204"/>
            </a:endParaRPr>
          </a:p>
        </p:txBody>
      </p:sp>
      <p:pic>
        <p:nvPicPr>
          <p:cNvPr id="7" name="Online Media 6" title="Graduate Teacher Apprenticeships at London Met">
            <a:hlinkClick r:id="" action="ppaction://noaction"/>
            <a:extLst>
              <a:ext uri="{FF2B5EF4-FFF2-40B4-BE49-F238E27FC236}">
                <a16:creationId xmlns:a16="http://schemas.microsoft.com/office/drawing/2014/main" id="{EF52D629-B24C-8AED-FFC7-BF5C4FA7793D}"/>
              </a:ext>
            </a:extLst>
          </p:cNvPr>
          <p:cNvPicPr>
            <a:picLocks noGrp="1" noRot="1" noChangeAspect="1"/>
          </p:cNvPicPr>
          <p:nvPr>
            <p:ph idx="1"/>
            <a:videoFile r:link="rId1"/>
          </p:nvPr>
        </p:nvPicPr>
        <p:blipFill>
          <a:blip r:embed="rId4"/>
          <a:stretch>
            <a:fillRect/>
          </a:stretch>
        </p:blipFill>
        <p:spPr>
          <a:xfrm>
            <a:off x="4523633" y="1899898"/>
            <a:ext cx="4364186" cy="2464781"/>
          </a:xfrm>
          <a:prstGeom prst="rect">
            <a:avLst/>
          </a:prstGeom>
        </p:spPr>
      </p:pic>
      <p:sp>
        <p:nvSpPr>
          <p:cNvPr id="4" name="TextBox 3">
            <a:extLst>
              <a:ext uri="{FF2B5EF4-FFF2-40B4-BE49-F238E27FC236}">
                <a16:creationId xmlns:a16="http://schemas.microsoft.com/office/drawing/2014/main" id="{452EC2F3-F4EB-2F5D-12AD-324E85CD5D1B}"/>
              </a:ext>
            </a:extLst>
          </p:cNvPr>
          <p:cNvSpPr txBox="1"/>
          <p:nvPr/>
        </p:nvSpPr>
        <p:spPr>
          <a:xfrm>
            <a:off x="108889" y="3300240"/>
            <a:ext cx="3910694" cy="60016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800" eaLnBrk="1" fontAlgn="auto" hangingPunct="1">
              <a:spcBef>
                <a:spcPts val="0"/>
              </a:spcBef>
              <a:spcAft>
                <a:spcPts val="0"/>
              </a:spcAft>
            </a:pPr>
            <a:r>
              <a:rPr lang="en-US" sz="2100" dirty="0">
                <a:solidFill>
                  <a:prstClr val="black"/>
                </a:solidFill>
                <a:latin typeface="Calibri"/>
                <a:ea typeface="Calibri"/>
                <a:cs typeface="Calibri"/>
                <a:hlinkClick r:id="rId5" tooltip="Original URL: https://londonmet.sharepoint.com/:b:/s/SSSP/IQCamRsgdax7QZvpwH30xoGoAe4_QJZpJVLRZGYySdfIH8U?e=3uwfCh. Click or tap if you trust this link."/>
              </a:rPr>
              <a:t>Teacher Education Partnerships</a:t>
            </a:r>
            <a:endParaRPr lang="en-US" sz="2100" dirty="0">
              <a:solidFill>
                <a:prstClr val="black"/>
              </a:solidFill>
              <a:latin typeface="Aptos" panose="020B0004020202020204"/>
            </a:endParaRPr>
          </a:p>
          <a:p>
            <a:pPr algn="ctr" defTabSz="685800" eaLnBrk="1" fontAlgn="auto" hangingPunct="1">
              <a:spcBef>
                <a:spcPts val="0"/>
              </a:spcBef>
              <a:spcAft>
                <a:spcPts val="0"/>
              </a:spcAft>
            </a:pPr>
            <a:endParaRPr lang="en-GB" sz="1350">
              <a:solidFill>
                <a:prstClr val="black"/>
              </a:solidFill>
              <a:latin typeface="Aptos" panose="020B0004020202020204"/>
            </a:endParaRPr>
          </a:p>
        </p:txBody>
      </p:sp>
      <p:sp>
        <p:nvSpPr>
          <p:cNvPr id="6" name="TextBox 5">
            <a:extLst>
              <a:ext uri="{FF2B5EF4-FFF2-40B4-BE49-F238E27FC236}">
                <a16:creationId xmlns:a16="http://schemas.microsoft.com/office/drawing/2014/main" id="{10AA6360-13DD-B3A3-7277-6C8699B9F9E5}"/>
              </a:ext>
            </a:extLst>
          </p:cNvPr>
          <p:cNvSpPr txBox="1"/>
          <p:nvPr/>
        </p:nvSpPr>
        <p:spPr>
          <a:xfrm>
            <a:off x="318407" y="4000500"/>
            <a:ext cx="3486150" cy="60016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pPr>
            <a:r>
              <a:rPr lang="en-US" sz="2100" dirty="0">
                <a:solidFill>
                  <a:prstClr val="black"/>
                </a:solidFill>
                <a:latin typeface="Calibri"/>
                <a:ea typeface="Calibri"/>
                <a:cs typeface="Calibri"/>
                <a:hlinkClick r:id="rId6" tooltip="https://www.londonmet.ac.uk/about/supporting-organisations/teacher-education-partnerships/mentor-resource-hub/"/>
              </a:rPr>
              <a:t>Mentor Resource Hub</a:t>
            </a:r>
            <a:endParaRPr lang="en-US" sz="1500" dirty="0">
              <a:solidFill>
                <a:prstClr val="black"/>
              </a:solidFill>
              <a:latin typeface="Aptos" panose="020B0004020202020204"/>
            </a:endParaRPr>
          </a:p>
          <a:p>
            <a:pPr algn="ctr" defTabSz="685800" eaLnBrk="1" fontAlgn="auto" hangingPunct="1">
              <a:spcBef>
                <a:spcPts val="0"/>
              </a:spcBef>
              <a:spcAft>
                <a:spcPts val="0"/>
              </a:spcAft>
            </a:pPr>
            <a:endParaRPr lang="en-GB" sz="1350">
              <a:solidFill>
                <a:prstClr val="black"/>
              </a:solidFill>
              <a:latin typeface="Aptos" panose="020B0004020202020204"/>
            </a:endParaRPr>
          </a:p>
        </p:txBody>
      </p:sp>
      <p:sp>
        <p:nvSpPr>
          <p:cNvPr id="8" name="TextBox 7">
            <a:extLst>
              <a:ext uri="{FF2B5EF4-FFF2-40B4-BE49-F238E27FC236}">
                <a16:creationId xmlns:a16="http://schemas.microsoft.com/office/drawing/2014/main" id="{4C442466-F4F1-9DC4-2509-3FACD12B22EA}"/>
              </a:ext>
            </a:extLst>
          </p:cNvPr>
          <p:cNvSpPr txBox="1"/>
          <p:nvPr/>
        </p:nvSpPr>
        <p:spPr>
          <a:xfrm>
            <a:off x="321672" y="4748348"/>
            <a:ext cx="4353197"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pPr>
            <a:r>
              <a:rPr lang="en-GB" sz="2100" dirty="0">
                <a:solidFill>
                  <a:prstClr val="black"/>
                </a:solidFill>
                <a:latin typeface="Aptos" panose="020B0004020202020204"/>
                <a:hlinkClick r:id="rId7"/>
              </a:rPr>
              <a:t>Routes into teaching at London Met</a:t>
            </a:r>
            <a:endParaRPr lang="en-GB" sz="2100">
              <a:solidFill>
                <a:prstClr val="black"/>
              </a:solidFill>
              <a:latin typeface="Aptos" panose="020B0004020202020204"/>
            </a:endParaRPr>
          </a:p>
        </p:txBody>
      </p:sp>
    </p:spTree>
    <p:extLst>
      <p:ext uri="{BB962C8B-B14F-4D97-AF65-F5344CB8AC3E}">
        <p14:creationId xmlns:p14="http://schemas.microsoft.com/office/powerpoint/2010/main" val="2899545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AD05F7-F928-E62E-1912-FD21411823B3}"/>
              </a:ext>
            </a:extLst>
          </p:cNvPr>
          <p:cNvSpPr/>
          <p:nvPr/>
        </p:nvSpPr>
        <p:spPr>
          <a:xfrm>
            <a:off x="-57913" y="791044"/>
            <a:ext cx="9201913" cy="541507"/>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Calibri"/>
            </a:endParaRPr>
          </a:p>
        </p:txBody>
      </p:sp>
      <p:grpSp>
        <p:nvGrpSpPr>
          <p:cNvPr id="51" name="Group 50">
            <a:extLst>
              <a:ext uri="{FF2B5EF4-FFF2-40B4-BE49-F238E27FC236}">
                <a16:creationId xmlns:a16="http://schemas.microsoft.com/office/drawing/2014/main" id="{AC0E7D1D-CD6D-0939-34EC-613542C9D7B1}"/>
              </a:ext>
            </a:extLst>
          </p:cNvPr>
          <p:cNvGrpSpPr/>
          <p:nvPr/>
        </p:nvGrpSpPr>
        <p:grpSpPr>
          <a:xfrm>
            <a:off x="304800" y="1485900"/>
            <a:ext cx="8648700" cy="4333056"/>
            <a:chOff x="688207" y="1192744"/>
            <a:chExt cx="17297400" cy="8666112"/>
          </a:xfrm>
        </p:grpSpPr>
        <p:sp>
          <p:nvSpPr>
            <p:cNvPr id="5" name="Rectangle: Rounded Corners 4">
              <a:extLst>
                <a:ext uri="{FF2B5EF4-FFF2-40B4-BE49-F238E27FC236}">
                  <a16:creationId xmlns:a16="http://schemas.microsoft.com/office/drawing/2014/main" id="{D7101198-2A18-1C09-D75B-28BC814DF7FD}"/>
                </a:ext>
              </a:extLst>
            </p:cNvPr>
            <p:cNvSpPr/>
            <p:nvPr/>
          </p:nvSpPr>
          <p:spPr>
            <a:xfrm>
              <a:off x="688207" y="1192744"/>
              <a:ext cx="17297400" cy="8666112"/>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Calibri"/>
              </a:endParaRPr>
            </a:p>
          </p:txBody>
        </p:sp>
        <p:grpSp>
          <p:nvGrpSpPr>
            <p:cNvPr id="11" name="Group 10">
              <a:extLst>
                <a:ext uri="{FF2B5EF4-FFF2-40B4-BE49-F238E27FC236}">
                  <a16:creationId xmlns:a16="http://schemas.microsoft.com/office/drawing/2014/main" id="{A2300218-F7F2-F5A2-E0C2-D0405B602DE8}"/>
                </a:ext>
              </a:extLst>
            </p:cNvPr>
            <p:cNvGrpSpPr/>
            <p:nvPr/>
          </p:nvGrpSpPr>
          <p:grpSpPr>
            <a:xfrm>
              <a:off x="1190886" y="1218812"/>
              <a:ext cx="10363200" cy="4801311"/>
              <a:chOff x="1606216" y="1322281"/>
              <a:chExt cx="10363200" cy="4801311"/>
            </a:xfrm>
          </p:grpSpPr>
          <p:sp>
            <p:nvSpPr>
              <p:cNvPr id="24" name="TextBox 23">
                <a:extLst>
                  <a:ext uri="{FF2B5EF4-FFF2-40B4-BE49-F238E27FC236}">
                    <a16:creationId xmlns:a16="http://schemas.microsoft.com/office/drawing/2014/main" id="{1BB1D78E-E66C-E296-406A-24D45E4C039E}"/>
                  </a:ext>
                </a:extLst>
              </p:cNvPr>
              <p:cNvSpPr txBox="1"/>
              <p:nvPr/>
            </p:nvSpPr>
            <p:spPr>
              <a:xfrm>
                <a:off x="1606216" y="1322281"/>
                <a:ext cx="2286000" cy="4801311"/>
              </a:xfrm>
              <a:prstGeom prst="rect">
                <a:avLst/>
              </a:prstGeom>
              <a:noFill/>
            </p:spPr>
            <p:txBody>
              <a:bodyPr wrap="square" rtlCol="0">
                <a:spAutoFit/>
              </a:bodyPr>
              <a:lstStyle/>
              <a:p>
                <a:pPr defTabSz="457200" eaLnBrk="1" fontAlgn="auto" hangingPunct="1">
                  <a:spcBef>
                    <a:spcPts val="0"/>
                  </a:spcBef>
                  <a:spcAft>
                    <a:spcPts val="0"/>
                  </a:spcAft>
                </a:pPr>
                <a:r>
                  <a:rPr lang="en-GB" sz="7500" b="1" dirty="0">
                    <a:solidFill>
                      <a:srgbClr val="1F497D"/>
                    </a:solidFill>
                    <a:latin typeface="Calibri"/>
                  </a:rPr>
                  <a:t>19</a:t>
                </a:r>
                <a:endParaRPr lang="en-US" sz="7500" b="1" dirty="0">
                  <a:solidFill>
                    <a:srgbClr val="1F497D"/>
                  </a:solidFill>
                  <a:latin typeface="Calibri"/>
                </a:endParaRPr>
              </a:p>
            </p:txBody>
          </p:sp>
          <p:sp>
            <p:nvSpPr>
              <p:cNvPr id="25" name="TextBox 24">
                <a:extLst>
                  <a:ext uri="{FF2B5EF4-FFF2-40B4-BE49-F238E27FC236}">
                    <a16:creationId xmlns:a16="http://schemas.microsoft.com/office/drawing/2014/main" id="{A97F0694-8A05-8865-AB0A-C0D857A24CB9}"/>
                  </a:ext>
                </a:extLst>
              </p:cNvPr>
              <p:cNvSpPr txBox="1"/>
              <p:nvPr/>
            </p:nvSpPr>
            <p:spPr>
              <a:xfrm>
                <a:off x="3816016" y="1474681"/>
                <a:ext cx="8153400" cy="2646877"/>
              </a:xfrm>
              <a:prstGeom prst="rect">
                <a:avLst/>
              </a:prstGeom>
              <a:noFill/>
            </p:spPr>
            <p:txBody>
              <a:bodyPr wrap="square" rtlCol="0">
                <a:spAutoFit/>
              </a:bodyPr>
              <a:lstStyle/>
              <a:p>
                <a:pPr defTabSz="457200" eaLnBrk="1" fontAlgn="auto" hangingPunct="1">
                  <a:spcBef>
                    <a:spcPts val="0"/>
                  </a:spcBef>
                  <a:spcAft>
                    <a:spcPts val="0"/>
                  </a:spcAft>
                </a:pPr>
                <a:r>
                  <a:rPr lang="en-GB" sz="4000" b="1" dirty="0">
                    <a:solidFill>
                      <a:srgbClr val="1F497D"/>
                    </a:solidFill>
                    <a:latin typeface="Calibri"/>
                  </a:rPr>
                  <a:t>CO-PRODUCTION</a:t>
                </a:r>
              </a:p>
              <a:p>
                <a:pPr defTabSz="457200" eaLnBrk="1" fontAlgn="auto" hangingPunct="1">
                  <a:spcBef>
                    <a:spcPts val="0"/>
                  </a:spcBef>
                  <a:spcAft>
                    <a:spcPts val="0"/>
                  </a:spcAft>
                </a:pPr>
                <a:r>
                  <a:rPr lang="en-GB" sz="4000" b="1" dirty="0">
                    <a:solidFill>
                      <a:srgbClr val="1F497D"/>
                    </a:solidFill>
                    <a:latin typeface="Calibri"/>
                  </a:rPr>
                  <a:t>EVENTS</a:t>
                </a:r>
                <a:endParaRPr lang="en-US" sz="4000" b="1" dirty="0">
                  <a:solidFill>
                    <a:srgbClr val="1F497D"/>
                  </a:solidFill>
                  <a:latin typeface="Calibri"/>
                </a:endParaRPr>
              </a:p>
            </p:txBody>
          </p:sp>
        </p:grpSp>
        <p:grpSp>
          <p:nvGrpSpPr>
            <p:cNvPr id="40" name="Group 39">
              <a:extLst>
                <a:ext uri="{FF2B5EF4-FFF2-40B4-BE49-F238E27FC236}">
                  <a16:creationId xmlns:a16="http://schemas.microsoft.com/office/drawing/2014/main" id="{E2F77974-CF85-184E-7892-46A7207DE601}"/>
                </a:ext>
              </a:extLst>
            </p:cNvPr>
            <p:cNvGrpSpPr/>
            <p:nvPr/>
          </p:nvGrpSpPr>
          <p:grpSpPr>
            <a:xfrm>
              <a:off x="1178693" y="3017282"/>
              <a:ext cx="16421100" cy="6310982"/>
              <a:chOff x="1295400" y="2337351"/>
              <a:chExt cx="16421100" cy="6310982"/>
            </a:xfrm>
          </p:grpSpPr>
          <p:sp>
            <p:nvSpPr>
              <p:cNvPr id="38" name="Rectangle 37">
                <a:extLst>
                  <a:ext uri="{FF2B5EF4-FFF2-40B4-BE49-F238E27FC236}">
                    <a16:creationId xmlns:a16="http://schemas.microsoft.com/office/drawing/2014/main" id="{19F9CDFF-E259-EBA5-4143-F19C0D56083C}"/>
                  </a:ext>
                </a:extLst>
              </p:cNvPr>
              <p:cNvSpPr/>
              <p:nvPr/>
            </p:nvSpPr>
            <p:spPr>
              <a:xfrm>
                <a:off x="2057400" y="7541456"/>
                <a:ext cx="12039600" cy="221352"/>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Calibri"/>
                </a:endParaRPr>
              </a:p>
            </p:txBody>
          </p:sp>
          <p:grpSp>
            <p:nvGrpSpPr>
              <p:cNvPr id="34" name="Group 33">
                <a:extLst>
                  <a:ext uri="{FF2B5EF4-FFF2-40B4-BE49-F238E27FC236}">
                    <a16:creationId xmlns:a16="http://schemas.microsoft.com/office/drawing/2014/main" id="{37448189-4678-005B-546B-B579B004D087}"/>
                  </a:ext>
                </a:extLst>
              </p:cNvPr>
              <p:cNvGrpSpPr/>
              <p:nvPr/>
            </p:nvGrpSpPr>
            <p:grpSpPr>
              <a:xfrm>
                <a:off x="1295400" y="6574796"/>
                <a:ext cx="12275740" cy="2073537"/>
                <a:chOff x="1748830" y="6508970"/>
                <a:chExt cx="12275740" cy="2073537"/>
              </a:xfrm>
            </p:grpSpPr>
            <p:sp>
              <p:nvSpPr>
                <p:cNvPr id="17" name="Oval 16">
                  <a:extLst>
                    <a:ext uri="{FF2B5EF4-FFF2-40B4-BE49-F238E27FC236}">
                      <a16:creationId xmlns:a16="http://schemas.microsoft.com/office/drawing/2014/main" id="{E62EAF7A-45E7-4E35-318C-8886570EE1A6}"/>
                    </a:ext>
                  </a:extLst>
                </p:cNvPr>
                <p:cNvSpPr/>
                <p:nvPr/>
              </p:nvSpPr>
              <p:spPr>
                <a:xfrm>
                  <a:off x="1748830" y="6508970"/>
                  <a:ext cx="1984970" cy="205740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200" b="1" dirty="0">
                    <a:solidFill>
                      <a:prstClr val="white"/>
                    </a:solidFill>
                    <a:latin typeface="Calibri"/>
                  </a:endParaRPr>
                </a:p>
              </p:txBody>
            </p:sp>
            <p:sp>
              <p:nvSpPr>
                <p:cNvPr id="18" name="Oval 17">
                  <a:extLst>
                    <a:ext uri="{FF2B5EF4-FFF2-40B4-BE49-F238E27FC236}">
                      <a16:creationId xmlns:a16="http://schemas.microsoft.com/office/drawing/2014/main" id="{32EFCA77-5866-BA97-7C9C-E2CFAC7516B5}"/>
                    </a:ext>
                  </a:extLst>
                </p:cNvPr>
                <p:cNvSpPr/>
                <p:nvPr/>
              </p:nvSpPr>
              <p:spPr>
                <a:xfrm>
                  <a:off x="3806230" y="6519091"/>
                  <a:ext cx="1984970" cy="205740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dirty="0">
                    <a:solidFill>
                      <a:prstClr val="white"/>
                    </a:solidFill>
                    <a:latin typeface="Calibri"/>
                  </a:endParaRPr>
                </a:p>
              </p:txBody>
            </p:sp>
            <p:sp>
              <p:nvSpPr>
                <p:cNvPr id="19" name="Oval 18">
                  <a:extLst>
                    <a:ext uri="{FF2B5EF4-FFF2-40B4-BE49-F238E27FC236}">
                      <a16:creationId xmlns:a16="http://schemas.microsoft.com/office/drawing/2014/main" id="{B109B4C0-B841-6590-498C-4DFAE7CC9F59}"/>
                    </a:ext>
                  </a:extLst>
                </p:cNvPr>
                <p:cNvSpPr/>
                <p:nvPr/>
              </p:nvSpPr>
              <p:spPr>
                <a:xfrm>
                  <a:off x="5863630" y="6508970"/>
                  <a:ext cx="1984970" cy="205740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Calibri"/>
                  </a:endParaRPr>
                </a:p>
              </p:txBody>
            </p:sp>
            <p:sp>
              <p:nvSpPr>
                <p:cNvPr id="20" name="Oval 19">
                  <a:extLst>
                    <a:ext uri="{FF2B5EF4-FFF2-40B4-BE49-F238E27FC236}">
                      <a16:creationId xmlns:a16="http://schemas.microsoft.com/office/drawing/2014/main" id="{EA9A53B7-1BEC-4B3B-1AA3-E8D4DE7C81C5}"/>
                    </a:ext>
                  </a:extLst>
                </p:cNvPr>
                <p:cNvSpPr/>
                <p:nvPr/>
              </p:nvSpPr>
              <p:spPr>
                <a:xfrm>
                  <a:off x="7921030" y="6508970"/>
                  <a:ext cx="1984970" cy="205740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Calibri"/>
                  </a:endParaRPr>
                </a:p>
              </p:txBody>
            </p:sp>
            <p:sp>
              <p:nvSpPr>
                <p:cNvPr id="21" name="Oval 20">
                  <a:extLst>
                    <a:ext uri="{FF2B5EF4-FFF2-40B4-BE49-F238E27FC236}">
                      <a16:creationId xmlns:a16="http://schemas.microsoft.com/office/drawing/2014/main" id="{3595F79C-4089-C3AB-A9DC-B8B3C8FA2A39}"/>
                    </a:ext>
                  </a:extLst>
                </p:cNvPr>
                <p:cNvSpPr/>
                <p:nvPr/>
              </p:nvSpPr>
              <p:spPr>
                <a:xfrm>
                  <a:off x="9982200" y="6519091"/>
                  <a:ext cx="1984970" cy="205740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Calibri"/>
                  </a:endParaRPr>
                </a:p>
              </p:txBody>
            </p:sp>
            <p:sp>
              <p:nvSpPr>
                <p:cNvPr id="22" name="Oval 21">
                  <a:extLst>
                    <a:ext uri="{FF2B5EF4-FFF2-40B4-BE49-F238E27FC236}">
                      <a16:creationId xmlns:a16="http://schemas.microsoft.com/office/drawing/2014/main" id="{1820CF6A-9AFE-8BB7-0A8D-E799C2C9FCDA}"/>
                    </a:ext>
                  </a:extLst>
                </p:cNvPr>
                <p:cNvSpPr/>
                <p:nvPr/>
              </p:nvSpPr>
              <p:spPr>
                <a:xfrm>
                  <a:off x="12039600" y="6525107"/>
                  <a:ext cx="1984970" cy="2057400"/>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Calibri"/>
                  </a:endParaRPr>
                </a:p>
              </p:txBody>
            </p:sp>
            <p:sp>
              <p:nvSpPr>
                <p:cNvPr id="28" name="TextBox 27">
                  <a:extLst>
                    <a:ext uri="{FF2B5EF4-FFF2-40B4-BE49-F238E27FC236}">
                      <a16:creationId xmlns:a16="http://schemas.microsoft.com/office/drawing/2014/main" id="{2E3B3FDF-6187-5AD3-5D2B-C514E66CCEDA}"/>
                    </a:ext>
                  </a:extLst>
                </p:cNvPr>
                <p:cNvSpPr txBox="1"/>
                <p:nvPr/>
              </p:nvSpPr>
              <p:spPr>
                <a:xfrm>
                  <a:off x="3926186" y="6937506"/>
                  <a:ext cx="1748830" cy="1292661"/>
                </a:xfrm>
                <a:prstGeom prst="rect">
                  <a:avLst/>
                </a:prstGeom>
                <a:noFill/>
              </p:spPr>
              <p:txBody>
                <a:bodyPr wrap="square" rtlCol="0">
                  <a:spAutoFit/>
                </a:bodyPr>
                <a:lstStyle/>
                <a:p>
                  <a:pPr algn="ctr" defTabSz="457200" eaLnBrk="1" fontAlgn="auto" hangingPunct="1">
                    <a:spcBef>
                      <a:spcPts val="0"/>
                    </a:spcBef>
                    <a:spcAft>
                      <a:spcPts val="0"/>
                    </a:spcAft>
                  </a:pPr>
                  <a:r>
                    <a:rPr lang="en-GB" sz="1200" b="1" dirty="0">
                      <a:solidFill>
                        <a:prstClr val="white"/>
                      </a:solidFill>
                      <a:latin typeface="Calibri"/>
                    </a:rPr>
                    <a:t>3 x Parent Carer events</a:t>
                  </a:r>
                  <a:endParaRPr lang="en-US" sz="1200" b="1" dirty="0">
                    <a:solidFill>
                      <a:prstClr val="white"/>
                    </a:solidFill>
                    <a:latin typeface="Calibri"/>
                  </a:endParaRPr>
                </a:p>
              </p:txBody>
            </p:sp>
            <p:sp>
              <p:nvSpPr>
                <p:cNvPr id="29" name="TextBox 28">
                  <a:extLst>
                    <a:ext uri="{FF2B5EF4-FFF2-40B4-BE49-F238E27FC236}">
                      <a16:creationId xmlns:a16="http://schemas.microsoft.com/office/drawing/2014/main" id="{7F752A3A-F0F4-6947-DF6A-35A91D694E4B}"/>
                    </a:ext>
                  </a:extLst>
                </p:cNvPr>
                <p:cNvSpPr txBox="1"/>
                <p:nvPr/>
              </p:nvSpPr>
              <p:spPr>
                <a:xfrm>
                  <a:off x="1834456" y="6955552"/>
                  <a:ext cx="1748830" cy="1292661"/>
                </a:xfrm>
                <a:prstGeom prst="rect">
                  <a:avLst/>
                </a:prstGeom>
                <a:noFill/>
              </p:spPr>
              <p:txBody>
                <a:bodyPr wrap="square" rtlCol="0">
                  <a:spAutoFit/>
                </a:bodyPr>
                <a:lstStyle/>
                <a:p>
                  <a:pPr algn="ctr" defTabSz="457200" eaLnBrk="1" fontAlgn="auto" hangingPunct="1">
                    <a:spcBef>
                      <a:spcPts val="0"/>
                    </a:spcBef>
                    <a:spcAft>
                      <a:spcPts val="0"/>
                    </a:spcAft>
                  </a:pPr>
                  <a:r>
                    <a:rPr lang="en-GB" sz="1200" b="1" dirty="0">
                      <a:solidFill>
                        <a:prstClr val="white"/>
                      </a:solidFill>
                      <a:latin typeface="Calibri"/>
                    </a:rPr>
                    <a:t>8 x Multi Agency events</a:t>
                  </a:r>
                  <a:endParaRPr lang="en-US" sz="1200" b="1" dirty="0">
                    <a:solidFill>
                      <a:prstClr val="white"/>
                    </a:solidFill>
                    <a:latin typeface="Calibri"/>
                  </a:endParaRPr>
                </a:p>
              </p:txBody>
            </p:sp>
            <p:sp>
              <p:nvSpPr>
                <p:cNvPr id="30" name="TextBox 29">
                  <a:extLst>
                    <a:ext uri="{FF2B5EF4-FFF2-40B4-BE49-F238E27FC236}">
                      <a16:creationId xmlns:a16="http://schemas.microsoft.com/office/drawing/2014/main" id="{F2485BEE-20D7-C760-AF47-F5CAB08F86D2}"/>
                    </a:ext>
                  </a:extLst>
                </p:cNvPr>
                <p:cNvSpPr txBox="1"/>
                <p:nvPr/>
              </p:nvSpPr>
              <p:spPr>
                <a:xfrm>
                  <a:off x="8012792" y="7113744"/>
                  <a:ext cx="1748830" cy="923330"/>
                </a:xfrm>
                <a:prstGeom prst="rect">
                  <a:avLst/>
                </a:prstGeom>
                <a:noFill/>
              </p:spPr>
              <p:txBody>
                <a:bodyPr wrap="square" rtlCol="0">
                  <a:spAutoFit/>
                </a:bodyPr>
                <a:lstStyle/>
                <a:p>
                  <a:pPr algn="ctr" defTabSz="457200" eaLnBrk="1" fontAlgn="auto" hangingPunct="1">
                    <a:spcBef>
                      <a:spcPts val="0"/>
                    </a:spcBef>
                    <a:spcAft>
                      <a:spcPts val="0"/>
                    </a:spcAft>
                  </a:pPr>
                  <a:r>
                    <a:rPr lang="en-GB" sz="1200" b="1" dirty="0">
                      <a:solidFill>
                        <a:prstClr val="white"/>
                      </a:solidFill>
                      <a:latin typeface="Calibri"/>
                    </a:rPr>
                    <a:t>2 x SENCO events</a:t>
                  </a:r>
                  <a:endParaRPr lang="en-US" sz="1200" b="1" dirty="0">
                    <a:solidFill>
                      <a:prstClr val="white"/>
                    </a:solidFill>
                    <a:latin typeface="Calibri"/>
                  </a:endParaRPr>
                </a:p>
              </p:txBody>
            </p:sp>
            <p:sp>
              <p:nvSpPr>
                <p:cNvPr id="31" name="TextBox 30">
                  <a:extLst>
                    <a:ext uri="{FF2B5EF4-FFF2-40B4-BE49-F238E27FC236}">
                      <a16:creationId xmlns:a16="http://schemas.microsoft.com/office/drawing/2014/main" id="{DEFBFD62-EF9E-0520-14A6-6929EF26F0F5}"/>
                    </a:ext>
                  </a:extLst>
                </p:cNvPr>
                <p:cNvSpPr txBox="1"/>
                <p:nvPr/>
              </p:nvSpPr>
              <p:spPr>
                <a:xfrm>
                  <a:off x="5995376" y="6929080"/>
                  <a:ext cx="1748830" cy="1292661"/>
                </a:xfrm>
                <a:prstGeom prst="rect">
                  <a:avLst/>
                </a:prstGeom>
                <a:noFill/>
              </p:spPr>
              <p:txBody>
                <a:bodyPr wrap="square" rtlCol="0">
                  <a:spAutoFit/>
                </a:bodyPr>
                <a:lstStyle/>
                <a:p>
                  <a:pPr algn="ctr" defTabSz="457200" eaLnBrk="1" fontAlgn="auto" hangingPunct="1">
                    <a:spcBef>
                      <a:spcPts val="0"/>
                    </a:spcBef>
                    <a:spcAft>
                      <a:spcPts val="0"/>
                    </a:spcAft>
                  </a:pPr>
                  <a:r>
                    <a:rPr lang="en-GB" sz="1200" b="1" dirty="0">
                      <a:solidFill>
                        <a:prstClr val="white"/>
                      </a:solidFill>
                      <a:latin typeface="Calibri"/>
                    </a:rPr>
                    <a:t>4 x Head Teacher events</a:t>
                  </a:r>
                  <a:endParaRPr lang="en-US" sz="1200" b="1" dirty="0">
                    <a:solidFill>
                      <a:prstClr val="white"/>
                    </a:solidFill>
                    <a:latin typeface="Calibri"/>
                  </a:endParaRPr>
                </a:p>
              </p:txBody>
            </p:sp>
            <p:sp>
              <p:nvSpPr>
                <p:cNvPr id="32" name="TextBox 31">
                  <a:extLst>
                    <a:ext uri="{FF2B5EF4-FFF2-40B4-BE49-F238E27FC236}">
                      <a16:creationId xmlns:a16="http://schemas.microsoft.com/office/drawing/2014/main" id="{0991B05D-BFBF-812F-699E-42E33335AD62}"/>
                    </a:ext>
                  </a:extLst>
                </p:cNvPr>
                <p:cNvSpPr txBox="1"/>
                <p:nvPr/>
              </p:nvSpPr>
              <p:spPr>
                <a:xfrm>
                  <a:off x="10037988" y="6955552"/>
                  <a:ext cx="1929184" cy="1292661"/>
                </a:xfrm>
                <a:prstGeom prst="rect">
                  <a:avLst/>
                </a:prstGeom>
                <a:noFill/>
              </p:spPr>
              <p:txBody>
                <a:bodyPr wrap="square" rtlCol="0">
                  <a:spAutoFit/>
                </a:bodyPr>
                <a:lstStyle/>
                <a:p>
                  <a:pPr algn="ctr" defTabSz="457200" eaLnBrk="1" fontAlgn="auto" hangingPunct="1">
                    <a:spcBef>
                      <a:spcPts val="0"/>
                    </a:spcBef>
                    <a:spcAft>
                      <a:spcPts val="0"/>
                    </a:spcAft>
                  </a:pPr>
                  <a:r>
                    <a:rPr lang="en-GB" sz="1200" b="1" dirty="0">
                      <a:solidFill>
                        <a:prstClr val="white"/>
                      </a:solidFill>
                      <a:latin typeface="Calibri"/>
                    </a:rPr>
                    <a:t>1 x Early Years Leads </a:t>
                  </a:r>
                </a:p>
                <a:p>
                  <a:pPr algn="ctr" defTabSz="457200" eaLnBrk="1" fontAlgn="auto" hangingPunct="1">
                    <a:spcBef>
                      <a:spcPts val="0"/>
                    </a:spcBef>
                    <a:spcAft>
                      <a:spcPts val="0"/>
                    </a:spcAft>
                  </a:pPr>
                  <a:r>
                    <a:rPr lang="en-GB" sz="1200" b="1" dirty="0">
                      <a:solidFill>
                        <a:prstClr val="white"/>
                      </a:solidFill>
                      <a:latin typeface="Calibri"/>
                    </a:rPr>
                    <a:t>event</a:t>
                  </a:r>
                  <a:endParaRPr lang="en-US" sz="1200" b="1" dirty="0">
                    <a:solidFill>
                      <a:prstClr val="white"/>
                    </a:solidFill>
                    <a:latin typeface="Calibri"/>
                  </a:endParaRPr>
                </a:p>
              </p:txBody>
            </p:sp>
            <p:sp>
              <p:nvSpPr>
                <p:cNvPr id="33" name="TextBox 32">
                  <a:extLst>
                    <a:ext uri="{FF2B5EF4-FFF2-40B4-BE49-F238E27FC236}">
                      <a16:creationId xmlns:a16="http://schemas.microsoft.com/office/drawing/2014/main" id="{AC3E4ACF-9297-D031-B599-D96FFD18C1C3}"/>
                    </a:ext>
                  </a:extLst>
                </p:cNvPr>
                <p:cNvSpPr txBox="1"/>
                <p:nvPr/>
              </p:nvSpPr>
              <p:spPr>
                <a:xfrm>
                  <a:off x="12159916" y="6947126"/>
                  <a:ext cx="1748830" cy="1292661"/>
                </a:xfrm>
                <a:prstGeom prst="rect">
                  <a:avLst/>
                </a:prstGeom>
                <a:noFill/>
              </p:spPr>
              <p:txBody>
                <a:bodyPr wrap="square" rtlCol="0">
                  <a:spAutoFit/>
                </a:bodyPr>
                <a:lstStyle/>
                <a:p>
                  <a:pPr algn="ctr" defTabSz="457200" eaLnBrk="1" fontAlgn="auto" hangingPunct="1">
                    <a:spcBef>
                      <a:spcPts val="0"/>
                    </a:spcBef>
                    <a:spcAft>
                      <a:spcPts val="0"/>
                    </a:spcAft>
                  </a:pPr>
                  <a:r>
                    <a:rPr lang="en-GB" sz="1200" b="1" dirty="0">
                      <a:solidFill>
                        <a:prstClr val="white"/>
                      </a:solidFill>
                      <a:latin typeface="Calibri"/>
                    </a:rPr>
                    <a:t>1 x College Leads </a:t>
                  </a:r>
                </a:p>
                <a:p>
                  <a:pPr algn="ctr" defTabSz="457200" eaLnBrk="1" fontAlgn="auto" hangingPunct="1">
                    <a:spcBef>
                      <a:spcPts val="0"/>
                    </a:spcBef>
                    <a:spcAft>
                      <a:spcPts val="0"/>
                    </a:spcAft>
                  </a:pPr>
                  <a:r>
                    <a:rPr lang="en-GB" sz="1200" b="1" dirty="0">
                      <a:solidFill>
                        <a:prstClr val="white"/>
                      </a:solidFill>
                      <a:latin typeface="Calibri"/>
                    </a:rPr>
                    <a:t>event</a:t>
                  </a:r>
                  <a:endParaRPr lang="en-US" sz="1200" b="1" dirty="0">
                    <a:solidFill>
                      <a:prstClr val="white"/>
                    </a:solidFill>
                    <a:latin typeface="Calibri"/>
                  </a:endParaRPr>
                </a:p>
              </p:txBody>
            </p:sp>
          </p:grpSp>
          <p:sp>
            <p:nvSpPr>
              <p:cNvPr id="39" name="Rectangle 38">
                <a:extLst>
                  <a:ext uri="{FF2B5EF4-FFF2-40B4-BE49-F238E27FC236}">
                    <a16:creationId xmlns:a16="http://schemas.microsoft.com/office/drawing/2014/main" id="{46A25336-CF17-AD9D-FB8E-5D70CF96D906}"/>
                  </a:ext>
                </a:extLst>
              </p:cNvPr>
              <p:cNvSpPr/>
              <p:nvPr/>
            </p:nvSpPr>
            <p:spPr>
              <a:xfrm rot="19562730">
                <a:off x="13929158" y="7083275"/>
                <a:ext cx="1688432" cy="227397"/>
              </a:xfrm>
              <a:prstGeom prst="rect">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900">
                  <a:solidFill>
                    <a:prstClr val="white"/>
                  </a:solidFill>
                  <a:latin typeface="Calibri"/>
                </a:endParaRPr>
              </a:p>
            </p:txBody>
          </p:sp>
          <p:sp>
            <p:nvSpPr>
              <p:cNvPr id="4" name="Freeform 4">
                <a:extLst>
                  <a:ext uri="{FF2B5EF4-FFF2-40B4-BE49-F238E27FC236}">
                    <a16:creationId xmlns:a16="http://schemas.microsoft.com/office/drawing/2014/main" id="{9C5487B8-A469-E151-41D6-12A7BE772ED0}"/>
                  </a:ext>
                </a:extLst>
              </p:cNvPr>
              <p:cNvSpPr/>
              <p:nvPr/>
            </p:nvSpPr>
            <p:spPr>
              <a:xfrm>
                <a:off x="12763500" y="2337351"/>
                <a:ext cx="4953000" cy="5175565"/>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3"/>
                <a:stretch>
                  <a:fillRect/>
                </a:stretch>
              </a:blipFill>
            </p:spPr>
            <p:txBody>
              <a:bodyPr/>
              <a:lstStyle/>
              <a:p>
                <a:pPr defTabSz="457200" eaLnBrk="1" fontAlgn="auto" hangingPunct="1">
                  <a:spcBef>
                    <a:spcPts val="0"/>
                  </a:spcBef>
                  <a:spcAft>
                    <a:spcPts val="0"/>
                  </a:spcAft>
                </a:pPr>
                <a:endParaRPr lang="en-US" sz="900">
                  <a:solidFill>
                    <a:prstClr val="black"/>
                  </a:solidFill>
                  <a:latin typeface="Calibri"/>
                </a:endParaRPr>
              </a:p>
            </p:txBody>
          </p:sp>
        </p:grpSp>
        <p:sp>
          <p:nvSpPr>
            <p:cNvPr id="43" name="TextBox 42">
              <a:extLst>
                <a:ext uri="{FF2B5EF4-FFF2-40B4-BE49-F238E27FC236}">
                  <a16:creationId xmlns:a16="http://schemas.microsoft.com/office/drawing/2014/main" id="{9F382D3E-72A1-852A-0A17-D5548D00CF85}"/>
                </a:ext>
              </a:extLst>
            </p:cNvPr>
            <p:cNvSpPr txBox="1"/>
            <p:nvPr/>
          </p:nvSpPr>
          <p:spPr>
            <a:xfrm>
              <a:off x="1190887" y="4393402"/>
              <a:ext cx="2286000" cy="3262432"/>
            </a:xfrm>
            <a:prstGeom prst="rect">
              <a:avLst/>
            </a:prstGeom>
            <a:noFill/>
          </p:spPr>
          <p:txBody>
            <a:bodyPr wrap="square" rtlCol="0">
              <a:spAutoFit/>
            </a:bodyPr>
            <a:lstStyle/>
            <a:p>
              <a:pPr defTabSz="457200" eaLnBrk="1" fontAlgn="auto" hangingPunct="1">
                <a:spcBef>
                  <a:spcPts val="0"/>
                </a:spcBef>
                <a:spcAft>
                  <a:spcPts val="0"/>
                </a:spcAft>
              </a:pPr>
              <a:r>
                <a:rPr lang="en-GB" sz="5000" b="1" dirty="0">
                  <a:solidFill>
                    <a:srgbClr val="1F497D"/>
                  </a:solidFill>
                  <a:latin typeface="Calibri"/>
                </a:rPr>
                <a:t>507</a:t>
              </a:r>
              <a:endParaRPr lang="en-US" sz="5000" b="1" dirty="0">
                <a:solidFill>
                  <a:srgbClr val="1F497D"/>
                </a:solidFill>
                <a:latin typeface="Calibri"/>
              </a:endParaRPr>
            </a:p>
          </p:txBody>
        </p:sp>
        <p:sp>
          <p:nvSpPr>
            <p:cNvPr id="44" name="TextBox 43">
              <a:extLst>
                <a:ext uri="{FF2B5EF4-FFF2-40B4-BE49-F238E27FC236}">
                  <a16:creationId xmlns:a16="http://schemas.microsoft.com/office/drawing/2014/main" id="{42928888-C75F-753A-B5A7-A8983F824E4C}"/>
                </a:ext>
              </a:extLst>
            </p:cNvPr>
            <p:cNvSpPr txBox="1"/>
            <p:nvPr/>
          </p:nvSpPr>
          <p:spPr>
            <a:xfrm>
              <a:off x="3476887" y="4360594"/>
              <a:ext cx="10372464" cy="1107996"/>
            </a:xfrm>
            <a:prstGeom prst="rect">
              <a:avLst/>
            </a:prstGeom>
            <a:noFill/>
          </p:spPr>
          <p:txBody>
            <a:bodyPr wrap="square" rtlCol="0">
              <a:spAutoFit/>
            </a:bodyPr>
            <a:lstStyle/>
            <a:p>
              <a:pPr defTabSz="457200" eaLnBrk="1" fontAlgn="auto" hangingPunct="1">
                <a:spcBef>
                  <a:spcPts val="0"/>
                </a:spcBef>
                <a:spcAft>
                  <a:spcPts val="0"/>
                </a:spcAft>
              </a:pPr>
              <a:r>
                <a:rPr lang="en-GB" sz="3000" b="1" dirty="0">
                  <a:solidFill>
                    <a:srgbClr val="1F497D"/>
                  </a:solidFill>
                  <a:latin typeface="Calibri"/>
                </a:rPr>
                <a:t>STAKEHOLDERS CONSULTED</a:t>
              </a:r>
            </a:p>
          </p:txBody>
        </p:sp>
        <p:sp>
          <p:nvSpPr>
            <p:cNvPr id="45" name="TextBox 44">
              <a:extLst>
                <a:ext uri="{FF2B5EF4-FFF2-40B4-BE49-F238E27FC236}">
                  <a16:creationId xmlns:a16="http://schemas.microsoft.com/office/drawing/2014/main" id="{0AFF7449-2B75-49EF-C722-453E90228DF7}"/>
                </a:ext>
              </a:extLst>
            </p:cNvPr>
            <p:cNvSpPr txBox="1"/>
            <p:nvPr/>
          </p:nvSpPr>
          <p:spPr>
            <a:xfrm>
              <a:off x="3524773" y="5311000"/>
              <a:ext cx="11286342" cy="954108"/>
            </a:xfrm>
            <a:prstGeom prst="rect">
              <a:avLst/>
            </a:prstGeom>
            <a:noFill/>
          </p:spPr>
          <p:txBody>
            <a:bodyPr wrap="square" rtlCol="0">
              <a:spAutoFit/>
            </a:bodyPr>
            <a:lstStyle/>
            <a:p>
              <a:pPr defTabSz="457200" eaLnBrk="1" fontAlgn="auto" hangingPunct="1">
                <a:spcBef>
                  <a:spcPts val="0"/>
                </a:spcBef>
                <a:spcAft>
                  <a:spcPts val="0"/>
                </a:spcAft>
              </a:pPr>
              <a:r>
                <a:rPr lang="en-GB" sz="2500" dirty="0">
                  <a:solidFill>
                    <a:srgbClr val="1F497D"/>
                  </a:solidFill>
                  <a:latin typeface="Calibri"/>
                </a:rPr>
                <a:t>&amp; informed the SEND Reform Plan </a:t>
              </a:r>
              <a:endParaRPr lang="en-US" sz="2500" dirty="0">
                <a:solidFill>
                  <a:srgbClr val="1F497D"/>
                </a:solidFill>
                <a:latin typeface="Calibri"/>
              </a:endParaRPr>
            </a:p>
          </p:txBody>
        </p:sp>
      </p:grpSp>
      <p:sp>
        <p:nvSpPr>
          <p:cNvPr id="3" name="TextBox 2">
            <a:extLst>
              <a:ext uri="{FF2B5EF4-FFF2-40B4-BE49-F238E27FC236}">
                <a16:creationId xmlns:a16="http://schemas.microsoft.com/office/drawing/2014/main" id="{8D2BDCAB-7BC1-50EC-ED22-2932DE57E1E7}"/>
              </a:ext>
            </a:extLst>
          </p:cNvPr>
          <p:cNvSpPr txBox="1"/>
          <p:nvPr/>
        </p:nvSpPr>
        <p:spPr>
          <a:xfrm>
            <a:off x="76200" y="865257"/>
            <a:ext cx="3327300" cy="400110"/>
          </a:xfrm>
          <a:prstGeom prst="rect">
            <a:avLst/>
          </a:prstGeom>
          <a:noFill/>
        </p:spPr>
        <p:txBody>
          <a:bodyPr wrap="square" rtlCol="0">
            <a:spAutoFit/>
          </a:bodyPr>
          <a:lstStyle/>
          <a:p>
            <a:pPr defTabSz="457200" eaLnBrk="1" fontAlgn="auto" hangingPunct="1">
              <a:spcBef>
                <a:spcPts val="0"/>
              </a:spcBef>
              <a:spcAft>
                <a:spcPts val="0"/>
              </a:spcAft>
            </a:pPr>
            <a:r>
              <a:rPr lang="en-GB" sz="2000" b="1" dirty="0">
                <a:solidFill>
                  <a:prstClr val="white"/>
                </a:solidFill>
                <a:latin typeface="Calibri"/>
              </a:rPr>
              <a:t>SEND Reforms </a:t>
            </a:r>
            <a:r>
              <a:rPr lang="en-GB" sz="2000" b="1" dirty="0">
                <a:solidFill>
                  <a:srgbClr val="1F497D">
                    <a:lumMod val="25000"/>
                    <a:lumOff val="75000"/>
                  </a:srgbClr>
                </a:solidFill>
                <a:latin typeface="Calibri"/>
              </a:rPr>
              <a:t>Consultation</a:t>
            </a:r>
          </a:p>
        </p:txBody>
      </p:sp>
    </p:spTree>
    <p:extLst>
      <p:ext uri="{BB962C8B-B14F-4D97-AF65-F5344CB8AC3E}">
        <p14:creationId xmlns:p14="http://schemas.microsoft.com/office/powerpoint/2010/main" val="17090882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ED2E-51DE-BB38-5EC3-E382CEC54AC1}"/>
              </a:ext>
            </a:extLst>
          </p:cNvPr>
          <p:cNvSpPr>
            <a:spLocks noGrp="1"/>
          </p:cNvSpPr>
          <p:nvPr>
            <p:ph type="title"/>
          </p:nvPr>
        </p:nvSpPr>
        <p:spPr/>
        <p:txBody>
          <a:bodyPr/>
          <a:lstStyle/>
          <a:p>
            <a:r>
              <a:rPr lang="en-GB"/>
              <a:t>Contact details</a:t>
            </a:r>
          </a:p>
        </p:txBody>
      </p:sp>
      <p:sp>
        <p:nvSpPr>
          <p:cNvPr id="3" name="Content Placeholder 2">
            <a:extLst>
              <a:ext uri="{FF2B5EF4-FFF2-40B4-BE49-F238E27FC236}">
                <a16:creationId xmlns:a16="http://schemas.microsoft.com/office/drawing/2014/main" id="{AA9334AA-1413-BB29-7FEE-2488179C67BE}"/>
              </a:ext>
            </a:extLst>
          </p:cNvPr>
          <p:cNvSpPr>
            <a:spLocks noGrp="1"/>
          </p:cNvSpPr>
          <p:nvPr>
            <p:ph idx="1"/>
          </p:nvPr>
        </p:nvSpPr>
        <p:spPr/>
        <p:txBody>
          <a:bodyPr vert="horz" lIns="68580" tIns="34290" rIns="68580" bIns="34290" rtlCol="0" anchor="t">
            <a:normAutofit/>
          </a:bodyPr>
          <a:lstStyle/>
          <a:p>
            <a:pPr marL="0" indent="0">
              <a:buNone/>
            </a:pPr>
            <a:r>
              <a:rPr lang="en-GB"/>
              <a:t>Alex New Principal Lecturer Primary PGCE Lead </a:t>
            </a:r>
          </a:p>
          <a:p>
            <a:pPr marL="0" indent="0">
              <a:buNone/>
            </a:pPr>
            <a:r>
              <a:rPr lang="en-GB">
                <a:hlinkClick r:id="rId2"/>
              </a:rPr>
              <a:t>a.new@londonmet.ac.uk</a:t>
            </a:r>
          </a:p>
          <a:p>
            <a:pPr marL="0" indent="0">
              <a:buNone/>
            </a:pPr>
            <a:endParaRPr lang="en-GB"/>
          </a:p>
          <a:p>
            <a:pPr marL="0" indent="0">
              <a:buNone/>
            </a:pPr>
            <a:r>
              <a:rPr lang="en-GB"/>
              <a:t>Fiona Carretas Apprentice Lead Senior Lecturer Primary PGCE </a:t>
            </a:r>
          </a:p>
          <a:p>
            <a:pPr marL="0" indent="0">
              <a:buNone/>
            </a:pPr>
            <a:r>
              <a:rPr lang="en-GB">
                <a:hlinkClick r:id="rId2"/>
              </a:rPr>
              <a:t>f.carretas@londonmet.ac.uk</a:t>
            </a:r>
            <a:endParaRPr lang="en-US"/>
          </a:p>
          <a:p>
            <a:pPr marL="0" indent="0">
              <a:buNone/>
            </a:pPr>
            <a:endParaRPr lang="en-GB"/>
          </a:p>
          <a:p>
            <a:pPr marL="0" indent="0">
              <a:buNone/>
            </a:pPr>
            <a:r>
              <a:rPr lang="en-GB"/>
              <a:t>Laura Ng ITE Partnership Development Manager</a:t>
            </a:r>
          </a:p>
          <a:p>
            <a:pPr marL="0" indent="0">
              <a:buNone/>
            </a:pPr>
            <a:r>
              <a:rPr lang="en-GB">
                <a:hlinkClick r:id="rId3"/>
              </a:rPr>
              <a:t>l.ng@londonmet.ac.uk</a:t>
            </a:r>
            <a:r>
              <a:rPr lang="en-GB"/>
              <a:t> </a:t>
            </a:r>
          </a:p>
          <a:p>
            <a:pPr marL="0" indent="0">
              <a:buNone/>
            </a:pPr>
            <a:endParaRPr lang="en-GB"/>
          </a:p>
        </p:txBody>
      </p:sp>
    </p:spTree>
    <p:extLst>
      <p:ext uri="{BB962C8B-B14F-4D97-AF65-F5344CB8AC3E}">
        <p14:creationId xmlns:p14="http://schemas.microsoft.com/office/powerpoint/2010/main" val="465429907"/>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37.jpeg"/></Relationships>
</file>

<file path=ppt/theme/theme1.xml><?xml version="1.0" encoding="utf-8"?>
<a:theme xmlns:a="http://schemas.openxmlformats.org/drawingml/2006/main" name="Enfield Template">
  <a:themeElements>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field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field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field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field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field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field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field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field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field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field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field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field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Enfield Template">
  <a:themeElements>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field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field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field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field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field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field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field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field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field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field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field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field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Enfield Template">
  <a:themeElements>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4_Enfield Template">
  <a:themeElements>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field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field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field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field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field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field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field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field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field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field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field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field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field Council PowerPoint template 16x9_2024_FINAL.pptx  -  Read-Only  -  Compatibility Mode" id="{6A71DF39-8AE1-4E0E-9E96-6099B9120CE7}" vid="{E8AB65A5-E85E-4879-A1A8-8A919CF356CD}"/>
    </a:ext>
  </a:extLst>
</a:theme>
</file>

<file path=ppt/theme/theme15.xml><?xml version="1.0" encoding="utf-8"?>
<a:theme xmlns:a="http://schemas.openxmlformats.org/drawingml/2006/main" name="5_Enfield Template">
  <a:themeElements>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field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field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field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field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field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field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field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field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field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field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field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field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field Council PowerPoint template 16x9_2024_FINAL_v2.pptx  -  Compatibility Mode" id="{EEABB678-CD34-48E9-BD8C-33323E8DD641}" vid="{1C1B91D2-F64B-4EBE-BD1A-2A4DC2E6AE7A}"/>
    </a:ext>
  </a:extLst>
</a:theme>
</file>

<file path=ppt/theme/theme16.xml><?xml version="1.0" encoding="utf-8"?>
<a:theme xmlns:a="http://schemas.openxmlformats.org/drawingml/2006/main" name="6_Enfield Template">
  <a:themeElements>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field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field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field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field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field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field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field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field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field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field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field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field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Enfield Template">
  <a:themeElements>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field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field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field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field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field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field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field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field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field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field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field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field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Energetik">
      <a:dk1>
        <a:srgbClr val="000000"/>
      </a:dk1>
      <a:lt1>
        <a:srgbClr val="FFFFFF"/>
      </a:lt1>
      <a:dk2>
        <a:srgbClr val="00C7B1"/>
      </a:dk2>
      <a:lt2>
        <a:srgbClr val="F0B323"/>
      </a:lt2>
      <a:accent1>
        <a:srgbClr val="00C7B1"/>
      </a:accent1>
      <a:accent2>
        <a:srgbClr val="F0B323"/>
      </a:accent2>
      <a:accent3>
        <a:srgbClr val="C8C9C7"/>
      </a:accent3>
      <a:accent4>
        <a:srgbClr val="FFFFFF"/>
      </a:accent4>
      <a:accent5>
        <a:srgbClr val="FFFFFF"/>
      </a:accent5>
      <a:accent6>
        <a:srgbClr val="FFFFFF"/>
      </a:accent6>
      <a:hlink>
        <a:srgbClr val="F0B323"/>
      </a:hlink>
      <a:folHlink>
        <a:srgbClr val="F0B323"/>
      </a:folHlink>
    </a:clrScheme>
    <a:fontScheme name="Energetik">
      <a:majorFont>
        <a:latin typeface="mHurmeGeometricSans4 SemiBold"/>
        <a:ea typeface=""/>
        <a:cs typeface=""/>
      </a:majorFont>
      <a:minorFont>
        <a:latin typeface="Museo Sans Rounded 3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err="1" smtClean="0">
            <a:latin typeface="Museo Sans Rounded 300" panose="02000000000000000000" pitchFamily="50"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Enfield Template">
  <a:themeElements>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field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Enfield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field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field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field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field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field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field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field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field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field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field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field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CE8BB48BAD6E4290E9F3D9CAB47BF3" ma:contentTypeVersion="13" ma:contentTypeDescription="Create a new document." ma:contentTypeScope="" ma:versionID="0af96a21bab0328be37d6389a918bc14">
  <xsd:schema xmlns:xsd="http://www.w3.org/2001/XMLSchema" xmlns:xs="http://www.w3.org/2001/XMLSchema" xmlns:p="http://schemas.microsoft.com/office/2006/metadata/properties" xmlns:ns2="205cc813-42ae-4575-a095-e5620cfb4bf6" xmlns:ns3="d58e4928-d382-4bdd-a298-6eec9d1ba1f5" targetNamespace="http://schemas.microsoft.com/office/2006/metadata/properties" ma:root="true" ma:fieldsID="0f90edcf888f5c0c2bfd74671640c21d" ns2:_="" ns3:_="">
    <xsd:import namespace="205cc813-42ae-4575-a095-e5620cfb4bf6"/>
    <xsd:import namespace="d58e4928-d382-4bdd-a298-6eec9d1ba1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cc813-42ae-4575-a095-e5620cfb4b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56619fc-a7a0-4310-97c6-cc26cb34961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8e4928-d382-4bdd-a298-6eec9d1ba1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0461b78-d386-418c-9521-f350d6c1a7d0}" ma:internalName="TaxCatchAll" ma:showField="CatchAllData" ma:web="d58e4928-d382-4bdd-a298-6eec9d1ba1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05cc813-42ae-4575-a095-e5620cfb4bf6">
      <Terms xmlns="http://schemas.microsoft.com/office/infopath/2007/PartnerControls"/>
    </lcf76f155ced4ddcb4097134ff3c332f>
    <TaxCatchAll xmlns="d58e4928-d382-4bdd-a298-6eec9d1ba1f5" xsi:nil="true"/>
  </documentManagement>
</p:properties>
</file>

<file path=customXml/itemProps1.xml><?xml version="1.0" encoding="utf-8"?>
<ds:datastoreItem xmlns:ds="http://schemas.openxmlformats.org/officeDocument/2006/customXml" ds:itemID="{3EEBE224-341F-4FE2-9852-A6756DCB880E}">
  <ds:schemaRefs>
    <ds:schemaRef ds:uri="http://schemas.microsoft.com/sharepoint/v3/contenttype/forms"/>
  </ds:schemaRefs>
</ds:datastoreItem>
</file>

<file path=customXml/itemProps2.xml><?xml version="1.0" encoding="utf-8"?>
<ds:datastoreItem xmlns:ds="http://schemas.openxmlformats.org/officeDocument/2006/customXml" ds:itemID="{A4F9FC2A-E7F6-4B3C-9586-18B2A8EB9806}"/>
</file>

<file path=customXml/itemProps3.xml><?xml version="1.0" encoding="utf-8"?>
<ds:datastoreItem xmlns:ds="http://schemas.openxmlformats.org/officeDocument/2006/customXml" ds:itemID="{217DE908-483F-4AA9-9485-F8735E6883ED}">
  <ds:schemaRefs>
    <ds:schemaRef ds:uri="6649f600-f785-41e7-9ecb-f132ec9254e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7795bdcd-3134-4ec3-b0a1-16c782ffe0a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26907</TotalTime>
  <Words>6759</Words>
  <Application>Microsoft Office PowerPoint</Application>
  <PresentationFormat>On-screen Show (4:3)</PresentationFormat>
  <Paragraphs>737</Paragraphs>
  <Slides>90</Slides>
  <Notes>48</Notes>
  <HiddenSlides>0</HiddenSlides>
  <MMClips>1</MMClips>
  <ScaleCrop>false</ScaleCrop>
  <HeadingPairs>
    <vt:vector size="8" baseType="variant">
      <vt:variant>
        <vt:lpstr>Fonts Used</vt:lpstr>
      </vt:variant>
      <vt:variant>
        <vt:i4>20</vt:i4>
      </vt:variant>
      <vt:variant>
        <vt:lpstr>Theme</vt:lpstr>
      </vt:variant>
      <vt:variant>
        <vt:i4>17</vt:i4>
      </vt:variant>
      <vt:variant>
        <vt:lpstr>Embedded OLE Servers</vt:lpstr>
      </vt:variant>
      <vt:variant>
        <vt:i4>1</vt:i4>
      </vt:variant>
      <vt:variant>
        <vt:lpstr>Slide Titles</vt:lpstr>
      </vt:variant>
      <vt:variant>
        <vt:i4>90</vt:i4>
      </vt:variant>
    </vt:vector>
  </HeadingPairs>
  <TitlesOfParts>
    <vt:vector size="128" baseType="lpstr">
      <vt:lpstr>ＭＳ Ｐゴシック</vt:lpstr>
      <vt:lpstr>Aptos</vt:lpstr>
      <vt:lpstr>Aptos Display</vt:lpstr>
      <vt:lpstr>Arial</vt:lpstr>
      <vt:lpstr>Calibri</vt:lpstr>
      <vt:lpstr>Canva Sans Bold</vt:lpstr>
      <vt:lpstr>Century Gothic</vt:lpstr>
      <vt:lpstr>Courier New</vt:lpstr>
      <vt:lpstr>Fave Script Bold Pro</vt:lpstr>
      <vt:lpstr>HurmeGeometricSans4 SemiBold</vt:lpstr>
      <vt:lpstr>Museo Sans Rounded 300</vt:lpstr>
      <vt:lpstr>Poppins</vt:lpstr>
      <vt:lpstr>Poppins Bold</vt:lpstr>
      <vt:lpstr>Poppins Medium</vt:lpstr>
      <vt:lpstr>Roboto</vt:lpstr>
      <vt:lpstr>Segoe UI Black</vt:lpstr>
      <vt:lpstr>Symbol</vt:lpstr>
      <vt:lpstr>Times</vt:lpstr>
      <vt:lpstr>Wingdings 3</vt:lpstr>
      <vt:lpstr>Wingdings,Sans-Serif</vt:lpstr>
      <vt:lpstr>Enfield Template</vt:lpstr>
      <vt:lpstr>Custom Design</vt:lpstr>
      <vt:lpstr>1_Custom Design</vt:lpstr>
      <vt:lpstr>3_Office Theme</vt:lpstr>
      <vt:lpstr>Office Theme</vt:lpstr>
      <vt:lpstr>1_Enfield Template</vt:lpstr>
      <vt:lpstr>Ion</vt:lpstr>
      <vt:lpstr>1_Office Theme</vt:lpstr>
      <vt:lpstr>2_Office Theme</vt:lpstr>
      <vt:lpstr>2_Enfield Template</vt:lpstr>
      <vt:lpstr>3_Enfield Template</vt:lpstr>
      <vt:lpstr>4_office theme</vt:lpstr>
      <vt:lpstr>5_Office Theme</vt:lpstr>
      <vt:lpstr>4_Enfield Template</vt:lpstr>
      <vt:lpstr>5_Enfield Template</vt:lpstr>
      <vt:lpstr>6_Enfield Template</vt:lpstr>
      <vt:lpstr>7_Enfield Template</vt:lpstr>
      <vt:lpstr>Acrobat Document</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Wellbeing Act – Important updates</vt:lpstr>
      <vt:lpstr>Continued…</vt:lpstr>
      <vt:lpstr>Continued…</vt:lpstr>
      <vt:lpstr>Admissions, place planning and Adjudicator</vt:lpstr>
      <vt:lpstr>Elective Home Education: Enfield Council Guidance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Violence and Abuse in Schools  Guidance</vt:lpstr>
      <vt:lpstr>Why the Violence and Abuse Guidance Was Developed</vt:lpstr>
      <vt:lpstr>Understanding What Constitutes Violence and Abuse</vt:lpstr>
      <vt:lpstr>Accountability Across School Leadership</vt:lpstr>
      <vt:lpstr>Using Functional Behavioural Risk Assessments</vt:lpstr>
      <vt:lpstr>De-escalation and Relational Approaches</vt:lpstr>
      <vt:lpstr>Learning From Incidents to Prevent Recurrence</vt:lpstr>
      <vt:lpstr>Working in Partnership to Reduce Risk</vt:lpstr>
      <vt:lpstr>Balancing Staff Safety and Inclusive Practice</vt:lpstr>
      <vt:lpstr>PowerPoint Presentation</vt:lpstr>
      <vt:lpstr>Nurture Groups and System Leadership in Enfield</vt:lpstr>
      <vt:lpstr>Vulnerability and Impact</vt:lpstr>
      <vt:lpstr>Effectiveness</vt:lpstr>
      <vt:lpstr>Efficiency</vt:lpstr>
      <vt:lpstr>PowerPoint Presentation</vt:lpstr>
      <vt:lpstr>PowerPoint Presentation</vt:lpstr>
      <vt:lpstr>PowerPoint Presentation</vt:lpstr>
      <vt:lpstr>Future 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E-TIPSS? </vt:lpstr>
      <vt:lpstr>What is E-TIPSS Film </vt:lpstr>
      <vt:lpstr>PowerPoint Presentation</vt:lpstr>
      <vt:lpstr>PowerPoint Presentation</vt:lpstr>
      <vt:lpstr>PowerPoint Presentation</vt:lpstr>
      <vt:lpstr>MeLSA  Mediated Learning Support Approach </vt:lpstr>
      <vt:lpstr>Introductions</vt:lpstr>
      <vt:lpstr>What is MeLSA?</vt:lpstr>
      <vt:lpstr>Are MeLSAs like ELSAs?</vt:lpstr>
      <vt:lpstr>Essential qualities of MeLSAs</vt:lpstr>
      <vt:lpstr>Why MeLSA? </vt:lpstr>
      <vt:lpstr>What is the impact of MeLSA  training? A school’s experience: </vt:lpstr>
      <vt:lpstr>What’s covered? </vt:lpstr>
      <vt:lpstr>Training course information </vt:lpstr>
      <vt:lpstr>Beyond the training course:   CPD package </vt:lpstr>
      <vt:lpstr>PowerPoint Presentation</vt:lpstr>
      <vt:lpstr>How do I sign up? </vt:lpstr>
      <vt:lpstr>Further information sessions: 11.00-11.30am Tuesday 16th June 4.00-4.30pm Tuesday 23rd June  Please sign up using QR code or click here:   </vt:lpstr>
      <vt:lpstr>PowerPoint Presentation</vt:lpstr>
      <vt:lpstr> KS2 Moderation   2026  Beatrix Simpson Moderation Manager  SIA    </vt:lpstr>
      <vt:lpstr>Moderation Overview for 2026</vt:lpstr>
      <vt:lpstr>Selecting Schools to be moderated </vt:lpstr>
      <vt:lpstr>Dates </vt:lpstr>
      <vt:lpstr>Monitoring Visits SATS and PHONICS</vt:lpstr>
      <vt:lpstr>  </vt:lpstr>
      <vt:lpstr>PGTA (Postgraduate Teaching Apprenticeship)</vt:lpstr>
      <vt:lpstr>The PGTA programme at London Met</vt:lpstr>
      <vt:lpstr>Routes into teaching</vt:lpstr>
      <vt:lpstr>Funding </vt:lpstr>
      <vt:lpstr>Other financial considerations</vt:lpstr>
      <vt:lpstr>The course structure </vt:lpstr>
      <vt:lpstr>What are the advantages for schools?</vt:lpstr>
      <vt:lpstr>What is expected from the school </vt:lpstr>
      <vt:lpstr>What the school can expect from London Met</vt:lpstr>
      <vt:lpstr>Application process</vt:lpstr>
      <vt:lpstr>Find out more</vt:lpstr>
      <vt:lpstr>Contact details</vt:lpstr>
    </vt:vector>
  </TitlesOfParts>
  <Company>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Nathan</dc:creator>
  <cp:lastModifiedBy>Blossom Shakespeare</cp:lastModifiedBy>
  <cp:revision>15</cp:revision>
  <cp:lastPrinted>2011-01-25T15:11:23Z</cp:lastPrinted>
  <dcterms:created xsi:type="dcterms:W3CDTF">2023-05-23T08:31:14Z</dcterms:created>
  <dcterms:modified xsi:type="dcterms:W3CDTF">2026-05-18T13:41:36Z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M_SecurityClassification">
    <vt:lpwstr>UNCLASSIFIED</vt:lpwstr>
  </property>
  <property fmtid="{D5CDD505-2E9C-101B-9397-08002B2CF9AE}" pid="3" name="PM_Qualifier">
    <vt:lpwstr/>
  </property>
  <property fmtid="{D5CDD505-2E9C-101B-9397-08002B2CF9AE}" pid="4" name="PM_DisplayValueSecClassificationWithQualifier">
    <vt:lpwstr>UNCLASSIFIED</vt:lpwstr>
  </property>
  <property fmtid="{D5CDD505-2E9C-101B-9397-08002B2CF9AE}" pid="5" name="PM_InsertionValue">
    <vt:lpwstr>Classification: UNCLASSIFIED</vt:lpwstr>
  </property>
  <property fmtid="{D5CDD505-2E9C-101B-9397-08002B2CF9AE}" pid="6" name="PM_Originator_Hash_SHA1">
    <vt:lpwstr>CD5BE0D6C20E853F0684852AC34AF174B2D753ED</vt:lpwstr>
  </property>
  <property fmtid="{D5CDD505-2E9C-101B-9397-08002B2CF9AE}" pid="7" name="PM_Hash_Version">
    <vt:lpwstr>2012.2</vt:lpwstr>
  </property>
  <property fmtid="{D5CDD505-2E9C-101B-9397-08002B2CF9AE}" pid="8" name="PM_Hash_Salt">
    <vt:lpwstr>2117AE6AF45399BFE0F273B2BCA542F0</vt:lpwstr>
  </property>
  <property fmtid="{D5CDD505-2E9C-101B-9397-08002B2CF9AE}" pid="9" name="PM_Hash_SHA1">
    <vt:lpwstr>2D58336EAE1515FB91C562A2023C9E172553E4A3</vt:lpwstr>
  </property>
  <property fmtid="{D5CDD505-2E9C-101B-9397-08002B2CF9AE}" pid="10" name="PM_LastInsertion">
    <vt:lpwstr>UNCLASSIFIED</vt:lpwstr>
  </property>
  <property fmtid="{D5CDD505-2E9C-101B-9397-08002B2CF9AE}" pid="11" name="ContentTypeId">
    <vt:lpwstr>0x01010054CE8BB48BAD6E4290E9F3D9CAB47BF3</vt:lpwstr>
  </property>
  <property fmtid="{D5CDD505-2E9C-101B-9397-08002B2CF9AE}" pid="12" name="MSIP_Label_d02b1413-7813-406b-b6f6-6ae50587ee27_Enabled">
    <vt:lpwstr>true</vt:lpwstr>
  </property>
  <property fmtid="{D5CDD505-2E9C-101B-9397-08002B2CF9AE}" pid="13" name="MSIP_Label_d02b1413-7813-406b-b6f6-6ae50587ee27_SetDate">
    <vt:lpwstr>2023-09-25T10:36:24Z</vt:lpwstr>
  </property>
  <property fmtid="{D5CDD505-2E9C-101B-9397-08002B2CF9AE}" pid="14" name="MSIP_Label_d02b1413-7813-406b-b6f6-6ae50587ee27_Method">
    <vt:lpwstr>Privileged</vt:lpwstr>
  </property>
  <property fmtid="{D5CDD505-2E9C-101B-9397-08002B2CF9AE}" pid="15" name="MSIP_Label_d02b1413-7813-406b-b6f6-6ae50587ee27_Name">
    <vt:lpwstr>d02b1413-7813-406b-b6f6-6ae50587ee27</vt:lpwstr>
  </property>
  <property fmtid="{D5CDD505-2E9C-101B-9397-08002B2CF9AE}" pid="16" name="MSIP_Label_d02b1413-7813-406b-b6f6-6ae50587ee27_SiteId">
    <vt:lpwstr>cc18b91d-1bb2-4d9b-ac76-7a4447488d49</vt:lpwstr>
  </property>
  <property fmtid="{D5CDD505-2E9C-101B-9397-08002B2CF9AE}" pid="17" name="MSIP_Label_d02b1413-7813-406b-b6f6-6ae50587ee27_ActionId">
    <vt:lpwstr>35d6e009-60a2-4c49-a5b1-c4a6889ede10</vt:lpwstr>
  </property>
  <property fmtid="{D5CDD505-2E9C-101B-9397-08002B2CF9AE}" pid="18" name="MSIP_Label_d02b1413-7813-406b-b6f6-6ae50587ee27_ContentBits">
    <vt:lpwstr>0</vt:lpwstr>
  </property>
</Properties>
</file>