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642" r:id="rId5"/>
    <p:sldId id="2608" r:id="rId6"/>
    <p:sldId id="2594" r:id="rId7"/>
    <p:sldId id="2598" r:id="rId8"/>
    <p:sldId id="2632" r:id="rId9"/>
    <p:sldId id="2619" r:id="rId10"/>
    <p:sldId id="263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 Id="rId5" Type="http://schemas.openxmlformats.org/officeDocument/2006/relationships/image" Target="../media/image7.sv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D52A5-2A99-4D8B-8F8F-C5A78A38513E}"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55FA4262-603F-4FF3-B902-53B1FD50ED2B}">
      <dgm:prSet/>
      <dgm:spPr/>
      <dgm:t>
        <a:bodyPr/>
        <a:lstStyle/>
        <a:p>
          <a:pPr>
            <a:lnSpc>
              <a:spcPct val="100000"/>
            </a:lnSpc>
          </a:pPr>
          <a:r>
            <a:rPr lang="en-GB"/>
            <a:t>MACPT development progressed via structured governance: Draft protocol development, stakeholder engagement and planned consultation</a:t>
          </a:r>
          <a:r>
            <a:rPr lang="en-GB">
              <a:latin typeface="Bookman Old Style" panose="02050604050505020204"/>
            </a:rPr>
            <a:t> </a:t>
          </a:r>
          <a:r>
            <a:rPr lang="en-GB"/>
            <a:t>captured in programme materials. </a:t>
          </a:r>
          <a:endParaRPr lang="en-US"/>
        </a:p>
      </dgm:t>
    </dgm:pt>
    <dgm:pt modelId="{F509AA56-CEE9-46C3-839D-859055DE783E}" type="parTrans" cxnId="{7E4E0AB4-DA1C-441A-A830-E181164EDA45}">
      <dgm:prSet/>
      <dgm:spPr/>
      <dgm:t>
        <a:bodyPr/>
        <a:lstStyle/>
        <a:p>
          <a:endParaRPr lang="en-US"/>
        </a:p>
      </dgm:t>
    </dgm:pt>
    <dgm:pt modelId="{BF19EB08-8259-4B16-BA8C-3F0E98CF34A5}" type="sibTrans" cxnId="{7E4E0AB4-DA1C-441A-A830-E181164EDA45}">
      <dgm:prSet/>
      <dgm:spPr/>
      <dgm:t>
        <a:bodyPr/>
        <a:lstStyle/>
        <a:p>
          <a:endParaRPr lang="en-US"/>
        </a:p>
      </dgm:t>
    </dgm:pt>
    <dgm:pt modelId="{ED16F34D-F64D-43AB-9E79-7842EE7A21CC}">
      <dgm:prSet/>
      <dgm:spPr/>
      <dgm:t>
        <a:bodyPr/>
        <a:lstStyle/>
        <a:p>
          <a:pPr>
            <a:lnSpc>
              <a:spcPct val="100000"/>
            </a:lnSpc>
          </a:pPr>
          <a:r>
            <a:rPr lang="en-GB">
              <a:latin typeface="Bookman Old Style" panose="02050604050505020204"/>
            </a:rPr>
            <a:t>MACPT training and development programme being developed</a:t>
          </a:r>
          <a:r>
            <a:rPr lang="en-GB"/>
            <a:t>: Away days and seminars </a:t>
          </a:r>
          <a:r>
            <a:rPr lang="en-GB">
              <a:latin typeface="Bookman Old Style" panose="02050604050505020204"/>
            </a:rPr>
            <a:t>ongoing. </a:t>
          </a:r>
          <a:endParaRPr lang="en-US"/>
        </a:p>
      </dgm:t>
    </dgm:pt>
    <dgm:pt modelId="{40CD6794-CE63-4608-8E7C-8F58AA1A1156}" type="parTrans" cxnId="{8D0766A9-482E-44DF-915D-CA5038E8903D}">
      <dgm:prSet/>
      <dgm:spPr/>
      <dgm:t>
        <a:bodyPr/>
        <a:lstStyle/>
        <a:p>
          <a:endParaRPr lang="en-US"/>
        </a:p>
      </dgm:t>
    </dgm:pt>
    <dgm:pt modelId="{1BB64266-1B30-46C4-8A5A-67179B254988}" type="sibTrans" cxnId="{8D0766A9-482E-44DF-915D-CA5038E8903D}">
      <dgm:prSet/>
      <dgm:spPr/>
      <dgm:t>
        <a:bodyPr/>
        <a:lstStyle/>
        <a:p>
          <a:endParaRPr lang="en-US"/>
        </a:p>
      </dgm:t>
    </dgm:pt>
    <dgm:pt modelId="{AB01F1FB-C247-4F76-9406-E3AEC0524FE3}">
      <dgm:prSet/>
      <dgm:spPr/>
      <dgm:t>
        <a:bodyPr/>
        <a:lstStyle/>
        <a:p>
          <a:pPr>
            <a:lnSpc>
              <a:spcPct val="100000"/>
            </a:lnSpc>
          </a:pPr>
          <a:r>
            <a:rPr lang="en-GB"/>
            <a:t>Partner engagement for resourcing ongoing:</a:t>
          </a:r>
          <a:r>
            <a:rPr lang="en-GB">
              <a:latin typeface="Trebuchet MS" panose="020B0603020202020204"/>
            </a:rPr>
            <a:t> Active</a:t>
          </a:r>
          <a:r>
            <a:rPr lang="en-GB"/>
            <a:t> progress </a:t>
          </a:r>
          <a:r>
            <a:rPr lang="en-GB">
              <a:latin typeface="Trebuchet MS" panose="020B0603020202020204"/>
            </a:rPr>
            <a:t>with </a:t>
          </a:r>
          <a:r>
            <a:rPr lang="en-GB"/>
            <a:t>education</a:t>
          </a:r>
          <a:r>
            <a:rPr lang="en-GB">
              <a:latin typeface="Trebuchet MS" panose="020B0603020202020204"/>
            </a:rPr>
            <a:t> and </a:t>
          </a:r>
          <a:r>
            <a:rPr lang="en-GB"/>
            <a:t>health on resourcing and job descriptions,</a:t>
          </a:r>
          <a:r>
            <a:rPr lang="en-GB">
              <a:latin typeface="Bookman Old Style"/>
            </a:rPr>
            <a:t> significant </a:t>
          </a:r>
          <a:r>
            <a:rPr lang="en-GB">
              <a:latin typeface="Trebuchet MS" panose="020B0603020202020204"/>
            </a:rPr>
            <a:t>progress with police.</a:t>
          </a:r>
          <a:endParaRPr lang="en-US">
            <a:latin typeface="Bookman Old Style" panose="02050604050505020204"/>
          </a:endParaRPr>
        </a:p>
      </dgm:t>
    </dgm:pt>
    <dgm:pt modelId="{5E619F88-AFAC-4044-BED3-93FC75B0067D}" type="parTrans" cxnId="{B5579F1C-1DD0-4102-A2A2-A5273C6421B4}">
      <dgm:prSet/>
      <dgm:spPr/>
      <dgm:t>
        <a:bodyPr/>
        <a:lstStyle/>
        <a:p>
          <a:endParaRPr lang="en-US"/>
        </a:p>
      </dgm:t>
    </dgm:pt>
    <dgm:pt modelId="{193A45D9-958C-48B3-951D-4AE74018268B}" type="sibTrans" cxnId="{B5579F1C-1DD0-4102-A2A2-A5273C6421B4}">
      <dgm:prSet/>
      <dgm:spPr/>
      <dgm:t>
        <a:bodyPr/>
        <a:lstStyle/>
        <a:p>
          <a:endParaRPr lang="en-US"/>
        </a:p>
      </dgm:t>
    </dgm:pt>
    <dgm:pt modelId="{B5AAF573-08AB-492B-AD68-7CD64A2DAF7B}">
      <dgm:prSet phldrT="[Text]" phldr="0"/>
      <dgm:spPr/>
      <dgm:t>
        <a:bodyPr/>
        <a:lstStyle/>
        <a:p>
          <a:pPr>
            <a:lnSpc>
              <a:spcPct val="100000"/>
            </a:lnSpc>
          </a:pPr>
          <a:r>
            <a:rPr lang="en-GB" dirty="0">
              <a:latin typeface="Trebuchet MS" panose="020B0603020202020204"/>
            </a:rPr>
            <a:t>Expected launch of Enfield MACPT  October 2026</a:t>
          </a:r>
          <a:r>
            <a:rPr lang="en-GB" dirty="0"/>
            <a:t>. </a:t>
          </a:r>
          <a:endParaRPr lang="en-US" dirty="0"/>
        </a:p>
      </dgm:t>
    </dgm:pt>
    <dgm:pt modelId="{50727168-B271-4A70-89D1-44DC354D942B}" type="sibTrans" cxnId="{AE6EE240-7108-40AB-BFE4-222657845F07}">
      <dgm:prSet/>
      <dgm:spPr/>
      <dgm:t>
        <a:bodyPr/>
        <a:lstStyle/>
        <a:p>
          <a:endParaRPr lang="en-GB"/>
        </a:p>
      </dgm:t>
    </dgm:pt>
    <dgm:pt modelId="{85C4C3D0-5B97-4CF2-B156-8396B22D4586}" type="parTrans" cxnId="{AE6EE240-7108-40AB-BFE4-222657845F07}">
      <dgm:prSet/>
      <dgm:spPr/>
      <dgm:t>
        <a:bodyPr/>
        <a:lstStyle/>
        <a:p>
          <a:endParaRPr lang="en-GB"/>
        </a:p>
      </dgm:t>
    </dgm:pt>
    <dgm:pt modelId="{84154FBD-2AA2-4AB0-B7AB-B8EC5A371670}">
      <dgm:prSet phldrT="[Text]" phldr="0"/>
      <dgm:spPr/>
      <dgm:t>
        <a:bodyPr/>
        <a:lstStyle/>
        <a:p>
          <a:pPr>
            <a:lnSpc>
              <a:spcPct val="100000"/>
            </a:lnSpc>
          </a:pPr>
          <a:r>
            <a:rPr lang="en-GB">
              <a:latin typeface="Trebuchet MS" panose="020B0603020202020204"/>
            </a:rPr>
            <a:t>LCPP guidance out re standards and practice Enfield recruitment expected to go live in July.</a:t>
          </a:r>
        </a:p>
      </dgm:t>
    </dgm:pt>
    <dgm:pt modelId="{F33200BE-B09D-4ED5-A990-22A2467E15C2}" type="sibTrans" cxnId="{983773B7-3DF3-46BE-A275-8DA419BE32D4}">
      <dgm:prSet/>
      <dgm:spPr/>
      <dgm:t>
        <a:bodyPr/>
        <a:lstStyle/>
        <a:p>
          <a:endParaRPr lang="en-GB"/>
        </a:p>
      </dgm:t>
    </dgm:pt>
    <dgm:pt modelId="{3A1AEFB5-4859-47BD-9B09-70A6A5C625A1}" type="parTrans" cxnId="{983773B7-3DF3-46BE-A275-8DA419BE32D4}">
      <dgm:prSet/>
      <dgm:spPr/>
      <dgm:t>
        <a:bodyPr/>
        <a:lstStyle/>
        <a:p>
          <a:endParaRPr lang="en-GB"/>
        </a:p>
      </dgm:t>
    </dgm:pt>
    <dgm:pt modelId="{B507C83D-969F-4D26-AD31-AF17DC6E3B3C}" type="pres">
      <dgm:prSet presAssocID="{57AD52A5-2A99-4D8B-8F8F-C5A78A38513E}" presName="root" presStyleCnt="0">
        <dgm:presLayoutVars>
          <dgm:dir/>
          <dgm:resizeHandles val="exact"/>
        </dgm:presLayoutVars>
      </dgm:prSet>
      <dgm:spPr/>
    </dgm:pt>
    <dgm:pt modelId="{1EA18E85-9A92-448E-B992-CC2B37B00DDF}" type="pres">
      <dgm:prSet presAssocID="{55FA4262-603F-4FF3-B902-53B1FD50ED2B}" presName="compNode" presStyleCnt="0"/>
      <dgm:spPr/>
    </dgm:pt>
    <dgm:pt modelId="{C7522B37-9258-4E51-99DF-337E61250CB3}" type="pres">
      <dgm:prSet presAssocID="{55FA4262-603F-4FF3-B902-53B1FD50ED2B}" presName="bgRect" presStyleLbl="bgShp" presStyleIdx="0" presStyleCnt="5"/>
      <dgm:spPr/>
    </dgm:pt>
    <dgm:pt modelId="{8632D9DC-413E-4F44-B1FA-700FD87FBC97}" type="pres">
      <dgm:prSet presAssocID="{55FA4262-603F-4FF3-B902-53B1FD50ED2B}"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eeting"/>
        </a:ext>
      </dgm:extLst>
    </dgm:pt>
    <dgm:pt modelId="{A9D37F7F-3F30-4E6E-B4F4-31FAD9A65B69}" type="pres">
      <dgm:prSet presAssocID="{55FA4262-603F-4FF3-B902-53B1FD50ED2B}" presName="spaceRect" presStyleCnt="0"/>
      <dgm:spPr/>
    </dgm:pt>
    <dgm:pt modelId="{3D74DA4A-05AB-4B56-97B1-50262C9F7E64}" type="pres">
      <dgm:prSet presAssocID="{55FA4262-603F-4FF3-B902-53B1FD50ED2B}" presName="parTx" presStyleLbl="revTx" presStyleIdx="0" presStyleCnt="5">
        <dgm:presLayoutVars>
          <dgm:chMax val="0"/>
          <dgm:chPref val="0"/>
        </dgm:presLayoutVars>
      </dgm:prSet>
      <dgm:spPr/>
    </dgm:pt>
    <dgm:pt modelId="{E77A2792-54B6-4096-99D8-1E539F190193}" type="pres">
      <dgm:prSet presAssocID="{BF19EB08-8259-4B16-BA8C-3F0E98CF34A5}" presName="sibTrans" presStyleCnt="0"/>
      <dgm:spPr/>
    </dgm:pt>
    <dgm:pt modelId="{CDE13CB8-797F-4602-9BFB-FA62A5442BAD}" type="pres">
      <dgm:prSet presAssocID="{ED16F34D-F64D-43AB-9E79-7842EE7A21CC}" presName="compNode" presStyleCnt="0"/>
      <dgm:spPr/>
    </dgm:pt>
    <dgm:pt modelId="{EA0F1829-FF0C-49CB-8813-0794A9B862A4}" type="pres">
      <dgm:prSet presAssocID="{ED16F34D-F64D-43AB-9E79-7842EE7A21CC}" presName="bgRect" presStyleLbl="bgShp" presStyleIdx="1" presStyleCnt="5"/>
      <dgm:spPr/>
    </dgm:pt>
    <dgm:pt modelId="{EA85F52F-C897-4FE4-840B-3B1D9791805D}" type="pres">
      <dgm:prSet presAssocID="{ED16F34D-F64D-43AB-9E79-7842EE7A21CC}"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7B64D6D5-202B-419A-A771-674E0FF00FAB}" type="pres">
      <dgm:prSet presAssocID="{ED16F34D-F64D-43AB-9E79-7842EE7A21CC}" presName="spaceRect" presStyleCnt="0"/>
      <dgm:spPr/>
    </dgm:pt>
    <dgm:pt modelId="{976E5368-FA6C-4112-BD46-D999562EC965}" type="pres">
      <dgm:prSet presAssocID="{ED16F34D-F64D-43AB-9E79-7842EE7A21CC}" presName="parTx" presStyleLbl="revTx" presStyleIdx="1" presStyleCnt="5">
        <dgm:presLayoutVars>
          <dgm:chMax val="0"/>
          <dgm:chPref val="0"/>
        </dgm:presLayoutVars>
      </dgm:prSet>
      <dgm:spPr/>
    </dgm:pt>
    <dgm:pt modelId="{6AD6154D-5849-4770-BA97-3CBF8659616C}" type="pres">
      <dgm:prSet presAssocID="{1BB64266-1B30-46C4-8A5A-67179B254988}" presName="sibTrans" presStyleCnt="0"/>
      <dgm:spPr/>
    </dgm:pt>
    <dgm:pt modelId="{23D6ED07-D081-47B2-B8D3-AF34C74DA685}" type="pres">
      <dgm:prSet presAssocID="{AB01F1FB-C247-4F76-9406-E3AEC0524FE3}" presName="compNode" presStyleCnt="0"/>
      <dgm:spPr/>
    </dgm:pt>
    <dgm:pt modelId="{677A55F4-DB06-4F06-A1C1-F9079864363E}" type="pres">
      <dgm:prSet presAssocID="{AB01F1FB-C247-4F76-9406-E3AEC0524FE3}" presName="bgRect" presStyleLbl="bgShp" presStyleIdx="2" presStyleCnt="5"/>
      <dgm:spPr/>
    </dgm:pt>
    <dgm:pt modelId="{25C41998-F659-432F-884C-9D7C536761B2}" type="pres">
      <dgm:prSet presAssocID="{AB01F1FB-C247-4F76-9406-E3AEC0524FE3}"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Users"/>
        </a:ext>
      </dgm:extLst>
    </dgm:pt>
    <dgm:pt modelId="{634BEB29-C265-4C65-BEE3-0942EEB3A561}" type="pres">
      <dgm:prSet presAssocID="{AB01F1FB-C247-4F76-9406-E3AEC0524FE3}" presName="spaceRect" presStyleCnt="0"/>
      <dgm:spPr/>
    </dgm:pt>
    <dgm:pt modelId="{A6B8FB08-8E53-4B22-B358-12BAECA76DCE}" type="pres">
      <dgm:prSet presAssocID="{AB01F1FB-C247-4F76-9406-E3AEC0524FE3}" presName="parTx" presStyleLbl="revTx" presStyleIdx="2" presStyleCnt="5">
        <dgm:presLayoutVars>
          <dgm:chMax val="0"/>
          <dgm:chPref val="0"/>
        </dgm:presLayoutVars>
      </dgm:prSet>
      <dgm:spPr/>
    </dgm:pt>
    <dgm:pt modelId="{FEF10A24-33B8-4760-B28C-BF3C74231013}" type="pres">
      <dgm:prSet presAssocID="{193A45D9-958C-48B3-951D-4AE74018268B}" presName="sibTrans" presStyleCnt="0"/>
      <dgm:spPr/>
    </dgm:pt>
    <dgm:pt modelId="{0749DCBE-E2F0-470F-9DD0-ACD6C3E0924F}" type="pres">
      <dgm:prSet presAssocID="{84154FBD-2AA2-4AB0-B7AB-B8EC5A371670}" presName="compNode" presStyleCnt="0"/>
      <dgm:spPr/>
    </dgm:pt>
    <dgm:pt modelId="{D2818214-B476-44C4-926F-00545B25A365}" type="pres">
      <dgm:prSet presAssocID="{84154FBD-2AA2-4AB0-B7AB-B8EC5A371670}" presName="bgRect" presStyleLbl="bgShp" presStyleIdx="3" presStyleCnt="5"/>
      <dgm:spPr/>
    </dgm:pt>
    <dgm:pt modelId="{D72DF68B-5574-4310-905C-C03431467417}" type="pres">
      <dgm:prSet presAssocID="{84154FBD-2AA2-4AB0-B7AB-B8EC5A371670}" presName="iconRect" presStyleLbl="node1" presStyleIdx="3" presStyleCnt="5"/>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pass outline"/>
        </a:ext>
      </dgm:extLst>
    </dgm:pt>
    <dgm:pt modelId="{F8569A08-B4A1-49B2-9EC0-B6C832C5E80B}" type="pres">
      <dgm:prSet presAssocID="{84154FBD-2AA2-4AB0-B7AB-B8EC5A371670}" presName="spaceRect" presStyleCnt="0"/>
      <dgm:spPr/>
    </dgm:pt>
    <dgm:pt modelId="{FA3AFB69-6F19-41EC-8C7B-D7D1C7F32BFC}" type="pres">
      <dgm:prSet presAssocID="{84154FBD-2AA2-4AB0-B7AB-B8EC5A371670}" presName="parTx" presStyleLbl="revTx" presStyleIdx="3" presStyleCnt="5">
        <dgm:presLayoutVars>
          <dgm:chMax val="0"/>
          <dgm:chPref val="0"/>
        </dgm:presLayoutVars>
      </dgm:prSet>
      <dgm:spPr/>
    </dgm:pt>
    <dgm:pt modelId="{27F85F4F-789C-43F1-9D08-5481849A08D1}" type="pres">
      <dgm:prSet presAssocID="{F33200BE-B09D-4ED5-A990-22A2467E15C2}" presName="sibTrans" presStyleCnt="0"/>
      <dgm:spPr/>
    </dgm:pt>
    <dgm:pt modelId="{8EE20F5F-FD6F-4B83-B9D7-CCF12E608518}" type="pres">
      <dgm:prSet presAssocID="{B5AAF573-08AB-492B-AD68-7CD64A2DAF7B}" presName="compNode" presStyleCnt="0"/>
      <dgm:spPr/>
    </dgm:pt>
    <dgm:pt modelId="{A62D9738-D340-480E-92B4-1E31307689BB}" type="pres">
      <dgm:prSet presAssocID="{B5AAF573-08AB-492B-AD68-7CD64A2DAF7B}" presName="bgRect" presStyleLbl="bgShp" presStyleIdx="4" presStyleCnt="5"/>
      <dgm:spPr/>
    </dgm:pt>
    <dgm:pt modelId="{D4BA5A54-072B-42E9-8C7E-240C6FB83D4C}" type="pres">
      <dgm:prSet presAssocID="{B5AAF573-08AB-492B-AD68-7CD64A2DAF7B}" presName="iconRect" presStyleLbl="node1" presStyleIdx="4" presStyleCnt="5"/>
      <dgm:spPr>
        <a:blipFill>
          <a:blip xmlns:r="http://schemas.openxmlformats.org/officeDocument/2006/relationships">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Rocket with solid fill"/>
        </a:ext>
      </dgm:extLst>
    </dgm:pt>
    <dgm:pt modelId="{6C30B9AA-BA86-4C3D-B47C-BBD6E878A35B}" type="pres">
      <dgm:prSet presAssocID="{B5AAF573-08AB-492B-AD68-7CD64A2DAF7B}" presName="spaceRect" presStyleCnt="0"/>
      <dgm:spPr/>
    </dgm:pt>
    <dgm:pt modelId="{EE036D4A-CCD8-47B2-8534-3506B8458525}" type="pres">
      <dgm:prSet presAssocID="{B5AAF573-08AB-492B-AD68-7CD64A2DAF7B}" presName="parTx" presStyleLbl="revTx" presStyleIdx="4" presStyleCnt="5">
        <dgm:presLayoutVars>
          <dgm:chMax val="0"/>
          <dgm:chPref val="0"/>
        </dgm:presLayoutVars>
      </dgm:prSet>
      <dgm:spPr/>
    </dgm:pt>
  </dgm:ptLst>
  <dgm:cxnLst>
    <dgm:cxn modelId="{D7855007-BAAC-4E76-98B5-AB2345641245}" type="presOf" srcId="{B5AAF573-08AB-492B-AD68-7CD64A2DAF7B}" destId="{EE036D4A-CCD8-47B2-8534-3506B8458525}" srcOrd="0" destOrd="0" presId="urn:microsoft.com/office/officeart/2018/2/layout/IconVerticalSolidList"/>
    <dgm:cxn modelId="{B5579F1C-1DD0-4102-A2A2-A5273C6421B4}" srcId="{57AD52A5-2A99-4D8B-8F8F-C5A78A38513E}" destId="{AB01F1FB-C247-4F76-9406-E3AEC0524FE3}" srcOrd="2" destOrd="0" parTransId="{5E619F88-AFAC-4044-BED3-93FC75B0067D}" sibTransId="{193A45D9-958C-48B3-951D-4AE74018268B}"/>
    <dgm:cxn modelId="{AE6EE240-7108-40AB-BFE4-222657845F07}" srcId="{57AD52A5-2A99-4D8B-8F8F-C5A78A38513E}" destId="{B5AAF573-08AB-492B-AD68-7CD64A2DAF7B}" srcOrd="4" destOrd="0" parTransId="{85C4C3D0-5B97-4CF2-B156-8396B22D4586}" sibTransId="{50727168-B271-4A70-89D1-44DC354D942B}"/>
    <dgm:cxn modelId="{54D3FA5B-18C7-4E24-8F92-9BD6A480396F}" type="presOf" srcId="{57AD52A5-2A99-4D8B-8F8F-C5A78A38513E}" destId="{B507C83D-969F-4D26-AD31-AF17DC6E3B3C}" srcOrd="0" destOrd="0" presId="urn:microsoft.com/office/officeart/2018/2/layout/IconVerticalSolidList"/>
    <dgm:cxn modelId="{6E7C264B-665C-4299-BB80-45C90299B5EF}" type="presOf" srcId="{55FA4262-603F-4FF3-B902-53B1FD50ED2B}" destId="{3D74DA4A-05AB-4B56-97B1-50262C9F7E64}" srcOrd="0" destOrd="0" presId="urn:microsoft.com/office/officeart/2018/2/layout/IconVerticalSolidList"/>
    <dgm:cxn modelId="{8D0766A9-482E-44DF-915D-CA5038E8903D}" srcId="{57AD52A5-2A99-4D8B-8F8F-C5A78A38513E}" destId="{ED16F34D-F64D-43AB-9E79-7842EE7A21CC}" srcOrd="1" destOrd="0" parTransId="{40CD6794-CE63-4608-8E7C-8F58AA1A1156}" sibTransId="{1BB64266-1B30-46C4-8A5A-67179B254988}"/>
    <dgm:cxn modelId="{7E4E0AB4-DA1C-441A-A830-E181164EDA45}" srcId="{57AD52A5-2A99-4D8B-8F8F-C5A78A38513E}" destId="{55FA4262-603F-4FF3-B902-53B1FD50ED2B}" srcOrd="0" destOrd="0" parTransId="{F509AA56-CEE9-46C3-839D-859055DE783E}" sibTransId="{BF19EB08-8259-4B16-BA8C-3F0E98CF34A5}"/>
    <dgm:cxn modelId="{983773B7-3DF3-46BE-A275-8DA419BE32D4}" srcId="{57AD52A5-2A99-4D8B-8F8F-C5A78A38513E}" destId="{84154FBD-2AA2-4AB0-B7AB-B8EC5A371670}" srcOrd="3" destOrd="0" parTransId="{3A1AEFB5-4859-47BD-9B09-70A6A5C625A1}" sibTransId="{F33200BE-B09D-4ED5-A990-22A2467E15C2}"/>
    <dgm:cxn modelId="{41F0B4C2-0D50-4D41-8CCB-AA4D641BBAD7}" type="presOf" srcId="{AB01F1FB-C247-4F76-9406-E3AEC0524FE3}" destId="{A6B8FB08-8E53-4B22-B358-12BAECA76DCE}" srcOrd="0" destOrd="0" presId="urn:microsoft.com/office/officeart/2018/2/layout/IconVerticalSolidList"/>
    <dgm:cxn modelId="{E828A3F7-D8ED-4A78-A1A5-FB2CF23AA8A6}" type="presOf" srcId="{ED16F34D-F64D-43AB-9E79-7842EE7A21CC}" destId="{976E5368-FA6C-4112-BD46-D999562EC965}" srcOrd="0" destOrd="0" presId="urn:microsoft.com/office/officeart/2018/2/layout/IconVerticalSolidList"/>
    <dgm:cxn modelId="{13C14EFC-1BF9-4FAF-B664-09D715E8210A}" type="presOf" srcId="{84154FBD-2AA2-4AB0-B7AB-B8EC5A371670}" destId="{FA3AFB69-6F19-41EC-8C7B-D7D1C7F32BFC}" srcOrd="0" destOrd="0" presId="urn:microsoft.com/office/officeart/2018/2/layout/IconVerticalSolidList"/>
    <dgm:cxn modelId="{277D5582-FCD6-47B1-8C15-FD8547974955}" type="presParOf" srcId="{B507C83D-969F-4D26-AD31-AF17DC6E3B3C}" destId="{1EA18E85-9A92-448E-B992-CC2B37B00DDF}" srcOrd="0" destOrd="0" presId="urn:microsoft.com/office/officeart/2018/2/layout/IconVerticalSolidList"/>
    <dgm:cxn modelId="{D3715646-3DD0-483A-B39D-C041451E4FA6}" type="presParOf" srcId="{1EA18E85-9A92-448E-B992-CC2B37B00DDF}" destId="{C7522B37-9258-4E51-99DF-337E61250CB3}" srcOrd="0" destOrd="0" presId="urn:microsoft.com/office/officeart/2018/2/layout/IconVerticalSolidList"/>
    <dgm:cxn modelId="{D972C26F-E2C2-4764-AAB4-B9CDAE5C4F01}" type="presParOf" srcId="{1EA18E85-9A92-448E-B992-CC2B37B00DDF}" destId="{8632D9DC-413E-4F44-B1FA-700FD87FBC97}" srcOrd="1" destOrd="0" presId="urn:microsoft.com/office/officeart/2018/2/layout/IconVerticalSolidList"/>
    <dgm:cxn modelId="{31200C67-A22D-4A9B-8A6C-0B0029B577CA}" type="presParOf" srcId="{1EA18E85-9A92-448E-B992-CC2B37B00DDF}" destId="{A9D37F7F-3F30-4E6E-B4F4-31FAD9A65B69}" srcOrd="2" destOrd="0" presId="urn:microsoft.com/office/officeart/2018/2/layout/IconVerticalSolidList"/>
    <dgm:cxn modelId="{B3E7005A-4F41-4A95-845B-68DF50369014}" type="presParOf" srcId="{1EA18E85-9A92-448E-B992-CC2B37B00DDF}" destId="{3D74DA4A-05AB-4B56-97B1-50262C9F7E64}" srcOrd="3" destOrd="0" presId="urn:microsoft.com/office/officeart/2018/2/layout/IconVerticalSolidList"/>
    <dgm:cxn modelId="{165DC0F4-7453-4CD8-B513-C23D8920F012}" type="presParOf" srcId="{B507C83D-969F-4D26-AD31-AF17DC6E3B3C}" destId="{E77A2792-54B6-4096-99D8-1E539F190193}" srcOrd="1" destOrd="0" presId="urn:microsoft.com/office/officeart/2018/2/layout/IconVerticalSolidList"/>
    <dgm:cxn modelId="{EFB9BDA3-FA56-47C3-981E-9EF7D5338330}" type="presParOf" srcId="{B507C83D-969F-4D26-AD31-AF17DC6E3B3C}" destId="{CDE13CB8-797F-4602-9BFB-FA62A5442BAD}" srcOrd="2" destOrd="0" presId="urn:microsoft.com/office/officeart/2018/2/layout/IconVerticalSolidList"/>
    <dgm:cxn modelId="{942766DC-D8EB-48C5-A11D-738CEF91F2F0}" type="presParOf" srcId="{CDE13CB8-797F-4602-9BFB-FA62A5442BAD}" destId="{EA0F1829-FF0C-49CB-8813-0794A9B862A4}" srcOrd="0" destOrd="0" presId="urn:microsoft.com/office/officeart/2018/2/layout/IconVerticalSolidList"/>
    <dgm:cxn modelId="{925AA2AB-A0EF-41BB-B61B-E395ECA9302D}" type="presParOf" srcId="{CDE13CB8-797F-4602-9BFB-FA62A5442BAD}" destId="{EA85F52F-C897-4FE4-840B-3B1D9791805D}" srcOrd="1" destOrd="0" presId="urn:microsoft.com/office/officeart/2018/2/layout/IconVerticalSolidList"/>
    <dgm:cxn modelId="{D9BA2D16-05C2-45E8-B650-7194B8A768F7}" type="presParOf" srcId="{CDE13CB8-797F-4602-9BFB-FA62A5442BAD}" destId="{7B64D6D5-202B-419A-A771-674E0FF00FAB}" srcOrd="2" destOrd="0" presId="urn:microsoft.com/office/officeart/2018/2/layout/IconVerticalSolidList"/>
    <dgm:cxn modelId="{D440E96B-ACEE-4849-BC04-BABB46B41569}" type="presParOf" srcId="{CDE13CB8-797F-4602-9BFB-FA62A5442BAD}" destId="{976E5368-FA6C-4112-BD46-D999562EC965}" srcOrd="3" destOrd="0" presId="urn:microsoft.com/office/officeart/2018/2/layout/IconVerticalSolidList"/>
    <dgm:cxn modelId="{B5A7BB97-BC46-467E-95C0-FC4F022C3308}" type="presParOf" srcId="{B507C83D-969F-4D26-AD31-AF17DC6E3B3C}" destId="{6AD6154D-5849-4770-BA97-3CBF8659616C}" srcOrd="3" destOrd="0" presId="urn:microsoft.com/office/officeart/2018/2/layout/IconVerticalSolidList"/>
    <dgm:cxn modelId="{B47F2197-95C0-4193-A3B0-324955417C79}" type="presParOf" srcId="{B507C83D-969F-4D26-AD31-AF17DC6E3B3C}" destId="{23D6ED07-D081-47B2-B8D3-AF34C74DA685}" srcOrd="4" destOrd="0" presId="urn:microsoft.com/office/officeart/2018/2/layout/IconVerticalSolidList"/>
    <dgm:cxn modelId="{A3A4C17A-591D-40F6-875B-6DA09AF37099}" type="presParOf" srcId="{23D6ED07-D081-47B2-B8D3-AF34C74DA685}" destId="{677A55F4-DB06-4F06-A1C1-F9079864363E}" srcOrd="0" destOrd="0" presId="urn:microsoft.com/office/officeart/2018/2/layout/IconVerticalSolidList"/>
    <dgm:cxn modelId="{D2718DB8-62BF-4F72-A311-3B6E47225129}" type="presParOf" srcId="{23D6ED07-D081-47B2-B8D3-AF34C74DA685}" destId="{25C41998-F659-432F-884C-9D7C536761B2}" srcOrd="1" destOrd="0" presId="urn:microsoft.com/office/officeart/2018/2/layout/IconVerticalSolidList"/>
    <dgm:cxn modelId="{2F870AF8-0F91-403D-9B86-FCBF48C1B70F}" type="presParOf" srcId="{23D6ED07-D081-47B2-B8D3-AF34C74DA685}" destId="{634BEB29-C265-4C65-BEE3-0942EEB3A561}" srcOrd="2" destOrd="0" presId="urn:microsoft.com/office/officeart/2018/2/layout/IconVerticalSolidList"/>
    <dgm:cxn modelId="{FD921449-1C28-4BEF-A14E-E8F6F60B825D}" type="presParOf" srcId="{23D6ED07-D081-47B2-B8D3-AF34C74DA685}" destId="{A6B8FB08-8E53-4B22-B358-12BAECA76DCE}" srcOrd="3" destOrd="0" presId="urn:microsoft.com/office/officeart/2018/2/layout/IconVerticalSolidList"/>
    <dgm:cxn modelId="{86321B24-E31E-4A12-AFB4-41AC19B3CEF9}" type="presParOf" srcId="{B507C83D-969F-4D26-AD31-AF17DC6E3B3C}" destId="{FEF10A24-33B8-4760-B28C-BF3C74231013}" srcOrd="5" destOrd="0" presId="urn:microsoft.com/office/officeart/2018/2/layout/IconVerticalSolidList"/>
    <dgm:cxn modelId="{40C9A14F-683B-4739-A677-805A49328564}" type="presParOf" srcId="{B507C83D-969F-4D26-AD31-AF17DC6E3B3C}" destId="{0749DCBE-E2F0-470F-9DD0-ACD6C3E0924F}" srcOrd="6" destOrd="0" presId="urn:microsoft.com/office/officeart/2018/2/layout/IconVerticalSolidList"/>
    <dgm:cxn modelId="{C7B8CB93-D412-4992-9410-D9B2BF8C67E6}" type="presParOf" srcId="{0749DCBE-E2F0-470F-9DD0-ACD6C3E0924F}" destId="{D2818214-B476-44C4-926F-00545B25A365}" srcOrd="0" destOrd="0" presId="urn:microsoft.com/office/officeart/2018/2/layout/IconVerticalSolidList"/>
    <dgm:cxn modelId="{909610B4-C532-440D-8E7F-3A8E47A35E0F}" type="presParOf" srcId="{0749DCBE-E2F0-470F-9DD0-ACD6C3E0924F}" destId="{D72DF68B-5574-4310-905C-C03431467417}" srcOrd="1" destOrd="0" presId="urn:microsoft.com/office/officeart/2018/2/layout/IconVerticalSolidList"/>
    <dgm:cxn modelId="{7BFDC3E2-69B5-4FA1-A61D-E9C479C1F857}" type="presParOf" srcId="{0749DCBE-E2F0-470F-9DD0-ACD6C3E0924F}" destId="{F8569A08-B4A1-49B2-9EC0-B6C832C5E80B}" srcOrd="2" destOrd="0" presId="urn:microsoft.com/office/officeart/2018/2/layout/IconVerticalSolidList"/>
    <dgm:cxn modelId="{810E9E83-00DC-4325-9100-BF99D23C03CB}" type="presParOf" srcId="{0749DCBE-E2F0-470F-9DD0-ACD6C3E0924F}" destId="{FA3AFB69-6F19-41EC-8C7B-D7D1C7F32BFC}" srcOrd="3" destOrd="0" presId="urn:microsoft.com/office/officeart/2018/2/layout/IconVerticalSolidList"/>
    <dgm:cxn modelId="{1A52502C-458D-4AFE-B67C-B431B87E9F95}" type="presParOf" srcId="{B507C83D-969F-4D26-AD31-AF17DC6E3B3C}" destId="{27F85F4F-789C-43F1-9D08-5481849A08D1}" srcOrd="7" destOrd="0" presId="urn:microsoft.com/office/officeart/2018/2/layout/IconVerticalSolidList"/>
    <dgm:cxn modelId="{4A32FD07-7FBD-47D8-B5C1-61B283379C11}" type="presParOf" srcId="{B507C83D-969F-4D26-AD31-AF17DC6E3B3C}" destId="{8EE20F5F-FD6F-4B83-B9D7-CCF12E608518}" srcOrd="8" destOrd="0" presId="urn:microsoft.com/office/officeart/2018/2/layout/IconVerticalSolidList"/>
    <dgm:cxn modelId="{440831FC-D7B8-4C6B-A298-855C1B3CC07B}" type="presParOf" srcId="{8EE20F5F-FD6F-4B83-B9D7-CCF12E608518}" destId="{A62D9738-D340-480E-92B4-1E31307689BB}" srcOrd="0" destOrd="0" presId="urn:microsoft.com/office/officeart/2018/2/layout/IconVerticalSolidList"/>
    <dgm:cxn modelId="{C2703ACF-287A-489E-87F5-FFFAF724A034}" type="presParOf" srcId="{8EE20F5F-FD6F-4B83-B9D7-CCF12E608518}" destId="{D4BA5A54-072B-42E9-8C7E-240C6FB83D4C}" srcOrd="1" destOrd="0" presId="urn:microsoft.com/office/officeart/2018/2/layout/IconVerticalSolidList"/>
    <dgm:cxn modelId="{50D16D4C-162E-4430-9B99-A0FC06350EDB}" type="presParOf" srcId="{8EE20F5F-FD6F-4B83-B9D7-CCF12E608518}" destId="{6C30B9AA-BA86-4C3D-B47C-BBD6E878A35B}" srcOrd="2" destOrd="0" presId="urn:microsoft.com/office/officeart/2018/2/layout/IconVerticalSolidList"/>
    <dgm:cxn modelId="{ED3F74F5-573F-407A-BBD3-C3F6478A584E}" type="presParOf" srcId="{8EE20F5F-FD6F-4B83-B9D7-CCF12E608518}" destId="{EE036D4A-CCD8-47B2-8534-3506B84585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22B37-9258-4E51-99DF-337E61250CB3}">
      <dsp:nvSpPr>
        <dsp:cNvPr id="0" name=""/>
        <dsp:cNvSpPr/>
      </dsp:nvSpPr>
      <dsp:spPr>
        <a:xfrm>
          <a:off x="0" y="2581"/>
          <a:ext cx="10353675" cy="549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32D9DC-413E-4F44-B1FA-700FD87FBC97}">
      <dsp:nvSpPr>
        <dsp:cNvPr id="0" name=""/>
        <dsp:cNvSpPr/>
      </dsp:nvSpPr>
      <dsp:spPr>
        <a:xfrm>
          <a:off x="166310" y="126283"/>
          <a:ext cx="302383" cy="30238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4DA4A-05AB-4B56-97B1-50262C9F7E64}">
      <dsp:nvSpPr>
        <dsp:cNvPr id="0" name=""/>
        <dsp:cNvSpPr/>
      </dsp:nvSpPr>
      <dsp:spPr>
        <a:xfrm>
          <a:off x="635004" y="2581"/>
          <a:ext cx="9718670" cy="5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86" tIns="58186" rIns="58186" bIns="58186" numCol="1" spcCol="1270" anchor="ctr" anchorCtr="0">
          <a:noAutofit/>
        </a:bodyPr>
        <a:lstStyle/>
        <a:p>
          <a:pPr marL="0" lvl="0" indent="0" algn="l" defTabSz="622300">
            <a:lnSpc>
              <a:spcPct val="100000"/>
            </a:lnSpc>
            <a:spcBef>
              <a:spcPct val="0"/>
            </a:spcBef>
            <a:spcAft>
              <a:spcPct val="35000"/>
            </a:spcAft>
            <a:buNone/>
          </a:pPr>
          <a:r>
            <a:rPr lang="en-GB" sz="1400" kern="1200"/>
            <a:t>MACPT development progressed via structured governance: Draft protocol development, stakeholder engagement and planned consultation</a:t>
          </a:r>
          <a:r>
            <a:rPr lang="en-GB" sz="1400" kern="1200">
              <a:latin typeface="Bookman Old Style" panose="02050604050505020204"/>
            </a:rPr>
            <a:t> </a:t>
          </a:r>
          <a:r>
            <a:rPr lang="en-GB" sz="1400" kern="1200"/>
            <a:t>captured in programme materials. </a:t>
          </a:r>
          <a:endParaRPr lang="en-US" sz="1400" kern="1200"/>
        </a:p>
      </dsp:txBody>
      <dsp:txXfrm>
        <a:off x="635004" y="2581"/>
        <a:ext cx="9718670" cy="549787"/>
      </dsp:txXfrm>
    </dsp:sp>
    <dsp:sp modelId="{EA0F1829-FF0C-49CB-8813-0794A9B862A4}">
      <dsp:nvSpPr>
        <dsp:cNvPr id="0" name=""/>
        <dsp:cNvSpPr/>
      </dsp:nvSpPr>
      <dsp:spPr>
        <a:xfrm>
          <a:off x="0" y="689815"/>
          <a:ext cx="10353675" cy="549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5F52F-C897-4FE4-840B-3B1D9791805D}">
      <dsp:nvSpPr>
        <dsp:cNvPr id="0" name=""/>
        <dsp:cNvSpPr/>
      </dsp:nvSpPr>
      <dsp:spPr>
        <a:xfrm>
          <a:off x="166310" y="813517"/>
          <a:ext cx="302383" cy="30238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6E5368-FA6C-4112-BD46-D999562EC965}">
      <dsp:nvSpPr>
        <dsp:cNvPr id="0" name=""/>
        <dsp:cNvSpPr/>
      </dsp:nvSpPr>
      <dsp:spPr>
        <a:xfrm>
          <a:off x="635004" y="689815"/>
          <a:ext cx="9718670" cy="5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86" tIns="58186" rIns="58186" bIns="58186" numCol="1" spcCol="1270" anchor="ctr" anchorCtr="0">
          <a:noAutofit/>
        </a:bodyPr>
        <a:lstStyle/>
        <a:p>
          <a:pPr marL="0" lvl="0" indent="0" algn="l" defTabSz="622300">
            <a:lnSpc>
              <a:spcPct val="100000"/>
            </a:lnSpc>
            <a:spcBef>
              <a:spcPct val="0"/>
            </a:spcBef>
            <a:spcAft>
              <a:spcPct val="35000"/>
            </a:spcAft>
            <a:buNone/>
          </a:pPr>
          <a:r>
            <a:rPr lang="en-GB" sz="1400" kern="1200">
              <a:latin typeface="Bookman Old Style" panose="02050604050505020204"/>
            </a:rPr>
            <a:t>MACPT training and development programme being developed</a:t>
          </a:r>
          <a:r>
            <a:rPr lang="en-GB" sz="1400" kern="1200"/>
            <a:t>: Away days and seminars </a:t>
          </a:r>
          <a:r>
            <a:rPr lang="en-GB" sz="1400" kern="1200">
              <a:latin typeface="Bookman Old Style" panose="02050604050505020204"/>
            </a:rPr>
            <a:t>ongoing. </a:t>
          </a:r>
          <a:endParaRPr lang="en-US" sz="1400" kern="1200"/>
        </a:p>
      </dsp:txBody>
      <dsp:txXfrm>
        <a:off x="635004" y="689815"/>
        <a:ext cx="9718670" cy="549787"/>
      </dsp:txXfrm>
    </dsp:sp>
    <dsp:sp modelId="{677A55F4-DB06-4F06-A1C1-F9079864363E}">
      <dsp:nvSpPr>
        <dsp:cNvPr id="0" name=""/>
        <dsp:cNvSpPr/>
      </dsp:nvSpPr>
      <dsp:spPr>
        <a:xfrm>
          <a:off x="0" y="1377050"/>
          <a:ext cx="10353675" cy="549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41998-F659-432F-884C-9D7C536761B2}">
      <dsp:nvSpPr>
        <dsp:cNvPr id="0" name=""/>
        <dsp:cNvSpPr/>
      </dsp:nvSpPr>
      <dsp:spPr>
        <a:xfrm>
          <a:off x="166310" y="1500752"/>
          <a:ext cx="302383" cy="30238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B8FB08-8E53-4B22-B358-12BAECA76DCE}">
      <dsp:nvSpPr>
        <dsp:cNvPr id="0" name=""/>
        <dsp:cNvSpPr/>
      </dsp:nvSpPr>
      <dsp:spPr>
        <a:xfrm>
          <a:off x="635004" y="1377050"/>
          <a:ext cx="9718670" cy="5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86" tIns="58186" rIns="58186" bIns="58186" numCol="1" spcCol="1270" anchor="ctr" anchorCtr="0">
          <a:noAutofit/>
        </a:bodyPr>
        <a:lstStyle/>
        <a:p>
          <a:pPr marL="0" lvl="0" indent="0" algn="l" defTabSz="622300">
            <a:lnSpc>
              <a:spcPct val="100000"/>
            </a:lnSpc>
            <a:spcBef>
              <a:spcPct val="0"/>
            </a:spcBef>
            <a:spcAft>
              <a:spcPct val="35000"/>
            </a:spcAft>
            <a:buNone/>
          </a:pPr>
          <a:r>
            <a:rPr lang="en-GB" sz="1400" kern="1200"/>
            <a:t>Partner engagement for resourcing ongoing:</a:t>
          </a:r>
          <a:r>
            <a:rPr lang="en-GB" sz="1400" kern="1200">
              <a:latin typeface="Trebuchet MS" panose="020B0603020202020204"/>
            </a:rPr>
            <a:t> Active</a:t>
          </a:r>
          <a:r>
            <a:rPr lang="en-GB" sz="1400" kern="1200"/>
            <a:t> progress </a:t>
          </a:r>
          <a:r>
            <a:rPr lang="en-GB" sz="1400" kern="1200">
              <a:latin typeface="Trebuchet MS" panose="020B0603020202020204"/>
            </a:rPr>
            <a:t>with </a:t>
          </a:r>
          <a:r>
            <a:rPr lang="en-GB" sz="1400" kern="1200"/>
            <a:t>education</a:t>
          </a:r>
          <a:r>
            <a:rPr lang="en-GB" sz="1400" kern="1200">
              <a:latin typeface="Trebuchet MS" panose="020B0603020202020204"/>
            </a:rPr>
            <a:t> and </a:t>
          </a:r>
          <a:r>
            <a:rPr lang="en-GB" sz="1400" kern="1200"/>
            <a:t>health on resourcing and job descriptions,</a:t>
          </a:r>
          <a:r>
            <a:rPr lang="en-GB" sz="1400" kern="1200">
              <a:latin typeface="Bookman Old Style"/>
            </a:rPr>
            <a:t> significant </a:t>
          </a:r>
          <a:r>
            <a:rPr lang="en-GB" sz="1400" kern="1200">
              <a:latin typeface="Trebuchet MS" panose="020B0603020202020204"/>
            </a:rPr>
            <a:t>progress with police.</a:t>
          </a:r>
          <a:endParaRPr lang="en-US" sz="1400" kern="1200">
            <a:latin typeface="Bookman Old Style" panose="02050604050505020204"/>
          </a:endParaRPr>
        </a:p>
      </dsp:txBody>
      <dsp:txXfrm>
        <a:off x="635004" y="1377050"/>
        <a:ext cx="9718670" cy="549787"/>
      </dsp:txXfrm>
    </dsp:sp>
    <dsp:sp modelId="{D2818214-B476-44C4-926F-00545B25A365}">
      <dsp:nvSpPr>
        <dsp:cNvPr id="0" name=""/>
        <dsp:cNvSpPr/>
      </dsp:nvSpPr>
      <dsp:spPr>
        <a:xfrm>
          <a:off x="0" y="2064284"/>
          <a:ext cx="10353675" cy="549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2DF68B-5574-4310-905C-C03431467417}">
      <dsp:nvSpPr>
        <dsp:cNvPr id="0" name=""/>
        <dsp:cNvSpPr/>
      </dsp:nvSpPr>
      <dsp:spPr>
        <a:xfrm>
          <a:off x="166310" y="2187986"/>
          <a:ext cx="302383" cy="302383"/>
        </a:xfrm>
        <a:prstGeom prst="rect">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AFB69-6F19-41EC-8C7B-D7D1C7F32BFC}">
      <dsp:nvSpPr>
        <dsp:cNvPr id="0" name=""/>
        <dsp:cNvSpPr/>
      </dsp:nvSpPr>
      <dsp:spPr>
        <a:xfrm>
          <a:off x="635004" y="2064284"/>
          <a:ext cx="9718670" cy="5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86" tIns="58186" rIns="58186" bIns="58186" numCol="1" spcCol="1270" anchor="ctr" anchorCtr="0">
          <a:noAutofit/>
        </a:bodyPr>
        <a:lstStyle/>
        <a:p>
          <a:pPr marL="0" lvl="0" indent="0" algn="l" defTabSz="622300">
            <a:lnSpc>
              <a:spcPct val="100000"/>
            </a:lnSpc>
            <a:spcBef>
              <a:spcPct val="0"/>
            </a:spcBef>
            <a:spcAft>
              <a:spcPct val="35000"/>
            </a:spcAft>
            <a:buNone/>
          </a:pPr>
          <a:r>
            <a:rPr lang="en-GB" sz="1400" kern="1200">
              <a:latin typeface="Trebuchet MS" panose="020B0603020202020204"/>
            </a:rPr>
            <a:t>LCPP guidance out re standards and practice Enfield recruitment expected to go live in July.</a:t>
          </a:r>
        </a:p>
      </dsp:txBody>
      <dsp:txXfrm>
        <a:off x="635004" y="2064284"/>
        <a:ext cx="9718670" cy="549787"/>
      </dsp:txXfrm>
    </dsp:sp>
    <dsp:sp modelId="{A62D9738-D340-480E-92B4-1E31307689BB}">
      <dsp:nvSpPr>
        <dsp:cNvPr id="0" name=""/>
        <dsp:cNvSpPr/>
      </dsp:nvSpPr>
      <dsp:spPr>
        <a:xfrm>
          <a:off x="0" y="2751519"/>
          <a:ext cx="10353675" cy="549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A5A54-072B-42E9-8C7E-240C6FB83D4C}">
      <dsp:nvSpPr>
        <dsp:cNvPr id="0" name=""/>
        <dsp:cNvSpPr/>
      </dsp:nvSpPr>
      <dsp:spPr>
        <a:xfrm>
          <a:off x="166310" y="2875221"/>
          <a:ext cx="302383" cy="302383"/>
        </a:xfrm>
        <a:prstGeom prst="rect">
          <a:avLst/>
        </a:prstGeom>
        <a:blipFill>
          <a:blip xmlns:r="http://schemas.openxmlformats.org/officeDocument/2006/relationships">
            <a:extLst>
              <a:ext uri="{96DAC541-7B7A-43D3-8B79-37D633B846F1}">
                <asvg:svgBlip xmlns:asvg="http://schemas.microsoft.com/office/drawing/2016/SVG/main" r:embed="rId5"/>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36D4A-CCD8-47B2-8534-3506B8458525}">
      <dsp:nvSpPr>
        <dsp:cNvPr id="0" name=""/>
        <dsp:cNvSpPr/>
      </dsp:nvSpPr>
      <dsp:spPr>
        <a:xfrm>
          <a:off x="635004" y="2751519"/>
          <a:ext cx="9718670" cy="54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86" tIns="58186" rIns="58186" bIns="58186"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Trebuchet MS" panose="020B0603020202020204"/>
            </a:rPr>
            <a:t>Expected launch of Enfield MACPT  October 2026</a:t>
          </a:r>
          <a:r>
            <a:rPr lang="en-GB" sz="1400" kern="1200" dirty="0"/>
            <a:t>. </a:t>
          </a:r>
          <a:endParaRPr lang="en-US" sz="1400" kern="1200" dirty="0"/>
        </a:p>
      </dsp:txBody>
      <dsp:txXfrm>
        <a:off x="635004" y="2751519"/>
        <a:ext cx="9718670" cy="5497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60351-FD21-4A60-95DA-352E26A17100}" type="datetimeFigureOut">
              <a:rPr lang="en-GB" smtClean="0"/>
              <a:t>07/07/2026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31DE4-8319-4EF6-9CE0-70AFE01E7530}" type="slidenum">
              <a:rPr lang="en-GB" smtClean="0"/>
              <a:t>‹#›</a:t>
            </a:fld>
            <a:endParaRPr lang="en-GB"/>
          </a:p>
        </p:txBody>
      </p:sp>
    </p:spTree>
    <p:extLst>
      <p:ext uri="{BB962C8B-B14F-4D97-AF65-F5344CB8AC3E}">
        <p14:creationId xmlns:p14="http://schemas.microsoft.com/office/powerpoint/2010/main" val="272993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F2EA22B-FC80-4EFE-8376-0CC9A74CB1B6}"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273782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101311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318147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709073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295200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2EA22B-FC80-4EFE-8376-0CC9A74CB1B6}" type="datetimeFigureOut">
              <a:rPr lang="en-GB" smtClean="0"/>
              <a:t>07/07/2026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106037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F2EA22B-FC80-4EFE-8376-0CC9A74CB1B6}" type="datetimeFigureOut">
              <a:rPr lang="en-GB" smtClean="0"/>
              <a:t>07/07/2026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3010596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EA22B-FC80-4EFE-8376-0CC9A74CB1B6}"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280003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EA22B-FC80-4EFE-8376-0CC9A74CB1B6}"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18272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2EA22B-FC80-4EFE-8376-0CC9A74CB1B6}"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258166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2EA22B-FC80-4EFE-8376-0CC9A74CB1B6}" type="datetimeFigureOut">
              <a:rPr lang="en-GB" smtClean="0"/>
              <a:t>07/07/2026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257674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1202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2EA22B-FC80-4EFE-8376-0CC9A74CB1B6}" type="datetimeFigureOut">
              <a:rPr lang="en-GB" smtClean="0"/>
              <a:t>07/07/2026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30446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2EA22B-FC80-4EFE-8376-0CC9A74CB1B6}" type="datetimeFigureOut">
              <a:rPr lang="en-GB" smtClean="0"/>
              <a:t>07/07/2026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62323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EA22B-FC80-4EFE-8376-0CC9A74CB1B6}" type="datetimeFigureOut">
              <a:rPr lang="en-GB" smtClean="0"/>
              <a:t>07/07/2026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410383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413524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2EA22B-FC80-4EFE-8376-0CC9A74CB1B6}" type="datetimeFigureOut">
              <a:rPr lang="en-GB" smtClean="0"/>
              <a:t>07/07/2026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296911-A431-4BB2-82DA-6EA773BDF260}" type="slidenum">
              <a:rPr lang="en-GB" smtClean="0"/>
              <a:t>‹#›</a:t>
            </a:fld>
            <a:endParaRPr lang="en-GB"/>
          </a:p>
        </p:txBody>
      </p:sp>
    </p:spTree>
    <p:extLst>
      <p:ext uri="{BB962C8B-B14F-4D97-AF65-F5344CB8AC3E}">
        <p14:creationId xmlns:p14="http://schemas.microsoft.com/office/powerpoint/2010/main" val="419731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F2EA22B-FC80-4EFE-8376-0CC9A74CB1B6}" type="datetimeFigureOut">
              <a:rPr lang="en-GB" smtClean="0"/>
              <a:t>07/07/2026</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296911-A431-4BB2-82DA-6EA773BDF260}" type="slidenum">
              <a:rPr lang="en-GB" smtClean="0"/>
              <a:t>‹#›</a:t>
            </a:fld>
            <a:endParaRPr lang="en-GB"/>
          </a:p>
        </p:txBody>
      </p:sp>
    </p:spTree>
    <p:extLst>
      <p:ext uri="{BB962C8B-B14F-4D97-AF65-F5344CB8AC3E}">
        <p14:creationId xmlns:p14="http://schemas.microsoft.com/office/powerpoint/2010/main" val="8014307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flag with a lion and a dragon&#10;&#10;Description automatically generated">
            <a:extLst>
              <a:ext uri="{FF2B5EF4-FFF2-40B4-BE49-F238E27FC236}">
                <a16:creationId xmlns:a16="http://schemas.microsoft.com/office/drawing/2014/main" id="{A11016D3-B575-F288-322D-2F8CC4DF5F0A}"/>
              </a:ext>
            </a:extLst>
          </p:cNvPr>
          <p:cNvPicPr>
            <a:picLocks noChangeAspect="1"/>
          </p:cNvPicPr>
          <p:nvPr/>
        </p:nvPicPr>
        <p:blipFill>
          <a:blip r:embed="rId2"/>
          <a:stretch>
            <a:fillRect/>
          </a:stretch>
        </p:blipFill>
        <p:spPr>
          <a:xfrm>
            <a:off x="0" y="0"/>
            <a:ext cx="12192000" cy="68580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9827685" y="5827185"/>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altLang="en-US" sz="2400" b="0" i="0" u="none" strike="noStrike" kern="1200" cap="none" spc="0" normalizeH="0" baseline="0" noProof="0">
              <a:ln>
                <a:noFill/>
              </a:ln>
              <a:solidFill>
                <a:prstClr val="white"/>
              </a:solidFill>
              <a:effectLst/>
              <a:uLnTx/>
              <a:uFillTx/>
              <a:latin typeface="Times" charset="0"/>
              <a:ea typeface="ＭＳ Ｐゴシック" panose="020B0600070205080204" pitchFamily="34" charset="-128"/>
              <a:cs typeface="+mn-cs"/>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2055285" y="1009482"/>
            <a:ext cx="7772400" cy="98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4267"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7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733"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3700" b="1" i="0" u="none" strike="noStrike" kern="1200" cap="none" spc="0" normalizeH="0" baseline="0" noProof="0" dirty="0">
                <a:ln>
                  <a:noFill/>
                </a:ln>
                <a:solidFill>
                  <a:prstClr val="black"/>
                </a:solidFill>
                <a:effectLst/>
                <a:uLnTx/>
                <a:uFillTx/>
                <a:latin typeface="Arial"/>
                <a:ea typeface="ＭＳ Ｐゴシック"/>
                <a:cs typeface="Arial"/>
              </a:rPr>
              <a:t>DSL Briefing 7</a:t>
            </a:r>
            <a:r>
              <a:rPr kumimoji="0" lang="en-US" altLang="en-US" sz="3700" b="1" i="0" u="none" strike="noStrike" kern="1200" cap="none" spc="0" normalizeH="0" baseline="30000" noProof="0" dirty="0">
                <a:ln>
                  <a:noFill/>
                </a:ln>
                <a:solidFill>
                  <a:prstClr val="black"/>
                </a:solidFill>
                <a:effectLst/>
                <a:uLnTx/>
                <a:uFillTx/>
                <a:latin typeface="Arial"/>
                <a:ea typeface="ＭＳ Ｐゴシック"/>
                <a:cs typeface="Arial"/>
              </a:rPr>
              <a:t>th</a:t>
            </a:r>
            <a:r>
              <a:rPr kumimoji="0" lang="en-US" altLang="en-US" sz="3700" b="1" i="0" u="none" strike="noStrike" kern="1200" cap="none" spc="0" normalizeH="0" baseline="0" noProof="0" dirty="0">
                <a:ln>
                  <a:noFill/>
                </a:ln>
                <a:solidFill>
                  <a:prstClr val="black"/>
                </a:solidFill>
                <a:effectLst/>
                <a:uLnTx/>
                <a:uFillTx/>
                <a:latin typeface="Arial"/>
                <a:ea typeface="ＭＳ Ｐゴシック"/>
                <a:cs typeface="Arial"/>
              </a:rPr>
              <a:t> July 2026</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Anne Stoker: Director of Transformation Children’s Services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895600" y="3316817"/>
            <a:ext cx="64008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215900" y="6184901"/>
            <a:ext cx="2433808" cy="384721"/>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900" b="1" i="0" u="none" strike="noStrike" kern="1200" cap="none" spc="0" normalizeH="0" baseline="0" noProof="0">
                <a:ln>
                  <a:noFill/>
                </a:ln>
                <a:solidFill>
                  <a:srgbClr val="D52B1E"/>
                </a:solidFill>
                <a:effectLst/>
                <a:uLnTx/>
                <a:uFillTx/>
                <a:latin typeface="Arial" panose="020B0604020202020204" pitchFamily="34" charset="0"/>
                <a:ea typeface="ＭＳ Ｐゴシック" panose="020B0600070205080204" pitchFamily="34" charset="-128"/>
                <a:cs typeface="+mn-cs"/>
              </a:rPr>
              <a:t>www.enfield.gov.uk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DC4D0C-121A-91CC-9837-98BE8C8567A8}"/>
              </a:ext>
            </a:extLst>
          </p:cNvPr>
          <p:cNvSpPr txBox="1"/>
          <p:nvPr/>
        </p:nvSpPr>
        <p:spPr>
          <a:xfrm>
            <a:off x="390418" y="462337"/>
            <a:ext cx="8917969" cy="4893647"/>
          </a:xfrm>
          <a:prstGeom prst="rect">
            <a:avLst/>
          </a:prstGeom>
          <a:noFill/>
        </p:spPr>
        <p:txBody>
          <a:bodyPr wrap="square" lIns="91440" tIns="45720" rIns="91440" bIns="45720" rtlCol="0" anchor="t">
            <a:spAutoFit/>
          </a:bodyPr>
          <a:lstStyle/>
          <a:p>
            <a:r>
              <a:rPr lang="en-GB" sz="3600" b="1">
                <a:solidFill>
                  <a:schemeClr val="accent2"/>
                </a:solidFill>
              </a:rPr>
              <a:t>Phase One Enfield Reforms</a:t>
            </a:r>
          </a:p>
          <a:p>
            <a:endParaRPr lang="en-GB" sz="3600"/>
          </a:p>
          <a:p>
            <a:r>
              <a:rPr lang="en-GB" sz="2400" b="1">
                <a:latin typeface="Trebuchet MS"/>
                <a:cs typeface="Arial"/>
              </a:rPr>
              <a:t>Phase 1 is complete with a thriving Family Decision Making Service in place, advocacy is now available to all families involved in a child protection investigation, and changes within the liquid logic case management system has resulted in our new single-family assessment and plan going live at the beginning of April 2026. </a:t>
            </a:r>
          </a:p>
          <a:p>
            <a:endParaRPr lang="en-GB" sz="2400" b="1">
              <a:latin typeface="Trebuchet MS"/>
              <a:cs typeface="Arial"/>
            </a:endParaRPr>
          </a:p>
          <a:p>
            <a:r>
              <a:rPr lang="en-GB" sz="2400" b="1">
                <a:latin typeface="Trebuchet MS"/>
                <a:cs typeface="Arial"/>
              </a:rPr>
              <a:t>The biggest change of all has been the development of our integrated Family Help Service, including our wrap around family help hub, we are now live with all teams.</a:t>
            </a:r>
            <a:endParaRPr lang="en-GB" sz="2400" b="1">
              <a:latin typeface="Trebuchet MS"/>
            </a:endParaRPr>
          </a:p>
        </p:txBody>
      </p:sp>
    </p:spTree>
    <p:extLst>
      <p:ext uri="{BB962C8B-B14F-4D97-AF65-F5344CB8AC3E}">
        <p14:creationId xmlns:p14="http://schemas.microsoft.com/office/powerpoint/2010/main" val="113446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2016-C1C1-97E5-6E84-38F02EF5C143}"/>
              </a:ext>
            </a:extLst>
          </p:cNvPr>
          <p:cNvSpPr>
            <a:spLocks noGrp="1"/>
          </p:cNvSpPr>
          <p:nvPr>
            <p:ph type="title"/>
          </p:nvPr>
        </p:nvSpPr>
        <p:spPr>
          <a:xfrm>
            <a:off x="8454629" y="1122001"/>
            <a:ext cx="3040685" cy="4613999"/>
          </a:xfrm>
        </p:spPr>
        <p:txBody>
          <a:bodyPr anchor="ctr">
            <a:normAutofit/>
          </a:bodyPr>
          <a:lstStyle/>
          <a:p>
            <a:pPr algn="l"/>
            <a:r>
              <a:rPr lang="en-GB" sz="2400">
                <a:solidFill>
                  <a:srgbClr val="FFFFFF"/>
                </a:solidFill>
              </a:rPr>
              <a:t>Enfield's  Plan</a:t>
            </a:r>
            <a:br>
              <a:rPr lang="en-GB" sz="2400"/>
            </a:br>
            <a:br>
              <a:rPr lang="en-GB" sz="2400"/>
            </a:br>
            <a:endParaRPr lang="en-GB" sz="2400">
              <a:solidFill>
                <a:srgbClr val="FFFFFF"/>
              </a:solidFill>
            </a:endParaRPr>
          </a:p>
        </p:txBody>
      </p:sp>
      <p:sp>
        <p:nvSpPr>
          <p:cNvPr id="3" name="Content Placeholder 2">
            <a:extLst>
              <a:ext uri="{FF2B5EF4-FFF2-40B4-BE49-F238E27FC236}">
                <a16:creationId xmlns:a16="http://schemas.microsoft.com/office/drawing/2014/main" id="{5BB8FD39-D567-849C-229A-04539CAD01FF}"/>
              </a:ext>
            </a:extLst>
          </p:cNvPr>
          <p:cNvSpPr>
            <a:spLocks noGrp="1"/>
          </p:cNvSpPr>
          <p:nvPr>
            <p:ph idx="1"/>
          </p:nvPr>
        </p:nvSpPr>
        <p:spPr>
          <a:xfrm>
            <a:off x="543681" y="163286"/>
            <a:ext cx="7386620" cy="6400800"/>
          </a:xfrm>
        </p:spPr>
        <p:txBody>
          <a:bodyPr vert="horz" lIns="91440" tIns="45720" rIns="91440" bIns="45720" rtlCol="0" anchor="ctr">
            <a:noAutofit/>
          </a:bodyPr>
          <a:lstStyle/>
          <a:p>
            <a:pPr marL="0" indent="0">
              <a:lnSpc>
                <a:spcPct val="110000"/>
              </a:lnSpc>
              <a:buNone/>
            </a:pPr>
            <a:endParaRPr lang="en-GB" sz="1400"/>
          </a:p>
          <a:p>
            <a:pPr marL="0" indent="0">
              <a:lnSpc>
                <a:spcPct val="110000"/>
              </a:lnSpc>
              <a:buNone/>
            </a:pPr>
            <a:endParaRPr lang="en-GB" sz="1400" b="1">
              <a:latin typeface="Arial"/>
              <a:ea typeface="Calibri"/>
              <a:cs typeface="Arial"/>
            </a:endParaRPr>
          </a:p>
          <a:p>
            <a:pPr lvl="1">
              <a:lnSpc>
                <a:spcPct val="110000"/>
              </a:lnSpc>
            </a:pPr>
            <a:endParaRPr lang="en-GB" sz="2400"/>
          </a:p>
          <a:p>
            <a:pPr>
              <a:lnSpc>
                <a:spcPct val="110000"/>
              </a:lnSpc>
            </a:pPr>
            <a:r>
              <a:rPr lang="en-GB" sz="2400">
                <a:latin typeface="Trebuchet MS"/>
                <a:ea typeface="Calibri"/>
                <a:cs typeface="Arial"/>
              </a:rPr>
              <a:t>Phase two - embedding and expanding further the family help teams, developing a multi-agency child protection team, maintaining co-production &amp; enhancing youth participation, transforming the local case management system to adapt to the structural changes and practice changes, reviewing key performance indicators and all service reports to meet national and local data requirements, review and strengthen the quality assurance processes and enhance lifelong links for children in care and care leavers with siblings, parents and extended family 2026 -2027</a:t>
            </a:r>
            <a:endParaRPr lang="en-GB" sz="2400">
              <a:latin typeface="Trebuchet MS"/>
            </a:endParaRPr>
          </a:p>
          <a:p>
            <a:pPr>
              <a:lnSpc>
                <a:spcPct val="110000"/>
              </a:lnSpc>
            </a:pPr>
            <a:r>
              <a:rPr lang="en-GB" sz="2400">
                <a:latin typeface="Trebuchet MS"/>
                <a:ea typeface="Calibri"/>
                <a:cs typeface="Arial"/>
              </a:rPr>
              <a:t>Phase three – kinship care, foster care and managing the external care market 2026 – 2029.</a:t>
            </a:r>
            <a:endParaRPr lang="en-GB" sz="2400">
              <a:latin typeface="Trebuchet MS"/>
            </a:endParaRPr>
          </a:p>
          <a:p>
            <a:pPr>
              <a:lnSpc>
                <a:spcPct val="110000"/>
              </a:lnSpc>
            </a:pPr>
            <a:endParaRPr lang="en-GB" sz="1400">
              <a:ea typeface="Calibri"/>
              <a:cs typeface="Calibri"/>
            </a:endParaRPr>
          </a:p>
          <a:p>
            <a:pPr>
              <a:lnSpc>
                <a:spcPct val="110000"/>
              </a:lnSpc>
            </a:pPr>
            <a:endParaRPr lang="en-GB" sz="1400">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en-GB" sz="1400"/>
          </a:p>
        </p:txBody>
      </p:sp>
    </p:spTree>
    <p:extLst>
      <p:ext uri="{BB962C8B-B14F-4D97-AF65-F5344CB8AC3E}">
        <p14:creationId xmlns:p14="http://schemas.microsoft.com/office/powerpoint/2010/main" val="396070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2F17-8051-A092-C9AF-93479FF1DBE1}"/>
              </a:ext>
            </a:extLst>
          </p:cNvPr>
          <p:cNvSpPr>
            <a:spLocks noGrp="1"/>
          </p:cNvSpPr>
          <p:nvPr>
            <p:ph type="title"/>
          </p:nvPr>
        </p:nvSpPr>
        <p:spPr>
          <a:xfrm>
            <a:off x="913795" y="609600"/>
            <a:ext cx="10353761" cy="1326321"/>
          </a:xfrm>
        </p:spPr>
        <p:txBody>
          <a:bodyPr>
            <a:normAutofit/>
          </a:bodyPr>
          <a:lstStyle/>
          <a:p>
            <a:r>
              <a:rPr lang="en-GB" sz="2900" b="1"/>
              <a:t>Phase 2 – MACPT foundations laid and tested with the workforce/partners throughout 2025/26</a:t>
            </a:r>
          </a:p>
        </p:txBody>
      </p:sp>
      <p:graphicFrame>
        <p:nvGraphicFramePr>
          <p:cNvPr id="5" name="Content Placeholder 2">
            <a:extLst>
              <a:ext uri="{FF2B5EF4-FFF2-40B4-BE49-F238E27FC236}">
                <a16:creationId xmlns:a16="http://schemas.microsoft.com/office/drawing/2014/main" id="{9671B8B9-49E2-7ADE-D024-E68C7686F40F}"/>
              </a:ext>
            </a:extLst>
          </p:cNvPr>
          <p:cNvGraphicFramePr>
            <a:graphicFrameLocks noGrp="1"/>
          </p:cNvGraphicFramePr>
          <p:nvPr>
            <p:ph idx="1"/>
            <p:extLst>
              <p:ext uri="{D42A27DB-BD31-4B8C-83A1-F6EECF244321}">
                <p14:modId xmlns:p14="http://schemas.microsoft.com/office/powerpoint/2010/main" val="946686913"/>
              </p:ext>
            </p:extLst>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4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D1B-2FA6-7900-AE60-0A755660D8D4}"/>
              </a:ext>
            </a:extLst>
          </p:cNvPr>
          <p:cNvSpPr>
            <a:spLocks noGrp="1"/>
          </p:cNvSpPr>
          <p:nvPr>
            <p:ph type="title"/>
          </p:nvPr>
        </p:nvSpPr>
        <p:spPr/>
        <p:txBody>
          <a:bodyPr/>
          <a:lstStyle/>
          <a:p>
            <a:r>
              <a:rPr lang="en-GB"/>
              <a:t>MACPT Roles</a:t>
            </a:r>
          </a:p>
        </p:txBody>
      </p:sp>
      <p:sp>
        <p:nvSpPr>
          <p:cNvPr id="3" name="Content Placeholder 2">
            <a:extLst>
              <a:ext uri="{FF2B5EF4-FFF2-40B4-BE49-F238E27FC236}">
                <a16:creationId xmlns:a16="http://schemas.microsoft.com/office/drawing/2014/main" id="{4FDFA1D5-FEC7-EA03-E5A3-B61FD13841FB}"/>
              </a:ext>
            </a:extLst>
          </p:cNvPr>
          <p:cNvSpPr>
            <a:spLocks noGrp="1"/>
          </p:cNvSpPr>
          <p:nvPr>
            <p:ph idx="1"/>
          </p:nvPr>
        </p:nvSpPr>
        <p:spPr>
          <a:xfrm>
            <a:off x="677334" y="1408114"/>
            <a:ext cx="10353760" cy="4633248"/>
          </a:xfrm>
        </p:spPr>
        <p:txBody>
          <a:bodyPr vert="horz" lIns="91440" tIns="45720" rIns="91440" bIns="45720" rtlCol="0" anchor="t">
            <a:normAutofit fontScale="92500" lnSpcReduction="10000"/>
          </a:bodyPr>
          <a:lstStyle/>
          <a:p>
            <a:endParaRPr lang="en-GB" sz="2400" dirty="0"/>
          </a:p>
          <a:p>
            <a:r>
              <a:rPr lang="en-GB" sz="2400" dirty="0"/>
              <a:t>Job profile for Social Care Lead Child Protection Practitioner (LCPP) - complete</a:t>
            </a:r>
          </a:p>
          <a:p>
            <a:r>
              <a:rPr lang="en-GB" sz="2400" dirty="0"/>
              <a:t>Job Profile for Education Practitioner - complete</a:t>
            </a:r>
          </a:p>
          <a:p>
            <a:r>
              <a:rPr lang="en-GB" sz="2400" dirty="0"/>
              <a:t>Job profile for </a:t>
            </a:r>
            <a:r>
              <a:rPr lang="en-GB" sz="2400"/>
              <a:t>Health Practitioner- </a:t>
            </a:r>
            <a:r>
              <a:rPr lang="en-GB" sz="2400" dirty="0"/>
              <a:t>nearing completion</a:t>
            </a:r>
          </a:p>
          <a:p>
            <a:r>
              <a:rPr lang="en-GB" sz="2400" dirty="0"/>
              <a:t>Job profile for Service Managers – nearing completion</a:t>
            </a:r>
          </a:p>
          <a:p>
            <a:r>
              <a:rPr lang="en-GB" sz="2400" dirty="0"/>
              <a:t>Police: Looking to merge referral desk with police conference liaison officers giving us 2 DS’s 2 DC’s available for strategies etc. and 1 DS with 3 police staff to complete checks and support with CP conferences.</a:t>
            </a:r>
          </a:p>
          <a:p>
            <a:r>
              <a:rPr lang="en-GB" sz="2400" dirty="0"/>
              <a:t>Pillar group continues to meet monthly</a:t>
            </a:r>
          </a:p>
          <a:p>
            <a:endParaRPr lang="en-GB" sz="2400" dirty="0"/>
          </a:p>
          <a:p>
            <a:endParaRPr lang="en-GB" sz="2400" dirty="0"/>
          </a:p>
          <a:p>
            <a:pPr marL="0" indent="0">
              <a:buNone/>
            </a:pPr>
            <a:endParaRPr lang="en-GB" dirty="0"/>
          </a:p>
          <a:p>
            <a:endParaRPr lang="en-GB" dirty="0"/>
          </a:p>
        </p:txBody>
      </p:sp>
    </p:spTree>
    <p:extLst>
      <p:ext uri="{BB962C8B-B14F-4D97-AF65-F5344CB8AC3E}">
        <p14:creationId xmlns:p14="http://schemas.microsoft.com/office/powerpoint/2010/main" val="174009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B3D958-2C93-BBBB-B545-E0DAB4D5E800}"/>
              </a:ext>
            </a:extLst>
          </p:cNvPr>
          <p:cNvSpPr/>
          <p:nvPr/>
        </p:nvSpPr>
        <p:spPr>
          <a:xfrm>
            <a:off x="3986782" y="1174004"/>
            <a:ext cx="3721603" cy="6309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Director of Children’s Social Care</a:t>
            </a:r>
          </a:p>
        </p:txBody>
      </p:sp>
      <p:sp>
        <p:nvSpPr>
          <p:cNvPr id="5" name="TextBox 4">
            <a:extLst>
              <a:ext uri="{FF2B5EF4-FFF2-40B4-BE49-F238E27FC236}">
                <a16:creationId xmlns:a16="http://schemas.microsoft.com/office/drawing/2014/main" id="{6B4A024C-C59C-64CA-D761-628F5486F300}"/>
              </a:ext>
            </a:extLst>
          </p:cNvPr>
          <p:cNvSpPr txBox="1"/>
          <p:nvPr/>
        </p:nvSpPr>
        <p:spPr>
          <a:xfrm>
            <a:off x="1335024" y="486251"/>
            <a:ext cx="39227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effectLst/>
                <a:uLnTx/>
                <a:uFillTx/>
                <a:latin typeface="Aptos" panose="02110004020202020204"/>
                <a:ea typeface="+mn-ea"/>
                <a:cs typeface="+mn-cs"/>
              </a:rPr>
              <a:t>Proposed Enfield MACPT Structure</a:t>
            </a:r>
          </a:p>
        </p:txBody>
      </p:sp>
      <p:sp>
        <p:nvSpPr>
          <p:cNvPr id="6" name="Rectangle 5">
            <a:extLst>
              <a:ext uri="{FF2B5EF4-FFF2-40B4-BE49-F238E27FC236}">
                <a16:creationId xmlns:a16="http://schemas.microsoft.com/office/drawing/2014/main" id="{7235E8CB-DA8C-0F79-5373-EB46AD8EBB58}"/>
              </a:ext>
            </a:extLst>
          </p:cNvPr>
          <p:cNvSpPr/>
          <p:nvPr/>
        </p:nvSpPr>
        <p:spPr>
          <a:xfrm>
            <a:off x="3986782" y="2268439"/>
            <a:ext cx="3721607" cy="713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Head of Safeguarding &amp; Quality Assurance</a:t>
            </a:r>
          </a:p>
        </p:txBody>
      </p:sp>
      <p:cxnSp>
        <p:nvCxnSpPr>
          <p:cNvPr id="8" name="Straight Arrow Connector 7">
            <a:extLst>
              <a:ext uri="{FF2B5EF4-FFF2-40B4-BE49-F238E27FC236}">
                <a16:creationId xmlns:a16="http://schemas.microsoft.com/office/drawing/2014/main" id="{BF49A8D5-06E0-0AA7-2C58-8DDE9860982E}"/>
              </a:ext>
            </a:extLst>
          </p:cNvPr>
          <p:cNvCxnSpPr>
            <a:cxnSpLocks/>
          </p:cNvCxnSpPr>
          <p:nvPr/>
        </p:nvCxnSpPr>
        <p:spPr>
          <a:xfrm>
            <a:off x="5847583" y="1911096"/>
            <a:ext cx="0" cy="301752"/>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Rectangle 8">
            <a:extLst>
              <a:ext uri="{FF2B5EF4-FFF2-40B4-BE49-F238E27FC236}">
                <a16:creationId xmlns:a16="http://schemas.microsoft.com/office/drawing/2014/main" id="{5B174D4D-898A-CF49-7E03-7E943918C79F}"/>
              </a:ext>
            </a:extLst>
          </p:cNvPr>
          <p:cNvSpPr/>
          <p:nvPr/>
        </p:nvSpPr>
        <p:spPr>
          <a:xfrm>
            <a:off x="978408" y="3578875"/>
            <a:ext cx="3593592" cy="6309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Service Manager MACPT</a:t>
            </a:r>
          </a:p>
        </p:txBody>
      </p:sp>
      <p:sp>
        <p:nvSpPr>
          <p:cNvPr id="10" name="Rectangle 9">
            <a:extLst>
              <a:ext uri="{FF2B5EF4-FFF2-40B4-BE49-F238E27FC236}">
                <a16:creationId xmlns:a16="http://schemas.microsoft.com/office/drawing/2014/main" id="{EB2E3C20-035B-A2C4-73EA-E4752AB53C29}"/>
              </a:ext>
            </a:extLst>
          </p:cNvPr>
          <p:cNvSpPr/>
          <p:nvPr/>
        </p:nvSpPr>
        <p:spPr>
          <a:xfrm>
            <a:off x="7406640" y="3566886"/>
            <a:ext cx="3593592" cy="6309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Service Manager MACPT</a:t>
            </a:r>
          </a:p>
        </p:txBody>
      </p:sp>
      <p:sp>
        <p:nvSpPr>
          <p:cNvPr id="11" name="Rectangle 10">
            <a:extLst>
              <a:ext uri="{FF2B5EF4-FFF2-40B4-BE49-F238E27FC236}">
                <a16:creationId xmlns:a16="http://schemas.microsoft.com/office/drawing/2014/main" id="{47104C00-ABB7-0590-45BC-478A2782000F}"/>
              </a:ext>
            </a:extLst>
          </p:cNvPr>
          <p:cNvSpPr/>
          <p:nvPr/>
        </p:nvSpPr>
        <p:spPr>
          <a:xfrm>
            <a:off x="4878322" y="4447122"/>
            <a:ext cx="2139696" cy="17876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5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Partnership Roles</a:t>
            </a:r>
          </a:p>
          <a:p>
            <a:pPr marL="0" marR="0" lvl="0" indent="0" algn="ctr" defTabSz="914400" rtl="0" eaLnBrk="1" fontAlgn="auto" latinLnBrk="0" hangingPunct="1">
              <a:lnSpc>
                <a:spcPct val="100000"/>
              </a:lnSpc>
              <a:spcBef>
                <a:spcPts val="0"/>
              </a:spcBef>
              <a:spcAft>
                <a:spcPts val="15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Health CPP</a:t>
            </a: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Education CPP</a:t>
            </a: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Police CPP</a:t>
            </a: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Child Psychologist</a:t>
            </a:r>
          </a:p>
          <a:p>
            <a:pPr marL="0" marR="0" lvl="0" indent="0" algn="ctr" defTabSz="914400" rtl="0" eaLnBrk="1" fontAlgn="auto" latinLnBrk="0" hangingPunct="1">
              <a:lnSpc>
                <a:spcPct val="100000"/>
              </a:lnSpc>
              <a:spcBef>
                <a:spcPts val="0"/>
              </a:spcBef>
              <a:spcAft>
                <a:spcPts val="15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Adult Psychologist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3" name="Straight Arrow Connector 12">
            <a:extLst>
              <a:ext uri="{FF2B5EF4-FFF2-40B4-BE49-F238E27FC236}">
                <a16:creationId xmlns:a16="http://schemas.microsoft.com/office/drawing/2014/main" id="{D15D1773-F0D0-1D1E-DBA9-BAD414FFFFB6}"/>
              </a:ext>
            </a:extLst>
          </p:cNvPr>
          <p:cNvCxnSpPr/>
          <p:nvPr/>
        </p:nvCxnSpPr>
        <p:spPr>
          <a:xfrm>
            <a:off x="2898648" y="3121675"/>
            <a:ext cx="0" cy="34747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3FFB7A5-F8D0-AA12-DFA9-F3573E0438CA}"/>
              </a:ext>
            </a:extLst>
          </p:cNvPr>
          <p:cNvCxnSpPr>
            <a:cxnSpLocks/>
          </p:cNvCxnSpPr>
          <p:nvPr/>
        </p:nvCxnSpPr>
        <p:spPr>
          <a:xfrm>
            <a:off x="9025128" y="3121675"/>
            <a:ext cx="0" cy="34920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96F7B12-FB02-4F26-FCA5-C5FBCAF84506}"/>
              </a:ext>
            </a:extLst>
          </p:cNvPr>
          <p:cNvCxnSpPr/>
          <p:nvPr/>
        </p:nvCxnSpPr>
        <p:spPr>
          <a:xfrm>
            <a:off x="5862823" y="3121675"/>
            <a:ext cx="0" cy="1234440"/>
          </a:xfrm>
          <a:prstGeom prst="straightConnector1">
            <a:avLst/>
          </a:prstGeom>
          <a:ln w="28575">
            <a:prstDash val="sysDot"/>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8C6CAFDF-78AA-6718-709F-1576E9EDD864}"/>
              </a:ext>
            </a:extLst>
          </p:cNvPr>
          <p:cNvSpPr/>
          <p:nvPr/>
        </p:nvSpPr>
        <p:spPr>
          <a:xfrm>
            <a:off x="896112" y="4700016"/>
            <a:ext cx="2066544"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Lead Child Protection Practitioners (LCPP) x6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white"/>
                </a:solidFill>
                <a:effectLst/>
                <a:uLnTx/>
                <a:uFillTx/>
                <a:latin typeface="Aptos" panose="02110004020202020204"/>
                <a:ea typeface="+mn-ea"/>
                <a:cs typeface="+mn-cs"/>
              </a:rPr>
              <a:t>(inc. ROTH )</a:t>
            </a:r>
          </a:p>
        </p:txBody>
      </p:sp>
      <p:cxnSp>
        <p:nvCxnSpPr>
          <p:cNvPr id="20" name="Straight Connector 19">
            <a:extLst>
              <a:ext uri="{FF2B5EF4-FFF2-40B4-BE49-F238E27FC236}">
                <a16:creationId xmlns:a16="http://schemas.microsoft.com/office/drawing/2014/main" id="{7A5250E9-1E3F-60D2-FE7D-3C650331554F}"/>
              </a:ext>
            </a:extLst>
          </p:cNvPr>
          <p:cNvCxnSpPr>
            <a:cxnSpLocks/>
          </p:cNvCxnSpPr>
          <p:nvPr/>
        </p:nvCxnSpPr>
        <p:spPr>
          <a:xfrm>
            <a:off x="2898648" y="3121675"/>
            <a:ext cx="612648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C791F7DD-6BF2-B3D1-B58D-6428C17A8DA2}"/>
              </a:ext>
            </a:extLst>
          </p:cNvPr>
          <p:cNvSpPr/>
          <p:nvPr/>
        </p:nvSpPr>
        <p:spPr>
          <a:xfrm>
            <a:off x="3360420" y="4791456"/>
            <a:ext cx="1133856" cy="1097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ptos" panose="02110004020202020204"/>
                <a:ea typeface="+mn-ea"/>
                <a:cs typeface="+mn-cs"/>
              </a:rPr>
              <a:t>MACPT Business Support Officer</a:t>
            </a:r>
          </a:p>
        </p:txBody>
      </p:sp>
      <p:sp>
        <p:nvSpPr>
          <p:cNvPr id="24" name="Rectangle 23">
            <a:extLst>
              <a:ext uri="{FF2B5EF4-FFF2-40B4-BE49-F238E27FC236}">
                <a16:creationId xmlns:a16="http://schemas.microsoft.com/office/drawing/2014/main" id="{C4BBABF0-5ADF-432C-4939-2D3E7E28BE67}"/>
              </a:ext>
            </a:extLst>
          </p:cNvPr>
          <p:cNvSpPr/>
          <p:nvPr/>
        </p:nvSpPr>
        <p:spPr>
          <a:xfrm>
            <a:off x="7479029" y="4699583"/>
            <a:ext cx="2066544" cy="1371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50" b="0" i="0" u="none" strike="noStrike" kern="1200" cap="none" spc="0" normalizeH="0" baseline="0" noProof="0">
                <a:ln>
                  <a:noFill/>
                </a:ln>
                <a:solidFill>
                  <a:prstClr val="white"/>
                </a:solidFill>
                <a:effectLst/>
                <a:uLnTx/>
                <a:uFillTx/>
                <a:latin typeface="Aptos" panose="02110004020202020204"/>
                <a:ea typeface="+mn-ea"/>
                <a:cs typeface="+mn-cs"/>
              </a:rPr>
              <a:t>Lead Child Protection Practitioners (LCPP) x6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prstClr val="white"/>
                </a:solidFill>
                <a:effectLst/>
                <a:uLnTx/>
                <a:uFillTx/>
                <a:latin typeface="Aptos" panose="02110004020202020204"/>
                <a:ea typeface="+mn-ea"/>
                <a:cs typeface="+mn-cs"/>
              </a:rPr>
              <a:t>(inc. ROTH)</a:t>
            </a:r>
          </a:p>
        </p:txBody>
      </p:sp>
      <p:sp>
        <p:nvSpPr>
          <p:cNvPr id="25" name="Rectangle 24">
            <a:extLst>
              <a:ext uri="{FF2B5EF4-FFF2-40B4-BE49-F238E27FC236}">
                <a16:creationId xmlns:a16="http://schemas.microsoft.com/office/drawing/2014/main" id="{2119AED1-0414-A9DF-6DF8-F26625D886A5}"/>
              </a:ext>
            </a:extLst>
          </p:cNvPr>
          <p:cNvSpPr/>
          <p:nvPr/>
        </p:nvSpPr>
        <p:spPr>
          <a:xfrm>
            <a:off x="9866376" y="4791456"/>
            <a:ext cx="1133856" cy="10972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ptos" panose="02110004020202020204"/>
                <a:ea typeface="+mn-ea"/>
                <a:cs typeface="+mn-cs"/>
              </a:rPr>
              <a:t>MACPT Business Support Officer</a:t>
            </a:r>
          </a:p>
        </p:txBody>
      </p:sp>
      <p:cxnSp>
        <p:nvCxnSpPr>
          <p:cNvPr id="26" name="Straight Arrow Connector 25">
            <a:extLst>
              <a:ext uri="{FF2B5EF4-FFF2-40B4-BE49-F238E27FC236}">
                <a16:creationId xmlns:a16="http://schemas.microsoft.com/office/drawing/2014/main" id="{61802C91-4545-9934-A078-7F9D7DC0930A}"/>
              </a:ext>
            </a:extLst>
          </p:cNvPr>
          <p:cNvCxnSpPr/>
          <p:nvPr/>
        </p:nvCxnSpPr>
        <p:spPr>
          <a:xfrm>
            <a:off x="1999488" y="4264675"/>
            <a:ext cx="0" cy="34747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6017D1DC-FDE7-3E0D-083F-AF838FFC07CD}"/>
              </a:ext>
            </a:extLst>
          </p:cNvPr>
          <p:cNvCxnSpPr/>
          <p:nvPr/>
        </p:nvCxnSpPr>
        <p:spPr>
          <a:xfrm>
            <a:off x="3927348" y="4352544"/>
            <a:ext cx="0" cy="34747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4788E625-36FE-175A-2F0B-0DDBBCB4B163}"/>
              </a:ext>
            </a:extLst>
          </p:cNvPr>
          <p:cNvCxnSpPr/>
          <p:nvPr/>
        </p:nvCxnSpPr>
        <p:spPr>
          <a:xfrm>
            <a:off x="8741657" y="4288103"/>
            <a:ext cx="0" cy="34747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FDEC51C-BB00-FB34-6D69-BEFF1D8C4F94}"/>
              </a:ext>
            </a:extLst>
          </p:cNvPr>
          <p:cNvCxnSpPr/>
          <p:nvPr/>
        </p:nvCxnSpPr>
        <p:spPr>
          <a:xfrm>
            <a:off x="10433304" y="4309529"/>
            <a:ext cx="0" cy="347472"/>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911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EA7FBE-D8AD-21D3-D165-550EBA9AE1C6}"/>
              </a:ext>
            </a:extLst>
          </p:cNvPr>
          <p:cNvSpPr txBox="1"/>
          <p:nvPr/>
        </p:nvSpPr>
        <p:spPr>
          <a:xfrm>
            <a:off x="1280160" y="722376"/>
            <a:ext cx="8988552" cy="6309420"/>
          </a:xfrm>
          <a:prstGeom prst="rect">
            <a:avLst/>
          </a:prstGeom>
          <a:noFill/>
        </p:spPr>
        <p:txBody>
          <a:bodyPr wrap="square" lIns="91440" tIns="45720" rIns="91440" bIns="45720" rtlCol="0" anchor="t">
            <a:spAutoFit/>
          </a:bodyPr>
          <a:lstStyle/>
          <a:p>
            <a:pPr algn="ctr"/>
            <a:r>
              <a:rPr lang="en-GB" sz="4800" dirty="0"/>
              <a:t>On the Horizon</a:t>
            </a:r>
          </a:p>
          <a:p>
            <a:pPr algn="ctr"/>
            <a:endParaRPr lang="en-GB" sz="4800" dirty="0"/>
          </a:p>
          <a:p>
            <a:pPr algn="ctr"/>
            <a:r>
              <a:rPr lang="en-GB" sz="2800" dirty="0"/>
              <a:t>Monthly Clinical Supervision </a:t>
            </a:r>
          </a:p>
          <a:p>
            <a:pPr algn="ctr"/>
            <a:r>
              <a:rPr lang="en-GB" sz="2800" dirty="0"/>
              <a:t>Reunification and Early Kinship Care  Support Hub</a:t>
            </a:r>
          </a:p>
          <a:p>
            <a:pPr algn="ctr"/>
            <a:r>
              <a:rPr lang="en-GB" sz="2800" dirty="0"/>
              <a:t>Extended Family Help Partnership Hub</a:t>
            </a:r>
          </a:p>
          <a:p>
            <a:pPr algn="ctr"/>
            <a:r>
              <a:rPr lang="en-GB" sz="2800" dirty="0"/>
              <a:t>Family Help IAG Officers</a:t>
            </a:r>
          </a:p>
          <a:p>
            <a:pPr algn="ctr"/>
            <a:r>
              <a:rPr lang="en-GB" sz="2800" dirty="0"/>
              <a:t>Further Case Management Changes</a:t>
            </a:r>
          </a:p>
          <a:p>
            <a:pPr algn="ctr"/>
            <a:r>
              <a:rPr lang="en-GB" sz="2800" dirty="0"/>
              <a:t>Changes to Data Collection and Reports</a:t>
            </a:r>
          </a:p>
          <a:p>
            <a:pPr algn="ctr"/>
            <a:r>
              <a:rPr lang="en-GB" sz="2800" dirty="0"/>
              <a:t>Enhancing Life-Long Links</a:t>
            </a:r>
          </a:p>
          <a:p>
            <a:pPr algn="ctr"/>
            <a:r>
              <a:rPr lang="en-GB" sz="2800" dirty="0"/>
              <a:t>Published Kinship Care Local Offer</a:t>
            </a:r>
          </a:p>
          <a:p>
            <a:pPr algn="ctr"/>
            <a:r>
              <a:rPr lang="en-GB" sz="2800" dirty="0"/>
              <a:t>Regional Foster Care Collaboration Recruitment</a:t>
            </a:r>
          </a:p>
          <a:p>
            <a:pPr algn="ctr"/>
            <a:r>
              <a:rPr lang="en-GB" sz="2800" dirty="0"/>
              <a:t>Extension of Local Residential Provision</a:t>
            </a:r>
          </a:p>
          <a:p>
            <a:pPr algn="ctr"/>
            <a:endParaRPr lang="en-GB" sz="2800" dirty="0"/>
          </a:p>
        </p:txBody>
      </p:sp>
    </p:spTree>
    <p:extLst>
      <p:ext uri="{BB962C8B-B14F-4D97-AF65-F5344CB8AC3E}">
        <p14:creationId xmlns:p14="http://schemas.microsoft.com/office/powerpoint/2010/main" val="289404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58e4928-d382-4bdd-a298-6eec9d1ba1f5" xsi:nil="true"/>
    <lcf76f155ced4ddcb4097134ff3c332f xmlns="205cc813-42ae-4575-a095-e5620cfb4b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CE8BB48BAD6E4290E9F3D9CAB47BF3" ma:contentTypeVersion="13" ma:contentTypeDescription="Create a new document." ma:contentTypeScope="" ma:versionID="0af96a21bab0328be37d6389a918bc14">
  <xsd:schema xmlns:xsd="http://www.w3.org/2001/XMLSchema" xmlns:xs="http://www.w3.org/2001/XMLSchema" xmlns:p="http://schemas.microsoft.com/office/2006/metadata/properties" xmlns:ns2="205cc813-42ae-4575-a095-e5620cfb4bf6" xmlns:ns3="d58e4928-d382-4bdd-a298-6eec9d1ba1f5" targetNamespace="http://schemas.microsoft.com/office/2006/metadata/properties" ma:root="true" ma:fieldsID="0f90edcf888f5c0c2bfd74671640c21d" ns2:_="" ns3:_="">
    <xsd:import namespace="205cc813-42ae-4575-a095-e5620cfb4bf6"/>
    <xsd:import namespace="d58e4928-d382-4bdd-a298-6eec9d1ba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5cc813-42ae-4575-a095-e5620cfb4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8e4928-d382-4bdd-a298-6eec9d1ba1f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0461b78-d386-418c-9521-f350d6c1a7d0}" ma:internalName="TaxCatchAll" ma:showField="CatchAllData" ma:web="d58e4928-d382-4bdd-a298-6eec9d1ba1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A4AB9-7AA9-4992-9C67-3DADC9D8EE99}">
  <ds:schemaRefs>
    <ds:schemaRef ds:uri="http://schemas.microsoft.com/sharepoint/v3/contenttype/forms"/>
  </ds:schemaRefs>
</ds:datastoreItem>
</file>

<file path=customXml/itemProps2.xml><?xml version="1.0" encoding="utf-8"?>
<ds:datastoreItem xmlns:ds="http://schemas.openxmlformats.org/officeDocument/2006/customXml" ds:itemID="{3A97E1A4-BB03-4E65-B8FC-676A64AFEDF1}">
  <ds:schemaRefs>
    <ds:schemaRef ds:uri="1ede6068-c1c6-4cd5-bbb3-6fa93944bcf3"/>
    <ds:schemaRef ds:uri="http://purl.org/dc/elements/1.1/"/>
    <ds:schemaRef ds:uri="http://www.w3.org/XML/1998/namespace"/>
    <ds:schemaRef ds:uri="4d2d376b-3952-4454-9d22-3cffa347ea3b"/>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78EF7CC0-593B-4D03-9113-626DA714A98B}"/>
</file>

<file path=docProps/app.xml><?xml version="1.0" encoding="utf-8"?>
<Properties xmlns="http://schemas.openxmlformats.org/officeDocument/2006/extended-properties" xmlns:vt="http://schemas.openxmlformats.org/officeDocument/2006/docPropsVTypes">
  <Template>Damask</Template>
  <TotalTime>124</TotalTime>
  <Words>516</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Bookman Old Style</vt:lpstr>
      <vt:lpstr>Calibri</vt:lpstr>
      <vt:lpstr>Rockwell</vt:lpstr>
      <vt:lpstr>Times</vt:lpstr>
      <vt:lpstr>Trebuchet MS</vt:lpstr>
      <vt:lpstr>Damask</vt:lpstr>
      <vt:lpstr>PowerPoint Presentation</vt:lpstr>
      <vt:lpstr>PowerPoint Presentation</vt:lpstr>
      <vt:lpstr>Enfield's  Plan  </vt:lpstr>
      <vt:lpstr>Phase 2 – MACPT foundations laid and tested with the workforce/partners throughout 2025/26</vt:lpstr>
      <vt:lpstr>MACPT Roles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Gardner</dc:creator>
  <cp:lastModifiedBy>Anne Stoker</cp:lastModifiedBy>
  <cp:revision>3</cp:revision>
  <dcterms:created xsi:type="dcterms:W3CDTF">2026-06-23T08:49:56Z</dcterms:created>
  <dcterms:modified xsi:type="dcterms:W3CDTF">2026-07-07T15:03:39Z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0x01010054CE8BB48BAD6E4290E9F3D9CAB47BF3</vt:lpwstr>
  </property>
  <property fmtid="{D5CDD505-2E9C-101B-9397-08002B2CF9AE}" pid="3" name="MediaServiceImageTags">
    <vt:lpwstr/>
  </property>
</Properties>
</file>