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Layouts/slideLayout4.xml" ContentType="application/vnd.openxmlformats-officedocument.presentationml.slideLayout+xml"/>
  <Override PartName="/docProps/custom.xml" ContentType="application/vnd.openxmlformats-officedocument.custom-properti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slides/slide2.xml" ContentType="application/vnd.openxmlformats-officedocument.presentationml.slide+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1.xml" ContentType="application/vnd.openxmlformats-officedocument.presentationml.slideMaster+xml"/>
  <Override PartName="/ppt/theme/theme3.xml" ContentType="application/vnd.openxmlformats-officedocument.theme+xml"/>
  <Override PartName="/ppt/slideLayouts/slideLayout16.xml" ContentType="application/vnd.openxmlformats-officedocument.presentationml.slideLayout+xml"/>
  <Override PartName="/ppt/slides/slide12.xml" ContentType="application/vnd.openxmlformats-officedocument.presentationml.slide+xml"/>
  <Override PartName="/ppt/notesMasters/notesMaster1.xml" ContentType="application/vnd.openxmlformats-officedocument.presentationml.notesMaster+xml"/>
  <Override PartName="/ppt/slideLayouts/slideLayout21.xml" ContentType="application/vnd.openxmlformats-officedocument.presentationml.slideLayout+xml"/>
  <Override PartName="/ppt/theme/theme4.xml" ContentType="application/vnd.openxmlformats-officedocument.theme+xml"/>
  <Override PartName="/ppt/slides/slide5.xml" ContentType="application/vnd.openxmlformats-officedocument.presentationml.slide+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15.xml" ContentType="application/vnd.openxmlformats-officedocument.presentationml.slideLayout+xml"/>
  <Override PartName="/ppt/slides/slide11.xml" ContentType="application/vnd.openxmlformats-officedocument.presentationml.slide+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slides/slide13.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50" r:id="rId1"/>
    <p:sldMasterId id="2147483674" r:id="rId2"/>
  </p:sldMasterIdLst>
  <p:notesMasterIdLst>
    <p:notesMasterId r:id="rId16"/>
  </p:notesMasterIdLst>
  <p:handoutMasterIdLst>
    <p:handoutMasterId r:id="rId17"/>
  </p:handoutMasterIdLst>
  <p:sldIdLst>
    <p:sldId id="256" r:id="rId3"/>
    <p:sldId id="1448943071" r:id="rId4"/>
    <p:sldId id="1448943068" r:id="rId5"/>
    <p:sldId id="1448943066" r:id="rId6"/>
    <p:sldId id="257" r:id="rId7"/>
    <p:sldId id="1448943062" r:id="rId8"/>
    <p:sldId id="1448943067" r:id="rId9"/>
    <p:sldId id="271" r:id="rId10"/>
    <p:sldId id="311" r:id="rId11"/>
    <p:sldId id="876" r:id="rId12"/>
    <p:sldId id="258" r:id="rId13"/>
    <p:sldId id="263" r:id="rId14"/>
    <p:sldId id="1448943072"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C5"/>
    <a:srgbClr val="CE1921"/>
    <a:srgbClr val="FF0000"/>
    <a:srgbClr val="D52B1E"/>
    <a:srgbClr val="FF9999"/>
    <a:srgbClr val="CF1C21"/>
    <a:srgbClr val="FFCCFF"/>
    <a:srgbClr val="FFFF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CE1063-388E-4AE6-A9BB-7CD3AB8667DD}" v="17" dt="2026-07-07T14:24:34.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2923" autoAdjust="0"/>
  </p:normalViewPr>
  <p:slideViewPr>
    <p:cSldViewPr>
      <p:cViewPr>
        <p:scale>
          <a:sx n="60" d="100"/>
          <a:sy n="60" d="100"/>
        </p:scale>
        <p:origin x="1300" y="2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ill" userId="1c8022bb-0824-4d62-915e-7aced53fbce4" providerId="ADAL" clId="{4D9A5295-3EBD-4F58-AC38-92868EE38985}"/>
    <pc:docChg chg="custSel addSld delSld modSld sldOrd">
      <pc:chgData name="Samantha Hill" userId="1c8022bb-0824-4d62-915e-7aced53fbce4" providerId="ADAL" clId="{4D9A5295-3EBD-4F58-AC38-92868EE38985}" dt="2026-07-07T14:31:28.407" v="719" actId="20577"/>
      <pc:docMkLst>
        <pc:docMk/>
      </pc:docMkLst>
      <pc:sldChg chg="addSp delSp modSp mod">
        <pc:chgData name="Samantha Hill" userId="1c8022bb-0824-4d62-915e-7aced53fbce4" providerId="ADAL" clId="{4D9A5295-3EBD-4F58-AC38-92868EE38985}" dt="2026-07-07T13:38:41.106" v="528" actId="1076"/>
        <pc:sldMkLst>
          <pc:docMk/>
          <pc:sldMk cId="0" sldId="256"/>
        </pc:sldMkLst>
        <pc:spChg chg="mod">
          <ac:chgData name="Samantha Hill" userId="1c8022bb-0824-4d62-915e-7aced53fbce4" providerId="ADAL" clId="{4D9A5295-3EBD-4F58-AC38-92868EE38985}" dt="2026-07-06T14:47:09.484" v="343" actId="20577"/>
          <ac:spMkLst>
            <pc:docMk/>
            <pc:sldMk cId="0" sldId="256"/>
            <ac:spMk id="2" creationId="{F60B3EA1-BF5C-7EEA-53DE-1418DACBC60E}"/>
          </ac:spMkLst>
        </pc:spChg>
        <pc:spChg chg="del">
          <ac:chgData name="Samantha Hill" userId="1c8022bb-0824-4d62-915e-7aced53fbce4" providerId="ADAL" clId="{4D9A5295-3EBD-4F58-AC38-92868EE38985}" dt="2026-07-06T14:46:37.088" v="320" actId="478"/>
          <ac:spMkLst>
            <pc:docMk/>
            <pc:sldMk cId="0" sldId="256"/>
            <ac:spMk id="3" creationId="{CDA8EBE5-09FB-C180-8F4A-F21C54878B20}"/>
          </ac:spMkLst>
        </pc:spChg>
        <pc:spChg chg="mod">
          <ac:chgData name="Samantha Hill" userId="1c8022bb-0824-4d62-915e-7aced53fbce4" providerId="ADAL" clId="{4D9A5295-3EBD-4F58-AC38-92868EE38985}" dt="2026-07-07T13:38:30.689" v="526" actId="14100"/>
          <ac:spMkLst>
            <pc:docMk/>
            <pc:sldMk cId="0" sldId="256"/>
            <ac:spMk id="2086" creationId="{00000000-0000-0000-0000-000000000000}"/>
          </ac:spMkLst>
        </pc:spChg>
        <pc:spChg chg="mod">
          <ac:chgData name="Samantha Hill" userId="1c8022bb-0824-4d62-915e-7aced53fbce4" providerId="ADAL" clId="{4D9A5295-3EBD-4F58-AC38-92868EE38985}" dt="2026-07-07T13:38:37.106" v="527" actId="14100"/>
          <ac:spMkLst>
            <pc:docMk/>
            <pc:sldMk cId="0" sldId="256"/>
            <ac:spMk id="2087" creationId="{00000000-0000-0000-0000-000000000000}"/>
          </ac:spMkLst>
        </pc:spChg>
        <pc:picChg chg="add mod">
          <ac:chgData name="Samantha Hill" userId="1c8022bb-0824-4d62-915e-7aced53fbce4" providerId="ADAL" clId="{4D9A5295-3EBD-4F58-AC38-92868EE38985}" dt="2026-07-07T13:38:41.106" v="528" actId="1076"/>
          <ac:picMkLst>
            <pc:docMk/>
            <pc:sldMk cId="0" sldId="256"/>
            <ac:picMk id="5" creationId="{6F64395D-FFCE-F4FC-54DD-D43FA168A5BF}"/>
          </ac:picMkLst>
        </pc:picChg>
      </pc:sldChg>
      <pc:sldChg chg="modSp mod">
        <pc:chgData name="Samantha Hill" userId="1c8022bb-0824-4d62-915e-7aced53fbce4" providerId="ADAL" clId="{4D9A5295-3EBD-4F58-AC38-92868EE38985}" dt="2026-07-07T14:31:28.407" v="719" actId="20577"/>
        <pc:sldMkLst>
          <pc:docMk/>
          <pc:sldMk cId="1029698014" sldId="257"/>
        </pc:sldMkLst>
        <pc:spChg chg="mod">
          <ac:chgData name="Samantha Hill" userId="1c8022bb-0824-4d62-915e-7aced53fbce4" providerId="ADAL" clId="{4D9A5295-3EBD-4F58-AC38-92868EE38985}" dt="2026-07-07T14:31:28.407" v="719" actId="20577"/>
          <ac:spMkLst>
            <pc:docMk/>
            <pc:sldMk cId="1029698014" sldId="257"/>
            <ac:spMk id="3" creationId="{23C22E19-8F92-4566-712C-7FEC19B4F2D9}"/>
          </ac:spMkLst>
        </pc:spChg>
      </pc:sldChg>
      <pc:sldChg chg="del">
        <pc:chgData name="Samantha Hill" userId="1c8022bb-0824-4d62-915e-7aced53fbce4" providerId="ADAL" clId="{4D9A5295-3EBD-4F58-AC38-92868EE38985}" dt="2026-07-06T14:39:10.599" v="2" actId="47"/>
        <pc:sldMkLst>
          <pc:docMk/>
          <pc:sldMk cId="3898159293" sldId="266"/>
        </pc:sldMkLst>
      </pc:sldChg>
      <pc:sldChg chg="add ord">
        <pc:chgData name="Samantha Hill" userId="1c8022bb-0824-4d62-915e-7aced53fbce4" providerId="ADAL" clId="{4D9A5295-3EBD-4F58-AC38-92868EE38985}" dt="2026-07-07T13:40:00.230" v="531"/>
        <pc:sldMkLst>
          <pc:docMk/>
          <pc:sldMk cId="4220203998" sldId="271"/>
        </pc:sldMkLst>
      </pc:sldChg>
      <pc:sldChg chg="del">
        <pc:chgData name="Samantha Hill" userId="1c8022bb-0824-4d62-915e-7aced53fbce4" providerId="ADAL" clId="{4D9A5295-3EBD-4F58-AC38-92868EE38985}" dt="2026-07-06T14:39:02.200" v="1" actId="47"/>
        <pc:sldMkLst>
          <pc:docMk/>
          <pc:sldMk cId="2002548192" sldId="299"/>
        </pc:sldMkLst>
      </pc:sldChg>
      <pc:sldChg chg="del">
        <pc:chgData name="Samantha Hill" userId="1c8022bb-0824-4d62-915e-7aced53fbce4" providerId="ADAL" clId="{4D9A5295-3EBD-4F58-AC38-92868EE38985}" dt="2026-07-07T13:40:03.677" v="532" actId="47"/>
        <pc:sldMkLst>
          <pc:docMk/>
          <pc:sldMk cId="0" sldId="1448943056"/>
        </pc:sldMkLst>
      </pc:sldChg>
      <pc:sldChg chg="del">
        <pc:chgData name="Samantha Hill" userId="1c8022bb-0824-4d62-915e-7aced53fbce4" providerId="ADAL" clId="{4D9A5295-3EBD-4F58-AC38-92868EE38985}" dt="2026-07-06T14:45:53.562" v="305" actId="47"/>
        <pc:sldMkLst>
          <pc:docMk/>
          <pc:sldMk cId="1801403528" sldId="1448943059"/>
        </pc:sldMkLst>
      </pc:sldChg>
      <pc:sldChg chg="del">
        <pc:chgData name="Samantha Hill" userId="1c8022bb-0824-4d62-915e-7aced53fbce4" providerId="ADAL" clId="{4D9A5295-3EBD-4F58-AC38-92868EE38985}" dt="2026-07-06T14:45:56.785" v="306" actId="47"/>
        <pc:sldMkLst>
          <pc:docMk/>
          <pc:sldMk cId="1756092616" sldId="1448943061"/>
        </pc:sldMkLst>
      </pc:sldChg>
      <pc:sldChg chg="del">
        <pc:chgData name="Samantha Hill" userId="1c8022bb-0824-4d62-915e-7aced53fbce4" providerId="ADAL" clId="{4D9A5295-3EBD-4F58-AC38-92868EE38985}" dt="2026-07-07T11:57:38.633" v="495" actId="47"/>
        <pc:sldMkLst>
          <pc:docMk/>
          <pc:sldMk cId="4235598567" sldId="1448943064"/>
        </pc:sldMkLst>
      </pc:sldChg>
      <pc:sldChg chg="del">
        <pc:chgData name="Samantha Hill" userId="1c8022bb-0824-4d62-915e-7aced53fbce4" providerId="ADAL" clId="{4D9A5295-3EBD-4F58-AC38-92868EE38985}" dt="2026-07-07T11:57:40.431" v="496" actId="47"/>
        <pc:sldMkLst>
          <pc:docMk/>
          <pc:sldMk cId="1354972418" sldId="1448943065"/>
        </pc:sldMkLst>
      </pc:sldChg>
      <pc:sldChg chg="del">
        <pc:chgData name="Samantha Hill" userId="1c8022bb-0824-4d62-915e-7aced53fbce4" providerId="ADAL" clId="{4D9A5295-3EBD-4F58-AC38-92868EE38985}" dt="2026-07-06T14:38:43.229" v="0" actId="47"/>
        <pc:sldMkLst>
          <pc:docMk/>
          <pc:sldMk cId="226016728" sldId="1448943067"/>
        </pc:sldMkLst>
      </pc:sldChg>
      <pc:sldChg chg="addSp modSp new mod ord modClrScheme chgLayout">
        <pc:chgData name="Samantha Hill" userId="1c8022bb-0824-4d62-915e-7aced53fbce4" providerId="ADAL" clId="{4D9A5295-3EBD-4F58-AC38-92868EE38985}" dt="2026-07-07T14:24:43.122" v="549" actId="14100"/>
        <pc:sldMkLst>
          <pc:docMk/>
          <pc:sldMk cId="3521704608" sldId="1448943067"/>
        </pc:sldMkLst>
        <pc:spChg chg="mod">
          <ac:chgData name="Samantha Hill" userId="1c8022bb-0824-4d62-915e-7aced53fbce4" providerId="ADAL" clId="{4D9A5295-3EBD-4F58-AC38-92868EE38985}" dt="2026-07-06T14:46:15.781" v="308" actId="26606"/>
          <ac:spMkLst>
            <pc:docMk/>
            <pc:sldMk cId="3521704608" sldId="1448943067"/>
            <ac:spMk id="2" creationId="{1F33B373-2697-538D-4667-8E4BD7C35111}"/>
          </ac:spMkLst>
        </pc:spChg>
        <pc:spChg chg="mod">
          <ac:chgData name="Samantha Hill" userId="1c8022bb-0824-4d62-915e-7aced53fbce4" providerId="ADAL" clId="{4D9A5295-3EBD-4F58-AC38-92868EE38985}" dt="2026-07-07T14:24:36.646" v="548" actId="27636"/>
          <ac:spMkLst>
            <pc:docMk/>
            <pc:sldMk cId="3521704608" sldId="1448943067"/>
            <ac:spMk id="3" creationId="{08A1F36C-4095-95B1-9DEB-6D226C9439CE}"/>
          </ac:spMkLst>
        </pc:spChg>
        <pc:picChg chg="add mod">
          <ac:chgData name="Samantha Hill" userId="1c8022bb-0824-4d62-915e-7aced53fbce4" providerId="ADAL" clId="{4D9A5295-3EBD-4F58-AC38-92868EE38985}" dt="2026-07-07T14:24:43.122" v="549" actId="14100"/>
          <ac:picMkLst>
            <pc:docMk/>
            <pc:sldMk cId="3521704608" sldId="1448943067"/>
            <ac:picMk id="5" creationId="{791A1654-E563-7820-98A0-FFD230E1CBBB}"/>
          </ac:picMkLst>
        </pc:picChg>
      </pc:sldChg>
      <pc:sldChg chg="addSp delSp modSp new mod">
        <pc:chgData name="Samantha Hill" userId="1c8022bb-0824-4d62-915e-7aced53fbce4" providerId="ADAL" clId="{4D9A5295-3EBD-4F58-AC38-92868EE38985}" dt="2026-07-06T14:56:20.448" v="348" actId="14100"/>
        <pc:sldMkLst>
          <pc:docMk/>
          <pc:sldMk cId="2643457761" sldId="1448943068"/>
        </pc:sldMkLst>
        <pc:spChg chg="del">
          <ac:chgData name="Samantha Hill" userId="1c8022bb-0824-4d62-915e-7aced53fbce4" providerId="ADAL" clId="{4D9A5295-3EBD-4F58-AC38-92868EE38985}" dt="2026-07-06T14:56:15.778" v="346" actId="478"/>
          <ac:spMkLst>
            <pc:docMk/>
            <pc:sldMk cId="2643457761" sldId="1448943068"/>
            <ac:spMk id="2" creationId="{D376A11E-A53A-C56C-79BA-68716A5110C1}"/>
          </ac:spMkLst>
        </pc:spChg>
        <pc:spChg chg="del">
          <ac:chgData name="Samantha Hill" userId="1c8022bb-0824-4d62-915e-7aced53fbce4" providerId="ADAL" clId="{4D9A5295-3EBD-4F58-AC38-92868EE38985}" dt="2026-07-06T14:56:13.356" v="345" actId="478"/>
          <ac:spMkLst>
            <pc:docMk/>
            <pc:sldMk cId="2643457761" sldId="1448943068"/>
            <ac:spMk id="3" creationId="{2F2604EA-8E4B-2580-C9DB-354F4E81FB26}"/>
          </ac:spMkLst>
        </pc:spChg>
        <pc:picChg chg="add mod">
          <ac:chgData name="Samantha Hill" userId="1c8022bb-0824-4d62-915e-7aced53fbce4" providerId="ADAL" clId="{4D9A5295-3EBD-4F58-AC38-92868EE38985}" dt="2026-07-06T14:56:20.448" v="348" actId="14100"/>
          <ac:picMkLst>
            <pc:docMk/>
            <pc:sldMk cId="2643457761" sldId="1448943068"/>
            <ac:picMk id="5" creationId="{0C9114E0-32B8-3D49-FD02-31D0C89FBC0E}"/>
          </ac:picMkLst>
        </pc:picChg>
      </pc:sldChg>
      <pc:sldChg chg="modSp new del mod">
        <pc:chgData name="Samantha Hill" userId="1c8022bb-0824-4d62-915e-7aced53fbce4" providerId="ADAL" clId="{4D9A5295-3EBD-4F58-AC38-92868EE38985}" dt="2026-07-07T13:40:45.851" v="536" actId="47"/>
        <pc:sldMkLst>
          <pc:docMk/>
          <pc:sldMk cId="988064102" sldId="1448943069"/>
        </pc:sldMkLst>
        <pc:spChg chg="mod">
          <ac:chgData name="Samantha Hill" userId="1c8022bb-0824-4d62-915e-7aced53fbce4" providerId="ADAL" clId="{4D9A5295-3EBD-4F58-AC38-92868EE38985}" dt="2026-07-06T14:56:57.022" v="373" actId="20577"/>
          <ac:spMkLst>
            <pc:docMk/>
            <pc:sldMk cId="988064102" sldId="1448943069"/>
            <ac:spMk id="2" creationId="{33C4B1DB-04E5-E516-AEB2-9FF1F8A9291A}"/>
          </ac:spMkLst>
        </pc:spChg>
        <pc:spChg chg="mod">
          <ac:chgData name="Samantha Hill" userId="1c8022bb-0824-4d62-915e-7aced53fbce4" providerId="ADAL" clId="{4D9A5295-3EBD-4F58-AC38-92868EE38985}" dt="2026-07-06T14:57:11.337" v="417" actId="20577"/>
          <ac:spMkLst>
            <pc:docMk/>
            <pc:sldMk cId="988064102" sldId="1448943069"/>
            <ac:spMk id="3" creationId="{5A262982-ABC9-133B-489B-5D422E66E41D}"/>
          </ac:spMkLst>
        </pc:spChg>
      </pc:sldChg>
      <pc:sldChg chg="new del">
        <pc:chgData name="Samantha Hill" userId="1c8022bb-0824-4d62-915e-7aced53fbce4" providerId="ADAL" clId="{4D9A5295-3EBD-4F58-AC38-92868EE38985}" dt="2026-07-07T13:40:47.116" v="537" actId="47"/>
        <pc:sldMkLst>
          <pc:docMk/>
          <pc:sldMk cId="253802619" sldId="1448943070"/>
        </pc:sldMkLst>
      </pc:sldChg>
      <pc:sldChg chg="modSp new del mod">
        <pc:chgData name="Samantha Hill" userId="1c8022bb-0824-4d62-915e-7aced53fbce4" providerId="ADAL" clId="{4D9A5295-3EBD-4F58-AC38-92868EE38985}" dt="2026-07-07T11:57:30.389" v="494" actId="47"/>
        <pc:sldMkLst>
          <pc:docMk/>
          <pc:sldMk cId="411031546" sldId="1448943071"/>
        </pc:sldMkLst>
        <pc:spChg chg="mod">
          <ac:chgData name="Samantha Hill" userId="1c8022bb-0824-4d62-915e-7aced53fbce4" providerId="ADAL" clId="{4D9A5295-3EBD-4F58-AC38-92868EE38985}" dt="2026-07-06T14:57:45.977" v="441" actId="20577"/>
          <ac:spMkLst>
            <pc:docMk/>
            <pc:sldMk cId="411031546" sldId="1448943071"/>
            <ac:spMk id="2" creationId="{A5D83AD6-B326-BBF9-C012-A833369ED671}"/>
          </ac:spMkLst>
        </pc:spChg>
        <pc:spChg chg="mod">
          <ac:chgData name="Samantha Hill" userId="1c8022bb-0824-4d62-915e-7aced53fbce4" providerId="ADAL" clId="{4D9A5295-3EBD-4F58-AC38-92868EE38985}" dt="2026-07-06T14:57:59.769" v="493" actId="20577"/>
          <ac:spMkLst>
            <pc:docMk/>
            <pc:sldMk cId="411031546" sldId="1448943071"/>
            <ac:spMk id="3" creationId="{D0FF95E3-2346-77C5-44DB-A86E53801D62}"/>
          </ac:spMkLst>
        </pc:spChg>
      </pc:sldChg>
      <pc:sldChg chg="addSp delSp modSp new mod">
        <pc:chgData name="Samantha Hill" userId="1c8022bb-0824-4d62-915e-7aced53fbce4" providerId="ADAL" clId="{4D9A5295-3EBD-4F58-AC38-92868EE38985}" dt="2026-07-07T13:38:18.061" v="523" actId="1076"/>
        <pc:sldMkLst>
          <pc:docMk/>
          <pc:sldMk cId="1887976864" sldId="1448943071"/>
        </pc:sldMkLst>
        <pc:spChg chg="del">
          <ac:chgData name="Samantha Hill" userId="1c8022bb-0824-4d62-915e-7aced53fbce4" providerId="ADAL" clId="{4D9A5295-3EBD-4F58-AC38-92868EE38985}" dt="2026-07-07T13:31:15.448" v="515" actId="478"/>
          <ac:spMkLst>
            <pc:docMk/>
            <pc:sldMk cId="1887976864" sldId="1448943071"/>
            <ac:spMk id="2" creationId="{B1D0DB10-7E17-18D6-A8B7-AB5B14A8F454}"/>
          </ac:spMkLst>
        </pc:spChg>
        <pc:spChg chg="del">
          <ac:chgData name="Samantha Hill" userId="1c8022bb-0824-4d62-915e-7aced53fbce4" providerId="ADAL" clId="{4D9A5295-3EBD-4F58-AC38-92868EE38985}" dt="2026-07-07T13:31:13.730" v="514" actId="478"/>
          <ac:spMkLst>
            <pc:docMk/>
            <pc:sldMk cId="1887976864" sldId="1448943071"/>
            <ac:spMk id="3" creationId="{1F48BE3B-2D8A-82F5-AAA7-3A49CE323DBF}"/>
          </ac:spMkLst>
        </pc:spChg>
        <pc:picChg chg="add del mod">
          <ac:chgData name="Samantha Hill" userId="1c8022bb-0824-4d62-915e-7aced53fbce4" providerId="ADAL" clId="{4D9A5295-3EBD-4F58-AC38-92868EE38985}" dt="2026-07-07T13:33:16.263" v="520" actId="478"/>
          <ac:picMkLst>
            <pc:docMk/>
            <pc:sldMk cId="1887976864" sldId="1448943071"/>
            <ac:picMk id="5" creationId="{344CB023-8968-938C-ED2A-A5BA35309B55}"/>
          </ac:picMkLst>
        </pc:picChg>
        <pc:picChg chg="add mod">
          <ac:chgData name="Samantha Hill" userId="1c8022bb-0824-4d62-915e-7aced53fbce4" providerId="ADAL" clId="{4D9A5295-3EBD-4F58-AC38-92868EE38985}" dt="2026-07-07T13:38:18.061" v="523" actId="1076"/>
          <ac:picMkLst>
            <pc:docMk/>
            <pc:sldMk cId="1887976864" sldId="1448943071"/>
            <ac:picMk id="7" creationId="{4201D9FB-4174-6082-7B17-A68A7DFBB97B}"/>
          </ac:picMkLst>
        </pc:picChg>
      </pc:sldChg>
      <pc:sldChg chg="addSp delSp modSp new del mod">
        <pc:chgData name="Samantha Hill" userId="1c8022bb-0824-4d62-915e-7aced53fbce4" providerId="ADAL" clId="{4D9A5295-3EBD-4F58-AC38-92868EE38985}" dt="2026-07-07T13:30:50.450" v="512" actId="47"/>
        <pc:sldMkLst>
          <pc:docMk/>
          <pc:sldMk cId="3564877339" sldId="1448943071"/>
        </pc:sldMkLst>
        <pc:spChg chg="del">
          <ac:chgData name="Samantha Hill" userId="1c8022bb-0824-4d62-915e-7aced53fbce4" providerId="ADAL" clId="{4D9A5295-3EBD-4F58-AC38-92868EE38985}" dt="2026-07-07T12:03:22.475" v="499" actId="478"/>
          <ac:spMkLst>
            <pc:docMk/>
            <pc:sldMk cId="3564877339" sldId="1448943071"/>
            <ac:spMk id="2" creationId="{A68421B2-B2C1-1C12-C552-6A5B03F5190E}"/>
          </ac:spMkLst>
        </pc:spChg>
        <pc:spChg chg="del">
          <ac:chgData name="Samantha Hill" userId="1c8022bb-0824-4d62-915e-7aced53fbce4" providerId="ADAL" clId="{4D9A5295-3EBD-4F58-AC38-92868EE38985}" dt="2026-07-07T12:03:20.299" v="498" actId="478"/>
          <ac:spMkLst>
            <pc:docMk/>
            <pc:sldMk cId="3564877339" sldId="1448943071"/>
            <ac:spMk id="3" creationId="{393337C9-37DE-D1D7-2460-DF90108DA395}"/>
          </ac:spMkLst>
        </pc:spChg>
        <pc:picChg chg="add mod modCrop">
          <ac:chgData name="Samantha Hill" userId="1c8022bb-0824-4d62-915e-7aced53fbce4" providerId="ADAL" clId="{4D9A5295-3EBD-4F58-AC38-92868EE38985}" dt="2026-07-07T12:12:03.685" v="504" actId="1076"/>
          <ac:picMkLst>
            <pc:docMk/>
            <pc:sldMk cId="3564877339" sldId="1448943071"/>
            <ac:picMk id="5" creationId="{79319833-4241-AD2B-54D8-16EEE501C129}"/>
          </ac:picMkLst>
        </pc:picChg>
        <pc:inkChg chg="add">
          <ac:chgData name="Samantha Hill" userId="1c8022bb-0824-4d62-915e-7aced53fbce4" providerId="ADAL" clId="{4D9A5295-3EBD-4F58-AC38-92868EE38985}" dt="2026-07-07T12:12:37.009" v="505" actId="9405"/>
          <ac:inkMkLst>
            <pc:docMk/>
            <pc:sldMk cId="3564877339" sldId="1448943071"/>
            <ac:inkMk id="6" creationId="{8149D204-B18D-6F65-62FC-134506186F8D}"/>
          </ac:inkMkLst>
        </pc:inkChg>
        <pc:inkChg chg="add">
          <ac:chgData name="Samantha Hill" userId="1c8022bb-0824-4d62-915e-7aced53fbce4" providerId="ADAL" clId="{4D9A5295-3EBD-4F58-AC38-92868EE38985}" dt="2026-07-07T12:12:47.485" v="506" actId="9405"/>
          <ac:inkMkLst>
            <pc:docMk/>
            <pc:sldMk cId="3564877339" sldId="1448943071"/>
            <ac:inkMk id="7" creationId="{67920415-82E4-0EE7-127B-93229C802721}"/>
          </ac:inkMkLst>
        </pc:inkChg>
        <pc:inkChg chg="add">
          <ac:chgData name="Samantha Hill" userId="1c8022bb-0824-4d62-915e-7aced53fbce4" providerId="ADAL" clId="{4D9A5295-3EBD-4F58-AC38-92868EE38985}" dt="2026-07-07T12:12:52.437" v="507" actId="9405"/>
          <ac:inkMkLst>
            <pc:docMk/>
            <pc:sldMk cId="3564877339" sldId="1448943071"/>
            <ac:inkMk id="8" creationId="{81D07E68-5F86-0F54-B947-D24ADCE83F99}"/>
          </ac:inkMkLst>
        </pc:inkChg>
        <pc:inkChg chg="add">
          <ac:chgData name="Samantha Hill" userId="1c8022bb-0824-4d62-915e-7aced53fbce4" providerId="ADAL" clId="{4D9A5295-3EBD-4F58-AC38-92868EE38985}" dt="2026-07-07T12:12:55.974" v="508" actId="9405"/>
          <ac:inkMkLst>
            <pc:docMk/>
            <pc:sldMk cId="3564877339" sldId="1448943071"/>
            <ac:inkMk id="9" creationId="{915E87F8-F0D8-ED86-8D78-605A07C721AE}"/>
          </ac:inkMkLst>
        </pc:inkChg>
        <pc:inkChg chg="add">
          <ac:chgData name="Samantha Hill" userId="1c8022bb-0824-4d62-915e-7aced53fbce4" providerId="ADAL" clId="{4D9A5295-3EBD-4F58-AC38-92868EE38985}" dt="2026-07-07T13:30:47.106" v="510" actId="9405"/>
          <ac:inkMkLst>
            <pc:docMk/>
            <pc:sldMk cId="3564877339" sldId="1448943071"/>
            <ac:inkMk id="10" creationId="{2D2472F7-0586-C535-76F3-41C76E50B2F4}"/>
          </ac:inkMkLst>
        </pc:inkChg>
        <pc:inkChg chg="add">
          <ac:chgData name="Samantha Hill" userId="1c8022bb-0824-4d62-915e-7aced53fbce4" providerId="ADAL" clId="{4D9A5295-3EBD-4F58-AC38-92868EE38985}" dt="2026-07-07T13:30:49.027" v="511" actId="9405"/>
          <ac:inkMkLst>
            <pc:docMk/>
            <pc:sldMk cId="3564877339" sldId="1448943071"/>
            <ac:inkMk id="11" creationId="{37D20822-444A-6055-9D41-D89886A129BD}"/>
          </ac:inkMkLst>
        </pc:inkChg>
      </pc:sldChg>
      <pc:sldChg chg="add">
        <pc:chgData name="Samantha Hill" userId="1c8022bb-0824-4d62-915e-7aced53fbce4" providerId="ADAL" clId="{4D9A5295-3EBD-4F58-AC38-92868EE38985}" dt="2026-07-07T13:40:44.109" v="535"/>
        <pc:sldMkLst>
          <pc:docMk/>
          <pc:sldMk cId="1572207615" sldId="1448943072"/>
        </pc:sldMkLst>
      </pc:sldChg>
      <pc:sldChg chg="add del">
        <pc:chgData name="Samantha Hill" userId="1c8022bb-0824-4d62-915e-7aced53fbce4" providerId="ADAL" clId="{4D9A5295-3EBD-4F58-AC38-92868EE38985}" dt="2026-07-07T13:30:45.222" v="509" actId="47"/>
        <pc:sldMkLst>
          <pc:docMk/>
          <pc:sldMk cId="2075004363" sldId="14489430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06/07/2026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dirty="0"/>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06/07/2026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dirty="0"/>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25E8E8-1528-48FB-B845-BEC6BE7B33E1}" type="slidenum">
              <a:rPr lang="en-GB" smtClean="0"/>
              <a:t>1</a:t>
            </a:fld>
            <a:endParaRPr lang="en-GB" dirty="0"/>
          </a:p>
        </p:txBody>
      </p:sp>
      <p:sp>
        <p:nvSpPr>
          <p:cNvPr id="5" name="Footer Placeholder 4"/>
          <p:cNvSpPr>
            <a:spLocks noGrp="1"/>
          </p:cNvSpPr>
          <p:nvPr>
            <p:ph type="ftr" sz="quarter" idx="4"/>
          </p:nvPr>
        </p:nvSpPr>
        <p:spPr>
          <a:xfrm>
            <a:off x="0" y="8685213"/>
            <a:ext cx="2971800" cy="457200"/>
          </a:xfrm>
        </p:spPr>
        <p:txBody>
          <a:bodyPr/>
          <a:lstStyle/>
          <a:p>
            <a:endParaRPr lang="en-GB" dirty="0"/>
          </a:p>
        </p:txBody>
      </p:sp>
    </p:spTree>
    <p:extLst>
      <p:ext uri="{BB962C8B-B14F-4D97-AF65-F5344CB8AC3E}">
        <p14:creationId xmlns:p14="http://schemas.microsoft.com/office/powerpoint/2010/main" val="192866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8685213"/>
            <a:ext cx="2971800"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34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56D8-13E0-A74F-97D0-8D5CF0702DA4}"/>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FF8E9782-2E47-3A4B-97EA-5D757B62C9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DC6AE4B8-458F-BD4F-9885-505125682E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873D05-9E89-6340-BD45-652B77D1ECB6}"/>
              </a:ext>
            </a:extLst>
          </p:cNvPr>
          <p:cNvSpPr>
            <a:spLocks noGrp="1"/>
          </p:cNvSpPr>
          <p:nvPr>
            <p:ph type="sldNum" sz="quarter" idx="12"/>
          </p:nvPr>
        </p:nvSpPr>
        <p:spPr/>
        <p:txBody>
          <a:bodyPr/>
          <a:lstStyle/>
          <a:p>
            <a:fld id="{E014C6AD-6DF1-BA49-977A-567ABDA74FB8}" type="slidenum">
              <a:rPr lang="en-US" smtClean="0"/>
              <a:t>‹#›</a:t>
            </a:fld>
            <a:endParaRPr lang="en-US" dirty="0"/>
          </a:p>
        </p:txBody>
      </p:sp>
      <p:sp>
        <p:nvSpPr>
          <p:cNvPr id="4" name="Date Placeholder 3">
            <a:extLst>
              <a:ext uri="{FF2B5EF4-FFF2-40B4-BE49-F238E27FC236}">
                <a16:creationId xmlns:a16="http://schemas.microsoft.com/office/drawing/2014/main" id="{95CFACF0-2795-2F4D-A53B-B2EFC6612F4D}"/>
              </a:ext>
            </a:extLst>
          </p:cNvPr>
          <p:cNvSpPr>
            <a:spLocks noGrp="1"/>
          </p:cNvSpPr>
          <p:nvPr>
            <p:ph type="dt" sz="half" idx="10"/>
          </p:nvPr>
        </p:nvSpPr>
        <p:spPr/>
        <p:txBody>
          <a:bodyPr/>
          <a:lstStyle/>
          <a:p>
            <a:fld id="{A251A2D3-B114-5F41-835C-1929CD9AAE72}" type="datetime1">
              <a:rPr lang="en-GB" smtClean="0"/>
              <a:t>06/07/2026</a:t>
            </a:fld>
            <a:endParaRPr lang="en-US" dirty="0"/>
          </a:p>
        </p:txBody>
      </p:sp>
    </p:spTree>
    <p:extLst>
      <p:ext uri="{BB962C8B-B14F-4D97-AF65-F5344CB8AC3E}">
        <p14:creationId xmlns:p14="http://schemas.microsoft.com/office/powerpoint/2010/main" val="3161635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77FAB-2C9D-504A-9FAB-CB9D0F0DB78A}"/>
              </a:ext>
            </a:extLst>
          </p:cNvPr>
          <p:cNvSpPr/>
          <p:nvPr userDrawn="1"/>
        </p:nvSpPr>
        <p:spPr>
          <a:xfrm>
            <a:off x="0" y="6351077"/>
            <a:ext cx="9144000" cy="506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5BE91C2-2371-1348-8B3D-9ED876D6AE5D}"/>
              </a:ext>
            </a:extLst>
          </p:cNvPr>
          <p:cNvSpPr>
            <a:spLocks noGrp="1"/>
          </p:cNvSpPr>
          <p:nvPr>
            <p:ph type="title"/>
          </p:nvPr>
        </p:nvSpPr>
        <p:spPr/>
        <p:txBody>
          <a:bodyPr>
            <a:normAutofit/>
          </a:bodyPr>
          <a:lstStyle>
            <a:lvl1pPr>
              <a:defRPr sz="24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B4CC501-0A63-4B47-BF61-7110193DF3EF}"/>
              </a:ext>
            </a:extLst>
          </p:cNvPr>
          <p:cNvSpPr>
            <a:spLocks noGrp="1"/>
          </p:cNvSpPr>
          <p:nvPr>
            <p:ph idx="1"/>
          </p:nvPr>
        </p:nvSpPr>
        <p:spPr/>
        <p:txBody>
          <a:bodyPr/>
          <a:lstStyle>
            <a:lvl1pPr>
              <a:lnSpc>
                <a:spcPct val="100000"/>
              </a:lnSpc>
              <a:spcBef>
                <a:spcPts val="0"/>
              </a:spcBef>
              <a:spcAft>
                <a:spcPts val="450"/>
              </a:spcAft>
              <a:defRPr>
                <a:latin typeface="Tahoma" panose="020B0604030504040204" pitchFamily="34" charset="0"/>
                <a:ea typeface="Tahoma" panose="020B0604030504040204" pitchFamily="34" charset="0"/>
                <a:cs typeface="Tahoma" panose="020B0604030504040204" pitchFamily="34" charset="0"/>
              </a:defRPr>
            </a:lvl1pPr>
            <a:lvl2pPr marL="403622" indent="-202406">
              <a:lnSpc>
                <a:spcPct val="100000"/>
              </a:lnSpc>
              <a:spcBef>
                <a:spcPts val="0"/>
              </a:spcBef>
              <a:spcAft>
                <a:spcPts val="450"/>
              </a:spcAft>
              <a:defRPr>
                <a:latin typeface="Tahoma" panose="020B0604030504040204" pitchFamily="34" charset="0"/>
                <a:ea typeface="Tahoma" panose="020B0604030504040204" pitchFamily="34" charset="0"/>
                <a:cs typeface="Tahoma" panose="020B0604030504040204" pitchFamily="34" charset="0"/>
              </a:defRPr>
            </a:lvl2pPr>
            <a:lvl3pPr marL="604838" indent="-201216">
              <a:lnSpc>
                <a:spcPct val="100000"/>
              </a:lnSpc>
              <a:spcBef>
                <a:spcPts val="0"/>
              </a:spcBef>
              <a:spcAft>
                <a:spcPts val="450"/>
              </a:spcAft>
              <a:defRPr sz="1800">
                <a:latin typeface="Tahoma" panose="020B0604030504040204" pitchFamily="34" charset="0"/>
                <a:ea typeface="Tahoma" panose="020B0604030504040204" pitchFamily="34" charset="0"/>
                <a:cs typeface="Tahoma" panose="020B0604030504040204" pitchFamily="34" charset="0"/>
              </a:defRPr>
            </a:lvl3pPr>
          </a:lstStyle>
          <a:p>
            <a:pPr lvl="0"/>
            <a:r>
              <a:rPr lang="en-GB" dirty="0"/>
              <a:t>Click to edit Master text styles</a:t>
            </a:r>
          </a:p>
          <a:p>
            <a:pPr lvl="1"/>
            <a:r>
              <a:rPr lang="en-GB" dirty="0"/>
              <a:t>Second level</a:t>
            </a:r>
          </a:p>
          <a:p>
            <a:pPr lvl="2"/>
            <a:r>
              <a:rPr lang="en-GB" dirty="0"/>
              <a:t>Third level</a:t>
            </a:r>
          </a:p>
        </p:txBody>
      </p:sp>
      <p:sp>
        <p:nvSpPr>
          <p:cNvPr id="6" name="Slide Number Placeholder 5">
            <a:extLst>
              <a:ext uri="{FF2B5EF4-FFF2-40B4-BE49-F238E27FC236}">
                <a16:creationId xmlns:a16="http://schemas.microsoft.com/office/drawing/2014/main" id="{DE08F34A-577D-A543-8D70-D17888B9EF81}"/>
              </a:ext>
            </a:extLst>
          </p:cNvPr>
          <p:cNvSpPr>
            <a:spLocks noGrp="1"/>
          </p:cNvSpPr>
          <p:nvPr>
            <p:ph type="sldNum" sz="quarter" idx="12"/>
          </p:nvPr>
        </p:nvSpPr>
        <p:spPr>
          <a:xfrm>
            <a:off x="6457950" y="6421977"/>
            <a:ext cx="2057400" cy="365125"/>
          </a:xfrm>
        </p:spPr>
        <p:txBody>
          <a:bodyPr/>
          <a:lstStyle>
            <a:lvl1pPr>
              <a:defRPr b="1" i="0" baseline="0">
                <a:solidFill>
                  <a:schemeClr val="bg1"/>
                </a:solidFill>
              </a:defRPr>
            </a:lvl1pPr>
          </a:lstStyle>
          <a:p>
            <a:fld id="{E014C6AD-6DF1-BA49-977A-567ABDA74FB8}" type="slidenum">
              <a:rPr lang="en-US" smtClean="0"/>
              <a:pPr/>
              <a:t>‹#›</a:t>
            </a:fld>
            <a:endParaRPr lang="en-US" dirty="0"/>
          </a:p>
        </p:txBody>
      </p:sp>
      <p:sp>
        <p:nvSpPr>
          <p:cNvPr id="7" name="TextBox 6">
            <a:extLst>
              <a:ext uri="{FF2B5EF4-FFF2-40B4-BE49-F238E27FC236}">
                <a16:creationId xmlns:a16="http://schemas.microsoft.com/office/drawing/2014/main" id="{70A821F4-66CB-8C46-A2F9-ECE703F3013D}"/>
              </a:ext>
            </a:extLst>
          </p:cNvPr>
          <p:cNvSpPr txBox="1"/>
          <p:nvPr userDrawn="1"/>
        </p:nvSpPr>
        <p:spPr>
          <a:xfrm>
            <a:off x="647844" y="6430097"/>
            <a:ext cx="944489" cy="230832"/>
          </a:xfrm>
          <a:prstGeom prst="rect">
            <a:avLst/>
          </a:prstGeom>
          <a:noFill/>
        </p:spPr>
        <p:txBody>
          <a:bodyPr wrap="none" rtlCol="0">
            <a:spAutoFit/>
          </a:bodyPr>
          <a:lstStyle/>
          <a:p>
            <a:r>
              <a:rPr lang="en-US" sz="900" b="1" i="0" baseline="0" dirty="0">
                <a:solidFill>
                  <a:schemeClr val="bg1"/>
                </a:solidFill>
              </a:rPr>
              <a:t>AJC Education</a:t>
            </a:r>
          </a:p>
        </p:txBody>
      </p:sp>
      <p:sp>
        <p:nvSpPr>
          <p:cNvPr id="8" name="TextBox 7">
            <a:extLst>
              <a:ext uri="{FF2B5EF4-FFF2-40B4-BE49-F238E27FC236}">
                <a16:creationId xmlns:a16="http://schemas.microsoft.com/office/drawing/2014/main" id="{5149CB79-251F-964E-9A30-3CB1740740F7}"/>
              </a:ext>
            </a:extLst>
          </p:cNvPr>
          <p:cNvSpPr txBox="1"/>
          <p:nvPr userDrawn="1"/>
        </p:nvSpPr>
        <p:spPr>
          <a:xfrm>
            <a:off x="2509544" y="6466038"/>
            <a:ext cx="3605474" cy="23083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900" dirty="0">
                <a:solidFill>
                  <a:schemeClr val="bg1"/>
                </a:solidFill>
              </a:rPr>
              <a:t>KCSIE 2024 Update  - </a:t>
            </a:r>
            <a:r>
              <a:rPr lang="en-GB" sz="900" dirty="0" err="1">
                <a:solidFill>
                  <a:schemeClr val="bg1"/>
                </a:solidFill>
              </a:rPr>
              <a:t>SEYIS</a:t>
            </a:r>
            <a:r>
              <a:rPr lang="en-GB" sz="900" dirty="0">
                <a:solidFill>
                  <a:schemeClr val="bg1"/>
                </a:solidFill>
              </a:rPr>
              <a:t> DSL Network Meeting 24 September 2024</a:t>
            </a:r>
            <a:endParaRPr lang="en-US" sz="900" b="1" i="0" baseline="0" dirty="0">
              <a:solidFill>
                <a:schemeClr val="bg1"/>
              </a:solidFill>
            </a:endParaRPr>
          </a:p>
        </p:txBody>
      </p:sp>
      <p:sp>
        <p:nvSpPr>
          <p:cNvPr id="10" name="Rectangle 9">
            <a:extLst>
              <a:ext uri="{FF2B5EF4-FFF2-40B4-BE49-F238E27FC236}">
                <a16:creationId xmlns:a16="http://schemas.microsoft.com/office/drawing/2014/main" id="{DEC71CE4-232A-DB4C-BD75-19B674032DEE}"/>
              </a:ext>
            </a:extLst>
          </p:cNvPr>
          <p:cNvSpPr/>
          <p:nvPr userDrawn="1"/>
        </p:nvSpPr>
        <p:spPr>
          <a:xfrm>
            <a:off x="0" y="6295003"/>
            <a:ext cx="9144000" cy="711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descr="A picture containing shape&#10;&#10;Description automatically generated">
            <a:extLst>
              <a:ext uri="{FF2B5EF4-FFF2-40B4-BE49-F238E27FC236}">
                <a16:creationId xmlns:a16="http://schemas.microsoft.com/office/drawing/2014/main" id="{FC318DA3-752C-1F4E-8F79-7AA44B5D7C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6998" y="365125"/>
            <a:ext cx="1000125" cy="901700"/>
          </a:xfrm>
          <a:prstGeom prst="rect">
            <a:avLst/>
          </a:prstGeom>
        </p:spPr>
      </p:pic>
    </p:spTree>
    <p:extLst>
      <p:ext uri="{BB962C8B-B14F-4D97-AF65-F5344CB8AC3E}">
        <p14:creationId xmlns:p14="http://schemas.microsoft.com/office/powerpoint/2010/main" val="344797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89BF-C654-F148-AA39-463C1E1CCA90}"/>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56FF13-461B-1F4B-9514-E44284B7920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7E693A-85B7-F54F-893D-19F642379AA4}"/>
              </a:ext>
            </a:extLst>
          </p:cNvPr>
          <p:cNvSpPr>
            <a:spLocks noGrp="1"/>
          </p:cNvSpPr>
          <p:nvPr>
            <p:ph type="dt" sz="half" idx="10"/>
          </p:nvPr>
        </p:nvSpPr>
        <p:spPr/>
        <p:txBody>
          <a:bodyPr/>
          <a:lstStyle/>
          <a:p>
            <a:fld id="{EE32C1C4-14C9-6C42-A641-102417013E5B}" type="datetime1">
              <a:rPr lang="en-GB" smtClean="0"/>
              <a:t>06/07/2026</a:t>
            </a:fld>
            <a:endParaRPr lang="en-US" dirty="0"/>
          </a:p>
        </p:txBody>
      </p:sp>
      <p:sp>
        <p:nvSpPr>
          <p:cNvPr id="5" name="Footer Placeholder 4">
            <a:extLst>
              <a:ext uri="{FF2B5EF4-FFF2-40B4-BE49-F238E27FC236}">
                <a16:creationId xmlns:a16="http://schemas.microsoft.com/office/drawing/2014/main" id="{67B9D2C2-6208-C54C-B362-DF6D4C5525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1B8971-7BE2-C74E-8323-1E4D3DB2C243}"/>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111053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34B2-F5AD-A744-8CB1-3A0B780C5B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7B69BD-4BA0-5A43-9376-3E9A1141302C}"/>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AB05664-9B51-634F-A5E6-4FDF349497DE}"/>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26E7E5C-0277-094D-B851-056FF62F3A52}"/>
              </a:ext>
            </a:extLst>
          </p:cNvPr>
          <p:cNvSpPr>
            <a:spLocks noGrp="1"/>
          </p:cNvSpPr>
          <p:nvPr>
            <p:ph type="dt" sz="half" idx="10"/>
          </p:nvPr>
        </p:nvSpPr>
        <p:spPr/>
        <p:txBody>
          <a:bodyPr/>
          <a:lstStyle/>
          <a:p>
            <a:fld id="{E1D57390-3C04-7946-861D-56CF3A4E15D0}" type="datetime1">
              <a:rPr lang="en-GB" smtClean="0"/>
              <a:t>06/07/2026</a:t>
            </a:fld>
            <a:endParaRPr lang="en-US" dirty="0"/>
          </a:p>
        </p:txBody>
      </p:sp>
      <p:sp>
        <p:nvSpPr>
          <p:cNvPr id="6" name="Footer Placeholder 5">
            <a:extLst>
              <a:ext uri="{FF2B5EF4-FFF2-40B4-BE49-F238E27FC236}">
                <a16:creationId xmlns:a16="http://schemas.microsoft.com/office/drawing/2014/main" id="{83FAF4BE-F9C3-F54A-AA3A-5A4EDB3E63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54ED91-0667-464A-A45C-3BDD2FEE8883}"/>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4159458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FC32-5CE2-3E47-9BB6-3B645518E18A}"/>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A20211D-776A-2D48-81A9-D9EA8D5431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B0C9766B-E9C4-154F-A0F3-5733AE2D7447}"/>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C7CC835-4BD6-B449-934E-E3E87D48E6E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44DFDB5-111D-DF41-BF19-65EB077A86C3}"/>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D34BE49-F063-2346-9430-23DC018F4846}"/>
              </a:ext>
            </a:extLst>
          </p:cNvPr>
          <p:cNvSpPr>
            <a:spLocks noGrp="1"/>
          </p:cNvSpPr>
          <p:nvPr>
            <p:ph type="dt" sz="half" idx="10"/>
          </p:nvPr>
        </p:nvSpPr>
        <p:spPr/>
        <p:txBody>
          <a:bodyPr/>
          <a:lstStyle/>
          <a:p>
            <a:fld id="{A2903DE6-79A6-954D-9CBA-34C137084340}" type="datetime1">
              <a:rPr lang="en-GB" smtClean="0"/>
              <a:t>06/07/2026</a:t>
            </a:fld>
            <a:endParaRPr lang="en-US" dirty="0"/>
          </a:p>
        </p:txBody>
      </p:sp>
      <p:sp>
        <p:nvSpPr>
          <p:cNvPr id="8" name="Footer Placeholder 7">
            <a:extLst>
              <a:ext uri="{FF2B5EF4-FFF2-40B4-BE49-F238E27FC236}">
                <a16:creationId xmlns:a16="http://schemas.microsoft.com/office/drawing/2014/main" id="{A58516E2-2584-B34B-840F-46EB2D3087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C5244E-AF40-0445-BF69-2BF81A9399B7}"/>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4068688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36D4-1565-2247-84D0-77C90A73F1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C0659F-5C95-F54D-991A-5D36B58FD100}"/>
              </a:ext>
            </a:extLst>
          </p:cNvPr>
          <p:cNvSpPr>
            <a:spLocks noGrp="1"/>
          </p:cNvSpPr>
          <p:nvPr>
            <p:ph type="dt" sz="half" idx="10"/>
          </p:nvPr>
        </p:nvSpPr>
        <p:spPr/>
        <p:txBody>
          <a:bodyPr/>
          <a:lstStyle/>
          <a:p>
            <a:fld id="{3B6C46D5-B110-E641-88F3-849C688F7DB2}" type="datetime1">
              <a:rPr lang="en-GB" smtClean="0"/>
              <a:t>06/07/2026</a:t>
            </a:fld>
            <a:endParaRPr lang="en-US" dirty="0"/>
          </a:p>
        </p:txBody>
      </p:sp>
      <p:sp>
        <p:nvSpPr>
          <p:cNvPr id="4" name="Footer Placeholder 3">
            <a:extLst>
              <a:ext uri="{FF2B5EF4-FFF2-40B4-BE49-F238E27FC236}">
                <a16:creationId xmlns:a16="http://schemas.microsoft.com/office/drawing/2014/main" id="{3C1392D0-1942-E840-BA5E-2CE188EEFC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914300F-8E12-9747-B48A-11241B6AC7C3}"/>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1277050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DCF32-3D81-724F-8969-ACA767547C46}"/>
              </a:ext>
            </a:extLst>
          </p:cNvPr>
          <p:cNvSpPr>
            <a:spLocks noGrp="1"/>
          </p:cNvSpPr>
          <p:nvPr>
            <p:ph type="dt" sz="half" idx="10"/>
          </p:nvPr>
        </p:nvSpPr>
        <p:spPr/>
        <p:txBody>
          <a:bodyPr/>
          <a:lstStyle/>
          <a:p>
            <a:fld id="{398545A1-3596-284E-89DE-1316300AF93F}" type="datetime1">
              <a:rPr lang="en-GB" smtClean="0"/>
              <a:t>06/07/2026</a:t>
            </a:fld>
            <a:endParaRPr lang="en-US" dirty="0"/>
          </a:p>
        </p:txBody>
      </p:sp>
      <p:sp>
        <p:nvSpPr>
          <p:cNvPr id="3" name="Footer Placeholder 2">
            <a:extLst>
              <a:ext uri="{FF2B5EF4-FFF2-40B4-BE49-F238E27FC236}">
                <a16:creationId xmlns:a16="http://schemas.microsoft.com/office/drawing/2014/main" id="{65E0806C-281E-A146-B916-F8E4E31972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44A97A-B68B-934D-8DC7-CDA573C0F10F}"/>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2075317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9F7C-DDCA-F149-AD99-498213F281B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A8765DC-D0A9-7E4D-9BB1-53ED95B6CEF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9758EC5-87ED-3744-B1B7-8C7C41143D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EEE942DE-A3ED-8544-95C4-16EE1EE56B56}"/>
              </a:ext>
            </a:extLst>
          </p:cNvPr>
          <p:cNvSpPr>
            <a:spLocks noGrp="1"/>
          </p:cNvSpPr>
          <p:nvPr>
            <p:ph type="dt" sz="half" idx="10"/>
          </p:nvPr>
        </p:nvSpPr>
        <p:spPr/>
        <p:txBody>
          <a:bodyPr/>
          <a:lstStyle/>
          <a:p>
            <a:fld id="{1EEDA2DC-FB74-D94D-82EC-C589D0F6D1FF}" type="datetime1">
              <a:rPr lang="en-GB" smtClean="0"/>
              <a:t>06/07/2026</a:t>
            </a:fld>
            <a:endParaRPr lang="en-US" dirty="0"/>
          </a:p>
        </p:txBody>
      </p:sp>
      <p:sp>
        <p:nvSpPr>
          <p:cNvPr id="6" name="Footer Placeholder 5">
            <a:extLst>
              <a:ext uri="{FF2B5EF4-FFF2-40B4-BE49-F238E27FC236}">
                <a16:creationId xmlns:a16="http://schemas.microsoft.com/office/drawing/2014/main" id="{15024B28-DC13-7941-A1AC-5ABA5EA233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E78786-E36D-7D4B-9D6E-9E279D5595D4}"/>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339424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DB6E-1A43-DF49-B46D-A2D73BBF0B58}"/>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5DF55B-20F6-EF42-8209-AE69088BE78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62E14848-3CC6-424B-A4E8-9365B69A4B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4CAECB4-F38E-D149-94F8-E01A066AC5B3}"/>
              </a:ext>
            </a:extLst>
          </p:cNvPr>
          <p:cNvSpPr>
            <a:spLocks noGrp="1"/>
          </p:cNvSpPr>
          <p:nvPr>
            <p:ph type="dt" sz="half" idx="10"/>
          </p:nvPr>
        </p:nvSpPr>
        <p:spPr/>
        <p:txBody>
          <a:bodyPr/>
          <a:lstStyle/>
          <a:p>
            <a:fld id="{7CC25FFE-0104-144E-9697-8BFDD80F3F81}" type="datetime1">
              <a:rPr lang="en-GB" smtClean="0"/>
              <a:t>06/07/2026</a:t>
            </a:fld>
            <a:endParaRPr lang="en-US" dirty="0"/>
          </a:p>
        </p:txBody>
      </p:sp>
      <p:sp>
        <p:nvSpPr>
          <p:cNvPr id="6" name="Footer Placeholder 5">
            <a:extLst>
              <a:ext uri="{FF2B5EF4-FFF2-40B4-BE49-F238E27FC236}">
                <a16:creationId xmlns:a16="http://schemas.microsoft.com/office/drawing/2014/main" id="{93BF1308-C853-184B-8ADF-8D8C1B7CF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B714B5-8C5A-CA40-981D-8723FF7308EA}"/>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1964092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9827-734E-D748-A90F-55EA530CBA7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EBCED4-3F80-5448-AF12-0C0D61A997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A3CBD6C-9BA8-D346-9176-2DC8A59EFF6F}"/>
              </a:ext>
            </a:extLst>
          </p:cNvPr>
          <p:cNvSpPr>
            <a:spLocks noGrp="1"/>
          </p:cNvSpPr>
          <p:nvPr>
            <p:ph type="dt" sz="half" idx="10"/>
          </p:nvPr>
        </p:nvSpPr>
        <p:spPr/>
        <p:txBody>
          <a:bodyPr/>
          <a:lstStyle/>
          <a:p>
            <a:fld id="{B4F568E3-D8BE-A741-95E5-151D38FC1794}" type="datetime1">
              <a:rPr lang="en-GB" smtClean="0"/>
              <a:t>06/07/2026</a:t>
            </a:fld>
            <a:endParaRPr lang="en-US" dirty="0"/>
          </a:p>
        </p:txBody>
      </p:sp>
      <p:sp>
        <p:nvSpPr>
          <p:cNvPr id="5" name="Footer Placeholder 4">
            <a:extLst>
              <a:ext uri="{FF2B5EF4-FFF2-40B4-BE49-F238E27FC236}">
                <a16:creationId xmlns:a16="http://schemas.microsoft.com/office/drawing/2014/main" id="{20F78857-5BE5-794E-AFED-B12D81C5F4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785835-D223-0043-8378-0900819EC189}"/>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1397589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411B74-A741-8E47-AC42-AC1E799FE9EF}"/>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DB4606-CB18-C346-9168-8714467F4D35}"/>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896261-FDC4-C047-9767-CDB782FA6C69}"/>
              </a:ext>
            </a:extLst>
          </p:cNvPr>
          <p:cNvSpPr>
            <a:spLocks noGrp="1"/>
          </p:cNvSpPr>
          <p:nvPr>
            <p:ph type="dt" sz="half" idx="10"/>
          </p:nvPr>
        </p:nvSpPr>
        <p:spPr/>
        <p:txBody>
          <a:bodyPr/>
          <a:lstStyle/>
          <a:p>
            <a:fld id="{A15D6317-AD9E-2C4B-A79F-B44C0056A2A3}" type="datetime1">
              <a:rPr lang="en-GB" smtClean="0"/>
              <a:t>06/07/2026</a:t>
            </a:fld>
            <a:endParaRPr lang="en-US" dirty="0"/>
          </a:p>
        </p:txBody>
      </p:sp>
      <p:sp>
        <p:nvSpPr>
          <p:cNvPr id="5" name="Footer Placeholder 4">
            <a:extLst>
              <a:ext uri="{FF2B5EF4-FFF2-40B4-BE49-F238E27FC236}">
                <a16:creationId xmlns:a16="http://schemas.microsoft.com/office/drawing/2014/main" id="{6B83DE2B-B1F8-304A-BCA1-20ECB72E8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D934E3-F2CD-0745-B18A-0A3B126F9B2D}"/>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69737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776DF-8614-5345-B3C1-5697FD1433C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A9D046-B577-0246-975B-47F0B8A7284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2470EA-D97D-5349-B343-AA33C0B005A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78CE3A-10A2-BE42-89A0-15D3F2BE544E}" type="datetime1">
              <a:rPr lang="en-GB" smtClean="0"/>
              <a:t>06/07/2026</a:t>
            </a:fld>
            <a:endParaRPr lang="en-US" dirty="0"/>
          </a:p>
        </p:txBody>
      </p:sp>
      <p:sp>
        <p:nvSpPr>
          <p:cNvPr id="5" name="Footer Placeholder 4">
            <a:extLst>
              <a:ext uri="{FF2B5EF4-FFF2-40B4-BE49-F238E27FC236}">
                <a16:creationId xmlns:a16="http://schemas.microsoft.com/office/drawing/2014/main" id="{0E0C4DEA-EFAA-7D45-A208-E9CA3C0FAB5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185E59-A3C1-E34C-ABBE-DF48BF873BC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14C6AD-6DF1-BA49-977A-567ABDA74FB8}" type="slidenum">
              <a:rPr lang="en-US" smtClean="0"/>
              <a:t>‹#›</a:t>
            </a:fld>
            <a:endParaRPr lang="en-US" dirty="0"/>
          </a:p>
        </p:txBody>
      </p:sp>
    </p:spTree>
    <p:extLst>
      <p:ext uri="{BB962C8B-B14F-4D97-AF65-F5344CB8AC3E}">
        <p14:creationId xmlns:p14="http://schemas.microsoft.com/office/powerpoint/2010/main" val="11064168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amantha.Hill@enfield.gov.uk" TargetMode="External"/><Relationship Id="rId5" Type="http://schemas.openxmlformats.org/officeDocument/2006/relationships/image" Target="../media/image1.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eyis@enfield.gov.uk" TargetMode="External"/><Relationship Id="rId7" Type="http://schemas.openxmlformats.org/officeDocument/2006/relationships/hyperlink" Target="mailto:Samantha.Hill@enfield.gov.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raded.enfield.gov.uk/thehub/safeguarding-in-schools/online-safety" TargetMode="External"/><Relationship Id="rId5" Type="http://schemas.openxmlformats.org/officeDocument/2006/relationships/hyperlink" Target="https://www.enfield.gov.uk/safeguardingenfield" TargetMode="External"/><Relationship Id="rId4" Type="http://schemas.openxmlformats.org/officeDocument/2006/relationships/hyperlink" Target="https://traded.enfield.gov.uk/thehub"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Suzanne.Rowson@enfield.gov.uk" TargetMode="External"/><Relationship Id="rId3" Type="http://schemas.openxmlformats.org/officeDocument/2006/relationships/hyperlink" Target="https://traded.enfield.gov.uk/thehub" TargetMode="External"/><Relationship Id="rId7" Type="http://schemas.openxmlformats.org/officeDocument/2006/relationships/hyperlink" Target="mailto:Fathaya.jabuni@enfield.gov.uk" TargetMode="External"/><Relationship Id="rId12" Type="http://schemas.openxmlformats.org/officeDocument/2006/relationships/hyperlink" Target="mailto:Samantha.Hill@enfield.gov.uk" TargetMode="External"/><Relationship Id="rId2" Type="http://schemas.openxmlformats.org/officeDocument/2006/relationships/hyperlink" Target="https://www.gov.uk/government/publications/keeping-children-safe-in-education--2" TargetMode="External"/><Relationship Id="rId1" Type="http://schemas.openxmlformats.org/officeDocument/2006/relationships/slideLayout" Target="../slideLayouts/slideLayout2.xml"/><Relationship Id="rId6" Type="http://schemas.openxmlformats.org/officeDocument/2006/relationships/hyperlink" Target="https://eur03.safelinks.protection.outlook.com/?url=http%3A%2F%2Fwww.mindinenfield.org.uk%2F&amp;data=05%7C01%7CSamantha.Hill%40enfield.gov.uk%7C87e58977ecc44994412108dbcb3431dc%7Ccc18b91d1bb24d9bac767a4447488d49%7C0%7C0%7C638327197488452885%7CUnknown%7CTWFpbGZsb3d8eyJWIjoiMC4wLjAwMDAiLCJQIjoiV2luMzIiLCJBTiI6Ik1haWwiLCJXVCI6Mn0%3D%7C3000%7C%7C%7C&amp;sdata=0lv196sTtcaHADrrI5sXqkphIAP7Sl38uBheQJCu9YM%3D&amp;reserved=0" TargetMode="External"/><Relationship Id="rId11" Type="http://schemas.openxmlformats.org/officeDocument/2006/relationships/hyperlink" Target="mailto:eps@enfield.gov.uk" TargetMode="External"/><Relationship Id="rId5" Type="http://schemas.openxmlformats.org/officeDocument/2006/relationships/hyperlink" Target="https://traded.enfield.gov.uk/thehub/professional-learning-portal/safeguarding" TargetMode="External"/><Relationship Id="rId10" Type="http://schemas.openxmlformats.org/officeDocument/2006/relationships/hyperlink" Target="mailto:safeguardingservice@enfield.gov.uk" TargetMode="External"/><Relationship Id="rId4" Type="http://schemas.openxmlformats.org/officeDocument/2006/relationships/hyperlink" Target="https://www.enfield.gov.uk/safeguardingenfield" TargetMode="External"/><Relationship Id="rId9" Type="http://schemas.openxmlformats.org/officeDocument/2006/relationships/hyperlink" Target="mailto:Natalie.Rollock@enfield.gov.u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islation.gov.uk/ukpga/2026/21/contents/enacted" TargetMode="External"/><Relationship Id="rId2" Type="http://schemas.openxmlformats.org/officeDocument/2006/relationships/hyperlink" Target="https://bills.parliament.uk/bills/390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overnment/consultations/keeping-children-safe-in-education-proposed-revisions-202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eyis@enfield.gov.uk" TargetMode="External"/><Relationship Id="rId2" Type="http://schemas.openxmlformats.org/officeDocument/2006/relationships/hyperlink" Target="https://traded.enfield.gov.uk/thehub"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file:///C:\Users\shill\Downloads\Enfield%20Inclusion%20Charter%20Poster%20(8).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traded.enfield.gov.uk/thehub/safeguarding-in-schools/online-safety"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dirty="0"/>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2"/>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739" y="1697831"/>
            <a:ext cx="440041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600" b="1" dirty="0">
                <a:solidFill>
                  <a:srgbClr val="D52B1E"/>
                </a:solidFill>
                <a:latin typeface="Arial" charset="0"/>
              </a:rPr>
              <a:t>DSL Network</a:t>
            </a:r>
          </a:p>
          <a:p>
            <a:pPr algn="ctr"/>
            <a:endParaRPr lang="en-US" sz="2000" b="1" dirty="0">
              <a:solidFill>
                <a:srgbClr val="D52B1E"/>
              </a:solidFill>
              <a:latin typeface="Arial" charset="0"/>
            </a:endParaRPr>
          </a:p>
          <a:p>
            <a:pPr algn="ctr"/>
            <a:r>
              <a:rPr lang="en-US" sz="2200" b="1" dirty="0">
                <a:solidFill>
                  <a:srgbClr val="D52B1E"/>
                </a:solidFill>
                <a:latin typeface="Arial" charset="0"/>
              </a:rPr>
              <a:t>7</a:t>
            </a:r>
            <a:r>
              <a:rPr lang="en-US" sz="2200" b="1" baseline="30000" dirty="0">
                <a:solidFill>
                  <a:srgbClr val="D52B1E"/>
                </a:solidFill>
                <a:latin typeface="Arial" charset="0"/>
              </a:rPr>
              <a:t>th</a:t>
            </a:r>
            <a:r>
              <a:rPr lang="en-US" sz="2200" b="1" dirty="0">
                <a:solidFill>
                  <a:srgbClr val="D52B1E"/>
                </a:solidFill>
                <a:latin typeface="Arial" charset="0"/>
              </a:rPr>
              <a:t> July 2026</a:t>
            </a:r>
          </a:p>
        </p:txBody>
      </p:sp>
      <p:sp>
        <p:nvSpPr>
          <p:cNvPr id="2087" name="Rectangle 39"/>
          <p:cNvSpPr>
            <a:spLocks noGrp="1" noChangeArrowheads="1"/>
          </p:cNvSpPr>
          <p:nvPr/>
        </p:nvSpPr>
        <p:spPr bwMode="auto">
          <a:xfrm>
            <a:off x="1366044" y="3083923"/>
            <a:ext cx="298993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3200" b="1" dirty="0">
              <a:latin typeface="Arial" charset="0"/>
            </a:endParaRPr>
          </a:p>
          <a:p>
            <a:pPr algn="ctr"/>
            <a:endParaRPr lang="en-US" sz="2500" b="1" dirty="0">
              <a:solidFill>
                <a:srgbClr val="CE1921"/>
              </a:solidFill>
              <a:latin typeface="Arial" charset="0"/>
            </a:endParaRPr>
          </a:p>
          <a:p>
            <a:pPr algn="ctr"/>
            <a:r>
              <a:rPr lang="en-US" sz="2500" b="1" dirty="0">
                <a:solidFill>
                  <a:srgbClr val="CE1921"/>
                </a:solidFill>
                <a:latin typeface="Arial" charset="0"/>
              </a:rPr>
              <a:t>SEYIS</a:t>
            </a:r>
          </a:p>
          <a:p>
            <a:pPr algn="ctr"/>
            <a:endParaRPr lang="en-US" sz="1800" b="1" dirty="0">
              <a:latin typeface="Arial" charset="0"/>
            </a:endParaRPr>
          </a:p>
          <a:p>
            <a:pPr algn="ctr"/>
            <a:r>
              <a:rPr lang="en-US" sz="1800" b="1" dirty="0">
                <a:latin typeface="Arial" charset="0"/>
              </a:rPr>
              <a:t>Schools and Early Years Improvement Service</a:t>
            </a:r>
          </a:p>
          <a:p>
            <a:pPr algn="ctr"/>
            <a:endParaRPr lang="en-US" sz="1800" b="1" dirty="0">
              <a:latin typeface="Arial" charset="0"/>
            </a:endParaRP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dirty="0">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0B3EA1-BF5C-7EEA-53DE-1418DACBC60E}"/>
              </a:ext>
            </a:extLst>
          </p:cNvPr>
          <p:cNvSpPr txBox="1"/>
          <p:nvPr/>
        </p:nvSpPr>
        <p:spPr>
          <a:xfrm>
            <a:off x="152400" y="229187"/>
            <a:ext cx="2776850" cy="323165"/>
          </a:xfrm>
          <a:prstGeom prst="rect">
            <a:avLst/>
          </a:prstGeom>
          <a:noFill/>
        </p:spPr>
        <p:txBody>
          <a:bodyPr wrap="none" rtlCol="0">
            <a:spAutoFit/>
          </a:bodyPr>
          <a:lstStyle/>
          <a:p>
            <a:r>
              <a:rPr lang="en-GB" sz="1500" dirty="0">
                <a:latin typeface="+mn-lt"/>
                <a:hlinkClick r:id="rId6"/>
              </a:rPr>
              <a:t>Samantha.Hill@Enfield.gov.uk</a:t>
            </a:r>
            <a:endParaRPr lang="en-GB" sz="1500" dirty="0">
              <a:latin typeface="+mn-lt"/>
            </a:endParaRPr>
          </a:p>
        </p:txBody>
      </p:sp>
      <p:pic>
        <p:nvPicPr>
          <p:cNvPr id="5" name="Picture 4">
            <a:extLst>
              <a:ext uri="{FF2B5EF4-FFF2-40B4-BE49-F238E27FC236}">
                <a16:creationId xmlns:a16="http://schemas.microsoft.com/office/drawing/2014/main" id="{6F64395D-FFCE-F4FC-54DD-D43FA168A5BF}"/>
              </a:ext>
            </a:extLst>
          </p:cNvPr>
          <p:cNvPicPr>
            <a:picLocks noChangeAspect="1"/>
          </p:cNvPicPr>
          <p:nvPr/>
        </p:nvPicPr>
        <p:blipFill>
          <a:blip r:embed="rId7"/>
          <a:stretch>
            <a:fillRect/>
          </a:stretch>
        </p:blipFill>
        <p:spPr>
          <a:xfrm>
            <a:off x="4853079" y="420930"/>
            <a:ext cx="3753043" cy="4597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8D95-3584-64B8-970A-01141508C47D}"/>
              </a:ext>
            </a:extLst>
          </p:cNvPr>
          <p:cNvSpPr>
            <a:spLocks noGrp="1"/>
          </p:cNvSpPr>
          <p:nvPr>
            <p:ph type="title"/>
          </p:nvPr>
        </p:nvSpPr>
        <p:spPr>
          <a:xfrm>
            <a:off x="312697" y="234246"/>
            <a:ext cx="8153400" cy="1143000"/>
          </a:xfrm>
        </p:spPr>
        <p:txBody>
          <a:bodyPr/>
          <a:lstStyle/>
          <a:p>
            <a:r>
              <a:rPr lang="en-GB" dirty="0"/>
              <a:t>The Hub (Enfield Traded Services) </a:t>
            </a:r>
          </a:p>
        </p:txBody>
      </p:sp>
      <p:pic>
        <p:nvPicPr>
          <p:cNvPr id="5" name="Picture 4">
            <a:extLst>
              <a:ext uri="{FF2B5EF4-FFF2-40B4-BE49-F238E27FC236}">
                <a16:creationId xmlns:a16="http://schemas.microsoft.com/office/drawing/2014/main" id="{404FC128-5FB5-A483-C8DC-75B2AD1D9F09}"/>
              </a:ext>
            </a:extLst>
          </p:cNvPr>
          <p:cNvPicPr>
            <a:picLocks noChangeAspect="1"/>
          </p:cNvPicPr>
          <p:nvPr/>
        </p:nvPicPr>
        <p:blipFill>
          <a:blip r:embed="rId2"/>
          <a:stretch>
            <a:fillRect/>
          </a:stretch>
        </p:blipFill>
        <p:spPr>
          <a:xfrm rot="20871273">
            <a:off x="3949887" y="1857056"/>
            <a:ext cx="4867710" cy="2882341"/>
          </a:xfrm>
          <a:prstGeom prst="rect">
            <a:avLst/>
          </a:prstGeom>
          <a:ln>
            <a:solidFill>
              <a:schemeClr val="accent1"/>
            </a:solidFill>
          </a:ln>
        </p:spPr>
      </p:pic>
      <p:pic>
        <p:nvPicPr>
          <p:cNvPr id="7" name="Picture 6">
            <a:extLst>
              <a:ext uri="{FF2B5EF4-FFF2-40B4-BE49-F238E27FC236}">
                <a16:creationId xmlns:a16="http://schemas.microsoft.com/office/drawing/2014/main" id="{A1455841-4C32-2D03-5F75-D35B1B3A09F5}"/>
              </a:ext>
            </a:extLst>
          </p:cNvPr>
          <p:cNvPicPr>
            <a:picLocks noChangeAspect="1"/>
          </p:cNvPicPr>
          <p:nvPr/>
        </p:nvPicPr>
        <p:blipFill>
          <a:blip r:embed="rId3"/>
          <a:stretch>
            <a:fillRect/>
          </a:stretch>
        </p:blipFill>
        <p:spPr>
          <a:xfrm rot="20832966">
            <a:off x="3797772" y="4110726"/>
            <a:ext cx="2754533" cy="2422553"/>
          </a:xfrm>
          <a:prstGeom prst="rect">
            <a:avLst/>
          </a:prstGeom>
          <a:ln>
            <a:solidFill>
              <a:schemeClr val="accent1"/>
            </a:solidFill>
          </a:ln>
        </p:spPr>
      </p:pic>
      <p:sp>
        <p:nvSpPr>
          <p:cNvPr id="9" name="TextBox 8">
            <a:extLst>
              <a:ext uri="{FF2B5EF4-FFF2-40B4-BE49-F238E27FC236}">
                <a16:creationId xmlns:a16="http://schemas.microsoft.com/office/drawing/2014/main" id="{26FB6862-C165-3DC6-E392-29291EE85B6E}"/>
              </a:ext>
            </a:extLst>
          </p:cNvPr>
          <p:cNvSpPr txBox="1"/>
          <p:nvPr/>
        </p:nvSpPr>
        <p:spPr>
          <a:xfrm>
            <a:off x="324689" y="805746"/>
            <a:ext cx="7908555" cy="461665"/>
          </a:xfrm>
          <a:prstGeom prst="rect">
            <a:avLst/>
          </a:prstGeom>
          <a:solidFill>
            <a:schemeClr val="bg1">
              <a:lumMod val="95000"/>
            </a:schemeClr>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mn-cs"/>
              </a:rPr>
              <a:t>https://traded.enfield.gov.uk/thehub/safeguarding-in-schools</a:t>
            </a:r>
          </a:p>
        </p:txBody>
      </p:sp>
      <p:sp>
        <p:nvSpPr>
          <p:cNvPr id="10" name="TextBox 9">
            <a:extLst>
              <a:ext uri="{FF2B5EF4-FFF2-40B4-BE49-F238E27FC236}">
                <a16:creationId xmlns:a16="http://schemas.microsoft.com/office/drawing/2014/main" id="{728EE949-B539-53B9-6FF9-D96021E5E083}"/>
              </a:ext>
            </a:extLst>
          </p:cNvPr>
          <p:cNvSpPr txBox="1"/>
          <p:nvPr/>
        </p:nvSpPr>
        <p:spPr>
          <a:xfrm>
            <a:off x="759420" y="2228671"/>
            <a:ext cx="2220480" cy="2400657"/>
          </a:xfrm>
          <a:prstGeom prst="rect">
            <a:avLst/>
          </a:prstGeom>
          <a:solidFill>
            <a:schemeClr val="bg1">
              <a:lumMod val="95000"/>
            </a:schemeClr>
          </a:solid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-Model policies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-Safeguarding self audit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-Website audit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-RoundUp Newsletters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-Whirlwind Guides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-Online safety materials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-LGBTQ+ guidance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-Signposting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-and more!</a:t>
            </a:r>
          </a:p>
        </p:txBody>
      </p:sp>
    </p:spTree>
    <p:extLst>
      <p:ext uri="{BB962C8B-B14F-4D97-AF65-F5344CB8AC3E}">
        <p14:creationId xmlns:p14="http://schemas.microsoft.com/office/powerpoint/2010/main" val="326423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116632"/>
            <a:ext cx="8153400" cy="1143000"/>
          </a:xfrm>
        </p:spPr>
        <p:txBody>
          <a:bodyPr/>
          <a:lstStyle/>
          <a:p>
            <a:r>
              <a:rPr lang="en-GB" dirty="0"/>
              <a:t>A Quick Reference Guide</a:t>
            </a:r>
          </a:p>
        </p:txBody>
      </p:sp>
      <p:graphicFrame>
        <p:nvGraphicFramePr>
          <p:cNvPr id="2" name="Table 2">
            <a:extLst>
              <a:ext uri="{FF2B5EF4-FFF2-40B4-BE49-F238E27FC236}">
                <a16:creationId xmlns:a16="http://schemas.microsoft.com/office/drawing/2014/main" id="{85050457-FBDA-3BF2-C788-17E64DA09C63}"/>
              </a:ext>
            </a:extLst>
          </p:cNvPr>
          <p:cNvGraphicFramePr>
            <a:graphicFrameLocks noGrp="1"/>
          </p:cNvGraphicFramePr>
          <p:nvPr>
            <p:extLst>
              <p:ext uri="{D42A27DB-BD31-4B8C-83A1-F6EECF244321}">
                <p14:modId xmlns:p14="http://schemas.microsoft.com/office/powerpoint/2010/main" val="1787426538"/>
              </p:ext>
            </p:extLst>
          </p:nvPr>
        </p:nvGraphicFramePr>
        <p:xfrm>
          <a:off x="156297" y="1052736"/>
          <a:ext cx="8878599" cy="5538943"/>
        </p:xfrm>
        <a:graphic>
          <a:graphicData uri="http://schemas.openxmlformats.org/drawingml/2006/table">
            <a:tbl>
              <a:tblPr firstRow="1" bandRow="1">
                <a:tableStyleId>{69CF1AB2-1976-4502-BF36-3FF5EA218861}</a:tableStyleId>
              </a:tblPr>
              <a:tblGrid>
                <a:gridCol w="2686800">
                  <a:extLst>
                    <a:ext uri="{9D8B030D-6E8A-4147-A177-3AD203B41FA5}">
                      <a16:colId xmlns:a16="http://schemas.microsoft.com/office/drawing/2014/main" val="1158988105"/>
                    </a:ext>
                  </a:extLst>
                </a:gridCol>
                <a:gridCol w="6191799">
                  <a:extLst>
                    <a:ext uri="{9D8B030D-6E8A-4147-A177-3AD203B41FA5}">
                      <a16:colId xmlns:a16="http://schemas.microsoft.com/office/drawing/2014/main" val="2437420955"/>
                    </a:ext>
                  </a:extLst>
                </a:gridCol>
              </a:tblGrid>
              <a:tr h="645675">
                <a:tc>
                  <a:txBody>
                    <a:bodyPr/>
                    <a:lstStyle/>
                    <a:p>
                      <a:r>
                        <a:rPr lang="en-GB" b="0" dirty="0"/>
                        <a:t>Safeguarding RoundUp</a:t>
                      </a:r>
                    </a:p>
                  </a:txBody>
                  <a:tcPr/>
                </a:tc>
                <a:tc>
                  <a:txBody>
                    <a:bodyPr/>
                    <a:lstStyle/>
                    <a:p>
                      <a:r>
                        <a:rPr lang="en-GB" sz="1200" b="0" dirty="0"/>
                        <a:t>A weekly newsletter which gives an overview of updates, training and general information about safeguarding. Many schools share this with their entire staff body. </a:t>
                      </a:r>
                    </a:p>
                    <a:p>
                      <a:r>
                        <a:rPr lang="en-GB" sz="1200" b="0" dirty="0"/>
                        <a:t>Sign up: </a:t>
                      </a:r>
                      <a:r>
                        <a:rPr lang="en-GB" sz="1200" b="0" dirty="0">
                          <a:hlinkClick r:id="rId3"/>
                        </a:rPr>
                        <a:t>seyis@enfield.gov.uk</a:t>
                      </a:r>
                      <a:endParaRPr lang="en-GB" sz="1200" b="0" dirty="0"/>
                    </a:p>
                  </a:txBody>
                  <a:tcPr/>
                </a:tc>
                <a:extLst>
                  <a:ext uri="{0D108BD9-81ED-4DB2-BD59-A6C34878D82A}">
                    <a16:rowId xmlns:a16="http://schemas.microsoft.com/office/drawing/2014/main" val="1361430166"/>
                  </a:ext>
                </a:extLst>
              </a:tr>
              <a:tr h="741669">
                <a:tc>
                  <a:txBody>
                    <a:bodyPr/>
                    <a:lstStyle/>
                    <a:p>
                      <a:r>
                        <a:rPr lang="en-GB" dirty="0"/>
                        <a:t>DSL Network Meetings</a:t>
                      </a:r>
                    </a:p>
                  </a:txBody>
                  <a:tcPr/>
                </a:tc>
                <a:tc>
                  <a:txBody>
                    <a:bodyPr/>
                    <a:lstStyle/>
                    <a:p>
                      <a:r>
                        <a:rPr lang="en-GB" sz="1200" dirty="0"/>
                        <a:t>A half termly Teams meeting for DSLs and senior leaders, attended by most DSLs in the borough. Range of guest speakers and important updates. Dates and Teams links published in the Safeguarding RoundUp. Contact </a:t>
                      </a:r>
                      <a:r>
                        <a:rPr lang="en-GB" sz="1200" dirty="0">
                          <a:hlinkClick r:id="rId3"/>
                        </a:rPr>
                        <a:t>seyis@enfield.gov.uk</a:t>
                      </a:r>
                      <a:r>
                        <a:rPr lang="en-GB" sz="1200" dirty="0"/>
                        <a:t>.</a:t>
                      </a:r>
                    </a:p>
                  </a:txBody>
                  <a:tcPr/>
                </a:tc>
                <a:extLst>
                  <a:ext uri="{0D108BD9-81ED-4DB2-BD59-A6C34878D82A}">
                    <a16:rowId xmlns:a16="http://schemas.microsoft.com/office/drawing/2014/main" val="1105114546"/>
                  </a:ext>
                </a:extLst>
              </a:tr>
              <a:tr h="509528">
                <a:tc>
                  <a:txBody>
                    <a:bodyPr/>
                    <a:lstStyle/>
                    <a:p>
                      <a:r>
                        <a:rPr lang="en-GB" dirty="0"/>
                        <a:t>The Hub</a:t>
                      </a:r>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en-GB" sz="1200" dirty="0"/>
                        <a:t>Lots of tools, documents and information to support your work in your school, including safeguarding audits, website audits, inclusion audits, online safety tools, signposting and model policies.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1200" b="0" u="none" strike="noStrike" kern="0" cap="none" spc="0" normalizeH="0" baseline="0" noProof="0" dirty="0">
                          <a:ln>
                            <a:noFill/>
                          </a:ln>
                          <a:solidFill>
                            <a:srgbClr val="000000"/>
                          </a:solidFill>
                          <a:effectLst/>
                          <a:uLnTx/>
                          <a:uFillTx/>
                          <a:hlinkClick r:id="rId4">
                            <a:extLst>
                              <a:ext uri="{A12FA001-AC4F-418D-AE19-62706E023703}">
                                <ahyp:hlinkClr xmlns:ahyp="http://schemas.microsoft.com/office/drawing/2018/hyperlinkcolor" val="tx"/>
                              </a:ext>
                            </a:extLst>
                          </a:hlinkClick>
                        </a:rPr>
                        <a:t>Welcome to The Hub | Enfield Council</a:t>
                      </a:r>
                      <a:endParaRPr kumimoji="0" lang="en-GB" sz="1200" b="0" i="0" u="none" strike="noStrike" kern="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3215792421"/>
                  </a:ext>
                </a:extLst>
              </a:tr>
              <a:tr h="425953">
                <a:tc>
                  <a:txBody>
                    <a:bodyPr/>
                    <a:lstStyle/>
                    <a:p>
                      <a:r>
                        <a:rPr lang="en-GB" dirty="0"/>
                        <a:t>Safeguarding Enfield</a:t>
                      </a:r>
                    </a:p>
                  </a:txBody>
                  <a:tcPr/>
                </a:tc>
                <a:tc>
                  <a:txBody>
                    <a:bodyPr/>
                    <a:lstStyle/>
                    <a:p>
                      <a:r>
                        <a:rPr lang="en-GB" sz="1200" dirty="0"/>
                        <a:t>Training, information and resources. </a:t>
                      </a:r>
                      <a:r>
                        <a:rPr lang="en-GB" sz="1200" dirty="0">
                          <a:hlinkClick r:id="rId5"/>
                        </a:rPr>
                        <a:t>Safeguarding Enfield</a:t>
                      </a:r>
                      <a:endParaRPr lang="en-GB" sz="1200" dirty="0"/>
                    </a:p>
                  </a:txBody>
                  <a:tcPr/>
                </a:tc>
                <a:extLst>
                  <a:ext uri="{0D108BD9-81ED-4DB2-BD59-A6C34878D82A}">
                    <a16:rowId xmlns:a16="http://schemas.microsoft.com/office/drawing/2014/main" val="1808759685"/>
                  </a:ext>
                </a:extLst>
              </a:tr>
              <a:tr h="726175">
                <a:tc>
                  <a:txBody>
                    <a:bodyPr/>
                    <a:lstStyle/>
                    <a:p>
                      <a:r>
                        <a:rPr lang="en-GB" dirty="0"/>
                        <a:t>Safeguarding Self Audit</a:t>
                      </a:r>
                    </a:p>
                  </a:txBody>
                  <a:tcPr/>
                </a:tc>
                <a:tc>
                  <a:txBody>
                    <a:bodyPr/>
                    <a:lstStyle/>
                    <a:p>
                      <a:r>
                        <a:rPr lang="en-GB" sz="1200" dirty="0"/>
                        <a:t>Your school is expected to return a self-audit annually, using either our own Safeguarding Self-Audit Tool (available from The Hub or by emailing Samantha.Hill@enfield.gov.uk) or another format. It is recommended as part of your Autumn Term calendar. Email your document as a PDF to seyis@enfield.gov.uk</a:t>
                      </a:r>
                    </a:p>
                  </a:txBody>
                  <a:tcPr/>
                </a:tc>
                <a:extLst>
                  <a:ext uri="{0D108BD9-81ED-4DB2-BD59-A6C34878D82A}">
                    <a16:rowId xmlns:a16="http://schemas.microsoft.com/office/drawing/2014/main" val="3943771100"/>
                  </a:ext>
                </a:extLst>
              </a:tr>
              <a:tr h="425953">
                <a:tc>
                  <a:txBody>
                    <a:bodyPr/>
                    <a:lstStyle/>
                    <a:p>
                      <a:r>
                        <a:rPr lang="en-GB" dirty="0"/>
                        <a:t>Ofsted/DfE/other official  safeguarding complaints</a:t>
                      </a:r>
                    </a:p>
                  </a:txBody>
                  <a:tcPr/>
                </a:tc>
                <a:tc>
                  <a:txBody>
                    <a:bodyPr/>
                    <a:lstStyle/>
                    <a:p>
                      <a:r>
                        <a:rPr lang="en-GB" sz="1200" dirty="0"/>
                        <a:t>These will be investigated either by the LADO or by SEYIS (Samantha Hill). We will contact you to explain the complaint and will request some relevant information from you, including the school’s narrative. A response is usually expected within a week.</a:t>
                      </a:r>
                    </a:p>
                  </a:txBody>
                  <a:tcPr/>
                </a:tc>
                <a:extLst>
                  <a:ext uri="{0D108BD9-81ED-4DB2-BD59-A6C34878D82A}">
                    <a16:rowId xmlns:a16="http://schemas.microsoft.com/office/drawing/2014/main" val="1444599477"/>
                  </a:ext>
                </a:extLst>
              </a:tr>
              <a:tr h="425953">
                <a:tc>
                  <a:txBody>
                    <a:bodyPr/>
                    <a:lstStyle/>
                    <a:p>
                      <a:r>
                        <a:rPr lang="en-GB" dirty="0"/>
                        <a:t>Online Safety</a:t>
                      </a: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t>Materials can be found </a:t>
                      </a:r>
                      <a:r>
                        <a:rPr lang="en-GB" sz="1200" dirty="0">
                          <a:solidFill>
                            <a:schemeClr val="tx1"/>
                          </a:solidFill>
                        </a:rPr>
                        <a:t>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extLst>
                              <a:ext uri="{A12FA001-AC4F-418D-AE19-62706E023703}">
                                <ahyp:hlinkClr xmlns:ahyp="http://schemas.microsoft.com/office/drawing/2018/hyperlinkcolor" val="tx"/>
                              </a:ext>
                            </a:extLst>
                          </a:hlinkClick>
                        </a:rPr>
                        <a:t>Online Safety | Enfield Council</a:t>
                      </a:r>
                      <a:r>
                        <a:rPr kumimoji="0" lang="en-GB" sz="1200" b="0" i="0" u="none" strike="noStrike" kern="1200" cap="none" spc="0" normalizeH="0" baseline="0" noProof="0" dirty="0">
                          <a:ln>
                            <a:noFill/>
                          </a:ln>
                          <a:solidFill>
                            <a:schemeClr val="tx1"/>
                          </a:solidFill>
                          <a:effectLst/>
                          <a:uLnTx/>
                          <a:uFillTx/>
                          <a:latin typeface="+mn-lt"/>
                          <a:ea typeface="+mn-ea"/>
                          <a:cs typeface="+mn-cs"/>
                        </a:rPr>
                        <a:t>. </a:t>
                      </a:r>
                    </a:p>
                  </a:txBody>
                  <a:tcPr/>
                </a:tc>
                <a:extLst>
                  <a:ext uri="{0D108BD9-81ED-4DB2-BD59-A6C34878D82A}">
                    <a16:rowId xmlns:a16="http://schemas.microsoft.com/office/drawing/2014/main" val="216023534"/>
                  </a:ext>
                </a:extLst>
              </a:tr>
              <a:tr h="520506">
                <a:tc>
                  <a:txBody>
                    <a:bodyPr/>
                    <a:lstStyle/>
                    <a:p>
                      <a:r>
                        <a:rPr lang="en-GB" dirty="0"/>
                        <a:t>Safeguarding Reviews</a:t>
                      </a:r>
                    </a:p>
                  </a:txBody>
                  <a:tcPr/>
                </a:tc>
                <a:tc>
                  <a:txBody>
                    <a:bodyPr/>
                    <a:lstStyle/>
                    <a:p>
                      <a:r>
                        <a:rPr lang="en-GB" sz="1200" dirty="0"/>
                        <a:t>Contact </a:t>
                      </a:r>
                      <a:r>
                        <a:rPr lang="en-GB" sz="1200" dirty="0">
                          <a:hlinkClick r:id="rId7"/>
                        </a:rPr>
                        <a:t>Samantha.Hill@enfield.gov.uk</a:t>
                      </a:r>
                      <a:r>
                        <a:rPr lang="en-GB" sz="1200" dirty="0"/>
                        <a:t> if you are interested in commissioning a full Safeguarding Review. We also offer SEND and curriculum reviews.</a:t>
                      </a:r>
                    </a:p>
                  </a:txBody>
                  <a:tcPr/>
                </a:tc>
                <a:extLst>
                  <a:ext uri="{0D108BD9-81ED-4DB2-BD59-A6C34878D82A}">
                    <a16:rowId xmlns:a16="http://schemas.microsoft.com/office/drawing/2014/main" val="1719609282"/>
                  </a:ext>
                </a:extLst>
              </a:tr>
              <a:tr h="529763">
                <a:tc>
                  <a:txBody>
                    <a:bodyPr/>
                    <a:lstStyle/>
                    <a:p>
                      <a:r>
                        <a:rPr lang="en-GB" dirty="0"/>
                        <a:t>Advice and support</a:t>
                      </a:r>
                    </a:p>
                  </a:txBody>
                  <a:tcPr/>
                </a:tc>
                <a:tc>
                  <a:txBody>
                    <a:bodyPr/>
                    <a:lstStyle/>
                    <a:p>
                      <a:r>
                        <a:rPr lang="en-GB" sz="1200" dirty="0"/>
                        <a:t>Contact me any time for reasons big or small. Always happy to help or point you in the direction of someone who can: </a:t>
                      </a:r>
                      <a:r>
                        <a:rPr lang="en-GB" sz="1200" dirty="0">
                          <a:hlinkClick r:id="rId7"/>
                        </a:rPr>
                        <a:t>Samantha.Hill@enfield.gov.uk</a:t>
                      </a:r>
                      <a:endParaRPr lang="en-GB" sz="1200" dirty="0"/>
                    </a:p>
                  </a:txBody>
                  <a:tcPr/>
                </a:tc>
                <a:extLst>
                  <a:ext uri="{0D108BD9-81ED-4DB2-BD59-A6C34878D82A}">
                    <a16:rowId xmlns:a16="http://schemas.microsoft.com/office/drawing/2014/main" val="394652795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F9C9-F2EE-4AAD-85FD-CDEB139509C2}"/>
              </a:ext>
            </a:extLst>
          </p:cNvPr>
          <p:cNvSpPr>
            <a:spLocks noGrp="1"/>
          </p:cNvSpPr>
          <p:nvPr>
            <p:ph type="title"/>
          </p:nvPr>
        </p:nvSpPr>
        <p:spPr>
          <a:xfrm>
            <a:off x="683568" y="0"/>
            <a:ext cx="8153400" cy="1143000"/>
          </a:xfrm>
        </p:spPr>
        <p:txBody>
          <a:bodyPr/>
          <a:lstStyle/>
          <a:p>
            <a:r>
              <a:rPr lang="en-GB" dirty="0"/>
              <a:t>Useful People, Useful Links </a:t>
            </a:r>
            <a:endParaRPr lang="en-US" dirty="0"/>
          </a:p>
        </p:txBody>
      </p:sp>
      <p:graphicFrame>
        <p:nvGraphicFramePr>
          <p:cNvPr id="4" name="Table 4">
            <a:extLst>
              <a:ext uri="{FF2B5EF4-FFF2-40B4-BE49-F238E27FC236}">
                <a16:creationId xmlns:a16="http://schemas.microsoft.com/office/drawing/2014/main" id="{8E4C019B-C7A6-4D06-9E4E-194DA1C20F34}"/>
              </a:ext>
            </a:extLst>
          </p:cNvPr>
          <p:cNvGraphicFramePr>
            <a:graphicFrameLocks noGrp="1"/>
          </p:cNvGraphicFramePr>
          <p:nvPr>
            <p:extLst>
              <p:ext uri="{D42A27DB-BD31-4B8C-83A1-F6EECF244321}">
                <p14:modId xmlns:p14="http://schemas.microsoft.com/office/powerpoint/2010/main" val="791517778"/>
              </p:ext>
            </p:extLst>
          </p:nvPr>
        </p:nvGraphicFramePr>
        <p:xfrm>
          <a:off x="179512" y="620688"/>
          <a:ext cx="8784976" cy="6065520"/>
        </p:xfrm>
        <a:graphic>
          <a:graphicData uri="http://schemas.openxmlformats.org/drawingml/2006/table">
            <a:tbl>
              <a:tblPr firstRow="1" bandRow="1">
                <a:tableStyleId>{69CF1AB2-1976-4502-BF36-3FF5EA218861}</a:tableStyleId>
              </a:tblPr>
              <a:tblGrid>
                <a:gridCol w="4176464">
                  <a:extLst>
                    <a:ext uri="{9D8B030D-6E8A-4147-A177-3AD203B41FA5}">
                      <a16:colId xmlns:a16="http://schemas.microsoft.com/office/drawing/2014/main" val="1472738040"/>
                    </a:ext>
                  </a:extLst>
                </a:gridCol>
                <a:gridCol w="4608512">
                  <a:extLst>
                    <a:ext uri="{9D8B030D-6E8A-4147-A177-3AD203B41FA5}">
                      <a16:colId xmlns:a16="http://schemas.microsoft.com/office/drawing/2014/main" val="12576785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KCSIE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solidFill>
                            <a:srgbClr val="0070C0"/>
                          </a:solidFill>
                          <a:effectLst/>
                          <a:uLnTx/>
                          <a:uFillTx/>
                          <a:latin typeface="+mn-lt"/>
                          <a:hlinkClick r:id="rId2">
                            <a:extLst>
                              <a:ext uri="{A12FA001-AC4F-418D-AE19-62706E023703}">
                                <ahyp:hlinkClr xmlns:ahyp="http://schemas.microsoft.com/office/drawing/2018/hyperlinkcolor" val="tx"/>
                              </a:ext>
                            </a:extLst>
                          </a:hlinkClick>
                        </a:rPr>
                        <a:t>Keeping children safe in education - GOV.UK (www.gov.uk)</a:t>
                      </a:r>
                      <a:endParaRPr kumimoji="0" lang="en-GB" sz="1400" b="0" u="none" strike="noStrike" kern="0" cap="none" spc="0" normalizeH="0" baseline="0" noProof="0" dirty="0">
                        <a:ln>
                          <a:noFill/>
                        </a:ln>
                        <a:solidFill>
                          <a:srgbClr val="0070C0"/>
                        </a:solidFill>
                        <a:effectLst/>
                        <a:uLnTx/>
                        <a:uFillTx/>
                        <a:latin typeface="+mn-lt"/>
                      </a:endParaRPr>
                    </a:p>
                  </a:txBody>
                  <a:tcPr/>
                </a:tc>
                <a:extLst>
                  <a:ext uri="{0D108BD9-81ED-4DB2-BD59-A6C34878D82A}">
                    <a16:rowId xmlns:a16="http://schemas.microsoft.com/office/drawing/2014/main" val="6681401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The Hub</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solidFill>
                            <a:srgbClr val="0070C0"/>
                          </a:solidFill>
                          <a:effectLst/>
                          <a:uLnTx/>
                          <a:uFillTx/>
                          <a:latin typeface="+mn-lt"/>
                          <a:hlinkClick r:id="rId3">
                            <a:extLst>
                              <a:ext uri="{A12FA001-AC4F-418D-AE19-62706E023703}">
                                <ahyp:hlinkClr xmlns:ahyp="http://schemas.microsoft.com/office/drawing/2018/hyperlinkcolor" val="tx"/>
                              </a:ext>
                            </a:extLst>
                          </a:hlinkClick>
                        </a:rPr>
                        <a:t>Welcome to The Hub | Enfield Council</a:t>
                      </a:r>
                      <a:endParaRPr kumimoji="0" lang="en-GB" sz="1400" b="0" u="none" strike="noStrike" kern="0" cap="none" spc="0" normalizeH="0" baseline="0" noProof="0" dirty="0">
                        <a:ln>
                          <a:noFill/>
                        </a:ln>
                        <a:solidFill>
                          <a:srgbClr val="0070C0"/>
                        </a:solidFill>
                        <a:effectLst/>
                        <a:uLnTx/>
                        <a:uFillTx/>
                        <a:latin typeface="+mn-lt"/>
                      </a:endParaRPr>
                    </a:p>
                  </a:txBody>
                  <a:tcPr/>
                </a:tc>
                <a:extLst>
                  <a:ext uri="{0D108BD9-81ED-4DB2-BD59-A6C34878D82A}">
                    <a16:rowId xmlns:a16="http://schemas.microsoft.com/office/drawing/2014/main" val="36355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Safeguarding Enfield webpage</a:t>
                      </a:r>
                      <a:endParaRPr lang="en-US"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latin typeface="+mn-lt"/>
                          <a:hlinkClick r:id="rId4">
                            <a:extLst>
                              <a:ext uri="{A12FA001-AC4F-418D-AE19-62706E023703}">
                                <ahyp:hlinkClr xmlns:ahyp="http://schemas.microsoft.com/office/drawing/2018/hyperlinkcolor" val="tx"/>
                              </a:ext>
                            </a:extLst>
                          </a:hlinkClick>
                        </a:rPr>
                        <a:t>Safeguarding Enfield</a:t>
                      </a:r>
                      <a:endParaRPr kumimoji="0" lang="en-GB" sz="1400" b="0" u="none" strike="noStrike" kern="0" cap="none" spc="0" normalizeH="0" baseline="0" noProof="0" dirty="0">
                        <a:ln>
                          <a:noFill/>
                        </a:ln>
                        <a:solidFill>
                          <a:srgbClr val="0070C0"/>
                        </a:solidFill>
                        <a:effectLst/>
                        <a:uLnTx/>
                        <a:uFillTx/>
                        <a:latin typeface="+mn-lt"/>
                      </a:endParaRPr>
                    </a:p>
                  </a:txBody>
                  <a:tcPr/>
                </a:tc>
                <a:extLst>
                  <a:ext uri="{0D108BD9-81ED-4DB2-BD59-A6C34878D82A}">
                    <a16:rowId xmlns:a16="http://schemas.microsoft.com/office/drawing/2014/main" val="19634830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Professional Learning Portal</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u="sng" strike="noStrike" kern="0" cap="none" spc="0" normalizeH="0" baseline="0" noProof="0" dirty="0">
                          <a:ln>
                            <a:noFill/>
                          </a:ln>
                          <a:solidFill>
                            <a:srgbClr val="0070C0"/>
                          </a:solidFill>
                          <a:effectLst/>
                          <a:uLnTx/>
                          <a:uFillTx/>
                          <a:latin typeface="+mn-lt"/>
                          <a:hlinkClick r:id="rId5">
                            <a:extLst>
                              <a:ext uri="{A12FA001-AC4F-418D-AE19-62706E023703}">
                                <ahyp:hlinkClr xmlns:ahyp="http://schemas.microsoft.com/office/drawing/2018/hyperlinkcolor" val="tx"/>
                              </a:ext>
                            </a:extLst>
                          </a:hlinkClick>
                        </a:rPr>
                        <a:t>https://traded.enfield.gov.uk/thehub/professional-learning-portal/safeguarding</a:t>
                      </a:r>
                      <a:r>
                        <a:rPr kumimoji="0" lang="en-GB" sz="1400" b="0" u="none" strike="noStrike" kern="0" cap="none" spc="0" normalizeH="0" baseline="0" noProof="0" dirty="0">
                          <a:ln>
                            <a:noFill/>
                          </a:ln>
                          <a:solidFill>
                            <a:srgbClr val="0070C0"/>
                          </a:solidFill>
                          <a:effectLst/>
                          <a:uLnTx/>
                          <a:uFillTx/>
                          <a:latin typeface="+mn-lt"/>
                        </a:rPr>
                        <a:t> </a:t>
                      </a:r>
                      <a:endParaRPr lang="en-US" sz="1400" dirty="0">
                        <a:solidFill>
                          <a:srgbClr val="0070C0"/>
                        </a:solidFill>
                        <a:latin typeface="+mn-lt"/>
                      </a:endParaRPr>
                    </a:p>
                  </a:txBody>
                  <a:tcPr/>
                </a:tc>
                <a:extLst>
                  <a:ext uri="{0D108BD9-81ED-4DB2-BD59-A6C34878D82A}">
                    <a16:rowId xmlns:a16="http://schemas.microsoft.com/office/drawing/2014/main" val="2517702285"/>
                  </a:ext>
                </a:extLst>
              </a:tr>
              <a:tr h="370840">
                <a:tc>
                  <a:txBody>
                    <a:bodyPr/>
                    <a:lstStyle/>
                    <a:p>
                      <a:r>
                        <a:rPr lang="en-GB" b="1" dirty="0"/>
                        <a:t>Mind in Enfield</a:t>
                      </a:r>
                      <a:endParaRPr lang="en-US" b="1" dirty="0"/>
                    </a:p>
                  </a:txBody>
                  <a:tcPr/>
                </a:tc>
                <a:tc>
                  <a:txBody>
                    <a:bodyPr/>
                    <a:lstStyle/>
                    <a:p>
                      <a:pPr lvl="0"/>
                      <a:r>
                        <a:rPr lang="en-US" sz="1400" kern="1200" dirty="0">
                          <a:solidFill>
                            <a:srgbClr val="0070C0"/>
                          </a:solidFill>
                          <a:effectLst/>
                          <a:latin typeface="+mn-lt"/>
                          <a:ea typeface="+mn-ea"/>
                          <a:cs typeface="+mn-cs"/>
                        </a:rPr>
                        <a:t>0208 906 7505    </a:t>
                      </a:r>
                      <a:r>
                        <a:rPr lang="en-US" sz="1400" u="sng" kern="1200" dirty="0">
                          <a:solidFill>
                            <a:srgbClr val="0070C0"/>
                          </a:solidFill>
                          <a:effectLst/>
                          <a:latin typeface="+mn-lt"/>
                          <a:ea typeface="+mn-ea"/>
                          <a:cs typeface="+mn-cs"/>
                          <a:hlinkClick r:id="rId6">
                            <a:extLst>
                              <a:ext uri="{A12FA001-AC4F-418D-AE19-62706E023703}">
                                <ahyp:hlinkClr xmlns:ahyp="http://schemas.microsoft.com/office/drawing/2018/hyperlinkcolor" val="tx"/>
                              </a:ext>
                            </a:extLst>
                          </a:hlinkClick>
                        </a:rPr>
                        <a:t>mindinenfield.org.uk</a:t>
                      </a:r>
                      <a:endParaRPr lang="en-US" sz="1400" kern="1200" dirty="0">
                        <a:solidFill>
                          <a:srgbClr val="0070C0"/>
                        </a:solidFill>
                        <a:effectLst/>
                        <a:latin typeface="+mn-lt"/>
                        <a:ea typeface="+mn-ea"/>
                        <a:cs typeface="+mn-cs"/>
                      </a:endParaRPr>
                    </a:p>
                    <a:p>
                      <a:endParaRPr lang="en-US" sz="1400" dirty="0">
                        <a:solidFill>
                          <a:srgbClr val="0070C0"/>
                        </a:solidFill>
                        <a:latin typeface="+mn-lt"/>
                      </a:endParaRPr>
                    </a:p>
                  </a:txBody>
                  <a:tcPr/>
                </a:tc>
                <a:extLst>
                  <a:ext uri="{0D108BD9-81ED-4DB2-BD59-A6C34878D82A}">
                    <a16:rowId xmlns:a16="http://schemas.microsoft.com/office/drawing/2014/main" val="3006641015"/>
                  </a:ext>
                </a:extLst>
              </a:tr>
              <a:tr h="0">
                <a:tc>
                  <a:txBody>
                    <a:bodyPr/>
                    <a:lstStyle/>
                    <a:p>
                      <a:r>
                        <a:rPr lang="en-GB" b="1" dirty="0"/>
                        <a:t>Prevent Education Officer</a:t>
                      </a:r>
                      <a:endParaRPr lang="en-US" b="1" dirty="0"/>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0070C0"/>
                          </a:solidFill>
                          <a:effectLst/>
                          <a:uLnTx/>
                          <a:uFillTx/>
                          <a:latin typeface="+mn-l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Fathaya.Jabuni@enfield.gov.uk</a:t>
                      </a:r>
                      <a:endParaRPr kumimoji="0" lang="en-GB" altLang="en-US" sz="1400" b="0" i="0" u="none" strike="noStrike" kern="1200" cap="none" spc="0" normalizeH="0" baseline="0" noProof="0" dirty="0">
                        <a:ln>
                          <a:noFill/>
                        </a:ln>
                        <a:solidFill>
                          <a:srgbClr val="0070C0"/>
                        </a:solidFill>
                        <a:effectLst/>
                        <a:uLnTx/>
                        <a:uFillTx/>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351082764"/>
                  </a:ext>
                </a:extLst>
              </a:tr>
              <a:tr h="370840">
                <a:tc>
                  <a:txBody>
                    <a:bodyPr/>
                    <a:lstStyle/>
                    <a:p>
                      <a:r>
                        <a:rPr lang="en-GB" b="1" dirty="0"/>
                        <a:t>HEART Team </a:t>
                      </a:r>
                    </a:p>
                    <a:p>
                      <a:r>
                        <a:rPr lang="en-GB" sz="1200" b="0" i="1" dirty="0"/>
                        <a:t>for Looked After Children and Post Adopted CYP</a:t>
                      </a:r>
                      <a:endParaRPr lang="en-US" sz="1200" b="0" i="1" dirty="0"/>
                    </a:p>
                  </a:txBody>
                  <a:tcPr/>
                </a:tc>
                <a:tc>
                  <a:txBody>
                    <a:bodyPr/>
                    <a:lstStyle/>
                    <a:p>
                      <a:r>
                        <a:rPr lang="en-GB" sz="1400" dirty="0">
                          <a:solidFill>
                            <a:srgbClr val="0070C0"/>
                          </a:solidFill>
                          <a:latin typeface="+mn-lt"/>
                          <a:hlinkClick r:id="rId8">
                            <a:extLst>
                              <a:ext uri="{A12FA001-AC4F-418D-AE19-62706E023703}">
                                <ahyp:hlinkClr xmlns:ahyp="http://schemas.microsoft.com/office/drawing/2018/hyperlinkcolor" val="tx"/>
                              </a:ext>
                            </a:extLst>
                          </a:hlinkClick>
                        </a:rPr>
                        <a:t>Suzanne.Rowson@enfield.gov.uk</a:t>
                      </a:r>
                      <a:endParaRPr lang="en-GB" sz="1400" dirty="0">
                        <a:solidFill>
                          <a:srgbClr val="0070C0"/>
                        </a:solidFill>
                        <a:latin typeface="+mn-lt"/>
                      </a:endParaRPr>
                    </a:p>
                  </a:txBody>
                  <a:tcPr/>
                </a:tc>
                <a:extLst>
                  <a:ext uri="{0D108BD9-81ED-4DB2-BD59-A6C34878D82A}">
                    <a16:rowId xmlns:a16="http://schemas.microsoft.com/office/drawing/2014/main" val="298427697"/>
                  </a:ext>
                </a:extLst>
              </a:tr>
              <a:tr h="370840">
                <a:tc>
                  <a:txBody>
                    <a:bodyPr/>
                    <a:lstStyle/>
                    <a:p>
                      <a:r>
                        <a:rPr lang="en-GB" b="1" dirty="0"/>
                        <a:t>MASH Service Manager</a:t>
                      </a:r>
                      <a:endParaRPr lang="en-US" b="1" dirty="0"/>
                    </a:p>
                  </a:txBody>
                  <a:tcPr/>
                </a:tc>
                <a:tc>
                  <a:txBody>
                    <a:bodyPr/>
                    <a:lstStyle/>
                    <a:p>
                      <a:r>
                        <a:rPr lang="en-US" sz="1400" dirty="0">
                          <a:solidFill>
                            <a:srgbClr val="0070C0"/>
                          </a:solidFill>
                          <a:latin typeface="+mn-lt"/>
                          <a:hlinkClick r:id="rId9">
                            <a:extLst>
                              <a:ext uri="{A12FA001-AC4F-418D-AE19-62706E023703}">
                                <ahyp:hlinkClr xmlns:ahyp="http://schemas.microsoft.com/office/drawing/2018/hyperlinkcolor" val="tx"/>
                              </a:ext>
                            </a:extLst>
                          </a:hlinkClick>
                        </a:rPr>
                        <a:t>Natalie.Rollock@enfield.gov.uk</a:t>
                      </a:r>
                      <a:r>
                        <a:rPr lang="en-US" sz="1400" dirty="0">
                          <a:solidFill>
                            <a:srgbClr val="0070C0"/>
                          </a:solidFill>
                          <a:latin typeface="+mn-lt"/>
                        </a:rPr>
                        <a:t> </a:t>
                      </a:r>
                    </a:p>
                  </a:txBody>
                  <a:tcPr/>
                </a:tc>
                <a:extLst>
                  <a:ext uri="{0D108BD9-81ED-4DB2-BD59-A6C34878D82A}">
                    <a16:rowId xmlns:a16="http://schemas.microsoft.com/office/drawing/2014/main" val="3454908436"/>
                  </a:ext>
                </a:extLst>
              </a:tr>
              <a:tr h="370840">
                <a:tc>
                  <a:txBody>
                    <a:bodyPr/>
                    <a:lstStyle/>
                    <a:p>
                      <a:r>
                        <a:rPr lang="en-US" b="1" dirty="0"/>
                        <a:t>MASH Consultation Line</a:t>
                      </a:r>
                    </a:p>
                  </a:txBody>
                  <a:tcPr/>
                </a:tc>
                <a:tc>
                  <a:txBody>
                    <a:bodyPr/>
                    <a:lstStyle/>
                    <a:p>
                      <a:r>
                        <a:rPr lang="en-GB" sz="1400" dirty="0">
                          <a:solidFill>
                            <a:srgbClr val="0070C0"/>
                          </a:solidFill>
                          <a:effectLst/>
                          <a:latin typeface="Arial" panose="020B0604020202020204" pitchFamily="34" charset="0"/>
                          <a:ea typeface="Calibri" panose="020F0502020204030204" pitchFamily="34" charset="0"/>
                        </a:rPr>
                        <a:t>02038556241</a:t>
                      </a:r>
                      <a:endParaRPr lang="en-US" sz="1400" dirty="0">
                        <a:solidFill>
                          <a:srgbClr val="0070C0"/>
                        </a:solidFill>
                        <a:latin typeface="+mn-lt"/>
                      </a:endParaRPr>
                    </a:p>
                  </a:txBody>
                  <a:tcPr/>
                </a:tc>
                <a:extLst>
                  <a:ext uri="{0D108BD9-81ED-4DB2-BD59-A6C34878D82A}">
                    <a16:rowId xmlns:a16="http://schemas.microsoft.com/office/drawing/2014/main" val="3057543094"/>
                  </a:ext>
                </a:extLst>
              </a:tr>
              <a:tr h="370840">
                <a:tc>
                  <a:txBody>
                    <a:bodyPr/>
                    <a:lstStyle/>
                    <a:p>
                      <a:r>
                        <a:rPr lang="en-GB" b="1" dirty="0"/>
                        <a:t>LADO (Cathy Phelan)</a:t>
                      </a:r>
                      <a:endParaRPr lang="en-US" b="1" dirty="0"/>
                    </a:p>
                  </a:txBody>
                  <a:tcPr/>
                </a:tc>
                <a:tc>
                  <a:txBody>
                    <a:bodyPr/>
                    <a:lstStyle/>
                    <a:p>
                      <a:r>
                        <a:rPr lang="en-US" sz="1400" b="0" i="0" u="sng" dirty="0">
                          <a:solidFill>
                            <a:srgbClr val="0070C0"/>
                          </a:solidFill>
                          <a:effectLst/>
                          <a:latin typeface="+mn-lt"/>
                          <a:hlinkClick r:id="rId10">
                            <a:extLst>
                              <a:ext uri="{A12FA001-AC4F-418D-AE19-62706E023703}">
                                <ahyp:hlinkClr xmlns:ahyp="http://schemas.microsoft.com/office/drawing/2018/hyperlinkcolor" val="tx"/>
                              </a:ext>
                            </a:extLst>
                          </a:hlinkClick>
                        </a:rPr>
                        <a:t>safeguardingservice@enfield.gov.uk</a:t>
                      </a:r>
                      <a:endParaRPr lang="en-US" sz="1400" dirty="0">
                        <a:solidFill>
                          <a:srgbClr val="0070C0"/>
                        </a:solidFill>
                        <a:latin typeface="+mn-lt"/>
                      </a:endParaRPr>
                    </a:p>
                  </a:txBody>
                  <a:tcPr/>
                </a:tc>
                <a:extLst>
                  <a:ext uri="{0D108BD9-81ED-4DB2-BD59-A6C34878D82A}">
                    <a16:rowId xmlns:a16="http://schemas.microsoft.com/office/drawing/2014/main" val="3372110670"/>
                  </a:ext>
                </a:extLst>
              </a:tr>
              <a:tr h="370840">
                <a:tc>
                  <a:txBody>
                    <a:bodyPr/>
                    <a:lstStyle/>
                    <a:p>
                      <a:r>
                        <a:rPr lang="en-GB" b="1" dirty="0"/>
                        <a:t>Enfield Educational Psychology Service</a:t>
                      </a:r>
                      <a:endParaRPr lang="en-US" b="1" dirty="0"/>
                    </a:p>
                  </a:txBody>
                  <a:tcPr/>
                </a:tc>
                <a:tc>
                  <a:txBody>
                    <a:bodyPr/>
                    <a:lstStyle/>
                    <a:p>
                      <a:r>
                        <a:rPr lang="en-GB" sz="1400" u="sng" dirty="0">
                          <a:solidFill>
                            <a:srgbClr val="0070C0"/>
                          </a:solidFill>
                          <a:effectLst/>
                          <a:latin typeface="+mn-lt"/>
                          <a:ea typeface="Calibri" panose="020F0502020204030204" pitchFamily="34" charset="0"/>
                          <a:hlinkClick r:id="rId11">
                            <a:extLst>
                              <a:ext uri="{A12FA001-AC4F-418D-AE19-62706E023703}">
                                <ahyp:hlinkClr xmlns:ahyp="http://schemas.microsoft.com/office/drawing/2018/hyperlinkcolor" val="tx"/>
                              </a:ext>
                            </a:extLst>
                          </a:hlinkClick>
                        </a:rPr>
                        <a:t>eps@enfield.gov.uk</a:t>
                      </a:r>
                      <a:endParaRPr lang="en-US" sz="1400" dirty="0">
                        <a:solidFill>
                          <a:srgbClr val="0070C0"/>
                        </a:solidFill>
                        <a:latin typeface="+mn-lt"/>
                      </a:endParaRPr>
                    </a:p>
                  </a:txBody>
                  <a:tcPr/>
                </a:tc>
                <a:extLst>
                  <a:ext uri="{0D108BD9-81ED-4DB2-BD59-A6C34878D82A}">
                    <a16:rowId xmlns:a16="http://schemas.microsoft.com/office/drawing/2014/main" val="1684264463"/>
                  </a:ext>
                </a:extLst>
              </a:tr>
              <a:tr h="370840">
                <a:tc>
                  <a:txBody>
                    <a:bodyPr/>
                    <a:lstStyle/>
                    <a:p>
                      <a:r>
                        <a:rPr lang="en-GB" b="1" dirty="0"/>
                        <a:t>CAMHS Crisis Line 24/7</a:t>
                      </a:r>
                      <a:endParaRPr lang="en-US" b="1" dirty="0"/>
                    </a:p>
                  </a:txBody>
                  <a:tcPr/>
                </a:tc>
                <a:tc>
                  <a:txBody>
                    <a:bodyPr/>
                    <a:lstStyle/>
                    <a:p>
                      <a:r>
                        <a:rPr lang="en-GB" sz="1400" dirty="0">
                          <a:solidFill>
                            <a:srgbClr val="0070C0"/>
                          </a:solidFill>
                          <a:effectLst/>
                          <a:latin typeface="+mn-lt"/>
                          <a:ea typeface="Calibri" panose="020F0502020204030204" pitchFamily="34" charset="0"/>
                        </a:rPr>
                        <a:t>24/7 Crisisline 0800 1510023     </a:t>
                      </a:r>
                    </a:p>
                  </a:txBody>
                  <a:tcPr/>
                </a:tc>
                <a:extLst>
                  <a:ext uri="{0D108BD9-81ED-4DB2-BD59-A6C34878D82A}">
                    <a16:rowId xmlns:a16="http://schemas.microsoft.com/office/drawing/2014/main" val="17272687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Samantha Hill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Senior School Improvement Advisor for Safeguarding and Inclusion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latin typeface="+mn-lt"/>
                          <a:hlinkClick r:id="rId12">
                            <a:extLst>
                              <a:ext uri="{A12FA001-AC4F-418D-AE19-62706E023703}">
                                <ahyp:hlinkClr xmlns:ahyp="http://schemas.microsoft.com/office/drawing/2018/hyperlinkcolor" val="tx"/>
                              </a:ext>
                            </a:extLst>
                          </a:hlinkClick>
                        </a:rPr>
                        <a:t>Samantha.Hill@enfield.gov.uk</a:t>
                      </a:r>
                      <a:endParaRPr lang="en-US" sz="1400" dirty="0">
                        <a:solidFill>
                          <a:srgbClr val="0070C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latin typeface="+mn-lt"/>
                        </a:rPr>
                        <a:t>07764801827</a:t>
                      </a:r>
                    </a:p>
                    <a:p>
                      <a:endParaRPr lang="en-US" sz="1400" dirty="0">
                        <a:solidFill>
                          <a:srgbClr val="0070C0"/>
                        </a:solidFill>
                        <a:latin typeface="+mn-lt"/>
                      </a:endParaRPr>
                    </a:p>
                  </a:txBody>
                  <a:tcPr/>
                </a:tc>
                <a:extLst>
                  <a:ext uri="{0D108BD9-81ED-4DB2-BD59-A6C34878D82A}">
                    <a16:rowId xmlns:a16="http://schemas.microsoft.com/office/drawing/2014/main" val="2661573516"/>
                  </a:ext>
                </a:extLst>
              </a:tr>
            </a:tbl>
          </a:graphicData>
        </a:graphic>
      </p:graphicFrame>
    </p:spTree>
    <p:extLst>
      <p:ext uri="{BB962C8B-B14F-4D97-AF65-F5344CB8AC3E}">
        <p14:creationId xmlns:p14="http://schemas.microsoft.com/office/powerpoint/2010/main" val="10375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C0765-141E-8E19-456D-EC3DF8DE3FB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61F4094-6206-E215-0BF1-AEEAC10ED8FF}"/>
              </a:ext>
            </a:extLst>
          </p:cNvPr>
          <p:cNvPicPr>
            <a:picLocks noChangeAspect="1"/>
          </p:cNvPicPr>
          <p:nvPr/>
        </p:nvPicPr>
        <p:blipFill>
          <a:blip r:embed="rId2"/>
          <a:stretch>
            <a:fillRect/>
          </a:stretch>
        </p:blipFill>
        <p:spPr>
          <a:xfrm>
            <a:off x="570819" y="476672"/>
            <a:ext cx="6944558" cy="5124139"/>
          </a:xfrm>
          <a:prstGeom prst="rect">
            <a:avLst/>
          </a:prstGeom>
        </p:spPr>
      </p:pic>
    </p:spTree>
    <p:extLst>
      <p:ext uri="{BB962C8B-B14F-4D97-AF65-F5344CB8AC3E}">
        <p14:creationId xmlns:p14="http://schemas.microsoft.com/office/powerpoint/2010/main" val="157220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01D9FB-4174-6082-7B17-A68A7DFBB97B}"/>
              </a:ext>
            </a:extLst>
          </p:cNvPr>
          <p:cNvPicPr>
            <a:picLocks noChangeAspect="1"/>
          </p:cNvPicPr>
          <p:nvPr/>
        </p:nvPicPr>
        <p:blipFill>
          <a:blip r:embed="rId2"/>
          <a:stretch>
            <a:fillRect/>
          </a:stretch>
        </p:blipFill>
        <p:spPr>
          <a:xfrm>
            <a:off x="539552" y="413179"/>
            <a:ext cx="5260897" cy="6444821"/>
          </a:xfrm>
          <a:prstGeom prst="rect">
            <a:avLst/>
          </a:prstGeom>
        </p:spPr>
      </p:pic>
    </p:spTree>
    <p:extLst>
      <p:ext uri="{BB962C8B-B14F-4D97-AF65-F5344CB8AC3E}">
        <p14:creationId xmlns:p14="http://schemas.microsoft.com/office/powerpoint/2010/main" val="1887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9114E0-32B8-3D49-FD02-31D0C89FBC0E}"/>
              </a:ext>
            </a:extLst>
          </p:cNvPr>
          <p:cNvPicPr>
            <a:picLocks noChangeAspect="1"/>
          </p:cNvPicPr>
          <p:nvPr/>
        </p:nvPicPr>
        <p:blipFill>
          <a:blip r:embed="rId2"/>
          <a:stretch>
            <a:fillRect/>
          </a:stretch>
        </p:blipFill>
        <p:spPr>
          <a:xfrm>
            <a:off x="570819" y="476672"/>
            <a:ext cx="6944558" cy="5124139"/>
          </a:xfrm>
          <a:prstGeom prst="rect">
            <a:avLst/>
          </a:prstGeom>
        </p:spPr>
      </p:pic>
    </p:spTree>
    <p:extLst>
      <p:ext uri="{BB962C8B-B14F-4D97-AF65-F5344CB8AC3E}">
        <p14:creationId xmlns:p14="http://schemas.microsoft.com/office/powerpoint/2010/main" val="264345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C69D-637F-72BD-63DE-430F7CDF41EB}"/>
              </a:ext>
            </a:extLst>
          </p:cNvPr>
          <p:cNvSpPr>
            <a:spLocks noGrp="1"/>
          </p:cNvSpPr>
          <p:nvPr>
            <p:ph type="title"/>
          </p:nvPr>
        </p:nvSpPr>
        <p:spPr/>
        <p:txBody>
          <a:bodyPr/>
          <a:lstStyle/>
          <a:p>
            <a:r>
              <a:rPr lang="en-GB" dirty="0"/>
              <a:t>New Guidance to Prevent Deaths from Choking and Allergies</a:t>
            </a:r>
          </a:p>
        </p:txBody>
      </p:sp>
      <p:sp>
        <p:nvSpPr>
          <p:cNvPr id="3" name="Content Placeholder 2">
            <a:extLst>
              <a:ext uri="{FF2B5EF4-FFF2-40B4-BE49-F238E27FC236}">
                <a16:creationId xmlns:a16="http://schemas.microsoft.com/office/drawing/2014/main" id="{166249E6-5763-76F7-AE55-62E55251E7B2}"/>
              </a:ext>
            </a:extLst>
          </p:cNvPr>
          <p:cNvSpPr>
            <a:spLocks noGrp="1"/>
          </p:cNvSpPr>
          <p:nvPr>
            <p:ph idx="1"/>
          </p:nvPr>
        </p:nvSpPr>
        <p:spPr/>
        <p:txBody>
          <a:bodyPr/>
          <a:lstStyle/>
          <a:p>
            <a:pPr marL="0" indent="0">
              <a:buNone/>
            </a:pPr>
            <a:r>
              <a:rPr lang="en-GB" sz="2200" dirty="0"/>
              <a:t>-Updates to the EYFS statutory framework place specific requirements on schools and early years settings to </a:t>
            </a:r>
            <a:r>
              <a:rPr lang="en-GB" sz="2200" b="1" dirty="0">
                <a:solidFill>
                  <a:srgbClr val="C00000"/>
                </a:solidFill>
              </a:rPr>
              <a:t>minimise choking risk </a:t>
            </a:r>
            <a:r>
              <a:rPr lang="en-GB" sz="2200" dirty="0"/>
              <a:t>through:</a:t>
            </a:r>
          </a:p>
          <a:p>
            <a:pPr>
              <a:buFont typeface="Arial" panose="020B0604020202020204" pitchFamily="34" charset="0"/>
              <a:buChar char="•"/>
            </a:pPr>
            <a:r>
              <a:rPr lang="en-GB" sz="1500" b="1" dirty="0"/>
              <a:t>STAFF PRESENCE</a:t>
            </a:r>
            <a:r>
              <a:rPr lang="en-GB" sz="1500" dirty="0"/>
              <a:t>. A Paediatric First Aider must be present in the room when children are eating</a:t>
            </a:r>
          </a:p>
          <a:p>
            <a:pPr>
              <a:buFont typeface="Arial" panose="020B0604020202020204" pitchFamily="34" charset="0"/>
              <a:buChar char="•"/>
            </a:pPr>
            <a:r>
              <a:rPr lang="en-GB" sz="1500" b="1" dirty="0"/>
              <a:t>SEATING ARRANGEMENTS</a:t>
            </a:r>
            <a:r>
              <a:rPr lang="en-GB" sz="1500" dirty="0"/>
              <a:t>. Children must be seated appropriately when eating</a:t>
            </a:r>
          </a:p>
          <a:p>
            <a:pPr>
              <a:buFont typeface="Arial" panose="020B0604020202020204" pitchFamily="34" charset="0"/>
              <a:buChar char="•"/>
            </a:pPr>
            <a:r>
              <a:rPr lang="en-GB" sz="1500" b="1" dirty="0"/>
              <a:t>CHOKING PREVENTION</a:t>
            </a:r>
            <a:r>
              <a:rPr lang="en-GB" sz="1500" dirty="0"/>
              <a:t>. Staff are required to be aware of choking hazards and to take steps to minimise these, such as encouraging children to chew food well</a:t>
            </a:r>
          </a:p>
          <a:p>
            <a:pPr>
              <a:buFont typeface="Arial" panose="020B0604020202020204" pitchFamily="34" charset="0"/>
              <a:buChar char="•"/>
            </a:pPr>
            <a:r>
              <a:rPr lang="en-GB" sz="1500" b="1" dirty="0"/>
              <a:t>RECORD KEEPING</a:t>
            </a:r>
            <a:r>
              <a:rPr lang="en-GB" sz="1500" dirty="0"/>
              <a:t>. Staff must record and choking incidents that require intervention and inform parents/carers</a:t>
            </a:r>
          </a:p>
          <a:p>
            <a:pPr>
              <a:buNone/>
            </a:pPr>
            <a:endParaRPr lang="en-GB" sz="2200" dirty="0"/>
          </a:p>
          <a:p>
            <a:pPr marL="0" indent="0">
              <a:buNone/>
            </a:pPr>
            <a:r>
              <a:rPr lang="en-GB" sz="2200" dirty="0"/>
              <a:t>-Additionally, </a:t>
            </a:r>
            <a:r>
              <a:rPr lang="en-GB" sz="2200" b="1" dirty="0">
                <a:solidFill>
                  <a:srgbClr val="C00000"/>
                </a:solidFill>
              </a:rPr>
              <a:t>new allergy guidelines </a:t>
            </a:r>
            <a:r>
              <a:rPr lang="en-GB" sz="2200" dirty="0"/>
              <a:t>come in to force in September, with schools expected to have robust allergy policies, spare adrenaline auto-injectors and trained staff.</a:t>
            </a:r>
          </a:p>
        </p:txBody>
      </p:sp>
    </p:spTree>
    <p:extLst>
      <p:ext uri="{BB962C8B-B14F-4D97-AF65-F5344CB8AC3E}">
        <p14:creationId xmlns:p14="http://schemas.microsoft.com/office/powerpoint/2010/main" val="1935377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06B52-7347-F3BB-D9E4-18C91E13DC03}"/>
              </a:ext>
            </a:extLst>
          </p:cNvPr>
          <p:cNvSpPr>
            <a:spLocks noGrp="1"/>
          </p:cNvSpPr>
          <p:nvPr>
            <p:ph type="title"/>
          </p:nvPr>
        </p:nvSpPr>
        <p:spPr>
          <a:xfrm rot="21391893">
            <a:off x="330574" y="256689"/>
            <a:ext cx="8135351" cy="479308"/>
          </a:xfrm>
        </p:spPr>
        <p:txBody>
          <a:bodyPr>
            <a:normAutofit fontScale="90000"/>
          </a:bodyPr>
          <a:lstStyle/>
          <a:p>
            <a:r>
              <a:rPr lang="en-GB" b="1" dirty="0"/>
              <a:t>Children’s Wellbeing and Schools Act 2026</a:t>
            </a:r>
          </a:p>
        </p:txBody>
      </p:sp>
      <p:sp>
        <p:nvSpPr>
          <p:cNvPr id="3" name="Content Placeholder 2">
            <a:extLst>
              <a:ext uri="{FF2B5EF4-FFF2-40B4-BE49-F238E27FC236}">
                <a16:creationId xmlns:a16="http://schemas.microsoft.com/office/drawing/2014/main" id="{23C22E19-8F92-4566-712C-7FEC19B4F2D9}"/>
              </a:ext>
            </a:extLst>
          </p:cNvPr>
          <p:cNvSpPr>
            <a:spLocks noGrp="1"/>
          </p:cNvSpPr>
          <p:nvPr>
            <p:ph idx="1"/>
          </p:nvPr>
        </p:nvSpPr>
        <p:spPr>
          <a:xfrm>
            <a:off x="323527" y="1484784"/>
            <a:ext cx="8352929" cy="5112568"/>
          </a:xfrm>
        </p:spPr>
        <p:txBody>
          <a:bodyPr>
            <a:normAutofit fontScale="77500" lnSpcReduction="20000"/>
          </a:bodyPr>
          <a:lstStyle/>
          <a:p>
            <a:pPr marL="27000" indent="0">
              <a:spcAft>
                <a:spcPts val="450"/>
              </a:spcAft>
              <a:buNone/>
            </a:pPr>
            <a:r>
              <a:rPr lang="en-GB" sz="1800" b="1" dirty="0">
                <a:latin typeface="+mj-lt"/>
                <a:cs typeface="Arial" panose="020B0604020202020204" pitchFamily="34" charset="0"/>
              </a:rPr>
              <a:t>THIS HAS NOW BEEN PASSED INTO LAW</a:t>
            </a:r>
          </a:p>
          <a:p>
            <a:pPr marL="27000" indent="0">
              <a:spcAft>
                <a:spcPts val="450"/>
              </a:spcAft>
              <a:buNone/>
            </a:pPr>
            <a:endParaRPr lang="en-GB" sz="1800" b="1" dirty="0">
              <a:latin typeface="+mj-lt"/>
              <a:cs typeface="Arial" panose="020B0604020202020204" pitchFamily="34" charset="0"/>
            </a:endParaRPr>
          </a:p>
          <a:p>
            <a:pPr marL="27000" indent="0">
              <a:spcAft>
                <a:spcPts val="450"/>
              </a:spcAft>
              <a:buNone/>
            </a:pPr>
            <a:r>
              <a:rPr lang="en-GB" sz="1800" b="1" dirty="0">
                <a:latin typeface="+mj-lt"/>
                <a:cs typeface="Arial" panose="020B0604020202020204" pitchFamily="34" charset="0"/>
              </a:rPr>
              <a:t>The Act has a staggered implementation timeline. Some provisions need further legislation or guidance to be formed before they become statutory.</a:t>
            </a:r>
          </a:p>
          <a:p>
            <a:pPr marL="0" indent="0">
              <a:spcAft>
                <a:spcPts val="450"/>
              </a:spcAft>
              <a:buNone/>
            </a:pPr>
            <a:endParaRPr lang="en-GB" sz="675" dirty="0">
              <a:latin typeface="+mj-lt"/>
              <a:cs typeface="Arial" panose="020B0604020202020204" pitchFamily="34" charset="0"/>
            </a:endParaRPr>
          </a:p>
          <a:p>
            <a:pPr marL="27000" indent="0">
              <a:spcAft>
                <a:spcPts val="450"/>
              </a:spcAft>
              <a:buNone/>
            </a:pPr>
            <a:r>
              <a:rPr lang="en-GB" sz="1500" b="1" dirty="0">
                <a:latin typeface="+mj-lt"/>
                <a:cs typeface="Arial" panose="020B0604020202020204" pitchFamily="34" charset="0"/>
              </a:rPr>
              <a:t>Brief summary:</a:t>
            </a:r>
          </a:p>
          <a:p>
            <a:pPr marL="27000" indent="0">
              <a:spcAft>
                <a:spcPts val="450"/>
              </a:spcAft>
              <a:buNone/>
            </a:pPr>
            <a:r>
              <a:rPr lang="en-GB" sz="1500" dirty="0">
                <a:latin typeface="+mj-lt"/>
                <a:cs typeface="Arial" panose="020B0604020202020204" pitchFamily="34" charset="0"/>
              </a:rPr>
              <a:t>The Act integrates safeguarding, social care and educational support, emphasising children’s welfare, equitable access to school resources and multi-agency collaboration. It contains clear responsibilities for schools, local authorities and care providers.</a:t>
            </a:r>
          </a:p>
          <a:p>
            <a:pPr marL="27000" indent="0">
              <a:spcAft>
                <a:spcPts val="450"/>
              </a:spcAft>
              <a:buNone/>
            </a:pPr>
            <a:endParaRPr lang="en-GB" sz="1500" dirty="0">
              <a:latin typeface="+mj-lt"/>
              <a:cs typeface="Arial" panose="020B0604020202020204" pitchFamily="34" charset="0"/>
            </a:endParaRPr>
          </a:p>
          <a:p>
            <a:pPr marL="27000" indent="0">
              <a:spcAft>
                <a:spcPts val="450"/>
              </a:spcAft>
              <a:buNone/>
            </a:pPr>
            <a:r>
              <a:rPr lang="en-GB" sz="1500" dirty="0">
                <a:latin typeface="+mj-lt"/>
                <a:cs typeface="Arial" panose="020B0604020202020204" pitchFamily="34" charset="0"/>
              </a:rPr>
              <a:t>This includes (but is not limited to):</a:t>
            </a:r>
          </a:p>
          <a:p>
            <a:pPr marL="312750" indent="-285750">
              <a:spcAft>
                <a:spcPts val="450"/>
              </a:spcAft>
              <a:buFont typeface="Arial" panose="020B0604020202020204" pitchFamily="34" charset="0"/>
              <a:buChar char="•"/>
            </a:pPr>
            <a:r>
              <a:rPr lang="en-GB" sz="1500" dirty="0">
                <a:latin typeface="+mj-lt"/>
                <a:cs typeface="Arial" panose="020B0604020202020204" pitchFamily="34" charset="0"/>
              </a:rPr>
              <a:t>Duty to report safeguarding information to ‘scope organisations’ </a:t>
            </a:r>
          </a:p>
          <a:p>
            <a:pPr marL="312750" indent="-285750">
              <a:spcAft>
                <a:spcPts val="450"/>
              </a:spcAft>
              <a:buFont typeface="Arial" panose="020B0604020202020204" pitchFamily="34" charset="0"/>
              <a:buChar char="•"/>
            </a:pPr>
            <a:r>
              <a:rPr lang="en-GB" sz="1500" dirty="0">
                <a:latin typeface="+mj-lt"/>
                <a:cs typeface="Arial" panose="020B0604020202020204" pitchFamily="34" charset="0"/>
              </a:rPr>
              <a:t>Expectation that attendance will be seen through a wellbeing and </a:t>
            </a:r>
            <a:r>
              <a:rPr lang="en-GB" sz="1500">
                <a:latin typeface="+mj-lt"/>
                <a:cs typeface="Arial" panose="020B0604020202020204" pitchFamily="34" charset="0"/>
              </a:rPr>
              <a:t>safeguarding lens</a:t>
            </a:r>
            <a:endParaRPr lang="en-GB" sz="1500" dirty="0">
              <a:latin typeface="+mj-lt"/>
              <a:cs typeface="Arial" panose="020B0604020202020204" pitchFamily="34" charset="0"/>
            </a:endParaRPr>
          </a:p>
          <a:p>
            <a:pPr marL="312750" indent="-285750">
              <a:spcAft>
                <a:spcPts val="450"/>
              </a:spcAft>
              <a:buFont typeface="Arial" panose="020B0604020202020204" pitchFamily="34" charset="0"/>
              <a:buChar char="•"/>
            </a:pPr>
            <a:r>
              <a:rPr lang="en-GB" sz="1500" dirty="0">
                <a:latin typeface="+mj-lt"/>
                <a:cs typeface="Arial" panose="020B0604020202020204" pitchFamily="34" charset="0"/>
              </a:rPr>
              <a:t>Additional support and provision for young people in care and care leavers</a:t>
            </a:r>
          </a:p>
          <a:p>
            <a:pPr marL="312750" indent="-285750">
              <a:spcAft>
                <a:spcPts val="450"/>
              </a:spcAft>
              <a:buFont typeface="Arial" panose="020B0604020202020204" pitchFamily="34" charset="0"/>
              <a:buChar char="•"/>
            </a:pPr>
            <a:r>
              <a:rPr lang="en-GB" sz="1500" dirty="0">
                <a:latin typeface="+mj-lt"/>
                <a:cs typeface="Arial" panose="020B0604020202020204" pitchFamily="34" charset="0"/>
              </a:rPr>
              <a:t>Free breakfast clubs, rules on uniforms, extended eligibility for free school meals</a:t>
            </a:r>
          </a:p>
          <a:p>
            <a:pPr marL="312750" indent="-285750">
              <a:spcAft>
                <a:spcPts val="450"/>
              </a:spcAft>
              <a:buFont typeface="Arial" panose="020B0604020202020204" pitchFamily="34" charset="0"/>
              <a:buChar char="•"/>
            </a:pPr>
            <a:r>
              <a:rPr lang="en-GB" sz="1500" dirty="0">
                <a:latin typeface="+mj-lt"/>
                <a:cs typeface="Arial" panose="020B0604020202020204" pitchFamily="34" charset="0"/>
              </a:rPr>
              <a:t>Allergy safety policies</a:t>
            </a:r>
          </a:p>
          <a:p>
            <a:pPr marL="312750" indent="-285750">
              <a:spcAft>
                <a:spcPts val="450"/>
              </a:spcAft>
              <a:buFont typeface="Arial" panose="020B0604020202020204" pitchFamily="34" charset="0"/>
              <a:buChar char="•"/>
            </a:pPr>
            <a:r>
              <a:rPr lang="en-GB" sz="1500" dirty="0">
                <a:latin typeface="+mj-lt"/>
                <a:cs typeface="Arial" panose="020B0604020202020204" pitchFamily="34" charset="0"/>
              </a:rPr>
              <a:t>Provision for oversight of attendance, inspections and teacher misconduct</a:t>
            </a:r>
          </a:p>
          <a:p>
            <a:pPr marL="312750" indent="-285750">
              <a:spcAft>
                <a:spcPts val="450"/>
              </a:spcAft>
              <a:buFont typeface="Arial" panose="020B0604020202020204" pitchFamily="34" charset="0"/>
              <a:buChar char="•"/>
            </a:pPr>
            <a:r>
              <a:rPr lang="en-GB" sz="1500" dirty="0">
                <a:latin typeface="+mj-lt"/>
                <a:cs typeface="Arial" panose="020B0604020202020204" pitchFamily="34" charset="0"/>
              </a:rPr>
              <a:t>Funding and policy oversight for things like income from extended services</a:t>
            </a:r>
          </a:p>
          <a:p>
            <a:pPr marL="312750" indent="-285750">
              <a:spcAft>
                <a:spcPts val="450"/>
              </a:spcAft>
              <a:buFont typeface="Arial" panose="020B0604020202020204" pitchFamily="34" charset="0"/>
              <a:buChar char="•"/>
            </a:pPr>
            <a:r>
              <a:rPr lang="en-GB" sz="1500" dirty="0">
                <a:latin typeface="+mj-lt"/>
                <a:cs typeface="Arial" panose="020B0604020202020204" pitchFamily="34" charset="0"/>
              </a:rPr>
              <a:t>Bans on mobile phones in schools</a:t>
            </a:r>
          </a:p>
          <a:p>
            <a:pPr marL="312750" indent="-285750">
              <a:spcAft>
                <a:spcPts val="450"/>
              </a:spcAft>
              <a:buFont typeface="Arial" panose="020B0604020202020204" pitchFamily="34" charset="0"/>
              <a:buChar char="•"/>
            </a:pPr>
            <a:r>
              <a:rPr lang="en-GB" sz="1500" dirty="0">
                <a:latin typeface="+mj-lt"/>
                <a:cs typeface="Arial" panose="020B0604020202020204" pitchFamily="34" charset="0"/>
              </a:rPr>
              <a:t>Legal framework in place for potential future ban on social media for under 16s</a:t>
            </a:r>
          </a:p>
          <a:p>
            <a:pPr marL="312750" indent="-285750">
              <a:spcAft>
                <a:spcPts val="450"/>
              </a:spcAft>
              <a:buFont typeface="Arial" panose="020B0604020202020204" pitchFamily="34" charset="0"/>
              <a:buChar char="•"/>
            </a:pPr>
            <a:r>
              <a:rPr lang="en-GB" sz="1500" dirty="0">
                <a:latin typeface="+mj-lt"/>
                <a:cs typeface="Arial" panose="020B0604020202020204" pitchFamily="34" charset="0"/>
              </a:rPr>
              <a:t>…and more</a:t>
            </a:r>
          </a:p>
          <a:p>
            <a:pPr marL="312750" indent="-285750">
              <a:spcAft>
                <a:spcPts val="450"/>
              </a:spcAft>
              <a:buFont typeface="Arial" panose="020B0604020202020204" pitchFamily="34" charset="0"/>
              <a:buChar char="•"/>
            </a:pPr>
            <a:endParaRPr lang="en-GB" sz="1500" dirty="0">
              <a:latin typeface="+mj-lt"/>
              <a:cs typeface="Arial" panose="020B0604020202020204" pitchFamily="34" charset="0"/>
            </a:endParaRPr>
          </a:p>
          <a:p>
            <a:pPr marL="27000" indent="0">
              <a:spcAft>
                <a:spcPts val="450"/>
              </a:spcAft>
              <a:buNone/>
            </a:pPr>
            <a:endParaRPr lang="en-GB" sz="1500" dirty="0">
              <a:latin typeface="+mj-lt"/>
              <a:cs typeface="Arial" panose="020B0604020202020204" pitchFamily="34" charset="0"/>
            </a:endParaRPr>
          </a:p>
        </p:txBody>
      </p:sp>
      <p:sp>
        <p:nvSpPr>
          <p:cNvPr id="6" name="TextBox 5">
            <a:extLst>
              <a:ext uri="{FF2B5EF4-FFF2-40B4-BE49-F238E27FC236}">
                <a16:creationId xmlns:a16="http://schemas.microsoft.com/office/drawing/2014/main" id="{8FDF8710-508D-5951-7ED5-BB61981D3BA5}"/>
              </a:ext>
            </a:extLst>
          </p:cNvPr>
          <p:cNvSpPr txBox="1"/>
          <p:nvPr/>
        </p:nvSpPr>
        <p:spPr>
          <a:xfrm>
            <a:off x="5364088" y="1365716"/>
            <a:ext cx="3004048" cy="430887"/>
          </a:xfrm>
          <a:prstGeom prst="rect">
            <a:avLst/>
          </a:prstGeom>
          <a:solidFill>
            <a:schemeClr val="bg1">
              <a:lumMod val="95000"/>
            </a:schemeClr>
          </a:solidFill>
          <a:ln>
            <a:solidFill>
              <a:schemeClr val="tx1"/>
            </a:solidFill>
          </a:ln>
        </p:spPr>
        <p:txBody>
          <a:bodyPr wrap="square">
            <a:spAutoFit/>
          </a:bodyPr>
          <a:lstStyle/>
          <a:p>
            <a:r>
              <a:rPr lang="en-GB" sz="1100" dirty="0">
                <a:hlinkClick r:id="rId2"/>
              </a:rPr>
              <a:t>Children’s Wellbeing and Schools Act 2026 - Parliamentary Bills - UK Parliament</a:t>
            </a:r>
            <a:endParaRPr lang="en-GB" sz="1100" dirty="0"/>
          </a:p>
        </p:txBody>
      </p:sp>
      <p:sp>
        <p:nvSpPr>
          <p:cNvPr id="8" name="TextBox 7">
            <a:extLst>
              <a:ext uri="{FF2B5EF4-FFF2-40B4-BE49-F238E27FC236}">
                <a16:creationId xmlns:a16="http://schemas.microsoft.com/office/drawing/2014/main" id="{4BA49BD1-DA34-2C99-DDAC-43E6A62B8B60}"/>
              </a:ext>
            </a:extLst>
          </p:cNvPr>
          <p:cNvSpPr txBox="1"/>
          <p:nvPr/>
        </p:nvSpPr>
        <p:spPr>
          <a:xfrm>
            <a:off x="5578080" y="825993"/>
            <a:ext cx="2790056" cy="271482"/>
          </a:xfrm>
          <a:prstGeom prst="rect">
            <a:avLst/>
          </a:prstGeom>
          <a:solidFill>
            <a:schemeClr val="bg1">
              <a:lumMod val="95000"/>
            </a:schemeClr>
          </a:solidFill>
          <a:ln>
            <a:solidFill>
              <a:schemeClr val="tx1"/>
            </a:solidFill>
          </a:ln>
        </p:spPr>
        <p:txBody>
          <a:bodyPr wrap="square">
            <a:spAutoFit/>
          </a:bodyPr>
          <a:lstStyle/>
          <a:p>
            <a:r>
              <a:rPr lang="en-GB" sz="1100" dirty="0">
                <a:hlinkClick r:id="rId3"/>
              </a:rPr>
              <a:t>Children’s Wellbeing and Schools Act 2026</a:t>
            </a:r>
            <a:endParaRPr lang="en-GB" sz="1100" dirty="0"/>
          </a:p>
        </p:txBody>
      </p:sp>
    </p:spTree>
    <p:extLst>
      <p:ext uri="{BB962C8B-B14F-4D97-AF65-F5344CB8AC3E}">
        <p14:creationId xmlns:p14="http://schemas.microsoft.com/office/powerpoint/2010/main" val="102969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06B52-7347-F3BB-D9E4-18C91E13DC03}"/>
              </a:ext>
            </a:extLst>
          </p:cNvPr>
          <p:cNvSpPr>
            <a:spLocks noGrp="1"/>
          </p:cNvSpPr>
          <p:nvPr>
            <p:ph type="title"/>
          </p:nvPr>
        </p:nvSpPr>
        <p:spPr>
          <a:xfrm rot="21391893">
            <a:off x="335444" y="417498"/>
            <a:ext cx="2819246" cy="479308"/>
          </a:xfrm>
        </p:spPr>
        <p:txBody>
          <a:bodyPr>
            <a:normAutofit fontScale="90000"/>
          </a:bodyPr>
          <a:lstStyle/>
          <a:p>
            <a:r>
              <a:rPr lang="en-GB" b="1" dirty="0"/>
              <a:t>KCSIE 2026</a:t>
            </a:r>
          </a:p>
        </p:txBody>
      </p:sp>
      <p:sp>
        <p:nvSpPr>
          <p:cNvPr id="3" name="Content Placeholder 2">
            <a:extLst>
              <a:ext uri="{FF2B5EF4-FFF2-40B4-BE49-F238E27FC236}">
                <a16:creationId xmlns:a16="http://schemas.microsoft.com/office/drawing/2014/main" id="{23C22E19-8F92-4566-712C-7FEC19B4F2D9}"/>
              </a:ext>
            </a:extLst>
          </p:cNvPr>
          <p:cNvSpPr>
            <a:spLocks noGrp="1"/>
          </p:cNvSpPr>
          <p:nvPr>
            <p:ph idx="1"/>
          </p:nvPr>
        </p:nvSpPr>
        <p:spPr>
          <a:xfrm>
            <a:off x="323527" y="1484784"/>
            <a:ext cx="8280921" cy="4536504"/>
          </a:xfrm>
        </p:spPr>
        <p:txBody>
          <a:bodyPr>
            <a:normAutofit fontScale="85000" lnSpcReduction="10000"/>
          </a:bodyPr>
          <a:lstStyle/>
          <a:p>
            <a:pPr marL="27000" indent="0">
              <a:spcAft>
                <a:spcPts val="450"/>
              </a:spcAft>
              <a:buNone/>
            </a:pPr>
            <a:r>
              <a:rPr lang="en-GB" sz="1800" b="1" dirty="0">
                <a:latin typeface="+mj-lt"/>
                <a:cs typeface="Arial" panose="020B0604020202020204" pitchFamily="34" charset="0"/>
              </a:rPr>
              <a:t>The draft/consultation version of KCSIE 26 is available, with final document expected to be published any day (but possibly all the way until September 1</a:t>
            </a:r>
            <a:r>
              <a:rPr lang="en-GB" sz="1800" b="1" baseline="30000" dirty="0">
                <a:latin typeface="+mj-lt"/>
                <a:cs typeface="Arial" panose="020B0604020202020204" pitchFamily="34" charset="0"/>
              </a:rPr>
              <a:t>st</a:t>
            </a:r>
            <a:r>
              <a:rPr lang="en-GB" sz="1800" b="1" dirty="0">
                <a:latin typeface="+mj-lt"/>
                <a:cs typeface="Arial" panose="020B0604020202020204" pitchFamily="34" charset="0"/>
              </a:rPr>
              <a:t>). We will be publishing our borough model policy for 2026 once the final version is confirmed, as well as updating our audit tools and other documents.</a:t>
            </a:r>
          </a:p>
          <a:p>
            <a:pPr marL="0" indent="0">
              <a:spcAft>
                <a:spcPts val="450"/>
              </a:spcAft>
              <a:buNone/>
            </a:pPr>
            <a:endParaRPr lang="en-GB" sz="675" dirty="0">
              <a:latin typeface="+mj-lt"/>
              <a:cs typeface="Arial" panose="020B0604020202020204" pitchFamily="34" charset="0"/>
            </a:endParaRPr>
          </a:p>
          <a:p>
            <a:pPr marL="27000" indent="0">
              <a:spcAft>
                <a:spcPts val="450"/>
              </a:spcAft>
              <a:buNone/>
            </a:pPr>
            <a:r>
              <a:rPr lang="en-GB" sz="1500" b="1" dirty="0">
                <a:latin typeface="+mj-lt"/>
                <a:cs typeface="Arial" panose="020B0604020202020204" pitchFamily="34" charset="0"/>
              </a:rPr>
              <a:t>There are lots of proposed changes, including:</a:t>
            </a:r>
          </a:p>
          <a:p>
            <a:pPr marL="0" indent="0">
              <a:spcAft>
                <a:spcPts val="450"/>
              </a:spcAft>
              <a:buNone/>
            </a:pPr>
            <a:endParaRPr lang="en-GB" sz="675" dirty="0">
              <a:latin typeface="+mj-lt"/>
              <a:cs typeface="Arial" panose="020B0604020202020204" pitchFamily="34" charset="0"/>
            </a:endParaRPr>
          </a:p>
          <a:p>
            <a:pPr marL="27000">
              <a:spcAft>
                <a:spcPts val="450"/>
              </a:spcAft>
            </a:pPr>
            <a:r>
              <a:rPr lang="en-GB" sz="1500" b="1" dirty="0">
                <a:latin typeface="+mj-lt"/>
                <a:cs typeface="Arial" panose="020B0604020202020204" pitchFamily="34" charset="0"/>
              </a:rPr>
              <a:t>Gender questioning students: </a:t>
            </a:r>
            <a:r>
              <a:rPr lang="en-GB" sz="1500" dirty="0">
                <a:latin typeface="+mj-lt"/>
                <a:cs typeface="Arial" panose="020B0604020202020204" pitchFamily="34" charset="0"/>
              </a:rPr>
              <a:t>schools should take a ‘very careful’ approach and single sex facilities should be maintained</a:t>
            </a:r>
          </a:p>
          <a:p>
            <a:pPr marL="27000">
              <a:spcAft>
                <a:spcPts val="450"/>
              </a:spcAft>
            </a:pPr>
            <a:r>
              <a:rPr lang="en-GB" sz="1500" dirty="0">
                <a:latin typeface="+mj-lt"/>
                <a:cs typeface="Arial" panose="020B0604020202020204" pitchFamily="34" charset="0"/>
              </a:rPr>
              <a:t>‘</a:t>
            </a:r>
            <a:r>
              <a:rPr lang="en-GB" sz="1500" b="1" dirty="0">
                <a:latin typeface="+mj-lt"/>
                <a:cs typeface="Arial" panose="020B0604020202020204" pitchFamily="34" charset="0"/>
              </a:rPr>
              <a:t>Serious violence</a:t>
            </a:r>
            <a:r>
              <a:rPr lang="en-GB" sz="1500" dirty="0">
                <a:latin typeface="+mj-lt"/>
                <a:cs typeface="Arial" panose="020B0604020202020204" pitchFamily="34" charset="0"/>
              </a:rPr>
              <a:t>’ (weapons): early intervention, ‘teachable moments’ and the need for assessing risk and taking action</a:t>
            </a:r>
          </a:p>
          <a:p>
            <a:pPr marL="27000">
              <a:spcAft>
                <a:spcPts val="450"/>
              </a:spcAft>
            </a:pPr>
            <a:r>
              <a:rPr lang="en-GB" sz="1500" b="1" dirty="0">
                <a:latin typeface="+mj-lt"/>
                <a:cs typeface="Arial" panose="020B0604020202020204" pitchFamily="34" charset="0"/>
              </a:rPr>
              <a:t>Mental health: </a:t>
            </a:r>
            <a:r>
              <a:rPr lang="en-GB" sz="1500" dirty="0">
                <a:latin typeface="+mj-lt"/>
                <a:cs typeface="Arial" panose="020B0604020202020204" pitchFamily="34" charset="0"/>
              </a:rPr>
              <a:t>‘can sometimes develop into safeguarding concerns’, e.g. self harm and suicide risk</a:t>
            </a:r>
          </a:p>
          <a:p>
            <a:pPr marL="27000">
              <a:spcAft>
                <a:spcPts val="450"/>
              </a:spcAft>
            </a:pPr>
            <a:r>
              <a:rPr lang="en-GB" sz="1500" b="1" dirty="0">
                <a:latin typeface="+mj-lt"/>
                <a:cs typeface="Arial" panose="020B0604020202020204" pitchFamily="34" charset="0"/>
              </a:rPr>
              <a:t>Child on child abuse: </a:t>
            </a:r>
            <a:r>
              <a:rPr lang="en-GB" sz="1500" dirty="0">
                <a:latin typeface="+mj-lt"/>
                <a:cs typeface="Arial" panose="020B0604020202020204" pitchFamily="34" charset="0"/>
              </a:rPr>
              <a:t>updated to include technological advances and other changes in the law, e.g. ‘deep fakes’,  ‘upskirting’, misogyny, harmful sexual behaviours and sexual violence</a:t>
            </a:r>
          </a:p>
          <a:p>
            <a:pPr marL="27000">
              <a:spcAft>
                <a:spcPts val="450"/>
              </a:spcAft>
            </a:pPr>
            <a:r>
              <a:rPr lang="en-GB" sz="1500" b="1" dirty="0">
                <a:latin typeface="+mj-lt"/>
                <a:cs typeface="Arial" panose="020B0604020202020204" pitchFamily="34" charset="0"/>
              </a:rPr>
              <a:t>Operation Encompass: </a:t>
            </a:r>
            <a:r>
              <a:rPr lang="en-GB" sz="1500" dirty="0">
                <a:latin typeface="+mj-lt"/>
                <a:cs typeface="Arial" panose="020B0604020202020204" pitchFamily="34" charset="0"/>
              </a:rPr>
              <a:t>domestic violence reporting duty made statutory</a:t>
            </a:r>
          </a:p>
          <a:p>
            <a:pPr marL="27000">
              <a:spcAft>
                <a:spcPts val="450"/>
              </a:spcAft>
            </a:pPr>
            <a:r>
              <a:rPr lang="en-GB" sz="1500" b="1" dirty="0">
                <a:latin typeface="+mj-lt"/>
                <a:cs typeface="Arial" panose="020B0604020202020204" pitchFamily="34" charset="0"/>
              </a:rPr>
              <a:t>Mobile phone free schools: </a:t>
            </a:r>
            <a:r>
              <a:rPr lang="en-GB" sz="1500" dirty="0">
                <a:latin typeface="+mj-lt"/>
                <a:cs typeface="Arial" panose="020B0604020202020204" pitchFamily="34" charset="0"/>
              </a:rPr>
              <a:t>this should be the default</a:t>
            </a:r>
          </a:p>
          <a:p>
            <a:pPr marL="27000">
              <a:spcAft>
                <a:spcPts val="450"/>
              </a:spcAft>
            </a:pPr>
            <a:r>
              <a:rPr lang="en-GB" sz="1500" b="1" dirty="0">
                <a:latin typeface="+mj-lt"/>
                <a:cs typeface="Arial" panose="020B0604020202020204" pitchFamily="34" charset="0"/>
              </a:rPr>
              <a:t>Safer Recruitment and managing allegations against staff:</a:t>
            </a:r>
            <a:r>
              <a:rPr lang="en-GB" sz="1500" dirty="0">
                <a:latin typeface="+mj-lt"/>
                <a:cs typeface="Arial" panose="020B0604020202020204" pitchFamily="34" charset="0"/>
              </a:rPr>
              <a:t> Guidance strengthened</a:t>
            </a:r>
          </a:p>
          <a:p>
            <a:pPr marL="27000">
              <a:spcAft>
                <a:spcPts val="450"/>
              </a:spcAft>
            </a:pPr>
            <a:r>
              <a:rPr lang="en-GB" sz="1500" dirty="0">
                <a:latin typeface="+mj-lt"/>
                <a:cs typeface="Arial" panose="020B0604020202020204" pitchFamily="34" charset="0"/>
              </a:rPr>
              <a:t>And more!</a:t>
            </a:r>
          </a:p>
          <a:p>
            <a:endParaRPr lang="en-GB" sz="1500" dirty="0"/>
          </a:p>
        </p:txBody>
      </p:sp>
      <p:sp>
        <p:nvSpPr>
          <p:cNvPr id="5" name="TextBox 4">
            <a:extLst>
              <a:ext uri="{FF2B5EF4-FFF2-40B4-BE49-F238E27FC236}">
                <a16:creationId xmlns:a16="http://schemas.microsoft.com/office/drawing/2014/main" id="{64B10228-1310-75A4-FAF1-C33A0E517462}"/>
              </a:ext>
            </a:extLst>
          </p:cNvPr>
          <p:cNvSpPr txBox="1"/>
          <p:nvPr/>
        </p:nvSpPr>
        <p:spPr>
          <a:xfrm>
            <a:off x="3779912" y="338962"/>
            <a:ext cx="2833400" cy="923330"/>
          </a:xfrm>
          <a:prstGeom prst="rect">
            <a:avLst/>
          </a:prstGeom>
          <a:solidFill>
            <a:schemeClr val="bg1">
              <a:lumMod val="95000"/>
            </a:schemeClr>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a:ea typeface="+mn-ea"/>
                <a:cs typeface="+mn-cs"/>
                <a:hlinkClick r:id="rId2"/>
              </a:rPr>
              <a:t>Keeping children safe in education: proposed revisions 2026 - GOV.UK</a:t>
            </a:r>
            <a:endParaRPr kumimoji="0" lang="en-GB" sz="18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36823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B373-2697-538D-4667-8E4BD7C35111}"/>
              </a:ext>
            </a:extLst>
          </p:cNvPr>
          <p:cNvSpPr>
            <a:spLocks noGrp="1"/>
          </p:cNvSpPr>
          <p:nvPr>
            <p:ph type="title"/>
          </p:nvPr>
        </p:nvSpPr>
        <p:spPr>
          <a:xfrm>
            <a:off x="685800" y="304800"/>
            <a:ext cx="8153400" cy="1143000"/>
          </a:xfrm>
        </p:spPr>
        <p:txBody>
          <a:bodyPr wrap="square" anchor="t">
            <a:normAutofit/>
          </a:bodyPr>
          <a:lstStyle/>
          <a:p>
            <a:r>
              <a:rPr lang="en-GB" dirty="0"/>
              <a:t>Safeguarding Self-Audit</a:t>
            </a:r>
          </a:p>
        </p:txBody>
      </p:sp>
      <p:sp>
        <p:nvSpPr>
          <p:cNvPr id="3" name="Content Placeholder 2">
            <a:extLst>
              <a:ext uri="{FF2B5EF4-FFF2-40B4-BE49-F238E27FC236}">
                <a16:creationId xmlns:a16="http://schemas.microsoft.com/office/drawing/2014/main" id="{08A1F36C-4095-95B1-9DEB-6D226C9439CE}"/>
              </a:ext>
            </a:extLst>
          </p:cNvPr>
          <p:cNvSpPr>
            <a:spLocks noGrp="1"/>
          </p:cNvSpPr>
          <p:nvPr>
            <p:ph sz="half" idx="1"/>
          </p:nvPr>
        </p:nvSpPr>
        <p:spPr>
          <a:xfrm>
            <a:off x="685800" y="1524000"/>
            <a:ext cx="4822304" cy="4191000"/>
          </a:xfrm>
        </p:spPr>
        <p:txBody>
          <a:bodyPr wrap="square" anchor="t">
            <a:normAutofit/>
          </a:bodyPr>
          <a:lstStyle/>
          <a:p>
            <a:pPr marL="0" indent="0">
              <a:lnSpc>
                <a:spcPct val="90000"/>
              </a:lnSpc>
              <a:buNone/>
            </a:pPr>
            <a:r>
              <a:rPr lang="en-GB" sz="2000" dirty="0"/>
              <a:t>You </a:t>
            </a:r>
            <a:r>
              <a:rPr lang="en-GB" sz="2000" u="sng" dirty="0"/>
              <a:t>MUST</a:t>
            </a:r>
            <a:r>
              <a:rPr lang="en-GB" sz="2000" dirty="0"/>
              <a:t> return your school’s self audit for 2025/26</a:t>
            </a:r>
          </a:p>
          <a:p>
            <a:pPr>
              <a:lnSpc>
                <a:spcPct val="90000"/>
              </a:lnSpc>
            </a:pPr>
            <a:endParaRPr lang="en-GB" sz="2000" dirty="0"/>
          </a:p>
          <a:p>
            <a:pPr marL="0" indent="0">
              <a:lnSpc>
                <a:spcPct val="90000"/>
              </a:lnSpc>
              <a:buNone/>
            </a:pPr>
            <a:r>
              <a:rPr lang="en-GB" sz="2000" dirty="0"/>
              <a:t>This includes academies, APs and independent schools</a:t>
            </a:r>
          </a:p>
          <a:p>
            <a:pPr marL="0" indent="0">
              <a:lnSpc>
                <a:spcPct val="90000"/>
              </a:lnSpc>
              <a:buNone/>
            </a:pPr>
            <a:endParaRPr lang="en-GB" sz="2000" dirty="0"/>
          </a:p>
          <a:p>
            <a:pPr marL="0" indent="0">
              <a:lnSpc>
                <a:spcPct val="90000"/>
              </a:lnSpc>
              <a:buNone/>
            </a:pPr>
            <a:r>
              <a:rPr lang="en-GB" sz="2000" dirty="0"/>
              <a:t>You can use our format or your own. You can find ours here: </a:t>
            </a:r>
          </a:p>
          <a:p>
            <a:pPr marL="0" marR="0" lvl="0" indent="0" defTabSz="914400" rtl="0" eaLnBrk="1" fontAlgn="base" latinLnBrk="0" hangingPunct="1">
              <a:lnSpc>
                <a:spcPct val="90000"/>
              </a:lnSpc>
              <a:spcBef>
                <a:spcPct val="20000"/>
              </a:spcBef>
              <a:spcAft>
                <a:spcPct val="0"/>
              </a:spcAft>
              <a:buClrTx/>
              <a:buSzTx/>
              <a:buFontTx/>
              <a:buNone/>
              <a:tabLst/>
              <a:defRPr/>
            </a:pPr>
            <a:r>
              <a:rPr kumimoji="0" lang="en-GB" sz="2000" b="0" i="0" u="none" strike="noStrike" kern="0" cap="none" spc="0" normalizeH="0" baseline="0" noProof="0" dirty="0">
                <a:ln>
                  <a:noFill/>
                </a:ln>
                <a:effectLst/>
                <a:uLnTx/>
                <a:uFillTx/>
                <a:hlinkClick r:id="rId2">
                  <a:extLst>
                    <a:ext uri="{A12FA001-AC4F-418D-AE19-62706E023703}">
                      <ahyp:hlinkClr xmlns:ahyp="http://schemas.microsoft.com/office/drawing/2018/hyperlinkcolor" val="tx"/>
                    </a:ext>
                  </a:extLst>
                </a:hlinkClick>
              </a:rPr>
              <a:t>Welcome to The Hub | Enfield Council</a:t>
            </a:r>
            <a:endParaRPr kumimoji="0" lang="en-GB" sz="2000" b="0" i="0" u="none" strike="noStrike" kern="0" cap="none" spc="0" normalizeH="0" baseline="0" noProof="0" dirty="0">
              <a:ln>
                <a:noFill/>
              </a:ln>
              <a:effectLst/>
              <a:uLnTx/>
              <a:uFillTx/>
            </a:endParaRPr>
          </a:p>
          <a:p>
            <a:pPr>
              <a:lnSpc>
                <a:spcPct val="90000"/>
              </a:lnSpc>
            </a:pPr>
            <a:endParaRPr lang="en-GB" sz="2000" dirty="0"/>
          </a:p>
          <a:p>
            <a:pPr marL="0" indent="0">
              <a:lnSpc>
                <a:spcPct val="90000"/>
              </a:lnSpc>
              <a:buNone/>
            </a:pPr>
            <a:endParaRPr lang="en-GB" sz="2000" dirty="0"/>
          </a:p>
          <a:p>
            <a:pPr marL="0" indent="0">
              <a:lnSpc>
                <a:spcPct val="90000"/>
              </a:lnSpc>
              <a:buNone/>
            </a:pPr>
            <a:r>
              <a:rPr lang="en-GB" sz="2000" dirty="0"/>
              <a:t>Please return to </a:t>
            </a:r>
            <a:r>
              <a:rPr lang="en-GB" sz="2000" dirty="0">
                <a:hlinkClick r:id="rId3"/>
              </a:rPr>
              <a:t>seyis@enfield.gov.uk</a:t>
            </a:r>
            <a:endParaRPr lang="en-GB" sz="2000" dirty="0"/>
          </a:p>
          <a:p>
            <a:pPr marL="0" indent="0">
              <a:lnSpc>
                <a:spcPct val="90000"/>
              </a:lnSpc>
              <a:buNone/>
            </a:pPr>
            <a:endParaRPr lang="en-GB" sz="1500" dirty="0"/>
          </a:p>
        </p:txBody>
      </p:sp>
      <p:pic>
        <p:nvPicPr>
          <p:cNvPr id="5" name="Picture 4">
            <a:extLst>
              <a:ext uri="{FF2B5EF4-FFF2-40B4-BE49-F238E27FC236}">
                <a16:creationId xmlns:a16="http://schemas.microsoft.com/office/drawing/2014/main" id="{791A1654-E563-7820-98A0-FFD230E1CBBB}"/>
              </a:ext>
            </a:extLst>
          </p:cNvPr>
          <p:cNvPicPr>
            <a:picLocks noChangeAspect="1"/>
          </p:cNvPicPr>
          <p:nvPr/>
        </p:nvPicPr>
        <p:blipFill>
          <a:blip r:embed="rId4"/>
          <a:srcRect l="19037" r="12476" b="1"/>
          <a:stretch>
            <a:fillRect/>
          </a:stretch>
        </p:blipFill>
        <p:spPr>
          <a:xfrm>
            <a:off x="5724128" y="1524000"/>
            <a:ext cx="3115072" cy="4191000"/>
          </a:xfrm>
          <a:prstGeom prst="rect">
            <a:avLst/>
          </a:prstGeom>
          <a:noFill/>
        </p:spPr>
      </p:pic>
    </p:spTree>
    <p:extLst>
      <p:ext uri="{BB962C8B-B14F-4D97-AF65-F5344CB8AC3E}">
        <p14:creationId xmlns:p14="http://schemas.microsoft.com/office/powerpoint/2010/main" val="352170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6E3F1EC-9AC7-389B-5216-2385D05B9C8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a:ea typeface="+mn-ea"/>
              <a:cs typeface="+mn-cs"/>
            </a:endParaRPr>
          </a:p>
        </p:txBody>
      </p:sp>
      <p:sp>
        <p:nvSpPr>
          <p:cNvPr id="11" name="TextBox 10">
            <a:extLst>
              <a:ext uri="{FF2B5EF4-FFF2-40B4-BE49-F238E27FC236}">
                <a16:creationId xmlns:a16="http://schemas.microsoft.com/office/drawing/2014/main" id="{DFC5C099-BC0C-27AF-24C6-99EDBA5C9672}"/>
              </a:ext>
            </a:extLst>
          </p:cNvPr>
          <p:cNvSpPr txBox="1"/>
          <p:nvPr/>
        </p:nvSpPr>
        <p:spPr>
          <a:xfrm>
            <a:off x="611560" y="1468868"/>
            <a:ext cx="8064896" cy="90794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charset="0"/>
                <a:ea typeface="+mn-ea"/>
                <a:cs typeface="+mn-cs"/>
              </a:rPr>
              <a:t>Wednesday 8</a:t>
            </a:r>
            <a:r>
              <a:rPr kumimoji="0" lang="en-US" sz="1200" b="1" i="0" u="none" strike="noStrike" kern="1200" cap="none" spc="0" normalizeH="0" baseline="30000" noProof="0" dirty="0">
                <a:ln>
                  <a:noFill/>
                </a:ln>
                <a:solidFill>
                  <a:srgbClr val="C00000"/>
                </a:solidFill>
                <a:effectLst/>
                <a:uLnTx/>
                <a:uFillTx/>
                <a:latin typeface="Arial" charset="0"/>
                <a:ea typeface="+mn-ea"/>
                <a:cs typeface="+mn-cs"/>
              </a:rPr>
              <a:t>th</a:t>
            </a:r>
            <a:r>
              <a:rPr kumimoji="0" lang="en-US" sz="1200" b="1" i="0" u="none" strike="noStrike" kern="1200" cap="none" spc="0" normalizeH="0" baseline="0" noProof="0" dirty="0">
                <a:ln>
                  <a:noFill/>
                </a:ln>
                <a:solidFill>
                  <a:srgbClr val="C00000"/>
                </a:solidFill>
                <a:effectLst/>
                <a:uLnTx/>
                <a:uFillTx/>
                <a:latin typeface="Arial" charset="0"/>
                <a:ea typeface="+mn-ea"/>
                <a:cs typeface="+mn-cs"/>
              </a:rPr>
              <a:t> July 2026 </a:t>
            </a:r>
            <a:r>
              <a:rPr kumimoji="0" lang="en-US" sz="1100" b="0" i="0" u="none" strike="noStrike" kern="1200" cap="none" spc="0" normalizeH="0" baseline="0" noProof="0" dirty="0">
                <a:ln>
                  <a:noFill/>
                </a:ln>
                <a:solidFill>
                  <a:srgbClr val="C00000"/>
                </a:solidFill>
                <a:effectLst/>
                <a:uLnTx/>
                <a:uFillTx/>
                <a:latin typeface="Arial"/>
                <a:ea typeface="+mn-ea"/>
                <a:cs typeface="+mn-cs"/>
              </a:rPr>
              <a:t> | </a:t>
            </a:r>
            <a:r>
              <a:rPr kumimoji="0" lang="en-US" sz="1200" b="1" i="0" u="none" strike="noStrike" kern="1200" cap="none" spc="0" normalizeH="0" baseline="0" noProof="0" dirty="0">
                <a:ln>
                  <a:noFill/>
                </a:ln>
                <a:solidFill>
                  <a:srgbClr val="C00000"/>
                </a:solidFill>
                <a:effectLst/>
                <a:uLnTx/>
                <a:uFillTx/>
                <a:latin typeface="Arial" charset="0"/>
                <a:ea typeface="+mn-ea"/>
                <a:cs typeface="+mn-cs"/>
              </a:rPr>
              <a:t>Park Suite, Houndsfield School, N9 7RA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D52B1E"/>
                </a:solidFill>
                <a:effectLst/>
                <a:uLnTx/>
                <a:uFillTx/>
                <a:latin typeface="Arial" charset="0"/>
                <a:ea typeface="+mn-ea"/>
                <a:cs typeface="+mn-cs"/>
              </a:rPr>
              <a:t> </a:t>
            </a:r>
            <a:endParaRPr kumimoji="0" lang="en-US" sz="1600" b="1" i="1" u="none" strike="noStrike" kern="1200" cap="none" spc="0" normalizeH="0" baseline="0" noProof="0" dirty="0">
              <a:ln>
                <a:noFill/>
              </a:ln>
              <a:solidFill>
                <a:srgbClr val="D52B1E"/>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500" b="1" i="0" u="none" strike="noStrike" kern="1200" cap="none" spc="0" normalizeH="0" baseline="0" noProof="0" dirty="0">
              <a:ln>
                <a:noFill/>
              </a:ln>
              <a:solidFill>
                <a:srgbClr val="D52B1E"/>
              </a:solidFill>
              <a:effectLst/>
              <a:uLnTx/>
              <a:uFillTx/>
              <a:latin typeface="Arial" charset="0"/>
              <a:ea typeface="+mn-ea"/>
              <a:cs typeface="+mn-cs"/>
            </a:endParaRPr>
          </a:p>
        </p:txBody>
      </p:sp>
      <p:sp>
        <p:nvSpPr>
          <p:cNvPr id="13" name="Rectangle 38">
            <a:extLst>
              <a:ext uri="{FF2B5EF4-FFF2-40B4-BE49-F238E27FC236}">
                <a16:creationId xmlns:a16="http://schemas.microsoft.com/office/drawing/2014/main" id="{5CC0427A-7723-20A7-66B8-69197992018A}"/>
              </a:ext>
            </a:extLst>
          </p:cNvPr>
          <p:cNvSpPr>
            <a:spLocks noGrp="1" noChangeArrowheads="1"/>
          </p:cNvSpPr>
          <p:nvPr/>
        </p:nvSpPr>
        <p:spPr bwMode="auto">
          <a:xfrm>
            <a:off x="129951" y="297972"/>
            <a:ext cx="888409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1" i="0" u="none" strike="noStrike" kern="1200" cap="none" spc="0" normalizeH="0" baseline="0" noProof="0" dirty="0">
                <a:ln>
                  <a:noFill/>
                </a:ln>
                <a:solidFill>
                  <a:srgbClr val="D52B1E"/>
                </a:solidFill>
                <a:effectLst/>
                <a:uLnTx/>
                <a:uFillTx/>
                <a:latin typeface="Arial" charset="0"/>
                <a:ea typeface="+mn-ea"/>
                <a:cs typeface="+mn-cs"/>
              </a:rPr>
              <a:t>The Enfield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1" i="0" u="none" strike="noStrike" kern="1200" cap="none" spc="0" normalizeH="0" baseline="0" noProof="0" dirty="0">
                <a:ln>
                  <a:noFill/>
                </a:ln>
                <a:solidFill>
                  <a:srgbClr val="D52B1E"/>
                </a:solidFill>
                <a:effectLst/>
                <a:uLnTx/>
                <a:uFillTx/>
                <a:latin typeface="Arial" charset="0"/>
                <a:ea typeface="+mn-ea"/>
                <a:cs typeface="+mn-cs"/>
              </a:rPr>
              <a:t>Inclusion Exhibition</a:t>
            </a:r>
            <a:endParaRPr kumimoji="0" lang="en-US" sz="45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Rectangle 39">
            <a:extLst>
              <a:ext uri="{FF2B5EF4-FFF2-40B4-BE49-F238E27FC236}">
                <a16:creationId xmlns:a16="http://schemas.microsoft.com/office/drawing/2014/main" id="{B39A0BB3-C0B2-6064-7AB1-F923B8C38677}"/>
              </a:ext>
            </a:extLst>
          </p:cNvPr>
          <p:cNvSpPr>
            <a:spLocks noGrp="1" noChangeArrowheads="1"/>
          </p:cNvSpPr>
          <p:nvPr/>
        </p:nvSpPr>
        <p:spPr bwMode="auto">
          <a:xfrm>
            <a:off x="-1404664" y="378285"/>
            <a:ext cx="6400800" cy="49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You are invited to</a:t>
            </a:r>
          </a:p>
        </p:txBody>
      </p:sp>
      <p:sp>
        <p:nvSpPr>
          <p:cNvPr id="15" name="Rectangle 38">
            <a:extLst>
              <a:ext uri="{FF2B5EF4-FFF2-40B4-BE49-F238E27FC236}">
                <a16:creationId xmlns:a16="http://schemas.microsoft.com/office/drawing/2014/main" id="{D5C54C9F-2916-D8AF-D178-81B6D1989919}"/>
              </a:ext>
            </a:extLst>
          </p:cNvPr>
          <p:cNvSpPr>
            <a:spLocks noGrp="1" noChangeArrowheads="1"/>
          </p:cNvSpPr>
          <p:nvPr/>
        </p:nvSpPr>
        <p:spPr bwMode="auto">
          <a:xfrm>
            <a:off x="-396552" y="6234121"/>
            <a:ext cx="3986872" cy="49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1" i="0" u="none" strike="noStrike" kern="1200" cap="none" spc="0" normalizeH="0" baseline="0" noProof="0" dirty="0">
                <a:ln>
                  <a:noFill/>
                </a:ln>
                <a:solidFill>
                  <a:srgbClr val="D52B1E"/>
                </a:solidFill>
                <a:effectLst/>
                <a:uLnTx/>
                <a:uFillTx/>
                <a:latin typeface="Arial" charset="0"/>
                <a:ea typeface="+mn-ea"/>
                <a:cs typeface="+mn-cs"/>
              </a:rPr>
              <a:t>School tours</a:t>
            </a:r>
            <a:endParaRPr kumimoji="0" lang="en-US" sz="25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Rectangle 38">
            <a:extLst>
              <a:ext uri="{FF2B5EF4-FFF2-40B4-BE49-F238E27FC236}">
                <a16:creationId xmlns:a16="http://schemas.microsoft.com/office/drawing/2014/main" id="{E638F699-A047-861C-45EE-BE842027886B}"/>
              </a:ext>
            </a:extLst>
          </p:cNvPr>
          <p:cNvSpPr>
            <a:spLocks noGrp="1" noChangeArrowheads="1"/>
          </p:cNvSpPr>
          <p:nvPr/>
        </p:nvSpPr>
        <p:spPr bwMode="auto">
          <a:xfrm>
            <a:off x="609344" y="3186183"/>
            <a:ext cx="4384576" cy="51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1" i="0" u="none" strike="noStrike" kern="1200" cap="none" spc="0" normalizeH="0" baseline="0" noProof="0" dirty="0">
                <a:ln>
                  <a:noFill/>
                </a:ln>
                <a:solidFill>
                  <a:srgbClr val="D52B1E"/>
                </a:solidFill>
                <a:effectLst/>
                <a:uLnTx/>
                <a:uFillTx/>
                <a:latin typeface="Arial" charset="0"/>
                <a:ea typeface="+mn-ea"/>
                <a:cs typeface="+mn-cs"/>
              </a:rPr>
              <a:t>Workshops</a:t>
            </a:r>
            <a:endParaRPr kumimoji="0" lang="en-US" sz="25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2" name="TextBox 21">
            <a:extLst>
              <a:ext uri="{FF2B5EF4-FFF2-40B4-BE49-F238E27FC236}">
                <a16:creationId xmlns:a16="http://schemas.microsoft.com/office/drawing/2014/main" id="{000441E4-0596-7ABF-1D5A-CF42AEB24CBF}"/>
              </a:ext>
            </a:extLst>
          </p:cNvPr>
          <p:cNvSpPr txBox="1"/>
          <p:nvPr/>
        </p:nvSpPr>
        <p:spPr>
          <a:xfrm>
            <a:off x="119744" y="1833676"/>
            <a:ext cx="8783765" cy="1246495"/>
          </a:xfrm>
          <a:prstGeom prst="rect">
            <a:avLst/>
          </a:prstGeom>
          <a:solidFill>
            <a:srgbClr val="FDAEA1"/>
          </a:solidFill>
          <a:ln>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FEATURING: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THE ENFIELD INCLUSION CHARTER</a:t>
            </a:r>
            <a:r>
              <a:rPr kumimoji="0" lang="en-US" sz="1100" b="0" i="0" u="none" strike="noStrike" kern="1200" cap="none" spc="0" normalizeH="0" baseline="0" noProof="0" dirty="0">
                <a:ln>
                  <a:noFill/>
                </a:ln>
                <a:solidFill>
                  <a:srgbClr val="000000"/>
                </a:solidFill>
                <a:effectLst/>
                <a:uLnTx/>
                <a:uFillTx/>
                <a:latin typeface="Arial"/>
                <a:ea typeface="+mn-ea"/>
                <a:cs typeface="+mn-cs"/>
              </a:rPr>
              <a:t> | SEYIS | SEN | CAMHS | EARLY YEARS | UNICEF | VRU | LONDON INCLUSION CHARTER | EPS | ECASS | EASA | RUSSET SCHOOL | WAVERLEY | MINDSPARK | DURANTS | OAKTREE | NEXUS | SWERRL | CHACE | HOUNDSFIELD | GRT | ATTENDANCE | GOVERNOR SERVICES | DBV | NIP IN THE BUD | NESSY | OUR VOICE | FOSTERING | THE VIRTUAL SCHOOL | FUSION OF HEARTS | MARKET AND BOOK STALLS | FOOD AND COFFEE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AND MORE</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9" name="Picture 18">
            <a:extLst>
              <a:ext uri="{FF2B5EF4-FFF2-40B4-BE49-F238E27FC236}">
                <a16:creationId xmlns:a16="http://schemas.microsoft.com/office/drawing/2014/main" id="{5C2986E3-774E-D14C-A55F-4308152312BA}"/>
              </a:ext>
            </a:extLst>
          </p:cNvPr>
          <p:cNvPicPr>
            <a:picLocks noChangeAspect="1"/>
          </p:cNvPicPr>
          <p:nvPr/>
        </p:nvPicPr>
        <p:blipFill>
          <a:blip r:embed="rId2"/>
          <a:stretch>
            <a:fillRect/>
          </a:stretch>
        </p:blipFill>
        <p:spPr>
          <a:xfrm rot="2396216">
            <a:off x="5632425" y="3221413"/>
            <a:ext cx="2268010" cy="2800012"/>
          </a:xfrm>
          <a:prstGeom prst="rect">
            <a:avLst/>
          </a:prstGeom>
        </p:spPr>
      </p:pic>
      <p:pic>
        <p:nvPicPr>
          <p:cNvPr id="24" name="Picture 23">
            <a:extLst>
              <a:ext uri="{FF2B5EF4-FFF2-40B4-BE49-F238E27FC236}">
                <a16:creationId xmlns:a16="http://schemas.microsoft.com/office/drawing/2014/main" id="{33459606-CD5A-BD55-FE7B-D2BA705B9C56}"/>
              </a:ext>
            </a:extLst>
          </p:cNvPr>
          <p:cNvPicPr>
            <a:picLocks noChangeAspect="1"/>
          </p:cNvPicPr>
          <p:nvPr/>
        </p:nvPicPr>
        <p:blipFill rotWithShape="1">
          <a:blip r:embed="rId3"/>
          <a:srcRect l="26557" r="18278"/>
          <a:stretch/>
        </p:blipFill>
        <p:spPr>
          <a:xfrm>
            <a:off x="7596335" y="105761"/>
            <a:ext cx="1080121" cy="1332041"/>
          </a:xfrm>
          <a:prstGeom prst="rect">
            <a:avLst/>
          </a:prstGeom>
        </p:spPr>
      </p:pic>
      <p:sp>
        <p:nvSpPr>
          <p:cNvPr id="20" name="TextBox 19">
            <a:extLst>
              <a:ext uri="{FF2B5EF4-FFF2-40B4-BE49-F238E27FC236}">
                <a16:creationId xmlns:a16="http://schemas.microsoft.com/office/drawing/2014/main" id="{408644B7-81A3-234E-E3CC-ADCE5A9C535C}"/>
              </a:ext>
            </a:extLst>
          </p:cNvPr>
          <p:cNvSpPr txBox="1"/>
          <p:nvPr/>
        </p:nvSpPr>
        <p:spPr>
          <a:xfrm>
            <a:off x="6845302" y="5281410"/>
            <a:ext cx="1991589" cy="215444"/>
          </a:xfrm>
          <a:prstGeom prst="rect">
            <a:avLst/>
          </a:prstGeom>
          <a:solidFill>
            <a:schemeClr val="bg1">
              <a:lumMod val="95000"/>
            </a:schemeClr>
          </a:solidFill>
          <a:ln>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hlinkClick r:id="rId4"/>
              </a:rPr>
              <a:t>Enfield Inclusion Charter Poster (8).pdf</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Rectangle 39">
            <a:extLst>
              <a:ext uri="{FF2B5EF4-FFF2-40B4-BE49-F238E27FC236}">
                <a16:creationId xmlns:a16="http://schemas.microsoft.com/office/drawing/2014/main" id="{7A7292D2-3EEE-08B2-7B04-FA89D5AAB622}"/>
              </a:ext>
            </a:extLst>
          </p:cNvPr>
          <p:cNvSpPr>
            <a:spLocks noGrp="1" noChangeArrowheads="1"/>
          </p:cNvSpPr>
          <p:nvPr/>
        </p:nvSpPr>
        <p:spPr bwMode="auto">
          <a:xfrm>
            <a:off x="2480005" y="6334099"/>
            <a:ext cx="4063242" cy="49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mn-ea"/>
                <a:cs typeface="+mn-cs"/>
              </a:rPr>
              <a:t>Details of available tours have been circulated separately.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mn-ea"/>
                <a:cs typeface="+mn-cs"/>
              </a:rPr>
              <a:t>Contact the schools directly to book a place</a:t>
            </a:r>
          </a:p>
        </p:txBody>
      </p:sp>
      <p:pic>
        <p:nvPicPr>
          <p:cNvPr id="12" name="Picture 11">
            <a:extLst>
              <a:ext uri="{FF2B5EF4-FFF2-40B4-BE49-F238E27FC236}">
                <a16:creationId xmlns:a16="http://schemas.microsoft.com/office/drawing/2014/main" id="{6F18125B-94AE-5F10-5FE4-B8554D87FAE8}"/>
              </a:ext>
            </a:extLst>
          </p:cNvPr>
          <p:cNvPicPr>
            <a:picLocks noChangeAspect="1"/>
          </p:cNvPicPr>
          <p:nvPr/>
        </p:nvPicPr>
        <p:blipFill>
          <a:blip r:embed="rId5"/>
          <a:stretch>
            <a:fillRect/>
          </a:stretch>
        </p:blipFill>
        <p:spPr>
          <a:xfrm>
            <a:off x="336290" y="3628620"/>
            <a:ext cx="5108739" cy="2505523"/>
          </a:xfrm>
          <a:prstGeom prst="rect">
            <a:avLst/>
          </a:prstGeom>
        </p:spPr>
      </p:pic>
    </p:spTree>
    <p:extLst>
      <p:ext uri="{BB962C8B-B14F-4D97-AF65-F5344CB8AC3E}">
        <p14:creationId xmlns:p14="http://schemas.microsoft.com/office/powerpoint/2010/main" val="422020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7758F-6A99-60EE-68D6-7AB5F2849C6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34B7A98-8F7C-AB4E-605C-850116782E29}"/>
              </a:ext>
            </a:extLst>
          </p:cNvPr>
          <p:cNvPicPr>
            <a:picLocks noChangeAspect="1"/>
          </p:cNvPicPr>
          <p:nvPr/>
        </p:nvPicPr>
        <p:blipFill>
          <a:blip r:embed="rId2"/>
          <a:stretch>
            <a:fillRect/>
          </a:stretch>
        </p:blipFill>
        <p:spPr>
          <a:xfrm>
            <a:off x="6292138" y="147893"/>
            <a:ext cx="2382968" cy="3407741"/>
          </a:xfrm>
          <a:prstGeom prst="rect">
            <a:avLst/>
          </a:prstGeom>
          <a:ln>
            <a:solidFill>
              <a:schemeClr val="tx1"/>
            </a:solidFill>
          </a:ln>
        </p:spPr>
      </p:pic>
      <p:pic>
        <p:nvPicPr>
          <p:cNvPr id="3" name="Picture 2">
            <a:extLst>
              <a:ext uri="{FF2B5EF4-FFF2-40B4-BE49-F238E27FC236}">
                <a16:creationId xmlns:a16="http://schemas.microsoft.com/office/drawing/2014/main" id="{E88EA51F-1A41-9737-4F15-BE9A6F7EF412}"/>
              </a:ext>
            </a:extLst>
          </p:cNvPr>
          <p:cNvPicPr>
            <a:picLocks noChangeAspect="1"/>
          </p:cNvPicPr>
          <p:nvPr/>
        </p:nvPicPr>
        <p:blipFill>
          <a:blip r:embed="rId3"/>
          <a:stretch>
            <a:fillRect/>
          </a:stretch>
        </p:blipFill>
        <p:spPr>
          <a:xfrm>
            <a:off x="7417213" y="1988840"/>
            <a:ext cx="1549428" cy="2194592"/>
          </a:xfrm>
          <a:prstGeom prst="rect">
            <a:avLst/>
          </a:prstGeom>
        </p:spPr>
      </p:pic>
      <p:pic>
        <p:nvPicPr>
          <p:cNvPr id="10" name="Picture 9">
            <a:extLst>
              <a:ext uri="{FF2B5EF4-FFF2-40B4-BE49-F238E27FC236}">
                <a16:creationId xmlns:a16="http://schemas.microsoft.com/office/drawing/2014/main" id="{6D7C3BEA-8229-9FB1-C6E6-5A527D74545F}"/>
              </a:ext>
            </a:extLst>
          </p:cNvPr>
          <p:cNvPicPr>
            <a:picLocks noChangeAspect="1"/>
          </p:cNvPicPr>
          <p:nvPr/>
        </p:nvPicPr>
        <p:blipFill>
          <a:blip r:embed="rId4"/>
          <a:stretch>
            <a:fillRect/>
          </a:stretch>
        </p:blipFill>
        <p:spPr>
          <a:xfrm>
            <a:off x="6054681" y="4213019"/>
            <a:ext cx="2857883" cy="2497088"/>
          </a:xfrm>
          <a:prstGeom prst="rect">
            <a:avLst/>
          </a:prstGeom>
        </p:spPr>
      </p:pic>
      <p:pic>
        <p:nvPicPr>
          <p:cNvPr id="5" name="Picture 4">
            <a:extLst>
              <a:ext uri="{FF2B5EF4-FFF2-40B4-BE49-F238E27FC236}">
                <a16:creationId xmlns:a16="http://schemas.microsoft.com/office/drawing/2014/main" id="{6B1D644D-E718-90AD-4BDE-942297AE41AC}"/>
              </a:ext>
            </a:extLst>
          </p:cNvPr>
          <p:cNvPicPr>
            <a:picLocks noChangeAspect="1"/>
          </p:cNvPicPr>
          <p:nvPr/>
        </p:nvPicPr>
        <p:blipFill>
          <a:blip r:embed="rId5"/>
          <a:stretch>
            <a:fillRect/>
          </a:stretch>
        </p:blipFill>
        <p:spPr>
          <a:xfrm rot="21270198">
            <a:off x="48132" y="1163853"/>
            <a:ext cx="5607462" cy="5841994"/>
          </a:xfrm>
          <a:prstGeom prst="rect">
            <a:avLst/>
          </a:prstGeom>
        </p:spPr>
      </p:pic>
      <p:sp>
        <p:nvSpPr>
          <p:cNvPr id="12" name="TextBox 11">
            <a:extLst>
              <a:ext uri="{FF2B5EF4-FFF2-40B4-BE49-F238E27FC236}">
                <a16:creationId xmlns:a16="http://schemas.microsoft.com/office/drawing/2014/main" id="{70269EA4-59E8-F32E-3604-4D9B365F3B6C}"/>
              </a:ext>
            </a:extLst>
          </p:cNvPr>
          <p:cNvSpPr txBox="1"/>
          <p:nvPr/>
        </p:nvSpPr>
        <p:spPr>
          <a:xfrm>
            <a:off x="189311" y="84203"/>
            <a:ext cx="4267221" cy="400110"/>
          </a:xfrm>
          <a:prstGeom prst="rect">
            <a:avLst/>
          </a:prstGeom>
          <a:solidFill>
            <a:schemeClr val="bg1">
              <a:lumMod val="95000"/>
            </a:schemeClr>
          </a:solidFill>
          <a:ln>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Online Safety | Enfield Council</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90D86C93-5AA7-1BAA-64E3-DBA351EE45B7}"/>
              </a:ext>
            </a:extLst>
          </p:cNvPr>
          <p:cNvSpPr txBox="1"/>
          <p:nvPr/>
        </p:nvSpPr>
        <p:spPr>
          <a:xfrm>
            <a:off x="2172616" y="1391337"/>
            <a:ext cx="4929942" cy="2492990"/>
          </a:xfrm>
          <a:prstGeom prst="rect">
            <a:avLst/>
          </a:prstGeom>
          <a:solidFill>
            <a:srgbClr val="FFFFFF"/>
          </a:solidFill>
          <a:ln w="38100">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30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Our </a:t>
            </a:r>
            <a:r>
              <a:rPr kumimoji="0" lang="en-GB" sz="1300" b="1"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Keep Your Child Safe Online </a:t>
            </a:r>
            <a:r>
              <a:rPr kumimoji="0" lang="en-GB" sz="130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guidance is currently being revised.  We intend to make the following amendments and would appreciate your thoughts on what might be needed: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300" i="0" u="none" strike="noStrike" kern="0" cap="none" spc="0" normalizeH="0" baseline="0" noProof="0" dirty="0">
              <a:ln>
                <a:noFill/>
              </a:ln>
              <a:solidFill>
                <a:srgbClr val="000000"/>
              </a:solidFill>
              <a:effectLst/>
              <a:uLnTx/>
              <a:uFillTx/>
              <a:latin typeface="Arial"/>
              <a:ea typeface="ＭＳ Ｐゴシック" panose="020B0600070205080204" pitchFamily="34" charset="-128"/>
            </a:endParaRP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GB" sz="1300" b="1"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Updates in line with new government guidance and laws</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GB" sz="130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Updated statistics and key risks</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GB" sz="130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A more pictorial summary poster</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GB" sz="130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A pictorial summary of all the guidance</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GB" sz="130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Further information about SEND</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GB" sz="130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Much more information about AI and any other emerging technology</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GB" sz="130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…and more!</a:t>
            </a:r>
          </a:p>
        </p:txBody>
      </p:sp>
    </p:spTree>
    <p:extLst>
      <p:ext uri="{BB962C8B-B14F-4D97-AF65-F5344CB8AC3E}">
        <p14:creationId xmlns:p14="http://schemas.microsoft.com/office/powerpoint/2010/main" val="2855317912"/>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CE8BB48BAD6E4290E9F3D9CAB47BF3" ma:contentTypeVersion="13" ma:contentTypeDescription="Create a new document." ma:contentTypeScope="" ma:versionID="0af96a21bab0328be37d6389a918bc14">
  <xsd:schema xmlns:xsd="http://www.w3.org/2001/XMLSchema" xmlns:xs="http://www.w3.org/2001/XMLSchema" xmlns:p="http://schemas.microsoft.com/office/2006/metadata/properties" xmlns:ns2="205cc813-42ae-4575-a095-e5620cfb4bf6" xmlns:ns3="d58e4928-d382-4bdd-a298-6eec9d1ba1f5" targetNamespace="http://schemas.microsoft.com/office/2006/metadata/properties" ma:root="true" ma:fieldsID="0f90edcf888f5c0c2bfd74671640c21d" ns2:_="" ns3:_="">
    <xsd:import namespace="205cc813-42ae-4575-a095-e5620cfb4bf6"/>
    <xsd:import namespace="d58e4928-d382-4bdd-a298-6eec9d1ba1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cc813-42ae-4575-a095-e5620cfb4b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8e4928-d382-4bdd-a298-6eec9d1ba1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0461b78-d386-418c-9521-f350d6c1a7d0}" ma:internalName="TaxCatchAll" ma:showField="CatchAllData" ma:web="d58e4928-d382-4bdd-a298-6eec9d1ba1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5cc813-42ae-4575-a095-e5620cfb4bf6">
      <Terms xmlns="http://schemas.microsoft.com/office/infopath/2007/PartnerControls"/>
    </lcf76f155ced4ddcb4097134ff3c332f>
    <TaxCatchAll xmlns="d58e4928-d382-4bdd-a298-6eec9d1ba1f5" xsi:nil="true"/>
  </documentManagement>
</p:properties>
</file>

<file path=customXml/itemProps1.xml><?xml version="1.0" encoding="utf-8"?>
<ds:datastoreItem xmlns:ds="http://schemas.openxmlformats.org/officeDocument/2006/customXml" ds:itemID="{B7192794-5706-45EB-A4A6-2672CFE1892D}"/>
</file>

<file path=customXml/itemProps2.xml><?xml version="1.0" encoding="utf-8"?>
<ds:datastoreItem xmlns:ds="http://schemas.openxmlformats.org/officeDocument/2006/customXml" ds:itemID="{69468EC9-78D1-46DF-9568-3186A65BA147}"/>
</file>

<file path=customXml/itemProps3.xml><?xml version="1.0" encoding="utf-8"?>
<ds:datastoreItem xmlns:ds="http://schemas.openxmlformats.org/officeDocument/2006/customXml" ds:itemID="{22763D62-B8DF-40EE-96E1-4231F0EFFEDB}"/>
</file>

<file path=docProps/app.xml><?xml version="1.0" encoding="utf-8"?>
<Properties xmlns="http://schemas.openxmlformats.org/officeDocument/2006/extended-properties" xmlns:vt="http://schemas.openxmlformats.org/officeDocument/2006/docPropsVTypes">
  <Template>blank</Template>
  <TotalTime>261315</TotalTime>
  <Words>1406</Words>
  <Application>Microsoft Office PowerPoint</Application>
  <PresentationFormat>On-screen Show (4:3)</PresentationFormat>
  <Paragraphs>152</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Tahoma</vt:lpstr>
      <vt:lpstr>Times</vt:lpstr>
      <vt:lpstr>Enfield Template</vt:lpstr>
      <vt:lpstr>Master 2</vt:lpstr>
      <vt:lpstr>PowerPoint Presentation</vt:lpstr>
      <vt:lpstr>PowerPoint Presentation</vt:lpstr>
      <vt:lpstr>PowerPoint Presentation</vt:lpstr>
      <vt:lpstr>New Guidance to Prevent Deaths from Choking and Allergies</vt:lpstr>
      <vt:lpstr>Children’s Wellbeing and Schools Act 2026</vt:lpstr>
      <vt:lpstr>KCSIE 2026</vt:lpstr>
      <vt:lpstr>Safeguarding Self-Audit</vt:lpstr>
      <vt:lpstr>PowerPoint Presentation</vt:lpstr>
      <vt:lpstr>PowerPoint Presentation</vt:lpstr>
      <vt:lpstr>The Hub (Enfield Traded Services) </vt:lpstr>
      <vt:lpstr>A Quick Reference Guide</vt:lpstr>
      <vt:lpstr>Useful People, Useful Links </vt:lpstr>
      <vt:lpstr>PowerPoint Presentation</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Hill</dc:creator>
  <cp:lastModifiedBy>Samantha Hill</cp:lastModifiedBy>
  <cp:revision>65</cp:revision>
  <cp:lastPrinted>2011-01-25T15:11:23Z</cp:lastPrinted>
  <dcterms:created xsi:type="dcterms:W3CDTF">2023-09-18T16:28:33Z</dcterms:created>
  <dcterms:modified xsi:type="dcterms:W3CDTF">2026-07-07T14:31:29Z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d02b1413-7813-406b-b6f6-6ae50587ee27_Enabled">
    <vt:lpwstr>true</vt:lpwstr>
  </property>
  <property fmtid="{D5CDD505-2E9C-101B-9397-08002B2CF9AE}" pid="12" name="MSIP_Label_d02b1413-7813-406b-b6f6-6ae50587ee27_SetDate">
    <vt:lpwstr>2023-09-18T16:33:24Z</vt:lpwstr>
  </property>
  <property fmtid="{D5CDD505-2E9C-101B-9397-08002B2CF9AE}" pid="13" name="MSIP_Label_d02b1413-7813-406b-b6f6-6ae50587ee27_Method">
    <vt:lpwstr>Privileged</vt:lpwstr>
  </property>
  <property fmtid="{D5CDD505-2E9C-101B-9397-08002B2CF9AE}" pid="14" name="MSIP_Label_d02b1413-7813-406b-b6f6-6ae50587ee27_Name">
    <vt:lpwstr>d02b1413-7813-406b-b6f6-6ae50587ee27</vt:lpwstr>
  </property>
  <property fmtid="{D5CDD505-2E9C-101B-9397-08002B2CF9AE}" pid="15" name="MSIP_Label_d02b1413-7813-406b-b6f6-6ae50587ee27_SiteId">
    <vt:lpwstr>cc18b91d-1bb2-4d9b-ac76-7a4447488d49</vt:lpwstr>
  </property>
  <property fmtid="{D5CDD505-2E9C-101B-9397-08002B2CF9AE}" pid="16" name="MSIP_Label_d02b1413-7813-406b-b6f6-6ae50587ee27_ActionId">
    <vt:lpwstr>e33e775e-6a5b-44ee-943f-11f6a45f772f</vt:lpwstr>
  </property>
  <property fmtid="{D5CDD505-2E9C-101B-9397-08002B2CF9AE}" pid="17" name="MSIP_Label_d02b1413-7813-406b-b6f6-6ae50587ee27_ContentBits">
    <vt:lpwstr>0</vt:lpwstr>
  </property>
  <property fmtid="{D5CDD505-2E9C-101B-9397-08002B2CF9AE}" pid="18" name="ContentTypeId">
    <vt:lpwstr>0x01010054CE8BB48BAD6E4290E9F3D9CAB47BF3</vt:lpwstr>
  </property>
</Properties>
</file>