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3"/>
  </p:sldMasterIdLst>
  <p:notesMasterIdLst>
    <p:notesMasterId r:id="rId14"/>
  </p:notesMasterIdLst>
  <p:handoutMasterIdLst>
    <p:handoutMasterId r:id="rId15"/>
  </p:handoutMasterIdLst>
  <p:sldIdLst>
    <p:sldId id="284" r:id="rId4"/>
    <p:sldId id="3723" r:id="rId5"/>
    <p:sldId id="3730" r:id="rId6"/>
    <p:sldId id="3724" r:id="rId7"/>
    <p:sldId id="3725" r:id="rId8"/>
    <p:sldId id="3728" r:id="rId9"/>
    <p:sldId id="3729" r:id="rId10"/>
    <p:sldId id="3731" r:id="rId11"/>
    <p:sldId id="3732" r:id="rId12"/>
    <p:sldId id="3727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A18944-C034-86C1-2AE0-53952C441FCD}" name="Kayt Wilson" initials="KW" userId="S::Kayt.Wilson@enfield.gov.uk::93e437ad-2c97-4a95-a63e-9209b261915e" providerId="AD"/>
  <p188:author id="{7106DAB9-C5BD-D1AC-7950-C0BC5B398F27}" name="William Kirkland" initials="WK" userId="S::william.kirkland@enfield.gov.uk::69fef8ac-571b-4640-80a1-d91042bdec53" providerId="AD"/>
  <p188:author id="{6DD760EE-E96B-1F8B-C9C6-FC1A429FF56F}" name="Matthew Waldron" initials="MW" userId="S::matthew.waldron@enfield.gov.uk::de0700c1-17ea-4073-88b1-ab053d8ff5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79433-D6D2-4A72-821C-C46B4BD55113}" v="6" dt="2026-07-07T14:24:33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3C05D3-1398-82FA-F191-1C43CC96F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7522F-E197-6677-E81E-05950F6E7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332111FA-FE94-0648-B733-C5ECDF9C05AB}" type="datetimeFigureOut">
              <a:rPr lang="en-US" altLang="en-US"/>
              <a:pPr>
                <a:defRPr/>
              </a:pPr>
              <a:t>7/7/2026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20790-E393-A44B-6B72-7CC9A609F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0636-A59A-2126-871A-C408C35C3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D5C9183E-8369-304E-A5A3-0D1F496A4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8A20B3-3EA0-CD6D-CC69-450C5245B9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441F0-57E8-75C4-9465-FA9240A003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D0C286CB-A102-D746-AAFC-D0D0C16CD281}" type="datetimeFigureOut">
              <a:rPr lang="en-US" altLang="en-US"/>
              <a:pPr>
                <a:defRPr/>
              </a:pPr>
              <a:t>7/7/2026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EE5982-B2B0-4AAE-ACC7-9348B6B97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4542-C281-1251-C888-B53877A1D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848F7-7868-DE3D-F84F-AE399CB9FA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30593-5E63-9F80-E558-CADCF62DB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07FF2874-7737-794D-834D-0A8216264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4057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40576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dragon with a shadow&#10;&#10;Description automatically generated with medium confidence">
            <a:extLst>
              <a:ext uri="{FF2B5EF4-FFF2-40B4-BE49-F238E27FC236}">
                <a16:creationId xmlns:a16="http://schemas.microsoft.com/office/drawing/2014/main" id="{F40D03E8-DAFB-D5E3-183E-185F6FCC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52675"/>
            <a:ext cx="4464496" cy="1021556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627534"/>
            <a:ext cx="4464496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43000"/>
            <a:ext cx="4176464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736" y="1143000"/>
            <a:ext cx="4229744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1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dragon with a shadow&#10;&#10;Description automatically generated with medium confidence">
            <a:extLst>
              <a:ext uri="{FF2B5EF4-FFF2-40B4-BE49-F238E27FC236}">
                <a16:creationId xmlns:a16="http://schemas.microsoft.com/office/drawing/2014/main" id="{54C5AA3C-A063-22DE-411A-D14BE12BA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968" y="0"/>
            <a:ext cx="4860032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F10290-B5AE-017F-086F-109E0234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52675"/>
            <a:ext cx="3672408" cy="1021556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858759-A6F9-4D99-A443-ADFC990596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5536" y="627534"/>
            <a:ext cx="3672408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0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dragon with a white background&#10;&#10;Description automatically generated">
            <a:extLst>
              <a:ext uri="{FF2B5EF4-FFF2-40B4-BE49-F238E27FC236}">
                <a16:creationId xmlns:a16="http://schemas.microsoft.com/office/drawing/2014/main" id="{B09FBC18-138F-B164-B606-31D8FDC053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555CFA0-99F4-23EA-D20F-C0B2FE916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28600"/>
            <a:ext cx="86409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9C2CFC3-5CA2-3B81-7A52-CE79A80EB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43000"/>
            <a:ext cx="864096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3" r:id="rId9"/>
    <p:sldLayoutId id="2147483710" r:id="rId10"/>
    <p:sldLayoutId id="214748371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40520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flag with a lion and a dragon&#10;&#10;Description automatically generated">
            <a:extLst>
              <a:ext uri="{FF2B5EF4-FFF2-40B4-BE49-F238E27FC236}">
                <a16:creationId xmlns:a16="http://schemas.microsoft.com/office/drawing/2014/main" id="{A11016D3-B575-F288-322D-2F8CC4DF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46" name="Rectangle 36">
            <a:extLst>
              <a:ext uri="{FF2B5EF4-FFF2-40B4-BE49-F238E27FC236}">
                <a16:creationId xmlns:a16="http://schemas.microsoft.com/office/drawing/2014/main" id="{EA8A2CFA-D4B4-9656-FF5A-D8EBB799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370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latin typeface="Times" charset="0"/>
            </a:endParaRPr>
          </a:p>
        </p:txBody>
      </p:sp>
      <p:sp>
        <p:nvSpPr>
          <p:cNvPr id="6147" name="Rectangle 38">
            <a:extLst>
              <a:ext uri="{FF2B5EF4-FFF2-40B4-BE49-F238E27FC236}">
                <a16:creationId xmlns:a16="http://schemas.microsoft.com/office/drawing/2014/main" id="{A0B2EC4B-92A5-6A5C-23C4-B30951C5AAE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50051" y="1416051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Gypsy Roma </a:t>
            </a:r>
            <a:r>
              <a:rPr lang="en-US" altLang="en-US" sz="2800" dirty="0" err="1">
                <a:solidFill>
                  <a:schemeClr val="bg1"/>
                </a:solidFill>
              </a:rPr>
              <a:t>Traveller</a:t>
            </a:r>
            <a:r>
              <a:rPr lang="en-US" altLang="en-US" sz="2800" dirty="0">
                <a:solidFill>
                  <a:schemeClr val="bg1"/>
                </a:solidFill>
              </a:rPr>
              <a:t> Pledge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One Pledge, One vision.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Better outcomes for every child</a:t>
            </a:r>
          </a:p>
        </p:txBody>
      </p:sp>
      <p:sp>
        <p:nvSpPr>
          <p:cNvPr id="6148" name="Rectangle 39">
            <a:extLst>
              <a:ext uri="{FF2B5EF4-FFF2-40B4-BE49-F238E27FC236}">
                <a16:creationId xmlns:a16="http://schemas.microsoft.com/office/drawing/2014/main" id="{A75970F8-9A93-8AF1-6A55-BF64B7572F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1700" y="2884488"/>
            <a:ext cx="480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149" name="Rectangle 41">
            <a:extLst>
              <a:ext uri="{FF2B5EF4-FFF2-40B4-BE49-F238E27FC236}">
                <a16:creationId xmlns:a16="http://schemas.microsoft.com/office/drawing/2014/main" id="{696D7D26-453F-AAF5-1CB9-2386E184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638675"/>
            <a:ext cx="1874838" cy="311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25" b="1">
                <a:solidFill>
                  <a:srgbClr val="D52B1E"/>
                </a:solidFill>
              </a:rPr>
              <a:t>www.enfield.gov.uk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BF2D-3043-A2D8-6795-C5C7ABCD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Vision to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DA0-F347-97E2-0EC0-1EFF2DBA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GRTBS pledge is more than a behaviour initiative – it is a strategic framework that helps Enfield Schools deliver the Borough’s Vision of inclusive, ambitious, and high-quality education by embedding shared values into everyday practice</a:t>
            </a:r>
          </a:p>
        </p:txBody>
      </p:sp>
    </p:spTree>
    <p:extLst>
      <p:ext uri="{BB962C8B-B14F-4D97-AF65-F5344CB8AC3E}">
        <p14:creationId xmlns:p14="http://schemas.microsoft.com/office/powerpoint/2010/main" val="23511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482C-848A-322E-78E7-F8E70EC1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2A8A419-E09A-53E3-AD13-C5DFDFA3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857250"/>
          </a:xfrm>
        </p:spPr>
        <p:txBody>
          <a:bodyPr/>
          <a:lstStyle/>
          <a:p>
            <a:r>
              <a:rPr lang="en-US" dirty="0"/>
              <a:t>Turning Enfield’s vision into everyday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CE290-CEB9-C2F6-F645-2C67BDAD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12" y="912541"/>
            <a:ext cx="8640960" cy="37719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Strategic Alignment –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i="1" dirty="0"/>
              <a:t>The  Pledges complements Enfield's 'One Enfield' vision by helping  schools work together to improve outcomes, reduce exclusions, strengthen inclusion, and ensure every child can thrive.</a:t>
            </a:r>
          </a:p>
        </p:txBody>
      </p:sp>
    </p:spTree>
    <p:extLst>
      <p:ext uri="{BB962C8B-B14F-4D97-AF65-F5344CB8AC3E}">
        <p14:creationId xmlns:p14="http://schemas.microsoft.com/office/powerpoint/2010/main" val="3156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81F7-F42B-CD70-C044-BA13D19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23" y="234640"/>
            <a:ext cx="8640960" cy="857250"/>
          </a:xfrm>
        </p:spPr>
        <p:txBody>
          <a:bodyPr/>
          <a:lstStyle/>
          <a:p>
            <a:r>
              <a:rPr lang="en-GB" dirty="0"/>
              <a:t>A simple Pledge. A lasting Impact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4197-9E9E-9E75-7E40-2C4C2A14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13" y="839129"/>
            <a:ext cx="8640960" cy="3212481"/>
          </a:xfrm>
        </p:spPr>
        <p:txBody>
          <a:bodyPr/>
          <a:lstStyle/>
          <a:p>
            <a:pPr>
              <a:defRPr sz="2200"/>
            </a:pPr>
            <a:endParaRPr lang="en-GB" dirty="0"/>
          </a:p>
          <a:p>
            <a:pPr>
              <a:defRPr sz="2200"/>
            </a:pPr>
            <a:r>
              <a:rPr lang="en-GB" dirty="0"/>
              <a:t>Adopting the GRTBS Pledge provides a practical framework for delivering Enfield's ambitions for excellent, inclusive education.</a:t>
            </a:r>
          </a:p>
          <a:p>
            <a:pPr>
              <a:defRPr sz="2200"/>
            </a:pPr>
            <a:r>
              <a:rPr lang="en-GB" dirty="0"/>
              <a:t>The Pledge gives you access to materials to support families, pupils and staff</a:t>
            </a:r>
          </a:p>
          <a:p>
            <a:pPr>
              <a:defRPr sz="2200"/>
            </a:pPr>
            <a:r>
              <a:rPr lang="en-GB" dirty="0"/>
              <a:t>The Pledge also provides opportunities for cultural awareness training</a:t>
            </a:r>
          </a:p>
          <a:p>
            <a:pPr>
              <a:defRPr sz="2200"/>
            </a:pPr>
            <a:r>
              <a:rPr lang="en-GB" dirty="0"/>
              <a:t>Learning materials/resources for key commemorative GRT dates in the Calendar Year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1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46C4-F672-33A9-C4BB-39046258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Schools Where Every Child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E66F-A08B-B997-9E7D-E6127EB9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67937"/>
            <a:ext cx="8640960" cy="3771900"/>
          </a:xfrm>
        </p:spPr>
        <p:txBody>
          <a:bodyPr/>
          <a:lstStyle/>
          <a:p>
            <a:pPr>
              <a:defRPr sz="2200"/>
            </a:pPr>
            <a:r>
              <a:rPr lang="en-GB" dirty="0"/>
              <a:t> Builds a culture of respect and belonging</a:t>
            </a:r>
          </a:p>
          <a:p>
            <a:pPr>
              <a:defRPr sz="2200"/>
            </a:pPr>
            <a:r>
              <a:rPr lang="en-GB" dirty="0"/>
              <a:t> Supports inclusive practice and positive behaviour</a:t>
            </a:r>
          </a:p>
          <a:p>
            <a:pPr>
              <a:defRPr sz="2200"/>
            </a:pPr>
            <a:r>
              <a:rPr lang="en-GB" dirty="0"/>
              <a:t> Encourages attendance and engagement</a:t>
            </a:r>
          </a:p>
          <a:p>
            <a:pPr>
              <a:defRPr sz="2200"/>
            </a:pPr>
            <a:r>
              <a:rPr lang="en-GB" dirty="0"/>
              <a:t> Strengthens relationships with families</a:t>
            </a:r>
          </a:p>
          <a:p>
            <a:pPr>
              <a:defRPr sz="2200"/>
            </a:pPr>
            <a:r>
              <a:rPr lang="en-GB" dirty="0"/>
              <a:t> Helps schools deliver consistent expectations</a:t>
            </a:r>
          </a:p>
          <a:p>
            <a:pPr>
              <a:defRPr sz="2200"/>
            </a:pPr>
            <a:r>
              <a:rPr lang="en-GB" dirty="0"/>
              <a:t> Contributes to school improvement and pupil wellbeing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86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7E2A-F96C-912C-B624-C350FE7B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GRTBS Pledge – Framework for Lasting School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347C-8B42-05D2-58D2-3488A192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How the pledge can support your school over time-</a:t>
            </a:r>
          </a:p>
          <a:p>
            <a:pPr lvl="1" algn="just"/>
            <a:r>
              <a:rPr lang="en-GB" dirty="0"/>
              <a:t>Promotes respect, responsibility and belonging</a:t>
            </a:r>
          </a:p>
          <a:p>
            <a:pPr lvl="1" algn="just"/>
            <a:r>
              <a:rPr lang="en-GB" dirty="0"/>
              <a:t> Creates safe, inclusive learning environments</a:t>
            </a:r>
          </a:p>
          <a:p>
            <a:pPr lvl="1" algn="just"/>
            <a:r>
              <a:rPr lang="en-GB" dirty="0"/>
              <a:t> Reinforces consistent behaviour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317754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6224-B45A-1620-AC36-097E0BAA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GRTBS Pledge- A shared commitment to </a:t>
            </a:r>
            <a:r>
              <a:rPr lang="en-GB" dirty="0" err="1"/>
              <a:t>Exellence</a:t>
            </a:r>
            <a:r>
              <a:rPr lang="en-GB" dirty="0"/>
              <a:t>, Inclusion &amp;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1F81-4270-95D8-DEBB-816FE6E7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GB" dirty="0"/>
              <a:t>G – Growth: Raises attainment, aspiration and lifelong learning.</a:t>
            </a:r>
          </a:p>
          <a:p>
            <a:pPr>
              <a:defRPr sz="2000"/>
            </a:pPr>
            <a:r>
              <a:rPr lang="en-GB" dirty="0"/>
              <a:t>R – Respect: Supports inclusion, belonging and positive behaviour.</a:t>
            </a:r>
          </a:p>
          <a:p>
            <a:pPr>
              <a:defRPr sz="2000"/>
            </a:pPr>
            <a:r>
              <a:rPr lang="en-GB" dirty="0"/>
              <a:t>T – Teamwork: Strengthens collaboration between schools, families and communities.</a:t>
            </a:r>
          </a:p>
          <a:p>
            <a:pPr>
              <a:defRPr sz="2000"/>
            </a:pPr>
            <a:r>
              <a:rPr lang="en-GB" dirty="0"/>
              <a:t>B – Belonging: Promotes pupil wellbeing, attendance and engagement.</a:t>
            </a:r>
          </a:p>
          <a:p>
            <a:pPr>
              <a:defRPr sz="2000"/>
            </a:pPr>
            <a:r>
              <a:rPr lang="en-GB" dirty="0"/>
              <a:t>S – Success: Helps every learner achieve their potential through high expectations.</a:t>
            </a:r>
          </a:p>
          <a:p>
            <a:pPr marL="0" indent="0">
              <a:buNone/>
              <a:defRPr sz="2000"/>
            </a:pPr>
            <a:endParaRPr lang="en-GB" dirty="0"/>
          </a:p>
          <a:p>
            <a:pPr marL="0" indent="0">
              <a:buNone/>
              <a:defRPr sz="2000"/>
            </a:pPr>
            <a:r>
              <a:rPr lang="en-GB" sz="1400" i="1" dirty="0">
                <a:solidFill>
                  <a:srgbClr val="FF0000"/>
                </a:solidFill>
              </a:rPr>
              <a:t>Overall Impact: The GRTBS Pledge provides a practical framework for delivering Enfield's priorities of inclusion, excellence, wellbeing, partnership and improved outcomes for every child.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98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8F7E-BF47-0E57-CE04-2A56D187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Enfield’s Educational Ambitions a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9DA-0297-8F22-57A3-40C7E7E1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42278"/>
            <a:ext cx="8640960" cy="3771900"/>
          </a:xfrm>
        </p:spPr>
        <p:txBody>
          <a:bodyPr/>
          <a:lstStyle/>
          <a:p>
            <a:pPr marL="0" indent="0">
              <a:buNone/>
              <a:defRPr sz="2200"/>
            </a:pPr>
            <a:r>
              <a:rPr lang="en-GB" dirty="0"/>
              <a:t>Enfield's education partnership focuses on:</a:t>
            </a:r>
          </a:p>
          <a:p>
            <a:pPr>
              <a:defRPr sz="2200"/>
            </a:pPr>
            <a:r>
              <a:rPr lang="en-GB" dirty="0"/>
              <a:t> Raising attainment for all learners</a:t>
            </a:r>
          </a:p>
          <a:p>
            <a:pPr>
              <a:defRPr sz="2200"/>
            </a:pPr>
            <a:r>
              <a:rPr lang="en-GB" dirty="0"/>
              <a:t> Inclusive education and SEND support</a:t>
            </a:r>
          </a:p>
          <a:p>
            <a:pPr>
              <a:defRPr sz="2200"/>
            </a:pPr>
            <a:r>
              <a:rPr lang="en-GB" dirty="0"/>
              <a:t> Reducing suspensions and improving behaviour</a:t>
            </a:r>
          </a:p>
          <a:p>
            <a:pPr>
              <a:defRPr sz="2200"/>
            </a:pPr>
            <a:r>
              <a:rPr lang="en-GB" dirty="0"/>
              <a:t> Improving wellbeing and attendance</a:t>
            </a:r>
          </a:p>
          <a:p>
            <a:pPr>
              <a:defRPr sz="2200"/>
            </a:pPr>
            <a:r>
              <a:rPr lang="en-GB" dirty="0"/>
              <a:t> Strong partnerships between schools, families and the council</a:t>
            </a:r>
          </a:p>
          <a:p>
            <a:pPr>
              <a:defRPr sz="2200"/>
            </a:pPr>
            <a:r>
              <a:rPr lang="en-GB" dirty="0"/>
              <a:t> High-quality education in every 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45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A4FB-D645-239E-3FCB-834785C0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GRTBS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9CAC-E240-6071-2D9B-1F1773F3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85800"/>
            <a:ext cx="8640960" cy="3771900"/>
          </a:xfrm>
        </p:spPr>
        <p:txBody>
          <a:bodyPr wrap="square"/>
          <a:lstStyle/>
          <a:p>
            <a:r>
              <a:rPr lang="en-GB" dirty="0"/>
              <a:t>Support GRT families, pupils and school staff.</a:t>
            </a:r>
          </a:p>
          <a:p>
            <a:r>
              <a:rPr lang="en-GB" dirty="0"/>
              <a:t>Coordinate ODET and ACERT referrals.</a:t>
            </a:r>
          </a:p>
          <a:p>
            <a:r>
              <a:rPr lang="en-GB" dirty="0"/>
              <a:t>Promote GRT History Month, cultural training and peer-led engagement.</a:t>
            </a:r>
          </a:p>
          <a:p>
            <a:r>
              <a:rPr lang="en-GB" dirty="0"/>
              <a:t>Help with attendance, behaviour, learning and wider support needs.</a:t>
            </a:r>
          </a:p>
          <a:p>
            <a:r>
              <a:rPr lang="en-GB" dirty="0"/>
              <a:t>Improve GRT data and create apprenticeship pathways.</a:t>
            </a:r>
          </a:p>
        </p:txBody>
      </p:sp>
    </p:spTree>
    <p:extLst>
      <p:ext uri="{BB962C8B-B14F-4D97-AF65-F5344CB8AC3E}">
        <p14:creationId xmlns:p14="http://schemas.microsoft.com/office/powerpoint/2010/main" val="287142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1258-3E96-678E-B041-DCFF8471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?  Thank you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5FCF76-DCA8-A1AF-03E9-33B049C2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7557" y="1085850"/>
            <a:ext cx="2658180" cy="17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9DEAE-B983-27A3-7CC0-69FE5D62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7" y="2965338"/>
            <a:ext cx="2658180" cy="1843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74C7BA-8BD9-7093-BCA4-A76D126559E9}"/>
              </a:ext>
            </a:extLst>
          </p:cNvPr>
          <p:cNvSpPr txBox="1"/>
          <p:nvPr/>
        </p:nvSpPr>
        <p:spPr>
          <a:xfrm>
            <a:off x="3666067" y="1774619"/>
            <a:ext cx="429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details-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grt@enfield.gov.uk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8335F2-5545-D856-609E-7A9DC5BC7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934" y="1049299"/>
            <a:ext cx="2028510" cy="20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5941"/>
      </p:ext>
    </p:extLst>
  </p:cSld>
  <p:clrMapOvr>
    <a:masterClrMapping/>
  </p:clrMapOvr>
</p:sld>
</file>

<file path=ppt/theme/theme1.xml><?xml version="1.0" encoding="utf-8"?>
<a:theme xmlns:a="http://schemas.openxmlformats.org/drawingml/2006/main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field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Enfiel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field Council PowerPoint template 16x9_2024_FINAL.pptx  -  Read-Only  -  Compatibility Mode" id="{6A71DF39-8AE1-4E0E-9E96-6099B9120CE7}" vid="{E8AB65A5-E85E-4879-A1A8-8A919CF35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E8BB48BAD6E4290E9F3D9CAB47BF3" ma:contentTypeVersion="13" ma:contentTypeDescription="Create a new document." ma:contentTypeScope="" ma:versionID="0af96a21bab0328be37d6389a918bc14">
  <xsd:schema xmlns:xsd="http://www.w3.org/2001/XMLSchema" xmlns:xs="http://www.w3.org/2001/XMLSchema" xmlns:p="http://schemas.microsoft.com/office/2006/metadata/properties" xmlns:ns2="205cc813-42ae-4575-a095-e5620cfb4bf6" xmlns:ns3="d58e4928-d382-4bdd-a298-6eec9d1ba1f5" targetNamespace="http://schemas.microsoft.com/office/2006/metadata/properties" ma:root="true" ma:fieldsID="0f90edcf888f5c0c2bfd74671640c21d" ns2:_="" ns3:_="">
    <xsd:import namespace="205cc813-42ae-4575-a095-e5620cfb4bf6"/>
    <xsd:import namespace="d58e4928-d382-4bdd-a298-6eec9d1ba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c813-42ae-4575-a095-e5620cfb4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56619fc-a7a0-4310-97c6-cc26cb3496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e4928-d382-4bdd-a298-6eec9d1ba1f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461b78-d386-418c-9521-f350d6c1a7d0}" ma:internalName="TaxCatchAll" ma:showField="CatchAllData" ma:web="d58e4928-d382-4bdd-a298-6eec9d1ba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5cc813-42ae-4575-a095-e5620cfb4bf6">
      <Terms xmlns="http://schemas.microsoft.com/office/infopath/2007/PartnerControls"/>
    </lcf76f155ced4ddcb4097134ff3c332f>
    <TaxCatchAll xmlns="d58e4928-d382-4bdd-a298-6eec9d1ba1f5" xsi:nil="true"/>
  </documentManagement>
</p:properties>
</file>

<file path=customXml/itemProps1.xml><?xml version="1.0" encoding="utf-8"?>
<ds:datastoreItem xmlns:ds="http://schemas.openxmlformats.org/officeDocument/2006/customXml" ds:itemID="{70D3F290-B45F-47D2-AD9F-568DBEA0BF48}"/>
</file>

<file path=customXml/itemProps2.xml><?xml version="1.0" encoding="utf-8"?>
<ds:datastoreItem xmlns:ds="http://schemas.openxmlformats.org/officeDocument/2006/customXml" ds:itemID="{E912E992-6C6B-45F0-B939-B953A62D8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7692F-AB66-43AF-9505-8DA4B5D79CD6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2777</TotalTime>
  <Words>466</Words>
  <Application>Microsoft Office PowerPoint</Application>
  <PresentationFormat>On-screen Show (16:9)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</vt:lpstr>
      <vt:lpstr>Enfield Template</vt:lpstr>
      <vt:lpstr>PowerPoint Presentation</vt:lpstr>
      <vt:lpstr>Turning Enfield’s vision into everyday practice</vt:lpstr>
      <vt:lpstr>A simple Pledge. A lasting Impact   </vt:lpstr>
      <vt:lpstr>Building Schools Where Every Child Thrives</vt:lpstr>
      <vt:lpstr>The GRTBS Pledge – Framework for Lasting School Improvement</vt:lpstr>
      <vt:lpstr>GRTBS Pledge- A shared commitment to Exellence, Inclusion &amp; Success</vt:lpstr>
      <vt:lpstr>Making Enfield’s Educational Ambitions a Reality</vt:lpstr>
      <vt:lpstr>The GRTBS Service</vt:lpstr>
      <vt:lpstr>Any questions ?  Thank you</vt:lpstr>
      <vt:lpstr>From Vision to Action </vt:lpstr>
    </vt:vector>
  </TitlesOfParts>
  <Company>London Borough of Enfield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Sorensen</dc:creator>
  <cp:lastModifiedBy>Karen Maguire</cp:lastModifiedBy>
  <cp:revision>7</cp:revision>
  <cp:lastPrinted>2011-01-25T15:11:23Z</cp:lastPrinted>
  <dcterms:created xsi:type="dcterms:W3CDTF">2025-06-10T12:46:50Z</dcterms:created>
  <dcterms:modified xsi:type="dcterms:W3CDTF">2026-07-07T14:28:21Z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2b1413-7813-406b-b6f6-6ae50587ee27_Enabled">
    <vt:lpwstr>true</vt:lpwstr>
  </property>
  <property fmtid="{D5CDD505-2E9C-101B-9397-08002B2CF9AE}" pid="3" name="MSIP_Label_d02b1413-7813-406b-b6f6-6ae50587ee27_SetDate">
    <vt:lpwstr>2024-07-18T12:35:10Z</vt:lpwstr>
  </property>
  <property fmtid="{D5CDD505-2E9C-101B-9397-08002B2CF9AE}" pid="4" name="MSIP_Label_d02b1413-7813-406b-b6f6-6ae50587ee27_Method">
    <vt:lpwstr>Privileged</vt:lpwstr>
  </property>
  <property fmtid="{D5CDD505-2E9C-101B-9397-08002B2CF9AE}" pid="5" name="MSIP_Label_d02b1413-7813-406b-b6f6-6ae50587ee27_Name">
    <vt:lpwstr>d02b1413-7813-406b-b6f6-6ae50587ee27</vt:lpwstr>
  </property>
  <property fmtid="{D5CDD505-2E9C-101B-9397-08002B2CF9AE}" pid="6" name="MSIP_Label_d02b1413-7813-406b-b6f6-6ae50587ee27_SiteId">
    <vt:lpwstr>cc18b91d-1bb2-4d9b-ac76-7a4447488d49</vt:lpwstr>
  </property>
  <property fmtid="{D5CDD505-2E9C-101B-9397-08002B2CF9AE}" pid="7" name="MSIP_Label_d02b1413-7813-406b-b6f6-6ae50587ee27_ActionId">
    <vt:lpwstr>1df0f39c-1f9d-437a-9e85-9e6533a51d90</vt:lpwstr>
  </property>
  <property fmtid="{D5CDD505-2E9C-101B-9397-08002B2CF9AE}" pid="8" name="MSIP_Label_d02b1413-7813-406b-b6f6-6ae50587ee27_ContentBits">
    <vt:lpwstr>0</vt:lpwstr>
  </property>
  <property fmtid="{D5CDD505-2E9C-101B-9397-08002B2CF9AE}" pid="9" name="ContentTypeId">
    <vt:lpwstr>0x01010054CE8BB48BAD6E4290E9F3D9CAB47BF3</vt:lpwstr>
  </property>
</Properties>
</file>