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1"/>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Lst>
  <p:sldSz cx="18288000" cy="10287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8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60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32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2004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760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C7B018BB-80A7-4F77-B60F-C8B233D01FF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EEE7283C-3CF3-47DC-8721-378D4A62B228}"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 styleId="{CF821DB8-F4EB-4A41-A1BA-3FCAFE7338EE}"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ff">
        <a:fontRef idx="maj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rgbClr val="FFFFFF"/>
          </a:solid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round/>
            </a:ln>
          </a:top>
          <a:bottom>
            <a:ln w="25400" cap="flat">
              <a:solidFill>
                <a:srgbClr val="000000"/>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ACACA"/>
          </a:solidFill>
        </a:fill>
      </a:tcStyle>
    </a:wholeTbl>
    <a:band2H>
      <a:tcTxStyle/>
      <a:tcStyle>
        <a:tcBdr/>
        <a:fill>
          <a:solidFill>
            <a:srgbClr val="E6E6E6"/>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000000"/>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solidFill>
            <a:srgbClr val="000000">
              <a:alpha val="20000"/>
            </a:srgbClr>
          </a:solidFill>
        </a:fill>
      </a:tcStyle>
    </a:firstCol>
    <a:la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50800" cap="flat">
              <a:solidFill>
                <a:srgbClr val="000000"/>
              </a:solidFill>
              <a:prstDash val="solid"/>
              <a:round/>
            </a:ln>
          </a:top>
          <a:bottom>
            <a:ln w="127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lastRow>
    <a:firstRow>
      <a:tcTxStyle b="on" i="off">
        <a:fontRef idx="major">
          <a:srgbClr val="000000"/>
        </a:fontRef>
        <a:srgbClr val="000000"/>
      </a:tcTxStyle>
      <a:tcStyle>
        <a:tcBdr>
          <a:left>
            <a:ln w="12700" cap="flat">
              <a:solidFill>
                <a:srgbClr val="000000"/>
              </a:solidFill>
              <a:prstDash val="solid"/>
              <a:round/>
            </a:ln>
          </a:left>
          <a:right>
            <a:ln w="12700" cap="flat">
              <a:solidFill>
                <a:srgbClr val="000000"/>
              </a:solidFill>
              <a:prstDash val="solid"/>
              <a:round/>
            </a:ln>
          </a:right>
          <a:top>
            <a:ln w="12700" cap="flat">
              <a:solidFill>
                <a:srgbClr val="000000"/>
              </a:solidFill>
              <a:prstDash val="solid"/>
              <a:round/>
            </a:ln>
          </a:top>
          <a:bottom>
            <a:ln w="25400" cap="flat">
              <a:solidFill>
                <a:srgbClr val="000000"/>
              </a:solidFill>
              <a:prstDash val="solid"/>
              <a:round/>
            </a:ln>
          </a:bottom>
          <a:insideH>
            <a:ln w="12700" cap="flat">
              <a:solidFill>
                <a:srgbClr val="000000"/>
              </a:solidFill>
              <a:prstDash val="solid"/>
              <a:round/>
            </a:ln>
          </a:insideH>
          <a:insideV>
            <a:ln w="12700" cap="flat">
              <a:solidFill>
                <a:srgbClr val="000000"/>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7" d="100"/>
          <a:sy n="47" d="100"/>
        </p:scale>
        <p:origin x="500"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1.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28" Type="http://schemas.openxmlformats.org/officeDocument/2006/relationships/customXml" Target="../customXml/item3.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 Id="rId27" Type="http://schemas.openxmlformats.org/officeDocument/2006/relationships/customXml" Target="../customXml/item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1" name="Shape 91"/>
          <p:cNvSpPr>
            <a:spLocks noGrp="1" noRot="1" noChangeAspect="1"/>
          </p:cNvSpPr>
          <p:nvPr>
            <p:ph type="sldImg"/>
          </p:nvPr>
        </p:nvSpPr>
        <p:spPr>
          <a:xfrm>
            <a:off x="1143000" y="685800"/>
            <a:ext cx="4572000" cy="3429000"/>
          </a:xfrm>
          <a:prstGeom prst="rect">
            <a:avLst/>
          </a:prstGeom>
        </p:spPr>
        <p:txBody>
          <a:bodyPr/>
          <a:lstStyle/>
          <a:p>
            <a:endParaRPr/>
          </a:p>
        </p:txBody>
      </p:sp>
      <p:sp>
        <p:nvSpPr>
          <p:cNvPr id="92" name="Shape 92"/>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200">
        <a:latin typeface="+mj-lt"/>
        <a:ea typeface="+mj-ea"/>
        <a:cs typeface="+mj-cs"/>
        <a:sym typeface="Calibri"/>
      </a:defRPr>
    </a:lvl1pPr>
    <a:lvl2pPr indent="228600" latinLnBrk="0">
      <a:defRPr sz="1200">
        <a:latin typeface="+mj-lt"/>
        <a:ea typeface="+mj-ea"/>
        <a:cs typeface="+mj-cs"/>
        <a:sym typeface="Calibri"/>
      </a:defRPr>
    </a:lvl2pPr>
    <a:lvl3pPr indent="457200" latinLnBrk="0">
      <a:defRPr sz="1200">
        <a:latin typeface="+mj-lt"/>
        <a:ea typeface="+mj-ea"/>
        <a:cs typeface="+mj-cs"/>
        <a:sym typeface="Calibri"/>
      </a:defRPr>
    </a:lvl3pPr>
    <a:lvl4pPr indent="685800" latinLnBrk="0">
      <a:defRPr sz="1200">
        <a:latin typeface="+mj-lt"/>
        <a:ea typeface="+mj-ea"/>
        <a:cs typeface="+mj-cs"/>
        <a:sym typeface="Calibri"/>
      </a:defRPr>
    </a:lvl4pPr>
    <a:lvl5pPr indent="914400" latinLnBrk="0">
      <a:defRPr sz="1200">
        <a:latin typeface="+mj-lt"/>
        <a:ea typeface="+mj-ea"/>
        <a:cs typeface="+mj-cs"/>
        <a:sym typeface="Calibri"/>
      </a:defRPr>
    </a:lvl5pPr>
    <a:lvl6pPr indent="1143000" latinLnBrk="0">
      <a:defRPr sz="1200">
        <a:latin typeface="+mj-lt"/>
        <a:ea typeface="+mj-ea"/>
        <a:cs typeface="+mj-cs"/>
        <a:sym typeface="Calibri"/>
      </a:defRPr>
    </a:lvl6pPr>
    <a:lvl7pPr indent="1371600" latinLnBrk="0">
      <a:defRPr sz="1200">
        <a:latin typeface="+mj-lt"/>
        <a:ea typeface="+mj-ea"/>
        <a:cs typeface="+mj-cs"/>
        <a:sym typeface="Calibri"/>
      </a:defRPr>
    </a:lvl7pPr>
    <a:lvl8pPr indent="1600200" latinLnBrk="0">
      <a:defRPr sz="1200">
        <a:latin typeface="+mj-lt"/>
        <a:ea typeface="+mj-ea"/>
        <a:cs typeface="+mj-cs"/>
        <a:sym typeface="Calibri"/>
      </a:defRPr>
    </a:lvl8pPr>
    <a:lvl9pPr indent="1828800"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Shape 115"/>
          <p:cNvSpPr>
            <a:spLocks noGrp="1" noRot="1" noChangeAspect="1"/>
          </p:cNvSpPr>
          <p:nvPr>
            <p:ph type="sldImg"/>
          </p:nvPr>
        </p:nvSpPr>
        <p:spPr>
          <a:prstGeom prst="rect">
            <a:avLst/>
          </a:prstGeom>
        </p:spPr>
        <p:txBody>
          <a:bodyPr/>
          <a:lstStyle/>
          <a:p>
            <a:endParaRPr/>
          </a:p>
        </p:txBody>
      </p:sp>
      <p:sp>
        <p:nvSpPr>
          <p:cNvPr id="116" name="Shape 116"/>
          <p:cNvSpPr>
            <a:spLocks noGrp="1"/>
          </p:cNvSpPr>
          <p:nvPr>
            <p:ph type="body" sz="quarter" idx="1"/>
          </p:nvPr>
        </p:nvSpPr>
        <p:spPr>
          <a:prstGeom prst="rect">
            <a:avLst/>
          </a:prstGeom>
        </p:spPr>
        <p:txBody>
          <a:bodyPr/>
          <a:lstStyle/>
          <a:p>
            <a:r>
              <a:rPr>
                <a:latin typeface="+mn-lt"/>
                <a:ea typeface="+mn-ea"/>
                <a:cs typeface="+mn-cs"/>
                <a:sym typeface="Helvetica"/>
              </a:rPr>
              <a:t>✅ 全市嵌入式領導：</a:t>
            </a:r>
            <a:r>
              <a:t>GRT inclusion </a:t>
            </a:r>
            <a:r>
              <a:rPr>
                <a:latin typeface="+mn-lt"/>
                <a:ea typeface="+mn-ea"/>
                <a:cs typeface="+mn-cs"/>
                <a:sym typeface="Helvetica"/>
              </a:rPr>
              <a:t>寫進 </a:t>
            </a:r>
            <a:r>
              <a:t>Fairer Enfield Strategy</a:t>
            </a:r>
            <a:r>
              <a:rPr>
                <a:latin typeface="+mn-lt"/>
                <a:ea typeface="+mn-ea"/>
                <a:cs typeface="+mn-cs"/>
                <a:sym typeface="Helvetica"/>
              </a:rPr>
              <a:t>，不是獨立計畫</a:t>
            </a:r>
          </a:p>
          <a:p>
            <a:r>
              <a:rPr>
                <a:latin typeface="+mn-lt"/>
                <a:ea typeface="+mn-ea"/>
                <a:cs typeface="+mn-cs"/>
                <a:sym typeface="Helvetica"/>
              </a:rPr>
              <a:t>✅ 共同設計而非單方決策：</a:t>
            </a:r>
            <a:r>
              <a:t>8 </a:t>
            </a:r>
            <a:r>
              <a:rPr>
                <a:latin typeface="+mn-lt"/>
                <a:ea typeface="+mn-ea"/>
                <a:cs typeface="+mn-cs"/>
                <a:sym typeface="Helvetica"/>
              </a:rPr>
              <a:t>個工作組都有社區代表參與</a:t>
            </a:r>
          </a:p>
          <a:p>
            <a:r>
              <a:rPr>
                <a:latin typeface="+mn-lt"/>
                <a:ea typeface="+mn-ea"/>
                <a:cs typeface="+mn-cs"/>
                <a:sym typeface="Helvetica"/>
              </a:rPr>
              <a:t>✅ 可量化的系統性成果：</a:t>
            </a:r>
            <a:r>
              <a:t>700 </a:t>
            </a:r>
            <a:r>
              <a:rPr>
                <a:latin typeface="+mn-lt"/>
                <a:ea typeface="+mn-ea"/>
                <a:cs typeface="+mn-cs"/>
                <a:sym typeface="Helvetica"/>
              </a:rPr>
              <a:t>次 </a:t>
            </a:r>
            <a:r>
              <a:t>GP </a:t>
            </a:r>
            <a:r>
              <a:rPr>
                <a:latin typeface="+mn-lt"/>
                <a:ea typeface="+mn-ea"/>
                <a:cs typeface="+mn-cs"/>
                <a:sym typeface="Helvetica"/>
              </a:rPr>
              <a:t>登記、</a:t>
            </a:r>
            <a:r>
              <a:t>£50K </a:t>
            </a:r>
            <a:r>
              <a:rPr>
                <a:latin typeface="+mn-lt"/>
                <a:ea typeface="+mn-ea"/>
                <a:cs typeface="+mn-cs"/>
                <a:sym typeface="Helvetica"/>
              </a:rPr>
              <a:t>以上費用節省、</a:t>
            </a:r>
            <a:r>
              <a:t>1,700 Library </a:t>
            </a:r>
            <a:r>
              <a:rPr>
                <a:latin typeface="+mn-lt"/>
                <a:ea typeface="+mn-ea"/>
                <a:cs typeface="+mn-cs"/>
                <a:sym typeface="Helvetica"/>
              </a:rPr>
              <a:t>訪客</a:t>
            </a:r>
          </a:p>
          <a:p>
            <a:r>
              <a:rPr>
                <a:latin typeface="+mn-lt"/>
                <a:ea typeface="+mn-ea"/>
                <a:cs typeface="+mn-cs"/>
                <a:sym typeface="Helvetica"/>
              </a:rPr>
              <a:t>✅ 創造模式可複製：</a:t>
            </a:r>
            <a:r>
              <a:t>Negotiated Stopping </a:t>
            </a:r>
            <a:r>
              <a:rPr>
                <a:latin typeface="+mn-lt"/>
                <a:ea typeface="+mn-ea"/>
                <a:cs typeface="+mn-cs"/>
                <a:sym typeface="Helvetica"/>
              </a:rPr>
              <a:t>模式與其他 </a:t>
            </a:r>
            <a:r>
              <a:t>Local Authorities </a:t>
            </a:r>
            <a:r>
              <a:rPr>
                <a:latin typeface="+mn-lt"/>
                <a:ea typeface="+mn-ea"/>
                <a:cs typeface="+mn-cs"/>
                <a:sym typeface="Helvetica"/>
              </a:rPr>
              <a:t>分享</a:t>
            </a:r>
          </a:p>
          <a:p>
            <a:endParaRPr>
              <a:latin typeface="+mn-lt"/>
              <a:ea typeface="+mn-ea"/>
              <a:cs typeface="+mn-cs"/>
              <a:sym typeface="Helvetica"/>
            </a:endParaRPr>
          </a:p>
          <a:p>
            <a:endParaRPr>
              <a:latin typeface="+mn-lt"/>
              <a:ea typeface="+mn-ea"/>
              <a:cs typeface="+mn-cs"/>
              <a:sym typeface="Helvetica"/>
            </a:endParaRPr>
          </a:p>
          <a:p>
            <a:endParaRPr>
              <a:latin typeface="+mn-lt"/>
              <a:ea typeface="+mn-ea"/>
              <a:cs typeface="+mn-cs"/>
              <a:sym typeface="Helvetica"/>
            </a:endParaRPr>
          </a:p>
          <a:p>
            <a:r>
              <a:t> £1.95m saved · National model · Community co-design · System-wide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Shape 122"/>
          <p:cNvSpPr>
            <a:spLocks noGrp="1" noRot="1" noChangeAspect="1"/>
          </p:cNvSpPr>
          <p:nvPr>
            <p:ph type="sldImg"/>
          </p:nvPr>
        </p:nvSpPr>
        <p:spPr>
          <a:prstGeom prst="rect">
            <a:avLst/>
          </a:prstGeom>
        </p:spPr>
        <p:txBody>
          <a:bodyPr/>
          <a:lstStyle/>
          <a:p>
            <a:endParaRPr/>
          </a:p>
        </p:txBody>
      </p:sp>
      <p:sp>
        <p:nvSpPr>
          <p:cNvPr id="123" name="Shape 123"/>
          <p:cNvSpPr>
            <a:spLocks noGrp="1"/>
          </p:cNvSpPr>
          <p:nvPr>
            <p:ph type="body" sz="quarter" idx="1"/>
          </p:nvPr>
        </p:nvSpPr>
        <p:spPr>
          <a:prstGeom prst="rect">
            <a:avLst/>
          </a:prstGeom>
        </p:spPr>
        <p:txBody>
          <a:bodyPr/>
          <a:lstStyle/>
          <a:p>
            <a:r>
              <a:rPr>
                <a:latin typeface="+mn-lt"/>
                <a:ea typeface="+mn-ea"/>
                <a:cs typeface="+mn-cs"/>
                <a:sym typeface="Helvetica"/>
              </a:rPr>
              <a:t>✅ 全市嵌入式領導：</a:t>
            </a:r>
            <a:r>
              <a:t>GRT inclusion </a:t>
            </a:r>
            <a:r>
              <a:rPr>
                <a:latin typeface="+mn-lt"/>
                <a:ea typeface="+mn-ea"/>
                <a:cs typeface="+mn-cs"/>
                <a:sym typeface="Helvetica"/>
              </a:rPr>
              <a:t>寫進 </a:t>
            </a:r>
            <a:r>
              <a:t>Fairer Enfield Strategy</a:t>
            </a:r>
            <a:r>
              <a:rPr>
                <a:latin typeface="+mn-lt"/>
                <a:ea typeface="+mn-ea"/>
                <a:cs typeface="+mn-cs"/>
                <a:sym typeface="Helvetica"/>
              </a:rPr>
              <a:t>，不是獨立計畫</a:t>
            </a:r>
          </a:p>
          <a:p>
            <a:r>
              <a:rPr>
                <a:latin typeface="+mn-lt"/>
                <a:ea typeface="+mn-ea"/>
                <a:cs typeface="+mn-cs"/>
                <a:sym typeface="Helvetica"/>
              </a:rPr>
              <a:t>✅ 共同設計而非單方決策：</a:t>
            </a:r>
            <a:r>
              <a:t>8 </a:t>
            </a:r>
            <a:r>
              <a:rPr>
                <a:latin typeface="+mn-lt"/>
                <a:ea typeface="+mn-ea"/>
                <a:cs typeface="+mn-cs"/>
                <a:sym typeface="Helvetica"/>
              </a:rPr>
              <a:t>個工作組都有社區代表參與</a:t>
            </a:r>
          </a:p>
          <a:p>
            <a:r>
              <a:rPr>
                <a:latin typeface="+mn-lt"/>
                <a:ea typeface="+mn-ea"/>
                <a:cs typeface="+mn-cs"/>
                <a:sym typeface="Helvetica"/>
              </a:rPr>
              <a:t>✅ 可量化的系統性成果：</a:t>
            </a:r>
            <a:r>
              <a:t>700 </a:t>
            </a:r>
            <a:r>
              <a:rPr>
                <a:latin typeface="+mn-lt"/>
                <a:ea typeface="+mn-ea"/>
                <a:cs typeface="+mn-cs"/>
                <a:sym typeface="Helvetica"/>
              </a:rPr>
              <a:t>次 </a:t>
            </a:r>
            <a:r>
              <a:t>GP </a:t>
            </a:r>
            <a:r>
              <a:rPr>
                <a:latin typeface="+mn-lt"/>
                <a:ea typeface="+mn-ea"/>
                <a:cs typeface="+mn-cs"/>
                <a:sym typeface="Helvetica"/>
              </a:rPr>
              <a:t>登記、</a:t>
            </a:r>
            <a:r>
              <a:t>£50K </a:t>
            </a:r>
            <a:r>
              <a:rPr>
                <a:latin typeface="+mn-lt"/>
                <a:ea typeface="+mn-ea"/>
                <a:cs typeface="+mn-cs"/>
                <a:sym typeface="Helvetica"/>
              </a:rPr>
              <a:t>以上費用節省、</a:t>
            </a:r>
            <a:r>
              <a:t>1,700 Library </a:t>
            </a:r>
            <a:r>
              <a:rPr>
                <a:latin typeface="+mn-lt"/>
                <a:ea typeface="+mn-ea"/>
                <a:cs typeface="+mn-cs"/>
                <a:sym typeface="Helvetica"/>
              </a:rPr>
              <a:t>訪客</a:t>
            </a:r>
          </a:p>
          <a:p>
            <a:r>
              <a:rPr>
                <a:latin typeface="+mn-lt"/>
                <a:ea typeface="+mn-ea"/>
                <a:cs typeface="+mn-cs"/>
                <a:sym typeface="Helvetica"/>
              </a:rPr>
              <a:t>✅ 創造模式可複製：</a:t>
            </a:r>
            <a:r>
              <a:t>Negotiated Stopping </a:t>
            </a:r>
            <a:r>
              <a:rPr>
                <a:latin typeface="+mn-lt"/>
                <a:ea typeface="+mn-ea"/>
                <a:cs typeface="+mn-cs"/>
                <a:sym typeface="Helvetica"/>
              </a:rPr>
              <a:t>模式與其他 </a:t>
            </a:r>
            <a:r>
              <a:t>Local Authorities </a:t>
            </a:r>
            <a:r>
              <a:rPr>
                <a:latin typeface="+mn-lt"/>
                <a:ea typeface="+mn-ea"/>
                <a:cs typeface="+mn-cs"/>
                <a:sym typeface="Helvetica"/>
              </a:rPr>
              <a:t>分享</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685800" y="2130425"/>
            <a:ext cx="7772400" cy="1470025"/>
          </a:xfrm>
          <a:prstGeom prst="rect">
            <a:avLst/>
          </a:prstGeom>
        </p:spPr>
        <p:txBody>
          <a:bodyPr/>
          <a:lstStyle/>
          <a:p>
            <a:r>
              <a:t>Title Text</a:t>
            </a:r>
          </a:p>
        </p:txBody>
      </p:sp>
      <p:sp>
        <p:nvSpPr>
          <p:cNvPr id="12" name="Body Level One…"/>
          <p:cNvSpPr txBox="1">
            <a:spLocks noGrp="1"/>
          </p:cNvSpPr>
          <p:nvPr>
            <p:ph type="body" sz="quarter" idx="1"/>
          </p:nvPr>
        </p:nvSpPr>
        <p:spPr>
          <a:xfrm>
            <a:off x="1371600" y="3886200"/>
            <a:ext cx="6400800" cy="175260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21" name="Body Level One…"/>
          <p:cNvSpPr txBox="1">
            <a:spLocks noGrp="1"/>
          </p:cNvSpPr>
          <p:nvPr>
            <p:ph type="body" sz="quarter" idx="1"/>
          </p:nvPr>
        </p:nvSpPr>
        <p:spPr>
          <a:xfrm>
            <a:off x="457200" y="1600200"/>
            <a:ext cx="8229600" cy="452596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p:nvPr>
        </p:nvSpPr>
        <p:spPr>
          <a:xfrm>
            <a:off x="722312" y="4406900"/>
            <a:ext cx="7772401" cy="1362075"/>
          </a:xfrm>
          <a:prstGeom prst="rect">
            <a:avLst/>
          </a:prstGeom>
        </p:spPr>
        <p:txBody>
          <a:bodyPr anchor="t"/>
          <a:lstStyle>
            <a:lvl1pPr algn="l">
              <a:defRPr sz="4000" b="1" cap="all"/>
            </a:lvl1pPr>
          </a:lstStyle>
          <a:p>
            <a:r>
              <a:t>Title Text</a:t>
            </a:r>
          </a:p>
        </p:txBody>
      </p:sp>
      <p:sp>
        <p:nvSpPr>
          <p:cNvPr id="30" name="Body Level One…"/>
          <p:cNvSpPr txBox="1">
            <a:spLocks noGrp="1"/>
          </p:cNvSpPr>
          <p:nvPr>
            <p:ph type="body" sz="quarter" idx="1"/>
          </p:nvPr>
        </p:nvSpPr>
        <p:spPr>
          <a:xfrm>
            <a:off x="722312" y="2906713"/>
            <a:ext cx="7772401" cy="1500188"/>
          </a:xfrm>
          <a:prstGeom prst="rect">
            <a:avLst/>
          </a:prstGeom>
        </p:spPr>
        <p:txBody>
          <a:bodyPr anchor="b"/>
          <a:lstStyle>
            <a:lvl1pPr marL="0" indent="0">
              <a:spcBef>
                <a:spcPts val="400"/>
              </a:spcBef>
              <a:buSzTx/>
              <a:buFontTx/>
              <a:buNone/>
              <a:defRPr sz="2000">
                <a:solidFill>
                  <a:srgbClr val="888888"/>
                </a:solidFill>
              </a:defRPr>
            </a:lvl1pPr>
            <a:lvl2pPr marL="0" indent="457200">
              <a:spcBef>
                <a:spcPts val="400"/>
              </a:spcBef>
              <a:buSzTx/>
              <a:buFontTx/>
              <a:buNone/>
              <a:defRPr sz="2000">
                <a:solidFill>
                  <a:srgbClr val="888888"/>
                </a:solidFill>
              </a:defRPr>
            </a:lvl2pPr>
            <a:lvl3pPr marL="0" indent="914400">
              <a:spcBef>
                <a:spcPts val="400"/>
              </a:spcBef>
              <a:buSzTx/>
              <a:buFontTx/>
              <a:buNone/>
              <a:defRPr sz="2000">
                <a:solidFill>
                  <a:srgbClr val="888888"/>
                </a:solidFill>
              </a:defRPr>
            </a:lvl3pPr>
            <a:lvl4pPr marL="0" indent="1371600">
              <a:spcBef>
                <a:spcPts val="400"/>
              </a:spcBef>
              <a:buSzTx/>
              <a:buFontTx/>
              <a:buNone/>
              <a:defRPr sz="2000">
                <a:solidFill>
                  <a:srgbClr val="888888"/>
                </a:solidFill>
              </a:defRPr>
            </a:lvl4pPr>
            <a:lvl5pPr marL="0" indent="1828800">
              <a:spcBef>
                <a:spcPts val="400"/>
              </a:spcBef>
              <a:buSzTx/>
              <a:buFontTx/>
              <a:buNone/>
              <a:defRPr sz="20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9" name="Body Level One…"/>
          <p:cNvSpPr txBox="1">
            <a:spLocks noGrp="1"/>
          </p:cNvSpPr>
          <p:nvPr>
            <p:ph type="body" sz="quarter" idx="1"/>
          </p:nvPr>
        </p:nvSpPr>
        <p:spPr>
          <a:xfrm>
            <a:off x="457200" y="1600200"/>
            <a:ext cx="4038600" cy="4525963"/>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48" name="Body Level One…"/>
          <p:cNvSpPr txBox="1">
            <a:spLocks noGrp="1"/>
          </p:cNvSpPr>
          <p:nvPr>
            <p:ph type="body" sz="quarter" idx="1"/>
          </p:nvPr>
        </p:nvSpPr>
        <p:spPr>
          <a:xfrm>
            <a:off x="457200" y="1535112"/>
            <a:ext cx="4040188" cy="63976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21"/>
          </p:nvPr>
        </p:nvSpPr>
        <p:spPr>
          <a:xfrm>
            <a:off x="4645025" y="1535112"/>
            <a:ext cx="4041775" cy="639763"/>
          </a:xfrm>
          <a:prstGeom prst="rect">
            <a:avLst/>
          </a:prstGeom>
        </p:spPr>
        <p:txBody>
          <a:bodyPr anchor="b"/>
          <a:lstStyle/>
          <a:p>
            <a:pPr marL="0" indent="0">
              <a:spcBef>
                <a:spcPts val="500"/>
              </a:spcBef>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p:nvPr>
        </p:nvSpPr>
        <p:spPr>
          <a:xfrm>
            <a:off x="457200" y="273050"/>
            <a:ext cx="3008314" cy="1162050"/>
          </a:xfrm>
          <a:prstGeom prst="rect">
            <a:avLst/>
          </a:prstGeom>
        </p:spPr>
        <p:txBody>
          <a:bodyPr anchor="b"/>
          <a:lstStyle>
            <a:lvl1pPr algn="l">
              <a:defRPr sz="2000" b="1"/>
            </a:lvl1pPr>
          </a:lstStyle>
          <a:p>
            <a:r>
              <a:t>Title Text</a:t>
            </a:r>
          </a:p>
        </p:txBody>
      </p:sp>
      <p:sp>
        <p:nvSpPr>
          <p:cNvPr id="73" name="Body Level One…"/>
          <p:cNvSpPr txBox="1">
            <a:spLocks noGrp="1"/>
          </p:cNvSpPr>
          <p:nvPr>
            <p:ph type="body" sz="quarter" idx="1"/>
          </p:nvPr>
        </p:nvSpPr>
        <p:spPr>
          <a:xfrm>
            <a:off x="3575050" y="273050"/>
            <a:ext cx="5111750" cy="5853113"/>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21"/>
          </p:nvPr>
        </p:nvSpPr>
        <p:spPr>
          <a:xfrm>
            <a:off x="457199" y="1435100"/>
            <a:ext cx="3008315" cy="4691063"/>
          </a:xfrm>
          <a:prstGeom prst="rect">
            <a:avLst/>
          </a:prstGeom>
        </p:spPr>
        <p:txBody>
          <a:bodyPr/>
          <a:lstStyle/>
          <a:p>
            <a:pPr marL="0" indent="0">
              <a:spcBef>
                <a:spcPts val="300"/>
              </a:spcBef>
              <a:buSzTx/>
              <a:buFontTx/>
              <a:buNone/>
              <a:defRPr sz="14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p:nvPr>
        </p:nvSpPr>
        <p:spPr>
          <a:xfrm>
            <a:off x="1792288" y="4800600"/>
            <a:ext cx="5486401" cy="566738"/>
          </a:xfrm>
          <a:prstGeom prst="rect">
            <a:avLst/>
          </a:prstGeom>
        </p:spPr>
        <p:txBody>
          <a:bodyPr anchor="b"/>
          <a:lstStyle>
            <a:lvl1pPr algn="l">
              <a:defRPr sz="2000" b="1"/>
            </a:lvl1pPr>
          </a:lstStyle>
          <a:p>
            <a:r>
              <a:t>Title Text</a:t>
            </a:r>
          </a:p>
        </p:txBody>
      </p:sp>
      <p:sp>
        <p:nvSpPr>
          <p:cNvPr id="83" name="Picture Placeholder 2"/>
          <p:cNvSpPr>
            <a:spLocks noGrp="1"/>
          </p:cNvSpPr>
          <p:nvPr>
            <p:ph type="pic" sz="quarter" idx="21"/>
          </p:nvPr>
        </p:nvSpPr>
        <p:spPr>
          <a:xfrm>
            <a:off x="1792288" y="612775"/>
            <a:ext cx="5486401" cy="4114800"/>
          </a:xfrm>
          <a:prstGeom prst="rect">
            <a:avLst/>
          </a:prstGeom>
        </p:spPr>
        <p:txBody>
          <a:bodyPr lIns="91439" rIns="91439">
            <a:noAutofit/>
          </a:bodyPr>
          <a:lstStyle/>
          <a:p>
            <a:endParaRPr/>
          </a:p>
        </p:txBody>
      </p:sp>
      <p:sp>
        <p:nvSpPr>
          <p:cNvPr id="84" name="Body Level One…"/>
          <p:cNvSpPr txBox="1">
            <a:spLocks noGrp="1"/>
          </p:cNvSpPr>
          <p:nvPr>
            <p:ph type="body" sz="quarter" idx="1"/>
          </p:nvPr>
        </p:nvSpPr>
        <p:spPr>
          <a:xfrm>
            <a:off x="1792288" y="5367337"/>
            <a:ext cx="5486401" cy="804863"/>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914400" y="138112"/>
            <a:ext cx="16459200" cy="226218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chor="ctr">
            <a:normAutofit/>
          </a:bodyPr>
          <a:lstStyle/>
          <a:p>
            <a:r>
              <a:t>Title Text</a:t>
            </a:r>
          </a:p>
        </p:txBody>
      </p:sp>
      <p:sp>
        <p:nvSpPr>
          <p:cNvPr id="3" name="Body Level One…"/>
          <p:cNvSpPr txBox="1">
            <a:spLocks noGrp="1"/>
          </p:cNvSpPr>
          <p:nvPr>
            <p:ph type="body" idx="1"/>
          </p:nvPr>
        </p:nvSpPr>
        <p:spPr>
          <a:xfrm>
            <a:off x="914400" y="2400300"/>
            <a:ext cx="16459200" cy="7886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428176" y="6414760"/>
            <a:ext cx="258624" cy="248305"/>
          </a:xfrm>
          <a:prstGeom prst="rect">
            <a:avLst/>
          </a:prstGeom>
          <a:ln w="12700">
            <a:miter lim="400000"/>
          </a:ln>
        </p:spPr>
        <p:txBody>
          <a:bodyPr wrap="none" lIns="45719" rIns="45719" anchor="ctr">
            <a:spAutoFit/>
          </a:bodyPr>
          <a:lstStyle>
            <a:lvl1pPr algn="r">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slideLayout" Target="../slideLayouts/slideLayout7.xml"/><Relationship Id="rId7" Type="http://schemas.openxmlformats.org/officeDocument/2006/relationships/image" Target="../media/image37.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6.jpeg"/><Relationship Id="rId5" Type="http://schemas.openxmlformats.org/officeDocument/2006/relationships/image" Target="../media/image35.png"/><Relationship Id="rId4" Type="http://schemas.openxmlformats.org/officeDocument/2006/relationships/image" Target="../media/image1.jpeg"/><Relationship Id="rId9" Type="http://schemas.openxmlformats.org/officeDocument/2006/relationships/image" Target="../media/image39.jpeg"/></Relationships>
</file>

<file path=ppt/slides/_rels/slide16.xml.rels><?xml version="1.0" encoding="UTF-8" standalone="yes"?>
<Relationships xmlns="http://schemas.openxmlformats.org/package/2006/relationships"><Relationship Id="rId8" Type="http://schemas.openxmlformats.org/officeDocument/2006/relationships/image" Target="../media/image45.png"/><Relationship Id="rId13" Type="http://schemas.openxmlformats.org/officeDocument/2006/relationships/image" Target="../media/image49.png"/><Relationship Id="rId18" Type="http://schemas.openxmlformats.org/officeDocument/2006/relationships/image" Target="../media/image51.png"/><Relationship Id="rId3" Type="http://schemas.openxmlformats.org/officeDocument/2006/relationships/image" Target="../media/image40.png"/><Relationship Id="rId7" Type="http://schemas.openxmlformats.org/officeDocument/2006/relationships/image" Target="../media/image44.png"/><Relationship Id="rId12" Type="http://schemas.openxmlformats.org/officeDocument/2006/relationships/image" Target="../media/image48.png"/><Relationship Id="rId17" Type="http://schemas.openxmlformats.org/officeDocument/2006/relationships/image" Target="../media/image50.png"/><Relationship Id="rId2" Type="http://schemas.openxmlformats.org/officeDocument/2006/relationships/image" Target="../media/image1.jpeg"/><Relationship Id="rId16" Type="http://schemas.openxmlformats.org/officeDocument/2006/relationships/image" Target="../media/image4.jpeg"/><Relationship Id="rId20"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43.png"/><Relationship Id="rId11" Type="http://schemas.openxmlformats.org/officeDocument/2006/relationships/image" Target="../media/image47.png"/><Relationship Id="rId5" Type="http://schemas.openxmlformats.org/officeDocument/2006/relationships/image" Target="../media/image42.png"/><Relationship Id="rId15" Type="http://schemas.openxmlformats.org/officeDocument/2006/relationships/image" Target="../media/image5.png"/><Relationship Id="rId10" Type="http://schemas.openxmlformats.org/officeDocument/2006/relationships/image" Target="../media/image6.png"/><Relationship Id="rId19" Type="http://schemas.openxmlformats.org/officeDocument/2006/relationships/image" Target="../media/image52.png"/><Relationship Id="rId4" Type="http://schemas.openxmlformats.org/officeDocument/2006/relationships/image" Target="../media/image41.png"/><Relationship Id="rId9" Type="http://schemas.openxmlformats.org/officeDocument/2006/relationships/image" Target="../media/image46.png"/><Relationship Id="rId1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hyperlink" Target="https://www.enfield.gov.uk/services/your-council/grt" TargetMode="External"/><Relationship Id="rId3" Type="http://schemas.openxmlformats.org/officeDocument/2006/relationships/image" Target="../media/image55.png"/><Relationship Id="rId7" Type="http://schemas.openxmlformats.org/officeDocument/2006/relationships/hyperlink" Target="https://eur03.safelinks.protection.outlook.com/?url=https://www.youtube.com/watch?v=OhyAxadob6E&amp;data=05%7C02%7CKaren.Maguire@enfield.gov.uk%7Cedc19816ff9d415c879e08de7b7afc75%7Ccc18b91d1bb24d9bac767a4447488d49%7C0%7C0%7C639083965313525140%7CUnknown%7CTWFpbGZsb3d8eyJFbXB0eU1hcGkiOnRydWUsIlYiOiIwLjAuMDAwMCIsIlAiOiJXaW4zMiIsIkFOIjoiTWFpbCIsIldUIjoyfQ==%7C0%7C%7C%7C&amp;sdata=pPXKcaZPjFshraE2lOONgwurhGlWVEUHng/CzAFDJPw=&amp;reserved=0" TargetMode="External"/><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hyperlink" Target="https://www.enfield.gov.uk/services/your-council/grt#heritage-and-culture" TargetMode="External"/><Relationship Id="rId5" Type="http://schemas.openxmlformats.org/officeDocument/2006/relationships/hyperlink" Target="https://travellermovement.org.uk/news/february-2026-your-local-health-stop-enfield-case-story" TargetMode="Externa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95" name="Freeform 5"/>
          <p:cNvSpPr/>
          <p:nvPr/>
        </p:nvSpPr>
        <p:spPr>
          <a:xfrm>
            <a:off x="0" y="0"/>
            <a:ext cx="18288000" cy="10287000"/>
          </a:xfrm>
          <a:prstGeom prst="rect">
            <a:avLst/>
          </a:prstGeom>
          <a:blipFill>
            <a:blip r:embed="rId3"/>
            <a:stretch>
              <a:fillRect/>
            </a:stretch>
          </a:blipFill>
          <a:ln w="12700">
            <a:miter lim="400000"/>
          </a:ln>
        </p:spPr>
        <p:txBody>
          <a:bodyPr lIns="45719" rIns="45719"/>
          <a:lstStyle/>
          <a:p>
            <a:endParaRPr/>
          </a:p>
        </p:txBody>
      </p:sp>
      <p:sp>
        <p:nvSpPr>
          <p:cNvPr id="96" name="TextBox 9"/>
          <p:cNvSpPr txBox="1"/>
          <p:nvPr/>
        </p:nvSpPr>
        <p:spPr>
          <a:xfrm>
            <a:off x="415289" y="9265919"/>
            <a:ext cx="3566800" cy="4272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400"/>
              </a:lnSpc>
              <a:defRPr sz="2800" b="1">
                <a:solidFill>
                  <a:srgbClr val="D52B1E"/>
                </a:solidFill>
                <a:latin typeface="Myriad Bold"/>
                <a:ea typeface="Myriad Bold"/>
                <a:cs typeface="Myriad Bold"/>
                <a:sym typeface="Myriad Bold"/>
              </a:defRPr>
            </a:lvl1pPr>
          </a:lstStyle>
          <a:p>
            <a:r>
              <a:t>www.enfield.gov.uk</a:t>
            </a:r>
          </a:p>
        </p:txBody>
      </p:sp>
      <p:sp>
        <p:nvSpPr>
          <p:cNvPr id="97" name="Freeform 10"/>
          <p:cNvSpPr/>
          <p:nvPr/>
        </p:nvSpPr>
        <p:spPr>
          <a:xfrm>
            <a:off x="8756194" y="8967321"/>
            <a:ext cx="1664703" cy="804204"/>
          </a:xfrm>
          <a:prstGeom prst="rect">
            <a:avLst/>
          </a:prstGeom>
          <a:blipFill>
            <a:blip r:embed="rId4"/>
            <a:stretch>
              <a:fillRect/>
            </a:stretch>
          </a:blipFill>
          <a:ln w="12700">
            <a:miter lim="400000"/>
          </a:ln>
        </p:spPr>
        <p:txBody>
          <a:bodyPr lIns="45719" rIns="45719"/>
          <a:lstStyle/>
          <a:p>
            <a:endParaRPr/>
          </a:p>
        </p:txBody>
      </p:sp>
      <p:sp>
        <p:nvSpPr>
          <p:cNvPr id="98" name="Freeform 11"/>
          <p:cNvSpPr/>
          <p:nvPr/>
        </p:nvSpPr>
        <p:spPr>
          <a:xfrm>
            <a:off x="10564880" y="8644131"/>
            <a:ext cx="1450585" cy="1450586"/>
          </a:xfrm>
          <a:prstGeom prst="rect">
            <a:avLst/>
          </a:prstGeom>
          <a:blipFill>
            <a:blip r:embed="rId5"/>
            <a:stretch>
              <a:fillRect/>
            </a:stretch>
          </a:blipFill>
          <a:ln w="12700">
            <a:miter lim="400000"/>
          </a:ln>
        </p:spPr>
        <p:txBody>
          <a:bodyPr lIns="45719" rIns="45719"/>
          <a:lstStyle/>
          <a:p>
            <a:endParaRPr/>
          </a:p>
        </p:txBody>
      </p:sp>
      <p:sp>
        <p:nvSpPr>
          <p:cNvPr id="99" name="Freeform 12"/>
          <p:cNvSpPr/>
          <p:nvPr/>
        </p:nvSpPr>
        <p:spPr>
          <a:xfrm>
            <a:off x="6848705" y="8690017"/>
            <a:ext cx="2184583" cy="1358812"/>
          </a:xfrm>
          <a:prstGeom prst="rect">
            <a:avLst/>
          </a:prstGeom>
          <a:blipFill>
            <a:blip r:embed="rId6"/>
            <a:stretch>
              <a:fillRect/>
            </a:stretch>
          </a:blipFill>
          <a:ln w="12700">
            <a:miter lim="400000"/>
          </a:ln>
        </p:spPr>
        <p:txBody>
          <a:bodyPr lIns="45719" rIns="45719"/>
          <a:lstStyle/>
          <a:p>
            <a:endParaRPr/>
          </a:p>
        </p:txBody>
      </p:sp>
      <p:sp>
        <p:nvSpPr>
          <p:cNvPr id="100" name="Freeform 13"/>
          <p:cNvSpPr/>
          <p:nvPr/>
        </p:nvSpPr>
        <p:spPr>
          <a:xfrm>
            <a:off x="12015465" y="8754644"/>
            <a:ext cx="1530814" cy="1229558"/>
          </a:xfrm>
          <a:prstGeom prst="rect">
            <a:avLst/>
          </a:prstGeom>
          <a:blipFill>
            <a:blip r:embed="rId7"/>
            <a:stretch>
              <a:fillRect/>
            </a:stretch>
          </a:blipFill>
          <a:ln w="12700">
            <a:miter lim="400000"/>
          </a:ln>
        </p:spPr>
        <p:txBody>
          <a:bodyPr lIns="45719" rIns="45719"/>
          <a:lstStyle/>
          <a:p>
            <a:endParaRPr/>
          </a:p>
        </p:txBody>
      </p:sp>
      <p:sp>
        <p:nvSpPr>
          <p:cNvPr id="101" name="TextBox 14"/>
          <p:cNvSpPr txBox="1"/>
          <p:nvPr/>
        </p:nvSpPr>
        <p:spPr>
          <a:xfrm>
            <a:off x="4741721" y="9294494"/>
            <a:ext cx="2304689" cy="302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r">
              <a:lnSpc>
                <a:spcPts val="2400"/>
              </a:lnSpc>
              <a:defRPr sz="2000">
                <a:solidFill>
                  <a:srgbClr val="D52B1E"/>
                </a:solidFill>
                <a:latin typeface="Myriad"/>
                <a:ea typeface="Myriad"/>
                <a:cs typeface="Myriad"/>
                <a:sym typeface="Myriad"/>
              </a:defRPr>
            </a:lvl1pPr>
          </a:lstStyle>
          <a:p>
            <a:r>
              <a:t>In partnership with</a:t>
            </a:r>
          </a:p>
        </p:txBody>
      </p:sp>
      <p:sp>
        <p:nvSpPr>
          <p:cNvPr id="102" name="TextBox 15"/>
          <p:cNvSpPr txBox="1"/>
          <p:nvPr/>
        </p:nvSpPr>
        <p:spPr>
          <a:xfrm>
            <a:off x="2713078" y="2681883"/>
            <a:ext cx="13750936" cy="30289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lnSpc>
                <a:spcPts val="11900"/>
              </a:lnSpc>
              <a:defRPr sz="9900" b="1">
                <a:solidFill>
                  <a:srgbClr val="FFFFFF"/>
                </a:solidFill>
                <a:latin typeface="Myriad Bold"/>
                <a:ea typeface="Myriad Bold"/>
                <a:cs typeface="Myriad Bold"/>
                <a:sym typeface="Myriad Bold"/>
              </a:defRPr>
            </a:pPr>
            <a:r>
              <a:t>Enfield’s Journey</a:t>
            </a:r>
          </a:p>
          <a:p>
            <a:pPr algn="ctr">
              <a:lnSpc>
                <a:spcPts val="6000"/>
              </a:lnSpc>
              <a:defRPr sz="5000">
                <a:solidFill>
                  <a:srgbClr val="FFFFFF"/>
                </a:solidFill>
                <a:latin typeface="Myriad"/>
                <a:ea typeface="Myriad"/>
                <a:cs typeface="Myriad"/>
                <a:sym typeface="Myriad"/>
              </a:defRPr>
            </a:pPr>
            <a:r>
              <a:t>How we created opportunities for our </a:t>
            </a:r>
          </a:p>
          <a:p>
            <a:pPr algn="ctr">
              <a:lnSpc>
                <a:spcPts val="6000"/>
              </a:lnSpc>
              <a:defRPr sz="5000">
                <a:solidFill>
                  <a:srgbClr val="FFFFFF"/>
                </a:solidFill>
                <a:latin typeface="Myriad"/>
                <a:ea typeface="Myriad"/>
                <a:cs typeface="Myriad"/>
                <a:sym typeface="Myriad"/>
              </a:defRPr>
            </a:pPr>
            <a:r>
              <a:t>Gypsy, Roma and Traveller residents</a:t>
            </a: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80" name="Freeform 5"/>
          <p:cNvSpPr/>
          <p:nvPr/>
        </p:nvSpPr>
        <p:spPr>
          <a:xfrm>
            <a:off x="1028700" y="5143499"/>
            <a:ext cx="5760921" cy="2746420"/>
          </a:xfrm>
          <a:prstGeom prst="rect">
            <a:avLst/>
          </a:prstGeom>
          <a:solidFill>
            <a:srgbClr val="F6F6F6"/>
          </a:solidFill>
          <a:ln w="12700">
            <a:miter lim="400000"/>
          </a:ln>
        </p:spPr>
        <p:txBody>
          <a:bodyPr lIns="45719" rIns="45719"/>
          <a:lstStyle/>
          <a:p>
            <a:endParaRPr/>
          </a:p>
        </p:txBody>
      </p:sp>
      <p:sp>
        <p:nvSpPr>
          <p:cNvPr id="181" name="Freeform 8"/>
          <p:cNvSpPr/>
          <p:nvPr/>
        </p:nvSpPr>
        <p:spPr>
          <a:xfrm>
            <a:off x="7094419" y="5143499"/>
            <a:ext cx="5530656" cy="2746420"/>
          </a:xfrm>
          <a:prstGeom prst="rect">
            <a:avLst/>
          </a:prstGeom>
          <a:solidFill>
            <a:srgbClr val="F6F6F6"/>
          </a:solidFill>
          <a:ln w="12700">
            <a:miter lim="400000"/>
          </a:ln>
        </p:spPr>
        <p:txBody>
          <a:bodyPr lIns="45719" rIns="45719"/>
          <a:lstStyle/>
          <a:p>
            <a:endParaRPr/>
          </a:p>
        </p:txBody>
      </p:sp>
      <p:sp>
        <p:nvSpPr>
          <p:cNvPr id="182" name="Freeform 11"/>
          <p:cNvSpPr/>
          <p:nvPr/>
        </p:nvSpPr>
        <p:spPr>
          <a:xfrm>
            <a:off x="12931403" y="5143499"/>
            <a:ext cx="4545005" cy="2746420"/>
          </a:xfrm>
          <a:prstGeom prst="rect">
            <a:avLst/>
          </a:prstGeom>
          <a:solidFill>
            <a:srgbClr val="F6F6F6"/>
          </a:solidFill>
          <a:ln w="12700">
            <a:miter lim="400000"/>
          </a:ln>
        </p:spPr>
        <p:txBody>
          <a:bodyPr lIns="45719" rIns="45719"/>
          <a:lstStyle/>
          <a:p>
            <a:endParaRPr/>
          </a:p>
        </p:txBody>
      </p:sp>
      <p:sp>
        <p:nvSpPr>
          <p:cNvPr id="183" name="Freeform 14"/>
          <p:cNvSpPr/>
          <p:nvPr/>
        </p:nvSpPr>
        <p:spPr>
          <a:xfrm>
            <a:off x="1028700" y="2217424"/>
            <a:ext cx="8555587" cy="2746421"/>
          </a:xfrm>
          <a:prstGeom prst="rect">
            <a:avLst/>
          </a:prstGeom>
          <a:solidFill>
            <a:srgbClr val="F6F6F6"/>
          </a:solidFill>
          <a:ln w="12700">
            <a:miter lim="400000"/>
          </a:ln>
        </p:spPr>
        <p:txBody>
          <a:bodyPr lIns="45719" rIns="45719"/>
          <a:lstStyle/>
          <a:p>
            <a:endParaRPr/>
          </a:p>
        </p:txBody>
      </p:sp>
      <p:sp>
        <p:nvSpPr>
          <p:cNvPr id="184" name="Freeform 17"/>
          <p:cNvSpPr/>
          <p:nvPr/>
        </p:nvSpPr>
        <p:spPr>
          <a:xfrm>
            <a:off x="9936181" y="2217424"/>
            <a:ext cx="7540227" cy="2746421"/>
          </a:xfrm>
          <a:prstGeom prst="rect">
            <a:avLst/>
          </a:prstGeom>
          <a:solidFill>
            <a:srgbClr val="F6F6F6"/>
          </a:solidFill>
          <a:ln w="12700">
            <a:miter lim="400000"/>
          </a:ln>
        </p:spPr>
        <p:txBody>
          <a:bodyPr lIns="45719" rIns="45719"/>
          <a:lstStyle/>
          <a:p>
            <a:endParaRPr/>
          </a:p>
        </p:txBody>
      </p:sp>
      <p:sp>
        <p:nvSpPr>
          <p:cNvPr id="185" name="Group 22"/>
          <p:cNvSpPr/>
          <p:nvPr/>
        </p:nvSpPr>
        <p:spPr>
          <a:xfrm>
            <a:off x="10309739" y="3522928"/>
            <a:ext cx="6793111"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ts val="3700"/>
              </a:lnSpc>
              <a:defRPr sz="2400">
                <a:latin typeface="Helvetica Neue"/>
                <a:ea typeface="Helvetica Neue"/>
                <a:cs typeface="Helvetica Neue"/>
                <a:sym typeface="Helvetica Neue"/>
              </a:defRPr>
            </a:lvl1pPr>
          </a:lstStyle>
          <a:p>
            <a:r>
              <a:t>Peer groups established for GRT families and school staff - sharing cultural knowledge and competency</a:t>
            </a:r>
          </a:p>
        </p:txBody>
      </p:sp>
      <p:sp>
        <p:nvSpPr>
          <p:cNvPr id="186" name="Group 25"/>
          <p:cNvSpPr/>
          <p:nvPr/>
        </p:nvSpPr>
        <p:spPr>
          <a:xfrm>
            <a:off x="1442748" y="6474588"/>
            <a:ext cx="4932822"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ts val="3700"/>
              </a:lnSpc>
              <a:defRPr sz="2400">
                <a:latin typeface="Helvetica Neue"/>
                <a:ea typeface="Helvetica Neue"/>
                <a:cs typeface="Helvetica Neue"/>
                <a:sym typeface="Helvetica Neue"/>
              </a:defRPr>
            </a:pPr>
            <a:r>
              <a:t>Roadside education: </a:t>
            </a:r>
            <a:r>
              <a:rPr b="1">
                <a:solidFill>
                  <a:srgbClr val="D52B1E"/>
                </a:solidFill>
              </a:rPr>
              <a:t>16 cases</a:t>
            </a:r>
            <a:r>
              <a:t> enrolled; rapid response for newly arrived families</a:t>
            </a:r>
          </a:p>
        </p:txBody>
      </p:sp>
      <p:sp>
        <p:nvSpPr>
          <p:cNvPr id="187" name="Group 28"/>
          <p:cNvSpPr/>
          <p:nvPr/>
        </p:nvSpPr>
        <p:spPr>
          <a:xfrm>
            <a:off x="7448605" y="6474588"/>
            <a:ext cx="497515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gn="ctr">
              <a:lnSpc>
                <a:spcPts val="3700"/>
              </a:lnSpc>
              <a:defRPr sz="2400" b="1">
                <a:solidFill>
                  <a:srgbClr val="D52B1E"/>
                </a:solidFill>
                <a:latin typeface="Helvetica Neue"/>
                <a:ea typeface="Helvetica Neue"/>
                <a:cs typeface="Helvetica Neue"/>
                <a:sym typeface="Helvetica Neue"/>
              </a:defRPr>
            </a:pPr>
            <a:r>
              <a:t>70 schools</a:t>
            </a:r>
            <a:r>
              <a:rPr b="0">
                <a:solidFill>
                  <a:srgbClr val="000000"/>
                </a:solidFill>
              </a:rPr>
              <a:t> actively celebrating GRT History Month with dedicated packs and activities</a:t>
            </a:r>
          </a:p>
        </p:txBody>
      </p:sp>
      <p:sp>
        <p:nvSpPr>
          <p:cNvPr id="188" name="Group 31"/>
          <p:cNvSpPr/>
          <p:nvPr/>
        </p:nvSpPr>
        <p:spPr>
          <a:xfrm>
            <a:off x="13335359" y="6474588"/>
            <a:ext cx="3737093"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lvl1pPr algn="ctr">
              <a:lnSpc>
                <a:spcPts val="3700"/>
              </a:lnSpc>
              <a:defRPr sz="2400">
                <a:latin typeface="Helvetica Neue"/>
                <a:ea typeface="Helvetica Neue"/>
                <a:cs typeface="Helvetica Neue"/>
                <a:sym typeface="Helvetica Neue"/>
              </a:defRPr>
            </a:lvl1pPr>
          </a:lstStyle>
          <a:p>
            <a:r>
              <a:t>Commitment to GRTBS Pledge &amp; Mistow Pledge</a:t>
            </a:r>
          </a:p>
        </p:txBody>
      </p:sp>
      <p:sp>
        <p:nvSpPr>
          <p:cNvPr id="189" name="TextBox 34"/>
          <p:cNvSpPr txBox="1"/>
          <p:nvPr/>
        </p:nvSpPr>
        <p:spPr>
          <a:xfrm>
            <a:off x="594484" y="407669"/>
            <a:ext cx="14434600"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Education — No Child Left Behind</a:t>
            </a:r>
          </a:p>
        </p:txBody>
      </p:sp>
      <p:sp>
        <p:nvSpPr>
          <p:cNvPr id="190" name="Group 22"/>
          <p:cNvSpPr txBox="1"/>
          <p:nvPr/>
        </p:nvSpPr>
        <p:spPr>
          <a:xfrm>
            <a:off x="1536380" y="2824391"/>
            <a:ext cx="7540227" cy="153248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lstStyle>
            <a:lvl1pPr algn="ctr">
              <a:lnSpc>
                <a:spcPts val="3700"/>
              </a:lnSpc>
              <a:defRPr sz="2400">
                <a:latin typeface="Helvetica Neue"/>
                <a:ea typeface="Helvetica Neue"/>
                <a:cs typeface="Helvetica Neue"/>
                <a:sym typeface="Helvetica Neue"/>
              </a:defRPr>
            </a:lvl1pPr>
          </a:lstStyle>
          <a:p>
            <a:r>
              <a:t>GRT Education Action Plan 2021-2026: cultural awareness training for school staff, inclusion charter guidance</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93" name="TextBox 4"/>
          <p:cNvSpPr txBox="1"/>
          <p:nvPr/>
        </p:nvSpPr>
        <p:spPr>
          <a:xfrm>
            <a:off x="594484" y="407669"/>
            <a:ext cx="14434600"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Case Study — Exclusion to Belonging</a:t>
            </a:r>
          </a:p>
        </p:txBody>
      </p:sp>
      <p:sp>
        <p:nvSpPr>
          <p:cNvPr id="194" name="Freeform 6"/>
          <p:cNvSpPr/>
          <p:nvPr/>
        </p:nvSpPr>
        <p:spPr>
          <a:xfrm>
            <a:off x="11679373" y="1301292"/>
            <a:ext cx="6461640" cy="4177831"/>
          </a:xfrm>
          <a:prstGeom prst="rect">
            <a:avLst/>
          </a:prstGeom>
          <a:blipFill>
            <a:blip r:embed="rId3"/>
            <a:stretch>
              <a:fillRect/>
            </a:stretch>
          </a:blipFill>
          <a:ln w="12700">
            <a:miter lim="400000"/>
          </a:ln>
        </p:spPr>
        <p:txBody>
          <a:bodyPr lIns="45719" rIns="45719"/>
          <a:lstStyle/>
          <a:p>
            <a:endParaRPr/>
          </a:p>
        </p:txBody>
      </p:sp>
      <p:sp>
        <p:nvSpPr>
          <p:cNvPr id="195" name="AutoShape 7"/>
          <p:cNvSpPr/>
          <p:nvPr/>
        </p:nvSpPr>
        <p:spPr>
          <a:xfrm flipH="1">
            <a:off x="595754" y="1731124"/>
            <a:ext cx="1" cy="1200151"/>
          </a:xfrm>
          <a:prstGeom prst="line">
            <a:avLst/>
          </a:prstGeom>
          <a:ln w="38100">
            <a:solidFill>
              <a:srgbClr val="000000"/>
            </a:solidFill>
          </a:ln>
        </p:spPr>
        <p:txBody>
          <a:bodyPr lIns="45719" rIns="45719"/>
          <a:lstStyle/>
          <a:p>
            <a:endParaRPr/>
          </a:p>
        </p:txBody>
      </p:sp>
      <p:sp>
        <p:nvSpPr>
          <p:cNvPr id="196" name="Freeform 9"/>
          <p:cNvSpPr/>
          <p:nvPr/>
        </p:nvSpPr>
        <p:spPr>
          <a:xfrm>
            <a:off x="594484" y="5501828"/>
            <a:ext cx="5181837" cy="2103743"/>
          </a:xfrm>
          <a:prstGeom prst="rect">
            <a:avLst/>
          </a:prstGeom>
          <a:solidFill>
            <a:srgbClr val="FAFAFD"/>
          </a:solidFill>
          <a:ln w="38100" cap="sq">
            <a:solidFill>
              <a:srgbClr val="F6F6F6"/>
            </a:solidFill>
            <a:miter/>
          </a:ln>
        </p:spPr>
        <p:txBody>
          <a:bodyPr lIns="45719" rIns="45719"/>
          <a:lstStyle/>
          <a:p>
            <a:endParaRPr/>
          </a:p>
        </p:txBody>
      </p:sp>
      <p:sp>
        <p:nvSpPr>
          <p:cNvPr id="197" name="Freeform 12"/>
          <p:cNvSpPr/>
          <p:nvPr/>
        </p:nvSpPr>
        <p:spPr>
          <a:xfrm>
            <a:off x="5835567" y="5501828"/>
            <a:ext cx="5181837" cy="2103743"/>
          </a:xfrm>
          <a:prstGeom prst="rect">
            <a:avLst/>
          </a:prstGeom>
          <a:solidFill>
            <a:srgbClr val="FAFAFD"/>
          </a:solidFill>
          <a:ln w="38100" cap="sq">
            <a:solidFill>
              <a:srgbClr val="F6F6F6"/>
            </a:solidFill>
            <a:miter/>
          </a:ln>
        </p:spPr>
        <p:txBody>
          <a:bodyPr lIns="45719" rIns="45719"/>
          <a:lstStyle/>
          <a:p>
            <a:endParaRPr/>
          </a:p>
        </p:txBody>
      </p:sp>
      <p:sp>
        <p:nvSpPr>
          <p:cNvPr id="198" name="Freeform 15"/>
          <p:cNvSpPr/>
          <p:nvPr/>
        </p:nvSpPr>
        <p:spPr>
          <a:xfrm>
            <a:off x="594484" y="7634145"/>
            <a:ext cx="5181837" cy="2103743"/>
          </a:xfrm>
          <a:prstGeom prst="rect">
            <a:avLst/>
          </a:prstGeom>
          <a:solidFill>
            <a:srgbClr val="FAFAFD"/>
          </a:solidFill>
          <a:ln w="38100" cap="sq">
            <a:solidFill>
              <a:srgbClr val="F6F6F6"/>
            </a:solidFill>
            <a:miter/>
          </a:ln>
        </p:spPr>
        <p:txBody>
          <a:bodyPr lIns="45719" rIns="45719"/>
          <a:lstStyle/>
          <a:p>
            <a:endParaRPr/>
          </a:p>
        </p:txBody>
      </p:sp>
      <p:sp>
        <p:nvSpPr>
          <p:cNvPr id="199" name="Freeform 18"/>
          <p:cNvSpPr/>
          <p:nvPr/>
        </p:nvSpPr>
        <p:spPr>
          <a:xfrm>
            <a:off x="11679373" y="4971088"/>
            <a:ext cx="6461709" cy="5203234"/>
          </a:xfrm>
          <a:prstGeom prst="rect">
            <a:avLst/>
          </a:prstGeom>
          <a:solidFill>
            <a:srgbClr val="D52B1E"/>
          </a:solidFill>
          <a:ln w="12700">
            <a:miter lim="400000"/>
          </a:ln>
        </p:spPr>
        <p:txBody>
          <a:bodyPr lIns="45719" rIns="45719"/>
          <a:lstStyle/>
          <a:p>
            <a:endParaRPr/>
          </a:p>
        </p:txBody>
      </p:sp>
      <p:sp>
        <p:nvSpPr>
          <p:cNvPr id="200" name="TextBox 20"/>
          <p:cNvSpPr txBox="1"/>
          <p:nvPr/>
        </p:nvSpPr>
        <p:spPr>
          <a:xfrm>
            <a:off x="1028700" y="1645399"/>
            <a:ext cx="9733582" cy="1188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4700"/>
              </a:lnSpc>
              <a:defRPr sz="3900" i="1">
                <a:latin typeface="Myriad Light Italics"/>
                <a:ea typeface="Myriad Light Italics"/>
                <a:cs typeface="Myriad Light Italics"/>
                <a:sym typeface="Myriad Light Italics"/>
              </a:defRPr>
            </a:lvl1pPr>
          </a:lstStyle>
          <a:p>
            <a:r>
              <a:t>“Every student deserves the chance to dream, achieve and feel safe in education.”</a:t>
            </a:r>
          </a:p>
        </p:txBody>
      </p:sp>
      <p:sp>
        <p:nvSpPr>
          <p:cNvPr id="201" name="TextBox 21"/>
          <p:cNvSpPr txBox="1"/>
          <p:nvPr/>
        </p:nvSpPr>
        <p:spPr>
          <a:xfrm>
            <a:off x="594483" y="3206303"/>
            <a:ext cx="10482169" cy="185324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a:latin typeface="Helvetica Neue"/>
                <a:ea typeface="Helvetica Neue"/>
                <a:cs typeface="Helvetica Neue"/>
                <a:sym typeface="Helvetica Neue"/>
              </a:defRPr>
            </a:lvl1pPr>
          </a:lstStyle>
          <a:p>
            <a:r>
              <a:t>Enfield's education inclusion approach ensures that GRT pupils are never left behind. By preventing Elective Home Education in cases where digital exclusion and literacy challenges may be prevalent, the council actively safeguards children's long-term life chances and social connections.</a:t>
            </a:r>
          </a:p>
        </p:txBody>
      </p:sp>
      <p:sp>
        <p:nvSpPr>
          <p:cNvPr id="202" name="TextBox 22"/>
          <p:cNvSpPr txBox="1"/>
          <p:nvPr/>
        </p:nvSpPr>
        <p:spPr>
          <a:xfrm>
            <a:off x="5895490" y="7548420"/>
            <a:ext cx="5121915" cy="22639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3000"/>
              </a:lnSpc>
              <a:defRPr sz="2000">
                <a:latin typeface="Helvetica Neue"/>
                <a:ea typeface="Helvetica Neue"/>
                <a:cs typeface="Helvetica Neue"/>
                <a:sym typeface="Helvetica Neue"/>
              </a:defRPr>
            </a:pPr>
            <a:r>
              <a:t>The Intervention: We partnered with </a:t>
            </a:r>
            <a:r>
              <a:rPr b="1"/>
              <a:t>The Traveller Movement</a:t>
            </a:r>
            <a:r>
              <a:t> to provide access to an </a:t>
            </a:r>
            <a:r>
              <a:rPr b="1"/>
              <a:t>online training and development programme</a:t>
            </a:r>
            <a:r>
              <a:t>, offering one-to-one tutoring and addressing learning gaps, helping the student re-engage and rebuild confidence.</a:t>
            </a:r>
          </a:p>
        </p:txBody>
      </p:sp>
      <p:sp>
        <p:nvSpPr>
          <p:cNvPr id="203" name="TextBox 23"/>
          <p:cNvSpPr txBox="1"/>
          <p:nvPr/>
        </p:nvSpPr>
        <p:spPr>
          <a:xfrm>
            <a:off x="11838650" y="5126685"/>
            <a:ext cx="6104363" cy="47024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3100"/>
              </a:lnSpc>
              <a:defRPr sz="2100" b="1">
                <a:solidFill>
                  <a:srgbClr val="FFFFFF"/>
                </a:solidFill>
                <a:latin typeface="Helvetica Neue"/>
                <a:ea typeface="Helvetica Neue"/>
                <a:cs typeface="Helvetica Neue"/>
                <a:sym typeface="Helvetica Neue"/>
              </a:defRPr>
            </a:pPr>
            <a:r>
              <a:t>What Changed:</a:t>
            </a:r>
          </a:p>
          <a:p>
            <a:pPr marL="453394" lvl="1" indent="-226696">
              <a:lnSpc>
                <a:spcPts val="3100"/>
              </a:lnSpc>
              <a:buSzPct val="100000"/>
              <a:buFont typeface="Arial"/>
              <a:buChar char="•"/>
              <a:defRPr sz="2100">
                <a:solidFill>
                  <a:srgbClr val="FFFFFF"/>
                </a:solidFill>
                <a:latin typeface="Helvetica Neue"/>
                <a:ea typeface="Helvetica Neue"/>
                <a:cs typeface="Helvetica Neue"/>
                <a:sym typeface="Helvetica Neue"/>
              </a:defRPr>
            </a:pPr>
            <a:r>
              <a:t>A GRT family faced the risk of their child being permanently excluded from school</a:t>
            </a:r>
          </a:p>
          <a:p>
            <a:pPr marL="453394" lvl="1" indent="-226696">
              <a:lnSpc>
                <a:spcPts val="3100"/>
              </a:lnSpc>
              <a:buSzPct val="100000"/>
              <a:buFont typeface="Arial"/>
              <a:buChar char="•"/>
              <a:defRPr sz="2100">
                <a:solidFill>
                  <a:srgbClr val="FFFFFF"/>
                </a:solidFill>
                <a:latin typeface="Helvetica Neue"/>
                <a:ea typeface="Helvetica Neue"/>
                <a:cs typeface="Helvetica Neue"/>
                <a:sym typeface="Helvetica Neue"/>
              </a:defRPr>
            </a:pPr>
            <a:r>
              <a:t>Working with the family, Head of Inclusion and Headteacher, we built an understanding of GRT culture</a:t>
            </a:r>
          </a:p>
          <a:p>
            <a:pPr marL="453394" lvl="1" indent="-226696">
              <a:lnSpc>
                <a:spcPts val="3100"/>
              </a:lnSpc>
              <a:buSzPct val="100000"/>
              <a:buFont typeface="Arial"/>
              <a:buChar char="•"/>
              <a:defRPr sz="2100">
                <a:solidFill>
                  <a:srgbClr val="FFFFFF"/>
                </a:solidFill>
                <a:latin typeface="Helvetica Neue"/>
                <a:ea typeface="Helvetica Neue"/>
                <a:cs typeface="Helvetica Neue"/>
                <a:sym typeface="Helvetica Neue"/>
              </a:defRPr>
            </a:pPr>
            <a:r>
              <a:t>A managed move was avoided — </a:t>
            </a:r>
            <a:r>
              <a:rPr b="1"/>
              <a:t>belonging replaced exclusion</a:t>
            </a:r>
          </a:p>
          <a:p>
            <a:pPr marL="453394" lvl="1" indent="-226696">
              <a:lnSpc>
                <a:spcPts val="3100"/>
              </a:lnSpc>
              <a:buSzPct val="100000"/>
              <a:buFont typeface="Arial"/>
              <a:buChar char="•"/>
              <a:defRPr sz="2100">
                <a:solidFill>
                  <a:srgbClr val="FFFFFF"/>
                </a:solidFill>
                <a:latin typeface="Helvetica Neue"/>
                <a:ea typeface="Helvetica Neue"/>
                <a:cs typeface="Helvetica Neue"/>
                <a:sym typeface="Helvetica Neue"/>
              </a:defRPr>
            </a:pPr>
            <a:r>
              <a:t>The school now actively celebrates GRT culture through regular events</a:t>
            </a:r>
          </a:p>
          <a:p>
            <a:pPr marL="453394" lvl="1" indent="-226696">
              <a:lnSpc>
                <a:spcPts val="3100"/>
              </a:lnSpc>
              <a:buSzPct val="100000"/>
              <a:buFont typeface="Arial"/>
              <a:buChar char="•"/>
              <a:defRPr sz="2100">
                <a:solidFill>
                  <a:srgbClr val="FFFFFF"/>
                </a:solidFill>
                <a:latin typeface="Helvetica Neue"/>
                <a:ea typeface="Helvetica Neue"/>
                <a:cs typeface="Helvetica Neue"/>
                <a:sym typeface="Helvetica Neue"/>
              </a:defRPr>
            </a:pPr>
            <a:r>
              <a:t>The student completed their GCSEs; younger siblings now attend the same school</a:t>
            </a:r>
          </a:p>
        </p:txBody>
      </p:sp>
      <p:sp>
        <p:nvSpPr>
          <p:cNvPr id="204" name="TextBox 24"/>
          <p:cNvSpPr txBox="1"/>
          <p:nvPr/>
        </p:nvSpPr>
        <p:spPr>
          <a:xfrm>
            <a:off x="809137" y="5598605"/>
            <a:ext cx="5026431" cy="1679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4400"/>
              </a:lnSpc>
              <a:defRPr sz="2900" b="1">
                <a:latin typeface="Helvetica Neue"/>
                <a:ea typeface="Helvetica Neue"/>
                <a:cs typeface="Helvetica Neue"/>
                <a:sym typeface="Helvetica Neue"/>
              </a:defRPr>
            </a:pPr>
            <a:r>
              <a:t>Early Support</a:t>
            </a:r>
          </a:p>
          <a:p>
            <a:pPr>
              <a:lnSpc>
                <a:spcPts val="3000"/>
              </a:lnSpc>
              <a:defRPr sz="2000">
                <a:latin typeface="Helvetica Neue"/>
                <a:ea typeface="Helvetica Neue"/>
                <a:cs typeface="Helvetica Neue"/>
                <a:sym typeface="Helvetica Neue"/>
              </a:defRPr>
            </a:pPr>
            <a:r>
              <a:t>Identifying at-risk pupils before crisis point — cultural awareness training for school staff is central to this work.</a:t>
            </a:r>
          </a:p>
        </p:txBody>
      </p:sp>
      <p:sp>
        <p:nvSpPr>
          <p:cNvPr id="205" name="TextBox 25"/>
          <p:cNvSpPr txBox="1"/>
          <p:nvPr/>
        </p:nvSpPr>
        <p:spPr>
          <a:xfrm>
            <a:off x="6050221" y="5598605"/>
            <a:ext cx="5026430" cy="1679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4400"/>
              </a:lnSpc>
              <a:defRPr sz="2900" b="1">
                <a:latin typeface="Helvetica Neue"/>
                <a:ea typeface="Helvetica Neue"/>
                <a:cs typeface="Helvetica Neue"/>
                <a:sym typeface="Helvetica Neue"/>
              </a:defRPr>
            </a:pPr>
            <a:r>
              <a:t>Family Partnerships</a:t>
            </a:r>
          </a:p>
          <a:p>
            <a:pPr>
              <a:lnSpc>
                <a:spcPts val="3000"/>
              </a:lnSpc>
              <a:defRPr sz="2000">
                <a:latin typeface="Helvetica Neue"/>
                <a:ea typeface="Helvetica Neue"/>
                <a:cs typeface="Helvetica Neue"/>
                <a:sym typeface="Helvetica Neue"/>
              </a:defRPr>
            </a:pPr>
            <a:r>
              <a:t>Building trust with GRT families so that schools feel safe, welcoming and respectful of cultural identity.</a:t>
            </a:r>
          </a:p>
        </p:txBody>
      </p:sp>
      <p:sp>
        <p:nvSpPr>
          <p:cNvPr id="206" name="TextBox 26"/>
          <p:cNvSpPr txBox="1"/>
          <p:nvPr/>
        </p:nvSpPr>
        <p:spPr>
          <a:xfrm>
            <a:off x="809137" y="7730922"/>
            <a:ext cx="4664892" cy="167970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4400"/>
              </a:lnSpc>
              <a:defRPr sz="2900" b="1">
                <a:latin typeface="Helvetica Neue"/>
                <a:ea typeface="Helvetica Neue"/>
                <a:cs typeface="Helvetica Neue"/>
                <a:sym typeface="Helvetica Neue"/>
              </a:defRPr>
            </a:pPr>
            <a:r>
              <a:t>Targeted Interventions</a:t>
            </a:r>
          </a:p>
          <a:p>
            <a:pPr>
              <a:lnSpc>
                <a:spcPts val="3000"/>
              </a:lnSpc>
              <a:defRPr sz="2000">
                <a:latin typeface="Helvetica Neue"/>
                <a:ea typeface="Helvetica Neue"/>
                <a:cs typeface="Helvetica Neue"/>
                <a:sym typeface="Helvetica Neue"/>
              </a:defRPr>
            </a:pPr>
            <a:r>
              <a:t>One-to-one tutoring, managed moves avoided, and tailored plans that address learning gaps without stigma.</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09" name="TextBox 4"/>
          <p:cNvSpPr txBox="1"/>
          <p:nvPr/>
        </p:nvSpPr>
        <p:spPr>
          <a:xfrm>
            <a:off x="594484" y="407669"/>
            <a:ext cx="17005149"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Health &amp; Wellbeing — 'Your Local Health Bus Stop'</a:t>
            </a:r>
          </a:p>
        </p:txBody>
      </p:sp>
      <p:sp>
        <p:nvSpPr>
          <p:cNvPr id="210" name="Freeform 14"/>
          <p:cNvSpPr/>
          <p:nvPr/>
        </p:nvSpPr>
        <p:spPr>
          <a:xfrm>
            <a:off x="11793519" y="6521963"/>
            <a:ext cx="2829681" cy="3504730"/>
          </a:xfrm>
          <a:prstGeom prst="rect">
            <a:avLst/>
          </a:prstGeom>
          <a:blipFill>
            <a:blip r:embed="rId3"/>
            <a:stretch>
              <a:fillRect/>
            </a:stretch>
          </a:blipFill>
          <a:ln w="12700">
            <a:miter lim="400000"/>
          </a:ln>
        </p:spPr>
        <p:txBody>
          <a:bodyPr lIns="45719" rIns="45719"/>
          <a:lstStyle/>
          <a:p>
            <a:endParaRPr/>
          </a:p>
        </p:txBody>
      </p:sp>
      <p:sp>
        <p:nvSpPr>
          <p:cNvPr id="211" name="Freeform 16"/>
          <p:cNvSpPr/>
          <p:nvPr/>
        </p:nvSpPr>
        <p:spPr>
          <a:xfrm>
            <a:off x="9144000" y="6500710"/>
            <a:ext cx="2584358" cy="3525867"/>
          </a:xfrm>
          <a:prstGeom prst="rect">
            <a:avLst/>
          </a:prstGeom>
          <a:blipFill>
            <a:blip r:embed="rId4"/>
            <a:stretch>
              <a:fillRect/>
            </a:stretch>
          </a:blipFill>
          <a:ln w="12700">
            <a:miter lim="400000"/>
          </a:ln>
        </p:spPr>
        <p:txBody>
          <a:bodyPr lIns="45719" rIns="45719"/>
          <a:lstStyle/>
          <a:p>
            <a:endParaRPr/>
          </a:p>
        </p:txBody>
      </p:sp>
      <p:sp>
        <p:nvSpPr>
          <p:cNvPr id="212" name="Freeform 17"/>
          <p:cNvSpPr/>
          <p:nvPr/>
        </p:nvSpPr>
        <p:spPr>
          <a:xfrm>
            <a:off x="10479851" y="1255394"/>
            <a:ext cx="6417527" cy="5150066"/>
          </a:xfrm>
          <a:prstGeom prst="rect">
            <a:avLst/>
          </a:prstGeom>
          <a:blipFill>
            <a:blip r:embed="rId5"/>
            <a:stretch>
              <a:fillRect/>
            </a:stretch>
          </a:blipFill>
          <a:ln w="12700">
            <a:miter lim="400000"/>
          </a:ln>
        </p:spPr>
        <p:txBody>
          <a:bodyPr lIns="45719" rIns="45719"/>
          <a:lstStyle/>
          <a:p>
            <a:endParaRPr/>
          </a:p>
        </p:txBody>
      </p:sp>
      <p:sp>
        <p:nvSpPr>
          <p:cNvPr id="213" name="TextBox 18"/>
          <p:cNvSpPr txBox="1"/>
          <p:nvPr/>
        </p:nvSpPr>
        <p:spPr>
          <a:xfrm>
            <a:off x="11081419" y="1503159"/>
            <a:ext cx="5418577" cy="63283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500"/>
              </a:lnSpc>
              <a:defRPr sz="2100" b="1">
                <a:latin typeface="Myriad Bold"/>
                <a:ea typeface="Myriad Bold"/>
                <a:cs typeface="Myriad Bold"/>
                <a:sym typeface="Myriad Bold"/>
              </a:defRPr>
            </a:lvl1pPr>
          </a:lstStyle>
          <a:p>
            <a:r>
              <a:t>Increases in vaccination uptake: 2023 to date</a:t>
            </a:r>
          </a:p>
        </p:txBody>
      </p:sp>
      <p:pic>
        <p:nvPicPr>
          <p:cNvPr id="214" name="Screenshot 2026-04-08 at 2.02.13 PM.png" descr="Screenshot 2026-04-08 at 2.02.13 PM.png"/>
          <p:cNvPicPr>
            <a:picLocks noChangeAspect="1"/>
          </p:cNvPicPr>
          <p:nvPr/>
        </p:nvPicPr>
        <p:blipFill>
          <a:blip r:embed="rId6"/>
          <a:stretch>
            <a:fillRect/>
          </a:stretch>
        </p:blipFill>
        <p:spPr>
          <a:xfrm>
            <a:off x="537145" y="1255394"/>
            <a:ext cx="8375284" cy="8998636"/>
          </a:xfrm>
          <a:prstGeom prst="rect">
            <a:avLst/>
          </a:prstGeom>
          <a:ln w="12700">
            <a:miter lim="400000"/>
          </a:ln>
        </p:spPr>
      </p:pic>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17" name="Freeform 5"/>
          <p:cNvSpPr/>
          <p:nvPr/>
        </p:nvSpPr>
        <p:spPr>
          <a:xfrm>
            <a:off x="688738" y="1414843"/>
            <a:ext cx="5588525" cy="6098653"/>
          </a:xfrm>
          <a:prstGeom prst="rect">
            <a:avLst/>
          </a:prstGeom>
          <a:blipFill>
            <a:blip r:embed="rId3"/>
            <a:stretch>
              <a:fillRect/>
            </a:stretch>
          </a:blipFill>
          <a:ln cap="sq">
            <a:solidFill>
              <a:srgbClr val="000000"/>
            </a:solidFill>
            <a:miter/>
          </a:ln>
        </p:spPr>
        <p:txBody>
          <a:bodyPr lIns="45719" rIns="45719"/>
          <a:lstStyle/>
          <a:p>
            <a:endParaRPr/>
          </a:p>
        </p:txBody>
      </p:sp>
      <p:sp>
        <p:nvSpPr>
          <p:cNvPr id="218" name="Freeform 7"/>
          <p:cNvSpPr/>
          <p:nvPr/>
        </p:nvSpPr>
        <p:spPr>
          <a:xfrm>
            <a:off x="6381081" y="1414843"/>
            <a:ext cx="5588525" cy="6098653"/>
          </a:xfrm>
          <a:prstGeom prst="rect">
            <a:avLst/>
          </a:prstGeom>
          <a:blipFill>
            <a:blip r:embed="rId4"/>
            <a:stretch>
              <a:fillRect/>
            </a:stretch>
          </a:blipFill>
          <a:ln cap="sq">
            <a:solidFill>
              <a:srgbClr val="000000"/>
            </a:solidFill>
            <a:miter/>
          </a:ln>
        </p:spPr>
        <p:txBody>
          <a:bodyPr lIns="45719" rIns="45719"/>
          <a:lstStyle/>
          <a:p>
            <a:endParaRPr/>
          </a:p>
        </p:txBody>
      </p:sp>
      <p:sp>
        <p:nvSpPr>
          <p:cNvPr id="219" name="Freeform 9"/>
          <p:cNvSpPr/>
          <p:nvPr/>
        </p:nvSpPr>
        <p:spPr>
          <a:xfrm>
            <a:off x="12073422" y="1414843"/>
            <a:ext cx="5588526" cy="6098653"/>
          </a:xfrm>
          <a:prstGeom prst="rect">
            <a:avLst/>
          </a:prstGeom>
          <a:blipFill>
            <a:blip r:embed="rId5"/>
            <a:stretch>
              <a:fillRect/>
            </a:stretch>
          </a:blipFill>
          <a:ln cap="sq">
            <a:solidFill>
              <a:srgbClr val="000000"/>
            </a:solidFill>
            <a:miter/>
          </a:ln>
        </p:spPr>
        <p:txBody>
          <a:bodyPr lIns="45719" rIns="45719"/>
          <a:lstStyle/>
          <a:p>
            <a:endParaRPr/>
          </a:p>
        </p:txBody>
      </p:sp>
      <p:sp>
        <p:nvSpPr>
          <p:cNvPr id="220" name="TextBox 10"/>
          <p:cNvSpPr txBox="1"/>
          <p:nvPr/>
        </p:nvSpPr>
        <p:spPr>
          <a:xfrm>
            <a:off x="594484" y="407669"/>
            <a:ext cx="14434600"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Employment - Equity &amp; Equality Matters</a:t>
            </a:r>
          </a:p>
        </p:txBody>
      </p:sp>
      <p:sp>
        <p:nvSpPr>
          <p:cNvPr id="221" name="TextBox 11"/>
          <p:cNvSpPr txBox="1"/>
          <p:nvPr/>
        </p:nvSpPr>
        <p:spPr>
          <a:xfrm>
            <a:off x="688737" y="7608730"/>
            <a:ext cx="9393578" cy="453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600"/>
              </a:lnSpc>
              <a:defRPr sz="3000" b="1">
                <a:latin typeface="Myriad Bold"/>
                <a:ea typeface="Myriad Bold"/>
                <a:cs typeface="Myriad Bold"/>
                <a:sym typeface="Myriad Bold"/>
              </a:defRPr>
            </a:lvl1pPr>
          </a:lstStyle>
          <a:p>
            <a:r>
              <a:t> Inclusive recruitment &amp; workforce culture</a:t>
            </a:r>
          </a:p>
        </p:txBody>
      </p:sp>
      <p:sp>
        <p:nvSpPr>
          <p:cNvPr id="222" name="Freeform 12"/>
          <p:cNvSpPr/>
          <p:nvPr/>
        </p:nvSpPr>
        <p:spPr>
          <a:xfrm>
            <a:off x="11933631" y="8235057"/>
            <a:ext cx="5701256" cy="1154505"/>
          </a:xfrm>
          <a:prstGeom prst="rect">
            <a:avLst/>
          </a:prstGeom>
          <a:blipFill>
            <a:blip r:embed="rId6"/>
            <a:stretch>
              <a:fillRect/>
            </a:stretch>
          </a:blipFill>
          <a:ln w="12700">
            <a:miter lim="400000"/>
          </a:ln>
        </p:spPr>
        <p:txBody>
          <a:bodyPr lIns="45719" rIns="45719"/>
          <a:lstStyle/>
          <a:p>
            <a:endParaRPr/>
          </a:p>
        </p:txBody>
      </p:sp>
      <p:sp>
        <p:nvSpPr>
          <p:cNvPr id="223" name="Freeform 13"/>
          <p:cNvSpPr/>
          <p:nvPr/>
        </p:nvSpPr>
        <p:spPr>
          <a:xfrm>
            <a:off x="6312218" y="8185171"/>
            <a:ext cx="5701257" cy="1254277"/>
          </a:xfrm>
          <a:prstGeom prst="rect">
            <a:avLst/>
          </a:prstGeom>
          <a:blipFill>
            <a:blip r:embed="rId7"/>
            <a:stretch>
              <a:fillRect/>
            </a:stretch>
          </a:blipFill>
          <a:ln w="12700">
            <a:miter lim="400000"/>
          </a:ln>
        </p:spPr>
        <p:txBody>
          <a:bodyPr lIns="45719" rIns="45719"/>
          <a:lstStyle/>
          <a:p>
            <a:endParaRPr/>
          </a:p>
        </p:txBody>
      </p:sp>
      <p:sp>
        <p:nvSpPr>
          <p:cNvPr id="224" name="Freeform 14"/>
          <p:cNvSpPr/>
          <p:nvPr/>
        </p:nvSpPr>
        <p:spPr>
          <a:xfrm>
            <a:off x="688737" y="8235057"/>
            <a:ext cx="5701257" cy="1211517"/>
          </a:xfrm>
          <a:prstGeom prst="rect">
            <a:avLst/>
          </a:prstGeom>
          <a:blipFill>
            <a:blip r:embed="rId8"/>
            <a:stretch>
              <a:fillRect/>
            </a:stretch>
          </a:blipFill>
          <a:ln w="12700">
            <a:miter lim="400000"/>
          </a:ln>
        </p:spPr>
        <p:txBody>
          <a:bodyPr lIns="45719" rIns="45719"/>
          <a:lstStyle/>
          <a:p>
            <a:endParaRP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27" name="Freeform 4"/>
          <p:cNvSpPr/>
          <p:nvPr/>
        </p:nvSpPr>
        <p:spPr>
          <a:xfrm>
            <a:off x="400028" y="7654011"/>
            <a:ext cx="6266168" cy="2613610"/>
          </a:xfrm>
          <a:prstGeom prst="rect">
            <a:avLst/>
          </a:prstGeom>
          <a:blipFill>
            <a:blip r:embed="rId3"/>
            <a:stretch>
              <a:fillRect/>
            </a:stretch>
          </a:blipFill>
          <a:ln w="12700">
            <a:miter lim="400000"/>
          </a:ln>
        </p:spPr>
        <p:txBody>
          <a:bodyPr lIns="45719" rIns="45719"/>
          <a:lstStyle/>
          <a:p>
            <a:endParaRPr/>
          </a:p>
        </p:txBody>
      </p:sp>
      <p:sp>
        <p:nvSpPr>
          <p:cNvPr id="228" name="Freeform 5"/>
          <p:cNvSpPr/>
          <p:nvPr/>
        </p:nvSpPr>
        <p:spPr>
          <a:xfrm>
            <a:off x="400028" y="2823487"/>
            <a:ext cx="6266168" cy="4830526"/>
          </a:xfrm>
          <a:prstGeom prst="rect">
            <a:avLst/>
          </a:prstGeom>
          <a:blipFill>
            <a:blip r:embed="rId4"/>
            <a:stretch>
              <a:fillRect/>
            </a:stretch>
          </a:blipFill>
          <a:ln w="12700">
            <a:miter lim="400000"/>
          </a:ln>
        </p:spPr>
        <p:txBody>
          <a:bodyPr lIns="45719" rIns="45719"/>
          <a:lstStyle/>
          <a:p>
            <a:endParaRPr/>
          </a:p>
        </p:txBody>
      </p:sp>
      <p:sp>
        <p:nvSpPr>
          <p:cNvPr id="229" name="Freeform 7"/>
          <p:cNvSpPr/>
          <p:nvPr/>
        </p:nvSpPr>
        <p:spPr>
          <a:xfrm>
            <a:off x="6947019" y="2728237"/>
            <a:ext cx="5061536" cy="3282697"/>
          </a:xfrm>
          <a:prstGeom prst="rect">
            <a:avLst/>
          </a:prstGeom>
          <a:blipFill>
            <a:blip r:embed="rId5"/>
            <a:stretch>
              <a:fillRect/>
            </a:stretch>
          </a:blipFill>
          <a:ln w="12700">
            <a:miter lim="400000"/>
          </a:ln>
        </p:spPr>
        <p:txBody>
          <a:bodyPr lIns="45719" rIns="45719"/>
          <a:lstStyle/>
          <a:p>
            <a:endParaRPr/>
          </a:p>
        </p:txBody>
      </p:sp>
      <p:sp>
        <p:nvSpPr>
          <p:cNvPr id="230" name="Freeform 9"/>
          <p:cNvSpPr/>
          <p:nvPr/>
        </p:nvSpPr>
        <p:spPr>
          <a:xfrm>
            <a:off x="12177135" y="2728237"/>
            <a:ext cx="5710879" cy="3282696"/>
          </a:xfrm>
          <a:prstGeom prst="rect">
            <a:avLst/>
          </a:prstGeom>
          <a:blipFill>
            <a:blip r:embed="rId6"/>
            <a:stretch>
              <a:fillRect/>
            </a:stretch>
          </a:blipFill>
          <a:ln w="12700">
            <a:miter lim="400000"/>
          </a:ln>
        </p:spPr>
        <p:txBody>
          <a:bodyPr lIns="45719" rIns="45719"/>
          <a:lstStyle/>
          <a:p>
            <a:endParaRPr/>
          </a:p>
        </p:txBody>
      </p:sp>
      <p:sp>
        <p:nvSpPr>
          <p:cNvPr id="231" name="TextBox 10"/>
          <p:cNvSpPr txBox="1"/>
          <p:nvPr/>
        </p:nvSpPr>
        <p:spPr>
          <a:xfrm>
            <a:off x="594484" y="407669"/>
            <a:ext cx="14434600"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Heritage &amp; Culture: Working in Collaboration</a:t>
            </a:r>
          </a:p>
        </p:txBody>
      </p:sp>
      <p:sp>
        <p:nvSpPr>
          <p:cNvPr id="232" name="TextBox 11"/>
          <p:cNvSpPr txBox="1"/>
          <p:nvPr/>
        </p:nvSpPr>
        <p:spPr>
          <a:xfrm>
            <a:off x="594483" y="1150619"/>
            <a:ext cx="17120752" cy="1384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Enfield Council has worked in partnership with communities and national bodies to ensure GRT residents are heard, counted and celebrated. Below are examples of community-facing campaigns that have shaped participation and inclusion.</a:t>
            </a:r>
          </a:p>
        </p:txBody>
      </p:sp>
      <p:sp>
        <p:nvSpPr>
          <p:cNvPr id="233" name="Freeform 13"/>
          <p:cNvSpPr/>
          <p:nvPr/>
        </p:nvSpPr>
        <p:spPr>
          <a:xfrm>
            <a:off x="6947019" y="6706311"/>
            <a:ext cx="5061638" cy="2992138"/>
          </a:xfrm>
          <a:prstGeom prst="rect">
            <a:avLst/>
          </a:prstGeom>
          <a:solidFill>
            <a:srgbClr val="F6F6F6"/>
          </a:solidFill>
          <a:ln w="12700">
            <a:miter lim="400000"/>
          </a:ln>
        </p:spPr>
        <p:txBody>
          <a:bodyPr lIns="45719" rIns="45719"/>
          <a:lstStyle/>
          <a:p>
            <a:endParaRPr/>
          </a:p>
        </p:txBody>
      </p:sp>
      <p:sp>
        <p:nvSpPr>
          <p:cNvPr id="234" name="Group 15"/>
          <p:cNvSpPr/>
          <p:nvPr/>
        </p:nvSpPr>
        <p:spPr>
          <a:xfrm>
            <a:off x="7096784" y="8202379"/>
            <a:ext cx="4762006"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nSpc>
                <a:spcPts val="3000"/>
              </a:lnSpc>
              <a:defRPr sz="2000" b="1">
                <a:latin typeface="Helvetica Neue"/>
                <a:ea typeface="Helvetica Neue"/>
                <a:cs typeface="Helvetica Neue"/>
                <a:sym typeface="Helvetica Neue"/>
              </a:defRPr>
            </a:pPr>
            <a:r>
              <a:t>Community Celebrations</a:t>
            </a:r>
          </a:p>
          <a:p>
            <a:pPr marL="367033" lvl="1" indent="-183516">
              <a:lnSpc>
                <a:spcPts val="2500"/>
              </a:lnSpc>
              <a:buSzPct val="100000"/>
              <a:buFont typeface="Arial"/>
              <a:buChar char="•"/>
              <a:defRPr sz="1700">
                <a:latin typeface="Helvetica Neue"/>
                <a:ea typeface="Helvetica Neue"/>
                <a:cs typeface="Helvetica Neue"/>
                <a:sym typeface="Helvetica Neue"/>
              </a:defRPr>
            </a:pPr>
            <a:r>
              <a:t>Celebrating significant dates for our communities in Enfield</a:t>
            </a:r>
          </a:p>
          <a:p>
            <a:pPr marL="367033" lvl="1" indent="-183516">
              <a:lnSpc>
                <a:spcPts val="2500"/>
              </a:lnSpc>
              <a:buSzPct val="100000"/>
              <a:buFont typeface="Arial"/>
              <a:buChar char="•"/>
              <a:defRPr sz="1700">
                <a:latin typeface="Helvetica Neue"/>
                <a:ea typeface="Helvetica Neue"/>
                <a:cs typeface="Helvetica Neue"/>
                <a:sym typeface="Helvetica Neue"/>
              </a:defRPr>
            </a:pPr>
            <a:r>
              <a:t>Flying Roma Flag at Civic Buildings</a:t>
            </a:r>
          </a:p>
          <a:p>
            <a:pPr marL="367033" lvl="1" indent="-183516">
              <a:lnSpc>
                <a:spcPts val="2500"/>
              </a:lnSpc>
              <a:buSzPct val="100000"/>
              <a:buFont typeface="Arial"/>
              <a:buChar char="•"/>
              <a:defRPr sz="1700">
                <a:latin typeface="Helvetica Neue"/>
                <a:ea typeface="Helvetica Neue"/>
                <a:cs typeface="Helvetica Neue"/>
                <a:sym typeface="Helvetica Neue"/>
              </a:defRPr>
            </a:pPr>
            <a:r>
              <a:t>Roma Celebration – 200 attended Civic event</a:t>
            </a:r>
          </a:p>
          <a:p>
            <a:pPr marL="367033" lvl="1" indent="-183516">
              <a:lnSpc>
                <a:spcPts val="2500"/>
              </a:lnSpc>
              <a:buSzPct val="100000"/>
              <a:buFont typeface="Arial"/>
              <a:buChar char="•"/>
              <a:defRPr sz="1700">
                <a:latin typeface="Helvetica Neue"/>
                <a:ea typeface="Helvetica Neue"/>
                <a:cs typeface="Helvetica Neue"/>
                <a:sym typeface="Helvetica Neue"/>
              </a:defRPr>
            </a:pPr>
            <a:r>
              <a:t>Crystal's Vardo performances</a:t>
            </a:r>
          </a:p>
        </p:txBody>
      </p:sp>
      <p:sp>
        <p:nvSpPr>
          <p:cNvPr id="235" name="Freeform 19"/>
          <p:cNvSpPr/>
          <p:nvPr/>
        </p:nvSpPr>
        <p:spPr>
          <a:xfrm>
            <a:off x="12197663" y="6723207"/>
            <a:ext cx="5690310" cy="2992138"/>
          </a:xfrm>
          <a:prstGeom prst="rect">
            <a:avLst/>
          </a:prstGeom>
          <a:solidFill>
            <a:srgbClr val="F6F6F6"/>
          </a:solidFill>
          <a:ln w="12700">
            <a:miter lim="400000"/>
          </a:ln>
        </p:spPr>
        <p:txBody>
          <a:bodyPr lIns="45719" rIns="45719"/>
          <a:lstStyle/>
          <a:p>
            <a:endParaRPr/>
          </a:p>
        </p:txBody>
      </p:sp>
      <p:sp>
        <p:nvSpPr>
          <p:cNvPr id="236" name="Group 21"/>
          <p:cNvSpPr/>
          <p:nvPr/>
        </p:nvSpPr>
        <p:spPr>
          <a:xfrm>
            <a:off x="12324062" y="8202379"/>
            <a:ext cx="5417025" cy="1"/>
          </a:xfrm>
          <a:custGeom>
            <a:avLst/>
            <a:gdLst/>
            <a:ahLst/>
            <a:cxnLst>
              <a:cxn ang="0">
                <a:pos x="wd2" y="hd2"/>
              </a:cxn>
              <a:cxn ang="5400000">
                <a:pos x="wd2" y="hd2"/>
              </a:cxn>
              <a:cxn ang="10800000">
                <a:pos x="wd2" y="hd2"/>
              </a:cxn>
              <a:cxn ang="16200000">
                <a:pos x="wd2" y="hd2"/>
              </a:cxn>
            </a:cxnLst>
            <a:rect l="0" t="0" r="r" b="b"/>
            <a:pathLst>
              <a:path w="21600" extrusionOk="0">
                <a:moveTo>
                  <a:pt x="0" y="0"/>
                </a:moveTo>
                <a:lnTo>
                  <a:pt x="21600" y="0"/>
                </a:lnTo>
                <a:lnTo>
                  <a:pt x="21600" y="0"/>
                </a:lnTo>
                <a:lnTo>
                  <a:pt x="0" y="0"/>
                </a:lnTo>
                <a:close/>
              </a:path>
            </a:pathLst>
          </a:cu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nchor="ctr">
            <a:spAutoFit/>
          </a:bodyPr>
          <a:lstStyle/>
          <a:p>
            <a:pPr>
              <a:lnSpc>
                <a:spcPts val="3000"/>
              </a:lnSpc>
              <a:defRPr sz="2000" b="1">
                <a:latin typeface="Helvetica Neue"/>
                <a:ea typeface="Helvetica Neue"/>
                <a:cs typeface="Helvetica Neue"/>
                <a:sym typeface="Helvetica Neue"/>
              </a:defRPr>
            </a:pPr>
            <a:r>
              <a:t>Libraries &amp; Learning</a:t>
            </a:r>
          </a:p>
          <a:p>
            <a:pPr marL="367033" lvl="1" indent="-183516">
              <a:lnSpc>
                <a:spcPts val="2500"/>
              </a:lnSpc>
              <a:buSzPct val="100000"/>
              <a:buFont typeface="Arial"/>
              <a:buChar char="•"/>
              <a:defRPr sz="1700">
                <a:latin typeface="Helvetica Neue"/>
                <a:ea typeface="Helvetica Neue"/>
                <a:cs typeface="Helvetica Neue"/>
                <a:sym typeface="Helvetica Neue"/>
              </a:defRPr>
            </a:pPr>
            <a:r>
              <a:t>Storytelling and Nursery Rhymes with young Mums</a:t>
            </a:r>
          </a:p>
          <a:p>
            <a:pPr marL="367033" lvl="1" indent="-183516">
              <a:lnSpc>
                <a:spcPts val="2500"/>
              </a:lnSpc>
              <a:buSzPct val="100000"/>
              <a:buFont typeface="Arial"/>
              <a:buChar char="•"/>
              <a:defRPr sz="1700">
                <a:latin typeface="Helvetica Neue"/>
                <a:ea typeface="Helvetica Neue"/>
                <a:cs typeface="Helvetica Neue"/>
                <a:sym typeface="Helvetica Neue"/>
              </a:defRPr>
            </a:pPr>
            <a:r>
              <a:t>GRTHM library activities, exhibitions and intercultural workshops</a:t>
            </a:r>
          </a:p>
          <a:p>
            <a:pPr marL="367033" lvl="1" indent="-183516">
              <a:lnSpc>
                <a:spcPts val="2500"/>
              </a:lnSpc>
              <a:buSzPct val="100000"/>
              <a:buFont typeface="Arial"/>
              <a:buChar char="•"/>
              <a:defRPr sz="1700">
                <a:latin typeface="Helvetica Neue"/>
                <a:ea typeface="Helvetica Neue"/>
                <a:cs typeface="Helvetica Neue"/>
                <a:sym typeface="Helvetica Neue"/>
              </a:defRPr>
            </a:pPr>
            <a:r>
              <a:t>Ensuring our Libraries have reading materials and activities that resonate with our communities</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8" name="Freeform 3"/>
          <p:cNvSpPr/>
          <p:nvPr/>
        </p:nvSpPr>
        <p:spPr>
          <a:xfrm>
            <a:off x="0" y="0"/>
            <a:ext cx="18288000" cy="10287000"/>
          </a:xfrm>
          <a:prstGeom prst="rect">
            <a:avLst/>
          </a:prstGeom>
          <a:blipFill>
            <a:blip r:embed="rId4"/>
            <a:stretch>
              <a:fillRect/>
            </a:stretch>
          </a:blipFill>
          <a:ln w="12700">
            <a:miter lim="400000"/>
          </a:ln>
        </p:spPr>
        <p:txBody>
          <a:bodyPr lIns="45719" rIns="45719"/>
          <a:lstStyle/>
          <a:p>
            <a:endParaRPr/>
          </a:p>
        </p:txBody>
      </p:sp>
      <p:pic>
        <p:nvPicPr>
          <p:cNvPr id="239" name="Picture 4" descr="Picture 4"/>
          <p:cNvPicPr>
            <a:picLocks/>
          </p:cNvPicPr>
          <p:nvPr>
            <a:videoFile r:link="rId2"/>
            <p:extLst>
              <p:ext uri="{DAA4B4D4-6D71-4841-9C94-3DE7FCFB9230}">
                <p14:media xmlns:p14="http://schemas.microsoft.com/office/powerpoint/2010/main" r:embed="rId1"/>
              </p:ext>
            </p:extLst>
          </p:nvPr>
        </p:nvPicPr>
        <p:blipFill>
          <a:blip r:embed="rId5"/>
          <a:stretch>
            <a:fillRect/>
          </a:stretch>
        </p:blipFill>
        <p:spPr>
          <a:xfrm>
            <a:off x="10762729" y="221868"/>
            <a:ext cx="7258057" cy="5282453"/>
          </a:xfrm>
          <a:prstGeom prst="rect">
            <a:avLst/>
          </a:prstGeom>
          <a:ln w="12700">
            <a:miter lim="400000"/>
          </a:ln>
        </p:spPr>
      </p:pic>
      <p:sp>
        <p:nvSpPr>
          <p:cNvPr id="240" name="Freeform 5"/>
          <p:cNvSpPr/>
          <p:nvPr/>
        </p:nvSpPr>
        <p:spPr>
          <a:xfrm>
            <a:off x="7604759" y="4551879"/>
            <a:ext cx="3005570" cy="5635693"/>
          </a:xfrm>
          <a:prstGeom prst="rect">
            <a:avLst/>
          </a:prstGeom>
          <a:blipFill>
            <a:blip r:embed="rId6"/>
            <a:stretch>
              <a:fillRect/>
            </a:stretch>
          </a:blipFill>
          <a:ln w="12700">
            <a:miter lim="400000"/>
          </a:ln>
        </p:spPr>
        <p:txBody>
          <a:bodyPr lIns="45719" rIns="45719"/>
          <a:lstStyle/>
          <a:p>
            <a:endParaRPr/>
          </a:p>
        </p:txBody>
      </p:sp>
      <p:sp>
        <p:nvSpPr>
          <p:cNvPr id="241" name="Freeform 6"/>
          <p:cNvSpPr/>
          <p:nvPr/>
        </p:nvSpPr>
        <p:spPr>
          <a:xfrm>
            <a:off x="362464" y="4483101"/>
            <a:ext cx="3005571" cy="5635693"/>
          </a:xfrm>
          <a:prstGeom prst="rect">
            <a:avLst/>
          </a:prstGeom>
          <a:blipFill>
            <a:blip r:embed="rId7"/>
            <a:stretch>
              <a:fillRect/>
            </a:stretch>
          </a:blipFill>
          <a:ln w="12700">
            <a:miter lim="400000"/>
          </a:ln>
        </p:spPr>
        <p:txBody>
          <a:bodyPr lIns="45719" rIns="45719"/>
          <a:lstStyle/>
          <a:p>
            <a:endParaRPr/>
          </a:p>
        </p:txBody>
      </p:sp>
      <p:sp>
        <p:nvSpPr>
          <p:cNvPr id="242" name="TextBox 9"/>
          <p:cNvSpPr txBox="1"/>
          <p:nvPr/>
        </p:nvSpPr>
        <p:spPr>
          <a:xfrm>
            <a:off x="594484" y="407670"/>
            <a:ext cx="11308601" cy="7425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8th April International Roma Day</a:t>
            </a:r>
          </a:p>
        </p:txBody>
      </p:sp>
      <p:sp>
        <p:nvSpPr>
          <p:cNvPr id="243" name="TextBox 10"/>
          <p:cNvSpPr txBox="1"/>
          <p:nvPr/>
        </p:nvSpPr>
        <p:spPr>
          <a:xfrm>
            <a:off x="594484" y="1150619"/>
            <a:ext cx="9221218" cy="27943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Enfield celebrated International Roma Day on 8th April at the Dugdale Centre, to recognise and honour the history, culture and contributions of our Roma Communities in Enfield. It was a celebration to acknowledge our community’s rich heritage and the challenges they face. We stand united together, promoting understanding, acceptance and equality.</a:t>
            </a:r>
          </a:p>
        </p:txBody>
      </p:sp>
      <p:pic>
        <p:nvPicPr>
          <p:cNvPr id="244" name="IMG_5937.HEIC" descr="IMG_5937.HEIC"/>
          <p:cNvPicPr>
            <a:picLocks noChangeAspect="1"/>
          </p:cNvPicPr>
          <p:nvPr/>
        </p:nvPicPr>
        <p:blipFill>
          <a:blip r:embed="rId8"/>
          <a:srcRect t="8906" b="4157"/>
          <a:stretch>
            <a:fillRect/>
          </a:stretch>
        </p:blipFill>
        <p:spPr>
          <a:xfrm>
            <a:off x="10811385" y="5574978"/>
            <a:ext cx="7160568" cy="4668805"/>
          </a:xfrm>
          <a:prstGeom prst="rect">
            <a:avLst/>
          </a:prstGeom>
          <a:ln w="12700">
            <a:miter lim="400000"/>
          </a:ln>
        </p:spPr>
      </p:pic>
      <p:pic>
        <p:nvPicPr>
          <p:cNvPr id="245" name="IMG_5663.HEIC" descr="IMG_5663.HEIC"/>
          <p:cNvPicPr>
            <a:picLocks noChangeAspect="1"/>
          </p:cNvPicPr>
          <p:nvPr/>
        </p:nvPicPr>
        <p:blipFill>
          <a:blip r:embed="rId9"/>
          <a:srcRect l="12218" t="13702" r="5132"/>
          <a:stretch>
            <a:fillRect/>
          </a:stretch>
        </p:blipFill>
        <p:spPr>
          <a:xfrm>
            <a:off x="3483567" y="4512702"/>
            <a:ext cx="4005679" cy="5576670"/>
          </a:xfrm>
          <a:prstGeom prst="rect">
            <a:avLst/>
          </a:prstGeom>
          <a:ln w="12700">
            <a:miter lim="400000"/>
          </a:ln>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875" fill="hold"/>
                                        <p:tgtEl>
                                          <p:spTgt spid="23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39"/>
                </p:tgtEl>
              </p:cMediaNode>
            </p:video>
            <p:seq concurrent="1" prevAc="none" nextAc="seek">
              <p:cTn id="8" restart="whenNotActive" fill="hold" evtFilter="cancelBubble" nodeType="interactiveSeq">
                <p:stCondLst>
                  <p:cond evt="onClick" delay="0">
                    <p:tgtEl>
                      <p:spTgt spid="23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39"/>
                                        </p:tgtEl>
                                      </p:cBhvr>
                                    </p:cmd>
                                  </p:childTnLst>
                                </p:cTn>
                              </p:par>
                            </p:childTnLst>
                          </p:cTn>
                        </p:par>
                      </p:childTnLst>
                    </p:cTn>
                  </p:par>
                </p:childTnLst>
              </p:cTn>
              <p:nextCondLst>
                <p:cond evt="onClick" delay="0">
                  <p:tgtEl>
                    <p:spTgt spid="239"/>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pPr algn="ctr"/>
            <a:endParaRPr/>
          </a:p>
        </p:txBody>
      </p:sp>
      <p:sp>
        <p:nvSpPr>
          <p:cNvPr id="248" name="Freeform 5"/>
          <p:cNvSpPr/>
          <p:nvPr/>
        </p:nvSpPr>
        <p:spPr>
          <a:xfrm>
            <a:off x="499235" y="7595879"/>
            <a:ext cx="17460281" cy="2233921"/>
          </a:xfrm>
          <a:prstGeom prst="rect">
            <a:avLst/>
          </a:prstGeom>
          <a:solidFill>
            <a:srgbClr val="FAFAFD"/>
          </a:solidFill>
          <a:ln w="38100" cap="sq">
            <a:solidFill>
              <a:srgbClr val="F6F6F6"/>
            </a:solidFill>
            <a:miter/>
          </a:ln>
        </p:spPr>
        <p:txBody>
          <a:bodyPr lIns="45719" rIns="45719"/>
          <a:lstStyle/>
          <a:p>
            <a:endParaRPr/>
          </a:p>
        </p:txBody>
      </p:sp>
      <p:sp>
        <p:nvSpPr>
          <p:cNvPr id="249" name="Freeform 7"/>
          <p:cNvSpPr/>
          <p:nvPr/>
        </p:nvSpPr>
        <p:spPr>
          <a:xfrm>
            <a:off x="641088" y="3252390"/>
            <a:ext cx="1644779" cy="1439981"/>
          </a:xfrm>
          <a:prstGeom prst="rect">
            <a:avLst/>
          </a:prstGeom>
          <a:blipFill>
            <a:blip r:embed="rId3"/>
            <a:stretch>
              <a:fillRect/>
            </a:stretch>
          </a:blipFill>
          <a:ln w="12700">
            <a:miter lim="400000"/>
          </a:ln>
        </p:spPr>
        <p:txBody>
          <a:bodyPr lIns="45719" rIns="45719"/>
          <a:lstStyle/>
          <a:p>
            <a:endParaRPr/>
          </a:p>
        </p:txBody>
      </p:sp>
      <p:sp>
        <p:nvSpPr>
          <p:cNvPr id="250" name="Freeform 8"/>
          <p:cNvSpPr/>
          <p:nvPr/>
        </p:nvSpPr>
        <p:spPr>
          <a:xfrm>
            <a:off x="2481118" y="3555558"/>
            <a:ext cx="2485814" cy="893074"/>
          </a:xfrm>
          <a:prstGeom prst="rect">
            <a:avLst/>
          </a:prstGeom>
          <a:blipFill>
            <a:blip r:embed="rId4"/>
            <a:stretch>
              <a:fillRect/>
            </a:stretch>
          </a:blipFill>
          <a:ln w="12700">
            <a:miter lim="400000"/>
          </a:ln>
        </p:spPr>
        <p:txBody>
          <a:bodyPr lIns="45719" rIns="45719"/>
          <a:lstStyle/>
          <a:p>
            <a:endParaRPr/>
          </a:p>
        </p:txBody>
      </p:sp>
      <p:sp>
        <p:nvSpPr>
          <p:cNvPr id="251" name="Freeform 9"/>
          <p:cNvSpPr/>
          <p:nvPr/>
        </p:nvSpPr>
        <p:spPr>
          <a:xfrm>
            <a:off x="594484" y="5926149"/>
            <a:ext cx="1701090" cy="893073"/>
          </a:xfrm>
          <a:prstGeom prst="rect">
            <a:avLst/>
          </a:prstGeom>
          <a:blipFill>
            <a:blip r:embed="rId5"/>
            <a:stretch>
              <a:fillRect/>
            </a:stretch>
          </a:blipFill>
          <a:ln w="12700">
            <a:miter lim="400000"/>
          </a:ln>
        </p:spPr>
        <p:txBody>
          <a:bodyPr lIns="45719" rIns="45719"/>
          <a:lstStyle/>
          <a:p>
            <a:endParaRPr/>
          </a:p>
        </p:txBody>
      </p:sp>
      <p:sp>
        <p:nvSpPr>
          <p:cNvPr id="252" name="Freeform 10"/>
          <p:cNvSpPr/>
          <p:nvPr/>
        </p:nvSpPr>
        <p:spPr>
          <a:xfrm>
            <a:off x="594483" y="4423510"/>
            <a:ext cx="2369597" cy="1439980"/>
          </a:xfrm>
          <a:prstGeom prst="rect">
            <a:avLst/>
          </a:prstGeom>
          <a:blipFill>
            <a:blip r:embed="rId6"/>
            <a:stretch>
              <a:fillRect/>
            </a:stretch>
          </a:blipFill>
          <a:ln w="12700">
            <a:miter lim="400000"/>
          </a:ln>
        </p:spPr>
        <p:txBody>
          <a:bodyPr lIns="45719" rIns="45719"/>
          <a:lstStyle/>
          <a:p>
            <a:endParaRPr/>
          </a:p>
        </p:txBody>
      </p:sp>
      <p:sp>
        <p:nvSpPr>
          <p:cNvPr id="253" name="Freeform 11"/>
          <p:cNvSpPr/>
          <p:nvPr/>
        </p:nvSpPr>
        <p:spPr>
          <a:xfrm>
            <a:off x="3228105" y="4761960"/>
            <a:ext cx="1331910" cy="893073"/>
          </a:xfrm>
          <a:prstGeom prst="rect">
            <a:avLst/>
          </a:prstGeom>
          <a:blipFill>
            <a:blip r:embed="rId7"/>
            <a:stretch>
              <a:fillRect/>
            </a:stretch>
          </a:blipFill>
          <a:ln w="12700">
            <a:miter lim="400000"/>
          </a:ln>
        </p:spPr>
        <p:txBody>
          <a:bodyPr lIns="45719" rIns="45719"/>
          <a:lstStyle/>
          <a:p>
            <a:endParaRPr/>
          </a:p>
        </p:txBody>
      </p:sp>
      <p:sp>
        <p:nvSpPr>
          <p:cNvPr id="254" name="Freeform 12"/>
          <p:cNvSpPr/>
          <p:nvPr/>
        </p:nvSpPr>
        <p:spPr>
          <a:xfrm>
            <a:off x="11607551" y="3623507"/>
            <a:ext cx="1632482" cy="1059448"/>
          </a:xfrm>
          <a:prstGeom prst="rect">
            <a:avLst/>
          </a:prstGeom>
          <a:blipFill>
            <a:blip r:embed="rId8"/>
            <a:stretch>
              <a:fillRect/>
            </a:stretch>
          </a:blipFill>
          <a:ln w="12700">
            <a:miter lim="400000"/>
          </a:ln>
        </p:spPr>
        <p:txBody>
          <a:bodyPr lIns="45719" rIns="45719"/>
          <a:lstStyle/>
          <a:p>
            <a:endParaRPr/>
          </a:p>
        </p:txBody>
      </p:sp>
      <p:sp>
        <p:nvSpPr>
          <p:cNvPr id="255" name="Freeform 13"/>
          <p:cNvSpPr/>
          <p:nvPr/>
        </p:nvSpPr>
        <p:spPr>
          <a:xfrm>
            <a:off x="5738609" y="2937453"/>
            <a:ext cx="2369596" cy="2069855"/>
          </a:xfrm>
          <a:prstGeom prst="rect">
            <a:avLst/>
          </a:prstGeom>
          <a:blipFill>
            <a:blip r:embed="rId9"/>
            <a:stretch>
              <a:fillRect/>
            </a:stretch>
          </a:blipFill>
          <a:ln w="12700">
            <a:miter lim="400000"/>
          </a:ln>
        </p:spPr>
        <p:txBody>
          <a:bodyPr lIns="45719" rIns="45719"/>
          <a:lstStyle/>
          <a:p>
            <a:endParaRPr/>
          </a:p>
        </p:txBody>
      </p:sp>
      <p:sp>
        <p:nvSpPr>
          <p:cNvPr id="256" name="Freeform 14"/>
          <p:cNvSpPr/>
          <p:nvPr/>
        </p:nvSpPr>
        <p:spPr>
          <a:xfrm>
            <a:off x="8177628" y="3508132"/>
            <a:ext cx="1229980" cy="987926"/>
          </a:xfrm>
          <a:prstGeom prst="rect">
            <a:avLst/>
          </a:prstGeom>
          <a:blipFill>
            <a:blip r:embed="rId10"/>
            <a:stretch>
              <a:fillRect/>
            </a:stretch>
          </a:blipFill>
          <a:ln w="12700">
            <a:miter lim="400000"/>
          </a:ln>
        </p:spPr>
        <p:txBody>
          <a:bodyPr lIns="45719" rIns="45719"/>
          <a:lstStyle/>
          <a:p>
            <a:endParaRPr/>
          </a:p>
        </p:txBody>
      </p:sp>
      <p:sp>
        <p:nvSpPr>
          <p:cNvPr id="257" name="Freeform 15"/>
          <p:cNvSpPr/>
          <p:nvPr/>
        </p:nvSpPr>
        <p:spPr>
          <a:xfrm>
            <a:off x="5830828" y="4571160"/>
            <a:ext cx="1902119" cy="1029951"/>
          </a:xfrm>
          <a:prstGeom prst="rect">
            <a:avLst/>
          </a:prstGeom>
          <a:blipFill>
            <a:blip r:embed="rId11"/>
            <a:stretch>
              <a:fillRect/>
            </a:stretch>
          </a:blipFill>
          <a:ln w="12700">
            <a:miter lim="400000"/>
          </a:ln>
        </p:spPr>
        <p:txBody>
          <a:bodyPr lIns="45719" rIns="45719"/>
          <a:lstStyle/>
          <a:p>
            <a:endParaRPr/>
          </a:p>
        </p:txBody>
      </p:sp>
      <p:sp>
        <p:nvSpPr>
          <p:cNvPr id="258" name="Freeform 16"/>
          <p:cNvSpPr/>
          <p:nvPr/>
        </p:nvSpPr>
        <p:spPr>
          <a:xfrm>
            <a:off x="7830080" y="4682954"/>
            <a:ext cx="1925076" cy="865515"/>
          </a:xfrm>
          <a:prstGeom prst="rect">
            <a:avLst/>
          </a:prstGeom>
          <a:blipFill>
            <a:blip r:embed="rId12"/>
            <a:stretch>
              <a:fillRect/>
            </a:stretch>
          </a:blipFill>
          <a:ln w="12700">
            <a:miter lim="400000"/>
          </a:ln>
        </p:spPr>
        <p:txBody>
          <a:bodyPr lIns="45719" rIns="45719"/>
          <a:lstStyle/>
          <a:p>
            <a:endParaRPr/>
          </a:p>
        </p:txBody>
      </p:sp>
      <p:sp>
        <p:nvSpPr>
          <p:cNvPr id="259" name="Freeform 17"/>
          <p:cNvSpPr/>
          <p:nvPr/>
        </p:nvSpPr>
        <p:spPr>
          <a:xfrm>
            <a:off x="5701462" y="5710978"/>
            <a:ext cx="1726903" cy="1346985"/>
          </a:xfrm>
          <a:prstGeom prst="rect">
            <a:avLst/>
          </a:prstGeom>
          <a:blipFill>
            <a:blip r:embed="rId13"/>
            <a:stretch>
              <a:fillRect/>
            </a:stretch>
          </a:blipFill>
          <a:ln w="12700">
            <a:miter lim="400000"/>
          </a:ln>
        </p:spPr>
        <p:txBody>
          <a:bodyPr lIns="45719" rIns="45719"/>
          <a:lstStyle/>
          <a:p>
            <a:endParaRPr/>
          </a:p>
        </p:txBody>
      </p:sp>
      <p:sp>
        <p:nvSpPr>
          <p:cNvPr id="260" name="Freeform 18"/>
          <p:cNvSpPr/>
          <p:nvPr/>
        </p:nvSpPr>
        <p:spPr>
          <a:xfrm>
            <a:off x="7732945" y="5894670"/>
            <a:ext cx="1978982" cy="956030"/>
          </a:xfrm>
          <a:prstGeom prst="rect">
            <a:avLst/>
          </a:prstGeom>
          <a:blipFill>
            <a:blip r:embed="rId14"/>
            <a:stretch>
              <a:fillRect/>
            </a:stretch>
          </a:blipFill>
          <a:ln w="12700">
            <a:miter lim="400000"/>
          </a:ln>
        </p:spPr>
        <p:txBody>
          <a:bodyPr lIns="45719" rIns="45719"/>
          <a:lstStyle/>
          <a:p>
            <a:endParaRPr/>
          </a:p>
        </p:txBody>
      </p:sp>
      <p:sp>
        <p:nvSpPr>
          <p:cNvPr id="261" name="Freeform 19"/>
          <p:cNvSpPr/>
          <p:nvPr/>
        </p:nvSpPr>
        <p:spPr>
          <a:xfrm>
            <a:off x="14838584" y="3623507"/>
            <a:ext cx="1804913" cy="1122657"/>
          </a:xfrm>
          <a:prstGeom prst="rect">
            <a:avLst/>
          </a:prstGeom>
          <a:blipFill>
            <a:blip r:embed="rId15"/>
            <a:stretch>
              <a:fillRect/>
            </a:stretch>
          </a:blipFill>
          <a:ln w="12700">
            <a:miter lim="400000"/>
          </a:ln>
        </p:spPr>
        <p:txBody>
          <a:bodyPr lIns="45719" rIns="45719"/>
          <a:lstStyle/>
          <a:p>
            <a:endParaRPr/>
          </a:p>
        </p:txBody>
      </p:sp>
      <p:sp>
        <p:nvSpPr>
          <p:cNvPr id="262" name="Freeform 20"/>
          <p:cNvSpPr/>
          <p:nvPr/>
        </p:nvSpPr>
        <p:spPr>
          <a:xfrm>
            <a:off x="16469560" y="3623507"/>
            <a:ext cx="1198481" cy="1198481"/>
          </a:xfrm>
          <a:prstGeom prst="rect">
            <a:avLst/>
          </a:prstGeom>
          <a:blipFill>
            <a:blip r:embed="rId16"/>
            <a:stretch>
              <a:fillRect/>
            </a:stretch>
          </a:blipFill>
          <a:ln w="12700">
            <a:miter lim="400000"/>
          </a:ln>
        </p:spPr>
        <p:txBody>
          <a:bodyPr lIns="45719" rIns="45719"/>
          <a:lstStyle/>
          <a:p>
            <a:endParaRPr/>
          </a:p>
        </p:txBody>
      </p:sp>
      <p:sp>
        <p:nvSpPr>
          <p:cNvPr id="263" name="Freeform 21"/>
          <p:cNvSpPr/>
          <p:nvPr/>
        </p:nvSpPr>
        <p:spPr>
          <a:xfrm>
            <a:off x="15001056" y="4919917"/>
            <a:ext cx="1359274" cy="990570"/>
          </a:xfrm>
          <a:prstGeom prst="rect">
            <a:avLst/>
          </a:prstGeom>
          <a:blipFill>
            <a:blip r:embed="rId17"/>
            <a:stretch>
              <a:fillRect/>
            </a:stretch>
          </a:blipFill>
          <a:ln w="12700">
            <a:miter lim="400000"/>
          </a:ln>
        </p:spPr>
        <p:txBody>
          <a:bodyPr lIns="45719" rIns="45719"/>
          <a:lstStyle/>
          <a:p>
            <a:endParaRPr/>
          </a:p>
        </p:txBody>
      </p:sp>
      <p:sp>
        <p:nvSpPr>
          <p:cNvPr id="264" name="Freeform 22"/>
          <p:cNvSpPr/>
          <p:nvPr/>
        </p:nvSpPr>
        <p:spPr>
          <a:xfrm>
            <a:off x="16591370" y="5063176"/>
            <a:ext cx="1341051" cy="704053"/>
          </a:xfrm>
          <a:prstGeom prst="rect">
            <a:avLst/>
          </a:prstGeom>
          <a:blipFill>
            <a:blip r:embed="rId18"/>
            <a:stretch>
              <a:fillRect/>
            </a:stretch>
          </a:blipFill>
          <a:ln w="12700">
            <a:miter lim="400000"/>
          </a:ln>
        </p:spPr>
        <p:txBody>
          <a:bodyPr lIns="45719" rIns="45719"/>
          <a:lstStyle/>
          <a:p>
            <a:endParaRPr/>
          </a:p>
        </p:txBody>
      </p:sp>
      <p:sp>
        <p:nvSpPr>
          <p:cNvPr id="265" name="Freeform 23"/>
          <p:cNvSpPr/>
          <p:nvPr/>
        </p:nvSpPr>
        <p:spPr>
          <a:xfrm>
            <a:off x="11560947" y="4766226"/>
            <a:ext cx="1725691" cy="888808"/>
          </a:xfrm>
          <a:prstGeom prst="rect">
            <a:avLst/>
          </a:prstGeom>
          <a:blipFill>
            <a:blip r:embed="rId19"/>
            <a:stretch>
              <a:fillRect/>
            </a:stretch>
          </a:blipFill>
          <a:ln w="12700">
            <a:miter lim="400000"/>
          </a:ln>
        </p:spPr>
        <p:txBody>
          <a:bodyPr lIns="45719" rIns="45719"/>
          <a:lstStyle/>
          <a:p>
            <a:endParaRPr/>
          </a:p>
        </p:txBody>
      </p:sp>
      <p:sp>
        <p:nvSpPr>
          <p:cNvPr id="266" name="Freeform 24"/>
          <p:cNvSpPr/>
          <p:nvPr/>
        </p:nvSpPr>
        <p:spPr>
          <a:xfrm>
            <a:off x="15084006" y="6155576"/>
            <a:ext cx="2757995" cy="386121"/>
          </a:xfrm>
          <a:prstGeom prst="rect">
            <a:avLst/>
          </a:prstGeom>
          <a:blipFill>
            <a:blip r:embed="rId20"/>
            <a:stretch>
              <a:fillRect/>
            </a:stretch>
          </a:blipFill>
          <a:ln w="12700">
            <a:miter lim="400000"/>
          </a:ln>
        </p:spPr>
        <p:txBody>
          <a:bodyPr lIns="45719" rIns="45719"/>
          <a:lstStyle/>
          <a:p>
            <a:endParaRPr/>
          </a:p>
        </p:txBody>
      </p:sp>
      <p:sp>
        <p:nvSpPr>
          <p:cNvPr id="267" name="TextBox 25"/>
          <p:cNvSpPr txBox="1"/>
          <p:nvPr/>
        </p:nvSpPr>
        <p:spPr>
          <a:xfrm>
            <a:off x="594484" y="407669"/>
            <a:ext cx="14434600"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Systemic Change</a:t>
            </a:r>
          </a:p>
        </p:txBody>
      </p:sp>
      <p:sp>
        <p:nvSpPr>
          <p:cNvPr id="268" name="TextBox 26"/>
          <p:cNvSpPr txBox="1"/>
          <p:nvPr/>
        </p:nvSpPr>
        <p:spPr>
          <a:xfrm>
            <a:off x="594483" y="1150619"/>
            <a:ext cx="17120752" cy="1384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Enfield's achievements are only possible through deep, sustained partnership. Our network spans community organisations, health bodies, strategic regional partners and specialist support services — all united by a shared commitment to GRT inclusion.</a:t>
            </a:r>
          </a:p>
        </p:txBody>
      </p:sp>
      <p:sp>
        <p:nvSpPr>
          <p:cNvPr id="269" name="TextBox 27"/>
          <p:cNvSpPr txBox="1"/>
          <p:nvPr/>
        </p:nvSpPr>
        <p:spPr>
          <a:xfrm>
            <a:off x="700216" y="7941315"/>
            <a:ext cx="17259301" cy="138334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3700"/>
              </a:lnSpc>
              <a:defRPr sz="2500" b="1">
                <a:latin typeface="Helvetica Neue"/>
                <a:ea typeface="Helvetica Neue"/>
                <a:cs typeface="Helvetica Neue"/>
                <a:sym typeface="Helvetica Neue"/>
              </a:defRPr>
            </a:pPr>
            <a:r>
              <a:t>How we work together: </a:t>
            </a:r>
            <a:r>
              <a:rPr b="0"/>
              <a:t>Monthly drop-in sessions co-hosted with partners  ·  Bi-weekly housing meetings with London Gypsy Travellers  ·  Cultural awareness events and joint training  ·  Shared representation on GRTBS Project Board  ·  Joint outreach presence in the communities</a:t>
            </a:r>
          </a:p>
        </p:txBody>
      </p:sp>
      <p:sp>
        <p:nvSpPr>
          <p:cNvPr id="270" name="TextBox 28"/>
          <p:cNvSpPr txBox="1"/>
          <p:nvPr/>
        </p:nvSpPr>
        <p:spPr>
          <a:xfrm>
            <a:off x="594483" y="3084816"/>
            <a:ext cx="4332364" cy="302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000" b="1">
                <a:solidFill>
                  <a:srgbClr val="D52B1E"/>
                </a:solidFill>
                <a:latin typeface="Myriad Bold"/>
                <a:ea typeface="Myriad Bold"/>
                <a:cs typeface="Myriad Bold"/>
                <a:sym typeface="Myriad Bold"/>
              </a:defRPr>
            </a:lvl1pPr>
          </a:lstStyle>
          <a:p>
            <a:r>
              <a:t>GRT Community Organisations</a:t>
            </a:r>
          </a:p>
        </p:txBody>
      </p:sp>
      <p:sp>
        <p:nvSpPr>
          <p:cNvPr id="271" name="TextBox 29"/>
          <p:cNvSpPr txBox="1"/>
          <p:nvPr/>
        </p:nvSpPr>
        <p:spPr>
          <a:xfrm>
            <a:off x="5830828" y="3084816"/>
            <a:ext cx="3263843" cy="302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000" b="1">
                <a:solidFill>
                  <a:srgbClr val="D52B1E"/>
                </a:solidFill>
                <a:latin typeface="Myriad Bold"/>
                <a:ea typeface="Myriad Bold"/>
                <a:cs typeface="Myriad Bold"/>
                <a:sym typeface="Myriad Bold"/>
              </a:defRPr>
            </a:lvl1pPr>
          </a:lstStyle>
          <a:p>
            <a:r>
              <a:t>Health Partners</a:t>
            </a:r>
          </a:p>
        </p:txBody>
      </p:sp>
      <p:sp>
        <p:nvSpPr>
          <p:cNvPr id="272" name="TextBox 30"/>
          <p:cNvSpPr txBox="1"/>
          <p:nvPr/>
        </p:nvSpPr>
        <p:spPr>
          <a:xfrm>
            <a:off x="15001056" y="3084816"/>
            <a:ext cx="2790110" cy="302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000" b="1">
                <a:solidFill>
                  <a:srgbClr val="D52B1E"/>
                </a:solidFill>
                <a:latin typeface="Myriad Bold"/>
                <a:ea typeface="Myriad Bold"/>
                <a:cs typeface="Myriad Bold"/>
                <a:sym typeface="Myriad Bold"/>
              </a:defRPr>
            </a:lvl1pPr>
          </a:lstStyle>
          <a:p>
            <a:r>
              <a:t>Specialist Support</a:t>
            </a:r>
          </a:p>
        </p:txBody>
      </p:sp>
      <p:sp>
        <p:nvSpPr>
          <p:cNvPr id="273" name="TextBox 31"/>
          <p:cNvSpPr txBox="1"/>
          <p:nvPr/>
        </p:nvSpPr>
        <p:spPr>
          <a:xfrm>
            <a:off x="10521715" y="3084816"/>
            <a:ext cx="3550154" cy="3022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2400"/>
              </a:lnSpc>
              <a:defRPr sz="2000" b="1">
                <a:solidFill>
                  <a:srgbClr val="D52B1E"/>
                </a:solidFill>
                <a:latin typeface="Myriad Bold"/>
                <a:ea typeface="Myriad Bold"/>
                <a:cs typeface="Myriad Bold"/>
                <a:sym typeface="Myriad Bold"/>
              </a:defRPr>
            </a:lvl1pPr>
          </a:lstStyle>
          <a:p>
            <a:r>
              <a:t>Regional &amp; Strategic Bodies</a:t>
            </a:r>
          </a:p>
        </p:txBody>
      </p:sp>
      <p:sp>
        <p:nvSpPr>
          <p:cNvPr id="274" name="TextBox 32"/>
          <p:cNvSpPr txBox="1"/>
          <p:nvPr/>
        </p:nvSpPr>
        <p:spPr>
          <a:xfrm>
            <a:off x="10652476" y="5853336"/>
            <a:ext cx="3542631" cy="91185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gn="ctr">
              <a:lnSpc>
                <a:spcPts val="2400"/>
              </a:lnSpc>
              <a:defRPr sz="2000" b="1">
                <a:latin typeface="Myriad Bold"/>
                <a:ea typeface="Myriad Bold"/>
                <a:cs typeface="Myriad Bold"/>
                <a:sym typeface="Myriad Bold"/>
              </a:defRPr>
            </a:pPr>
            <a:r>
              <a:t>Elected Members &amp; Councillors </a:t>
            </a:r>
          </a:p>
          <a:p>
            <a:pPr algn="ctr">
              <a:lnSpc>
                <a:spcPts val="2400"/>
              </a:lnSpc>
              <a:defRPr sz="2000" b="1">
                <a:latin typeface="Myriad Bold"/>
                <a:ea typeface="Myriad Bold"/>
                <a:cs typeface="Myriad Bold"/>
                <a:sym typeface="Myriad Bold"/>
              </a:defRPr>
            </a:pPr>
            <a:r>
              <a:t> Enfield Wider Community</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77" name="TextBox 4"/>
          <p:cNvSpPr txBox="1"/>
          <p:nvPr/>
        </p:nvSpPr>
        <p:spPr>
          <a:xfrm>
            <a:off x="594484" y="407669"/>
            <a:ext cx="14434600"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Road Map for 2026</a:t>
            </a:r>
          </a:p>
        </p:txBody>
      </p:sp>
      <p:sp>
        <p:nvSpPr>
          <p:cNvPr id="278" name="TextBox 5"/>
          <p:cNvSpPr txBox="1"/>
          <p:nvPr/>
        </p:nvSpPr>
        <p:spPr>
          <a:xfrm>
            <a:off x="594483" y="1150619"/>
            <a:ext cx="17120752" cy="90297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A clear and committed programme of action for the year ahead, spanning all six strategic workstreams.</a:t>
            </a:r>
          </a:p>
        </p:txBody>
      </p:sp>
      <p:sp>
        <p:nvSpPr>
          <p:cNvPr id="279" name="TextBox 8"/>
          <p:cNvSpPr txBox="1"/>
          <p:nvPr/>
        </p:nvSpPr>
        <p:spPr>
          <a:xfrm>
            <a:off x="594484" y="8686800"/>
            <a:ext cx="14039900" cy="914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Every strand of this road map has been shaped with community input — ensuring Enfield's ambitions for 2026 reflect the priorities of GRT, Boater and Showmen residents themselves.</a:t>
            </a:r>
          </a:p>
        </p:txBody>
      </p:sp>
      <p:pic>
        <p:nvPicPr>
          <p:cNvPr id="280" name="Screenshot 2026-04-08 at 2.01.08 PM.png" descr="Screenshot 2026-04-08 at 2.01.08 PM.png"/>
          <p:cNvPicPr>
            <a:picLocks noChangeAspect="1"/>
          </p:cNvPicPr>
          <p:nvPr/>
        </p:nvPicPr>
        <p:blipFill>
          <a:blip r:embed="rId3"/>
          <a:stretch>
            <a:fillRect/>
          </a:stretch>
        </p:blipFill>
        <p:spPr>
          <a:xfrm>
            <a:off x="-48587" y="2200975"/>
            <a:ext cx="18406892" cy="5885050"/>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grpSp>
        <p:nvGrpSpPr>
          <p:cNvPr id="286" name="Group 4"/>
          <p:cNvGrpSpPr/>
          <p:nvPr/>
        </p:nvGrpSpPr>
        <p:grpSpPr>
          <a:xfrm>
            <a:off x="2076450" y="4353564"/>
            <a:ext cx="4960916" cy="4960916"/>
            <a:chOff x="0" y="0"/>
            <a:chExt cx="4960915" cy="4960915"/>
          </a:xfrm>
        </p:grpSpPr>
        <p:sp>
          <p:nvSpPr>
            <p:cNvPr id="283" name="Freeform 5"/>
            <p:cNvSpPr/>
            <p:nvPr/>
          </p:nvSpPr>
          <p:spPr>
            <a:xfrm>
              <a:off x="0" y="0"/>
              <a:ext cx="4960916" cy="4960916"/>
            </a:xfrm>
            <a:prstGeom prst="rect">
              <a:avLst/>
            </a:prstGeom>
            <a:blipFill rotWithShape="1">
              <a:blip r:embed="rId3"/>
              <a:srcRect/>
              <a:stretch>
                <a:fillRect/>
              </a:stretch>
            </a:blipFill>
            <a:ln w="12700" cap="flat">
              <a:noFill/>
              <a:miter lim="400000"/>
            </a:ln>
            <a:effectLst/>
          </p:spPr>
          <p:txBody>
            <a:bodyPr wrap="square" lIns="45719" tIns="45719" rIns="45719" bIns="45719" numCol="1" anchor="t">
              <a:noAutofit/>
            </a:bodyPr>
            <a:lstStyle/>
            <a:p>
              <a:endParaRPr/>
            </a:p>
          </p:txBody>
        </p:sp>
        <p:sp>
          <p:nvSpPr>
            <p:cNvPr id="284" name="Freeform 7"/>
            <p:cNvSpPr/>
            <p:nvPr/>
          </p:nvSpPr>
          <p:spPr>
            <a:xfrm>
              <a:off x="1724892" y="2145541"/>
              <a:ext cx="1511132" cy="669834"/>
            </a:xfrm>
            <a:prstGeom prst="rect">
              <a:avLst/>
            </a:prstGeom>
            <a:solidFill>
              <a:srgbClr val="FFFFFF"/>
            </a:solidFill>
            <a:ln w="12700" cap="flat">
              <a:noFill/>
              <a:miter lim="400000"/>
            </a:ln>
            <a:effectLst/>
          </p:spPr>
          <p:txBody>
            <a:bodyPr wrap="square" lIns="45719" tIns="45719" rIns="45719" bIns="45719" numCol="1" anchor="t">
              <a:noAutofit/>
            </a:bodyPr>
            <a:lstStyle/>
            <a:p>
              <a:endParaRPr/>
            </a:p>
          </p:txBody>
        </p:sp>
        <p:sp>
          <p:nvSpPr>
            <p:cNvPr id="285" name="Freeform 9"/>
            <p:cNvSpPr/>
            <p:nvPr/>
          </p:nvSpPr>
          <p:spPr>
            <a:xfrm>
              <a:off x="1724892" y="2145541"/>
              <a:ext cx="1511131" cy="669834"/>
            </a:xfrm>
            <a:prstGeom prst="rect">
              <a:avLst/>
            </a:prstGeom>
            <a:blipFill rotWithShape="1">
              <a:blip r:embed="rId4"/>
              <a:srcRect/>
              <a:stretch>
                <a:fillRect/>
              </a:stretch>
            </a:blipFill>
            <a:ln w="12700" cap="flat">
              <a:noFill/>
              <a:miter lim="400000"/>
            </a:ln>
            <a:effectLst/>
          </p:spPr>
          <p:txBody>
            <a:bodyPr wrap="square" lIns="45719" tIns="45719" rIns="45719" bIns="45719" numCol="1" anchor="t">
              <a:noAutofit/>
            </a:bodyPr>
            <a:lstStyle/>
            <a:p>
              <a:endParaRPr/>
            </a:p>
          </p:txBody>
        </p:sp>
      </p:grpSp>
      <p:sp>
        <p:nvSpPr>
          <p:cNvPr id="287" name="TextBox 10"/>
          <p:cNvSpPr txBox="1"/>
          <p:nvPr/>
        </p:nvSpPr>
        <p:spPr>
          <a:xfrm>
            <a:off x="594484" y="407669"/>
            <a:ext cx="14434600"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Follow our Journey</a:t>
            </a:r>
          </a:p>
        </p:txBody>
      </p:sp>
      <p:sp>
        <p:nvSpPr>
          <p:cNvPr id="288" name="TextBox 11"/>
          <p:cNvSpPr txBox="1"/>
          <p:nvPr/>
        </p:nvSpPr>
        <p:spPr>
          <a:xfrm>
            <a:off x="959307" y="1782760"/>
            <a:ext cx="16020160" cy="45338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600"/>
              </a:lnSpc>
              <a:defRPr sz="3000" b="1" i="1" u="sng">
                <a:solidFill>
                  <a:srgbClr val="0000FF"/>
                </a:solidFill>
                <a:uFill>
                  <a:solidFill>
                    <a:srgbClr val="0000FF"/>
                  </a:solidFill>
                </a:uFill>
                <a:latin typeface="Myriad Bold Italics"/>
                <a:ea typeface="Myriad Bold Italics"/>
                <a:cs typeface="Myriad Bold Italics"/>
                <a:sym typeface="Myriad Bold Italics"/>
                <a:hlinkClick r:id="rId5"/>
              </a:defRPr>
            </a:lvl1pPr>
          </a:lstStyle>
          <a:p>
            <a:pPr>
              <a:defRPr>
                <a:solidFill>
                  <a:srgbClr val="000000"/>
                </a:solidFill>
                <a:uFillTx/>
              </a:defRPr>
            </a:pPr>
            <a:r>
              <a:rPr>
                <a:solidFill>
                  <a:srgbClr val="0000FF"/>
                </a:solidFill>
                <a:uFill>
                  <a:solidFill>
                    <a:srgbClr val="0000FF"/>
                  </a:solidFill>
                </a:uFill>
                <a:hlinkClick r:id="rId5"/>
              </a:rPr>
              <a:t>February 2026: Your Local Health Stop (Enfield Case study) | The Traveller Movement</a:t>
            </a:r>
          </a:p>
        </p:txBody>
      </p:sp>
      <p:sp>
        <p:nvSpPr>
          <p:cNvPr id="289" name="TextBox 12"/>
          <p:cNvSpPr txBox="1"/>
          <p:nvPr/>
        </p:nvSpPr>
        <p:spPr>
          <a:xfrm>
            <a:off x="978363" y="3496926"/>
            <a:ext cx="14061299" cy="45338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600"/>
              </a:lnSpc>
              <a:defRPr sz="3000" b="1" i="1" u="sng">
                <a:solidFill>
                  <a:srgbClr val="0000FF"/>
                </a:solidFill>
                <a:uFill>
                  <a:solidFill>
                    <a:srgbClr val="0000FF"/>
                  </a:solidFill>
                </a:uFill>
                <a:latin typeface="Myriad Bold Italics"/>
                <a:ea typeface="Myriad Bold Italics"/>
                <a:cs typeface="Myriad Bold Italics"/>
                <a:sym typeface="Myriad Bold Italics"/>
                <a:hlinkClick r:id="rId6"/>
              </a:defRPr>
            </a:lvl1pPr>
          </a:lstStyle>
          <a:p>
            <a:pPr>
              <a:defRPr>
                <a:solidFill>
                  <a:srgbClr val="000000"/>
                </a:solidFill>
                <a:uFillTx/>
              </a:defRPr>
            </a:pPr>
            <a:r>
              <a:rPr>
                <a:solidFill>
                  <a:srgbClr val="0000FF"/>
                </a:solidFill>
                <a:uFill>
                  <a:solidFill>
                    <a:srgbClr val="0000FF"/>
                  </a:solidFill>
                </a:uFill>
                <a:hlinkClick r:id="rId6"/>
              </a:rPr>
              <a:t>Gypsy, Roma and Travellers in Enfield | Enfield Council</a:t>
            </a:r>
          </a:p>
        </p:txBody>
      </p:sp>
      <p:sp>
        <p:nvSpPr>
          <p:cNvPr id="290" name="Beyond Basics: Empowering Roma Traveller Adult Learners - Meet Kolyo"/>
          <p:cNvSpPr txBox="1"/>
          <p:nvPr/>
        </p:nvSpPr>
        <p:spPr>
          <a:xfrm>
            <a:off x="925464" y="2592214"/>
            <a:ext cx="13344077" cy="5486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defRPr sz="3000" b="1" u="sng">
                <a:solidFill>
                  <a:srgbClr val="0000FF"/>
                </a:solidFill>
                <a:uFill>
                  <a:solidFill>
                    <a:srgbClr val="0000FF"/>
                  </a:solidFill>
                </a:uFill>
                <a:latin typeface="Myriad Bold"/>
                <a:ea typeface="Myriad Bold"/>
                <a:cs typeface="Myriad Bold"/>
                <a:sym typeface="Myriad Bold"/>
                <a:hlinkClick r:id="rId7"/>
              </a:defRPr>
            </a:lvl1pPr>
          </a:lstStyle>
          <a:p>
            <a:pPr>
              <a:defRPr>
                <a:solidFill>
                  <a:srgbClr val="000000"/>
                </a:solidFill>
                <a:uFillTx/>
              </a:defRPr>
            </a:pPr>
            <a:r>
              <a:rPr>
                <a:solidFill>
                  <a:srgbClr val="0000FF"/>
                </a:solidFill>
                <a:uFill>
                  <a:solidFill>
                    <a:srgbClr val="0000FF"/>
                  </a:solidFill>
                </a:uFill>
                <a:hlinkClick r:id="rId7"/>
              </a:rPr>
              <a:t>Beyond Basics: Empowering Roma Traveller Adult Learners - Meet Kolyo</a:t>
            </a:r>
          </a:p>
        </p:txBody>
      </p:sp>
      <p:sp>
        <p:nvSpPr>
          <p:cNvPr id="291" name="https://www.enfield.gov.uk/services/your-council/grt"/>
          <p:cNvSpPr txBox="1"/>
          <p:nvPr/>
        </p:nvSpPr>
        <p:spPr>
          <a:xfrm>
            <a:off x="2319307" y="9174283"/>
            <a:ext cx="7262929" cy="47244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defTabSz="457200">
              <a:spcBef>
                <a:spcPts val="3000"/>
              </a:spcBef>
              <a:defRPr sz="2500">
                <a:uFill>
                  <a:solidFill>
                    <a:srgbClr val="0000FF"/>
                  </a:solidFill>
                </a:uFill>
                <a:latin typeface="Myriad"/>
                <a:ea typeface="Myriad"/>
                <a:cs typeface="Myriad"/>
                <a:sym typeface="Myriad"/>
                <a:hlinkClick r:id="rId8"/>
              </a:defRPr>
            </a:lvl1pPr>
          </a:lstStyle>
          <a:p>
            <a:pPr>
              <a:defRPr>
                <a:uFillTx/>
              </a:defRPr>
            </a:pPr>
            <a:r>
              <a:rPr>
                <a:uFill>
                  <a:solidFill>
                    <a:srgbClr val="0000FF"/>
                  </a:solidFill>
                </a:uFill>
                <a:hlinkClick r:id="rId8"/>
              </a:rPr>
              <a:t>https://www.enfield.gov.uk/services/your-council/grt</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294" name="Freeform 4"/>
          <p:cNvSpPr/>
          <p:nvPr/>
        </p:nvSpPr>
        <p:spPr>
          <a:xfrm>
            <a:off x="1454901" y="5230698"/>
            <a:ext cx="5463967" cy="3640368"/>
          </a:xfrm>
          <a:prstGeom prst="rect">
            <a:avLst/>
          </a:prstGeom>
          <a:blipFill>
            <a:blip r:embed="rId3"/>
            <a:stretch>
              <a:fillRect/>
            </a:stretch>
          </a:blipFill>
          <a:ln w="12700">
            <a:miter lim="400000"/>
          </a:ln>
        </p:spPr>
        <p:txBody>
          <a:bodyPr lIns="45719" rIns="45719"/>
          <a:lstStyle/>
          <a:p>
            <a:endParaRPr/>
          </a:p>
        </p:txBody>
      </p:sp>
      <p:sp>
        <p:nvSpPr>
          <p:cNvPr id="295" name="Freeform 5"/>
          <p:cNvSpPr/>
          <p:nvPr/>
        </p:nvSpPr>
        <p:spPr>
          <a:xfrm>
            <a:off x="1454901" y="1290296"/>
            <a:ext cx="5463967" cy="3640367"/>
          </a:xfrm>
          <a:prstGeom prst="rect">
            <a:avLst/>
          </a:prstGeom>
          <a:blipFill>
            <a:blip r:embed="rId4"/>
            <a:stretch>
              <a:fillRect/>
            </a:stretch>
          </a:blipFill>
          <a:ln w="12700">
            <a:miter lim="400000"/>
          </a:ln>
        </p:spPr>
        <p:txBody>
          <a:bodyPr lIns="45719" rIns="45719"/>
          <a:lstStyle/>
          <a:p>
            <a:endParaRPr/>
          </a:p>
        </p:txBody>
      </p:sp>
      <p:sp>
        <p:nvSpPr>
          <p:cNvPr id="296" name="TextBox 6"/>
          <p:cNvSpPr txBox="1"/>
          <p:nvPr/>
        </p:nvSpPr>
        <p:spPr>
          <a:xfrm>
            <a:off x="8176824" y="7816268"/>
            <a:ext cx="5473942" cy="65143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400"/>
              </a:lnSpc>
              <a:defRPr sz="3800">
                <a:latin typeface="Helvetica Neue"/>
                <a:ea typeface="Helvetica Neue"/>
                <a:cs typeface="Helvetica Neue"/>
                <a:sym typeface="Helvetica Neue"/>
              </a:defRPr>
            </a:lvl1pPr>
          </a:lstStyle>
          <a:p>
            <a:r>
              <a:t>020 8132 0958</a:t>
            </a:r>
          </a:p>
        </p:txBody>
      </p:sp>
      <p:sp>
        <p:nvSpPr>
          <p:cNvPr id="297" name="TextBox 7"/>
          <p:cNvSpPr txBox="1"/>
          <p:nvPr/>
        </p:nvSpPr>
        <p:spPr>
          <a:xfrm>
            <a:off x="8176824" y="7230281"/>
            <a:ext cx="5473942" cy="653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400"/>
              </a:lnSpc>
              <a:defRPr sz="3800" b="1">
                <a:latin typeface="Helvetica Neue"/>
                <a:ea typeface="Helvetica Neue"/>
                <a:cs typeface="Helvetica Neue"/>
                <a:sym typeface="Helvetica Neue"/>
              </a:defRPr>
            </a:lvl1pPr>
          </a:lstStyle>
          <a:p>
            <a:r>
              <a:t>Phone</a:t>
            </a:r>
          </a:p>
        </p:txBody>
      </p:sp>
      <p:sp>
        <p:nvSpPr>
          <p:cNvPr id="298" name="TextBox 8"/>
          <p:cNvSpPr txBox="1"/>
          <p:nvPr/>
        </p:nvSpPr>
        <p:spPr>
          <a:xfrm>
            <a:off x="8159963" y="6066720"/>
            <a:ext cx="5901236" cy="65143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400"/>
              </a:lnSpc>
              <a:defRPr sz="3800">
                <a:latin typeface="Helvetica Neue"/>
                <a:ea typeface="Helvetica Neue"/>
                <a:cs typeface="Helvetica Neue"/>
                <a:sym typeface="Helvetica Neue"/>
              </a:defRPr>
            </a:lvl1pPr>
          </a:lstStyle>
          <a:p>
            <a:r>
              <a:t>grt@enfield.gov.uk</a:t>
            </a:r>
          </a:p>
        </p:txBody>
      </p:sp>
      <p:sp>
        <p:nvSpPr>
          <p:cNvPr id="299" name="TextBox 9"/>
          <p:cNvSpPr txBox="1"/>
          <p:nvPr/>
        </p:nvSpPr>
        <p:spPr>
          <a:xfrm>
            <a:off x="8176824" y="5451855"/>
            <a:ext cx="5473942" cy="6533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400"/>
              </a:lnSpc>
              <a:defRPr sz="3800" b="1">
                <a:latin typeface="Helvetica Neue"/>
                <a:ea typeface="Helvetica Neue"/>
                <a:cs typeface="Helvetica Neue"/>
                <a:sym typeface="Helvetica Neue"/>
              </a:defRPr>
            </a:lvl1pPr>
          </a:lstStyle>
          <a:p>
            <a:r>
              <a:t>Email</a:t>
            </a:r>
          </a:p>
        </p:txBody>
      </p:sp>
      <p:sp>
        <p:nvSpPr>
          <p:cNvPr id="300" name="TextBox 10"/>
          <p:cNvSpPr txBox="1"/>
          <p:nvPr/>
        </p:nvSpPr>
        <p:spPr>
          <a:xfrm>
            <a:off x="8159963" y="1737305"/>
            <a:ext cx="11312193" cy="300949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11900"/>
              </a:lnSpc>
              <a:defRPr sz="9900" b="1">
                <a:solidFill>
                  <a:srgbClr val="CD0921"/>
                </a:solidFill>
                <a:latin typeface="Myriad Bold"/>
                <a:ea typeface="Myriad Bold"/>
                <a:cs typeface="Myriad Bold"/>
                <a:sym typeface="Myriad Bold"/>
              </a:defRPr>
            </a:pPr>
            <a:r>
              <a:t>Any questions?</a:t>
            </a:r>
            <a:r>
              <a:rPr>
                <a:solidFill>
                  <a:srgbClr val="000000"/>
                </a:solidFill>
              </a:rPr>
              <a:t> </a:t>
            </a:r>
          </a:p>
          <a:p>
            <a:pPr>
              <a:lnSpc>
                <a:spcPts val="11900"/>
              </a:lnSpc>
              <a:defRPr sz="9900" b="1">
                <a:latin typeface="Myriad Bold"/>
                <a:ea typeface="Myriad Bold"/>
                <a:cs typeface="Myriad Bold"/>
                <a:sym typeface="Myriad Bold"/>
              </a:defRPr>
            </a:pPr>
            <a:r>
              <a:t>Thank you</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 name="Freeform 3"/>
          <p:cNvSpPr/>
          <p:nvPr/>
        </p:nvSpPr>
        <p:spPr>
          <a:xfrm>
            <a:off x="0" y="0"/>
            <a:ext cx="18288000" cy="10287000"/>
          </a:xfrm>
          <a:prstGeom prst="rect">
            <a:avLst/>
          </a:prstGeom>
          <a:blipFill>
            <a:blip r:embed="rId3"/>
            <a:stretch>
              <a:fillRect/>
            </a:stretch>
          </a:blipFill>
          <a:ln w="12700">
            <a:miter lim="400000"/>
          </a:ln>
        </p:spPr>
        <p:txBody>
          <a:bodyPr lIns="45719" rIns="45719"/>
          <a:lstStyle/>
          <a:p>
            <a:endParaRPr/>
          </a:p>
        </p:txBody>
      </p:sp>
      <p:sp>
        <p:nvSpPr>
          <p:cNvPr id="105" name="Freeform 5"/>
          <p:cNvSpPr/>
          <p:nvPr/>
        </p:nvSpPr>
        <p:spPr>
          <a:xfrm>
            <a:off x="594483" y="2646428"/>
            <a:ext cx="8189810" cy="2899716"/>
          </a:xfrm>
          <a:prstGeom prst="rect">
            <a:avLst/>
          </a:prstGeom>
          <a:solidFill>
            <a:srgbClr val="FAFAFD"/>
          </a:solidFill>
          <a:ln w="38100" cap="sq">
            <a:solidFill>
              <a:srgbClr val="F6F6F6"/>
            </a:solidFill>
            <a:miter/>
          </a:ln>
        </p:spPr>
        <p:txBody>
          <a:bodyPr lIns="45719" rIns="45719"/>
          <a:lstStyle/>
          <a:p>
            <a:endParaRPr/>
          </a:p>
        </p:txBody>
      </p:sp>
      <p:sp>
        <p:nvSpPr>
          <p:cNvPr id="106" name="Freeform 8"/>
          <p:cNvSpPr/>
          <p:nvPr/>
        </p:nvSpPr>
        <p:spPr>
          <a:xfrm>
            <a:off x="9503716" y="2670158"/>
            <a:ext cx="8189810" cy="2899716"/>
          </a:xfrm>
          <a:prstGeom prst="rect">
            <a:avLst/>
          </a:prstGeom>
          <a:solidFill>
            <a:srgbClr val="FAFAFD"/>
          </a:solidFill>
          <a:ln w="38100" cap="sq">
            <a:solidFill>
              <a:srgbClr val="F6F6F6"/>
            </a:solidFill>
            <a:miter/>
          </a:ln>
        </p:spPr>
        <p:txBody>
          <a:bodyPr lIns="45719" rIns="45719"/>
          <a:lstStyle/>
          <a:p>
            <a:endParaRPr/>
          </a:p>
        </p:txBody>
      </p:sp>
      <p:sp>
        <p:nvSpPr>
          <p:cNvPr id="107" name="Freeform 11"/>
          <p:cNvSpPr/>
          <p:nvPr/>
        </p:nvSpPr>
        <p:spPr>
          <a:xfrm>
            <a:off x="594483" y="5770136"/>
            <a:ext cx="8189810" cy="2445222"/>
          </a:xfrm>
          <a:prstGeom prst="rect">
            <a:avLst/>
          </a:prstGeom>
          <a:solidFill>
            <a:srgbClr val="FAFAFD"/>
          </a:solidFill>
          <a:ln w="38100" cap="sq">
            <a:solidFill>
              <a:srgbClr val="F6F6F6"/>
            </a:solidFill>
            <a:miter/>
          </a:ln>
        </p:spPr>
        <p:txBody>
          <a:bodyPr lIns="45719" rIns="45719"/>
          <a:lstStyle/>
          <a:p>
            <a:endParaRPr/>
          </a:p>
        </p:txBody>
      </p:sp>
      <p:sp>
        <p:nvSpPr>
          <p:cNvPr id="108" name="Freeform 14"/>
          <p:cNvSpPr/>
          <p:nvPr/>
        </p:nvSpPr>
        <p:spPr>
          <a:xfrm>
            <a:off x="9503716" y="5770136"/>
            <a:ext cx="8189810" cy="2445222"/>
          </a:xfrm>
          <a:prstGeom prst="rect">
            <a:avLst/>
          </a:prstGeom>
          <a:solidFill>
            <a:srgbClr val="FAFAFD"/>
          </a:solidFill>
          <a:ln w="38100" cap="sq">
            <a:solidFill>
              <a:srgbClr val="F6F6F6"/>
            </a:solidFill>
            <a:miter/>
          </a:ln>
        </p:spPr>
        <p:txBody>
          <a:bodyPr lIns="45719" rIns="45719"/>
          <a:lstStyle/>
          <a:p>
            <a:endParaRPr/>
          </a:p>
        </p:txBody>
      </p:sp>
      <p:sp>
        <p:nvSpPr>
          <p:cNvPr id="109" name="TextBox 16"/>
          <p:cNvSpPr txBox="1"/>
          <p:nvPr/>
        </p:nvSpPr>
        <p:spPr>
          <a:xfrm>
            <a:off x="811591" y="3010354"/>
            <a:ext cx="7755595" cy="2060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4400"/>
              </a:lnSpc>
              <a:defRPr sz="2900" b="1">
                <a:latin typeface="Helvetica Neue"/>
                <a:ea typeface="Helvetica Neue"/>
                <a:cs typeface="Helvetica Neue"/>
                <a:sym typeface="Helvetica Neue"/>
              </a:defRPr>
            </a:pPr>
            <a:r>
              <a:t>£1.95m saved in enforcement costs</a:t>
            </a:r>
          </a:p>
          <a:p>
            <a:pPr>
              <a:lnSpc>
                <a:spcPts val="3000"/>
              </a:lnSpc>
              <a:defRPr sz="2000">
                <a:latin typeface="Helvetica Neue"/>
                <a:ea typeface="Helvetica Neue"/>
                <a:cs typeface="Helvetica Neue"/>
                <a:sym typeface="Helvetica Neue"/>
              </a:defRPr>
            </a:pPr>
            <a:r>
              <a:t>Since 2018, our Negotiated Stopping model, now shared with other Local Authorities and recognised by the GLA, has transformed our relationship with travelling communities and delivered measurable financial savings.</a:t>
            </a:r>
          </a:p>
        </p:txBody>
      </p:sp>
      <p:sp>
        <p:nvSpPr>
          <p:cNvPr id="110" name="TextBox 17"/>
          <p:cNvSpPr txBox="1"/>
          <p:nvPr/>
        </p:nvSpPr>
        <p:spPr>
          <a:xfrm>
            <a:off x="9720825" y="3010354"/>
            <a:ext cx="7755594" cy="206070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4400"/>
              </a:lnSpc>
              <a:defRPr sz="2900" b="1">
                <a:latin typeface="Helvetica Neue"/>
                <a:ea typeface="Helvetica Neue"/>
                <a:cs typeface="Helvetica Neue"/>
                <a:sym typeface="Helvetica Neue"/>
              </a:defRPr>
            </a:pPr>
            <a:r>
              <a:t>A national model, not just a local one</a:t>
            </a:r>
          </a:p>
          <a:p>
            <a:pPr>
              <a:lnSpc>
                <a:spcPts val="3000"/>
              </a:lnSpc>
              <a:defRPr sz="2000">
                <a:latin typeface="Helvetica Neue"/>
                <a:ea typeface="Helvetica Neue"/>
                <a:cs typeface="Helvetica Neue"/>
                <a:sym typeface="Helvetica Neue"/>
              </a:defRPr>
            </a:pPr>
            <a:r>
              <a:t>Enfield's approach is now being actively shared with other Local Authorities. We are building infrastructure </a:t>
            </a:r>
            <a:r>
              <a:rPr>
                <a:solidFill>
                  <a:srgbClr val="D52B1E"/>
                </a:solidFill>
              </a:rPr>
              <a:t>— a new Shared Community Hub, two permanent Traveller sites in planning —</a:t>
            </a:r>
            <a:r>
              <a:t> that will endure long after individual projects end.</a:t>
            </a:r>
          </a:p>
        </p:txBody>
      </p:sp>
      <p:sp>
        <p:nvSpPr>
          <p:cNvPr id="111" name="TextBox 18"/>
          <p:cNvSpPr txBox="1"/>
          <p:nvPr/>
        </p:nvSpPr>
        <p:spPr>
          <a:xfrm>
            <a:off x="811591" y="6081757"/>
            <a:ext cx="7755595" cy="206375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4400"/>
              </a:lnSpc>
              <a:defRPr sz="2900" b="1">
                <a:latin typeface="Myriad Bold"/>
                <a:ea typeface="Myriad Bold"/>
                <a:cs typeface="Myriad Bold"/>
                <a:sym typeface="Myriad Bold"/>
              </a:defRPr>
            </a:pPr>
            <a:r>
              <a:t>Nothing for GRT without GRT</a:t>
            </a:r>
          </a:p>
          <a:p>
            <a:pPr>
              <a:lnSpc>
                <a:spcPts val="3000"/>
              </a:lnSpc>
              <a:defRPr sz="2000">
                <a:solidFill>
                  <a:srgbClr val="D52B1E"/>
                </a:solidFill>
                <a:latin typeface="Myriad"/>
                <a:ea typeface="Myriad"/>
                <a:cs typeface="Myriad"/>
                <a:sym typeface="Myriad"/>
              </a:defRPr>
            </a:pPr>
            <a:r>
              <a:t>Eight dedicated working groups</a:t>
            </a:r>
            <a:r>
              <a:rPr>
                <a:solidFill>
                  <a:srgbClr val="000000"/>
                </a:solidFill>
              </a:rPr>
              <a:t> spanning health, education, employment, heritage and more, all with community representatives who shape decisions from the outset, not after the fact.</a:t>
            </a:r>
          </a:p>
        </p:txBody>
      </p:sp>
      <p:sp>
        <p:nvSpPr>
          <p:cNvPr id="112" name="TextBox 19"/>
          <p:cNvSpPr txBox="1"/>
          <p:nvPr/>
        </p:nvSpPr>
        <p:spPr>
          <a:xfrm>
            <a:off x="9720825" y="6081757"/>
            <a:ext cx="7755594" cy="16840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4400"/>
              </a:lnSpc>
              <a:defRPr sz="2900" b="1">
                <a:latin typeface="Myriad Bold"/>
                <a:ea typeface="Myriad Bold"/>
                <a:cs typeface="Myriad Bold"/>
                <a:sym typeface="Myriad Bold"/>
              </a:defRPr>
            </a:pPr>
            <a:r>
              <a:t>Embedded across the whole council</a:t>
            </a:r>
          </a:p>
          <a:p>
            <a:pPr>
              <a:lnSpc>
                <a:spcPts val="3000"/>
              </a:lnSpc>
              <a:defRPr sz="2000">
                <a:latin typeface="Myriad"/>
                <a:ea typeface="Myriad"/>
                <a:cs typeface="Myriad"/>
                <a:sym typeface="Myriad"/>
              </a:defRPr>
            </a:pPr>
            <a:r>
              <a:t>GRT inclusion is written into the Fairer Enfield Strategy and the Equality &amp; Diversity Policy. This is not a project that can be cut, it is woven into how the council operates across all departments.</a:t>
            </a:r>
          </a:p>
        </p:txBody>
      </p:sp>
      <p:sp>
        <p:nvSpPr>
          <p:cNvPr id="113" name="TextBox 20"/>
          <p:cNvSpPr txBox="1"/>
          <p:nvPr/>
        </p:nvSpPr>
        <p:spPr>
          <a:xfrm>
            <a:off x="594484" y="407669"/>
            <a:ext cx="17099042"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Enfield is transforming GRT inclusion</a:t>
            </a:r>
          </a:p>
        </p:txBody>
      </p:sp>
      <p:sp>
        <p:nvSpPr>
          <p:cNvPr id="114" name="TextBox 21"/>
          <p:cNvSpPr txBox="1"/>
          <p:nvPr/>
        </p:nvSpPr>
        <p:spPr>
          <a:xfrm>
            <a:off x="594484" y="1217294"/>
            <a:ext cx="14989969" cy="7546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000"/>
              </a:lnSpc>
              <a:defRPr sz="2500" b="1">
                <a:latin typeface="Helvetica Neue"/>
                <a:ea typeface="Helvetica Neue"/>
                <a:cs typeface="Helvetica Neue"/>
                <a:sym typeface="Helvetica Neue"/>
              </a:defRPr>
            </a:lvl1pPr>
          </a:lstStyle>
          <a:p>
            <a:r>
              <a:t>Not as a standalone project, but as a core commitment embedded across every area of council life.</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 name="Freeform 3"/>
          <p:cNvSpPr/>
          <p:nvPr/>
        </p:nvSpPr>
        <p:spPr>
          <a:xfrm>
            <a:off x="0" y="0"/>
            <a:ext cx="18288000" cy="10287000"/>
          </a:xfrm>
          <a:prstGeom prst="rect">
            <a:avLst/>
          </a:prstGeom>
          <a:blipFill>
            <a:blip r:embed="rId3"/>
            <a:stretch>
              <a:fillRect/>
            </a:stretch>
          </a:blipFill>
          <a:ln w="12700">
            <a:miter lim="400000"/>
          </a:ln>
        </p:spPr>
        <p:txBody>
          <a:bodyPr lIns="45719" rIns="45719"/>
          <a:lstStyle/>
          <a:p>
            <a:endParaRPr/>
          </a:p>
        </p:txBody>
      </p:sp>
      <p:sp>
        <p:nvSpPr>
          <p:cNvPr id="119" name="Freeform 4"/>
          <p:cNvSpPr/>
          <p:nvPr/>
        </p:nvSpPr>
        <p:spPr>
          <a:xfrm>
            <a:off x="594484" y="2509863"/>
            <a:ext cx="17099042" cy="6219778"/>
          </a:xfrm>
          <a:prstGeom prst="rect">
            <a:avLst/>
          </a:prstGeom>
          <a:blipFill>
            <a:blip r:embed="rId4"/>
            <a:stretch>
              <a:fillRect/>
            </a:stretch>
          </a:blipFill>
          <a:ln w="12700">
            <a:miter lim="400000"/>
          </a:ln>
        </p:spPr>
        <p:txBody>
          <a:bodyPr lIns="45719" rIns="45719"/>
          <a:lstStyle/>
          <a:p>
            <a:endParaRPr/>
          </a:p>
        </p:txBody>
      </p:sp>
      <p:sp>
        <p:nvSpPr>
          <p:cNvPr id="120" name="TextBox 5"/>
          <p:cNvSpPr txBox="1"/>
          <p:nvPr/>
        </p:nvSpPr>
        <p:spPr>
          <a:xfrm>
            <a:off x="594484" y="407669"/>
            <a:ext cx="17099042"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Snapshot key achievements 2025</a:t>
            </a:r>
          </a:p>
        </p:txBody>
      </p:sp>
      <p:sp>
        <p:nvSpPr>
          <p:cNvPr id="121" name="TextBox 6"/>
          <p:cNvSpPr txBox="1"/>
          <p:nvPr/>
        </p:nvSpPr>
        <p:spPr>
          <a:xfrm>
            <a:off x="594483" y="1150619"/>
            <a:ext cx="16664817" cy="914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A year of significant milestones across every workstream, demonstrating the breadth and depth of Enfield's commitment to GRT inclusion.</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26" name="Freeform 4"/>
          <p:cNvSpPr/>
          <p:nvPr/>
        </p:nvSpPr>
        <p:spPr>
          <a:xfrm>
            <a:off x="10176103" y="1884907"/>
            <a:ext cx="8355618" cy="6164460"/>
          </a:xfrm>
          <a:prstGeom prst="rect">
            <a:avLst/>
          </a:prstGeom>
          <a:blipFill>
            <a:blip r:embed="rId3"/>
            <a:stretch>
              <a:fillRect/>
            </a:stretch>
          </a:blipFill>
          <a:ln w="12700">
            <a:miter lim="400000"/>
          </a:ln>
        </p:spPr>
        <p:txBody>
          <a:bodyPr lIns="45719" rIns="45719"/>
          <a:lstStyle/>
          <a:p>
            <a:endParaRPr/>
          </a:p>
        </p:txBody>
      </p:sp>
      <p:sp>
        <p:nvSpPr>
          <p:cNvPr id="127" name="Freeform 5"/>
          <p:cNvSpPr/>
          <p:nvPr/>
        </p:nvSpPr>
        <p:spPr>
          <a:xfrm>
            <a:off x="403984" y="3714231"/>
            <a:ext cx="9403372" cy="4501865"/>
          </a:xfrm>
          <a:prstGeom prst="rect">
            <a:avLst/>
          </a:prstGeom>
          <a:blipFill>
            <a:blip r:embed="rId4"/>
            <a:stretch>
              <a:fillRect/>
            </a:stretch>
          </a:blipFill>
          <a:ln w="12700">
            <a:miter lim="400000"/>
          </a:ln>
        </p:spPr>
        <p:txBody>
          <a:bodyPr lIns="45719" rIns="45719"/>
          <a:lstStyle/>
          <a:p>
            <a:endParaRPr/>
          </a:p>
        </p:txBody>
      </p:sp>
      <p:sp>
        <p:nvSpPr>
          <p:cNvPr id="128" name="TextBox 6"/>
          <p:cNvSpPr txBox="1"/>
          <p:nvPr/>
        </p:nvSpPr>
        <p:spPr>
          <a:xfrm>
            <a:off x="594484" y="407669"/>
            <a:ext cx="17099042"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3 reasons why Enfield is leading the way</a:t>
            </a:r>
          </a:p>
        </p:txBody>
      </p:sp>
      <p:sp>
        <p:nvSpPr>
          <p:cNvPr id="129" name="TextBox 7"/>
          <p:cNvSpPr txBox="1"/>
          <p:nvPr/>
        </p:nvSpPr>
        <p:spPr>
          <a:xfrm>
            <a:off x="594483" y="2070813"/>
            <a:ext cx="9263479" cy="1384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Enfield is transforming inclusion and setting a benchmark for local government excellence in GRT inclusion. Our approach is built on three foundational pillars.</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32" name="Freeform 6"/>
          <p:cNvSpPr/>
          <p:nvPr/>
        </p:nvSpPr>
        <p:spPr>
          <a:xfrm>
            <a:off x="10011526" y="3907569"/>
            <a:ext cx="8276474" cy="4334803"/>
          </a:xfrm>
          <a:prstGeom prst="rect">
            <a:avLst/>
          </a:prstGeom>
          <a:blipFill>
            <a:blip r:embed="rId3"/>
            <a:stretch>
              <a:fillRect/>
            </a:stretch>
          </a:blipFill>
          <a:ln w="12700">
            <a:miter lim="400000"/>
          </a:ln>
        </p:spPr>
        <p:txBody>
          <a:bodyPr lIns="45719" rIns="45719"/>
          <a:lstStyle/>
          <a:p>
            <a:endParaRPr/>
          </a:p>
        </p:txBody>
      </p:sp>
      <p:sp>
        <p:nvSpPr>
          <p:cNvPr id="133" name="TextBox 7"/>
          <p:cNvSpPr txBox="1"/>
          <p:nvPr/>
        </p:nvSpPr>
        <p:spPr>
          <a:xfrm>
            <a:off x="594484" y="407669"/>
            <a:ext cx="17099042"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Integrated, Inclusive Leadership</a:t>
            </a:r>
          </a:p>
        </p:txBody>
      </p:sp>
      <p:sp>
        <p:nvSpPr>
          <p:cNvPr id="134" name="TextBox 8"/>
          <p:cNvSpPr txBox="1"/>
          <p:nvPr/>
        </p:nvSpPr>
        <p:spPr>
          <a:xfrm>
            <a:off x="594484" y="1594564"/>
            <a:ext cx="17297932" cy="914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GRT inclusion is embedded at every organisational level in Enfield — written into the Fairer Enfield Strategy and Equality &amp; Diversity Policy. This is a core council commitment across all departments, not a standalone project.</a:t>
            </a:r>
          </a:p>
        </p:txBody>
      </p:sp>
      <p:pic>
        <p:nvPicPr>
          <p:cNvPr id="135" name="Screenshot 2026-04-08 at 2.04.20 PM.png" descr="Screenshot 2026-04-08 at 2.04.20 PM.png"/>
          <p:cNvPicPr>
            <a:picLocks noChangeAspect="1"/>
          </p:cNvPicPr>
          <p:nvPr/>
        </p:nvPicPr>
        <p:blipFill>
          <a:blip r:embed="rId4"/>
          <a:stretch>
            <a:fillRect/>
          </a:stretch>
        </p:blipFill>
        <p:spPr>
          <a:xfrm>
            <a:off x="363401" y="2811070"/>
            <a:ext cx="9829801" cy="6527801"/>
          </a:xfrm>
          <a:prstGeom prst="rect">
            <a:avLst/>
          </a:prstGeom>
          <a:ln w="12700">
            <a:miter lim="400000"/>
          </a:ln>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38" name="TextBox 4"/>
          <p:cNvSpPr txBox="1"/>
          <p:nvPr/>
        </p:nvSpPr>
        <p:spPr>
          <a:xfrm>
            <a:off x="594484" y="407669"/>
            <a:ext cx="17099042"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Bold, Sustainable Change </a:t>
            </a:r>
          </a:p>
        </p:txBody>
      </p:sp>
      <p:sp>
        <p:nvSpPr>
          <p:cNvPr id="139" name="TextBox 5"/>
          <p:cNvSpPr txBox="1"/>
          <p:nvPr/>
        </p:nvSpPr>
        <p:spPr>
          <a:xfrm>
            <a:off x="594484" y="1594564"/>
            <a:ext cx="17099042" cy="9147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Enfield's most significant achievements represent systemic transformation — creating national models, lasting infrastructure and embedded inclusion that will endure long after individual projects end.</a:t>
            </a:r>
          </a:p>
        </p:txBody>
      </p:sp>
      <p:pic>
        <p:nvPicPr>
          <p:cNvPr id="140" name="Screenshot 2026-04-08 at 2.03.57 PM.png" descr="Screenshot 2026-04-08 at 2.03.57 PM.png"/>
          <p:cNvPicPr>
            <a:picLocks noChangeAspect="1"/>
          </p:cNvPicPr>
          <p:nvPr/>
        </p:nvPicPr>
        <p:blipFill>
          <a:blip r:embed="rId3"/>
          <a:stretch>
            <a:fillRect/>
          </a:stretch>
        </p:blipFill>
        <p:spPr>
          <a:xfrm>
            <a:off x="-15548" y="2782847"/>
            <a:ext cx="18319097" cy="6597331"/>
          </a:xfrm>
          <a:prstGeom prst="rect">
            <a:avLst/>
          </a:prstGeom>
          <a:ln w="12700">
            <a:miter lim="400000"/>
          </a:ln>
        </p:spPr>
      </p:pic>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43" name="TextBox 4"/>
          <p:cNvSpPr txBox="1"/>
          <p:nvPr/>
        </p:nvSpPr>
        <p:spPr>
          <a:xfrm>
            <a:off x="594484" y="407669"/>
            <a:ext cx="18626522"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Our Customer Experience: How We Work With Communities</a:t>
            </a:r>
          </a:p>
        </p:txBody>
      </p:sp>
      <p:sp>
        <p:nvSpPr>
          <p:cNvPr id="144" name="TextBox 5"/>
          <p:cNvSpPr txBox="1"/>
          <p:nvPr/>
        </p:nvSpPr>
        <p:spPr>
          <a:xfrm>
            <a:off x="10543206" y="3714839"/>
            <a:ext cx="7311108" cy="2324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p>
            <a:pPr>
              <a:lnSpc>
                <a:spcPts val="3700"/>
              </a:lnSpc>
              <a:defRPr sz="2500" b="1">
                <a:latin typeface="Helvetica Neue"/>
                <a:ea typeface="Helvetica Neue"/>
                <a:cs typeface="Helvetica Neue"/>
                <a:sym typeface="Helvetica Neue"/>
              </a:defRPr>
            </a:pPr>
            <a:r>
              <a:t>Everything Enfield does for GRT communities is built around one principle: </a:t>
            </a:r>
            <a:r>
              <a:rPr>
                <a:solidFill>
                  <a:srgbClr val="D52B1E"/>
                </a:solidFill>
              </a:rPr>
              <a:t>genuine empowerment, not passive service delivery.</a:t>
            </a:r>
            <a:r>
              <a:t> This framework guides how we engage, how we deliver, and how we measure success.</a:t>
            </a:r>
          </a:p>
        </p:txBody>
      </p:sp>
      <p:sp>
        <p:nvSpPr>
          <p:cNvPr id="145" name="Freeform 7"/>
          <p:cNvSpPr/>
          <p:nvPr/>
        </p:nvSpPr>
        <p:spPr>
          <a:xfrm>
            <a:off x="-1" y="1541961"/>
            <a:ext cx="12557501" cy="8382086"/>
          </a:xfrm>
          <a:prstGeom prst="rect">
            <a:avLst/>
          </a:prstGeom>
          <a:blipFill>
            <a:blip r:embed="rId3"/>
            <a:stretch>
              <a:fillRect/>
            </a:stretch>
          </a:blipFill>
          <a:ln w="12700">
            <a:miter lim="400000"/>
          </a:ln>
        </p:spPr>
        <p:txBody>
          <a:bodyPr lIns="45719" rIns="45719"/>
          <a:lstStyle/>
          <a:p>
            <a:endParaRP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48" name="TextBox 4"/>
          <p:cNvSpPr txBox="1"/>
          <p:nvPr/>
        </p:nvSpPr>
        <p:spPr>
          <a:xfrm>
            <a:off x="594484" y="407669"/>
            <a:ext cx="6607662"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GRTBS Project Board</a:t>
            </a:r>
          </a:p>
        </p:txBody>
      </p:sp>
      <p:sp>
        <p:nvSpPr>
          <p:cNvPr id="149" name="TextBox 5"/>
          <p:cNvSpPr txBox="1"/>
          <p:nvPr/>
        </p:nvSpPr>
        <p:spPr>
          <a:xfrm>
            <a:off x="594483" y="3740651"/>
            <a:ext cx="5562546" cy="23244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Ensuring Enfield's strategic approach to Gypsy, Roma &amp; Traveller communities embedding inclusion across every area of council activity.</a:t>
            </a:r>
          </a:p>
        </p:txBody>
      </p:sp>
      <p:sp>
        <p:nvSpPr>
          <p:cNvPr id="150" name="Freeform 7"/>
          <p:cNvSpPr/>
          <p:nvPr/>
        </p:nvSpPr>
        <p:spPr>
          <a:xfrm>
            <a:off x="7202145" y="588644"/>
            <a:ext cx="5212592" cy="1593318"/>
          </a:xfrm>
          <a:prstGeom prst="rect">
            <a:avLst/>
          </a:prstGeom>
          <a:solidFill>
            <a:srgbClr val="FAFAFD"/>
          </a:solidFill>
          <a:ln w="38100" cap="sq">
            <a:solidFill>
              <a:srgbClr val="F6F6F6"/>
            </a:solidFill>
            <a:miter/>
          </a:ln>
        </p:spPr>
        <p:txBody>
          <a:bodyPr lIns="45719" rIns="45719"/>
          <a:lstStyle/>
          <a:p>
            <a:endParaRPr/>
          </a:p>
        </p:txBody>
      </p:sp>
      <p:sp>
        <p:nvSpPr>
          <p:cNvPr id="151" name="Freeform 10"/>
          <p:cNvSpPr/>
          <p:nvPr/>
        </p:nvSpPr>
        <p:spPr>
          <a:xfrm>
            <a:off x="12653658" y="588644"/>
            <a:ext cx="5212592" cy="1593318"/>
          </a:xfrm>
          <a:prstGeom prst="rect">
            <a:avLst/>
          </a:prstGeom>
          <a:solidFill>
            <a:srgbClr val="FAFAFD"/>
          </a:solidFill>
          <a:ln w="38100" cap="sq">
            <a:solidFill>
              <a:srgbClr val="F6F6F6"/>
            </a:solidFill>
            <a:miter/>
          </a:ln>
        </p:spPr>
        <p:txBody>
          <a:bodyPr lIns="45719" rIns="45719"/>
          <a:lstStyle/>
          <a:p>
            <a:endParaRPr/>
          </a:p>
        </p:txBody>
      </p:sp>
      <p:sp>
        <p:nvSpPr>
          <p:cNvPr id="152" name="Freeform 13"/>
          <p:cNvSpPr/>
          <p:nvPr/>
        </p:nvSpPr>
        <p:spPr>
          <a:xfrm>
            <a:off x="7202145" y="2390207"/>
            <a:ext cx="5212592" cy="1593318"/>
          </a:xfrm>
          <a:prstGeom prst="rect">
            <a:avLst/>
          </a:prstGeom>
          <a:solidFill>
            <a:srgbClr val="FAFAFD"/>
          </a:solidFill>
          <a:ln w="38100" cap="sq">
            <a:solidFill>
              <a:srgbClr val="F6F6F6"/>
            </a:solidFill>
            <a:miter/>
          </a:ln>
        </p:spPr>
        <p:txBody>
          <a:bodyPr lIns="45719" rIns="45719"/>
          <a:lstStyle/>
          <a:p>
            <a:endParaRPr/>
          </a:p>
        </p:txBody>
      </p:sp>
      <p:sp>
        <p:nvSpPr>
          <p:cNvPr id="153" name="Freeform 16"/>
          <p:cNvSpPr/>
          <p:nvPr/>
        </p:nvSpPr>
        <p:spPr>
          <a:xfrm>
            <a:off x="12653658" y="2390207"/>
            <a:ext cx="5212592" cy="1593318"/>
          </a:xfrm>
          <a:prstGeom prst="rect">
            <a:avLst/>
          </a:prstGeom>
          <a:solidFill>
            <a:srgbClr val="FAFAFD"/>
          </a:solidFill>
          <a:ln w="38100" cap="sq">
            <a:solidFill>
              <a:srgbClr val="F6F6F6"/>
            </a:solidFill>
            <a:miter/>
          </a:ln>
        </p:spPr>
        <p:txBody>
          <a:bodyPr lIns="45719" rIns="45719"/>
          <a:lstStyle/>
          <a:p>
            <a:endParaRPr/>
          </a:p>
        </p:txBody>
      </p:sp>
      <p:sp>
        <p:nvSpPr>
          <p:cNvPr id="154" name="Freeform 19"/>
          <p:cNvSpPr/>
          <p:nvPr/>
        </p:nvSpPr>
        <p:spPr>
          <a:xfrm>
            <a:off x="7202145" y="4191768"/>
            <a:ext cx="5212592" cy="1593318"/>
          </a:xfrm>
          <a:prstGeom prst="rect">
            <a:avLst/>
          </a:prstGeom>
          <a:solidFill>
            <a:srgbClr val="FAFAFD"/>
          </a:solidFill>
          <a:ln w="38100" cap="sq">
            <a:solidFill>
              <a:srgbClr val="F6F6F6"/>
            </a:solidFill>
            <a:miter/>
          </a:ln>
        </p:spPr>
        <p:txBody>
          <a:bodyPr lIns="45719" rIns="45719"/>
          <a:lstStyle/>
          <a:p>
            <a:endParaRPr/>
          </a:p>
        </p:txBody>
      </p:sp>
      <p:sp>
        <p:nvSpPr>
          <p:cNvPr id="155" name="Freeform 22"/>
          <p:cNvSpPr/>
          <p:nvPr/>
        </p:nvSpPr>
        <p:spPr>
          <a:xfrm>
            <a:off x="12653658" y="4191768"/>
            <a:ext cx="5212592" cy="1593318"/>
          </a:xfrm>
          <a:prstGeom prst="rect">
            <a:avLst/>
          </a:prstGeom>
          <a:solidFill>
            <a:srgbClr val="FAFAFD"/>
          </a:solidFill>
          <a:ln w="38100" cap="sq">
            <a:solidFill>
              <a:srgbClr val="F6F6F6"/>
            </a:solidFill>
            <a:miter/>
          </a:ln>
        </p:spPr>
        <p:txBody>
          <a:bodyPr lIns="45719" rIns="45719"/>
          <a:lstStyle/>
          <a:p>
            <a:endParaRPr/>
          </a:p>
        </p:txBody>
      </p:sp>
      <p:sp>
        <p:nvSpPr>
          <p:cNvPr id="156" name="Freeform 25"/>
          <p:cNvSpPr/>
          <p:nvPr/>
        </p:nvSpPr>
        <p:spPr>
          <a:xfrm>
            <a:off x="7202145" y="5993329"/>
            <a:ext cx="5212592" cy="1593318"/>
          </a:xfrm>
          <a:prstGeom prst="rect">
            <a:avLst/>
          </a:prstGeom>
          <a:solidFill>
            <a:srgbClr val="FAFAFD"/>
          </a:solidFill>
          <a:ln w="38100" cap="sq">
            <a:solidFill>
              <a:srgbClr val="F6F6F6"/>
            </a:solidFill>
            <a:miter/>
          </a:ln>
        </p:spPr>
        <p:txBody>
          <a:bodyPr lIns="45719" rIns="45719"/>
          <a:lstStyle/>
          <a:p>
            <a:endParaRPr/>
          </a:p>
        </p:txBody>
      </p:sp>
      <p:sp>
        <p:nvSpPr>
          <p:cNvPr id="157" name="Freeform 28"/>
          <p:cNvSpPr/>
          <p:nvPr/>
        </p:nvSpPr>
        <p:spPr>
          <a:xfrm>
            <a:off x="12653658" y="5993329"/>
            <a:ext cx="5212592" cy="1593318"/>
          </a:xfrm>
          <a:prstGeom prst="rect">
            <a:avLst/>
          </a:prstGeom>
          <a:solidFill>
            <a:srgbClr val="FAFAFD"/>
          </a:solidFill>
          <a:ln w="38100" cap="sq">
            <a:solidFill>
              <a:srgbClr val="F6F6F6"/>
            </a:solidFill>
            <a:miter/>
          </a:ln>
        </p:spPr>
        <p:txBody>
          <a:bodyPr lIns="45719" rIns="45719"/>
          <a:lstStyle/>
          <a:p>
            <a:endParaRPr/>
          </a:p>
        </p:txBody>
      </p:sp>
      <p:sp>
        <p:nvSpPr>
          <p:cNvPr id="158" name="Freeform 31"/>
          <p:cNvSpPr/>
          <p:nvPr/>
        </p:nvSpPr>
        <p:spPr>
          <a:xfrm>
            <a:off x="7202145" y="7794890"/>
            <a:ext cx="5212592" cy="1593318"/>
          </a:xfrm>
          <a:prstGeom prst="rect">
            <a:avLst/>
          </a:prstGeom>
          <a:solidFill>
            <a:srgbClr val="FAFAFD"/>
          </a:solidFill>
          <a:ln w="38100" cap="sq">
            <a:solidFill>
              <a:srgbClr val="F6F6F6"/>
            </a:solidFill>
            <a:miter/>
          </a:ln>
        </p:spPr>
        <p:txBody>
          <a:bodyPr lIns="45719" rIns="45719"/>
          <a:lstStyle/>
          <a:p>
            <a:endParaRPr/>
          </a:p>
        </p:txBody>
      </p:sp>
      <p:sp>
        <p:nvSpPr>
          <p:cNvPr id="159" name="TextBox 33"/>
          <p:cNvSpPr txBox="1"/>
          <p:nvPr/>
        </p:nvSpPr>
        <p:spPr>
          <a:xfrm>
            <a:off x="7761620" y="1045485"/>
            <a:ext cx="4093644" cy="539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500"/>
              </a:lnSpc>
              <a:defRPr sz="3000" b="1">
                <a:latin typeface="Helvetica Neue"/>
                <a:ea typeface="Helvetica Neue"/>
                <a:cs typeface="Helvetica Neue"/>
                <a:sym typeface="Helvetica Neue"/>
              </a:defRPr>
            </a:lvl1pPr>
          </a:lstStyle>
          <a:p>
            <a:r>
              <a:t>Health and Wellbeing</a:t>
            </a:r>
          </a:p>
        </p:txBody>
      </p:sp>
      <p:sp>
        <p:nvSpPr>
          <p:cNvPr id="160" name="TextBox 34"/>
          <p:cNvSpPr txBox="1"/>
          <p:nvPr/>
        </p:nvSpPr>
        <p:spPr>
          <a:xfrm>
            <a:off x="13213133" y="1045485"/>
            <a:ext cx="4093644" cy="539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500"/>
              </a:lnSpc>
              <a:defRPr sz="3000" b="1">
                <a:latin typeface="Helvetica Neue"/>
                <a:ea typeface="Helvetica Neue"/>
                <a:cs typeface="Helvetica Neue"/>
                <a:sym typeface="Helvetica Neue"/>
              </a:defRPr>
            </a:lvl1pPr>
          </a:lstStyle>
          <a:p>
            <a:r>
              <a:t>Education</a:t>
            </a:r>
          </a:p>
        </p:txBody>
      </p:sp>
      <p:sp>
        <p:nvSpPr>
          <p:cNvPr id="161" name="TextBox 35"/>
          <p:cNvSpPr txBox="1"/>
          <p:nvPr/>
        </p:nvSpPr>
        <p:spPr>
          <a:xfrm>
            <a:off x="7761620" y="2548689"/>
            <a:ext cx="4093644" cy="1111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500"/>
              </a:lnSpc>
              <a:defRPr sz="3000" b="1">
                <a:latin typeface="Helvetica Neue"/>
                <a:ea typeface="Helvetica Neue"/>
                <a:cs typeface="Helvetica Neue"/>
                <a:sym typeface="Helvetica Neue"/>
              </a:defRPr>
            </a:lvl1pPr>
          </a:lstStyle>
          <a:p>
            <a:r>
              <a:t>Community Engagement</a:t>
            </a:r>
          </a:p>
        </p:txBody>
      </p:sp>
      <p:sp>
        <p:nvSpPr>
          <p:cNvPr id="162" name="TextBox 36"/>
          <p:cNvSpPr txBox="1"/>
          <p:nvPr/>
        </p:nvSpPr>
        <p:spPr>
          <a:xfrm>
            <a:off x="13213133" y="2834439"/>
            <a:ext cx="4093644" cy="539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500"/>
              </a:lnSpc>
              <a:defRPr sz="3000" b="1">
                <a:latin typeface="Helvetica Neue"/>
                <a:ea typeface="Helvetica Neue"/>
                <a:cs typeface="Helvetica Neue"/>
                <a:sym typeface="Helvetica Neue"/>
              </a:defRPr>
            </a:lvl1pPr>
          </a:lstStyle>
          <a:p>
            <a:r>
              <a:t>Site Delivery</a:t>
            </a:r>
          </a:p>
        </p:txBody>
      </p:sp>
      <p:sp>
        <p:nvSpPr>
          <p:cNvPr id="163" name="TextBox 37"/>
          <p:cNvSpPr txBox="1"/>
          <p:nvPr/>
        </p:nvSpPr>
        <p:spPr>
          <a:xfrm>
            <a:off x="7761620" y="4636001"/>
            <a:ext cx="4093644" cy="539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500"/>
              </a:lnSpc>
              <a:defRPr sz="3000" b="1">
                <a:latin typeface="Helvetica Neue"/>
                <a:ea typeface="Helvetica Neue"/>
                <a:cs typeface="Helvetica Neue"/>
                <a:sym typeface="Helvetica Neue"/>
              </a:defRPr>
            </a:lvl1pPr>
          </a:lstStyle>
          <a:p>
            <a:r>
              <a:t>Community Safety</a:t>
            </a:r>
          </a:p>
        </p:txBody>
      </p:sp>
      <p:sp>
        <p:nvSpPr>
          <p:cNvPr id="164" name="TextBox 38"/>
          <p:cNvSpPr txBox="1"/>
          <p:nvPr/>
        </p:nvSpPr>
        <p:spPr>
          <a:xfrm>
            <a:off x="13213133" y="4350251"/>
            <a:ext cx="4093644" cy="1111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500"/>
              </a:lnSpc>
              <a:defRPr sz="3000" b="1">
                <a:latin typeface="Helvetica Neue"/>
                <a:ea typeface="Helvetica Neue"/>
                <a:cs typeface="Helvetica Neue"/>
                <a:sym typeface="Helvetica Neue"/>
              </a:defRPr>
            </a:lvl1pPr>
          </a:lstStyle>
          <a:p>
            <a:r>
              <a:t>Financial Inclusion &amp; Employment</a:t>
            </a:r>
          </a:p>
        </p:txBody>
      </p:sp>
      <p:sp>
        <p:nvSpPr>
          <p:cNvPr id="165" name="TextBox 39"/>
          <p:cNvSpPr txBox="1"/>
          <p:nvPr/>
        </p:nvSpPr>
        <p:spPr>
          <a:xfrm>
            <a:off x="7761620" y="6374174"/>
            <a:ext cx="4093644" cy="539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500"/>
              </a:lnSpc>
              <a:defRPr sz="3000" b="1">
                <a:latin typeface="Helvetica Neue"/>
                <a:ea typeface="Helvetica Neue"/>
                <a:cs typeface="Helvetica Neue"/>
                <a:sym typeface="Helvetica Neue"/>
              </a:defRPr>
            </a:lvl1pPr>
          </a:lstStyle>
          <a:p>
            <a:r>
              <a:t>Equalities Monitoring</a:t>
            </a:r>
          </a:p>
        </p:txBody>
      </p:sp>
      <p:sp>
        <p:nvSpPr>
          <p:cNvPr id="166" name="TextBox 40"/>
          <p:cNvSpPr txBox="1"/>
          <p:nvPr/>
        </p:nvSpPr>
        <p:spPr>
          <a:xfrm>
            <a:off x="13213133" y="6088424"/>
            <a:ext cx="4093644" cy="11113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500"/>
              </a:lnSpc>
              <a:defRPr sz="3000" b="1">
                <a:latin typeface="Helvetica Neue"/>
                <a:ea typeface="Helvetica Neue"/>
                <a:cs typeface="Helvetica Neue"/>
                <a:sym typeface="Helvetica Neue"/>
              </a:defRPr>
            </a:lvl1pPr>
          </a:lstStyle>
          <a:p>
            <a:r>
              <a:t>Customer Experience &amp; Journey</a:t>
            </a:r>
          </a:p>
        </p:txBody>
      </p:sp>
      <p:sp>
        <p:nvSpPr>
          <p:cNvPr id="167" name="TextBox 41"/>
          <p:cNvSpPr txBox="1"/>
          <p:nvPr/>
        </p:nvSpPr>
        <p:spPr>
          <a:xfrm>
            <a:off x="7761620" y="8243871"/>
            <a:ext cx="4093644" cy="5398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gn="ctr">
              <a:lnSpc>
                <a:spcPts val="4500"/>
              </a:lnSpc>
              <a:defRPr sz="3000" b="1">
                <a:latin typeface="Helvetica Neue"/>
                <a:ea typeface="Helvetica Neue"/>
                <a:cs typeface="Helvetica Neue"/>
                <a:sym typeface="Helvetica Neue"/>
              </a:defRPr>
            </a:lvl1pPr>
          </a:lstStyle>
          <a:p>
            <a:r>
              <a:t>Heritage &amp; Culture</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Freeform 3"/>
          <p:cNvSpPr/>
          <p:nvPr/>
        </p:nvSpPr>
        <p:spPr>
          <a:xfrm>
            <a:off x="0" y="0"/>
            <a:ext cx="18288000" cy="10287000"/>
          </a:xfrm>
          <a:prstGeom prst="rect">
            <a:avLst/>
          </a:prstGeom>
          <a:blipFill>
            <a:blip r:embed="rId2"/>
            <a:stretch>
              <a:fillRect/>
            </a:stretch>
          </a:blipFill>
          <a:ln w="12700">
            <a:miter lim="400000"/>
          </a:ln>
        </p:spPr>
        <p:txBody>
          <a:bodyPr lIns="45719" rIns="45719"/>
          <a:lstStyle/>
          <a:p>
            <a:endParaRPr/>
          </a:p>
        </p:txBody>
      </p:sp>
      <p:sp>
        <p:nvSpPr>
          <p:cNvPr id="170" name="TextBox 4"/>
          <p:cNvSpPr txBox="1"/>
          <p:nvPr/>
        </p:nvSpPr>
        <p:spPr>
          <a:xfrm>
            <a:off x="594484" y="407669"/>
            <a:ext cx="14434600" cy="74255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5900"/>
              </a:lnSpc>
              <a:defRPr sz="4900" b="1">
                <a:solidFill>
                  <a:srgbClr val="E40520"/>
                </a:solidFill>
                <a:latin typeface="Myriad Bold"/>
                <a:ea typeface="Myriad Bold"/>
                <a:cs typeface="Myriad Bold"/>
                <a:sym typeface="Myriad Bold"/>
              </a:defRPr>
            </a:lvl1pPr>
          </a:lstStyle>
          <a:p>
            <a:r>
              <a:t>Site Delivery – We actively listened</a:t>
            </a:r>
          </a:p>
        </p:txBody>
      </p:sp>
      <p:sp>
        <p:nvSpPr>
          <p:cNvPr id="171" name="TextBox 5"/>
          <p:cNvSpPr txBox="1"/>
          <p:nvPr/>
        </p:nvSpPr>
        <p:spPr>
          <a:xfrm>
            <a:off x="594484" y="1594564"/>
            <a:ext cx="17297932" cy="138461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0" tIns="0" rIns="0" bIns="0">
            <a:spAutoFit/>
          </a:bodyPr>
          <a:lstStyle>
            <a:lvl1pPr>
              <a:lnSpc>
                <a:spcPts val="3700"/>
              </a:lnSpc>
              <a:defRPr sz="2500" b="1">
                <a:latin typeface="Helvetica Neue"/>
                <a:ea typeface="Helvetica Neue"/>
                <a:cs typeface="Helvetica Neue"/>
                <a:sym typeface="Helvetica Neue"/>
              </a:defRPr>
            </a:lvl1pPr>
          </a:lstStyle>
          <a:p>
            <a:r>
              <a:t>Enfield's approach to site design is rooted in genuine community co-design. Through structured engagement, residents shaped the vision for new permanent sites — ensuring culturally appropriate, safe and welcoming spaces.</a:t>
            </a:r>
          </a:p>
        </p:txBody>
      </p:sp>
      <p:sp>
        <p:nvSpPr>
          <p:cNvPr id="172" name="Freeform 6"/>
          <p:cNvSpPr/>
          <p:nvPr/>
        </p:nvSpPr>
        <p:spPr>
          <a:xfrm>
            <a:off x="9427516" y="5443799"/>
            <a:ext cx="3615298" cy="2629308"/>
          </a:xfrm>
          <a:prstGeom prst="rect">
            <a:avLst/>
          </a:prstGeom>
          <a:blipFill>
            <a:blip r:embed="rId3"/>
            <a:stretch>
              <a:fillRect/>
            </a:stretch>
          </a:blipFill>
          <a:ln w="12700">
            <a:miter lim="400000"/>
          </a:ln>
        </p:spPr>
        <p:txBody>
          <a:bodyPr lIns="45719" rIns="45719"/>
          <a:lstStyle/>
          <a:p>
            <a:endParaRPr/>
          </a:p>
        </p:txBody>
      </p:sp>
      <p:sp>
        <p:nvSpPr>
          <p:cNvPr id="173" name="Freeform 7"/>
          <p:cNvSpPr/>
          <p:nvPr/>
        </p:nvSpPr>
        <p:spPr>
          <a:xfrm>
            <a:off x="13976867" y="5509464"/>
            <a:ext cx="3728933" cy="2563642"/>
          </a:xfrm>
          <a:prstGeom prst="rect">
            <a:avLst/>
          </a:prstGeom>
          <a:blipFill>
            <a:blip r:embed="rId4"/>
            <a:stretch>
              <a:fillRect/>
            </a:stretch>
          </a:blipFill>
          <a:ln w="12700">
            <a:miter lim="400000"/>
          </a:ln>
        </p:spPr>
        <p:txBody>
          <a:bodyPr lIns="45719" rIns="45719"/>
          <a:lstStyle/>
          <a:p>
            <a:endParaRPr/>
          </a:p>
        </p:txBody>
      </p:sp>
      <p:sp>
        <p:nvSpPr>
          <p:cNvPr id="174" name="Freeform 9"/>
          <p:cNvSpPr/>
          <p:nvPr/>
        </p:nvSpPr>
        <p:spPr>
          <a:xfrm>
            <a:off x="594484" y="3256676"/>
            <a:ext cx="7038042" cy="6825099"/>
          </a:xfrm>
          <a:prstGeom prst="rect">
            <a:avLst/>
          </a:prstGeom>
          <a:blipFill>
            <a:blip r:embed="rId5"/>
            <a:stretch>
              <a:fillRect/>
            </a:stretch>
          </a:blipFill>
          <a:ln w="12700">
            <a:miter lim="400000"/>
          </a:ln>
        </p:spPr>
        <p:txBody>
          <a:bodyPr lIns="45719" rIns="45719"/>
          <a:lstStyle/>
          <a:p>
            <a:endParaRPr/>
          </a:p>
        </p:txBody>
      </p:sp>
      <p:sp>
        <p:nvSpPr>
          <p:cNvPr id="175" name="Freeform 11"/>
          <p:cNvSpPr/>
          <p:nvPr/>
        </p:nvSpPr>
        <p:spPr>
          <a:xfrm>
            <a:off x="12271481" y="2888646"/>
            <a:ext cx="3410830" cy="2379941"/>
          </a:xfrm>
          <a:prstGeom prst="rect">
            <a:avLst/>
          </a:prstGeom>
          <a:blipFill>
            <a:blip r:embed="rId6"/>
            <a:stretch>
              <a:fillRect/>
            </a:stretch>
          </a:blipFill>
          <a:ln w="12700">
            <a:miter lim="400000"/>
          </a:ln>
        </p:spPr>
        <p:txBody>
          <a:bodyPr lIns="45719" rIns="45719"/>
          <a:lstStyle/>
          <a:p>
            <a:endParaRPr/>
          </a:p>
        </p:txBody>
      </p:sp>
      <p:sp>
        <p:nvSpPr>
          <p:cNvPr id="176" name="Freeform 13"/>
          <p:cNvSpPr/>
          <p:nvPr/>
        </p:nvSpPr>
        <p:spPr>
          <a:xfrm>
            <a:off x="7811783" y="2888646"/>
            <a:ext cx="3410829" cy="2379941"/>
          </a:xfrm>
          <a:prstGeom prst="rect">
            <a:avLst/>
          </a:prstGeom>
          <a:blipFill>
            <a:blip r:embed="rId7"/>
            <a:stretch>
              <a:fillRect/>
            </a:stretch>
          </a:blipFill>
          <a:ln w="12700">
            <a:miter lim="400000"/>
          </a:ln>
        </p:spPr>
        <p:txBody>
          <a:bodyPr lIns="45719" rIns="45719"/>
          <a:lstStyle/>
          <a:p>
            <a:endParaRPr/>
          </a:p>
        </p:txBody>
      </p:sp>
      <p:pic>
        <p:nvPicPr>
          <p:cNvPr id="177" name="Screenshot 2026-04-08 at 1.59.02 PM.png" descr="Screenshot 2026-04-08 at 1.59.02 PM.png"/>
          <p:cNvPicPr>
            <a:picLocks noChangeAspect="1"/>
          </p:cNvPicPr>
          <p:nvPr/>
        </p:nvPicPr>
        <p:blipFill>
          <a:blip r:embed="rId8"/>
          <a:stretch>
            <a:fillRect/>
          </a:stretch>
        </p:blipFill>
        <p:spPr>
          <a:xfrm>
            <a:off x="4730319" y="8313983"/>
            <a:ext cx="13672954" cy="1875495"/>
          </a:xfrm>
          <a:prstGeom prst="rect">
            <a:avLst/>
          </a:prstGeom>
          <a:ln w="12700">
            <a:miter lim="400000"/>
          </a:ln>
        </p:spPr>
      </p:pic>
    </p:spTree>
  </p:cSld>
  <p:clrMapOvr>
    <a:masterClrMapping/>
  </p:clrMapOvr>
  <p:transition spd="med"/>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4CE8BB48BAD6E4290E9F3D9CAB47BF3" ma:contentTypeVersion="13" ma:contentTypeDescription="Create a new document." ma:contentTypeScope="" ma:versionID="0af96a21bab0328be37d6389a918bc14">
  <xsd:schema xmlns:xsd="http://www.w3.org/2001/XMLSchema" xmlns:xs="http://www.w3.org/2001/XMLSchema" xmlns:p="http://schemas.microsoft.com/office/2006/metadata/properties" xmlns:ns2="205cc813-42ae-4575-a095-e5620cfb4bf6" xmlns:ns3="d58e4928-d382-4bdd-a298-6eec9d1ba1f5" targetNamespace="http://schemas.microsoft.com/office/2006/metadata/properties" ma:root="true" ma:fieldsID="0f90edcf888f5c0c2bfd74671640c21d" ns2:_="" ns3:_="">
    <xsd:import namespace="205cc813-42ae-4575-a095-e5620cfb4bf6"/>
    <xsd:import namespace="d58e4928-d382-4bdd-a298-6eec9d1ba1f5"/>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MediaServiceLocation" minOccurs="0"/>
                <xsd:element ref="ns2:MediaServiceBillingMetadata"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05cc813-42ae-4575-a095-e5620cfb4bf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Location" ma:index="15" nillable="true" ma:displayName="Location" ma:indexed="true" ma:internalName="MediaServiceLocation" ma:readOnly="true">
      <xsd:simpleType>
        <xsd:restriction base="dms:Text"/>
      </xsd:simpleType>
    </xsd:element>
    <xsd:element name="MediaServiceBillingMetadata" ma:index="16" nillable="true" ma:displayName="MediaServiceBillingMetadata" ma:hidden="true" ma:internalName="MediaServiceBillingMetadata" ma:readOnly="true">
      <xsd:simpleType>
        <xsd:restriction base="dms:Note"/>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656619fc-a7a0-4310-97c6-cc26cb349610"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d58e4928-d382-4bdd-a298-6eec9d1ba1f5"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80461b78-d386-418c-9521-f350d6c1a7d0}" ma:internalName="TaxCatchAll" ma:showField="CatchAllData" ma:web="d58e4928-d382-4bdd-a298-6eec9d1ba1f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205cc813-42ae-4575-a095-e5620cfb4bf6">
      <Terms xmlns="http://schemas.microsoft.com/office/infopath/2007/PartnerControls"/>
    </lcf76f155ced4ddcb4097134ff3c332f>
    <TaxCatchAll xmlns="d58e4928-d382-4bdd-a298-6eec9d1ba1f5" xsi:nil="true"/>
  </documentManagement>
</p:properties>
</file>

<file path=customXml/itemProps1.xml><?xml version="1.0" encoding="utf-8"?>
<ds:datastoreItem xmlns:ds="http://schemas.openxmlformats.org/officeDocument/2006/customXml" ds:itemID="{84B8087F-D893-481F-84DA-C5B86B95F079}"/>
</file>

<file path=customXml/itemProps2.xml><?xml version="1.0" encoding="utf-8"?>
<ds:datastoreItem xmlns:ds="http://schemas.openxmlformats.org/officeDocument/2006/customXml" ds:itemID="{63799C2C-A5DB-4805-B7CF-43B0F221B0EA}"/>
</file>

<file path=customXml/itemProps3.xml><?xml version="1.0" encoding="utf-8"?>
<ds:datastoreItem xmlns:ds="http://schemas.openxmlformats.org/officeDocument/2006/customXml" ds:itemID="{1EB9880B-52FF-48F3-89AB-E983E329822B}"/>
</file>

<file path=docProps/app.xml><?xml version="1.0" encoding="utf-8"?>
<Properties xmlns="http://schemas.openxmlformats.org/officeDocument/2006/extended-properties" xmlns:vt="http://schemas.openxmlformats.org/officeDocument/2006/docPropsVTypes">
  <TotalTime>0</TotalTime>
  <Words>1277</Words>
  <Application>Microsoft Office PowerPoint</Application>
  <PresentationFormat>Custom</PresentationFormat>
  <Paragraphs>112</Paragraphs>
  <Slides>19</Slides>
  <Notes>2</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19</vt:i4>
      </vt:variant>
    </vt:vector>
  </HeadingPairs>
  <TitlesOfParts>
    <vt:vector size="22"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Karen Maguire</cp:lastModifiedBy>
  <cp:revision>2</cp:revision>
  <dcterms:modified xsi:type="dcterms:W3CDTF">2026-07-10T10:24:52Z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0x01010054CE8BB48BAD6E4290E9F3D9CAB47BF3</vt:lpwstr>
  </property>
  <property fmtid="{D5CDD505-2E9C-101B-9397-08002B2CF9AE}" pid="3" name="MediaServiceImageTags">
    <vt:lpwstr/>
  </property>
</Properties>
</file>